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8" r:id="rId3"/>
    <p:sldId id="260" r:id="rId4"/>
    <p:sldId id="261" r:id="rId5"/>
    <p:sldId id="262" r:id="rId6"/>
    <p:sldId id="274" r:id="rId7"/>
    <p:sldId id="263" r:id="rId8"/>
    <p:sldId id="264" r:id="rId9"/>
    <p:sldId id="266" r:id="rId10"/>
    <p:sldId id="265" r:id="rId11"/>
    <p:sldId id="286" r:id="rId12"/>
    <p:sldId id="281" r:id="rId13"/>
    <p:sldId id="282" r:id="rId14"/>
    <p:sldId id="276" r:id="rId15"/>
    <p:sldId id="267" r:id="rId16"/>
    <p:sldId id="268" r:id="rId17"/>
    <p:sldId id="269" r:id="rId18"/>
    <p:sldId id="270" r:id="rId19"/>
    <p:sldId id="272" r:id="rId20"/>
    <p:sldId id="275" r:id="rId21"/>
    <p:sldId id="280" r:id="rId22"/>
    <p:sldId id="279" r:id="rId23"/>
    <p:sldId id="285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6600"/>
    <a:srgbClr val="FFFFFF"/>
    <a:srgbClr val="FF0066"/>
    <a:srgbClr val="FF3300"/>
    <a:srgbClr val="FFCCFF"/>
    <a:srgbClr val="A50021"/>
    <a:srgbClr val="FE0220"/>
    <a:srgbClr val="FE3E0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7" autoAdjust="0"/>
    <p:restoredTop sz="63951" autoAdjust="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2219923-DBA5-4E84-8FB9-B44DB59691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2763F2-2493-4ECD-879F-14B447F67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smtClean="0"/>
              <a:t>SUCCESS WITH HEART FAILURE</a:t>
            </a:r>
          </a:p>
          <a:p>
            <a:endParaRPr lang="en-US" b="1" smtClean="0"/>
          </a:p>
          <a:p>
            <a:r>
              <a:rPr lang="en-US" smtClean="0"/>
              <a:t>YOUR MEDICINES</a:t>
            </a:r>
          </a:p>
          <a:p>
            <a:r>
              <a:rPr lang="en-US" smtClean="0"/>
              <a:t>Vanita Panjwani, PharmD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smtClean="0"/>
              <a:t>Side effects of Beta-Blockers</a:t>
            </a:r>
          </a:p>
          <a:p>
            <a:endParaRPr lang="en-US" b="1" smtClean="0"/>
          </a:p>
          <a:p>
            <a:pPr eaLnBrk="1" hangingPunct="1"/>
            <a:r>
              <a:rPr lang="en-US" smtClean="0">
                <a:latin typeface="Arial" charset="0"/>
              </a:rPr>
              <a:t>- Initially you may feel tired or dizzy.  This usually gets better your body adjusts.</a:t>
            </a:r>
          </a:p>
          <a:p>
            <a:pPr eaLnBrk="1" hangingPunct="1"/>
            <a:r>
              <a:rPr lang="en-US" smtClean="0">
                <a:latin typeface="Arial" charset="0"/>
              </a:rPr>
              <a:t>- It may take anywhere from 1 to 3 months to feel better. Stick with the regimen because the benefits are tremendous.</a:t>
            </a:r>
          </a:p>
          <a:p>
            <a:pPr eaLnBrk="1" hangingPunct="1"/>
            <a:r>
              <a:rPr lang="en-US" smtClean="0">
                <a:latin typeface="Arial" charset="0"/>
              </a:rPr>
              <a:t>- If you have more shortness of breath or weight gain from fluid build-up, notify your provider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smtClean="0"/>
              <a:t>Target Dose</a:t>
            </a:r>
          </a:p>
          <a:p>
            <a:endParaRPr lang="en-US" b="1" smtClean="0"/>
          </a:p>
          <a:p>
            <a:pPr eaLnBrk="1" hangingPunct="1"/>
            <a:r>
              <a:rPr lang="en-US" sz="1400" smtClean="0">
                <a:latin typeface="Arial" charset="0"/>
              </a:rPr>
              <a:t>- Usually ACE-Inhibitors and Beta-blockers are started in low doses and increased gradually to the “target doses”</a:t>
            </a:r>
          </a:p>
          <a:p>
            <a:pPr eaLnBrk="1" hangingPunct="1"/>
            <a:endParaRPr lang="en-US" sz="1400" smtClean="0">
              <a:latin typeface="Arial" charset="0"/>
            </a:endParaRPr>
          </a:p>
          <a:p>
            <a:pPr eaLnBrk="1" hangingPunct="1"/>
            <a:r>
              <a:rPr lang="en-US" sz="1400" smtClean="0">
                <a:latin typeface="Arial" charset="0"/>
              </a:rPr>
              <a:t>- If you cannot tolerate the higher doses your provider will get to a dose that is best for you.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smtClean="0"/>
              <a:t>What is meant by target dose?</a:t>
            </a:r>
          </a:p>
          <a:p>
            <a:endParaRPr lang="en-US" b="1" smtClean="0"/>
          </a:p>
          <a:p>
            <a:pPr eaLnBrk="1" hangingPunct="1"/>
            <a:r>
              <a:rPr lang="en-US" sz="1800" smtClean="0"/>
              <a:t>The target dose is the dose which has been shown in clinical research to give the most benefit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smtClean="0"/>
              <a:t>For example….</a:t>
            </a:r>
          </a:p>
          <a:p>
            <a:endParaRPr lang="en-US" b="1" smtClean="0"/>
          </a:p>
          <a:p>
            <a:pPr eaLnBrk="1" hangingPunct="1"/>
            <a:r>
              <a:rPr lang="en-US" sz="1600" smtClean="0">
                <a:latin typeface="Arial" charset="0"/>
              </a:rPr>
              <a:t>- You</a:t>
            </a:r>
            <a:r>
              <a:rPr lang="en-US" sz="1400" smtClean="0">
                <a:latin typeface="Arial" charset="0"/>
              </a:rPr>
              <a:t> may be started on Carvedilol 3.125 mg twice daily</a:t>
            </a:r>
          </a:p>
          <a:p>
            <a:pPr eaLnBrk="1" hangingPunct="1"/>
            <a:r>
              <a:rPr lang="en-US" sz="1400" smtClean="0">
                <a:latin typeface="Arial" charset="0"/>
              </a:rPr>
              <a:t>- On your next appointment the dose may be increased to 6.25 mg twice daily</a:t>
            </a:r>
          </a:p>
          <a:p>
            <a:pPr eaLnBrk="1" hangingPunct="1"/>
            <a:r>
              <a:rPr lang="en-US" sz="1400" smtClean="0">
                <a:latin typeface="Arial" charset="0"/>
              </a:rPr>
              <a:t>- Would continue doing this till you reach the target dose 25 mg twice daily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smtClean="0">
                <a:solidFill>
                  <a:srgbClr val="FFFF66"/>
                </a:solidFill>
              </a:rPr>
              <a:t>Spironolactone</a:t>
            </a:r>
          </a:p>
          <a:p>
            <a:endParaRPr lang="en-US" b="1" smtClean="0">
              <a:solidFill>
                <a:srgbClr val="FFFF66"/>
              </a:solidFill>
            </a:endParaRPr>
          </a:p>
          <a:p>
            <a:r>
              <a:rPr lang="en-US" smtClean="0">
                <a:solidFill>
                  <a:srgbClr val="FFFF66"/>
                </a:solidFill>
              </a:rPr>
              <a:t>- Given to some patients with advanced heart failure</a:t>
            </a:r>
          </a:p>
          <a:p>
            <a:endParaRPr lang="en-US" smtClean="0">
              <a:solidFill>
                <a:srgbClr val="FFFF66"/>
              </a:solidFill>
            </a:endParaRPr>
          </a:p>
          <a:p>
            <a:r>
              <a:rPr lang="en-US" smtClean="0">
                <a:solidFill>
                  <a:srgbClr val="FFFF66"/>
                </a:solidFill>
              </a:rPr>
              <a:t>- A low dose reduces symptoms of heart failure</a:t>
            </a:r>
          </a:p>
          <a:p>
            <a:endParaRPr lang="en-US" smtClean="0">
              <a:solidFill>
                <a:srgbClr val="FFFF66"/>
              </a:solidFill>
            </a:endParaRPr>
          </a:p>
          <a:p>
            <a:r>
              <a:rPr lang="en-US" smtClean="0">
                <a:solidFill>
                  <a:srgbClr val="FFFF66"/>
                </a:solidFill>
              </a:rPr>
              <a:t>- Helps to keep you out of the hospital</a:t>
            </a:r>
          </a:p>
          <a:p>
            <a:endParaRPr lang="en-US" smtClean="0">
              <a:solidFill>
                <a:srgbClr val="FFFF66"/>
              </a:solidFill>
            </a:endParaRPr>
          </a:p>
          <a:p>
            <a:r>
              <a:rPr lang="en-US" smtClean="0">
                <a:solidFill>
                  <a:srgbClr val="FFFF66"/>
                </a:solidFill>
              </a:rPr>
              <a:t>- May increase the potassium level</a:t>
            </a:r>
          </a:p>
          <a:p>
            <a:endParaRPr lang="en-US" b="1" smtClean="0">
              <a:solidFill>
                <a:srgbClr val="FFFF66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smtClean="0"/>
              <a:t>Diuretics (“Water Pills”)</a:t>
            </a:r>
          </a:p>
          <a:p>
            <a:endParaRPr lang="en-US" b="1" smtClean="0"/>
          </a:p>
          <a:p>
            <a:pPr eaLnBrk="1" hangingPunct="1"/>
            <a:r>
              <a:rPr lang="en-US" sz="1600" smtClean="0">
                <a:latin typeface="Arial" charset="0"/>
              </a:rPr>
              <a:t>Examples of these are:</a:t>
            </a:r>
          </a:p>
          <a:p>
            <a:pPr lvl="1" eaLnBrk="1" hangingPunct="1"/>
            <a:r>
              <a:rPr lang="en-US" sz="1600" smtClean="0">
                <a:latin typeface="Arial" charset="0"/>
              </a:rPr>
              <a:t>- Furosemide (Lasix</a:t>
            </a:r>
            <a:r>
              <a:rPr lang="en-US" sz="1600" smtClean="0">
                <a:latin typeface="Arial" charset="0"/>
                <a:sym typeface="Symbol" pitchFamily="18" charset="2"/>
              </a:rPr>
              <a:t></a:t>
            </a:r>
            <a:r>
              <a:rPr lang="en-US" sz="1600" smtClean="0">
                <a:latin typeface="Arial" charset="0"/>
              </a:rPr>
              <a:t>)</a:t>
            </a:r>
          </a:p>
          <a:p>
            <a:pPr lvl="1" eaLnBrk="1" hangingPunct="1"/>
            <a:r>
              <a:rPr lang="en-US" sz="1600" smtClean="0">
                <a:latin typeface="Arial" charset="0"/>
              </a:rPr>
              <a:t>- Hydrochlorothiazide</a:t>
            </a:r>
          </a:p>
          <a:p>
            <a:pPr lvl="1" eaLnBrk="1" hangingPunct="1"/>
            <a:r>
              <a:rPr lang="en-US" sz="1600" smtClean="0">
                <a:latin typeface="Arial" charset="0"/>
              </a:rPr>
              <a:t>- Metolazone</a:t>
            </a:r>
          </a:p>
          <a:p>
            <a:pPr lvl="1" eaLnBrk="1" hangingPunct="1"/>
            <a:r>
              <a:rPr lang="en-US" sz="1600" smtClean="0">
                <a:latin typeface="Arial" charset="0"/>
              </a:rPr>
              <a:t>- Bumetanide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smtClean="0"/>
              <a:t>Diuretics (“Water Pills”)</a:t>
            </a:r>
          </a:p>
          <a:p>
            <a:endParaRPr lang="en-US" b="1" smtClean="0"/>
          </a:p>
          <a:p>
            <a:pPr eaLnBrk="1" hangingPunct="1"/>
            <a:r>
              <a:rPr lang="en-US" sz="1400" smtClean="0">
                <a:latin typeface="Arial" charset="0"/>
              </a:rPr>
              <a:t>- Help your body get rid of excess water.  You will feel better and breathe better.</a:t>
            </a:r>
          </a:p>
          <a:p>
            <a:pPr eaLnBrk="1" hangingPunct="1"/>
            <a:endParaRPr lang="en-US" sz="1400" smtClean="0">
              <a:latin typeface="Arial" charset="0"/>
            </a:endParaRPr>
          </a:p>
          <a:p>
            <a:pPr eaLnBrk="1" hangingPunct="1"/>
            <a:r>
              <a:rPr lang="en-US" sz="1400" smtClean="0">
                <a:latin typeface="Arial" charset="0"/>
              </a:rPr>
              <a:t>- Try to take these medications in the daytime no later than 4pm </a:t>
            </a:r>
          </a:p>
          <a:p>
            <a:pPr eaLnBrk="1" hangingPunct="1"/>
            <a:endParaRPr lang="en-US" sz="1400" smtClean="0">
              <a:latin typeface="Arial" charset="0"/>
            </a:endParaRPr>
          </a:p>
          <a:p>
            <a:pPr eaLnBrk="1" hangingPunct="1"/>
            <a:r>
              <a:rPr lang="en-US" sz="1400" smtClean="0">
                <a:latin typeface="Arial" charset="0"/>
              </a:rPr>
              <a:t>- Your blood will be checked periodically to make sure your potassium level is normal.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smtClean="0"/>
              <a:t>Potassium Supplements</a:t>
            </a:r>
          </a:p>
          <a:p>
            <a:endParaRPr lang="en-US" b="1" smtClean="0"/>
          </a:p>
          <a:p>
            <a:pPr eaLnBrk="1" hangingPunct="1"/>
            <a:r>
              <a:rPr lang="en-US" sz="1600" smtClean="0">
                <a:latin typeface="Arial" charset="0"/>
              </a:rPr>
              <a:t>- When you take a water pill, your body may lose potassium. </a:t>
            </a:r>
          </a:p>
          <a:p>
            <a:pPr eaLnBrk="1" hangingPunct="1"/>
            <a:endParaRPr lang="en-US" sz="1600" smtClean="0">
              <a:latin typeface="Arial" charset="0"/>
            </a:endParaRPr>
          </a:p>
          <a:p>
            <a:pPr eaLnBrk="1" hangingPunct="1"/>
            <a:r>
              <a:rPr lang="en-US" sz="1600" smtClean="0">
                <a:latin typeface="Arial" charset="0"/>
              </a:rPr>
              <a:t>- If your blood potassium level is low, then a supplement  is prescribed.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smtClean="0"/>
              <a:t>Reminder…..</a:t>
            </a:r>
          </a:p>
          <a:p>
            <a:endParaRPr lang="en-US" b="1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Arial" charset="0"/>
              </a:rPr>
              <a:t>- You may be taking different types of medicines which may increase or decrease your potassium level.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latin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Arial" charset="0"/>
              </a:rPr>
              <a:t>- It is very important to go to your doctor’s appointments to have your labs checked and medications adjusted.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smtClean="0"/>
              <a:t>Digoxin</a:t>
            </a:r>
          </a:p>
          <a:p>
            <a:endParaRPr lang="en-US" b="1" smtClean="0"/>
          </a:p>
          <a:p>
            <a:pPr eaLnBrk="1" hangingPunct="1"/>
            <a:r>
              <a:rPr lang="en-US" sz="1400" smtClean="0">
                <a:latin typeface="Arial" charset="0"/>
              </a:rPr>
              <a:t>- Helps reduces symptoms of heart failure</a:t>
            </a:r>
          </a:p>
          <a:p>
            <a:pPr eaLnBrk="1" hangingPunct="1"/>
            <a:endParaRPr lang="en-US" sz="1400" smtClean="0">
              <a:latin typeface="Arial" charset="0"/>
            </a:endParaRPr>
          </a:p>
          <a:p>
            <a:pPr eaLnBrk="1" hangingPunct="1"/>
            <a:r>
              <a:rPr lang="en-US" sz="1400" smtClean="0">
                <a:latin typeface="Arial" charset="0"/>
              </a:rPr>
              <a:t>- Helps the heart to pump stronger</a:t>
            </a:r>
          </a:p>
          <a:p>
            <a:pPr eaLnBrk="1" hangingPunct="1"/>
            <a:endParaRPr lang="en-US" sz="1400" smtClean="0">
              <a:latin typeface="Arial" charset="0"/>
            </a:endParaRPr>
          </a:p>
          <a:p>
            <a:pPr eaLnBrk="1" hangingPunct="1"/>
            <a:r>
              <a:rPr lang="en-US" sz="1400" smtClean="0">
                <a:latin typeface="Arial" charset="0"/>
              </a:rPr>
              <a:t>- Helps to keep you out of the hospital.</a:t>
            </a:r>
          </a:p>
          <a:p>
            <a:pPr eaLnBrk="1" hangingPunct="1"/>
            <a:endParaRPr lang="en-US" sz="1400" smtClean="0">
              <a:latin typeface="Arial" charset="0"/>
            </a:endParaRPr>
          </a:p>
          <a:p>
            <a:pPr eaLnBrk="1" hangingPunct="1"/>
            <a:r>
              <a:rPr lang="en-US" sz="1400" smtClean="0">
                <a:latin typeface="Arial" charset="0"/>
              </a:rPr>
              <a:t>- Not given to all heart failure patients.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4E56F7-897F-4DBB-ABBB-A539599386F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150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Heart Failure Medicines</a:t>
            </a:r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smtClean="0">
                <a:latin typeface="Arial" charset="0"/>
              </a:rPr>
              <a:t>ACE (angiotensin-converting enzyme) inhibitors</a:t>
            </a:r>
          </a:p>
          <a:p>
            <a:pPr eaLnBrk="1" hangingPunct="1"/>
            <a:r>
              <a:rPr lang="en-US" smtClean="0">
                <a:latin typeface="Arial" charset="0"/>
              </a:rPr>
              <a:t>ARBs (angiotensin receptor blockers) </a:t>
            </a:r>
          </a:p>
          <a:p>
            <a:pPr eaLnBrk="1" hangingPunct="1"/>
            <a:r>
              <a:rPr lang="en-US" smtClean="0">
                <a:latin typeface="Arial" charset="0"/>
              </a:rPr>
              <a:t>Beta-blockers</a:t>
            </a:r>
          </a:p>
          <a:p>
            <a:pPr eaLnBrk="1" hangingPunct="1"/>
            <a:r>
              <a:rPr lang="en-US" smtClean="0">
                <a:latin typeface="Arial" charset="0"/>
              </a:rPr>
              <a:t>Spironolactone</a:t>
            </a:r>
          </a:p>
          <a:p>
            <a:pPr eaLnBrk="1" hangingPunct="1"/>
            <a:r>
              <a:rPr lang="en-US" smtClean="0">
                <a:latin typeface="Arial" charset="0"/>
              </a:rPr>
              <a:t>Diuretics (water pills)</a:t>
            </a:r>
          </a:p>
          <a:p>
            <a:pPr eaLnBrk="1" hangingPunct="1"/>
            <a:r>
              <a:rPr lang="en-US" smtClean="0">
                <a:latin typeface="Arial" charset="0"/>
              </a:rPr>
              <a:t>Potassium</a:t>
            </a:r>
          </a:p>
          <a:p>
            <a:pPr eaLnBrk="1" hangingPunct="1"/>
            <a:r>
              <a:rPr lang="en-US" smtClean="0">
                <a:latin typeface="Arial" charset="0"/>
              </a:rPr>
              <a:t>Digoxin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smtClean="0"/>
              <a:t>Digoxin</a:t>
            </a:r>
          </a:p>
          <a:p>
            <a:endParaRPr lang="en-US" b="1" smtClean="0"/>
          </a:p>
          <a:p>
            <a:pPr eaLnBrk="1" hangingPunct="1"/>
            <a:r>
              <a:rPr lang="en-US" smtClean="0">
                <a:latin typeface="Arial" charset="0"/>
              </a:rPr>
              <a:t>- Your provider may check your blood digoxin level</a:t>
            </a:r>
          </a:p>
          <a:p>
            <a:pPr eaLnBrk="1" hangingPunct="1"/>
            <a:endParaRPr lang="en-US" smtClean="0">
              <a:latin typeface="Arial" charset="0"/>
            </a:endParaRPr>
          </a:p>
          <a:p>
            <a:pPr eaLnBrk="1" hangingPunct="1"/>
            <a:r>
              <a:rPr lang="en-US" smtClean="0">
                <a:latin typeface="Arial" charset="0"/>
              </a:rPr>
              <a:t>- Notify your provider if you experience any of the following:</a:t>
            </a:r>
          </a:p>
          <a:p>
            <a:pPr lvl="1" eaLnBrk="1" hangingPunct="1"/>
            <a:r>
              <a:rPr lang="en-US" sz="1400" smtClean="0">
                <a:latin typeface="Arial" charset="0"/>
              </a:rPr>
              <a:t>- Loss of appetite</a:t>
            </a:r>
          </a:p>
          <a:p>
            <a:pPr lvl="1" eaLnBrk="1" hangingPunct="1"/>
            <a:r>
              <a:rPr lang="en-US" sz="1400" smtClean="0">
                <a:latin typeface="Arial" charset="0"/>
              </a:rPr>
              <a:t>- Blurry vision</a:t>
            </a:r>
          </a:p>
          <a:p>
            <a:pPr lvl="1" eaLnBrk="1" hangingPunct="1"/>
            <a:r>
              <a:rPr lang="en-US" sz="1400" smtClean="0">
                <a:latin typeface="Arial" charset="0"/>
              </a:rPr>
              <a:t>- Stomach pain, nausea, vomiting</a:t>
            </a:r>
          </a:p>
          <a:p>
            <a:pPr lvl="1" eaLnBrk="1" hangingPunct="1"/>
            <a:r>
              <a:rPr lang="en-US" sz="1400" smtClean="0">
                <a:latin typeface="Arial" charset="0"/>
              </a:rPr>
              <a:t>- Confusion or extreme tiredness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smtClean="0"/>
              <a:t>Cholesterol Medicines</a:t>
            </a:r>
          </a:p>
          <a:p>
            <a:endParaRPr lang="en-US" b="1" smtClean="0"/>
          </a:p>
          <a:p>
            <a:pPr eaLnBrk="1" hangingPunct="1"/>
            <a:r>
              <a:rPr lang="en-US" smtClean="0">
                <a:latin typeface="Arial" charset="0"/>
              </a:rPr>
              <a:t>- Many of you may be taking:</a:t>
            </a:r>
          </a:p>
          <a:p>
            <a:pPr lvl="1" eaLnBrk="1" hangingPunct="1"/>
            <a:r>
              <a:rPr lang="en-US" sz="1400" smtClean="0">
                <a:latin typeface="Arial" charset="0"/>
              </a:rPr>
              <a:t>Simvastatin (Zocor</a:t>
            </a:r>
            <a:r>
              <a:rPr lang="en-US" sz="1400" smtClean="0">
                <a:latin typeface="Arial" charset="0"/>
                <a:cs typeface="Arial" charset="0"/>
              </a:rPr>
              <a:t>®</a:t>
            </a:r>
            <a:r>
              <a:rPr lang="en-US" sz="1400" smtClean="0">
                <a:latin typeface="Arial" charset="0"/>
              </a:rPr>
              <a:t>), Atorvastatin (Lipitor</a:t>
            </a:r>
            <a:r>
              <a:rPr lang="en-US" sz="1400" smtClean="0">
                <a:latin typeface="Arial" charset="0"/>
                <a:cs typeface="Arial" charset="0"/>
              </a:rPr>
              <a:t>®</a:t>
            </a:r>
            <a:r>
              <a:rPr lang="en-US" sz="1400" smtClean="0">
                <a:latin typeface="Arial" charset="0"/>
              </a:rPr>
              <a:t>), Lovastatin or Fluvastatin</a:t>
            </a:r>
          </a:p>
          <a:p>
            <a:pPr lvl="1" eaLnBrk="1" hangingPunct="1"/>
            <a:endParaRPr lang="en-US" smtClean="0">
              <a:latin typeface="Arial" charset="0"/>
            </a:endParaRPr>
          </a:p>
          <a:p>
            <a:pPr eaLnBrk="1" hangingPunct="1"/>
            <a:r>
              <a:rPr lang="en-US" smtClean="0">
                <a:latin typeface="Arial" charset="0"/>
              </a:rPr>
              <a:t>- Some other types include: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Niacin (Niaspan</a:t>
            </a:r>
            <a:r>
              <a:rPr lang="en-US" sz="1400" smtClean="0">
                <a:latin typeface="Arial" charset="0"/>
                <a:cs typeface="Arial" charset="0"/>
              </a:rPr>
              <a:t>®</a:t>
            </a:r>
            <a:r>
              <a:rPr lang="en-US" smtClean="0">
                <a:latin typeface="Arial" charset="0"/>
              </a:rPr>
              <a:t>)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Gemfibrozil (Lopid</a:t>
            </a:r>
            <a:r>
              <a:rPr lang="en-US" sz="1400" smtClean="0">
                <a:latin typeface="Arial" charset="0"/>
                <a:cs typeface="Arial" charset="0"/>
              </a:rPr>
              <a:t>®</a:t>
            </a:r>
            <a:r>
              <a:rPr lang="en-US" smtClean="0">
                <a:latin typeface="Arial" charset="0"/>
              </a:rPr>
              <a:t>)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smtClean="0"/>
              <a:t>Tips to remember</a:t>
            </a:r>
          </a:p>
          <a:p>
            <a:endParaRPr lang="en-US" b="1" smtClean="0"/>
          </a:p>
          <a:p>
            <a:pPr eaLnBrk="1" hangingPunct="1"/>
            <a:r>
              <a:rPr lang="en-US" sz="1400" smtClean="0">
                <a:latin typeface="Arial" charset="0"/>
              </a:rPr>
              <a:t>- You should always take your morning medicines before your doctor’s appointment.</a:t>
            </a:r>
          </a:p>
          <a:p>
            <a:pPr eaLnBrk="1" hangingPunct="1"/>
            <a:endParaRPr lang="en-US" sz="1400" smtClean="0">
              <a:latin typeface="Arial" charset="0"/>
            </a:endParaRPr>
          </a:p>
          <a:p>
            <a:pPr eaLnBrk="1" hangingPunct="1"/>
            <a:r>
              <a:rPr lang="en-US" sz="1400" smtClean="0">
                <a:latin typeface="Arial" charset="0"/>
              </a:rPr>
              <a:t>- If you miss a dose of a medication, it is important not to double up on the dose.</a:t>
            </a:r>
          </a:p>
          <a:p>
            <a:pPr eaLnBrk="1" hangingPunct="1"/>
            <a:endParaRPr lang="en-US" sz="1400" smtClean="0">
              <a:latin typeface="Arial" charset="0"/>
            </a:endParaRPr>
          </a:p>
          <a:p>
            <a:pPr eaLnBrk="1" hangingPunct="1"/>
            <a:r>
              <a:rPr lang="en-US" sz="1400" smtClean="0">
                <a:latin typeface="Arial" charset="0"/>
              </a:rPr>
              <a:t>- Please do not to run out of your medicines</a:t>
            </a:r>
          </a:p>
          <a:p>
            <a:endParaRPr lang="en-US" b="1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smtClean="0"/>
              <a:t>VA automated refill system</a:t>
            </a:r>
          </a:p>
          <a:p>
            <a:endParaRPr lang="en-US" b="1" smtClean="0"/>
          </a:p>
          <a:p>
            <a:pPr eaLnBrk="1" hangingPunct="1"/>
            <a:r>
              <a:rPr lang="en-US" sz="1600" smtClean="0"/>
              <a:t>- Mail in slips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/>
              <a:t>- Drop slips in box outside outpatient pharmacy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/>
              <a:t>- Touch-tone phone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smtClean="0"/>
              <a:t>ACE INHIBITORS</a:t>
            </a:r>
          </a:p>
          <a:p>
            <a:endParaRPr lang="en-US" b="1" smtClean="0"/>
          </a:p>
          <a:p>
            <a:pPr eaLnBrk="1" hangingPunct="1"/>
            <a:r>
              <a:rPr lang="en-US" sz="1800" smtClean="0">
                <a:latin typeface="Arial" charset="0"/>
              </a:rPr>
              <a:t>Examples of these are:</a:t>
            </a:r>
          </a:p>
          <a:p>
            <a:pPr lvl="1" eaLnBrk="1" hangingPunct="1"/>
            <a:r>
              <a:rPr lang="en-US" sz="2000" smtClean="0">
                <a:latin typeface="Arial" charset="0"/>
              </a:rPr>
              <a:t>- Lisinopril </a:t>
            </a:r>
          </a:p>
          <a:p>
            <a:pPr lvl="1" eaLnBrk="1" hangingPunct="1"/>
            <a:r>
              <a:rPr lang="en-US" sz="2000" smtClean="0">
                <a:latin typeface="Arial" charset="0"/>
              </a:rPr>
              <a:t>- Fosinopril</a:t>
            </a:r>
          </a:p>
          <a:p>
            <a:pPr lvl="1" eaLnBrk="1" hangingPunct="1"/>
            <a:r>
              <a:rPr lang="en-US" sz="2000" smtClean="0">
                <a:latin typeface="Arial" charset="0"/>
              </a:rPr>
              <a:t>- Enalapril</a:t>
            </a:r>
          </a:p>
          <a:p>
            <a:pPr lvl="1" eaLnBrk="1" hangingPunct="1"/>
            <a:r>
              <a:rPr lang="en-US" sz="2000" smtClean="0">
                <a:latin typeface="Arial" charset="0"/>
              </a:rPr>
              <a:t>- Captopril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smtClean="0"/>
              <a:t>ACE inhibitors</a:t>
            </a:r>
          </a:p>
          <a:p>
            <a:endParaRPr lang="en-US" b="1" smtClean="0"/>
          </a:p>
          <a:p>
            <a:pPr eaLnBrk="1" hangingPunct="1"/>
            <a:r>
              <a:rPr lang="en-US" sz="1400" smtClean="0">
                <a:latin typeface="Arial" charset="0"/>
              </a:rPr>
              <a:t>- Block the effects of harmful hormones on your heart muscle. This prevents the heart from getting larger </a:t>
            </a:r>
          </a:p>
          <a:p>
            <a:pPr eaLnBrk="1" hangingPunct="1"/>
            <a:r>
              <a:rPr lang="en-US" sz="1400" smtClean="0">
                <a:latin typeface="Arial" charset="0"/>
              </a:rPr>
              <a:t>- Lower the blood pressure</a:t>
            </a:r>
          </a:p>
          <a:p>
            <a:pPr eaLnBrk="1" hangingPunct="1"/>
            <a:r>
              <a:rPr lang="en-US" sz="1400" smtClean="0">
                <a:latin typeface="Arial" charset="0"/>
              </a:rPr>
              <a:t>- Have benefits even if you do not have high blood pressure</a:t>
            </a:r>
          </a:p>
          <a:p>
            <a:pPr eaLnBrk="1" hangingPunct="1"/>
            <a:r>
              <a:rPr lang="en-US" sz="1400" smtClean="0">
                <a:latin typeface="Arial" charset="0"/>
              </a:rPr>
              <a:t>- Helps to keep you out of the hospital and you may live longer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smtClean="0"/>
              <a:t>Side effects of ACE Inhibitors</a:t>
            </a:r>
          </a:p>
          <a:p>
            <a:endParaRPr lang="en-US" b="1" smtClean="0"/>
          </a:p>
          <a:p>
            <a:pPr eaLnBrk="1" hangingPunct="1"/>
            <a:r>
              <a:rPr lang="en-US" smtClean="0">
                <a:latin typeface="Arial" charset="0"/>
              </a:rPr>
              <a:t>Cough</a:t>
            </a:r>
          </a:p>
          <a:p>
            <a:pPr eaLnBrk="1" hangingPunct="1"/>
            <a:r>
              <a:rPr lang="en-US" smtClean="0">
                <a:latin typeface="Arial" charset="0"/>
              </a:rPr>
              <a:t>Dizziness</a:t>
            </a:r>
          </a:p>
          <a:p>
            <a:pPr eaLnBrk="1" hangingPunct="1"/>
            <a:r>
              <a:rPr lang="en-US" smtClean="0">
                <a:latin typeface="Arial" charset="0"/>
              </a:rPr>
              <a:t>Skin rash</a:t>
            </a:r>
          </a:p>
          <a:p>
            <a:pPr eaLnBrk="1" hangingPunct="1"/>
            <a:r>
              <a:rPr lang="en-US" smtClean="0">
                <a:latin typeface="Arial" charset="0"/>
              </a:rPr>
              <a:t>High potassium levels in your blood</a:t>
            </a:r>
          </a:p>
          <a:p>
            <a:pPr eaLnBrk="1" hangingPunct="1"/>
            <a:endParaRPr lang="en-US" smtClean="0">
              <a:latin typeface="Arial" charset="0"/>
            </a:endParaRPr>
          </a:p>
          <a:p>
            <a:pPr eaLnBrk="1" hangingPunct="1"/>
            <a:r>
              <a:rPr lang="en-US" smtClean="0">
                <a:latin typeface="Arial" charset="0"/>
              </a:rPr>
              <a:t>**** If you develop swelling of the face, tongue, or mouth, stop taking the medicine and call your doctor ****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smtClean="0"/>
              <a:t>Angiotensin Receptor Blockers</a:t>
            </a:r>
          </a:p>
          <a:p>
            <a:endParaRPr lang="en-US" b="1" smtClean="0"/>
          </a:p>
          <a:p>
            <a:pPr eaLnBrk="1" hangingPunct="1"/>
            <a:r>
              <a:rPr lang="en-US" sz="1400" smtClean="0">
                <a:latin typeface="Arial" charset="0"/>
              </a:rPr>
              <a:t>Examples of these are:</a:t>
            </a:r>
          </a:p>
          <a:p>
            <a:pPr lvl="1" eaLnBrk="1" hangingPunct="1"/>
            <a:r>
              <a:rPr lang="en-US" sz="1600" smtClean="0">
                <a:latin typeface="Arial" charset="0"/>
              </a:rPr>
              <a:t>- Losartan (Cozaar</a:t>
            </a:r>
            <a:r>
              <a:rPr lang="en-US" sz="1600" smtClean="0">
                <a:latin typeface="Arial" charset="0"/>
                <a:cs typeface="Arial" charset="0"/>
              </a:rPr>
              <a:t>®)</a:t>
            </a:r>
            <a:endParaRPr lang="en-US" sz="1600" smtClean="0">
              <a:latin typeface="Arial" charset="0"/>
            </a:endParaRPr>
          </a:p>
          <a:p>
            <a:pPr lvl="1" eaLnBrk="1" hangingPunct="1"/>
            <a:r>
              <a:rPr lang="en-US" sz="1600" smtClean="0">
                <a:latin typeface="Arial" charset="0"/>
              </a:rPr>
              <a:t>- Candesartan (Atacand</a:t>
            </a:r>
            <a:r>
              <a:rPr lang="en-US" sz="1600" smtClean="0">
                <a:latin typeface="Arial" charset="0"/>
                <a:cs typeface="Arial" charset="0"/>
              </a:rPr>
              <a:t>®)</a:t>
            </a:r>
            <a:endParaRPr lang="en-US" sz="1600" smtClean="0">
              <a:latin typeface="Arial" charset="0"/>
            </a:endParaRPr>
          </a:p>
          <a:p>
            <a:pPr lvl="1" eaLnBrk="1" hangingPunct="1"/>
            <a:endParaRPr lang="en-US" sz="1600" smtClean="0">
              <a:latin typeface="Arial" charset="0"/>
            </a:endParaRPr>
          </a:p>
          <a:p>
            <a:pPr eaLnBrk="1" hangingPunct="1"/>
            <a:r>
              <a:rPr lang="en-US" sz="1400" smtClean="0">
                <a:latin typeface="Arial" charset="0"/>
              </a:rPr>
              <a:t>Effects similar to ACE inhibitors</a:t>
            </a:r>
          </a:p>
          <a:p>
            <a:pPr lvl="1" eaLnBrk="1" hangingPunct="1"/>
            <a:r>
              <a:rPr lang="en-US" sz="1600" smtClean="0">
                <a:latin typeface="Arial" charset="0"/>
              </a:rPr>
              <a:t>- Keeps you out of the hospital</a:t>
            </a:r>
          </a:p>
          <a:p>
            <a:pPr lvl="1" eaLnBrk="1" hangingPunct="1"/>
            <a:r>
              <a:rPr lang="en-US" sz="1600" smtClean="0">
                <a:latin typeface="Arial" charset="0"/>
              </a:rPr>
              <a:t>- You may live a longer and healthier life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smtClean="0"/>
              <a:t>Beta-Blockers</a:t>
            </a:r>
          </a:p>
          <a:p>
            <a:endParaRPr lang="en-US" b="1" smtClean="0"/>
          </a:p>
          <a:p>
            <a:pPr eaLnBrk="1" hangingPunct="1"/>
            <a:r>
              <a:rPr lang="en-US" sz="1600" smtClean="0">
                <a:latin typeface="Arial" charset="0"/>
              </a:rPr>
              <a:t>Examples of these are:</a:t>
            </a:r>
            <a:endParaRPr lang="en-US" smtClean="0">
              <a:latin typeface="Arial" charset="0"/>
            </a:endParaRPr>
          </a:p>
          <a:p>
            <a:pPr lvl="1" eaLnBrk="1" hangingPunct="1"/>
            <a:r>
              <a:rPr lang="en-US" sz="1600" smtClean="0">
                <a:latin typeface="Arial" charset="0"/>
              </a:rPr>
              <a:t>- Carvedilol (Coreg</a:t>
            </a:r>
            <a:r>
              <a:rPr lang="en-US" sz="1600" smtClean="0">
                <a:latin typeface="Arial" charset="0"/>
                <a:sym typeface="Symbol" pitchFamily="18" charset="2"/>
              </a:rPr>
              <a:t>)</a:t>
            </a:r>
            <a:endParaRPr lang="en-US" sz="1600" smtClean="0">
              <a:latin typeface="Arial" charset="0"/>
            </a:endParaRPr>
          </a:p>
          <a:p>
            <a:pPr lvl="1" eaLnBrk="1" hangingPunct="1"/>
            <a:r>
              <a:rPr lang="en-US" sz="1600" smtClean="0">
                <a:latin typeface="Arial" charset="0"/>
              </a:rPr>
              <a:t>- Metoprolol (Lopressor, Toprol XL </a:t>
            </a:r>
            <a:r>
              <a:rPr lang="en-US" sz="1600" smtClean="0">
                <a:latin typeface="Arial" charset="0"/>
                <a:sym typeface="Symbol" pitchFamily="18" charset="2"/>
              </a:rPr>
              <a:t></a:t>
            </a:r>
            <a:r>
              <a:rPr lang="en-US" sz="1600" smtClean="0">
                <a:latin typeface="Arial" charset="0"/>
              </a:rPr>
              <a:t>)</a:t>
            </a:r>
          </a:p>
          <a:p>
            <a:pPr lvl="1" eaLnBrk="1" hangingPunct="1"/>
            <a:r>
              <a:rPr lang="en-US" sz="1600" smtClean="0">
                <a:latin typeface="Arial" charset="0"/>
              </a:rPr>
              <a:t>- Atenolol</a:t>
            </a:r>
          </a:p>
          <a:p>
            <a:pPr lvl="1" eaLnBrk="1" hangingPunct="1"/>
            <a:r>
              <a:rPr lang="en-US" sz="1600" smtClean="0">
                <a:latin typeface="Arial" charset="0"/>
              </a:rPr>
              <a:t>- Propranolol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smtClean="0"/>
              <a:t>Beta-Blockers</a:t>
            </a:r>
          </a:p>
          <a:p>
            <a:endParaRPr lang="en-US" b="1" smtClean="0"/>
          </a:p>
          <a:p>
            <a:pPr eaLnBrk="1" hangingPunct="1"/>
            <a:r>
              <a:rPr lang="en-US" smtClean="0">
                <a:latin typeface="Arial" charset="0"/>
              </a:rPr>
              <a:t>- Block the effects of harmful hormones on your heart muscle. This prevents the heart from getting larger</a:t>
            </a:r>
          </a:p>
          <a:p>
            <a:pPr eaLnBrk="1" hangingPunct="1"/>
            <a:r>
              <a:rPr lang="en-US" smtClean="0">
                <a:latin typeface="Arial" charset="0"/>
              </a:rPr>
              <a:t>- Lower your blood pressure</a:t>
            </a:r>
          </a:p>
          <a:p>
            <a:pPr eaLnBrk="1" hangingPunct="1"/>
            <a:r>
              <a:rPr lang="en-US" smtClean="0">
                <a:latin typeface="Arial" charset="0"/>
              </a:rPr>
              <a:t>- Slow the heart rate</a:t>
            </a:r>
            <a:r>
              <a:rPr lang="en-US" smtClean="0">
                <a:latin typeface="Arial" charset="0"/>
                <a:sym typeface="Symbol" pitchFamily="18" charset="2"/>
              </a:rPr>
              <a:t></a:t>
            </a:r>
            <a:r>
              <a:rPr lang="en-US" smtClean="0">
                <a:latin typeface="Arial" charset="0"/>
              </a:rPr>
              <a:t>lessen the work your heart has to do</a:t>
            </a:r>
          </a:p>
          <a:p>
            <a:pPr eaLnBrk="1" hangingPunct="1"/>
            <a:r>
              <a:rPr lang="en-US" smtClean="0">
                <a:latin typeface="Arial" charset="0"/>
              </a:rPr>
              <a:t>- Prevent heart attacks in patients who have coronary artery disease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smtClean="0"/>
              <a:t>By regularly taking these types of medications:</a:t>
            </a:r>
            <a:br>
              <a:rPr lang="en-US" b="1" smtClean="0"/>
            </a:br>
            <a:endParaRPr lang="en-US" b="1" smtClean="0"/>
          </a:p>
          <a:p>
            <a:pPr eaLnBrk="1" hangingPunct="1">
              <a:buFont typeface="Wingdings" pitchFamily="2" charset="2"/>
              <a:buNone/>
            </a:pPr>
            <a:r>
              <a:rPr lang="en-US" sz="1600" smtClean="0">
                <a:latin typeface="Arial" charset="0"/>
              </a:rPr>
              <a:t>- The pumping action of the heart may improve over time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smtClean="0">
                <a:latin typeface="Arial" charset="0"/>
              </a:rPr>
              <a:t>- Helps to keep you out of the hospital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smtClean="0">
                <a:latin typeface="Arial" charset="0"/>
              </a:rPr>
              <a:t>- You may live a longer and healthier life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B1B14-E687-4C81-83AA-15DDECC95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92113-BD9E-45FC-A99D-7AD17B4EF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609600"/>
            <a:ext cx="211455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609600"/>
            <a:ext cx="619125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FCC56-9D40-4BA3-A199-A68756FE74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458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2057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572000" y="20574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0A174-1147-48DC-95C3-F81753C64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458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2057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2057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38C62-84FA-42BA-A25B-32619BCD2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458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057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0" y="2057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1E3DE-48F8-4590-9D27-43C034932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C0EB9-E5B2-488F-8BD7-2860DDA34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AF6C6-C4E8-4807-ABF5-2696D86F6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7C272-FEC5-4BDC-A690-01D735904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F06F3-575C-4A66-9476-2EB32B21D9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D5DD7-21EC-4E24-8414-90BC2BBF3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E54DE-B0AA-4790-8DBB-7E6CEAAFB6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552ED-BCA0-4CC4-81CD-10A26DC24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F91FE-46D3-43D4-847D-8EBB08F59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C000F"/>
            </a:gs>
            <a:gs pos="100000">
              <a:srgbClr val="A5002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6096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FEA2F79-5397-4911-8372-CB1C343C7A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47"/>
          <p:cNvGrpSpPr>
            <a:grpSpLocks/>
          </p:cNvGrpSpPr>
          <p:nvPr userDrawn="1"/>
        </p:nvGrpSpPr>
        <p:grpSpPr bwMode="auto">
          <a:xfrm>
            <a:off x="7239000" y="4648200"/>
            <a:ext cx="1752600" cy="2057400"/>
            <a:chOff x="384" y="113"/>
            <a:chExt cx="4848" cy="4207"/>
          </a:xfrm>
        </p:grpSpPr>
        <p:sp>
          <p:nvSpPr>
            <p:cNvPr id="1032" name="AutoShape 8"/>
            <p:cNvSpPr>
              <a:spLocks noChangeAspect="1" noChangeArrowheads="1" noTextEdit="1"/>
            </p:cNvSpPr>
            <p:nvPr userDrawn="1"/>
          </p:nvSpPr>
          <p:spPr bwMode="auto">
            <a:xfrm>
              <a:off x="384" y="113"/>
              <a:ext cx="4848" cy="4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 userDrawn="1"/>
          </p:nvSpPr>
          <p:spPr bwMode="auto">
            <a:xfrm>
              <a:off x="1117" y="1181"/>
              <a:ext cx="3777" cy="2701"/>
            </a:xfrm>
            <a:custGeom>
              <a:avLst/>
              <a:gdLst/>
              <a:ahLst/>
              <a:cxnLst>
                <a:cxn ang="0">
                  <a:pos x="2511" y="94"/>
                </a:cxn>
                <a:cxn ang="0">
                  <a:pos x="2135" y="323"/>
                </a:cxn>
                <a:cxn ang="0">
                  <a:pos x="1924" y="544"/>
                </a:cxn>
                <a:cxn ang="0">
                  <a:pos x="1659" y="215"/>
                </a:cxn>
                <a:cxn ang="0">
                  <a:pos x="1230" y="26"/>
                </a:cxn>
                <a:cxn ang="0">
                  <a:pos x="732" y="24"/>
                </a:cxn>
                <a:cxn ang="0">
                  <a:pos x="308" y="187"/>
                </a:cxn>
                <a:cxn ang="0">
                  <a:pos x="27" y="476"/>
                </a:cxn>
                <a:cxn ang="0">
                  <a:pos x="1124" y="809"/>
                </a:cxn>
                <a:cxn ang="0">
                  <a:pos x="1251" y="816"/>
                </a:cxn>
                <a:cxn ang="0">
                  <a:pos x="1397" y="888"/>
                </a:cxn>
                <a:cxn ang="0">
                  <a:pos x="1413" y="710"/>
                </a:cxn>
                <a:cxn ang="0">
                  <a:pos x="1697" y="580"/>
                </a:cxn>
                <a:cxn ang="0">
                  <a:pos x="1959" y="735"/>
                </a:cxn>
                <a:cxn ang="0">
                  <a:pos x="1948" y="913"/>
                </a:cxn>
                <a:cxn ang="0">
                  <a:pos x="2040" y="873"/>
                </a:cxn>
                <a:cxn ang="0">
                  <a:pos x="2089" y="758"/>
                </a:cxn>
                <a:cxn ang="0">
                  <a:pos x="2346" y="599"/>
                </a:cxn>
                <a:cxn ang="0">
                  <a:pos x="2570" y="656"/>
                </a:cxn>
                <a:cxn ang="0">
                  <a:pos x="2640" y="684"/>
                </a:cxn>
                <a:cxn ang="0">
                  <a:pos x="2802" y="504"/>
                </a:cxn>
                <a:cxn ang="0">
                  <a:pos x="3132" y="535"/>
                </a:cxn>
                <a:cxn ang="0">
                  <a:pos x="3221" y="784"/>
                </a:cxn>
                <a:cxn ang="0">
                  <a:pos x="3216" y="848"/>
                </a:cxn>
                <a:cxn ang="0">
                  <a:pos x="3383" y="852"/>
                </a:cxn>
                <a:cxn ang="0">
                  <a:pos x="3586" y="1056"/>
                </a:cxn>
                <a:cxn ang="0">
                  <a:pos x="3440" y="1277"/>
                </a:cxn>
                <a:cxn ang="0">
                  <a:pos x="3262" y="1361"/>
                </a:cxn>
                <a:cxn ang="0">
                  <a:pos x="3427" y="1582"/>
                </a:cxn>
                <a:cxn ang="0">
                  <a:pos x="3256" y="1778"/>
                </a:cxn>
                <a:cxn ang="0">
                  <a:pos x="3075" y="1979"/>
                </a:cxn>
                <a:cxn ang="0">
                  <a:pos x="2916" y="2024"/>
                </a:cxn>
                <a:cxn ang="0">
                  <a:pos x="2756" y="2251"/>
                </a:cxn>
                <a:cxn ang="0">
                  <a:pos x="2427" y="2219"/>
                </a:cxn>
                <a:cxn ang="0">
                  <a:pos x="2321" y="2043"/>
                </a:cxn>
                <a:cxn ang="0">
                  <a:pos x="2305" y="2022"/>
                </a:cxn>
                <a:cxn ang="0">
                  <a:pos x="2300" y="2162"/>
                </a:cxn>
                <a:cxn ang="0">
                  <a:pos x="2040" y="2321"/>
                </a:cxn>
                <a:cxn ang="0">
                  <a:pos x="1754" y="2196"/>
                </a:cxn>
                <a:cxn ang="0">
                  <a:pos x="1746" y="1999"/>
                </a:cxn>
                <a:cxn ang="0">
                  <a:pos x="1811" y="1914"/>
                </a:cxn>
                <a:cxn ang="0">
                  <a:pos x="1586" y="1858"/>
                </a:cxn>
                <a:cxn ang="0">
                  <a:pos x="1481" y="1686"/>
                </a:cxn>
                <a:cxn ang="0">
                  <a:pos x="1408" y="1697"/>
                </a:cxn>
                <a:cxn ang="0">
                  <a:pos x="1213" y="1680"/>
                </a:cxn>
                <a:cxn ang="0">
                  <a:pos x="1043" y="1468"/>
                </a:cxn>
                <a:cxn ang="0">
                  <a:pos x="386" y="1453"/>
                </a:cxn>
                <a:cxn ang="0">
                  <a:pos x="919" y="2064"/>
                </a:cxn>
                <a:cxn ang="0">
                  <a:pos x="1476" y="2655"/>
                </a:cxn>
                <a:cxn ang="0">
                  <a:pos x="2429" y="2670"/>
                </a:cxn>
                <a:cxn ang="0">
                  <a:pos x="2794" y="2292"/>
                </a:cxn>
                <a:cxn ang="0">
                  <a:pos x="3313" y="1725"/>
                </a:cxn>
                <a:cxn ang="0">
                  <a:pos x="3732" y="1202"/>
                </a:cxn>
                <a:cxn ang="0">
                  <a:pos x="3567" y="215"/>
                </a:cxn>
                <a:cxn ang="0">
                  <a:pos x="3235" y="68"/>
                </a:cxn>
              </a:cxnLst>
              <a:rect l="0" t="0" r="r" b="b"/>
              <a:pathLst>
                <a:path w="3773" h="2702">
                  <a:moveTo>
                    <a:pt x="2913" y="26"/>
                  </a:moveTo>
                  <a:lnTo>
                    <a:pt x="2829" y="28"/>
                  </a:lnTo>
                  <a:lnTo>
                    <a:pt x="2746" y="36"/>
                  </a:lnTo>
                  <a:lnTo>
                    <a:pt x="2665" y="51"/>
                  </a:lnTo>
                  <a:lnTo>
                    <a:pt x="2586" y="70"/>
                  </a:lnTo>
                  <a:lnTo>
                    <a:pt x="2511" y="94"/>
                  </a:lnTo>
                  <a:lnTo>
                    <a:pt x="2440" y="121"/>
                  </a:lnTo>
                  <a:lnTo>
                    <a:pt x="2370" y="153"/>
                  </a:lnTo>
                  <a:lnTo>
                    <a:pt x="2305" y="191"/>
                  </a:lnTo>
                  <a:lnTo>
                    <a:pt x="2243" y="232"/>
                  </a:lnTo>
                  <a:lnTo>
                    <a:pt x="2186" y="276"/>
                  </a:lnTo>
                  <a:lnTo>
                    <a:pt x="2135" y="323"/>
                  </a:lnTo>
                  <a:lnTo>
                    <a:pt x="2086" y="376"/>
                  </a:lnTo>
                  <a:lnTo>
                    <a:pt x="2043" y="429"/>
                  </a:lnTo>
                  <a:lnTo>
                    <a:pt x="2005" y="487"/>
                  </a:lnTo>
                  <a:lnTo>
                    <a:pt x="1975" y="546"/>
                  </a:lnTo>
                  <a:lnTo>
                    <a:pt x="1948" y="608"/>
                  </a:lnTo>
                  <a:lnTo>
                    <a:pt x="1924" y="544"/>
                  </a:lnTo>
                  <a:lnTo>
                    <a:pt x="1894" y="480"/>
                  </a:lnTo>
                  <a:lnTo>
                    <a:pt x="1857" y="421"/>
                  </a:lnTo>
                  <a:lnTo>
                    <a:pt x="1816" y="365"/>
                  </a:lnTo>
                  <a:lnTo>
                    <a:pt x="1767" y="312"/>
                  </a:lnTo>
                  <a:lnTo>
                    <a:pt x="1716" y="261"/>
                  </a:lnTo>
                  <a:lnTo>
                    <a:pt x="1659" y="215"/>
                  </a:lnTo>
                  <a:lnTo>
                    <a:pt x="1597" y="172"/>
                  </a:lnTo>
                  <a:lnTo>
                    <a:pt x="1530" y="134"/>
                  </a:lnTo>
                  <a:lnTo>
                    <a:pt x="1462" y="100"/>
                  </a:lnTo>
                  <a:lnTo>
                    <a:pt x="1386" y="70"/>
                  </a:lnTo>
                  <a:lnTo>
                    <a:pt x="1311" y="45"/>
                  </a:lnTo>
                  <a:lnTo>
                    <a:pt x="1230" y="26"/>
                  </a:lnTo>
                  <a:lnTo>
                    <a:pt x="1149" y="13"/>
                  </a:lnTo>
                  <a:lnTo>
                    <a:pt x="1062" y="2"/>
                  </a:lnTo>
                  <a:lnTo>
                    <a:pt x="976" y="0"/>
                  </a:lnTo>
                  <a:lnTo>
                    <a:pt x="895" y="2"/>
                  </a:lnTo>
                  <a:lnTo>
                    <a:pt x="813" y="11"/>
                  </a:lnTo>
                  <a:lnTo>
                    <a:pt x="732" y="24"/>
                  </a:lnTo>
                  <a:lnTo>
                    <a:pt x="657" y="41"/>
                  </a:lnTo>
                  <a:lnTo>
                    <a:pt x="581" y="62"/>
                  </a:lnTo>
                  <a:lnTo>
                    <a:pt x="508" y="87"/>
                  </a:lnTo>
                  <a:lnTo>
                    <a:pt x="438" y="117"/>
                  </a:lnTo>
                  <a:lnTo>
                    <a:pt x="370" y="151"/>
                  </a:lnTo>
                  <a:lnTo>
                    <a:pt x="308" y="187"/>
                  </a:lnTo>
                  <a:lnTo>
                    <a:pt x="249" y="227"/>
                  </a:lnTo>
                  <a:lnTo>
                    <a:pt x="192" y="272"/>
                  </a:lnTo>
                  <a:lnTo>
                    <a:pt x="143" y="319"/>
                  </a:lnTo>
                  <a:lnTo>
                    <a:pt x="100" y="370"/>
                  </a:lnTo>
                  <a:lnTo>
                    <a:pt x="59" y="421"/>
                  </a:lnTo>
                  <a:lnTo>
                    <a:pt x="27" y="476"/>
                  </a:lnTo>
                  <a:lnTo>
                    <a:pt x="0" y="533"/>
                  </a:lnTo>
                  <a:lnTo>
                    <a:pt x="1065" y="822"/>
                  </a:lnTo>
                  <a:lnTo>
                    <a:pt x="1078" y="818"/>
                  </a:lnTo>
                  <a:lnTo>
                    <a:pt x="1094" y="816"/>
                  </a:lnTo>
                  <a:lnTo>
                    <a:pt x="1108" y="811"/>
                  </a:lnTo>
                  <a:lnTo>
                    <a:pt x="1124" y="809"/>
                  </a:lnTo>
                  <a:lnTo>
                    <a:pt x="1140" y="807"/>
                  </a:lnTo>
                  <a:lnTo>
                    <a:pt x="1157" y="807"/>
                  </a:lnTo>
                  <a:lnTo>
                    <a:pt x="1173" y="807"/>
                  </a:lnTo>
                  <a:lnTo>
                    <a:pt x="1189" y="807"/>
                  </a:lnTo>
                  <a:lnTo>
                    <a:pt x="1219" y="809"/>
                  </a:lnTo>
                  <a:lnTo>
                    <a:pt x="1251" y="816"/>
                  </a:lnTo>
                  <a:lnTo>
                    <a:pt x="1278" y="822"/>
                  </a:lnTo>
                  <a:lnTo>
                    <a:pt x="1305" y="831"/>
                  </a:lnTo>
                  <a:lnTo>
                    <a:pt x="1332" y="843"/>
                  </a:lnTo>
                  <a:lnTo>
                    <a:pt x="1357" y="856"/>
                  </a:lnTo>
                  <a:lnTo>
                    <a:pt x="1378" y="871"/>
                  </a:lnTo>
                  <a:lnTo>
                    <a:pt x="1397" y="888"/>
                  </a:lnTo>
                  <a:lnTo>
                    <a:pt x="1389" y="867"/>
                  </a:lnTo>
                  <a:lnTo>
                    <a:pt x="1386" y="845"/>
                  </a:lnTo>
                  <a:lnTo>
                    <a:pt x="1384" y="822"/>
                  </a:lnTo>
                  <a:lnTo>
                    <a:pt x="1384" y="799"/>
                  </a:lnTo>
                  <a:lnTo>
                    <a:pt x="1392" y="752"/>
                  </a:lnTo>
                  <a:lnTo>
                    <a:pt x="1413" y="710"/>
                  </a:lnTo>
                  <a:lnTo>
                    <a:pt x="1443" y="671"/>
                  </a:lnTo>
                  <a:lnTo>
                    <a:pt x="1481" y="637"/>
                  </a:lnTo>
                  <a:lnTo>
                    <a:pt x="1527" y="612"/>
                  </a:lnTo>
                  <a:lnTo>
                    <a:pt x="1581" y="593"/>
                  </a:lnTo>
                  <a:lnTo>
                    <a:pt x="1638" y="582"/>
                  </a:lnTo>
                  <a:lnTo>
                    <a:pt x="1697" y="580"/>
                  </a:lnTo>
                  <a:lnTo>
                    <a:pt x="1757" y="586"/>
                  </a:lnTo>
                  <a:lnTo>
                    <a:pt x="1811" y="603"/>
                  </a:lnTo>
                  <a:lnTo>
                    <a:pt x="1859" y="627"/>
                  </a:lnTo>
                  <a:lnTo>
                    <a:pt x="1902" y="656"/>
                  </a:lnTo>
                  <a:lnTo>
                    <a:pt x="1935" y="693"/>
                  </a:lnTo>
                  <a:lnTo>
                    <a:pt x="1959" y="735"/>
                  </a:lnTo>
                  <a:lnTo>
                    <a:pt x="1973" y="780"/>
                  </a:lnTo>
                  <a:lnTo>
                    <a:pt x="1975" y="826"/>
                  </a:lnTo>
                  <a:lnTo>
                    <a:pt x="1973" y="850"/>
                  </a:lnTo>
                  <a:lnTo>
                    <a:pt x="1967" y="871"/>
                  </a:lnTo>
                  <a:lnTo>
                    <a:pt x="1959" y="892"/>
                  </a:lnTo>
                  <a:lnTo>
                    <a:pt x="1948" y="913"/>
                  </a:lnTo>
                  <a:lnTo>
                    <a:pt x="1962" y="905"/>
                  </a:lnTo>
                  <a:lnTo>
                    <a:pt x="1975" y="896"/>
                  </a:lnTo>
                  <a:lnTo>
                    <a:pt x="1992" y="890"/>
                  </a:lnTo>
                  <a:lnTo>
                    <a:pt x="2008" y="884"/>
                  </a:lnTo>
                  <a:lnTo>
                    <a:pt x="2024" y="877"/>
                  </a:lnTo>
                  <a:lnTo>
                    <a:pt x="2040" y="873"/>
                  </a:lnTo>
                  <a:lnTo>
                    <a:pt x="2059" y="869"/>
                  </a:lnTo>
                  <a:lnTo>
                    <a:pt x="2075" y="865"/>
                  </a:lnTo>
                  <a:lnTo>
                    <a:pt x="2073" y="839"/>
                  </a:lnTo>
                  <a:lnTo>
                    <a:pt x="2075" y="811"/>
                  </a:lnTo>
                  <a:lnTo>
                    <a:pt x="2078" y="786"/>
                  </a:lnTo>
                  <a:lnTo>
                    <a:pt x="2089" y="758"/>
                  </a:lnTo>
                  <a:lnTo>
                    <a:pt x="2113" y="716"/>
                  </a:lnTo>
                  <a:lnTo>
                    <a:pt x="2148" y="678"/>
                  </a:lnTo>
                  <a:lnTo>
                    <a:pt x="2189" y="646"/>
                  </a:lnTo>
                  <a:lnTo>
                    <a:pt x="2238" y="622"/>
                  </a:lnTo>
                  <a:lnTo>
                    <a:pt x="2292" y="608"/>
                  </a:lnTo>
                  <a:lnTo>
                    <a:pt x="2346" y="599"/>
                  </a:lnTo>
                  <a:lnTo>
                    <a:pt x="2405" y="599"/>
                  </a:lnTo>
                  <a:lnTo>
                    <a:pt x="2465" y="610"/>
                  </a:lnTo>
                  <a:lnTo>
                    <a:pt x="2494" y="618"/>
                  </a:lnTo>
                  <a:lnTo>
                    <a:pt x="2521" y="629"/>
                  </a:lnTo>
                  <a:lnTo>
                    <a:pt x="2546" y="642"/>
                  </a:lnTo>
                  <a:lnTo>
                    <a:pt x="2570" y="656"/>
                  </a:lnTo>
                  <a:lnTo>
                    <a:pt x="2589" y="671"/>
                  </a:lnTo>
                  <a:lnTo>
                    <a:pt x="2608" y="690"/>
                  </a:lnTo>
                  <a:lnTo>
                    <a:pt x="2627" y="707"/>
                  </a:lnTo>
                  <a:lnTo>
                    <a:pt x="2640" y="729"/>
                  </a:lnTo>
                  <a:lnTo>
                    <a:pt x="2640" y="705"/>
                  </a:lnTo>
                  <a:lnTo>
                    <a:pt x="2640" y="684"/>
                  </a:lnTo>
                  <a:lnTo>
                    <a:pt x="2646" y="661"/>
                  </a:lnTo>
                  <a:lnTo>
                    <a:pt x="2654" y="639"/>
                  </a:lnTo>
                  <a:lnTo>
                    <a:pt x="2678" y="597"/>
                  </a:lnTo>
                  <a:lnTo>
                    <a:pt x="2713" y="559"/>
                  </a:lnTo>
                  <a:lnTo>
                    <a:pt x="2754" y="527"/>
                  </a:lnTo>
                  <a:lnTo>
                    <a:pt x="2802" y="504"/>
                  </a:lnTo>
                  <a:lnTo>
                    <a:pt x="2856" y="487"/>
                  </a:lnTo>
                  <a:lnTo>
                    <a:pt x="2910" y="478"/>
                  </a:lnTo>
                  <a:lnTo>
                    <a:pt x="2970" y="478"/>
                  </a:lnTo>
                  <a:lnTo>
                    <a:pt x="3029" y="489"/>
                  </a:lnTo>
                  <a:lnTo>
                    <a:pt x="3083" y="508"/>
                  </a:lnTo>
                  <a:lnTo>
                    <a:pt x="3132" y="535"/>
                  </a:lnTo>
                  <a:lnTo>
                    <a:pt x="3173" y="567"/>
                  </a:lnTo>
                  <a:lnTo>
                    <a:pt x="3202" y="605"/>
                  </a:lnTo>
                  <a:lnTo>
                    <a:pt x="3224" y="648"/>
                  </a:lnTo>
                  <a:lnTo>
                    <a:pt x="3235" y="690"/>
                  </a:lnTo>
                  <a:lnTo>
                    <a:pt x="3235" y="737"/>
                  </a:lnTo>
                  <a:lnTo>
                    <a:pt x="3221" y="784"/>
                  </a:lnTo>
                  <a:lnTo>
                    <a:pt x="3210" y="805"/>
                  </a:lnTo>
                  <a:lnTo>
                    <a:pt x="3197" y="826"/>
                  </a:lnTo>
                  <a:lnTo>
                    <a:pt x="3181" y="845"/>
                  </a:lnTo>
                  <a:lnTo>
                    <a:pt x="3164" y="862"/>
                  </a:lnTo>
                  <a:lnTo>
                    <a:pt x="3192" y="854"/>
                  </a:lnTo>
                  <a:lnTo>
                    <a:pt x="3216" y="848"/>
                  </a:lnTo>
                  <a:lnTo>
                    <a:pt x="3243" y="843"/>
                  </a:lnTo>
                  <a:lnTo>
                    <a:pt x="3270" y="841"/>
                  </a:lnTo>
                  <a:lnTo>
                    <a:pt x="3300" y="841"/>
                  </a:lnTo>
                  <a:lnTo>
                    <a:pt x="3327" y="843"/>
                  </a:lnTo>
                  <a:lnTo>
                    <a:pt x="3356" y="845"/>
                  </a:lnTo>
                  <a:lnTo>
                    <a:pt x="3383" y="852"/>
                  </a:lnTo>
                  <a:lnTo>
                    <a:pt x="3437" y="871"/>
                  </a:lnTo>
                  <a:lnTo>
                    <a:pt x="3486" y="899"/>
                  </a:lnTo>
                  <a:lnTo>
                    <a:pt x="3527" y="930"/>
                  </a:lnTo>
                  <a:lnTo>
                    <a:pt x="3556" y="969"/>
                  </a:lnTo>
                  <a:lnTo>
                    <a:pt x="3575" y="1011"/>
                  </a:lnTo>
                  <a:lnTo>
                    <a:pt x="3586" y="1056"/>
                  </a:lnTo>
                  <a:lnTo>
                    <a:pt x="3586" y="1102"/>
                  </a:lnTo>
                  <a:lnTo>
                    <a:pt x="3573" y="1149"/>
                  </a:lnTo>
                  <a:lnTo>
                    <a:pt x="3551" y="1189"/>
                  </a:lnTo>
                  <a:lnTo>
                    <a:pt x="3521" y="1223"/>
                  </a:lnTo>
                  <a:lnTo>
                    <a:pt x="3483" y="1253"/>
                  </a:lnTo>
                  <a:lnTo>
                    <a:pt x="3440" y="1277"/>
                  </a:lnTo>
                  <a:lnTo>
                    <a:pt x="3394" y="1294"/>
                  </a:lnTo>
                  <a:lnTo>
                    <a:pt x="3343" y="1304"/>
                  </a:lnTo>
                  <a:lnTo>
                    <a:pt x="3289" y="1308"/>
                  </a:lnTo>
                  <a:lnTo>
                    <a:pt x="3235" y="1304"/>
                  </a:lnTo>
                  <a:lnTo>
                    <a:pt x="3251" y="1332"/>
                  </a:lnTo>
                  <a:lnTo>
                    <a:pt x="3262" y="1361"/>
                  </a:lnTo>
                  <a:lnTo>
                    <a:pt x="3270" y="1391"/>
                  </a:lnTo>
                  <a:lnTo>
                    <a:pt x="3273" y="1423"/>
                  </a:lnTo>
                  <a:lnTo>
                    <a:pt x="3505" y="1487"/>
                  </a:lnTo>
                  <a:lnTo>
                    <a:pt x="3481" y="1519"/>
                  </a:lnTo>
                  <a:lnTo>
                    <a:pt x="3454" y="1550"/>
                  </a:lnTo>
                  <a:lnTo>
                    <a:pt x="3427" y="1582"/>
                  </a:lnTo>
                  <a:lnTo>
                    <a:pt x="3400" y="1614"/>
                  </a:lnTo>
                  <a:lnTo>
                    <a:pt x="3373" y="1646"/>
                  </a:lnTo>
                  <a:lnTo>
                    <a:pt x="3343" y="1680"/>
                  </a:lnTo>
                  <a:lnTo>
                    <a:pt x="3316" y="1712"/>
                  </a:lnTo>
                  <a:lnTo>
                    <a:pt x="3286" y="1746"/>
                  </a:lnTo>
                  <a:lnTo>
                    <a:pt x="3256" y="1778"/>
                  </a:lnTo>
                  <a:lnTo>
                    <a:pt x="3227" y="1812"/>
                  </a:lnTo>
                  <a:lnTo>
                    <a:pt x="3197" y="1846"/>
                  </a:lnTo>
                  <a:lnTo>
                    <a:pt x="3167" y="1880"/>
                  </a:lnTo>
                  <a:lnTo>
                    <a:pt x="3137" y="1914"/>
                  </a:lnTo>
                  <a:lnTo>
                    <a:pt x="3108" y="1945"/>
                  </a:lnTo>
                  <a:lnTo>
                    <a:pt x="3075" y="1979"/>
                  </a:lnTo>
                  <a:lnTo>
                    <a:pt x="3046" y="2013"/>
                  </a:lnTo>
                  <a:lnTo>
                    <a:pt x="2905" y="1975"/>
                  </a:lnTo>
                  <a:lnTo>
                    <a:pt x="2908" y="1986"/>
                  </a:lnTo>
                  <a:lnTo>
                    <a:pt x="2913" y="1999"/>
                  </a:lnTo>
                  <a:lnTo>
                    <a:pt x="2916" y="2011"/>
                  </a:lnTo>
                  <a:lnTo>
                    <a:pt x="2916" y="2024"/>
                  </a:lnTo>
                  <a:lnTo>
                    <a:pt x="2916" y="2071"/>
                  </a:lnTo>
                  <a:lnTo>
                    <a:pt x="2902" y="2118"/>
                  </a:lnTo>
                  <a:lnTo>
                    <a:pt x="2878" y="2158"/>
                  </a:lnTo>
                  <a:lnTo>
                    <a:pt x="2846" y="2194"/>
                  </a:lnTo>
                  <a:lnTo>
                    <a:pt x="2805" y="2226"/>
                  </a:lnTo>
                  <a:lnTo>
                    <a:pt x="2756" y="2251"/>
                  </a:lnTo>
                  <a:lnTo>
                    <a:pt x="2702" y="2268"/>
                  </a:lnTo>
                  <a:lnTo>
                    <a:pt x="2643" y="2277"/>
                  </a:lnTo>
                  <a:lnTo>
                    <a:pt x="2583" y="2275"/>
                  </a:lnTo>
                  <a:lnTo>
                    <a:pt x="2524" y="2264"/>
                  </a:lnTo>
                  <a:lnTo>
                    <a:pt x="2473" y="2247"/>
                  </a:lnTo>
                  <a:lnTo>
                    <a:pt x="2427" y="2219"/>
                  </a:lnTo>
                  <a:lnTo>
                    <a:pt x="2386" y="2188"/>
                  </a:lnTo>
                  <a:lnTo>
                    <a:pt x="2354" y="2149"/>
                  </a:lnTo>
                  <a:lnTo>
                    <a:pt x="2332" y="2107"/>
                  </a:lnTo>
                  <a:lnTo>
                    <a:pt x="2321" y="2060"/>
                  </a:lnTo>
                  <a:lnTo>
                    <a:pt x="2321" y="2052"/>
                  </a:lnTo>
                  <a:lnTo>
                    <a:pt x="2321" y="2043"/>
                  </a:lnTo>
                  <a:lnTo>
                    <a:pt x="2321" y="2033"/>
                  </a:lnTo>
                  <a:lnTo>
                    <a:pt x="2321" y="2024"/>
                  </a:lnTo>
                  <a:lnTo>
                    <a:pt x="2319" y="2024"/>
                  </a:lnTo>
                  <a:lnTo>
                    <a:pt x="2313" y="2024"/>
                  </a:lnTo>
                  <a:lnTo>
                    <a:pt x="2311" y="2024"/>
                  </a:lnTo>
                  <a:lnTo>
                    <a:pt x="2305" y="2022"/>
                  </a:lnTo>
                  <a:lnTo>
                    <a:pt x="2308" y="2033"/>
                  </a:lnTo>
                  <a:lnTo>
                    <a:pt x="2311" y="2045"/>
                  </a:lnTo>
                  <a:lnTo>
                    <a:pt x="2313" y="2058"/>
                  </a:lnTo>
                  <a:lnTo>
                    <a:pt x="2316" y="2071"/>
                  </a:lnTo>
                  <a:lnTo>
                    <a:pt x="2313" y="2118"/>
                  </a:lnTo>
                  <a:lnTo>
                    <a:pt x="2300" y="2162"/>
                  </a:lnTo>
                  <a:lnTo>
                    <a:pt x="2278" y="2205"/>
                  </a:lnTo>
                  <a:lnTo>
                    <a:pt x="2243" y="2241"/>
                  </a:lnTo>
                  <a:lnTo>
                    <a:pt x="2202" y="2273"/>
                  </a:lnTo>
                  <a:lnTo>
                    <a:pt x="2154" y="2296"/>
                  </a:lnTo>
                  <a:lnTo>
                    <a:pt x="2100" y="2313"/>
                  </a:lnTo>
                  <a:lnTo>
                    <a:pt x="2040" y="2321"/>
                  </a:lnTo>
                  <a:lnTo>
                    <a:pt x="1981" y="2321"/>
                  </a:lnTo>
                  <a:lnTo>
                    <a:pt x="1924" y="2311"/>
                  </a:lnTo>
                  <a:lnTo>
                    <a:pt x="1870" y="2292"/>
                  </a:lnTo>
                  <a:lnTo>
                    <a:pt x="1824" y="2266"/>
                  </a:lnTo>
                  <a:lnTo>
                    <a:pt x="1786" y="2234"/>
                  </a:lnTo>
                  <a:lnTo>
                    <a:pt x="1754" y="2196"/>
                  </a:lnTo>
                  <a:lnTo>
                    <a:pt x="1735" y="2154"/>
                  </a:lnTo>
                  <a:lnTo>
                    <a:pt x="1724" y="2107"/>
                  </a:lnTo>
                  <a:lnTo>
                    <a:pt x="1724" y="2079"/>
                  </a:lnTo>
                  <a:lnTo>
                    <a:pt x="1727" y="2052"/>
                  </a:lnTo>
                  <a:lnTo>
                    <a:pt x="1735" y="2024"/>
                  </a:lnTo>
                  <a:lnTo>
                    <a:pt x="1746" y="1999"/>
                  </a:lnTo>
                  <a:lnTo>
                    <a:pt x="1759" y="1975"/>
                  </a:lnTo>
                  <a:lnTo>
                    <a:pt x="1778" y="1952"/>
                  </a:lnTo>
                  <a:lnTo>
                    <a:pt x="1797" y="1933"/>
                  </a:lnTo>
                  <a:lnTo>
                    <a:pt x="1821" y="1914"/>
                  </a:lnTo>
                  <a:lnTo>
                    <a:pt x="1816" y="1914"/>
                  </a:lnTo>
                  <a:lnTo>
                    <a:pt x="1811" y="1914"/>
                  </a:lnTo>
                  <a:lnTo>
                    <a:pt x="1805" y="1914"/>
                  </a:lnTo>
                  <a:lnTo>
                    <a:pt x="1800" y="1914"/>
                  </a:lnTo>
                  <a:lnTo>
                    <a:pt x="1740" y="1914"/>
                  </a:lnTo>
                  <a:lnTo>
                    <a:pt x="1684" y="1903"/>
                  </a:lnTo>
                  <a:lnTo>
                    <a:pt x="1632" y="1884"/>
                  </a:lnTo>
                  <a:lnTo>
                    <a:pt x="1586" y="1858"/>
                  </a:lnTo>
                  <a:lnTo>
                    <a:pt x="1546" y="1827"/>
                  </a:lnTo>
                  <a:lnTo>
                    <a:pt x="1516" y="1788"/>
                  </a:lnTo>
                  <a:lnTo>
                    <a:pt x="1494" y="1746"/>
                  </a:lnTo>
                  <a:lnTo>
                    <a:pt x="1484" y="1699"/>
                  </a:lnTo>
                  <a:lnTo>
                    <a:pt x="1481" y="1693"/>
                  </a:lnTo>
                  <a:lnTo>
                    <a:pt x="1481" y="1686"/>
                  </a:lnTo>
                  <a:lnTo>
                    <a:pt x="1481" y="1682"/>
                  </a:lnTo>
                  <a:lnTo>
                    <a:pt x="1481" y="1676"/>
                  </a:lnTo>
                  <a:lnTo>
                    <a:pt x="1462" y="1682"/>
                  </a:lnTo>
                  <a:lnTo>
                    <a:pt x="1446" y="1689"/>
                  </a:lnTo>
                  <a:lnTo>
                    <a:pt x="1427" y="1693"/>
                  </a:lnTo>
                  <a:lnTo>
                    <a:pt x="1408" y="1697"/>
                  </a:lnTo>
                  <a:lnTo>
                    <a:pt x="1386" y="1701"/>
                  </a:lnTo>
                  <a:lnTo>
                    <a:pt x="1367" y="1703"/>
                  </a:lnTo>
                  <a:lnTo>
                    <a:pt x="1346" y="1703"/>
                  </a:lnTo>
                  <a:lnTo>
                    <a:pt x="1324" y="1703"/>
                  </a:lnTo>
                  <a:lnTo>
                    <a:pt x="1267" y="1695"/>
                  </a:lnTo>
                  <a:lnTo>
                    <a:pt x="1213" y="1680"/>
                  </a:lnTo>
                  <a:lnTo>
                    <a:pt x="1165" y="1657"/>
                  </a:lnTo>
                  <a:lnTo>
                    <a:pt x="1124" y="1629"/>
                  </a:lnTo>
                  <a:lnTo>
                    <a:pt x="1089" y="1595"/>
                  </a:lnTo>
                  <a:lnTo>
                    <a:pt x="1065" y="1555"/>
                  </a:lnTo>
                  <a:lnTo>
                    <a:pt x="1049" y="1512"/>
                  </a:lnTo>
                  <a:lnTo>
                    <a:pt x="1043" y="1468"/>
                  </a:lnTo>
                  <a:lnTo>
                    <a:pt x="211" y="1243"/>
                  </a:lnTo>
                  <a:lnTo>
                    <a:pt x="219" y="1251"/>
                  </a:lnTo>
                  <a:lnTo>
                    <a:pt x="241" y="1279"/>
                  </a:lnTo>
                  <a:lnTo>
                    <a:pt x="278" y="1323"/>
                  </a:lnTo>
                  <a:lnTo>
                    <a:pt x="327" y="1381"/>
                  </a:lnTo>
                  <a:lnTo>
                    <a:pt x="386" y="1453"/>
                  </a:lnTo>
                  <a:lnTo>
                    <a:pt x="457" y="1534"/>
                  </a:lnTo>
                  <a:lnTo>
                    <a:pt x="535" y="1627"/>
                  </a:lnTo>
                  <a:lnTo>
                    <a:pt x="624" y="1727"/>
                  </a:lnTo>
                  <a:lnTo>
                    <a:pt x="716" y="1835"/>
                  </a:lnTo>
                  <a:lnTo>
                    <a:pt x="816" y="1948"/>
                  </a:lnTo>
                  <a:lnTo>
                    <a:pt x="919" y="2064"/>
                  </a:lnTo>
                  <a:lnTo>
                    <a:pt x="1027" y="2183"/>
                  </a:lnTo>
                  <a:lnTo>
                    <a:pt x="1135" y="2302"/>
                  </a:lnTo>
                  <a:lnTo>
                    <a:pt x="1246" y="2421"/>
                  </a:lnTo>
                  <a:lnTo>
                    <a:pt x="1357" y="2536"/>
                  </a:lnTo>
                  <a:lnTo>
                    <a:pt x="1465" y="2646"/>
                  </a:lnTo>
                  <a:lnTo>
                    <a:pt x="1476" y="2655"/>
                  </a:lnTo>
                  <a:lnTo>
                    <a:pt x="1484" y="2665"/>
                  </a:lnTo>
                  <a:lnTo>
                    <a:pt x="1492" y="2674"/>
                  </a:lnTo>
                  <a:lnTo>
                    <a:pt x="1503" y="2685"/>
                  </a:lnTo>
                  <a:lnTo>
                    <a:pt x="2400" y="2702"/>
                  </a:lnTo>
                  <a:lnTo>
                    <a:pt x="2413" y="2685"/>
                  </a:lnTo>
                  <a:lnTo>
                    <a:pt x="2429" y="2670"/>
                  </a:lnTo>
                  <a:lnTo>
                    <a:pt x="2446" y="2653"/>
                  </a:lnTo>
                  <a:lnTo>
                    <a:pt x="2462" y="2638"/>
                  </a:lnTo>
                  <a:lnTo>
                    <a:pt x="2540" y="2557"/>
                  </a:lnTo>
                  <a:lnTo>
                    <a:pt x="2624" y="2470"/>
                  </a:lnTo>
                  <a:lnTo>
                    <a:pt x="2708" y="2383"/>
                  </a:lnTo>
                  <a:lnTo>
                    <a:pt x="2794" y="2292"/>
                  </a:lnTo>
                  <a:lnTo>
                    <a:pt x="2881" y="2198"/>
                  </a:lnTo>
                  <a:lnTo>
                    <a:pt x="2970" y="2105"/>
                  </a:lnTo>
                  <a:lnTo>
                    <a:pt x="3056" y="2009"/>
                  </a:lnTo>
                  <a:lnTo>
                    <a:pt x="3143" y="1914"/>
                  </a:lnTo>
                  <a:lnTo>
                    <a:pt x="3229" y="1818"/>
                  </a:lnTo>
                  <a:lnTo>
                    <a:pt x="3313" y="1725"/>
                  </a:lnTo>
                  <a:lnTo>
                    <a:pt x="3391" y="1631"/>
                  </a:lnTo>
                  <a:lnTo>
                    <a:pt x="3470" y="1538"/>
                  </a:lnTo>
                  <a:lnTo>
                    <a:pt x="3543" y="1451"/>
                  </a:lnTo>
                  <a:lnTo>
                    <a:pt x="3610" y="1364"/>
                  </a:lnTo>
                  <a:lnTo>
                    <a:pt x="3675" y="1281"/>
                  </a:lnTo>
                  <a:lnTo>
                    <a:pt x="3732" y="1202"/>
                  </a:lnTo>
                  <a:lnTo>
                    <a:pt x="3773" y="404"/>
                  </a:lnTo>
                  <a:lnTo>
                    <a:pt x="3737" y="361"/>
                  </a:lnTo>
                  <a:lnTo>
                    <a:pt x="3700" y="323"/>
                  </a:lnTo>
                  <a:lnTo>
                    <a:pt x="3659" y="285"/>
                  </a:lnTo>
                  <a:lnTo>
                    <a:pt x="3613" y="249"/>
                  </a:lnTo>
                  <a:lnTo>
                    <a:pt x="3567" y="215"/>
                  </a:lnTo>
                  <a:lnTo>
                    <a:pt x="3516" y="185"/>
                  </a:lnTo>
                  <a:lnTo>
                    <a:pt x="3464" y="155"/>
                  </a:lnTo>
                  <a:lnTo>
                    <a:pt x="3410" y="130"/>
                  </a:lnTo>
                  <a:lnTo>
                    <a:pt x="3354" y="106"/>
                  </a:lnTo>
                  <a:lnTo>
                    <a:pt x="3297" y="85"/>
                  </a:lnTo>
                  <a:lnTo>
                    <a:pt x="3235" y="68"/>
                  </a:lnTo>
                  <a:lnTo>
                    <a:pt x="3175" y="53"/>
                  </a:lnTo>
                  <a:lnTo>
                    <a:pt x="3110" y="41"/>
                  </a:lnTo>
                  <a:lnTo>
                    <a:pt x="3046" y="32"/>
                  </a:lnTo>
                  <a:lnTo>
                    <a:pt x="2981" y="28"/>
                  </a:lnTo>
                  <a:lnTo>
                    <a:pt x="2913" y="26"/>
                  </a:lnTo>
                  <a:close/>
                </a:path>
              </a:pathLst>
            </a:custGeom>
            <a:solidFill>
              <a:srgbClr val="D8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 userDrawn="1"/>
          </p:nvSpPr>
          <p:spPr bwMode="auto">
            <a:xfrm>
              <a:off x="1082" y="1713"/>
              <a:ext cx="35" cy="169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22" y="41"/>
                </a:cxn>
                <a:cxn ang="0">
                  <a:pos x="11" y="83"/>
                </a:cxn>
                <a:cxn ang="0">
                  <a:pos x="3" y="126"/>
                </a:cxn>
                <a:cxn ang="0">
                  <a:pos x="0" y="168"/>
                </a:cxn>
                <a:cxn ang="0">
                  <a:pos x="3" y="126"/>
                </a:cxn>
                <a:cxn ang="0">
                  <a:pos x="11" y="83"/>
                </a:cxn>
                <a:cxn ang="0">
                  <a:pos x="25" y="41"/>
                </a:cxn>
                <a:cxn ang="0">
                  <a:pos x="38" y="0"/>
                </a:cxn>
                <a:cxn ang="0">
                  <a:pos x="35" y="0"/>
                </a:cxn>
              </a:cxnLst>
              <a:rect l="0" t="0" r="r" b="b"/>
              <a:pathLst>
                <a:path w="38" h="168">
                  <a:moveTo>
                    <a:pt x="35" y="0"/>
                  </a:moveTo>
                  <a:lnTo>
                    <a:pt x="22" y="41"/>
                  </a:lnTo>
                  <a:lnTo>
                    <a:pt x="11" y="83"/>
                  </a:lnTo>
                  <a:lnTo>
                    <a:pt x="3" y="126"/>
                  </a:lnTo>
                  <a:lnTo>
                    <a:pt x="0" y="168"/>
                  </a:lnTo>
                  <a:lnTo>
                    <a:pt x="3" y="126"/>
                  </a:lnTo>
                  <a:lnTo>
                    <a:pt x="11" y="83"/>
                  </a:lnTo>
                  <a:lnTo>
                    <a:pt x="25" y="41"/>
                  </a:lnTo>
                  <a:lnTo>
                    <a:pt x="38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FFF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Freeform 12"/>
            <p:cNvSpPr>
              <a:spLocks/>
            </p:cNvSpPr>
            <p:nvPr userDrawn="1"/>
          </p:nvSpPr>
          <p:spPr bwMode="auto">
            <a:xfrm>
              <a:off x="3761" y="2483"/>
              <a:ext cx="66" cy="107"/>
            </a:xfrm>
            <a:custGeom>
              <a:avLst/>
              <a:gdLst/>
              <a:ahLst/>
              <a:cxnLst>
                <a:cxn ang="0">
                  <a:pos x="49" y="42"/>
                </a:cxn>
                <a:cxn ang="0">
                  <a:pos x="51" y="34"/>
                </a:cxn>
                <a:cxn ang="0">
                  <a:pos x="54" y="26"/>
                </a:cxn>
                <a:cxn ang="0">
                  <a:pos x="59" y="17"/>
                </a:cxn>
                <a:cxn ang="0">
                  <a:pos x="65" y="9"/>
                </a:cxn>
                <a:cxn ang="0">
                  <a:pos x="62" y="6"/>
                </a:cxn>
                <a:cxn ang="0">
                  <a:pos x="57" y="4"/>
                </a:cxn>
                <a:cxn ang="0">
                  <a:pos x="54" y="2"/>
                </a:cxn>
                <a:cxn ang="0">
                  <a:pos x="49" y="0"/>
                </a:cxn>
                <a:cxn ang="0">
                  <a:pos x="49" y="13"/>
                </a:cxn>
                <a:cxn ang="0">
                  <a:pos x="46" y="26"/>
                </a:cxn>
                <a:cxn ang="0">
                  <a:pos x="40" y="38"/>
                </a:cxn>
                <a:cxn ang="0">
                  <a:pos x="38" y="49"/>
                </a:cxn>
                <a:cxn ang="0">
                  <a:pos x="30" y="64"/>
                </a:cxn>
                <a:cxn ang="0">
                  <a:pos x="22" y="81"/>
                </a:cxn>
                <a:cxn ang="0">
                  <a:pos x="11" y="96"/>
                </a:cxn>
                <a:cxn ang="0">
                  <a:pos x="0" y="108"/>
                </a:cxn>
                <a:cxn ang="0">
                  <a:pos x="8" y="106"/>
                </a:cxn>
                <a:cxn ang="0">
                  <a:pos x="16" y="104"/>
                </a:cxn>
                <a:cxn ang="0">
                  <a:pos x="24" y="102"/>
                </a:cxn>
                <a:cxn ang="0">
                  <a:pos x="32" y="100"/>
                </a:cxn>
                <a:cxn ang="0">
                  <a:pos x="35" y="85"/>
                </a:cxn>
                <a:cxn ang="0">
                  <a:pos x="38" y="70"/>
                </a:cxn>
                <a:cxn ang="0">
                  <a:pos x="43" y="57"/>
                </a:cxn>
                <a:cxn ang="0">
                  <a:pos x="49" y="42"/>
                </a:cxn>
              </a:cxnLst>
              <a:rect l="0" t="0" r="r" b="b"/>
              <a:pathLst>
                <a:path w="65" h="108">
                  <a:moveTo>
                    <a:pt x="49" y="42"/>
                  </a:moveTo>
                  <a:lnTo>
                    <a:pt x="51" y="34"/>
                  </a:lnTo>
                  <a:lnTo>
                    <a:pt x="54" y="26"/>
                  </a:lnTo>
                  <a:lnTo>
                    <a:pt x="59" y="17"/>
                  </a:lnTo>
                  <a:lnTo>
                    <a:pt x="65" y="9"/>
                  </a:lnTo>
                  <a:lnTo>
                    <a:pt x="62" y="6"/>
                  </a:lnTo>
                  <a:lnTo>
                    <a:pt x="57" y="4"/>
                  </a:lnTo>
                  <a:lnTo>
                    <a:pt x="54" y="2"/>
                  </a:lnTo>
                  <a:lnTo>
                    <a:pt x="49" y="0"/>
                  </a:lnTo>
                  <a:lnTo>
                    <a:pt x="49" y="13"/>
                  </a:lnTo>
                  <a:lnTo>
                    <a:pt x="46" y="26"/>
                  </a:lnTo>
                  <a:lnTo>
                    <a:pt x="40" y="38"/>
                  </a:lnTo>
                  <a:lnTo>
                    <a:pt x="38" y="49"/>
                  </a:lnTo>
                  <a:lnTo>
                    <a:pt x="30" y="64"/>
                  </a:lnTo>
                  <a:lnTo>
                    <a:pt x="22" y="81"/>
                  </a:lnTo>
                  <a:lnTo>
                    <a:pt x="11" y="96"/>
                  </a:lnTo>
                  <a:lnTo>
                    <a:pt x="0" y="108"/>
                  </a:lnTo>
                  <a:lnTo>
                    <a:pt x="8" y="106"/>
                  </a:lnTo>
                  <a:lnTo>
                    <a:pt x="16" y="104"/>
                  </a:lnTo>
                  <a:lnTo>
                    <a:pt x="24" y="102"/>
                  </a:lnTo>
                  <a:lnTo>
                    <a:pt x="32" y="100"/>
                  </a:lnTo>
                  <a:lnTo>
                    <a:pt x="35" y="85"/>
                  </a:lnTo>
                  <a:lnTo>
                    <a:pt x="38" y="70"/>
                  </a:lnTo>
                  <a:lnTo>
                    <a:pt x="43" y="57"/>
                  </a:lnTo>
                  <a:lnTo>
                    <a:pt x="49" y="42"/>
                  </a:lnTo>
                  <a:close/>
                </a:path>
              </a:pathLst>
            </a:custGeom>
            <a:solidFill>
              <a:srgbClr val="FFF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Freeform 13"/>
            <p:cNvSpPr>
              <a:spLocks/>
            </p:cNvSpPr>
            <p:nvPr userDrawn="1"/>
          </p:nvSpPr>
          <p:spPr bwMode="auto">
            <a:xfrm>
              <a:off x="2755" y="2616"/>
              <a:ext cx="18" cy="39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3" y="2"/>
                </a:cxn>
                <a:cxn ang="0">
                  <a:pos x="8" y="2"/>
                </a:cxn>
                <a:cxn ang="0">
                  <a:pos x="5" y="2"/>
                </a:cxn>
                <a:cxn ang="0">
                  <a:pos x="0" y="0"/>
                </a:cxn>
                <a:cxn ang="0">
                  <a:pos x="2" y="10"/>
                </a:cxn>
                <a:cxn ang="0">
                  <a:pos x="2" y="19"/>
                </a:cxn>
                <a:cxn ang="0">
                  <a:pos x="2" y="29"/>
                </a:cxn>
                <a:cxn ang="0">
                  <a:pos x="2" y="40"/>
                </a:cxn>
                <a:cxn ang="0">
                  <a:pos x="5" y="38"/>
                </a:cxn>
                <a:cxn ang="0">
                  <a:pos x="8" y="38"/>
                </a:cxn>
                <a:cxn ang="0">
                  <a:pos x="8" y="38"/>
                </a:cxn>
                <a:cxn ang="0">
                  <a:pos x="10" y="36"/>
                </a:cxn>
                <a:cxn ang="0">
                  <a:pos x="10" y="27"/>
                </a:cxn>
                <a:cxn ang="0">
                  <a:pos x="13" y="19"/>
                </a:cxn>
                <a:cxn ang="0">
                  <a:pos x="13" y="12"/>
                </a:cxn>
                <a:cxn ang="0">
                  <a:pos x="16" y="4"/>
                </a:cxn>
              </a:cxnLst>
              <a:rect l="0" t="0" r="r" b="b"/>
              <a:pathLst>
                <a:path w="16" h="40">
                  <a:moveTo>
                    <a:pt x="16" y="4"/>
                  </a:moveTo>
                  <a:lnTo>
                    <a:pt x="13" y="2"/>
                  </a:lnTo>
                  <a:lnTo>
                    <a:pt x="8" y="2"/>
                  </a:lnTo>
                  <a:lnTo>
                    <a:pt x="5" y="2"/>
                  </a:lnTo>
                  <a:lnTo>
                    <a:pt x="0" y="0"/>
                  </a:lnTo>
                  <a:lnTo>
                    <a:pt x="2" y="10"/>
                  </a:lnTo>
                  <a:lnTo>
                    <a:pt x="2" y="19"/>
                  </a:lnTo>
                  <a:lnTo>
                    <a:pt x="2" y="29"/>
                  </a:lnTo>
                  <a:lnTo>
                    <a:pt x="2" y="40"/>
                  </a:lnTo>
                  <a:lnTo>
                    <a:pt x="5" y="38"/>
                  </a:lnTo>
                  <a:lnTo>
                    <a:pt x="8" y="38"/>
                  </a:lnTo>
                  <a:lnTo>
                    <a:pt x="8" y="38"/>
                  </a:lnTo>
                  <a:lnTo>
                    <a:pt x="10" y="36"/>
                  </a:lnTo>
                  <a:lnTo>
                    <a:pt x="10" y="27"/>
                  </a:lnTo>
                  <a:lnTo>
                    <a:pt x="13" y="19"/>
                  </a:lnTo>
                  <a:lnTo>
                    <a:pt x="13" y="12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FFF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 userDrawn="1"/>
          </p:nvSpPr>
          <p:spPr bwMode="auto">
            <a:xfrm>
              <a:off x="3089" y="2898"/>
              <a:ext cx="40" cy="13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8" y="15"/>
                </a:cxn>
                <a:cxn ang="0">
                  <a:pos x="38" y="11"/>
                </a:cxn>
                <a:cxn ang="0">
                  <a:pos x="41" y="7"/>
                </a:cxn>
                <a:cxn ang="0">
                  <a:pos x="41" y="4"/>
                </a:cxn>
                <a:cxn ang="0">
                  <a:pos x="41" y="0"/>
                </a:cxn>
                <a:cxn ang="0">
                  <a:pos x="30" y="2"/>
                </a:cxn>
                <a:cxn ang="0">
                  <a:pos x="22" y="2"/>
                </a:cxn>
                <a:cxn ang="0">
                  <a:pos x="11" y="4"/>
                </a:cxn>
                <a:cxn ang="0">
                  <a:pos x="0" y="4"/>
                </a:cxn>
              </a:cxnLst>
              <a:rect l="0" t="0" r="r" b="b"/>
              <a:pathLst>
                <a:path w="41" h="15">
                  <a:moveTo>
                    <a:pt x="0" y="4"/>
                  </a:moveTo>
                  <a:lnTo>
                    <a:pt x="38" y="15"/>
                  </a:lnTo>
                  <a:lnTo>
                    <a:pt x="38" y="11"/>
                  </a:lnTo>
                  <a:lnTo>
                    <a:pt x="41" y="7"/>
                  </a:lnTo>
                  <a:lnTo>
                    <a:pt x="41" y="4"/>
                  </a:lnTo>
                  <a:lnTo>
                    <a:pt x="41" y="0"/>
                  </a:lnTo>
                  <a:lnTo>
                    <a:pt x="30" y="2"/>
                  </a:lnTo>
                  <a:lnTo>
                    <a:pt x="22" y="2"/>
                  </a:lnTo>
                  <a:lnTo>
                    <a:pt x="11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Freeform 18"/>
            <p:cNvSpPr>
              <a:spLocks/>
            </p:cNvSpPr>
            <p:nvPr userDrawn="1"/>
          </p:nvSpPr>
          <p:spPr bwMode="auto">
            <a:xfrm>
              <a:off x="3190" y="1658"/>
              <a:ext cx="1515" cy="945"/>
            </a:xfrm>
            <a:custGeom>
              <a:avLst/>
              <a:gdLst/>
              <a:ahLst/>
              <a:cxnLst>
                <a:cxn ang="0">
                  <a:pos x="140" y="389"/>
                </a:cxn>
                <a:cxn ang="0">
                  <a:pos x="246" y="429"/>
                </a:cxn>
                <a:cxn ang="0">
                  <a:pos x="321" y="495"/>
                </a:cxn>
                <a:cxn ang="0">
                  <a:pos x="359" y="582"/>
                </a:cxn>
                <a:cxn ang="0">
                  <a:pos x="359" y="650"/>
                </a:cxn>
                <a:cxn ang="0">
                  <a:pos x="346" y="692"/>
                </a:cxn>
                <a:cxn ang="0">
                  <a:pos x="1200" y="945"/>
                </a:cxn>
                <a:cxn ang="0">
                  <a:pos x="1189" y="883"/>
                </a:cxn>
                <a:cxn ang="0">
                  <a:pos x="1162" y="826"/>
                </a:cxn>
                <a:cxn ang="0">
                  <a:pos x="1270" y="826"/>
                </a:cxn>
                <a:cxn ang="0">
                  <a:pos x="1367" y="799"/>
                </a:cxn>
                <a:cxn ang="0">
                  <a:pos x="1448" y="745"/>
                </a:cxn>
                <a:cxn ang="0">
                  <a:pos x="1500" y="671"/>
                </a:cxn>
                <a:cxn ang="0">
                  <a:pos x="1513" y="578"/>
                </a:cxn>
                <a:cxn ang="0">
                  <a:pos x="1483" y="491"/>
                </a:cxn>
                <a:cxn ang="0">
                  <a:pos x="1413" y="421"/>
                </a:cxn>
                <a:cxn ang="0">
                  <a:pos x="1310" y="374"/>
                </a:cxn>
                <a:cxn ang="0">
                  <a:pos x="1254" y="365"/>
                </a:cxn>
                <a:cxn ang="0">
                  <a:pos x="1197" y="363"/>
                </a:cxn>
                <a:cxn ang="0">
                  <a:pos x="1143" y="370"/>
                </a:cxn>
                <a:cxn ang="0">
                  <a:pos x="1091" y="384"/>
                </a:cxn>
                <a:cxn ang="0">
                  <a:pos x="1124" y="348"/>
                </a:cxn>
                <a:cxn ang="0">
                  <a:pos x="1148" y="306"/>
                </a:cxn>
                <a:cxn ang="0">
                  <a:pos x="1162" y="212"/>
                </a:cxn>
                <a:cxn ang="0">
                  <a:pos x="1129" y="127"/>
                </a:cxn>
                <a:cxn ang="0">
                  <a:pos x="1059" y="57"/>
                </a:cxn>
                <a:cxn ang="0">
                  <a:pos x="956" y="11"/>
                </a:cxn>
                <a:cxn ang="0">
                  <a:pos x="837" y="0"/>
                </a:cxn>
                <a:cxn ang="0">
                  <a:pos x="729" y="26"/>
                </a:cxn>
                <a:cxn ang="0">
                  <a:pos x="640" y="81"/>
                </a:cxn>
                <a:cxn ang="0">
                  <a:pos x="581" y="161"/>
                </a:cxn>
                <a:cxn ang="0">
                  <a:pos x="567" y="206"/>
                </a:cxn>
                <a:cxn ang="0">
                  <a:pos x="567" y="251"/>
                </a:cxn>
                <a:cxn ang="0">
                  <a:pos x="535" y="212"/>
                </a:cxn>
                <a:cxn ang="0">
                  <a:pos x="497" y="178"/>
                </a:cxn>
                <a:cxn ang="0">
                  <a:pos x="448" y="151"/>
                </a:cxn>
                <a:cxn ang="0">
                  <a:pos x="392" y="132"/>
                </a:cxn>
                <a:cxn ang="0">
                  <a:pos x="273" y="121"/>
                </a:cxn>
                <a:cxn ang="0">
                  <a:pos x="165" y="144"/>
                </a:cxn>
                <a:cxn ang="0">
                  <a:pos x="75" y="200"/>
                </a:cxn>
                <a:cxn ang="0">
                  <a:pos x="16" y="280"/>
                </a:cxn>
                <a:cxn ang="0">
                  <a:pos x="2" y="333"/>
                </a:cxn>
                <a:cxn ang="0">
                  <a:pos x="2" y="387"/>
                </a:cxn>
                <a:cxn ang="0">
                  <a:pos x="43" y="382"/>
                </a:cxn>
                <a:cxn ang="0">
                  <a:pos x="81" y="382"/>
                </a:cxn>
              </a:cxnLst>
              <a:rect l="0" t="0" r="r" b="b"/>
              <a:pathLst>
                <a:path w="1513" h="945">
                  <a:moveTo>
                    <a:pt x="81" y="382"/>
                  </a:moveTo>
                  <a:lnTo>
                    <a:pt x="140" y="389"/>
                  </a:lnTo>
                  <a:lnTo>
                    <a:pt x="197" y="406"/>
                  </a:lnTo>
                  <a:lnTo>
                    <a:pt x="246" y="429"/>
                  </a:lnTo>
                  <a:lnTo>
                    <a:pt x="286" y="459"/>
                  </a:lnTo>
                  <a:lnTo>
                    <a:pt x="321" y="495"/>
                  </a:lnTo>
                  <a:lnTo>
                    <a:pt x="346" y="537"/>
                  </a:lnTo>
                  <a:lnTo>
                    <a:pt x="359" y="582"/>
                  </a:lnTo>
                  <a:lnTo>
                    <a:pt x="362" y="629"/>
                  </a:lnTo>
                  <a:lnTo>
                    <a:pt x="359" y="650"/>
                  </a:lnTo>
                  <a:lnTo>
                    <a:pt x="354" y="671"/>
                  </a:lnTo>
                  <a:lnTo>
                    <a:pt x="346" y="692"/>
                  </a:lnTo>
                  <a:lnTo>
                    <a:pt x="338" y="711"/>
                  </a:lnTo>
                  <a:lnTo>
                    <a:pt x="1200" y="945"/>
                  </a:lnTo>
                  <a:lnTo>
                    <a:pt x="1197" y="913"/>
                  </a:lnTo>
                  <a:lnTo>
                    <a:pt x="1189" y="883"/>
                  </a:lnTo>
                  <a:lnTo>
                    <a:pt x="1178" y="854"/>
                  </a:lnTo>
                  <a:lnTo>
                    <a:pt x="1162" y="826"/>
                  </a:lnTo>
                  <a:lnTo>
                    <a:pt x="1216" y="830"/>
                  </a:lnTo>
                  <a:lnTo>
                    <a:pt x="1270" y="826"/>
                  </a:lnTo>
                  <a:lnTo>
                    <a:pt x="1321" y="816"/>
                  </a:lnTo>
                  <a:lnTo>
                    <a:pt x="1367" y="799"/>
                  </a:lnTo>
                  <a:lnTo>
                    <a:pt x="1410" y="775"/>
                  </a:lnTo>
                  <a:lnTo>
                    <a:pt x="1448" y="745"/>
                  </a:lnTo>
                  <a:lnTo>
                    <a:pt x="1478" y="711"/>
                  </a:lnTo>
                  <a:lnTo>
                    <a:pt x="1500" y="671"/>
                  </a:lnTo>
                  <a:lnTo>
                    <a:pt x="1513" y="624"/>
                  </a:lnTo>
                  <a:lnTo>
                    <a:pt x="1513" y="578"/>
                  </a:lnTo>
                  <a:lnTo>
                    <a:pt x="1502" y="533"/>
                  </a:lnTo>
                  <a:lnTo>
                    <a:pt x="1483" y="491"/>
                  </a:lnTo>
                  <a:lnTo>
                    <a:pt x="1454" y="452"/>
                  </a:lnTo>
                  <a:lnTo>
                    <a:pt x="1413" y="421"/>
                  </a:lnTo>
                  <a:lnTo>
                    <a:pt x="1364" y="393"/>
                  </a:lnTo>
                  <a:lnTo>
                    <a:pt x="1310" y="374"/>
                  </a:lnTo>
                  <a:lnTo>
                    <a:pt x="1283" y="367"/>
                  </a:lnTo>
                  <a:lnTo>
                    <a:pt x="1254" y="365"/>
                  </a:lnTo>
                  <a:lnTo>
                    <a:pt x="1227" y="363"/>
                  </a:lnTo>
                  <a:lnTo>
                    <a:pt x="1197" y="363"/>
                  </a:lnTo>
                  <a:lnTo>
                    <a:pt x="1170" y="365"/>
                  </a:lnTo>
                  <a:lnTo>
                    <a:pt x="1143" y="370"/>
                  </a:lnTo>
                  <a:lnTo>
                    <a:pt x="1119" y="376"/>
                  </a:lnTo>
                  <a:lnTo>
                    <a:pt x="1091" y="384"/>
                  </a:lnTo>
                  <a:lnTo>
                    <a:pt x="1108" y="367"/>
                  </a:lnTo>
                  <a:lnTo>
                    <a:pt x="1124" y="348"/>
                  </a:lnTo>
                  <a:lnTo>
                    <a:pt x="1137" y="327"/>
                  </a:lnTo>
                  <a:lnTo>
                    <a:pt x="1148" y="306"/>
                  </a:lnTo>
                  <a:lnTo>
                    <a:pt x="1162" y="259"/>
                  </a:lnTo>
                  <a:lnTo>
                    <a:pt x="1162" y="212"/>
                  </a:lnTo>
                  <a:lnTo>
                    <a:pt x="1151" y="170"/>
                  </a:lnTo>
                  <a:lnTo>
                    <a:pt x="1129" y="127"/>
                  </a:lnTo>
                  <a:lnTo>
                    <a:pt x="1100" y="89"/>
                  </a:lnTo>
                  <a:lnTo>
                    <a:pt x="1059" y="57"/>
                  </a:lnTo>
                  <a:lnTo>
                    <a:pt x="1010" y="30"/>
                  </a:lnTo>
                  <a:lnTo>
                    <a:pt x="956" y="11"/>
                  </a:lnTo>
                  <a:lnTo>
                    <a:pt x="897" y="0"/>
                  </a:lnTo>
                  <a:lnTo>
                    <a:pt x="837" y="0"/>
                  </a:lnTo>
                  <a:lnTo>
                    <a:pt x="783" y="9"/>
                  </a:lnTo>
                  <a:lnTo>
                    <a:pt x="729" y="26"/>
                  </a:lnTo>
                  <a:lnTo>
                    <a:pt x="681" y="49"/>
                  </a:lnTo>
                  <a:lnTo>
                    <a:pt x="640" y="81"/>
                  </a:lnTo>
                  <a:lnTo>
                    <a:pt x="605" y="119"/>
                  </a:lnTo>
                  <a:lnTo>
                    <a:pt x="581" y="161"/>
                  </a:lnTo>
                  <a:lnTo>
                    <a:pt x="573" y="183"/>
                  </a:lnTo>
                  <a:lnTo>
                    <a:pt x="567" y="206"/>
                  </a:lnTo>
                  <a:lnTo>
                    <a:pt x="567" y="227"/>
                  </a:lnTo>
                  <a:lnTo>
                    <a:pt x="567" y="251"/>
                  </a:lnTo>
                  <a:lnTo>
                    <a:pt x="554" y="229"/>
                  </a:lnTo>
                  <a:lnTo>
                    <a:pt x="535" y="212"/>
                  </a:lnTo>
                  <a:lnTo>
                    <a:pt x="516" y="193"/>
                  </a:lnTo>
                  <a:lnTo>
                    <a:pt x="497" y="178"/>
                  </a:lnTo>
                  <a:lnTo>
                    <a:pt x="473" y="164"/>
                  </a:lnTo>
                  <a:lnTo>
                    <a:pt x="448" y="151"/>
                  </a:lnTo>
                  <a:lnTo>
                    <a:pt x="421" y="140"/>
                  </a:lnTo>
                  <a:lnTo>
                    <a:pt x="392" y="132"/>
                  </a:lnTo>
                  <a:lnTo>
                    <a:pt x="332" y="121"/>
                  </a:lnTo>
                  <a:lnTo>
                    <a:pt x="273" y="121"/>
                  </a:lnTo>
                  <a:lnTo>
                    <a:pt x="219" y="130"/>
                  </a:lnTo>
                  <a:lnTo>
                    <a:pt x="165" y="144"/>
                  </a:lnTo>
                  <a:lnTo>
                    <a:pt x="116" y="168"/>
                  </a:lnTo>
                  <a:lnTo>
                    <a:pt x="75" y="200"/>
                  </a:lnTo>
                  <a:lnTo>
                    <a:pt x="40" y="238"/>
                  </a:lnTo>
                  <a:lnTo>
                    <a:pt x="16" y="280"/>
                  </a:lnTo>
                  <a:lnTo>
                    <a:pt x="5" y="308"/>
                  </a:lnTo>
                  <a:lnTo>
                    <a:pt x="2" y="333"/>
                  </a:lnTo>
                  <a:lnTo>
                    <a:pt x="0" y="361"/>
                  </a:lnTo>
                  <a:lnTo>
                    <a:pt x="2" y="387"/>
                  </a:lnTo>
                  <a:lnTo>
                    <a:pt x="21" y="384"/>
                  </a:lnTo>
                  <a:lnTo>
                    <a:pt x="43" y="382"/>
                  </a:lnTo>
                  <a:lnTo>
                    <a:pt x="62" y="382"/>
                  </a:lnTo>
                  <a:lnTo>
                    <a:pt x="81" y="382"/>
                  </a:lnTo>
                  <a:close/>
                </a:path>
              </a:pathLst>
            </a:custGeom>
            <a:solidFill>
              <a:srgbClr val="FF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3" name="Freeform 19"/>
            <p:cNvSpPr>
              <a:spLocks/>
            </p:cNvSpPr>
            <p:nvPr userDrawn="1"/>
          </p:nvSpPr>
          <p:spPr bwMode="auto">
            <a:xfrm>
              <a:off x="3642" y="2044"/>
              <a:ext cx="527" cy="416"/>
            </a:xfrm>
            <a:custGeom>
              <a:avLst/>
              <a:gdLst/>
              <a:ahLst/>
              <a:cxnLst>
                <a:cxn ang="0">
                  <a:pos x="262" y="0"/>
                </a:cxn>
                <a:cxn ang="0">
                  <a:pos x="316" y="4"/>
                </a:cxn>
                <a:cxn ang="0">
                  <a:pos x="365" y="17"/>
                </a:cxn>
                <a:cxn ang="0">
                  <a:pos x="411" y="36"/>
                </a:cxn>
                <a:cxn ang="0">
                  <a:pos x="449" y="61"/>
                </a:cxn>
                <a:cxn ang="0">
                  <a:pos x="481" y="91"/>
                </a:cxn>
                <a:cxn ang="0">
                  <a:pos x="505" y="125"/>
                </a:cxn>
                <a:cxn ang="0">
                  <a:pos x="522" y="165"/>
                </a:cxn>
                <a:cxn ang="0">
                  <a:pos x="527" y="206"/>
                </a:cxn>
                <a:cxn ang="0">
                  <a:pos x="522" y="248"/>
                </a:cxn>
                <a:cxn ang="0">
                  <a:pos x="505" y="286"/>
                </a:cxn>
                <a:cxn ang="0">
                  <a:pos x="481" y="322"/>
                </a:cxn>
                <a:cxn ang="0">
                  <a:pos x="449" y="352"/>
                </a:cxn>
                <a:cxn ang="0">
                  <a:pos x="411" y="378"/>
                </a:cxn>
                <a:cxn ang="0">
                  <a:pos x="365" y="397"/>
                </a:cxn>
                <a:cxn ang="0">
                  <a:pos x="316" y="409"/>
                </a:cxn>
                <a:cxn ang="0">
                  <a:pos x="262" y="414"/>
                </a:cxn>
                <a:cxn ang="0">
                  <a:pos x="211" y="409"/>
                </a:cxn>
                <a:cxn ang="0">
                  <a:pos x="159" y="397"/>
                </a:cxn>
                <a:cxn ang="0">
                  <a:pos x="116" y="378"/>
                </a:cxn>
                <a:cxn ang="0">
                  <a:pos x="78" y="352"/>
                </a:cxn>
                <a:cxn ang="0">
                  <a:pos x="46" y="322"/>
                </a:cxn>
                <a:cxn ang="0">
                  <a:pos x="22" y="286"/>
                </a:cxn>
                <a:cxn ang="0">
                  <a:pos x="5" y="248"/>
                </a:cxn>
                <a:cxn ang="0">
                  <a:pos x="0" y="206"/>
                </a:cxn>
                <a:cxn ang="0">
                  <a:pos x="5" y="165"/>
                </a:cxn>
                <a:cxn ang="0">
                  <a:pos x="22" y="125"/>
                </a:cxn>
                <a:cxn ang="0">
                  <a:pos x="46" y="91"/>
                </a:cxn>
                <a:cxn ang="0">
                  <a:pos x="78" y="61"/>
                </a:cxn>
                <a:cxn ang="0">
                  <a:pos x="116" y="36"/>
                </a:cxn>
                <a:cxn ang="0">
                  <a:pos x="159" y="17"/>
                </a:cxn>
                <a:cxn ang="0">
                  <a:pos x="211" y="4"/>
                </a:cxn>
                <a:cxn ang="0">
                  <a:pos x="262" y="0"/>
                </a:cxn>
              </a:cxnLst>
              <a:rect l="0" t="0" r="r" b="b"/>
              <a:pathLst>
                <a:path w="527" h="414">
                  <a:moveTo>
                    <a:pt x="262" y="0"/>
                  </a:moveTo>
                  <a:lnTo>
                    <a:pt x="316" y="4"/>
                  </a:lnTo>
                  <a:lnTo>
                    <a:pt x="365" y="17"/>
                  </a:lnTo>
                  <a:lnTo>
                    <a:pt x="411" y="36"/>
                  </a:lnTo>
                  <a:lnTo>
                    <a:pt x="449" y="61"/>
                  </a:lnTo>
                  <a:lnTo>
                    <a:pt x="481" y="91"/>
                  </a:lnTo>
                  <a:lnTo>
                    <a:pt x="505" y="125"/>
                  </a:lnTo>
                  <a:lnTo>
                    <a:pt x="522" y="165"/>
                  </a:lnTo>
                  <a:lnTo>
                    <a:pt x="527" y="206"/>
                  </a:lnTo>
                  <a:lnTo>
                    <a:pt x="522" y="248"/>
                  </a:lnTo>
                  <a:lnTo>
                    <a:pt x="505" y="286"/>
                  </a:lnTo>
                  <a:lnTo>
                    <a:pt x="481" y="322"/>
                  </a:lnTo>
                  <a:lnTo>
                    <a:pt x="449" y="352"/>
                  </a:lnTo>
                  <a:lnTo>
                    <a:pt x="411" y="378"/>
                  </a:lnTo>
                  <a:lnTo>
                    <a:pt x="365" y="397"/>
                  </a:lnTo>
                  <a:lnTo>
                    <a:pt x="316" y="409"/>
                  </a:lnTo>
                  <a:lnTo>
                    <a:pt x="262" y="414"/>
                  </a:lnTo>
                  <a:lnTo>
                    <a:pt x="211" y="409"/>
                  </a:lnTo>
                  <a:lnTo>
                    <a:pt x="159" y="397"/>
                  </a:lnTo>
                  <a:lnTo>
                    <a:pt x="116" y="378"/>
                  </a:lnTo>
                  <a:lnTo>
                    <a:pt x="78" y="352"/>
                  </a:lnTo>
                  <a:lnTo>
                    <a:pt x="46" y="322"/>
                  </a:lnTo>
                  <a:lnTo>
                    <a:pt x="22" y="286"/>
                  </a:lnTo>
                  <a:lnTo>
                    <a:pt x="5" y="248"/>
                  </a:lnTo>
                  <a:lnTo>
                    <a:pt x="0" y="206"/>
                  </a:lnTo>
                  <a:lnTo>
                    <a:pt x="5" y="165"/>
                  </a:lnTo>
                  <a:lnTo>
                    <a:pt x="22" y="125"/>
                  </a:lnTo>
                  <a:lnTo>
                    <a:pt x="46" y="91"/>
                  </a:lnTo>
                  <a:lnTo>
                    <a:pt x="78" y="61"/>
                  </a:lnTo>
                  <a:lnTo>
                    <a:pt x="116" y="36"/>
                  </a:lnTo>
                  <a:lnTo>
                    <a:pt x="159" y="17"/>
                  </a:lnTo>
                  <a:lnTo>
                    <a:pt x="211" y="4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rgbClr val="FF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Freeform 20"/>
            <p:cNvSpPr>
              <a:spLocks/>
            </p:cNvSpPr>
            <p:nvPr userDrawn="1"/>
          </p:nvSpPr>
          <p:spPr bwMode="auto">
            <a:xfrm>
              <a:off x="2523" y="2155"/>
              <a:ext cx="523" cy="406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5" y="244"/>
                </a:cxn>
                <a:cxn ang="0">
                  <a:pos x="21" y="282"/>
                </a:cxn>
                <a:cxn ang="0">
                  <a:pos x="45" y="316"/>
                </a:cxn>
                <a:cxn ang="0">
                  <a:pos x="78" y="346"/>
                </a:cxn>
                <a:cxn ang="0">
                  <a:pos x="116" y="371"/>
                </a:cxn>
                <a:cxn ang="0">
                  <a:pos x="162" y="391"/>
                </a:cxn>
                <a:cxn ang="0">
                  <a:pos x="210" y="403"/>
                </a:cxn>
                <a:cxn ang="0">
                  <a:pos x="264" y="408"/>
                </a:cxn>
                <a:cxn ang="0">
                  <a:pos x="316" y="403"/>
                </a:cxn>
                <a:cxn ang="0">
                  <a:pos x="364" y="391"/>
                </a:cxn>
                <a:cxn ang="0">
                  <a:pos x="408" y="371"/>
                </a:cxn>
                <a:cxn ang="0">
                  <a:pos x="448" y="346"/>
                </a:cxn>
                <a:cxn ang="0">
                  <a:pos x="478" y="316"/>
                </a:cxn>
                <a:cxn ang="0">
                  <a:pos x="502" y="282"/>
                </a:cxn>
                <a:cxn ang="0">
                  <a:pos x="518" y="244"/>
                </a:cxn>
                <a:cxn ang="0">
                  <a:pos x="524" y="204"/>
                </a:cxn>
                <a:cxn ang="0">
                  <a:pos x="518" y="165"/>
                </a:cxn>
                <a:cxn ang="0">
                  <a:pos x="508" y="129"/>
                </a:cxn>
                <a:cxn ang="0">
                  <a:pos x="486" y="98"/>
                </a:cxn>
                <a:cxn ang="0">
                  <a:pos x="459" y="68"/>
                </a:cxn>
                <a:cxn ang="0">
                  <a:pos x="213" y="0"/>
                </a:cxn>
                <a:cxn ang="0">
                  <a:pos x="170" y="10"/>
                </a:cxn>
                <a:cxn ang="0">
                  <a:pos x="129" y="25"/>
                </a:cxn>
                <a:cxn ang="0">
                  <a:pos x="91" y="47"/>
                </a:cxn>
                <a:cxn ang="0">
                  <a:pos x="62" y="70"/>
                </a:cxn>
                <a:cxn ang="0">
                  <a:pos x="35" y="100"/>
                </a:cxn>
                <a:cxn ang="0">
                  <a:pos x="16" y="132"/>
                </a:cxn>
                <a:cxn ang="0">
                  <a:pos x="5" y="165"/>
                </a:cxn>
                <a:cxn ang="0">
                  <a:pos x="0" y="204"/>
                </a:cxn>
              </a:cxnLst>
              <a:rect l="0" t="0" r="r" b="b"/>
              <a:pathLst>
                <a:path w="524" h="408">
                  <a:moveTo>
                    <a:pt x="0" y="204"/>
                  </a:moveTo>
                  <a:lnTo>
                    <a:pt x="5" y="244"/>
                  </a:lnTo>
                  <a:lnTo>
                    <a:pt x="21" y="282"/>
                  </a:lnTo>
                  <a:lnTo>
                    <a:pt x="45" y="316"/>
                  </a:lnTo>
                  <a:lnTo>
                    <a:pt x="78" y="346"/>
                  </a:lnTo>
                  <a:lnTo>
                    <a:pt x="116" y="371"/>
                  </a:lnTo>
                  <a:lnTo>
                    <a:pt x="162" y="391"/>
                  </a:lnTo>
                  <a:lnTo>
                    <a:pt x="210" y="403"/>
                  </a:lnTo>
                  <a:lnTo>
                    <a:pt x="264" y="408"/>
                  </a:lnTo>
                  <a:lnTo>
                    <a:pt x="316" y="403"/>
                  </a:lnTo>
                  <a:lnTo>
                    <a:pt x="364" y="391"/>
                  </a:lnTo>
                  <a:lnTo>
                    <a:pt x="408" y="371"/>
                  </a:lnTo>
                  <a:lnTo>
                    <a:pt x="448" y="346"/>
                  </a:lnTo>
                  <a:lnTo>
                    <a:pt x="478" y="316"/>
                  </a:lnTo>
                  <a:lnTo>
                    <a:pt x="502" y="282"/>
                  </a:lnTo>
                  <a:lnTo>
                    <a:pt x="518" y="244"/>
                  </a:lnTo>
                  <a:lnTo>
                    <a:pt x="524" y="204"/>
                  </a:lnTo>
                  <a:lnTo>
                    <a:pt x="518" y="165"/>
                  </a:lnTo>
                  <a:lnTo>
                    <a:pt x="508" y="129"/>
                  </a:lnTo>
                  <a:lnTo>
                    <a:pt x="486" y="98"/>
                  </a:lnTo>
                  <a:lnTo>
                    <a:pt x="459" y="68"/>
                  </a:lnTo>
                  <a:lnTo>
                    <a:pt x="213" y="0"/>
                  </a:lnTo>
                  <a:lnTo>
                    <a:pt x="170" y="10"/>
                  </a:lnTo>
                  <a:lnTo>
                    <a:pt x="129" y="25"/>
                  </a:lnTo>
                  <a:lnTo>
                    <a:pt x="91" y="47"/>
                  </a:lnTo>
                  <a:lnTo>
                    <a:pt x="62" y="70"/>
                  </a:lnTo>
                  <a:lnTo>
                    <a:pt x="35" y="100"/>
                  </a:lnTo>
                  <a:lnTo>
                    <a:pt x="16" y="132"/>
                  </a:lnTo>
                  <a:lnTo>
                    <a:pt x="5" y="165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FF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Freeform 21"/>
            <p:cNvSpPr>
              <a:spLocks/>
            </p:cNvSpPr>
            <p:nvPr userDrawn="1"/>
          </p:nvSpPr>
          <p:spPr bwMode="auto">
            <a:xfrm>
              <a:off x="2624" y="3866"/>
              <a:ext cx="896" cy="454"/>
            </a:xfrm>
            <a:custGeom>
              <a:avLst/>
              <a:gdLst/>
              <a:ahLst/>
              <a:cxnLst>
                <a:cxn ang="0">
                  <a:pos x="459" y="454"/>
                </a:cxn>
                <a:cxn ang="0">
                  <a:pos x="462" y="452"/>
                </a:cxn>
                <a:cxn ang="0">
                  <a:pos x="467" y="446"/>
                </a:cxn>
                <a:cxn ang="0">
                  <a:pos x="478" y="435"/>
                </a:cxn>
                <a:cxn ang="0">
                  <a:pos x="491" y="422"/>
                </a:cxn>
                <a:cxn ang="0">
                  <a:pos x="510" y="405"/>
                </a:cxn>
                <a:cxn ang="0">
                  <a:pos x="529" y="384"/>
                </a:cxn>
                <a:cxn ang="0">
                  <a:pos x="556" y="361"/>
                </a:cxn>
                <a:cxn ang="0">
                  <a:pos x="583" y="333"/>
                </a:cxn>
                <a:cxn ang="0">
                  <a:pos x="613" y="301"/>
                </a:cxn>
                <a:cxn ang="0">
                  <a:pos x="645" y="269"/>
                </a:cxn>
                <a:cxn ang="0">
                  <a:pos x="683" y="233"/>
                </a:cxn>
                <a:cxn ang="0">
                  <a:pos x="721" y="195"/>
                </a:cxn>
                <a:cxn ang="0">
                  <a:pos x="762" y="152"/>
                </a:cxn>
                <a:cxn ang="0">
                  <a:pos x="805" y="110"/>
                </a:cxn>
                <a:cxn ang="0">
                  <a:pos x="851" y="63"/>
                </a:cxn>
                <a:cxn ang="0">
                  <a:pos x="897" y="17"/>
                </a:cxn>
                <a:cxn ang="0">
                  <a:pos x="0" y="0"/>
                </a:cxn>
                <a:cxn ang="0">
                  <a:pos x="48" y="48"/>
                </a:cxn>
                <a:cxn ang="0">
                  <a:pos x="97" y="97"/>
                </a:cxn>
                <a:cxn ang="0">
                  <a:pos x="140" y="142"/>
                </a:cxn>
                <a:cxn ang="0">
                  <a:pos x="183" y="184"/>
                </a:cxn>
                <a:cxn ang="0">
                  <a:pos x="224" y="225"/>
                </a:cxn>
                <a:cxn ang="0">
                  <a:pos x="262" y="263"/>
                </a:cxn>
                <a:cxn ang="0">
                  <a:pos x="297" y="297"/>
                </a:cxn>
                <a:cxn ang="0">
                  <a:pos x="329" y="329"/>
                </a:cxn>
                <a:cxn ang="0">
                  <a:pos x="359" y="356"/>
                </a:cxn>
                <a:cxn ang="0">
                  <a:pos x="383" y="382"/>
                </a:cxn>
                <a:cxn ang="0">
                  <a:pos x="408" y="403"/>
                </a:cxn>
                <a:cxn ang="0">
                  <a:pos x="424" y="420"/>
                </a:cxn>
                <a:cxn ang="0">
                  <a:pos x="440" y="435"/>
                </a:cxn>
                <a:cxn ang="0">
                  <a:pos x="451" y="446"/>
                </a:cxn>
                <a:cxn ang="0">
                  <a:pos x="456" y="452"/>
                </a:cxn>
                <a:cxn ang="0">
                  <a:pos x="459" y="454"/>
                </a:cxn>
              </a:cxnLst>
              <a:rect l="0" t="0" r="r" b="b"/>
              <a:pathLst>
                <a:path w="897" h="454">
                  <a:moveTo>
                    <a:pt x="459" y="454"/>
                  </a:moveTo>
                  <a:lnTo>
                    <a:pt x="462" y="452"/>
                  </a:lnTo>
                  <a:lnTo>
                    <a:pt x="467" y="446"/>
                  </a:lnTo>
                  <a:lnTo>
                    <a:pt x="478" y="435"/>
                  </a:lnTo>
                  <a:lnTo>
                    <a:pt x="491" y="422"/>
                  </a:lnTo>
                  <a:lnTo>
                    <a:pt x="510" y="405"/>
                  </a:lnTo>
                  <a:lnTo>
                    <a:pt x="529" y="384"/>
                  </a:lnTo>
                  <a:lnTo>
                    <a:pt x="556" y="361"/>
                  </a:lnTo>
                  <a:lnTo>
                    <a:pt x="583" y="333"/>
                  </a:lnTo>
                  <a:lnTo>
                    <a:pt x="613" y="301"/>
                  </a:lnTo>
                  <a:lnTo>
                    <a:pt x="645" y="269"/>
                  </a:lnTo>
                  <a:lnTo>
                    <a:pt x="683" y="233"/>
                  </a:lnTo>
                  <a:lnTo>
                    <a:pt x="721" y="195"/>
                  </a:lnTo>
                  <a:lnTo>
                    <a:pt x="762" y="152"/>
                  </a:lnTo>
                  <a:lnTo>
                    <a:pt x="805" y="110"/>
                  </a:lnTo>
                  <a:lnTo>
                    <a:pt x="851" y="63"/>
                  </a:lnTo>
                  <a:lnTo>
                    <a:pt x="897" y="17"/>
                  </a:lnTo>
                  <a:lnTo>
                    <a:pt x="0" y="0"/>
                  </a:lnTo>
                  <a:lnTo>
                    <a:pt x="48" y="48"/>
                  </a:lnTo>
                  <a:lnTo>
                    <a:pt x="97" y="97"/>
                  </a:lnTo>
                  <a:lnTo>
                    <a:pt x="140" y="142"/>
                  </a:lnTo>
                  <a:lnTo>
                    <a:pt x="183" y="184"/>
                  </a:lnTo>
                  <a:lnTo>
                    <a:pt x="224" y="225"/>
                  </a:lnTo>
                  <a:lnTo>
                    <a:pt x="262" y="263"/>
                  </a:lnTo>
                  <a:lnTo>
                    <a:pt x="297" y="297"/>
                  </a:lnTo>
                  <a:lnTo>
                    <a:pt x="329" y="329"/>
                  </a:lnTo>
                  <a:lnTo>
                    <a:pt x="359" y="356"/>
                  </a:lnTo>
                  <a:lnTo>
                    <a:pt x="383" y="382"/>
                  </a:lnTo>
                  <a:lnTo>
                    <a:pt x="408" y="403"/>
                  </a:lnTo>
                  <a:lnTo>
                    <a:pt x="424" y="420"/>
                  </a:lnTo>
                  <a:lnTo>
                    <a:pt x="440" y="435"/>
                  </a:lnTo>
                  <a:lnTo>
                    <a:pt x="451" y="446"/>
                  </a:lnTo>
                  <a:lnTo>
                    <a:pt x="456" y="452"/>
                  </a:lnTo>
                  <a:lnTo>
                    <a:pt x="459" y="454"/>
                  </a:lnTo>
                  <a:close/>
                </a:path>
              </a:pathLst>
            </a:custGeom>
            <a:solidFill>
              <a:srgbClr val="FE02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Freeform 22"/>
            <p:cNvSpPr>
              <a:spLocks/>
            </p:cNvSpPr>
            <p:nvPr userDrawn="1"/>
          </p:nvSpPr>
          <p:spPr bwMode="auto">
            <a:xfrm>
              <a:off x="4850" y="1584"/>
              <a:ext cx="189" cy="799"/>
            </a:xfrm>
            <a:custGeom>
              <a:avLst/>
              <a:gdLst/>
              <a:ahLst/>
              <a:cxnLst>
                <a:cxn ang="0">
                  <a:pos x="186" y="427"/>
                </a:cxn>
                <a:cxn ang="0">
                  <a:pos x="186" y="367"/>
                </a:cxn>
                <a:cxn ang="0">
                  <a:pos x="181" y="312"/>
                </a:cxn>
                <a:cxn ang="0">
                  <a:pos x="170" y="255"/>
                </a:cxn>
                <a:cxn ang="0">
                  <a:pos x="154" y="199"/>
                </a:cxn>
                <a:cxn ang="0">
                  <a:pos x="132" y="148"/>
                </a:cxn>
                <a:cxn ang="0">
                  <a:pos x="105" y="95"/>
                </a:cxn>
                <a:cxn ang="0">
                  <a:pos x="76" y="46"/>
                </a:cxn>
                <a:cxn ang="0">
                  <a:pos x="41" y="0"/>
                </a:cxn>
                <a:cxn ang="0">
                  <a:pos x="0" y="798"/>
                </a:cxn>
                <a:cxn ang="0">
                  <a:pos x="41" y="739"/>
                </a:cxn>
                <a:cxn ang="0">
                  <a:pos x="76" y="684"/>
                </a:cxn>
                <a:cxn ang="0">
                  <a:pos x="108" y="630"/>
                </a:cxn>
                <a:cxn ang="0">
                  <a:pos x="135" y="582"/>
                </a:cxn>
                <a:cxn ang="0">
                  <a:pos x="157" y="537"/>
                </a:cxn>
                <a:cxn ang="0">
                  <a:pos x="173" y="495"/>
                </a:cxn>
                <a:cxn ang="0">
                  <a:pos x="181" y="458"/>
                </a:cxn>
                <a:cxn ang="0">
                  <a:pos x="186" y="427"/>
                </a:cxn>
              </a:cxnLst>
              <a:rect l="0" t="0" r="r" b="b"/>
              <a:pathLst>
                <a:path w="186" h="798">
                  <a:moveTo>
                    <a:pt x="186" y="427"/>
                  </a:moveTo>
                  <a:lnTo>
                    <a:pt x="186" y="367"/>
                  </a:lnTo>
                  <a:lnTo>
                    <a:pt x="181" y="312"/>
                  </a:lnTo>
                  <a:lnTo>
                    <a:pt x="170" y="255"/>
                  </a:lnTo>
                  <a:lnTo>
                    <a:pt x="154" y="199"/>
                  </a:lnTo>
                  <a:lnTo>
                    <a:pt x="132" y="148"/>
                  </a:lnTo>
                  <a:lnTo>
                    <a:pt x="105" y="95"/>
                  </a:lnTo>
                  <a:lnTo>
                    <a:pt x="76" y="46"/>
                  </a:lnTo>
                  <a:lnTo>
                    <a:pt x="41" y="0"/>
                  </a:lnTo>
                  <a:lnTo>
                    <a:pt x="0" y="798"/>
                  </a:lnTo>
                  <a:lnTo>
                    <a:pt x="41" y="739"/>
                  </a:lnTo>
                  <a:lnTo>
                    <a:pt x="76" y="684"/>
                  </a:lnTo>
                  <a:lnTo>
                    <a:pt x="108" y="630"/>
                  </a:lnTo>
                  <a:lnTo>
                    <a:pt x="135" y="582"/>
                  </a:lnTo>
                  <a:lnTo>
                    <a:pt x="157" y="537"/>
                  </a:lnTo>
                  <a:lnTo>
                    <a:pt x="173" y="495"/>
                  </a:lnTo>
                  <a:lnTo>
                    <a:pt x="181" y="458"/>
                  </a:lnTo>
                  <a:lnTo>
                    <a:pt x="186" y="427"/>
                  </a:lnTo>
                  <a:close/>
                </a:path>
              </a:pathLst>
            </a:custGeom>
            <a:solidFill>
              <a:srgbClr val="FE02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auto">
            <a:xfrm>
              <a:off x="2624" y="2369"/>
              <a:ext cx="1537" cy="786"/>
            </a:xfrm>
            <a:custGeom>
              <a:avLst/>
              <a:gdLst/>
              <a:ahLst/>
              <a:cxnLst>
                <a:cxn ang="0">
                  <a:pos x="1499" y="463"/>
                </a:cxn>
                <a:cxn ang="0">
                  <a:pos x="1440" y="463"/>
                </a:cxn>
                <a:cxn ang="0">
                  <a:pos x="1378" y="453"/>
                </a:cxn>
                <a:cxn ang="0">
                  <a:pos x="1253" y="389"/>
                </a:cxn>
                <a:cxn ang="0">
                  <a:pos x="1183" y="291"/>
                </a:cxn>
                <a:cxn ang="0">
                  <a:pos x="1164" y="217"/>
                </a:cxn>
                <a:cxn ang="0">
                  <a:pos x="1140" y="223"/>
                </a:cxn>
                <a:cxn ang="0">
                  <a:pos x="1035" y="298"/>
                </a:cxn>
                <a:cxn ang="0">
                  <a:pos x="897" y="325"/>
                </a:cxn>
                <a:cxn ang="0">
                  <a:pos x="783" y="310"/>
                </a:cxn>
                <a:cxn ang="0">
                  <a:pos x="737" y="291"/>
                </a:cxn>
                <a:cxn ang="0">
                  <a:pos x="635" y="208"/>
                </a:cxn>
                <a:cxn ang="0">
                  <a:pos x="594" y="98"/>
                </a:cxn>
                <a:cxn ang="0">
                  <a:pos x="613" y="15"/>
                </a:cxn>
                <a:cxn ang="0">
                  <a:pos x="618" y="0"/>
                </a:cxn>
                <a:cxn ang="0">
                  <a:pos x="510" y="64"/>
                </a:cxn>
                <a:cxn ang="0">
                  <a:pos x="448" y="157"/>
                </a:cxn>
                <a:cxn ang="0">
                  <a:pos x="443" y="255"/>
                </a:cxn>
                <a:cxn ang="0">
                  <a:pos x="470" y="317"/>
                </a:cxn>
                <a:cxn ang="0">
                  <a:pos x="397" y="281"/>
                </a:cxn>
                <a:cxn ang="0">
                  <a:pos x="313" y="262"/>
                </a:cxn>
                <a:cxn ang="0">
                  <a:pos x="240" y="262"/>
                </a:cxn>
                <a:cxn ang="0">
                  <a:pos x="197" y="268"/>
                </a:cxn>
                <a:cxn ang="0">
                  <a:pos x="159" y="279"/>
                </a:cxn>
                <a:cxn ang="0">
                  <a:pos x="143" y="285"/>
                </a:cxn>
                <a:cxn ang="0">
                  <a:pos x="116" y="298"/>
                </a:cxn>
                <a:cxn ang="0">
                  <a:pos x="56" y="336"/>
                </a:cxn>
                <a:cxn ang="0">
                  <a:pos x="10" y="387"/>
                </a:cxn>
                <a:cxn ang="0">
                  <a:pos x="237" y="470"/>
                </a:cxn>
                <a:cxn ang="0">
                  <a:pos x="489" y="531"/>
                </a:cxn>
                <a:cxn ang="0">
                  <a:pos x="518" y="497"/>
                </a:cxn>
                <a:cxn ang="0">
                  <a:pos x="586" y="421"/>
                </a:cxn>
                <a:cxn ang="0">
                  <a:pos x="686" y="374"/>
                </a:cxn>
                <a:cxn ang="0">
                  <a:pos x="745" y="366"/>
                </a:cxn>
                <a:cxn ang="0">
                  <a:pos x="818" y="370"/>
                </a:cxn>
                <a:cxn ang="0">
                  <a:pos x="951" y="425"/>
                </a:cxn>
                <a:cxn ang="0">
                  <a:pos x="1024" y="529"/>
                </a:cxn>
                <a:cxn ang="0">
                  <a:pos x="1021" y="627"/>
                </a:cxn>
                <a:cxn ang="0">
                  <a:pos x="1402" y="788"/>
                </a:cxn>
                <a:cxn ang="0">
                  <a:pos x="1375" y="739"/>
                </a:cxn>
                <a:cxn ang="0">
                  <a:pos x="1334" y="697"/>
                </a:cxn>
                <a:cxn ang="0">
                  <a:pos x="1351" y="663"/>
                </a:cxn>
                <a:cxn ang="0">
                  <a:pos x="1467" y="597"/>
                </a:cxn>
                <a:cxn ang="0">
                  <a:pos x="1532" y="497"/>
                </a:cxn>
              </a:cxnLst>
              <a:rect l="0" t="0" r="r" b="b"/>
              <a:pathLst>
                <a:path w="1540" h="788">
                  <a:moveTo>
                    <a:pt x="1540" y="459"/>
                  </a:moveTo>
                  <a:lnTo>
                    <a:pt x="1521" y="461"/>
                  </a:lnTo>
                  <a:lnTo>
                    <a:pt x="1499" y="463"/>
                  </a:lnTo>
                  <a:lnTo>
                    <a:pt x="1480" y="463"/>
                  </a:lnTo>
                  <a:lnTo>
                    <a:pt x="1459" y="463"/>
                  </a:lnTo>
                  <a:lnTo>
                    <a:pt x="1440" y="463"/>
                  </a:lnTo>
                  <a:lnTo>
                    <a:pt x="1418" y="461"/>
                  </a:lnTo>
                  <a:lnTo>
                    <a:pt x="1399" y="457"/>
                  </a:lnTo>
                  <a:lnTo>
                    <a:pt x="1378" y="453"/>
                  </a:lnTo>
                  <a:lnTo>
                    <a:pt x="1332" y="438"/>
                  </a:lnTo>
                  <a:lnTo>
                    <a:pt x="1289" y="417"/>
                  </a:lnTo>
                  <a:lnTo>
                    <a:pt x="1253" y="389"/>
                  </a:lnTo>
                  <a:lnTo>
                    <a:pt x="1224" y="359"/>
                  </a:lnTo>
                  <a:lnTo>
                    <a:pt x="1199" y="327"/>
                  </a:lnTo>
                  <a:lnTo>
                    <a:pt x="1183" y="291"/>
                  </a:lnTo>
                  <a:lnTo>
                    <a:pt x="1172" y="253"/>
                  </a:lnTo>
                  <a:lnTo>
                    <a:pt x="1172" y="215"/>
                  </a:lnTo>
                  <a:lnTo>
                    <a:pt x="1164" y="217"/>
                  </a:lnTo>
                  <a:lnTo>
                    <a:pt x="1156" y="219"/>
                  </a:lnTo>
                  <a:lnTo>
                    <a:pt x="1148" y="221"/>
                  </a:lnTo>
                  <a:lnTo>
                    <a:pt x="1140" y="223"/>
                  </a:lnTo>
                  <a:lnTo>
                    <a:pt x="1110" y="253"/>
                  </a:lnTo>
                  <a:lnTo>
                    <a:pt x="1075" y="279"/>
                  </a:lnTo>
                  <a:lnTo>
                    <a:pt x="1035" y="298"/>
                  </a:lnTo>
                  <a:lnTo>
                    <a:pt x="991" y="313"/>
                  </a:lnTo>
                  <a:lnTo>
                    <a:pt x="945" y="323"/>
                  </a:lnTo>
                  <a:lnTo>
                    <a:pt x="897" y="325"/>
                  </a:lnTo>
                  <a:lnTo>
                    <a:pt x="848" y="323"/>
                  </a:lnTo>
                  <a:lnTo>
                    <a:pt x="799" y="315"/>
                  </a:lnTo>
                  <a:lnTo>
                    <a:pt x="783" y="310"/>
                  </a:lnTo>
                  <a:lnTo>
                    <a:pt x="767" y="304"/>
                  </a:lnTo>
                  <a:lnTo>
                    <a:pt x="751" y="298"/>
                  </a:lnTo>
                  <a:lnTo>
                    <a:pt x="737" y="291"/>
                  </a:lnTo>
                  <a:lnTo>
                    <a:pt x="697" y="268"/>
                  </a:lnTo>
                  <a:lnTo>
                    <a:pt x="662" y="240"/>
                  </a:lnTo>
                  <a:lnTo>
                    <a:pt x="635" y="208"/>
                  </a:lnTo>
                  <a:lnTo>
                    <a:pt x="613" y="174"/>
                  </a:lnTo>
                  <a:lnTo>
                    <a:pt x="599" y="136"/>
                  </a:lnTo>
                  <a:lnTo>
                    <a:pt x="594" y="98"/>
                  </a:lnTo>
                  <a:lnTo>
                    <a:pt x="597" y="60"/>
                  </a:lnTo>
                  <a:lnTo>
                    <a:pt x="610" y="22"/>
                  </a:lnTo>
                  <a:lnTo>
                    <a:pt x="613" y="15"/>
                  </a:lnTo>
                  <a:lnTo>
                    <a:pt x="616" y="11"/>
                  </a:lnTo>
                  <a:lnTo>
                    <a:pt x="616" y="5"/>
                  </a:lnTo>
                  <a:lnTo>
                    <a:pt x="618" y="0"/>
                  </a:lnTo>
                  <a:lnTo>
                    <a:pt x="578" y="17"/>
                  </a:lnTo>
                  <a:lnTo>
                    <a:pt x="543" y="39"/>
                  </a:lnTo>
                  <a:lnTo>
                    <a:pt x="510" y="64"/>
                  </a:lnTo>
                  <a:lnTo>
                    <a:pt x="483" y="94"/>
                  </a:lnTo>
                  <a:lnTo>
                    <a:pt x="462" y="124"/>
                  </a:lnTo>
                  <a:lnTo>
                    <a:pt x="448" y="157"/>
                  </a:lnTo>
                  <a:lnTo>
                    <a:pt x="440" y="194"/>
                  </a:lnTo>
                  <a:lnTo>
                    <a:pt x="440" y="232"/>
                  </a:lnTo>
                  <a:lnTo>
                    <a:pt x="443" y="255"/>
                  </a:lnTo>
                  <a:lnTo>
                    <a:pt x="451" y="276"/>
                  </a:lnTo>
                  <a:lnTo>
                    <a:pt x="459" y="298"/>
                  </a:lnTo>
                  <a:lnTo>
                    <a:pt x="470" y="317"/>
                  </a:lnTo>
                  <a:lnTo>
                    <a:pt x="448" y="302"/>
                  </a:lnTo>
                  <a:lnTo>
                    <a:pt x="424" y="289"/>
                  </a:lnTo>
                  <a:lnTo>
                    <a:pt x="397" y="281"/>
                  </a:lnTo>
                  <a:lnTo>
                    <a:pt x="370" y="272"/>
                  </a:lnTo>
                  <a:lnTo>
                    <a:pt x="343" y="266"/>
                  </a:lnTo>
                  <a:lnTo>
                    <a:pt x="313" y="262"/>
                  </a:lnTo>
                  <a:lnTo>
                    <a:pt x="283" y="259"/>
                  </a:lnTo>
                  <a:lnTo>
                    <a:pt x="254" y="259"/>
                  </a:lnTo>
                  <a:lnTo>
                    <a:pt x="240" y="262"/>
                  </a:lnTo>
                  <a:lnTo>
                    <a:pt x="227" y="262"/>
                  </a:lnTo>
                  <a:lnTo>
                    <a:pt x="210" y="264"/>
                  </a:lnTo>
                  <a:lnTo>
                    <a:pt x="197" y="268"/>
                  </a:lnTo>
                  <a:lnTo>
                    <a:pt x="183" y="270"/>
                  </a:lnTo>
                  <a:lnTo>
                    <a:pt x="170" y="274"/>
                  </a:lnTo>
                  <a:lnTo>
                    <a:pt x="159" y="279"/>
                  </a:lnTo>
                  <a:lnTo>
                    <a:pt x="145" y="283"/>
                  </a:lnTo>
                  <a:lnTo>
                    <a:pt x="143" y="285"/>
                  </a:lnTo>
                  <a:lnTo>
                    <a:pt x="143" y="285"/>
                  </a:lnTo>
                  <a:lnTo>
                    <a:pt x="140" y="285"/>
                  </a:lnTo>
                  <a:lnTo>
                    <a:pt x="137" y="287"/>
                  </a:lnTo>
                  <a:lnTo>
                    <a:pt x="116" y="298"/>
                  </a:lnTo>
                  <a:lnTo>
                    <a:pt x="94" y="308"/>
                  </a:lnTo>
                  <a:lnTo>
                    <a:pt x="73" y="323"/>
                  </a:lnTo>
                  <a:lnTo>
                    <a:pt x="56" y="336"/>
                  </a:lnTo>
                  <a:lnTo>
                    <a:pt x="37" y="353"/>
                  </a:lnTo>
                  <a:lnTo>
                    <a:pt x="24" y="370"/>
                  </a:lnTo>
                  <a:lnTo>
                    <a:pt x="10" y="387"/>
                  </a:lnTo>
                  <a:lnTo>
                    <a:pt x="0" y="406"/>
                  </a:lnTo>
                  <a:lnTo>
                    <a:pt x="75" y="425"/>
                  </a:lnTo>
                  <a:lnTo>
                    <a:pt x="237" y="470"/>
                  </a:lnTo>
                  <a:lnTo>
                    <a:pt x="467" y="533"/>
                  </a:lnTo>
                  <a:lnTo>
                    <a:pt x="478" y="533"/>
                  </a:lnTo>
                  <a:lnTo>
                    <a:pt x="489" y="531"/>
                  </a:lnTo>
                  <a:lnTo>
                    <a:pt x="497" y="531"/>
                  </a:lnTo>
                  <a:lnTo>
                    <a:pt x="508" y="529"/>
                  </a:lnTo>
                  <a:lnTo>
                    <a:pt x="518" y="497"/>
                  </a:lnTo>
                  <a:lnTo>
                    <a:pt x="537" y="470"/>
                  </a:lnTo>
                  <a:lnTo>
                    <a:pt x="559" y="444"/>
                  </a:lnTo>
                  <a:lnTo>
                    <a:pt x="586" y="421"/>
                  </a:lnTo>
                  <a:lnTo>
                    <a:pt x="616" y="402"/>
                  </a:lnTo>
                  <a:lnTo>
                    <a:pt x="651" y="387"/>
                  </a:lnTo>
                  <a:lnTo>
                    <a:pt x="686" y="374"/>
                  </a:lnTo>
                  <a:lnTo>
                    <a:pt x="726" y="368"/>
                  </a:lnTo>
                  <a:lnTo>
                    <a:pt x="735" y="366"/>
                  </a:lnTo>
                  <a:lnTo>
                    <a:pt x="745" y="366"/>
                  </a:lnTo>
                  <a:lnTo>
                    <a:pt x="753" y="366"/>
                  </a:lnTo>
                  <a:lnTo>
                    <a:pt x="764" y="366"/>
                  </a:lnTo>
                  <a:lnTo>
                    <a:pt x="818" y="370"/>
                  </a:lnTo>
                  <a:lnTo>
                    <a:pt x="867" y="383"/>
                  </a:lnTo>
                  <a:lnTo>
                    <a:pt x="913" y="400"/>
                  </a:lnTo>
                  <a:lnTo>
                    <a:pt x="951" y="425"/>
                  </a:lnTo>
                  <a:lnTo>
                    <a:pt x="983" y="457"/>
                  </a:lnTo>
                  <a:lnTo>
                    <a:pt x="1008" y="491"/>
                  </a:lnTo>
                  <a:lnTo>
                    <a:pt x="1024" y="529"/>
                  </a:lnTo>
                  <a:lnTo>
                    <a:pt x="1029" y="572"/>
                  </a:lnTo>
                  <a:lnTo>
                    <a:pt x="1026" y="599"/>
                  </a:lnTo>
                  <a:lnTo>
                    <a:pt x="1021" y="627"/>
                  </a:lnTo>
                  <a:lnTo>
                    <a:pt x="1008" y="652"/>
                  </a:lnTo>
                  <a:lnTo>
                    <a:pt x="994" y="676"/>
                  </a:lnTo>
                  <a:lnTo>
                    <a:pt x="1402" y="788"/>
                  </a:lnTo>
                  <a:lnTo>
                    <a:pt x="1394" y="771"/>
                  </a:lnTo>
                  <a:lnTo>
                    <a:pt x="1386" y="754"/>
                  </a:lnTo>
                  <a:lnTo>
                    <a:pt x="1375" y="739"/>
                  </a:lnTo>
                  <a:lnTo>
                    <a:pt x="1362" y="725"/>
                  </a:lnTo>
                  <a:lnTo>
                    <a:pt x="1348" y="710"/>
                  </a:lnTo>
                  <a:lnTo>
                    <a:pt x="1334" y="697"/>
                  </a:lnTo>
                  <a:lnTo>
                    <a:pt x="1318" y="684"/>
                  </a:lnTo>
                  <a:lnTo>
                    <a:pt x="1302" y="674"/>
                  </a:lnTo>
                  <a:lnTo>
                    <a:pt x="1351" y="663"/>
                  </a:lnTo>
                  <a:lnTo>
                    <a:pt x="1394" y="644"/>
                  </a:lnTo>
                  <a:lnTo>
                    <a:pt x="1434" y="623"/>
                  </a:lnTo>
                  <a:lnTo>
                    <a:pt x="1467" y="597"/>
                  </a:lnTo>
                  <a:lnTo>
                    <a:pt x="1497" y="567"/>
                  </a:lnTo>
                  <a:lnTo>
                    <a:pt x="1518" y="533"/>
                  </a:lnTo>
                  <a:lnTo>
                    <a:pt x="1532" y="497"/>
                  </a:lnTo>
                  <a:lnTo>
                    <a:pt x="1540" y="459"/>
                  </a:lnTo>
                  <a:close/>
                </a:path>
              </a:pathLst>
            </a:custGeom>
            <a:solidFill>
              <a:srgbClr val="FF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Freeform 24"/>
            <p:cNvSpPr>
              <a:spLocks/>
            </p:cNvSpPr>
            <p:nvPr userDrawn="1"/>
          </p:nvSpPr>
          <p:spPr bwMode="auto">
            <a:xfrm>
              <a:off x="3519" y="3194"/>
              <a:ext cx="1287" cy="711"/>
            </a:xfrm>
            <a:custGeom>
              <a:avLst/>
              <a:gdLst/>
              <a:ahLst/>
              <a:cxnLst>
                <a:cxn ang="0">
                  <a:pos x="1289" y="0"/>
                </a:cxn>
                <a:cxn ang="0">
                  <a:pos x="1232" y="58"/>
                </a:cxn>
                <a:cxn ang="0">
                  <a:pos x="1170" y="111"/>
                </a:cxn>
                <a:cxn ang="0">
                  <a:pos x="1108" y="164"/>
                </a:cxn>
                <a:cxn ang="0">
                  <a:pos x="1043" y="213"/>
                </a:cxn>
                <a:cxn ang="0">
                  <a:pos x="973" y="262"/>
                </a:cxn>
                <a:cxn ang="0">
                  <a:pos x="902" y="308"/>
                </a:cxn>
                <a:cxn ang="0">
                  <a:pos x="827" y="351"/>
                </a:cxn>
                <a:cxn ang="0">
                  <a:pos x="751" y="391"/>
                </a:cxn>
                <a:cxn ang="0">
                  <a:pos x="673" y="432"/>
                </a:cxn>
                <a:cxn ang="0">
                  <a:pos x="592" y="468"/>
                </a:cxn>
                <a:cxn ang="0">
                  <a:pos x="508" y="500"/>
                </a:cxn>
                <a:cxn ang="0">
                  <a:pos x="424" y="531"/>
                </a:cxn>
                <a:cxn ang="0">
                  <a:pos x="335" y="559"/>
                </a:cxn>
                <a:cxn ang="0">
                  <a:pos x="246" y="584"/>
                </a:cxn>
                <a:cxn ang="0">
                  <a:pos x="154" y="606"/>
                </a:cxn>
                <a:cxn ang="0">
                  <a:pos x="62" y="625"/>
                </a:cxn>
                <a:cxn ang="0">
                  <a:pos x="46" y="640"/>
                </a:cxn>
                <a:cxn ang="0">
                  <a:pos x="29" y="657"/>
                </a:cxn>
                <a:cxn ang="0">
                  <a:pos x="13" y="672"/>
                </a:cxn>
                <a:cxn ang="0">
                  <a:pos x="0" y="689"/>
                </a:cxn>
                <a:cxn ang="0">
                  <a:pos x="1251" y="712"/>
                </a:cxn>
                <a:cxn ang="0">
                  <a:pos x="1289" y="0"/>
                </a:cxn>
              </a:cxnLst>
              <a:rect l="0" t="0" r="r" b="b"/>
              <a:pathLst>
                <a:path w="1289" h="712">
                  <a:moveTo>
                    <a:pt x="1289" y="0"/>
                  </a:moveTo>
                  <a:lnTo>
                    <a:pt x="1232" y="58"/>
                  </a:lnTo>
                  <a:lnTo>
                    <a:pt x="1170" y="111"/>
                  </a:lnTo>
                  <a:lnTo>
                    <a:pt x="1108" y="164"/>
                  </a:lnTo>
                  <a:lnTo>
                    <a:pt x="1043" y="213"/>
                  </a:lnTo>
                  <a:lnTo>
                    <a:pt x="973" y="262"/>
                  </a:lnTo>
                  <a:lnTo>
                    <a:pt x="902" y="308"/>
                  </a:lnTo>
                  <a:lnTo>
                    <a:pt x="827" y="351"/>
                  </a:lnTo>
                  <a:lnTo>
                    <a:pt x="751" y="391"/>
                  </a:lnTo>
                  <a:lnTo>
                    <a:pt x="673" y="432"/>
                  </a:lnTo>
                  <a:lnTo>
                    <a:pt x="592" y="468"/>
                  </a:lnTo>
                  <a:lnTo>
                    <a:pt x="508" y="500"/>
                  </a:lnTo>
                  <a:lnTo>
                    <a:pt x="424" y="531"/>
                  </a:lnTo>
                  <a:lnTo>
                    <a:pt x="335" y="559"/>
                  </a:lnTo>
                  <a:lnTo>
                    <a:pt x="246" y="584"/>
                  </a:lnTo>
                  <a:lnTo>
                    <a:pt x="154" y="606"/>
                  </a:lnTo>
                  <a:lnTo>
                    <a:pt x="62" y="625"/>
                  </a:lnTo>
                  <a:lnTo>
                    <a:pt x="46" y="640"/>
                  </a:lnTo>
                  <a:lnTo>
                    <a:pt x="29" y="657"/>
                  </a:lnTo>
                  <a:lnTo>
                    <a:pt x="13" y="672"/>
                  </a:lnTo>
                  <a:lnTo>
                    <a:pt x="0" y="689"/>
                  </a:lnTo>
                  <a:lnTo>
                    <a:pt x="1251" y="712"/>
                  </a:lnTo>
                  <a:lnTo>
                    <a:pt x="1289" y="0"/>
                  </a:lnTo>
                  <a:close/>
                </a:path>
              </a:pathLst>
            </a:custGeom>
            <a:solidFill>
              <a:srgbClr val="A500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Freeform 25"/>
            <p:cNvSpPr>
              <a:spLocks/>
            </p:cNvSpPr>
            <p:nvPr userDrawn="1"/>
          </p:nvSpPr>
          <p:spPr bwMode="auto">
            <a:xfrm>
              <a:off x="2206" y="178"/>
              <a:ext cx="268" cy="344"/>
            </a:xfrm>
            <a:custGeom>
              <a:avLst/>
              <a:gdLst/>
              <a:ahLst/>
              <a:cxnLst>
                <a:cxn ang="0">
                  <a:pos x="271" y="297"/>
                </a:cxn>
                <a:cxn ang="0">
                  <a:pos x="0" y="0"/>
                </a:cxn>
                <a:cxn ang="0">
                  <a:pos x="71" y="344"/>
                </a:cxn>
                <a:cxn ang="0">
                  <a:pos x="95" y="337"/>
                </a:cxn>
                <a:cxn ang="0">
                  <a:pos x="119" y="331"/>
                </a:cxn>
                <a:cxn ang="0">
                  <a:pos x="144" y="325"/>
                </a:cxn>
                <a:cxn ang="0">
                  <a:pos x="171" y="318"/>
                </a:cxn>
                <a:cxn ang="0">
                  <a:pos x="195" y="312"/>
                </a:cxn>
                <a:cxn ang="0">
                  <a:pos x="219" y="308"/>
                </a:cxn>
                <a:cxn ang="0">
                  <a:pos x="246" y="301"/>
                </a:cxn>
                <a:cxn ang="0">
                  <a:pos x="271" y="297"/>
                </a:cxn>
              </a:cxnLst>
              <a:rect l="0" t="0" r="r" b="b"/>
              <a:pathLst>
                <a:path w="271" h="344">
                  <a:moveTo>
                    <a:pt x="271" y="297"/>
                  </a:moveTo>
                  <a:lnTo>
                    <a:pt x="0" y="0"/>
                  </a:lnTo>
                  <a:lnTo>
                    <a:pt x="71" y="344"/>
                  </a:lnTo>
                  <a:lnTo>
                    <a:pt x="95" y="337"/>
                  </a:lnTo>
                  <a:lnTo>
                    <a:pt x="119" y="331"/>
                  </a:lnTo>
                  <a:lnTo>
                    <a:pt x="144" y="325"/>
                  </a:lnTo>
                  <a:lnTo>
                    <a:pt x="171" y="318"/>
                  </a:lnTo>
                  <a:lnTo>
                    <a:pt x="195" y="312"/>
                  </a:lnTo>
                  <a:lnTo>
                    <a:pt x="219" y="308"/>
                  </a:lnTo>
                  <a:lnTo>
                    <a:pt x="246" y="301"/>
                  </a:lnTo>
                  <a:lnTo>
                    <a:pt x="271" y="297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Freeform 26"/>
            <p:cNvSpPr>
              <a:spLocks/>
            </p:cNvSpPr>
            <p:nvPr userDrawn="1"/>
          </p:nvSpPr>
          <p:spPr bwMode="auto">
            <a:xfrm>
              <a:off x="2593" y="113"/>
              <a:ext cx="202" cy="341"/>
            </a:xfrm>
            <a:custGeom>
              <a:avLst/>
              <a:gdLst/>
              <a:ahLst/>
              <a:cxnLst>
                <a:cxn ang="0">
                  <a:pos x="202" y="316"/>
                </a:cxn>
                <a:cxn ang="0">
                  <a:pos x="59" y="0"/>
                </a:cxn>
                <a:cxn ang="0">
                  <a:pos x="0" y="340"/>
                </a:cxn>
                <a:cxn ang="0">
                  <a:pos x="24" y="336"/>
                </a:cxn>
                <a:cxn ang="0">
                  <a:pos x="51" y="333"/>
                </a:cxn>
                <a:cxn ang="0">
                  <a:pos x="75" y="329"/>
                </a:cxn>
                <a:cxn ang="0">
                  <a:pos x="102" y="327"/>
                </a:cxn>
                <a:cxn ang="0">
                  <a:pos x="127" y="323"/>
                </a:cxn>
                <a:cxn ang="0">
                  <a:pos x="151" y="321"/>
                </a:cxn>
                <a:cxn ang="0">
                  <a:pos x="178" y="319"/>
                </a:cxn>
                <a:cxn ang="0">
                  <a:pos x="202" y="316"/>
                </a:cxn>
              </a:cxnLst>
              <a:rect l="0" t="0" r="r" b="b"/>
              <a:pathLst>
                <a:path w="202" h="340">
                  <a:moveTo>
                    <a:pt x="202" y="316"/>
                  </a:moveTo>
                  <a:lnTo>
                    <a:pt x="59" y="0"/>
                  </a:lnTo>
                  <a:lnTo>
                    <a:pt x="0" y="340"/>
                  </a:lnTo>
                  <a:lnTo>
                    <a:pt x="24" y="336"/>
                  </a:lnTo>
                  <a:lnTo>
                    <a:pt x="51" y="333"/>
                  </a:lnTo>
                  <a:lnTo>
                    <a:pt x="75" y="329"/>
                  </a:lnTo>
                  <a:lnTo>
                    <a:pt x="102" y="327"/>
                  </a:lnTo>
                  <a:lnTo>
                    <a:pt x="127" y="323"/>
                  </a:lnTo>
                  <a:lnTo>
                    <a:pt x="151" y="321"/>
                  </a:lnTo>
                  <a:lnTo>
                    <a:pt x="178" y="319"/>
                  </a:lnTo>
                  <a:lnTo>
                    <a:pt x="202" y="316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1" name="Freeform 27"/>
            <p:cNvSpPr>
              <a:spLocks/>
            </p:cNvSpPr>
            <p:nvPr userDrawn="1"/>
          </p:nvSpPr>
          <p:spPr bwMode="auto">
            <a:xfrm>
              <a:off x="2935" y="123"/>
              <a:ext cx="193" cy="299"/>
            </a:xfrm>
            <a:custGeom>
              <a:avLst/>
              <a:gdLst/>
              <a:ahLst/>
              <a:cxnLst>
                <a:cxn ang="0">
                  <a:pos x="81" y="297"/>
                </a:cxn>
                <a:cxn ang="0">
                  <a:pos x="95" y="297"/>
                </a:cxn>
                <a:cxn ang="0">
                  <a:pos x="108" y="297"/>
                </a:cxn>
                <a:cxn ang="0">
                  <a:pos x="124" y="297"/>
                </a:cxn>
                <a:cxn ang="0">
                  <a:pos x="138" y="297"/>
                </a:cxn>
                <a:cxn ang="0">
                  <a:pos x="151" y="299"/>
                </a:cxn>
                <a:cxn ang="0">
                  <a:pos x="165" y="299"/>
                </a:cxn>
                <a:cxn ang="0">
                  <a:pos x="178" y="299"/>
                </a:cxn>
                <a:cxn ang="0">
                  <a:pos x="192" y="299"/>
                </a:cxn>
                <a:cxn ang="0">
                  <a:pos x="176" y="0"/>
                </a:cxn>
                <a:cxn ang="0">
                  <a:pos x="0" y="299"/>
                </a:cxn>
                <a:cxn ang="0">
                  <a:pos x="11" y="299"/>
                </a:cxn>
                <a:cxn ang="0">
                  <a:pos x="22" y="297"/>
                </a:cxn>
                <a:cxn ang="0">
                  <a:pos x="30" y="297"/>
                </a:cxn>
                <a:cxn ang="0">
                  <a:pos x="41" y="297"/>
                </a:cxn>
                <a:cxn ang="0">
                  <a:pos x="51" y="297"/>
                </a:cxn>
                <a:cxn ang="0">
                  <a:pos x="62" y="297"/>
                </a:cxn>
                <a:cxn ang="0">
                  <a:pos x="70" y="297"/>
                </a:cxn>
                <a:cxn ang="0">
                  <a:pos x="81" y="297"/>
                </a:cxn>
              </a:cxnLst>
              <a:rect l="0" t="0" r="r" b="b"/>
              <a:pathLst>
                <a:path w="192" h="299">
                  <a:moveTo>
                    <a:pt x="81" y="297"/>
                  </a:moveTo>
                  <a:lnTo>
                    <a:pt x="95" y="297"/>
                  </a:lnTo>
                  <a:lnTo>
                    <a:pt x="108" y="297"/>
                  </a:lnTo>
                  <a:lnTo>
                    <a:pt x="124" y="297"/>
                  </a:lnTo>
                  <a:lnTo>
                    <a:pt x="138" y="297"/>
                  </a:lnTo>
                  <a:lnTo>
                    <a:pt x="151" y="299"/>
                  </a:lnTo>
                  <a:lnTo>
                    <a:pt x="165" y="299"/>
                  </a:lnTo>
                  <a:lnTo>
                    <a:pt x="178" y="299"/>
                  </a:lnTo>
                  <a:lnTo>
                    <a:pt x="192" y="299"/>
                  </a:lnTo>
                  <a:lnTo>
                    <a:pt x="176" y="0"/>
                  </a:lnTo>
                  <a:lnTo>
                    <a:pt x="0" y="299"/>
                  </a:lnTo>
                  <a:lnTo>
                    <a:pt x="11" y="299"/>
                  </a:lnTo>
                  <a:lnTo>
                    <a:pt x="22" y="297"/>
                  </a:lnTo>
                  <a:lnTo>
                    <a:pt x="30" y="297"/>
                  </a:lnTo>
                  <a:lnTo>
                    <a:pt x="41" y="297"/>
                  </a:lnTo>
                  <a:lnTo>
                    <a:pt x="51" y="297"/>
                  </a:lnTo>
                  <a:lnTo>
                    <a:pt x="62" y="297"/>
                  </a:lnTo>
                  <a:lnTo>
                    <a:pt x="70" y="297"/>
                  </a:lnTo>
                  <a:lnTo>
                    <a:pt x="81" y="297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Freeform 28"/>
            <p:cNvSpPr>
              <a:spLocks/>
            </p:cNvSpPr>
            <p:nvPr userDrawn="1"/>
          </p:nvSpPr>
          <p:spPr bwMode="auto">
            <a:xfrm>
              <a:off x="3304" y="210"/>
              <a:ext cx="246" cy="247"/>
            </a:xfrm>
            <a:custGeom>
              <a:avLst/>
              <a:gdLst/>
              <a:ahLst/>
              <a:cxnLst>
                <a:cxn ang="0">
                  <a:pos x="165" y="246"/>
                </a:cxn>
                <a:cxn ang="0">
                  <a:pos x="243" y="0"/>
                </a:cxn>
                <a:cxn ang="0">
                  <a:pos x="0" y="225"/>
                </a:cxn>
                <a:cxn ang="0">
                  <a:pos x="22" y="227"/>
                </a:cxn>
                <a:cxn ang="0">
                  <a:pos x="43" y="229"/>
                </a:cxn>
                <a:cxn ang="0">
                  <a:pos x="62" y="231"/>
                </a:cxn>
                <a:cxn ang="0">
                  <a:pos x="84" y="235"/>
                </a:cxn>
                <a:cxn ang="0">
                  <a:pos x="103" y="238"/>
                </a:cxn>
                <a:cxn ang="0">
                  <a:pos x="125" y="240"/>
                </a:cxn>
                <a:cxn ang="0">
                  <a:pos x="143" y="244"/>
                </a:cxn>
                <a:cxn ang="0">
                  <a:pos x="165" y="246"/>
                </a:cxn>
              </a:cxnLst>
              <a:rect l="0" t="0" r="r" b="b"/>
              <a:pathLst>
                <a:path w="243" h="246">
                  <a:moveTo>
                    <a:pt x="165" y="246"/>
                  </a:moveTo>
                  <a:lnTo>
                    <a:pt x="243" y="0"/>
                  </a:lnTo>
                  <a:lnTo>
                    <a:pt x="0" y="225"/>
                  </a:lnTo>
                  <a:lnTo>
                    <a:pt x="22" y="227"/>
                  </a:lnTo>
                  <a:lnTo>
                    <a:pt x="43" y="229"/>
                  </a:lnTo>
                  <a:lnTo>
                    <a:pt x="62" y="231"/>
                  </a:lnTo>
                  <a:lnTo>
                    <a:pt x="84" y="235"/>
                  </a:lnTo>
                  <a:lnTo>
                    <a:pt x="103" y="238"/>
                  </a:lnTo>
                  <a:lnTo>
                    <a:pt x="125" y="240"/>
                  </a:lnTo>
                  <a:lnTo>
                    <a:pt x="143" y="244"/>
                  </a:lnTo>
                  <a:lnTo>
                    <a:pt x="165" y="246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Freeform 29"/>
            <p:cNvSpPr>
              <a:spLocks/>
            </p:cNvSpPr>
            <p:nvPr userDrawn="1"/>
          </p:nvSpPr>
          <p:spPr bwMode="auto">
            <a:xfrm>
              <a:off x="3695" y="366"/>
              <a:ext cx="246" cy="172"/>
            </a:xfrm>
            <a:custGeom>
              <a:avLst/>
              <a:gdLst/>
              <a:ahLst/>
              <a:cxnLst>
                <a:cxn ang="0">
                  <a:pos x="0" y="138"/>
                </a:cxn>
                <a:cxn ang="0">
                  <a:pos x="16" y="142"/>
                </a:cxn>
                <a:cxn ang="0">
                  <a:pos x="30" y="146"/>
                </a:cxn>
                <a:cxn ang="0">
                  <a:pos x="46" y="150"/>
                </a:cxn>
                <a:cxn ang="0">
                  <a:pos x="60" y="155"/>
                </a:cxn>
                <a:cxn ang="0">
                  <a:pos x="73" y="159"/>
                </a:cxn>
                <a:cxn ang="0">
                  <a:pos x="89" y="163"/>
                </a:cxn>
                <a:cxn ang="0">
                  <a:pos x="103" y="167"/>
                </a:cxn>
                <a:cxn ang="0">
                  <a:pos x="119" y="172"/>
                </a:cxn>
                <a:cxn ang="0">
                  <a:pos x="246" y="0"/>
                </a:cxn>
                <a:cxn ang="0">
                  <a:pos x="0" y="138"/>
                </a:cxn>
              </a:cxnLst>
              <a:rect l="0" t="0" r="r" b="b"/>
              <a:pathLst>
                <a:path w="246" h="172">
                  <a:moveTo>
                    <a:pt x="0" y="138"/>
                  </a:moveTo>
                  <a:lnTo>
                    <a:pt x="16" y="142"/>
                  </a:lnTo>
                  <a:lnTo>
                    <a:pt x="30" y="146"/>
                  </a:lnTo>
                  <a:lnTo>
                    <a:pt x="46" y="150"/>
                  </a:lnTo>
                  <a:lnTo>
                    <a:pt x="60" y="155"/>
                  </a:lnTo>
                  <a:lnTo>
                    <a:pt x="73" y="159"/>
                  </a:lnTo>
                  <a:lnTo>
                    <a:pt x="89" y="163"/>
                  </a:lnTo>
                  <a:lnTo>
                    <a:pt x="103" y="167"/>
                  </a:lnTo>
                  <a:lnTo>
                    <a:pt x="119" y="172"/>
                  </a:lnTo>
                  <a:lnTo>
                    <a:pt x="246" y="0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Freeform 30"/>
            <p:cNvSpPr>
              <a:spLocks/>
            </p:cNvSpPr>
            <p:nvPr userDrawn="1"/>
          </p:nvSpPr>
          <p:spPr bwMode="auto">
            <a:xfrm>
              <a:off x="1030" y="1048"/>
              <a:ext cx="277" cy="65"/>
            </a:xfrm>
            <a:custGeom>
              <a:avLst/>
              <a:gdLst/>
              <a:ahLst/>
              <a:cxnLst>
                <a:cxn ang="0">
                  <a:pos x="278" y="5"/>
                </a:cxn>
                <a:cxn ang="0">
                  <a:pos x="0" y="0"/>
                </a:cxn>
                <a:cxn ang="0">
                  <a:pos x="219" y="66"/>
                </a:cxn>
                <a:cxn ang="0">
                  <a:pos x="232" y="51"/>
                </a:cxn>
                <a:cxn ang="0">
                  <a:pos x="248" y="34"/>
                </a:cxn>
                <a:cxn ang="0">
                  <a:pos x="262" y="20"/>
                </a:cxn>
                <a:cxn ang="0">
                  <a:pos x="278" y="5"/>
                </a:cxn>
              </a:cxnLst>
              <a:rect l="0" t="0" r="r" b="b"/>
              <a:pathLst>
                <a:path w="278" h="66">
                  <a:moveTo>
                    <a:pt x="278" y="5"/>
                  </a:moveTo>
                  <a:lnTo>
                    <a:pt x="0" y="0"/>
                  </a:lnTo>
                  <a:lnTo>
                    <a:pt x="219" y="66"/>
                  </a:lnTo>
                  <a:lnTo>
                    <a:pt x="232" y="51"/>
                  </a:lnTo>
                  <a:lnTo>
                    <a:pt x="248" y="34"/>
                  </a:lnTo>
                  <a:lnTo>
                    <a:pt x="262" y="20"/>
                  </a:lnTo>
                  <a:lnTo>
                    <a:pt x="278" y="5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Freeform 31"/>
            <p:cNvSpPr>
              <a:spLocks/>
            </p:cNvSpPr>
            <p:nvPr userDrawn="1"/>
          </p:nvSpPr>
          <p:spPr bwMode="auto">
            <a:xfrm>
              <a:off x="1451" y="512"/>
              <a:ext cx="413" cy="237"/>
            </a:xfrm>
            <a:custGeom>
              <a:avLst/>
              <a:gdLst/>
              <a:ahLst/>
              <a:cxnLst>
                <a:cxn ang="0">
                  <a:pos x="416" y="160"/>
                </a:cxn>
                <a:cxn ang="0">
                  <a:pos x="0" y="0"/>
                </a:cxn>
                <a:cxn ang="0">
                  <a:pos x="267" y="238"/>
                </a:cxn>
                <a:cxn ang="0">
                  <a:pos x="286" y="227"/>
                </a:cxn>
                <a:cxn ang="0">
                  <a:pos x="305" y="217"/>
                </a:cxn>
                <a:cxn ang="0">
                  <a:pos x="321" y="208"/>
                </a:cxn>
                <a:cxn ang="0">
                  <a:pos x="340" y="198"/>
                </a:cxn>
                <a:cxn ang="0">
                  <a:pos x="359" y="189"/>
                </a:cxn>
                <a:cxn ang="0">
                  <a:pos x="378" y="179"/>
                </a:cxn>
                <a:cxn ang="0">
                  <a:pos x="397" y="170"/>
                </a:cxn>
                <a:cxn ang="0">
                  <a:pos x="416" y="160"/>
                </a:cxn>
              </a:cxnLst>
              <a:rect l="0" t="0" r="r" b="b"/>
              <a:pathLst>
                <a:path w="416" h="238">
                  <a:moveTo>
                    <a:pt x="416" y="160"/>
                  </a:moveTo>
                  <a:lnTo>
                    <a:pt x="0" y="0"/>
                  </a:lnTo>
                  <a:lnTo>
                    <a:pt x="267" y="238"/>
                  </a:lnTo>
                  <a:lnTo>
                    <a:pt x="286" y="227"/>
                  </a:lnTo>
                  <a:lnTo>
                    <a:pt x="305" y="217"/>
                  </a:lnTo>
                  <a:lnTo>
                    <a:pt x="321" y="208"/>
                  </a:lnTo>
                  <a:lnTo>
                    <a:pt x="340" y="198"/>
                  </a:lnTo>
                  <a:lnTo>
                    <a:pt x="359" y="189"/>
                  </a:lnTo>
                  <a:lnTo>
                    <a:pt x="378" y="179"/>
                  </a:lnTo>
                  <a:lnTo>
                    <a:pt x="397" y="170"/>
                  </a:lnTo>
                  <a:lnTo>
                    <a:pt x="416" y="160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6" name="Freeform 32"/>
            <p:cNvSpPr>
              <a:spLocks/>
            </p:cNvSpPr>
            <p:nvPr userDrawn="1"/>
          </p:nvSpPr>
          <p:spPr bwMode="auto">
            <a:xfrm>
              <a:off x="1794" y="314"/>
              <a:ext cx="373" cy="305"/>
            </a:xfrm>
            <a:custGeom>
              <a:avLst/>
              <a:gdLst/>
              <a:ahLst/>
              <a:cxnLst>
                <a:cxn ang="0">
                  <a:pos x="370" y="240"/>
                </a:cxn>
                <a:cxn ang="0">
                  <a:pos x="0" y="0"/>
                </a:cxn>
                <a:cxn ang="0">
                  <a:pos x="189" y="308"/>
                </a:cxn>
                <a:cxn ang="0">
                  <a:pos x="210" y="299"/>
                </a:cxn>
                <a:cxn ang="0">
                  <a:pos x="235" y="288"/>
                </a:cxn>
                <a:cxn ang="0">
                  <a:pos x="256" y="280"/>
                </a:cxn>
                <a:cxn ang="0">
                  <a:pos x="278" y="271"/>
                </a:cxn>
                <a:cxn ang="0">
                  <a:pos x="300" y="263"/>
                </a:cxn>
                <a:cxn ang="0">
                  <a:pos x="324" y="257"/>
                </a:cxn>
                <a:cxn ang="0">
                  <a:pos x="346" y="248"/>
                </a:cxn>
                <a:cxn ang="0">
                  <a:pos x="370" y="240"/>
                </a:cxn>
              </a:cxnLst>
              <a:rect l="0" t="0" r="r" b="b"/>
              <a:pathLst>
                <a:path w="370" h="308">
                  <a:moveTo>
                    <a:pt x="370" y="240"/>
                  </a:moveTo>
                  <a:lnTo>
                    <a:pt x="0" y="0"/>
                  </a:lnTo>
                  <a:lnTo>
                    <a:pt x="189" y="308"/>
                  </a:lnTo>
                  <a:lnTo>
                    <a:pt x="210" y="299"/>
                  </a:lnTo>
                  <a:lnTo>
                    <a:pt x="235" y="288"/>
                  </a:lnTo>
                  <a:lnTo>
                    <a:pt x="256" y="280"/>
                  </a:lnTo>
                  <a:lnTo>
                    <a:pt x="278" y="271"/>
                  </a:lnTo>
                  <a:lnTo>
                    <a:pt x="300" y="263"/>
                  </a:lnTo>
                  <a:lnTo>
                    <a:pt x="324" y="257"/>
                  </a:lnTo>
                  <a:lnTo>
                    <a:pt x="346" y="248"/>
                  </a:lnTo>
                  <a:lnTo>
                    <a:pt x="370" y="240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7" name="Freeform 33"/>
            <p:cNvSpPr>
              <a:spLocks/>
            </p:cNvSpPr>
            <p:nvPr userDrawn="1"/>
          </p:nvSpPr>
          <p:spPr bwMode="auto">
            <a:xfrm>
              <a:off x="1188" y="762"/>
              <a:ext cx="391" cy="153"/>
            </a:xfrm>
            <a:custGeom>
              <a:avLst/>
              <a:gdLst/>
              <a:ahLst/>
              <a:cxnLst>
                <a:cxn ang="0">
                  <a:pos x="389" y="72"/>
                </a:cxn>
                <a:cxn ang="0">
                  <a:pos x="0" y="0"/>
                </a:cxn>
                <a:cxn ang="0">
                  <a:pos x="281" y="151"/>
                </a:cxn>
                <a:cxn ang="0">
                  <a:pos x="295" y="140"/>
                </a:cxn>
                <a:cxn ang="0">
                  <a:pos x="308" y="129"/>
                </a:cxn>
                <a:cxn ang="0">
                  <a:pos x="322" y="121"/>
                </a:cxn>
                <a:cxn ang="0">
                  <a:pos x="335" y="110"/>
                </a:cxn>
                <a:cxn ang="0">
                  <a:pos x="349" y="102"/>
                </a:cxn>
                <a:cxn ang="0">
                  <a:pos x="362" y="91"/>
                </a:cxn>
                <a:cxn ang="0">
                  <a:pos x="376" y="83"/>
                </a:cxn>
                <a:cxn ang="0">
                  <a:pos x="389" y="72"/>
                </a:cxn>
              </a:cxnLst>
              <a:rect l="0" t="0" r="r" b="b"/>
              <a:pathLst>
                <a:path w="389" h="151">
                  <a:moveTo>
                    <a:pt x="389" y="72"/>
                  </a:moveTo>
                  <a:lnTo>
                    <a:pt x="0" y="0"/>
                  </a:lnTo>
                  <a:lnTo>
                    <a:pt x="281" y="151"/>
                  </a:lnTo>
                  <a:lnTo>
                    <a:pt x="295" y="140"/>
                  </a:lnTo>
                  <a:lnTo>
                    <a:pt x="308" y="129"/>
                  </a:lnTo>
                  <a:lnTo>
                    <a:pt x="322" y="121"/>
                  </a:lnTo>
                  <a:lnTo>
                    <a:pt x="335" y="110"/>
                  </a:lnTo>
                  <a:lnTo>
                    <a:pt x="349" y="102"/>
                  </a:lnTo>
                  <a:lnTo>
                    <a:pt x="362" y="91"/>
                  </a:lnTo>
                  <a:lnTo>
                    <a:pt x="376" y="83"/>
                  </a:lnTo>
                  <a:lnTo>
                    <a:pt x="389" y="72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9" name="Freeform 35"/>
            <p:cNvSpPr>
              <a:spLocks/>
            </p:cNvSpPr>
            <p:nvPr userDrawn="1"/>
          </p:nvSpPr>
          <p:spPr bwMode="auto">
            <a:xfrm>
              <a:off x="2162" y="2648"/>
              <a:ext cx="461" cy="237"/>
            </a:xfrm>
            <a:custGeom>
              <a:avLst/>
              <a:gdLst/>
              <a:ahLst/>
              <a:cxnLst>
                <a:cxn ang="0">
                  <a:pos x="460" y="125"/>
                </a:cxn>
                <a:cxn ang="0">
                  <a:pos x="0" y="0"/>
                </a:cxn>
                <a:cxn ang="0">
                  <a:pos x="6" y="44"/>
                </a:cxn>
                <a:cxn ang="0">
                  <a:pos x="22" y="87"/>
                </a:cxn>
                <a:cxn ang="0">
                  <a:pos x="46" y="127"/>
                </a:cxn>
                <a:cxn ang="0">
                  <a:pos x="81" y="161"/>
                </a:cxn>
                <a:cxn ang="0">
                  <a:pos x="122" y="189"/>
                </a:cxn>
                <a:cxn ang="0">
                  <a:pos x="170" y="212"/>
                </a:cxn>
                <a:cxn ang="0">
                  <a:pos x="224" y="227"/>
                </a:cxn>
                <a:cxn ang="0">
                  <a:pos x="281" y="235"/>
                </a:cxn>
                <a:cxn ang="0">
                  <a:pos x="303" y="235"/>
                </a:cxn>
                <a:cxn ang="0">
                  <a:pos x="324" y="235"/>
                </a:cxn>
                <a:cxn ang="0">
                  <a:pos x="343" y="233"/>
                </a:cxn>
                <a:cxn ang="0">
                  <a:pos x="365" y="229"/>
                </a:cxn>
                <a:cxn ang="0">
                  <a:pos x="384" y="225"/>
                </a:cxn>
                <a:cxn ang="0">
                  <a:pos x="403" y="221"/>
                </a:cxn>
                <a:cxn ang="0">
                  <a:pos x="419" y="214"/>
                </a:cxn>
                <a:cxn ang="0">
                  <a:pos x="438" y="208"/>
                </a:cxn>
                <a:cxn ang="0">
                  <a:pos x="441" y="187"/>
                </a:cxn>
                <a:cxn ang="0">
                  <a:pos x="446" y="165"/>
                </a:cxn>
                <a:cxn ang="0">
                  <a:pos x="451" y="144"/>
                </a:cxn>
                <a:cxn ang="0">
                  <a:pos x="460" y="125"/>
                </a:cxn>
              </a:cxnLst>
              <a:rect l="0" t="0" r="r" b="b"/>
              <a:pathLst>
                <a:path w="460" h="235">
                  <a:moveTo>
                    <a:pt x="460" y="125"/>
                  </a:moveTo>
                  <a:lnTo>
                    <a:pt x="0" y="0"/>
                  </a:lnTo>
                  <a:lnTo>
                    <a:pt x="6" y="44"/>
                  </a:lnTo>
                  <a:lnTo>
                    <a:pt x="22" y="87"/>
                  </a:lnTo>
                  <a:lnTo>
                    <a:pt x="46" y="127"/>
                  </a:lnTo>
                  <a:lnTo>
                    <a:pt x="81" y="161"/>
                  </a:lnTo>
                  <a:lnTo>
                    <a:pt x="122" y="189"/>
                  </a:lnTo>
                  <a:lnTo>
                    <a:pt x="170" y="212"/>
                  </a:lnTo>
                  <a:lnTo>
                    <a:pt x="224" y="227"/>
                  </a:lnTo>
                  <a:lnTo>
                    <a:pt x="281" y="235"/>
                  </a:lnTo>
                  <a:lnTo>
                    <a:pt x="303" y="235"/>
                  </a:lnTo>
                  <a:lnTo>
                    <a:pt x="324" y="235"/>
                  </a:lnTo>
                  <a:lnTo>
                    <a:pt x="343" y="233"/>
                  </a:lnTo>
                  <a:lnTo>
                    <a:pt x="365" y="229"/>
                  </a:lnTo>
                  <a:lnTo>
                    <a:pt x="384" y="225"/>
                  </a:lnTo>
                  <a:lnTo>
                    <a:pt x="403" y="221"/>
                  </a:lnTo>
                  <a:lnTo>
                    <a:pt x="419" y="214"/>
                  </a:lnTo>
                  <a:lnTo>
                    <a:pt x="438" y="208"/>
                  </a:lnTo>
                  <a:lnTo>
                    <a:pt x="441" y="187"/>
                  </a:lnTo>
                  <a:lnTo>
                    <a:pt x="446" y="165"/>
                  </a:lnTo>
                  <a:lnTo>
                    <a:pt x="451" y="144"/>
                  </a:lnTo>
                  <a:lnTo>
                    <a:pt x="460" y="125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0" name="Freeform 36"/>
            <p:cNvSpPr>
              <a:spLocks/>
            </p:cNvSpPr>
            <p:nvPr userDrawn="1"/>
          </p:nvSpPr>
          <p:spPr bwMode="auto">
            <a:xfrm>
              <a:off x="3124" y="2911"/>
              <a:ext cx="492" cy="237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6" y="70"/>
                </a:cxn>
                <a:cxn ang="0">
                  <a:pos x="22" y="108"/>
                </a:cxn>
                <a:cxn ang="0">
                  <a:pos x="46" y="144"/>
                </a:cxn>
                <a:cxn ang="0">
                  <a:pos x="79" y="174"/>
                </a:cxn>
                <a:cxn ang="0">
                  <a:pos x="116" y="200"/>
                </a:cxn>
                <a:cxn ang="0">
                  <a:pos x="160" y="219"/>
                </a:cxn>
                <a:cxn ang="0">
                  <a:pos x="211" y="231"/>
                </a:cxn>
                <a:cxn ang="0">
                  <a:pos x="262" y="236"/>
                </a:cxn>
                <a:cxn ang="0">
                  <a:pos x="297" y="234"/>
                </a:cxn>
                <a:cxn ang="0">
                  <a:pos x="333" y="227"/>
                </a:cxn>
                <a:cxn ang="0">
                  <a:pos x="365" y="219"/>
                </a:cxn>
                <a:cxn ang="0">
                  <a:pos x="397" y="206"/>
                </a:cxn>
                <a:cxn ang="0">
                  <a:pos x="424" y="191"/>
                </a:cxn>
                <a:cxn ang="0">
                  <a:pos x="451" y="174"/>
                </a:cxn>
                <a:cxn ang="0">
                  <a:pos x="473" y="153"/>
                </a:cxn>
                <a:cxn ang="0">
                  <a:pos x="492" y="132"/>
                </a:cxn>
                <a:cxn ang="0">
                  <a:pos x="3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21"/>
                </a:cxn>
                <a:cxn ang="0">
                  <a:pos x="0" y="28"/>
                </a:cxn>
              </a:cxnLst>
              <a:rect l="0" t="0" r="r" b="b"/>
              <a:pathLst>
                <a:path w="492" h="236">
                  <a:moveTo>
                    <a:pt x="0" y="28"/>
                  </a:moveTo>
                  <a:lnTo>
                    <a:pt x="6" y="70"/>
                  </a:lnTo>
                  <a:lnTo>
                    <a:pt x="22" y="108"/>
                  </a:lnTo>
                  <a:lnTo>
                    <a:pt x="46" y="144"/>
                  </a:lnTo>
                  <a:lnTo>
                    <a:pt x="79" y="174"/>
                  </a:lnTo>
                  <a:lnTo>
                    <a:pt x="116" y="200"/>
                  </a:lnTo>
                  <a:lnTo>
                    <a:pt x="160" y="219"/>
                  </a:lnTo>
                  <a:lnTo>
                    <a:pt x="211" y="231"/>
                  </a:lnTo>
                  <a:lnTo>
                    <a:pt x="262" y="236"/>
                  </a:lnTo>
                  <a:lnTo>
                    <a:pt x="297" y="234"/>
                  </a:lnTo>
                  <a:lnTo>
                    <a:pt x="333" y="227"/>
                  </a:lnTo>
                  <a:lnTo>
                    <a:pt x="365" y="219"/>
                  </a:lnTo>
                  <a:lnTo>
                    <a:pt x="397" y="206"/>
                  </a:lnTo>
                  <a:lnTo>
                    <a:pt x="424" y="191"/>
                  </a:lnTo>
                  <a:lnTo>
                    <a:pt x="451" y="174"/>
                  </a:lnTo>
                  <a:lnTo>
                    <a:pt x="473" y="153"/>
                  </a:lnTo>
                  <a:lnTo>
                    <a:pt x="492" y="132"/>
                  </a:lnTo>
                  <a:lnTo>
                    <a:pt x="3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2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2" name="Freeform 38"/>
            <p:cNvSpPr>
              <a:spLocks/>
            </p:cNvSpPr>
            <p:nvPr userDrawn="1"/>
          </p:nvSpPr>
          <p:spPr bwMode="auto">
            <a:xfrm>
              <a:off x="3923" y="2603"/>
              <a:ext cx="716" cy="597"/>
            </a:xfrm>
            <a:custGeom>
              <a:avLst/>
              <a:gdLst/>
              <a:ahLst/>
              <a:cxnLst>
                <a:cxn ang="0">
                  <a:pos x="238" y="223"/>
                </a:cxn>
                <a:cxn ang="0">
                  <a:pos x="230" y="261"/>
                </a:cxn>
                <a:cxn ang="0">
                  <a:pos x="216" y="297"/>
                </a:cxn>
                <a:cxn ang="0">
                  <a:pos x="195" y="331"/>
                </a:cxn>
                <a:cxn ang="0">
                  <a:pos x="165" y="361"/>
                </a:cxn>
                <a:cxn ang="0">
                  <a:pos x="132" y="387"/>
                </a:cxn>
                <a:cxn ang="0">
                  <a:pos x="92" y="408"/>
                </a:cxn>
                <a:cxn ang="0">
                  <a:pos x="49" y="427"/>
                </a:cxn>
                <a:cxn ang="0">
                  <a:pos x="0" y="438"/>
                </a:cxn>
                <a:cxn ang="0">
                  <a:pos x="16" y="448"/>
                </a:cxn>
                <a:cxn ang="0">
                  <a:pos x="32" y="461"/>
                </a:cxn>
                <a:cxn ang="0">
                  <a:pos x="46" y="474"/>
                </a:cxn>
                <a:cxn ang="0">
                  <a:pos x="60" y="489"/>
                </a:cxn>
                <a:cxn ang="0">
                  <a:pos x="73" y="503"/>
                </a:cxn>
                <a:cxn ang="0">
                  <a:pos x="84" y="518"/>
                </a:cxn>
                <a:cxn ang="0">
                  <a:pos x="92" y="535"/>
                </a:cxn>
                <a:cxn ang="0">
                  <a:pos x="100" y="552"/>
                </a:cxn>
                <a:cxn ang="0">
                  <a:pos x="249" y="597"/>
                </a:cxn>
                <a:cxn ang="0">
                  <a:pos x="278" y="563"/>
                </a:cxn>
                <a:cxn ang="0">
                  <a:pos x="311" y="529"/>
                </a:cxn>
                <a:cxn ang="0">
                  <a:pos x="341" y="497"/>
                </a:cxn>
                <a:cxn ang="0">
                  <a:pos x="370" y="463"/>
                </a:cxn>
                <a:cxn ang="0">
                  <a:pos x="400" y="429"/>
                </a:cxn>
                <a:cxn ang="0">
                  <a:pos x="430" y="395"/>
                </a:cxn>
                <a:cxn ang="0">
                  <a:pos x="459" y="363"/>
                </a:cxn>
                <a:cxn ang="0">
                  <a:pos x="489" y="329"/>
                </a:cxn>
                <a:cxn ang="0">
                  <a:pos x="519" y="295"/>
                </a:cxn>
                <a:cxn ang="0">
                  <a:pos x="549" y="261"/>
                </a:cxn>
                <a:cxn ang="0">
                  <a:pos x="578" y="229"/>
                </a:cxn>
                <a:cxn ang="0">
                  <a:pos x="605" y="195"/>
                </a:cxn>
                <a:cxn ang="0">
                  <a:pos x="632" y="161"/>
                </a:cxn>
                <a:cxn ang="0">
                  <a:pos x="659" y="130"/>
                </a:cxn>
                <a:cxn ang="0">
                  <a:pos x="686" y="96"/>
                </a:cxn>
                <a:cxn ang="0">
                  <a:pos x="713" y="64"/>
                </a:cxn>
                <a:cxn ang="0">
                  <a:pos x="468" y="0"/>
                </a:cxn>
                <a:cxn ang="0">
                  <a:pos x="468" y="17"/>
                </a:cxn>
                <a:cxn ang="0">
                  <a:pos x="465" y="32"/>
                </a:cxn>
                <a:cxn ang="0">
                  <a:pos x="459" y="49"/>
                </a:cxn>
                <a:cxn ang="0">
                  <a:pos x="451" y="66"/>
                </a:cxn>
                <a:cxn ang="0">
                  <a:pos x="438" y="96"/>
                </a:cxn>
                <a:cxn ang="0">
                  <a:pos x="419" y="121"/>
                </a:cxn>
                <a:cxn ang="0">
                  <a:pos x="395" y="147"/>
                </a:cxn>
                <a:cxn ang="0">
                  <a:pos x="370" y="168"/>
                </a:cxn>
                <a:cxn ang="0">
                  <a:pos x="341" y="187"/>
                </a:cxn>
                <a:cxn ang="0">
                  <a:pos x="308" y="202"/>
                </a:cxn>
                <a:cxn ang="0">
                  <a:pos x="273" y="215"/>
                </a:cxn>
                <a:cxn ang="0">
                  <a:pos x="238" y="223"/>
                </a:cxn>
              </a:cxnLst>
              <a:rect l="0" t="0" r="r" b="b"/>
              <a:pathLst>
                <a:path w="713" h="597">
                  <a:moveTo>
                    <a:pt x="238" y="223"/>
                  </a:moveTo>
                  <a:lnTo>
                    <a:pt x="230" y="261"/>
                  </a:lnTo>
                  <a:lnTo>
                    <a:pt x="216" y="297"/>
                  </a:lnTo>
                  <a:lnTo>
                    <a:pt x="195" y="331"/>
                  </a:lnTo>
                  <a:lnTo>
                    <a:pt x="165" y="361"/>
                  </a:lnTo>
                  <a:lnTo>
                    <a:pt x="132" y="387"/>
                  </a:lnTo>
                  <a:lnTo>
                    <a:pt x="92" y="408"/>
                  </a:lnTo>
                  <a:lnTo>
                    <a:pt x="49" y="427"/>
                  </a:lnTo>
                  <a:lnTo>
                    <a:pt x="0" y="438"/>
                  </a:lnTo>
                  <a:lnTo>
                    <a:pt x="16" y="448"/>
                  </a:lnTo>
                  <a:lnTo>
                    <a:pt x="32" y="461"/>
                  </a:lnTo>
                  <a:lnTo>
                    <a:pt x="46" y="474"/>
                  </a:lnTo>
                  <a:lnTo>
                    <a:pt x="60" y="489"/>
                  </a:lnTo>
                  <a:lnTo>
                    <a:pt x="73" y="503"/>
                  </a:lnTo>
                  <a:lnTo>
                    <a:pt x="84" y="518"/>
                  </a:lnTo>
                  <a:lnTo>
                    <a:pt x="92" y="535"/>
                  </a:lnTo>
                  <a:lnTo>
                    <a:pt x="100" y="552"/>
                  </a:lnTo>
                  <a:lnTo>
                    <a:pt x="249" y="597"/>
                  </a:lnTo>
                  <a:lnTo>
                    <a:pt x="278" y="563"/>
                  </a:lnTo>
                  <a:lnTo>
                    <a:pt x="311" y="529"/>
                  </a:lnTo>
                  <a:lnTo>
                    <a:pt x="341" y="497"/>
                  </a:lnTo>
                  <a:lnTo>
                    <a:pt x="370" y="463"/>
                  </a:lnTo>
                  <a:lnTo>
                    <a:pt x="400" y="429"/>
                  </a:lnTo>
                  <a:lnTo>
                    <a:pt x="430" y="395"/>
                  </a:lnTo>
                  <a:lnTo>
                    <a:pt x="459" y="363"/>
                  </a:lnTo>
                  <a:lnTo>
                    <a:pt x="489" y="329"/>
                  </a:lnTo>
                  <a:lnTo>
                    <a:pt x="519" y="295"/>
                  </a:lnTo>
                  <a:lnTo>
                    <a:pt x="549" y="261"/>
                  </a:lnTo>
                  <a:lnTo>
                    <a:pt x="578" y="229"/>
                  </a:lnTo>
                  <a:lnTo>
                    <a:pt x="605" y="195"/>
                  </a:lnTo>
                  <a:lnTo>
                    <a:pt x="632" y="161"/>
                  </a:lnTo>
                  <a:lnTo>
                    <a:pt x="659" y="130"/>
                  </a:lnTo>
                  <a:lnTo>
                    <a:pt x="686" y="96"/>
                  </a:lnTo>
                  <a:lnTo>
                    <a:pt x="713" y="64"/>
                  </a:lnTo>
                  <a:lnTo>
                    <a:pt x="468" y="0"/>
                  </a:lnTo>
                  <a:lnTo>
                    <a:pt x="468" y="17"/>
                  </a:lnTo>
                  <a:lnTo>
                    <a:pt x="465" y="32"/>
                  </a:lnTo>
                  <a:lnTo>
                    <a:pt x="459" y="49"/>
                  </a:lnTo>
                  <a:lnTo>
                    <a:pt x="451" y="66"/>
                  </a:lnTo>
                  <a:lnTo>
                    <a:pt x="438" y="96"/>
                  </a:lnTo>
                  <a:lnTo>
                    <a:pt x="419" y="121"/>
                  </a:lnTo>
                  <a:lnTo>
                    <a:pt x="395" y="147"/>
                  </a:lnTo>
                  <a:lnTo>
                    <a:pt x="370" y="168"/>
                  </a:lnTo>
                  <a:lnTo>
                    <a:pt x="341" y="187"/>
                  </a:lnTo>
                  <a:lnTo>
                    <a:pt x="308" y="202"/>
                  </a:lnTo>
                  <a:lnTo>
                    <a:pt x="273" y="215"/>
                  </a:lnTo>
                  <a:lnTo>
                    <a:pt x="238" y="223"/>
                  </a:lnTo>
                  <a:close/>
                </a:path>
              </a:pathLst>
            </a:custGeom>
            <a:solidFill>
              <a:srgbClr val="FE3E0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3" name="Freeform 39"/>
            <p:cNvSpPr>
              <a:spLocks/>
            </p:cNvSpPr>
            <p:nvPr userDrawn="1"/>
          </p:nvSpPr>
          <p:spPr bwMode="auto">
            <a:xfrm>
              <a:off x="1082" y="1713"/>
              <a:ext cx="1212" cy="935"/>
            </a:xfrm>
            <a:custGeom>
              <a:avLst/>
              <a:gdLst/>
              <a:ahLst/>
              <a:cxnLst>
                <a:cxn ang="0">
                  <a:pos x="6" y="264"/>
                </a:cxn>
                <a:cxn ang="0">
                  <a:pos x="16" y="306"/>
                </a:cxn>
                <a:cxn ang="0">
                  <a:pos x="33" y="351"/>
                </a:cxn>
                <a:cxn ang="0">
                  <a:pos x="54" y="402"/>
                </a:cxn>
                <a:cxn ang="0">
                  <a:pos x="84" y="457"/>
                </a:cxn>
                <a:cxn ang="0">
                  <a:pos x="116" y="514"/>
                </a:cxn>
                <a:cxn ang="0">
                  <a:pos x="157" y="576"/>
                </a:cxn>
                <a:cxn ang="0">
                  <a:pos x="200" y="642"/>
                </a:cxn>
                <a:cxn ang="0">
                  <a:pos x="249" y="710"/>
                </a:cxn>
                <a:cxn ang="0">
                  <a:pos x="1081" y="935"/>
                </a:cxn>
                <a:cxn ang="0">
                  <a:pos x="1081" y="930"/>
                </a:cxn>
                <a:cxn ang="0">
                  <a:pos x="1081" y="928"/>
                </a:cxn>
                <a:cxn ang="0">
                  <a:pos x="1081" y="924"/>
                </a:cxn>
                <a:cxn ang="0">
                  <a:pos x="1081" y="922"/>
                </a:cxn>
                <a:cxn ang="0">
                  <a:pos x="1087" y="894"/>
                </a:cxn>
                <a:cxn ang="0">
                  <a:pos x="1095" y="867"/>
                </a:cxn>
                <a:cxn ang="0">
                  <a:pos x="1105" y="841"/>
                </a:cxn>
                <a:cxn ang="0">
                  <a:pos x="1122" y="818"/>
                </a:cxn>
                <a:cxn ang="0">
                  <a:pos x="1141" y="797"/>
                </a:cxn>
                <a:cxn ang="0">
                  <a:pos x="1162" y="775"/>
                </a:cxn>
                <a:cxn ang="0">
                  <a:pos x="1187" y="758"/>
                </a:cxn>
                <a:cxn ang="0">
                  <a:pos x="1214" y="744"/>
                </a:cxn>
                <a:cxn ang="0">
                  <a:pos x="1208" y="744"/>
                </a:cxn>
                <a:cxn ang="0">
                  <a:pos x="1205" y="744"/>
                </a:cxn>
                <a:cxn ang="0">
                  <a:pos x="1200" y="744"/>
                </a:cxn>
                <a:cxn ang="0">
                  <a:pos x="1195" y="744"/>
                </a:cxn>
                <a:cxn ang="0">
                  <a:pos x="1135" y="735"/>
                </a:cxn>
                <a:cxn ang="0">
                  <a:pos x="1078" y="720"/>
                </a:cxn>
                <a:cxn ang="0">
                  <a:pos x="1030" y="695"/>
                </a:cxn>
                <a:cxn ang="0">
                  <a:pos x="989" y="665"/>
                </a:cxn>
                <a:cxn ang="0">
                  <a:pos x="954" y="629"/>
                </a:cxn>
                <a:cxn ang="0">
                  <a:pos x="930" y="586"/>
                </a:cxn>
                <a:cxn ang="0">
                  <a:pos x="916" y="542"/>
                </a:cxn>
                <a:cxn ang="0">
                  <a:pos x="914" y="495"/>
                </a:cxn>
                <a:cxn ang="0">
                  <a:pos x="919" y="461"/>
                </a:cxn>
                <a:cxn ang="0">
                  <a:pos x="930" y="427"/>
                </a:cxn>
                <a:cxn ang="0">
                  <a:pos x="949" y="397"/>
                </a:cxn>
                <a:cxn ang="0">
                  <a:pos x="970" y="370"/>
                </a:cxn>
                <a:cxn ang="0">
                  <a:pos x="997" y="344"/>
                </a:cxn>
                <a:cxn ang="0">
                  <a:pos x="1030" y="323"/>
                </a:cxn>
                <a:cxn ang="0">
                  <a:pos x="1065" y="304"/>
                </a:cxn>
                <a:cxn ang="0">
                  <a:pos x="1103" y="289"/>
                </a:cxn>
                <a:cxn ang="0">
                  <a:pos x="38" y="0"/>
                </a:cxn>
                <a:cxn ang="0">
                  <a:pos x="25" y="41"/>
                </a:cxn>
                <a:cxn ang="0">
                  <a:pos x="11" y="83"/>
                </a:cxn>
                <a:cxn ang="0">
                  <a:pos x="3" y="126"/>
                </a:cxn>
                <a:cxn ang="0">
                  <a:pos x="0" y="168"/>
                </a:cxn>
                <a:cxn ang="0">
                  <a:pos x="0" y="191"/>
                </a:cxn>
                <a:cxn ang="0">
                  <a:pos x="3" y="215"/>
                </a:cxn>
                <a:cxn ang="0">
                  <a:pos x="3" y="240"/>
                </a:cxn>
                <a:cxn ang="0">
                  <a:pos x="6" y="264"/>
                </a:cxn>
              </a:cxnLst>
              <a:rect l="0" t="0" r="r" b="b"/>
              <a:pathLst>
                <a:path w="1214" h="935">
                  <a:moveTo>
                    <a:pt x="6" y="264"/>
                  </a:moveTo>
                  <a:lnTo>
                    <a:pt x="16" y="306"/>
                  </a:lnTo>
                  <a:lnTo>
                    <a:pt x="33" y="351"/>
                  </a:lnTo>
                  <a:lnTo>
                    <a:pt x="54" y="402"/>
                  </a:lnTo>
                  <a:lnTo>
                    <a:pt x="84" y="457"/>
                  </a:lnTo>
                  <a:lnTo>
                    <a:pt x="116" y="514"/>
                  </a:lnTo>
                  <a:lnTo>
                    <a:pt x="157" y="576"/>
                  </a:lnTo>
                  <a:lnTo>
                    <a:pt x="200" y="642"/>
                  </a:lnTo>
                  <a:lnTo>
                    <a:pt x="249" y="710"/>
                  </a:lnTo>
                  <a:lnTo>
                    <a:pt x="1081" y="935"/>
                  </a:lnTo>
                  <a:lnTo>
                    <a:pt x="1081" y="930"/>
                  </a:lnTo>
                  <a:lnTo>
                    <a:pt x="1081" y="928"/>
                  </a:lnTo>
                  <a:lnTo>
                    <a:pt x="1081" y="924"/>
                  </a:lnTo>
                  <a:lnTo>
                    <a:pt x="1081" y="922"/>
                  </a:lnTo>
                  <a:lnTo>
                    <a:pt x="1087" y="894"/>
                  </a:lnTo>
                  <a:lnTo>
                    <a:pt x="1095" y="867"/>
                  </a:lnTo>
                  <a:lnTo>
                    <a:pt x="1105" y="841"/>
                  </a:lnTo>
                  <a:lnTo>
                    <a:pt x="1122" y="818"/>
                  </a:lnTo>
                  <a:lnTo>
                    <a:pt x="1141" y="797"/>
                  </a:lnTo>
                  <a:lnTo>
                    <a:pt x="1162" y="775"/>
                  </a:lnTo>
                  <a:lnTo>
                    <a:pt x="1187" y="758"/>
                  </a:lnTo>
                  <a:lnTo>
                    <a:pt x="1214" y="744"/>
                  </a:lnTo>
                  <a:lnTo>
                    <a:pt x="1208" y="744"/>
                  </a:lnTo>
                  <a:lnTo>
                    <a:pt x="1205" y="744"/>
                  </a:lnTo>
                  <a:lnTo>
                    <a:pt x="1200" y="744"/>
                  </a:lnTo>
                  <a:lnTo>
                    <a:pt x="1195" y="744"/>
                  </a:lnTo>
                  <a:lnTo>
                    <a:pt x="1135" y="735"/>
                  </a:lnTo>
                  <a:lnTo>
                    <a:pt x="1078" y="720"/>
                  </a:lnTo>
                  <a:lnTo>
                    <a:pt x="1030" y="695"/>
                  </a:lnTo>
                  <a:lnTo>
                    <a:pt x="989" y="665"/>
                  </a:lnTo>
                  <a:lnTo>
                    <a:pt x="954" y="629"/>
                  </a:lnTo>
                  <a:lnTo>
                    <a:pt x="930" y="586"/>
                  </a:lnTo>
                  <a:lnTo>
                    <a:pt x="916" y="542"/>
                  </a:lnTo>
                  <a:lnTo>
                    <a:pt x="914" y="495"/>
                  </a:lnTo>
                  <a:lnTo>
                    <a:pt x="919" y="461"/>
                  </a:lnTo>
                  <a:lnTo>
                    <a:pt x="930" y="427"/>
                  </a:lnTo>
                  <a:lnTo>
                    <a:pt x="949" y="397"/>
                  </a:lnTo>
                  <a:lnTo>
                    <a:pt x="970" y="370"/>
                  </a:lnTo>
                  <a:lnTo>
                    <a:pt x="997" y="344"/>
                  </a:lnTo>
                  <a:lnTo>
                    <a:pt x="1030" y="323"/>
                  </a:lnTo>
                  <a:lnTo>
                    <a:pt x="1065" y="304"/>
                  </a:lnTo>
                  <a:lnTo>
                    <a:pt x="1103" y="289"/>
                  </a:lnTo>
                  <a:lnTo>
                    <a:pt x="38" y="0"/>
                  </a:lnTo>
                  <a:lnTo>
                    <a:pt x="25" y="41"/>
                  </a:lnTo>
                  <a:lnTo>
                    <a:pt x="11" y="83"/>
                  </a:lnTo>
                  <a:lnTo>
                    <a:pt x="3" y="126"/>
                  </a:lnTo>
                  <a:lnTo>
                    <a:pt x="0" y="168"/>
                  </a:lnTo>
                  <a:lnTo>
                    <a:pt x="0" y="191"/>
                  </a:lnTo>
                  <a:lnTo>
                    <a:pt x="3" y="215"/>
                  </a:lnTo>
                  <a:lnTo>
                    <a:pt x="3" y="240"/>
                  </a:lnTo>
                  <a:lnTo>
                    <a:pt x="6" y="264"/>
                  </a:lnTo>
                  <a:close/>
                </a:path>
              </a:pathLst>
            </a:custGeom>
            <a:solidFill>
              <a:srgbClr val="FE3E0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4" name="Freeform 40"/>
            <p:cNvSpPr>
              <a:spLocks/>
            </p:cNvSpPr>
            <p:nvPr userDrawn="1"/>
          </p:nvSpPr>
          <p:spPr bwMode="auto">
            <a:xfrm>
              <a:off x="3642" y="2044"/>
              <a:ext cx="527" cy="416"/>
            </a:xfrm>
            <a:custGeom>
              <a:avLst/>
              <a:gdLst/>
              <a:ahLst/>
              <a:cxnLst>
                <a:cxn ang="0">
                  <a:pos x="262" y="414"/>
                </a:cxn>
                <a:cxn ang="0">
                  <a:pos x="316" y="409"/>
                </a:cxn>
                <a:cxn ang="0">
                  <a:pos x="365" y="397"/>
                </a:cxn>
                <a:cxn ang="0">
                  <a:pos x="411" y="378"/>
                </a:cxn>
                <a:cxn ang="0">
                  <a:pos x="449" y="352"/>
                </a:cxn>
                <a:cxn ang="0">
                  <a:pos x="481" y="322"/>
                </a:cxn>
                <a:cxn ang="0">
                  <a:pos x="505" y="286"/>
                </a:cxn>
                <a:cxn ang="0">
                  <a:pos x="522" y="248"/>
                </a:cxn>
                <a:cxn ang="0">
                  <a:pos x="527" y="206"/>
                </a:cxn>
                <a:cxn ang="0">
                  <a:pos x="522" y="165"/>
                </a:cxn>
                <a:cxn ang="0">
                  <a:pos x="505" y="125"/>
                </a:cxn>
                <a:cxn ang="0">
                  <a:pos x="481" y="91"/>
                </a:cxn>
                <a:cxn ang="0">
                  <a:pos x="449" y="61"/>
                </a:cxn>
                <a:cxn ang="0">
                  <a:pos x="411" y="36"/>
                </a:cxn>
                <a:cxn ang="0">
                  <a:pos x="365" y="17"/>
                </a:cxn>
                <a:cxn ang="0">
                  <a:pos x="316" y="4"/>
                </a:cxn>
                <a:cxn ang="0">
                  <a:pos x="262" y="0"/>
                </a:cxn>
                <a:cxn ang="0">
                  <a:pos x="211" y="4"/>
                </a:cxn>
                <a:cxn ang="0">
                  <a:pos x="159" y="17"/>
                </a:cxn>
                <a:cxn ang="0">
                  <a:pos x="116" y="36"/>
                </a:cxn>
                <a:cxn ang="0">
                  <a:pos x="78" y="61"/>
                </a:cxn>
                <a:cxn ang="0">
                  <a:pos x="46" y="91"/>
                </a:cxn>
                <a:cxn ang="0">
                  <a:pos x="22" y="125"/>
                </a:cxn>
                <a:cxn ang="0">
                  <a:pos x="5" y="165"/>
                </a:cxn>
                <a:cxn ang="0">
                  <a:pos x="0" y="206"/>
                </a:cxn>
                <a:cxn ang="0">
                  <a:pos x="5" y="248"/>
                </a:cxn>
                <a:cxn ang="0">
                  <a:pos x="22" y="286"/>
                </a:cxn>
                <a:cxn ang="0">
                  <a:pos x="46" y="322"/>
                </a:cxn>
                <a:cxn ang="0">
                  <a:pos x="78" y="352"/>
                </a:cxn>
                <a:cxn ang="0">
                  <a:pos x="116" y="378"/>
                </a:cxn>
                <a:cxn ang="0">
                  <a:pos x="159" y="397"/>
                </a:cxn>
                <a:cxn ang="0">
                  <a:pos x="211" y="409"/>
                </a:cxn>
                <a:cxn ang="0">
                  <a:pos x="262" y="414"/>
                </a:cxn>
              </a:cxnLst>
              <a:rect l="0" t="0" r="r" b="b"/>
              <a:pathLst>
                <a:path w="527" h="414">
                  <a:moveTo>
                    <a:pt x="262" y="414"/>
                  </a:moveTo>
                  <a:lnTo>
                    <a:pt x="316" y="409"/>
                  </a:lnTo>
                  <a:lnTo>
                    <a:pt x="365" y="397"/>
                  </a:lnTo>
                  <a:lnTo>
                    <a:pt x="411" y="378"/>
                  </a:lnTo>
                  <a:lnTo>
                    <a:pt x="449" y="352"/>
                  </a:lnTo>
                  <a:lnTo>
                    <a:pt x="481" y="322"/>
                  </a:lnTo>
                  <a:lnTo>
                    <a:pt x="505" y="286"/>
                  </a:lnTo>
                  <a:lnTo>
                    <a:pt x="522" y="248"/>
                  </a:lnTo>
                  <a:lnTo>
                    <a:pt x="527" y="206"/>
                  </a:lnTo>
                  <a:lnTo>
                    <a:pt x="522" y="165"/>
                  </a:lnTo>
                  <a:lnTo>
                    <a:pt x="505" y="125"/>
                  </a:lnTo>
                  <a:lnTo>
                    <a:pt x="481" y="91"/>
                  </a:lnTo>
                  <a:lnTo>
                    <a:pt x="449" y="61"/>
                  </a:lnTo>
                  <a:lnTo>
                    <a:pt x="411" y="36"/>
                  </a:lnTo>
                  <a:lnTo>
                    <a:pt x="365" y="17"/>
                  </a:lnTo>
                  <a:lnTo>
                    <a:pt x="316" y="4"/>
                  </a:lnTo>
                  <a:lnTo>
                    <a:pt x="262" y="0"/>
                  </a:lnTo>
                  <a:lnTo>
                    <a:pt x="211" y="4"/>
                  </a:lnTo>
                  <a:lnTo>
                    <a:pt x="159" y="17"/>
                  </a:lnTo>
                  <a:lnTo>
                    <a:pt x="116" y="36"/>
                  </a:lnTo>
                  <a:lnTo>
                    <a:pt x="78" y="61"/>
                  </a:lnTo>
                  <a:lnTo>
                    <a:pt x="46" y="91"/>
                  </a:lnTo>
                  <a:lnTo>
                    <a:pt x="22" y="125"/>
                  </a:lnTo>
                  <a:lnTo>
                    <a:pt x="5" y="165"/>
                  </a:lnTo>
                  <a:lnTo>
                    <a:pt x="0" y="206"/>
                  </a:lnTo>
                  <a:lnTo>
                    <a:pt x="5" y="248"/>
                  </a:lnTo>
                  <a:lnTo>
                    <a:pt x="22" y="286"/>
                  </a:lnTo>
                  <a:lnTo>
                    <a:pt x="46" y="322"/>
                  </a:lnTo>
                  <a:lnTo>
                    <a:pt x="78" y="352"/>
                  </a:lnTo>
                  <a:lnTo>
                    <a:pt x="116" y="378"/>
                  </a:lnTo>
                  <a:lnTo>
                    <a:pt x="159" y="397"/>
                  </a:lnTo>
                  <a:lnTo>
                    <a:pt x="211" y="409"/>
                  </a:lnTo>
                  <a:lnTo>
                    <a:pt x="262" y="414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5" name="Freeform 41"/>
            <p:cNvSpPr>
              <a:spLocks/>
            </p:cNvSpPr>
            <p:nvPr userDrawn="1"/>
          </p:nvSpPr>
          <p:spPr bwMode="auto">
            <a:xfrm>
              <a:off x="2184" y="1762"/>
              <a:ext cx="1370" cy="607"/>
            </a:xfrm>
            <a:custGeom>
              <a:avLst/>
              <a:gdLst/>
              <a:ahLst/>
              <a:cxnLst>
                <a:cxn ang="0">
                  <a:pos x="1070" y="280"/>
                </a:cxn>
                <a:cxn ang="0">
                  <a:pos x="1029" y="282"/>
                </a:cxn>
                <a:cxn ang="0">
                  <a:pos x="994" y="289"/>
                </a:cxn>
                <a:cxn ang="0">
                  <a:pos x="959" y="297"/>
                </a:cxn>
                <a:cxn ang="0">
                  <a:pos x="927" y="310"/>
                </a:cxn>
                <a:cxn ang="0">
                  <a:pos x="897" y="325"/>
                </a:cxn>
                <a:cxn ang="0">
                  <a:pos x="894" y="312"/>
                </a:cxn>
                <a:cxn ang="0">
                  <a:pos x="908" y="270"/>
                </a:cxn>
                <a:cxn ang="0">
                  <a:pos x="908" y="200"/>
                </a:cxn>
                <a:cxn ang="0">
                  <a:pos x="870" y="113"/>
                </a:cxn>
                <a:cxn ang="0">
                  <a:pos x="794" y="47"/>
                </a:cxn>
                <a:cxn ang="0">
                  <a:pos x="692" y="6"/>
                </a:cxn>
                <a:cxn ang="0">
                  <a:pos x="573" y="2"/>
                </a:cxn>
                <a:cxn ang="0">
                  <a:pos x="462" y="32"/>
                </a:cxn>
                <a:cxn ang="0">
                  <a:pos x="378" y="91"/>
                </a:cxn>
                <a:cxn ang="0">
                  <a:pos x="327" y="172"/>
                </a:cxn>
                <a:cxn ang="0">
                  <a:pos x="319" y="242"/>
                </a:cxn>
                <a:cxn ang="0">
                  <a:pos x="324" y="287"/>
                </a:cxn>
                <a:cxn ang="0">
                  <a:pos x="313" y="291"/>
                </a:cxn>
                <a:cxn ang="0">
                  <a:pos x="267" y="263"/>
                </a:cxn>
                <a:cxn ang="0">
                  <a:pos x="213" y="242"/>
                </a:cxn>
                <a:cxn ang="0">
                  <a:pos x="154" y="229"/>
                </a:cxn>
                <a:cxn ang="0">
                  <a:pos x="108" y="227"/>
                </a:cxn>
                <a:cxn ang="0">
                  <a:pos x="75" y="227"/>
                </a:cxn>
                <a:cxn ang="0">
                  <a:pos x="43" y="231"/>
                </a:cxn>
                <a:cxn ang="0">
                  <a:pos x="13" y="238"/>
                </a:cxn>
                <a:cxn ang="0">
                  <a:pos x="551" y="393"/>
                </a:cxn>
                <a:cxn ang="0">
                  <a:pos x="1108" y="546"/>
                </a:cxn>
                <a:cxn ang="0">
                  <a:pos x="1108" y="546"/>
                </a:cxn>
                <a:cxn ang="0">
                  <a:pos x="1108" y="546"/>
                </a:cxn>
                <a:cxn ang="0">
                  <a:pos x="1346" y="609"/>
                </a:cxn>
                <a:cxn ang="0">
                  <a:pos x="1346" y="609"/>
                </a:cxn>
                <a:cxn ang="0">
                  <a:pos x="1354" y="590"/>
                </a:cxn>
                <a:cxn ang="0">
                  <a:pos x="1367" y="548"/>
                </a:cxn>
                <a:cxn ang="0">
                  <a:pos x="1367" y="480"/>
                </a:cxn>
                <a:cxn ang="0">
                  <a:pos x="1329" y="393"/>
                </a:cxn>
                <a:cxn ang="0">
                  <a:pos x="1254" y="327"/>
                </a:cxn>
                <a:cxn ang="0">
                  <a:pos x="1148" y="287"/>
                </a:cxn>
              </a:cxnLst>
              <a:rect l="0" t="0" r="r" b="b"/>
              <a:pathLst>
                <a:path w="1370" h="609">
                  <a:moveTo>
                    <a:pt x="1089" y="280"/>
                  </a:moveTo>
                  <a:lnTo>
                    <a:pt x="1070" y="280"/>
                  </a:lnTo>
                  <a:lnTo>
                    <a:pt x="1051" y="280"/>
                  </a:lnTo>
                  <a:lnTo>
                    <a:pt x="1029" y="282"/>
                  </a:lnTo>
                  <a:lnTo>
                    <a:pt x="1010" y="285"/>
                  </a:lnTo>
                  <a:lnTo>
                    <a:pt x="994" y="289"/>
                  </a:lnTo>
                  <a:lnTo>
                    <a:pt x="975" y="293"/>
                  </a:lnTo>
                  <a:lnTo>
                    <a:pt x="959" y="297"/>
                  </a:lnTo>
                  <a:lnTo>
                    <a:pt x="943" y="304"/>
                  </a:lnTo>
                  <a:lnTo>
                    <a:pt x="927" y="310"/>
                  </a:lnTo>
                  <a:lnTo>
                    <a:pt x="910" y="316"/>
                  </a:lnTo>
                  <a:lnTo>
                    <a:pt x="897" y="325"/>
                  </a:lnTo>
                  <a:lnTo>
                    <a:pt x="883" y="333"/>
                  </a:lnTo>
                  <a:lnTo>
                    <a:pt x="894" y="312"/>
                  </a:lnTo>
                  <a:lnTo>
                    <a:pt x="902" y="291"/>
                  </a:lnTo>
                  <a:lnTo>
                    <a:pt x="908" y="270"/>
                  </a:lnTo>
                  <a:lnTo>
                    <a:pt x="910" y="246"/>
                  </a:lnTo>
                  <a:lnTo>
                    <a:pt x="908" y="200"/>
                  </a:lnTo>
                  <a:lnTo>
                    <a:pt x="894" y="155"/>
                  </a:lnTo>
                  <a:lnTo>
                    <a:pt x="870" y="113"/>
                  </a:lnTo>
                  <a:lnTo>
                    <a:pt x="837" y="76"/>
                  </a:lnTo>
                  <a:lnTo>
                    <a:pt x="794" y="47"/>
                  </a:lnTo>
                  <a:lnTo>
                    <a:pt x="746" y="23"/>
                  </a:lnTo>
                  <a:lnTo>
                    <a:pt x="692" y="6"/>
                  </a:lnTo>
                  <a:lnTo>
                    <a:pt x="632" y="0"/>
                  </a:lnTo>
                  <a:lnTo>
                    <a:pt x="573" y="2"/>
                  </a:lnTo>
                  <a:lnTo>
                    <a:pt x="516" y="13"/>
                  </a:lnTo>
                  <a:lnTo>
                    <a:pt x="462" y="32"/>
                  </a:lnTo>
                  <a:lnTo>
                    <a:pt x="416" y="57"/>
                  </a:lnTo>
                  <a:lnTo>
                    <a:pt x="378" y="91"/>
                  </a:lnTo>
                  <a:lnTo>
                    <a:pt x="348" y="130"/>
                  </a:lnTo>
                  <a:lnTo>
                    <a:pt x="327" y="172"/>
                  </a:lnTo>
                  <a:lnTo>
                    <a:pt x="319" y="219"/>
                  </a:lnTo>
                  <a:lnTo>
                    <a:pt x="319" y="242"/>
                  </a:lnTo>
                  <a:lnTo>
                    <a:pt x="321" y="265"/>
                  </a:lnTo>
                  <a:lnTo>
                    <a:pt x="324" y="287"/>
                  </a:lnTo>
                  <a:lnTo>
                    <a:pt x="332" y="308"/>
                  </a:lnTo>
                  <a:lnTo>
                    <a:pt x="313" y="291"/>
                  </a:lnTo>
                  <a:lnTo>
                    <a:pt x="292" y="276"/>
                  </a:lnTo>
                  <a:lnTo>
                    <a:pt x="267" y="263"/>
                  </a:lnTo>
                  <a:lnTo>
                    <a:pt x="240" y="251"/>
                  </a:lnTo>
                  <a:lnTo>
                    <a:pt x="213" y="242"/>
                  </a:lnTo>
                  <a:lnTo>
                    <a:pt x="186" y="236"/>
                  </a:lnTo>
                  <a:lnTo>
                    <a:pt x="154" y="229"/>
                  </a:lnTo>
                  <a:lnTo>
                    <a:pt x="124" y="227"/>
                  </a:lnTo>
                  <a:lnTo>
                    <a:pt x="108" y="227"/>
                  </a:lnTo>
                  <a:lnTo>
                    <a:pt x="92" y="227"/>
                  </a:lnTo>
                  <a:lnTo>
                    <a:pt x="75" y="227"/>
                  </a:lnTo>
                  <a:lnTo>
                    <a:pt x="59" y="229"/>
                  </a:lnTo>
                  <a:lnTo>
                    <a:pt x="43" y="231"/>
                  </a:lnTo>
                  <a:lnTo>
                    <a:pt x="29" y="236"/>
                  </a:lnTo>
                  <a:lnTo>
                    <a:pt x="13" y="238"/>
                  </a:lnTo>
                  <a:lnTo>
                    <a:pt x="0" y="242"/>
                  </a:lnTo>
                  <a:lnTo>
                    <a:pt x="551" y="393"/>
                  </a:lnTo>
                  <a:lnTo>
                    <a:pt x="797" y="461"/>
                  </a:lnTo>
                  <a:lnTo>
                    <a:pt x="1108" y="546"/>
                  </a:lnTo>
                  <a:lnTo>
                    <a:pt x="1108" y="546"/>
                  </a:lnTo>
                  <a:lnTo>
                    <a:pt x="1108" y="546"/>
                  </a:lnTo>
                  <a:lnTo>
                    <a:pt x="1108" y="546"/>
                  </a:lnTo>
                  <a:lnTo>
                    <a:pt x="1108" y="546"/>
                  </a:lnTo>
                  <a:lnTo>
                    <a:pt x="1346" y="609"/>
                  </a:lnTo>
                  <a:lnTo>
                    <a:pt x="1346" y="609"/>
                  </a:lnTo>
                  <a:lnTo>
                    <a:pt x="1346" y="609"/>
                  </a:lnTo>
                  <a:lnTo>
                    <a:pt x="1346" y="609"/>
                  </a:lnTo>
                  <a:lnTo>
                    <a:pt x="1346" y="609"/>
                  </a:lnTo>
                  <a:lnTo>
                    <a:pt x="1354" y="590"/>
                  </a:lnTo>
                  <a:lnTo>
                    <a:pt x="1362" y="569"/>
                  </a:lnTo>
                  <a:lnTo>
                    <a:pt x="1367" y="548"/>
                  </a:lnTo>
                  <a:lnTo>
                    <a:pt x="1370" y="527"/>
                  </a:lnTo>
                  <a:lnTo>
                    <a:pt x="1367" y="480"/>
                  </a:lnTo>
                  <a:lnTo>
                    <a:pt x="1354" y="435"/>
                  </a:lnTo>
                  <a:lnTo>
                    <a:pt x="1329" y="393"/>
                  </a:lnTo>
                  <a:lnTo>
                    <a:pt x="1294" y="357"/>
                  </a:lnTo>
                  <a:lnTo>
                    <a:pt x="1254" y="327"/>
                  </a:lnTo>
                  <a:lnTo>
                    <a:pt x="1205" y="304"/>
                  </a:lnTo>
                  <a:lnTo>
                    <a:pt x="1148" y="287"/>
                  </a:lnTo>
                  <a:lnTo>
                    <a:pt x="1089" y="280"/>
                  </a:lnTo>
                  <a:close/>
                </a:path>
              </a:pathLst>
            </a:custGeom>
            <a:solidFill>
              <a:srgbClr val="FE3E0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6" name="Freeform 42"/>
            <p:cNvSpPr>
              <a:spLocks/>
            </p:cNvSpPr>
            <p:nvPr userDrawn="1"/>
          </p:nvSpPr>
          <p:spPr bwMode="auto">
            <a:xfrm>
              <a:off x="1996" y="2002"/>
              <a:ext cx="1295" cy="773"/>
            </a:xfrm>
            <a:custGeom>
              <a:avLst/>
              <a:gdLst/>
              <a:ahLst/>
              <a:cxnLst>
                <a:cxn ang="0">
                  <a:pos x="2" y="253"/>
                </a:cxn>
                <a:cxn ang="0">
                  <a:pos x="40" y="340"/>
                </a:cxn>
                <a:cxn ang="0">
                  <a:pos x="116" y="406"/>
                </a:cxn>
                <a:cxn ang="0">
                  <a:pos x="221" y="446"/>
                </a:cxn>
                <a:cxn ang="0">
                  <a:pos x="286" y="455"/>
                </a:cxn>
                <a:cxn ang="0">
                  <a:pos x="294" y="455"/>
                </a:cxn>
                <a:cxn ang="0">
                  <a:pos x="273" y="469"/>
                </a:cxn>
                <a:cxn ang="0">
                  <a:pos x="227" y="508"/>
                </a:cxn>
                <a:cxn ang="0">
                  <a:pos x="191" y="552"/>
                </a:cxn>
                <a:cxn ang="0">
                  <a:pos x="173" y="605"/>
                </a:cxn>
                <a:cxn ang="0">
                  <a:pos x="167" y="635"/>
                </a:cxn>
                <a:cxn ang="0">
                  <a:pos x="167" y="641"/>
                </a:cxn>
                <a:cxn ang="0">
                  <a:pos x="627" y="771"/>
                </a:cxn>
                <a:cxn ang="0">
                  <a:pos x="651" y="735"/>
                </a:cxn>
                <a:cxn ang="0">
                  <a:pos x="683" y="701"/>
                </a:cxn>
                <a:cxn ang="0">
                  <a:pos x="721" y="673"/>
                </a:cxn>
                <a:cxn ang="0">
                  <a:pos x="764" y="652"/>
                </a:cxn>
                <a:cxn ang="0">
                  <a:pos x="764" y="631"/>
                </a:cxn>
                <a:cxn ang="0">
                  <a:pos x="762" y="612"/>
                </a:cxn>
                <a:cxn ang="0">
                  <a:pos x="770" y="614"/>
                </a:cxn>
                <a:cxn ang="0">
                  <a:pos x="778" y="616"/>
                </a:cxn>
                <a:cxn ang="0">
                  <a:pos x="775" y="631"/>
                </a:cxn>
                <a:cxn ang="0">
                  <a:pos x="772" y="648"/>
                </a:cxn>
                <a:cxn ang="0">
                  <a:pos x="797" y="639"/>
                </a:cxn>
                <a:cxn ang="0">
                  <a:pos x="824" y="633"/>
                </a:cxn>
                <a:cxn ang="0">
                  <a:pos x="854" y="627"/>
                </a:cxn>
                <a:cxn ang="0">
                  <a:pos x="881" y="624"/>
                </a:cxn>
                <a:cxn ang="0">
                  <a:pos x="940" y="627"/>
                </a:cxn>
                <a:cxn ang="0">
                  <a:pos x="997" y="637"/>
                </a:cxn>
                <a:cxn ang="0">
                  <a:pos x="1051" y="654"/>
                </a:cxn>
                <a:cxn ang="0">
                  <a:pos x="1097" y="682"/>
                </a:cxn>
                <a:cxn ang="0">
                  <a:pos x="1078" y="641"/>
                </a:cxn>
                <a:cxn ang="0">
                  <a:pos x="1067" y="597"/>
                </a:cxn>
                <a:cxn ang="0">
                  <a:pos x="1075" y="522"/>
                </a:cxn>
                <a:cxn ang="0">
                  <a:pos x="1110" y="459"/>
                </a:cxn>
                <a:cxn ang="0">
                  <a:pos x="1170" y="404"/>
                </a:cxn>
                <a:cxn ang="0">
                  <a:pos x="1245" y="365"/>
                </a:cxn>
                <a:cxn ang="0">
                  <a:pos x="1267" y="331"/>
                </a:cxn>
                <a:cxn ang="0">
                  <a:pos x="1297" y="304"/>
                </a:cxn>
                <a:cxn ang="0">
                  <a:pos x="1013" y="249"/>
                </a:cxn>
                <a:cxn ang="0">
                  <a:pos x="1045" y="316"/>
                </a:cxn>
                <a:cxn ang="0">
                  <a:pos x="1045" y="395"/>
                </a:cxn>
                <a:cxn ang="0">
                  <a:pos x="1005" y="467"/>
                </a:cxn>
                <a:cxn ang="0">
                  <a:pos x="935" y="522"/>
                </a:cxn>
                <a:cxn ang="0">
                  <a:pos x="843" y="554"/>
                </a:cxn>
                <a:cxn ang="0">
                  <a:pos x="737" y="554"/>
                </a:cxn>
                <a:cxn ang="0">
                  <a:pos x="643" y="522"/>
                </a:cxn>
                <a:cxn ang="0">
                  <a:pos x="572" y="467"/>
                </a:cxn>
                <a:cxn ang="0">
                  <a:pos x="532" y="395"/>
                </a:cxn>
                <a:cxn ang="0">
                  <a:pos x="532" y="316"/>
                </a:cxn>
                <a:cxn ang="0">
                  <a:pos x="562" y="251"/>
                </a:cxn>
                <a:cxn ang="0">
                  <a:pos x="618" y="198"/>
                </a:cxn>
                <a:cxn ang="0">
                  <a:pos x="697" y="161"/>
                </a:cxn>
                <a:cxn ang="0">
                  <a:pos x="189" y="0"/>
                </a:cxn>
                <a:cxn ang="0">
                  <a:pos x="116" y="34"/>
                </a:cxn>
                <a:cxn ang="0">
                  <a:pos x="56" y="81"/>
                </a:cxn>
                <a:cxn ang="0">
                  <a:pos x="16" y="138"/>
                </a:cxn>
                <a:cxn ang="0">
                  <a:pos x="0" y="206"/>
                </a:cxn>
              </a:cxnLst>
              <a:rect l="0" t="0" r="r" b="b"/>
              <a:pathLst>
                <a:path w="1297" h="771">
                  <a:moveTo>
                    <a:pt x="0" y="206"/>
                  </a:moveTo>
                  <a:lnTo>
                    <a:pt x="2" y="253"/>
                  </a:lnTo>
                  <a:lnTo>
                    <a:pt x="16" y="297"/>
                  </a:lnTo>
                  <a:lnTo>
                    <a:pt x="40" y="340"/>
                  </a:lnTo>
                  <a:lnTo>
                    <a:pt x="75" y="376"/>
                  </a:lnTo>
                  <a:lnTo>
                    <a:pt x="116" y="406"/>
                  </a:lnTo>
                  <a:lnTo>
                    <a:pt x="164" y="431"/>
                  </a:lnTo>
                  <a:lnTo>
                    <a:pt x="221" y="446"/>
                  </a:lnTo>
                  <a:lnTo>
                    <a:pt x="281" y="455"/>
                  </a:lnTo>
                  <a:lnTo>
                    <a:pt x="286" y="455"/>
                  </a:lnTo>
                  <a:lnTo>
                    <a:pt x="291" y="455"/>
                  </a:lnTo>
                  <a:lnTo>
                    <a:pt x="294" y="455"/>
                  </a:lnTo>
                  <a:lnTo>
                    <a:pt x="300" y="455"/>
                  </a:lnTo>
                  <a:lnTo>
                    <a:pt x="273" y="469"/>
                  </a:lnTo>
                  <a:lnTo>
                    <a:pt x="248" y="486"/>
                  </a:lnTo>
                  <a:lnTo>
                    <a:pt x="227" y="508"/>
                  </a:lnTo>
                  <a:lnTo>
                    <a:pt x="208" y="529"/>
                  </a:lnTo>
                  <a:lnTo>
                    <a:pt x="191" y="552"/>
                  </a:lnTo>
                  <a:lnTo>
                    <a:pt x="181" y="578"/>
                  </a:lnTo>
                  <a:lnTo>
                    <a:pt x="173" y="605"/>
                  </a:lnTo>
                  <a:lnTo>
                    <a:pt x="167" y="633"/>
                  </a:lnTo>
                  <a:lnTo>
                    <a:pt x="167" y="635"/>
                  </a:lnTo>
                  <a:lnTo>
                    <a:pt x="167" y="639"/>
                  </a:lnTo>
                  <a:lnTo>
                    <a:pt x="167" y="641"/>
                  </a:lnTo>
                  <a:lnTo>
                    <a:pt x="167" y="646"/>
                  </a:lnTo>
                  <a:lnTo>
                    <a:pt x="627" y="771"/>
                  </a:lnTo>
                  <a:lnTo>
                    <a:pt x="637" y="752"/>
                  </a:lnTo>
                  <a:lnTo>
                    <a:pt x="651" y="735"/>
                  </a:lnTo>
                  <a:lnTo>
                    <a:pt x="664" y="718"/>
                  </a:lnTo>
                  <a:lnTo>
                    <a:pt x="683" y="701"/>
                  </a:lnTo>
                  <a:lnTo>
                    <a:pt x="700" y="688"/>
                  </a:lnTo>
                  <a:lnTo>
                    <a:pt x="721" y="673"/>
                  </a:lnTo>
                  <a:lnTo>
                    <a:pt x="743" y="663"/>
                  </a:lnTo>
                  <a:lnTo>
                    <a:pt x="764" y="652"/>
                  </a:lnTo>
                  <a:lnTo>
                    <a:pt x="764" y="641"/>
                  </a:lnTo>
                  <a:lnTo>
                    <a:pt x="764" y="631"/>
                  </a:lnTo>
                  <a:lnTo>
                    <a:pt x="764" y="622"/>
                  </a:lnTo>
                  <a:lnTo>
                    <a:pt x="762" y="612"/>
                  </a:lnTo>
                  <a:lnTo>
                    <a:pt x="767" y="614"/>
                  </a:lnTo>
                  <a:lnTo>
                    <a:pt x="770" y="614"/>
                  </a:lnTo>
                  <a:lnTo>
                    <a:pt x="775" y="614"/>
                  </a:lnTo>
                  <a:lnTo>
                    <a:pt x="778" y="616"/>
                  </a:lnTo>
                  <a:lnTo>
                    <a:pt x="775" y="624"/>
                  </a:lnTo>
                  <a:lnTo>
                    <a:pt x="775" y="631"/>
                  </a:lnTo>
                  <a:lnTo>
                    <a:pt x="772" y="639"/>
                  </a:lnTo>
                  <a:lnTo>
                    <a:pt x="772" y="648"/>
                  </a:lnTo>
                  <a:lnTo>
                    <a:pt x="786" y="644"/>
                  </a:lnTo>
                  <a:lnTo>
                    <a:pt x="797" y="639"/>
                  </a:lnTo>
                  <a:lnTo>
                    <a:pt x="810" y="635"/>
                  </a:lnTo>
                  <a:lnTo>
                    <a:pt x="824" y="633"/>
                  </a:lnTo>
                  <a:lnTo>
                    <a:pt x="837" y="629"/>
                  </a:lnTo>
                  <a:lnTo>
                    <a:pt x="854" y="627"/>
                  </a:lnTo>
                  <a:lnTo>
                    <a:pt x="867" y="627"/>
                  </a:lnTo>
                  <a:lnTo>
                    <a:pt x="881" y="624"/>
                  </a:lnTo>
                  <a:lnTo>
                    <a:pt x="910" y="624"/>
                  </a:lnTo>
                  <a:lnTo>
                    <a:pt x="940" y="627"/>
                  </a:lnTo>
                  <a:lnTo>
                    <a:pt x="970" y="631"/>
                  </a:lnTo>
                  <a:lnTo>
                    <a:pt x="997" y="637"/>
                  </a:lnTo>
                  <a:lnTo>
                    <a:pt x="1024" y="646"/>
                  </a:lnTo>
                  <a:lnTo>
                    <a:pt x="1051" y="654"/>
                  </a:lnTo>
                  <a:lnTo>
                    <a:pt x="1075" y="667"/>
                  </a:lnTo>
                  <a:lnTo>
                    <a:pt x="1097" y="682"/>
                  </a:lnTo>
                  <a:lnTo>
                    <a:pt x="1086" y="663"/>
                  </a:lnTo>
                  <a:lnTo>
                    <a:pt x="1078" y="641"/>
                  </a:lnTo>
                  <a:lnTo>
                    <a:pt x="1070" y="620"/>
                  </a:lnTo>
                  <a:lnTo>
                    <a:pt x="1067" y="597"/>
                  </a:lnTo>
                  <a:lnTo>
                    <a:pt x="1067" y="559"/>
                  </a:lnTo>
                  <a:lnTo>
                    <a:pt x="1075" y="522"/>
                  </a:lnTo>
                  <a:lnTo>
                    <a:pt x="1089" y="489"/>
                  </a:lnTo>
                  <a:lnTo>
                    <a:pt x="1110" y="459"/>
                  </a:lnTo>
                  <a:lnTo>
                    <a:pt x="1137" y="429"/>
                  </a:lnTo>
                  <a:lnTo>
                    <a:pt x="1170" y="404"/>
                  </a:lnTo>
                  <a:lnTo>
                    <a:pt x="1205" y="382"/>
                  </a:lnTo>
                  <a:lnTo>
                    <a:pt x="1245" y="365"/>
                  </a:lnTo>
                  <a:lnTo>
                    <a:pt x="1256" y="348"/>
                  </a:lnTo>
                  <a:lnTo>
                    <a:pt x="1267" y="331"/>
                  </a:lnTo>
                  <a:lnTo>
                    <a:pt x="1281" y="316"/>
                  </a:lnTo>
                  <a:lnTo>
                    <a:pt x="1297" y="304"/>
                  </a:lnTo>
                  <a:lnTo>
                    <a:pt x="986" y="219"/>
                  </a:lnTo>
                  <a:lnTo>
                    <a:pt x="1013" y="249"/>
                  </a:lnTo>
                  <a:lnTo>
                    <a:pt x="1035" y="280"/>
                  </a:lnTo>
                  <a:lnTo>
                    <a:pt x="1045" y="316"/>
                  </a:lnTo>
                  <a:lnTo>
                    <a:pt x="1051" y="355"/>
                  </a:lnTo>
                  <a:lnTo>
                    <a:pt x="1045" y="395"/>
                  </a:lnTo>
                  <a:lnTo>
                    <a:pt x="1029" y="433"/>
                  </a:lnTo>
                  <a:lnTo>
                    <a:pt x="1005" y="467"/>
                  </a:lnTo>
                  <a:lnTo>
                    <a:pt x="975" y="497"/>
                  </a:lnTo>
                  <a:lnTo>
                    <a:pt x="935" y="522"/>
                  </a:lnTo>
                  <a:lnTo>
                    <a:pt x="891" y="542"/>
                  </a:lnTo>
                  <a:lnTo>
                    <a:pt x="843" y="554"/>
                  </a:lnTo>
                  <a:lnTo>
                    <a:pt x="791" y="559"/>
                  </a:lnTo>
                  <a:lnTo>
                    <a:pt x="737" y="554"/>
                  </a:lnTo>
                  <a:lnTo>
                    <a:pt x="689" y="542"/>
                  </a:lnTo>
                  <a:lnTo>
                    <a:pt x="643" y="522"/>
                  </a:lnTo>
                  <a:lnTo>
                    <a:pt x="605" y="497"/>
                  </a:lnTo>
                  <a:lnTo>
                    <a:pt x="572" y="467"/>
                  </a:lnTo>
                  <a:lnTo>
                    <a:pt x="548" y="433"/>
                  </a:lnTo>
                  <a:lnTo>
                    <a:pt x="532" y="395"/>
                  </a:lnTo>
                  <a:lnTo>
                    <a:pt x="527" y="355"/>
                  </a:lnTo>
                  <a:lnTo>
                    <a:pt x="532" y="316"/>
                  </a:lnTo>
                  <a:lnTo>
                    <a:pt x="543" y="283"/>
                  </a:lnTo>
                  <a:lnTo>
                    <a:pt x="562" y="251"/>
                  </a:lnTo>
                  <a:lnTo>
                    <a:pt x="589" y="221"/>
                  </a:lnTo>
                  <a:lnTo>
                    <a:pt x="618" y="198"/>
                  </a:lnTo>
                  <a:lnTo>
                    <a:pt x="656" y="176"/>
                  </a:lnTo>
                  <a:lnTo>
                    <a:pt x="697" y="161"/>
                  </a:lnTo>
                  <a:lnTo>
                    <a:pt x="740" y="151"/>
                  </a:lnTo>
                  <a:lnTo>
                    <a:pt x="189" y="0"/>
                  </a:lnTo>
                  <a:lnTo>
                    <a:pt x="151" y="15"/>
                  </a:lnTo>
                  <a:lnTo>
                    <a:pt x="116" y="34"/>
                  </a:lnTo>
                  <a:lnTo>
                    <a:pt x="83" y="55"/>
                  </a:lnTo>
                  <a:lnTo>
                    <a:pt x="56" y="81"/>
                  </a:lnTo>
                  <a:lnTo>
                    <a:pt x="35" y="108"/>
                  </a:lnTo>
                  <a:lnTo>
                    <a:pt x="16" y="138"/>
                  </a:lnTo>
                  <a:lnTo>
                    <a:pt x="5" y="172"/>
                  </a:lnTo>
                  <a:lnTo>
                    <a:pt x="0" y="206"/>
                  </a:lnTo>
                  <a:close/>
                </a:path>
              </a:pathLst>
            </a:custGeom>
            <a:solidFill>
              <a:srgbClr val="FF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7" name="Freeform 43"/>
            <p:cNvSpPr>
              <a:spLocks/>
            </p:cNvSpPr>
            <p:nvPr userDrawn="1"/>
          </p:nvSpPr>
          <p:spPr bwMode="auto">
            <a:xfrm>
              <a:off x="384" y="1259"/>
              <a:ext cx="2240" cy="2607"/>
            </a:xfrm>
            <a:custGeom>
              <a:avLst/>
              <a:gdLst/>
              <a:ahLst/>
              <a:cxnLst>
                <a:cxn ang="0">
                  <a:pos x="497" y="955"/>
                </a:cxn>
                <a:cxn ang="0">
                  <a:pos x="505" y="824"/>
                </a:cxn>
                <a:cxn ang="0">
                  <a:pos x="524" y="694"/>
                </a:cxn>
                <a:cxn ang="0">
                  <a:pos x="557" y="569"/>
                </a:cxn>
                <a:cxn ang="0">
                  <a:pos x="603" y="446"/>
                </a:cxn>
                <a:cxn ang="0">
                  <a:pos x="659" y="327"/>
                </a:cxn>
                <a:cxn ang="0">
                  <a:pos x="730" y="212"/>
                </a:cxn>
                <a:cxn ang="0">
                  <a:pos x="808" y="104"/>
                </a:cxn>
                <a:cxn ang="0">
                  <a:pos x="897" y="0"/>
                </a:cxn>
                <a:cxn ang="0">
                  <a:pos x="0" y="189"/>
                </a:cxn>
                <a:cxn ang="0">
                  <a:pos x="1097" y="2584"/>
                </a:cxn>
                <a:cxn ang="0">
                  <a:pos x="2238" y="2606"/>
                </a:cxn>
                <a:cxn ang="0">
                  <a:pos x="2227" y="2595"/>
                </a:cxn>
                <a:cxn ang="0">
                  <a:pos x="2219" y="2586"/>
                </a:cxn>
                <a:cxn ang="0">
                  <a:pos x="2211" y="2576"/>
                </a:cxn>
                <a:cxn ang="0">
                  <a:pos x="2200" y="2567"/>
                </a:cxn>
                <a:cxn ang="0">
                  <a:pos x="2021" y="2531"/>
                </a:cxn>
                <a:cxn ang="0">
                  <a:pos x="1848" y="2482"/>
                </a:cxn>
                <a:cxn ang="0">
                  <a:pos x="1681" y="2425"/>
                </a:cxn>
                <a:cxn ang="0">
                  <a:pos x="1524" y="2357"/>
                </a:cxn>
                <a:cxn ang="0">
                  <a:pos x="1373" y="2281"/>
                </a:cxn>
                <a:cxn ang="0">
                  <a:pos x="1232" y="2194"/>
                </a:cxn>
                <a:cxn ang="0">
                  <a:pos x="1103" y="2098"/>
                </a:cxn>
                <a:cxn ang="0">
                  <a:pos x="984" y="1996"/>
                </a:cxn>
                <a:cxn ang="0">
                  <a:pos x="876" y="1886"/>
                </a:cxn>
                <a:cxn ang="0">
                  <a:pos x="778" y="1769"/>
                </a:cxn>
                <a:cxn ang="0">
                  <a:pos x="697" y="1646"/>
                </a:cxn>
                <a:cxn ang="0">
                  <a:pos x="627" y="1516"/>
                </a:cxn>
                <a:cxn ang="0">
                  <a:pos x="570" y="1382"/>
                </a:cxn>
                <a:cxn ang="0">
                  <a:pos x="530" y="1244"/>
                </a:cxn>
                <a:cxn ang="0">
                  <a:pos x="505" y="1102"/>
                </a:cxn>
                <a:cxn ang="0">
                  <a:pos x="497" y="955"/>
                </a:cxn>
              </a:cxnLst>
              <a:rect l="0" t="0" r="r" b="b"/>
              <a:pathLst>
                <a:path w="2238" h="2606">
                  <a:moveTo>
                    <a:pt x="497" y="955"/>
                  </a:moveTo>
                  <a:lnTo>
                    <a:pt x="505" y="824"/>
                  </a:lnTo>
                  <a:lnTo>
                    <a:pt x="524" y="694"/>
                  </a:lnTo>
                  <a:lnTo>
                    <a:pt x="557" y="569"/>
                  </a:lnTo>
                  <a:lnTo>
                    <a:pt x="603" y="446"/>
                  </a:lnTo>
                  <a:lnTo>
                    <a:pt x="659" y="327"/>
                  </a:lnTo>
                  <a:lnTo>
                    <a:pt x="730" y="212"/>
                  </a:lnTo>
                  <a:lnTo>
                    <a:pt x="808" y="104"/>
                  </a:lnTo>
                  <a:lnTo>
                    <a:pt x="897" y="0"/>
                  </a:lnTo>
                  <a:lnTo>
                    <a:pt x="0" y="189"/>
                  </a:lnTo>
                  <a:lnTo>
                    <a:pt x="1097" y="2584"/>
                  </a:lnTo>
                  <a:lnTo>
                    <a:pt x="2238" y="2606"/>
                  </a:lnTo>
                  <a:lnTo>
                    <a:pt x="2227" y="2595"/>
                  </a:lnTo>
                  <a:lnTo>
                    <a:pt x="2219" y="2586"/>
                  </a:lnTo>
                  <a:lnTo>
                    <a:pt x="2211" y="2576"/>
                  </a:lnTo>
                  <a:lnTo>
                    <a:pt x="2200" y="2567"/>
                  </a:lnTo>
                  <a:lnTo>
                    <a:pt x="2021" y="2531"/>
                  </a:lnTo>
                  <a:lnTo>
                    <a:pt x="1848" y="2482"/>
                  </a:lnTo>
                  <a:lnTo>
                    <a:pt x="1681" y="2425"/>
                  </a:lnTo>
                  <a:lnTo>
                    <a:pt x="1524" y="2357"/>
                  </a:lnTo>
                  <a:lnTo>
                    <a:pt x="1373" y="2281"/>
                  </a:lnTo>
                  <a:lnTo>
                    <a:pt x="1232" y="2194"/>
                  </a:lnTo>
                  <a:lnTo>
                    <a:pt x="1103" y="2098"/>
                  </a:lnTo>
                  <a:lnTo>
                    <a:pt x="984" y="1996"/>
                  </a:lnTo>
                  <a:lnTo>
                    <a:pt x="876" y="1886"/>
                  </a:lnTo>
                  <a:lnTo>
                    <a:pt x="778" y="1769"/>
                  </a:lnTo>
                  <a:lnTo>
                    <a:pt x="697" y="1646"/>
                  </a:lnTo>
                  <a:lnTo>
                    <a:pt x="627" y="1516"/>
                  </a:lnTo>
                  <a:lnTo>
                    <a:pt x="570" y="1382"/>
                  </a:lnTo>
                  <a:lnTo>
                    <a:pt x="530" y="1244"/>
                  </a:lnTo>
                  <a:lnTo>
                    <a:pt x="505" y="1102"/>
                  </a:lnTo>
                  <a:lnTo>
                    <a:pt x="497" y="955"/>
                  </a:lnTo>
                  <a:close/>
                </a:path>
              </a:pathLst>
            </a:custGeom>
            <a:solidFill>
              <a:srgbClr val="A50021">
                <a:alpha val="14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8" name="Freeform 44"/>
            <p:cNvSpPr>
              <a:spLocks/>
            </p:cNvSpPr>
            <p:nvPr userDrawn="1"/>
          </p:nvSpPr>
          <p:spPr bwMode="auto">
            <a:xfrm>
              <a:off x="2602" y="2775"/>
              <a:ext cx="1432" cy="727"/>
            </a:xfrm>
            <a:custGeom>
              <a:avLst/>
              <a:gdLst/>
              <a:ahLst/>
              <a:cxnLst>
                <a:cxn ang="0">
                  <a:pos x="1435" y="418"/>
                </a:cxn>
                <a:cxn ang="0">
                  <a:pos x="1427" y="393"/>
                </a:cxn>
                <a:cxn ang="0">
                  <a:pos x="1016" y="270"/>
                </a:cxn>
                <a:cxn ang="0">
                  <a:pos x="975" y="312"/>
                </a:cxn>
                <a:cxn ang="0">
                  <a:pos x="921" y="344"/>
                </a:cxn>
                <a:cxn ang="0">
                  <a:pos x="857" y="365"/>
                </a:cxn>
                <a:cxn ang="0">
                  <a:pos x="786" y="374"/>
                </a:cxn>
                <a:cxn ang="0">
                  <a:pos x="684" y="357"/>
                </a:cxn>
                <a:cxn ang="0">
                  <a:pos x="603" y="312"/>
                </a:cxn>
                <a:cxn ang="0">
                  <a:pos x="546" y="246"/>
                </a:cxn>
                <a:cxn ang="0">
                  <a:pos x="524" y="166"/>
                </a:cxn>
                <a:cxn ang="0">
                  <a:pos x="524" y="151"/>
                </a:cxn>
                <a:cxn ang="0">
                  <a:pos x="527" y="138"/>
                </a:cxn>
                <a:cxn ang="0">
                  <a:pos x="259" y="64"/>
                </a:cxn>
                <a:cxn ang="0">
                  <a:pos x="22" y="0"/>
                </a:cxn>
                <a:cxn ang="0">
                  <a:pos x="8" y="40"/>
                </a:cxn>
                <a:cxn ang="0">
                  <a:pos x="0" y="83"/>
                </a:cxn>
                <a:cxn ang="0">
                  <a:pos x="0" y="93"/>
                </a:cxn>
                <a:cxn ang="0">
                  <a:pos x="3" y="106"/>
                </a:cxn>
                <a:cxn ang="0">
                  <a:pos x="35" y="195"/>
                </a:cxn>
                <a:cxn ang="0">
                  <a:pos x="105" y="265"/>
                </a:cxn>
                <a:cxn ang="0">
                  <a:pos x="203" y="310"/>
                </a:cxn>
                <a:cxn ang="0">
                  <a:pos x="319" y="321"/>
                </a:cxn>
                <a:cxn ang="0">
                  <a:pos x="330" y="321"/>
                </a:cxn>
                <a:cxn ang="0">
                  <a:pos x="340" y="321"/>
                </a:cxn>
                <a:cxn ang="0">
                  <a:pos x="297" y="359"/>
                </a:cxn>
                <a:cxn ang="0">
                  <a:pos x="265" y="406"/>
                </a:cxn>
                <a:cxn ang="0">
                  <a:pos x="246" y="459"/>
                </a:cxn>
                <a:cxn ang="0">
                  <a:pos x="243" y="514"/>
                </a:cxn>
                <a:cxn ang="0">
                  <a:pos x="273" y="603"/>
                </a:cxn>
                <a:cxn ang="0">
                  <a:pos x="343" y="673"/>
                </a:cxn>
                <a:cxn ang="0">
                  <a:pos x="443" y="718"/>
                </a:cxn>
                <a:cxn ang="0">
                  <a:pos x="559" y="728"/>
                </a:cxn>
                <a:cxn ang="0">
                  <a:pos x="673" y="703"/>
                </a:cxn>
                <a:cxn ang="0">
                  <a:pos x="762" y="648"/>
                </a:cxn>
                <a:cxn ang="0">
                  <a:pos x="819" y="569"/>
                </a:cxn>
                <a:cxn ang="0">
                  <a:pos x="835" y="478"/>
                </a:cxn>
                <a:cxn ang="0">
                  <a:pos x="830" y="452"/>
                </a:cxn>
                <a:cxn ang="0">
                  <a:pos x="824" y="429"/>
                </a:cxn>
                <a:cxn ang="0">
                  <a:pos x="832" y="431"/>
                </a:cxn>
                <a:cxn ang="0">
                  <a:pos x="840" y="431"/>
                </a:cxn>
                <a:cxn ang="0">
                  <a:pos x="840" y="450"/>
                </a:cxn>
                <a:cxn ang="0">
                  <a:pos x="840" y="467"/>
                </a:cxn>
                <a:cxn ang="0">
                  <a:pos x="873" y="556"/>
                </a:cxn>
                <a:cxn ang="0">
                  <a:pos x="946" y="626"/>
                </a:cxn>
                <a:cxn ang="0">
                  <a:pos x="1043" y="671"/>
                </a:cxn>
                <a:cxn ang="0">
                  <a:pos x="1162" y="684"/>
                </a:cxn>
                <a:cxn ang="0">
                  <a:pos x="1275" y="658"/>
                </a:cxn>
                <a:cxn ang="0">
                  <a:pos x="1365" y="601"/>
                </a:cxn>
                <a:cxn ang="0">
                  <a:pos x="1421" y="525"/>
                </a:cxn>
                <a:cxn ang="0">
                  <a:pos x="1435" y="431"/>
                </a:cxn>
              </a:cxnLst>
              <a:rect l="0" t="0" r="r" b="b"/>
              <a:pathLst>
                <a:path w="1435" h="728">
                  <a:moveTo>
                    <a:pt x="1435" y="431"/>
                  </a:moveTo>
                  <a:lnTo>
                    <a:pt x="1435" y="418"/>
                  </a:lnTo>
                  <a:lnTo>
                    <a:pt x="1432" y="406"/>
                  </a:lnTo>
                  <a:lnTo>
                    <a:pt x="1427" y="393"/>
                  </a:lnTo>
                  <a:lnTo>
                    <a:pt x="1424" y="382"/>
                  </a:lnTo>
                  <a:lnTo>
                    <a:pt x="1016" y="270"/>
                  </a:lnTo>
                  <a:lnTo>
                    <a:pt x="997" y="291"/>
                  </a:lnTo>
                  <a:lnTo>
                    <a:pt x="975" y="312"/>
                  </a:lnTo>
                  <a:lnTo>
                    <a:pt x="948" y="329"/>
                  </a:lnTo>
                  <a:lnTo>
                    <a:pt x="921" y="344"/>
                  </a:lnTo>
                  <a:lnTo>
                    <a:pt x="889" y="357"/>
                  </a:lnTo>
                  <a:lnTo>
                    <a:pt x="857" y="365"/>
                  </a:lnTo>
                  <a:lnTo>
                    <a:pt x="821" y="372"/>
                  </a:lnTo>
                  <a:lnTo>
                    <a:pt x="786" y="374"/>
                  </a:lnTo>
                  <a:lnTo>
                    <a:pt x="735" y="369"/>
                  </a:lnTo>
                  <a:lnTo>
                    <a:pt x="684" y="357"/>
                  </a:lnTo>
                  <a:lnTo>
                    <a:pt x="640" y="338"/>
                  </a:lnTo>
                  <a:lnTo>
                    <a:pt x="603" y="312"/>
                  </a:lnTo>
                  <a:lnTo>
                    <a:pt x="570" y="282"/>
                  </a:lnTo>
                  <a:lnTo>
                    <a:pt x="546" y="246"/>
                  </a:lnTo>
                  <a:lnTo>
                    <a:pt x="530" y="208"/>
                  </a:lnTo>
                  <a:lnTo>
                    <a:pt x="524" y="166"/>
                  </a:lnTo>
                  <a:lnTo>
                    <a:pt x="524" y="159"/>
                  </a:lnTo>
                  <a:lnTo>
                    <a:pt x="524" y="151"/>
                  </a:lnTo>
                  <a:lnTo>
                    <a:pt x="524" y="144"/>
                  </a:lnTo>
                  <a:lnTo>
                    <a:pt x="527" y="138"/>
                  </a:lnTo>
                  <a:lnTo>
                    <a:pt x="489" y="127"/>
                  </a:lnTo>
                  <a:lnTo>
                    <a:pt x="259" y="64"/>
                  </a:lnTo>
                  <a:lnTo>
                    <a:pt x="97" y="19"/>
                  </a:lnTo>
                  <a:lnTo>
                    <a:pt x="22" y="0"/>
                  </a:lnTo>
                  <a:lnTo>
                    <a:pt x="13" y="19"/>
                  </a:lnTo>
                  <a:lnTo>
                    <a:pt x="8" y="40"/>
                  </a:lnTo>
                  <a:lnTo>
                    <a:pt x="3" y="62"/>
                  </a:lnTo>
                  <a:lnTo>
                    <a:pt x="0" y="83"/>
                  </a:lnTo>
                  <a:lnTo>
                    <a:pt x="0" y="89"/>
                  </a:lnTo>
                  <a:lnTo>
                    <a:pt x="0" y="93"/>
                  </a:lnTo>
                  <a:lnTo>
                    <a:pt x="0" y="100"/>
                  </a:lnTo>
                  <a:lnTo>
                    <a:pt x="3" y="106"/>
                  </a:lnTo>
                  <a:lnTo>
                    <a:pt x="13" y="153"/>
                  </a:lnTo>
                  <a:lnTo>
                    <a:pt x="35" y="195"/>
                  </a:lnTo>
                  <a:lnTo>
                    <a:pt x="65" y="234"/>
                  </a:lnTo>
                  <a:lnTo>
                    <a:pt x="105" y="265"/>
                  </a:lnTo>
                  <a:lnTo>
                    <a:pt x="151" y="291"/>
                  </a:lnTo>
                  <a:lnTo>
                    <a:pt x="203" y="310"/>
                  </a:lnTo>
                  <a:lnTo>
                    <a:pt x="259" y="321"/>
                  </a:lnTo>
                  <a:lnTo>
                    <a:pt x="319" y="321"/>
                  </a:lnTo>
                  <a:lnTo>
                    <a:pt x="324" y="321"/>
                  </a:lnTo>
                  <a:lnTo>
                    <a:pt x="330" y="321"/>
                  </a:lnTo>
                  <a:lnTo>
                    <a:pt x="335" y="321"/>
                  </a:lnTo>
                  <a:lnTo>
                    <a:pt x="340" y="321"/>
                  </a:lnTo>
                  <a:lnTo>
                    <a:pt x="316" y="340"/>
                  </a:lnTo>
                  <a:lnTo>
                    <a:pt x="297" y="359"/>
                  </a:lnTo>
                  <a:lnTo>
                    <a:pt x="278" y="382"/>
                  </a:lnTo>
                  <a:lnTo>
                    <a:pt x="265" y="406"/>
                  </a:lnTo>
                  <a:lnTo>
                    <a:pt x="254" y="431"/>
                  </a:lnTo>
                  <a:lnTo>
                    <a:pt x="246" y="459"/>
                  </a:lnTo>
                  <a:lnTo>
                    <a:pt x="243" y="486"/>
                  </a:lnTo>
                  <a:lnTo>
                    <a:pt x="243" y="514"/>
                  </a:lnTo>
                  <a:lnTo>
                    <a:pt x="254" y="561"/>
                  </a:lnTo>
                  <a:lnTo>
                    <a:pt x="273" y="603"/>
                  </a:lnTo>
                  <a:lnTo>
                    <a:pt x="305" y="641"/>
                  </a:lnTo>
                  <a:lnTo>
                    <a:pt x="343" y="673"/>
                  </a:lnTo>
                  <a:lnTo>
                    <a:pt x="389" y="699"/>
                  </a:lnTo>
                  <a:lnTo>
                    <a:pt x="443" y="718"/>
                  </a:lnTo>
                  <a:lnTo>
                    <a:pt x="500" y="728"/>
                  </a:lnTo>
                  <a:lnTo>
                    <a:pt x="559" y="728"/>
                  </a:lnTo>
                  <a:lnTo>
                    <a:pt x="619" y="720"/>
                  </a:lnTo>
                  <a:lnTo>
                    <a:pt x="673" y="703"/>
                  </a:lnTo>
                  <a:lnTo>
                    <a:pt x="721" y="680"/>
                  </a:lnTo>
                  <a:lnTo>
                    <a:pt x="762" y="648"/>
                  </a:lnTo>
                  <a:lnTo>
                    <a:pt x="797" y="612"/>
                  </a:lnTo>
                  <a:lnTo>
                    <a:pt x="819" y="569"/>
                  </a:lnTo>
                  <a:lnTo>
                    <a:pt x="832" y="525"/>
                  </a:lnTo>
                  <a:lnTo>
                    <a:pt x="835" y="478"/>
                  </a:lnTo>
                  <a:lnTo>
                    <a:pt x="832" y="465"/>
                  </a:lnTo>
                  <a:lnTo>
                    <a:pt x="830" y="452"/>
                  </a:lnTo>
                  <a:lnTo>
                    <a:pt x="827" y="440"/>
                  </a:lnTo>
                  <a:lnTo>
                    <a:pt x="824" y="429"/>
                  </a:lnTo>
                  <a:lnTo>
                    <a:pt x="830" y="431"/>
                  </a:lnTo>
                  <a:lnTo>
                    <a:pt x="832" y="431"/>
                  </a:lnTo>
                  <a:lnTo>
                    <a:pt x="838" y="431"/>
                  </a:lnTo>
                  <a:lnTo>
                    <a:pt x="840" y="431"/>
                  </a:lnTo>
                  <a:lnTo>
                    <a:pt x="840" y="440"/>
                  </a:lnTo>
                  <a:lnTo>
                    <a:pt x="840" y="450"/>
                  </a:lnTo>
                  <a:lnTo>
                    <a:pt x="840" y="459"/>
                  </a:lnTo>
                  <a:lnTo>
                    <a:pt x="840" y="467"/>
                  </a:lnTo>
                  <a:lnTo>
                    <a:pt x="851" y="514"/>
                  </a:lnTo>
                  <a:lnTo>
                    <a:pt x="873" y="556"/>
                  </a:lnTo>
                  <a:lnTo>
                    <a:pt x="905" y="595"/>
                  </a:lnTo>
                  <a:lnTo>
                    <a:pt x="946" y="626"/>
                  </a:lnTo>
                  <a:lnTo>
                    <a:pt x="992" y="654"/>
                  </a:lnTo>
                  <a:lnTo>
                    <a:pt x="1043" y="671"/>
                  </a:lnTo>
                  <a:lnTo>
                    <a:pt x="1102" y="682"/>
                  </a:lnTo>
                  <a:lnTo>
                    <a:pt x="1162" y="684"/>
                  </a:lnTo>
                  <a:lnTo>
                    <a:pt x="1221" y="675"/>
                  </a:lnTo>
                  <a:lnTo>
                    <a:pt x="1275" y="658"/>
                  </a:lnTo>
                  <a:lnTo>
                    <a:pt x="1324" y="633"/>
                  </a:lnTo>
                  <a:lnTo>
                    <a:pt x="1365" y="601"/>
                  </a:lnTo>
                  <a:lnTo>
                    <a:pt x="1397" y="565"/>
                  </a:lnTo>
                  <a:lnTo>
                    <a:pt x="1421" y="525"/>
                  </a:lnTo>
                  <a:lnTo>
                    <a:pt x="1435" y="478"/>
                  </a:lnTo>
                  <a:lnTo>
                    <a:pt x="1435" y="431"/>
                  </a:lnTo>
                  <a:close/>
                </a:path>
              </a:pathLst>
            </a:custGeom>
            <a:solidFill>
              <a:srgbClr val="FF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9" name="Freeform 45"/>
            <p:cNvSpPr>
              <a:spLocks/>
            </p:cNvSpPr>
            <p:nvPr userDrawn="1"/>
          </p:nvSpPr>
          <p:spPr bwMode="auto">
            <a:xfrm>
              <a:off x="3129" y="2733"/>
              <a:ext cx="523" cy="312"/>
            </a:xfrm>
            <a:custGeom>
              <a:avLst/>
              <a:gdLst/>
              <a:ahLst/>
              <a:cxnLst>
                <a:cxn ang="0">
                  <a:pos x="259" y="0"/>
                </a:cxn>
                <a:cxn ang="0">
                  <a:pos x="248" y="0"/>
                </a:cxn>
                <a:cxn ang="0">
                  <a:pos x="240" y="0"/>
                </a:cxn>
                <a:cxn ang="0">
                  <a:pos x="230" y="0"/>
                </a:cxn>
                <a:cxn ang="0">
                  <a:pos x="221" y="2"/>
                </a:cxn>
                <a:cxn ang="0">
                  <a:pos x="181" y="8"/>
                </a:cxn>
                <a:cxn ang="0">
                  <a:pos x="146" y="21"/>
                </a:cxn>
                <a:cxn ang="0">
                  <a:pos x="111" y="36"/>
                </a:cxn>
                <a:cxn ang="0">
                  <a:pos x="81" y="55"/>
                </a:cxn>
                <a:cxn ang="0">
                  <a:pos x="54" y="78"/>
                </a:cxn>
                <a:cxn ang="0">
                  <a:pos x="32" y="104"/>
                </a:cxn>
                <a:cxn ang="0">
                  <a:pos x="13" y="131"/>
                </a:cxn>
                <a:cxn ang="0">
                  <a:pos x="3" y="163"/>
                </a:cxn>
                <a:cxn ang="0">
                  <a:pos x="3" y="167"/>
                </a:cxn>
                <a:cxn ang="0">
                  <a:pos x="3" y="170"/>
                </a:cxn>
                <a:cxn ang="0">
                  <a:pos x="0" y="174"/>
                </a:cxn>
                <a:cxn ang="0">
                  <a:pos x="0" y="178"/>
                </a:cxn>
                <a:cxn ang="0">
                  <a:pos x="489" y="310"/>
                </a:cxn>
                <a:cxn ang="0">
                  <a:pos x="503" y="286"/>
                </a:cxn>
                <a:cxn ang="0">
                  <a:pos x="516" y="261"/>
                </a:cxn>
                <a:cxn ang="0">
                  <a:pos x="521" y="233"/>
                </a:cxn>
                <a:cxn ang="0">
                  <a:pos x="524" y="206"/>
                </a:cxn>
                <a:cxn ang="0">
                  <a:pos x="519" y="163"/>
                </a:cxn>
                <a:cxn ang="0">
                  <a:pos x="503" y="125"/>
                </a:cxn>
                <a:cxn ang="0">
                  <a:pos x="478" y="91"/>
                </a:cxn>
                <a:cxn ang="0">
                  <a:pos x="446" y="59"/>
                </a:cxn>
                <a:cxn ang="0">
                  <a:pos x="408" y="34"/>
                </a:cxn>
                <a:cxn ang="0">
                  <a:pos x="362" y="17"/>
                </a:cxn>
                <a:cxn ang="0">
                  <a:pos x="313" y="4"/>
                </a:cxn>
                <a:cxn ang="0">
                  <a:pos x="259" y="0"/>
                </a:cxn>
              </a:cxnLst>
              <a:rect l="0" t="0" r="r" b="b"/>
              <a:pathLst>
                <a:path w="524" h="310">
                  <a:moveTo>
                    <a:pt x="259" y="0"/>
                  </a:moveTo>
                  <a:lnTo>
                    <a:pt x="248" y="0"/>
                  </a:lnTo>
                  <a:lnTo>
                    <a:pt x="240" y="0"/>
                  </a:lnTo>
                  <a:lnTo>
                    <a:pt x="230" y="0"/>
                  </a:lnTo>
                  <a:lnTo>
                    <a:pt x="221" y="2"/>
                  </a:lnTo>
                  <a:lnTo>
                    <a:pt x="181" y="8"/>
                  </a:lnTo>
                  <a:lnTo>
                    <a:pt x="146" y="21"/>
                  </a:lnTo>
                  <a:lnTo>
                    <a:pt x="111" y="36"/>
                  </a:lnTo>
                  <a:lnTo>
                    <a:pt x="81" y="55"/>
                  </a:lnTo>
                  <a:lnTo>
                    <a:pt x="54" y="78"/>
                  </a:lnTo>
                  <a:lnTo>
                    <a:pt x="32" y="104"/>
                  </a:lnTo>
                  <a:lnTo>
                    <a:pt x="13" y="131"/>
                  </a:lnTo>
                  <a:lnTo>
                    <a:pt x="3" y="163"/>
                  </a:lnTo>
                  <a:lnTo>
                    <a:pt x="3" y="167"/>
                  </a:lnTo>
                  <a:lnTo>
                    <a:pt x="3" y="170"/>
                  </a:lnTo>
                  <a:lnTo>
                    <a:pt x="0" y="174"/>
                  </a:lnTo>
                  <a:lnTo>
                    <a:pt x="0" y="178"/>
                  </a:lnTo>
                  <a:lnTo>
                    <a:pt x="489" y="310"/>
                  </a:lnTo>
                  <a:lnTo>
                    <a:pt x="503" y="286"/>
                  </a:lnTo>
                  <a:lnTo>
                    <a:pt x="516" y="261"/>
                  </a:lnTo>
                  <a:lnTo>
                    <a:pt x="521" y="233"/>
                  </a:lnTo>
                  <a:lnTo>
                    <a:pt x="524" y="206"/>
                  </a:lnTo>
                  <a:lnTo>
                    <a:pt x="519" y="163"/>
                  </a:lnTo>
                  <a:lnTo>
                    <a:pt x="503" y="125"/>
                  </a:lnTo>
                  <a:lnTo>
                    <a:pt x="478" y="91"/>
                  </a:lnTo>
                  <a:lnTo>
                    <a:pt x="446" y="59"/>
                  </a:lnTo>
                  <a:lnTo>
                    <a:pt x="408" y="34"/>
                  </a:lnTo>
                  <a:lnTo>
                    <a:pt x="362" y="17"/>
                  </a:lnTo>
                  <a:lnTo>
                    <a:pt x="313" y="4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0" name="Freeform 46"/>
            <p:cNvSpPr>
              <a:spLocks/>
            </p:cNvSpPr>
            <p:nvPr userDrawn="1"/>
          </p:nvSpPr>
          <p:spPr bwMode="auto">
            <a:xfrm>
              <a:off x="3216" y="2307"/>
              <a:ext cx="1177" cy="523"/>
            </a:xfrm>
            <a:custGeom>
              <a:avLst/>
              <a:gdLst/>
              <a:ahLst/>
              <a:cxnLst>
                <a:cxn ang="0">
                  <a:pos x="314" y="63"/>
                </a:cxn>
                <a:cxn ang="0">
                  <a:pos x="314" y="63"/>
                </a:cxn>
                <a:cxn ang="0">
                  <a:pos x="76" y="0"/>
                </a:cxn>
                <a:cxn ang="0">
                  <a:pos x="46" y="27"/>
                </a:cxn>
                <a:cxn ang="0">
                  <a:pos x="24" y="61"/>
                </a:cxn>
                <a:cxn ang="0">
                  <a:pos x="22" y="72"/>
                </a:cxn>
                <a:cxn ang="0">
                  <a:pos x="16" y="83"/>
                </a:cxn>
                <a:cxn ang="0">
                  <a:pos x="0" y="159"/>
                </a:cxn>
                <a:cxn ang="0">
                  <a:pos x="19" y="235"/>
                </a:cxn>
                <a:cxn ang="0">
                  <a:pos x="68" y="301"/>
                </a:cxn>
                <a:cxn ang="0">
                  <a:pos x="143" y="352"/>
                </a:cxn>
                <a:cxn ang="0">
                  <a:pos x="173" y="365"/>
                </a:cxn>
                <a:cxn ang="0">
                  <a:pos x="205" y="376"/>
                </a:cxn>
                <a:cxn ang="0">
                  <a:pos x="303" y="386"/>
                </a:cxn>
                <a:cxn ang="0">
                  <a:pos x="397" y="374"/>
                </a:cxn>
                <a:cxn ang="0">
                  <a:pos x="481" y="340"/>
                </a:cxn>
                <a:cxn ang="0">
                  <a:pos x="546" y="284"/>
                </a:cxn>
                <a:cxn ang="0">
                  <a:pos x="568" y="257"/>
                </a:cxn>
                <a:cxn ang="0">
                  <a:pos x="584" y="225"/>
                </a:cxn>
                <a:cxn ang="0">
                  <a:pos x="592" y="202"/>
                </a:cxn>
                <a:cxn ang="0">
                  <a:pos x="595" y="176"/>
                </a:cxn>
                <a:cxn ang="0">
                  <a:pos x="603" y="180"/>
                </a:cxn>
                <a:cxn ang="0">
                  <a:pos x="611" y="185"/>
                </a:cxn>
                <a:cxn ang="0">
                  <a:pos x="600" y="202"/>
                </a:cxn>
                <a:cxn ang="0">
                  <a:pos x="595" y="218"/>
                </a:cxn>
                <a:cxn ang="0">
                  <a:pos x="584" y="246"/>
                </a:cxn>
                <a:cxn ang="0">
                  <a:pos x="578" y="276"/>
                </a:cxn>
                <a:cxn ang="0">
                  <a:pos x="589" y="352"/>
                </a:cxn>
                <a:cxn ang="0">
                  <a:pos x="630" y="420"/>
                </a:cxn>
                <a:cxn ang="0">
                  <a:pos x="695" y="478"/>
                </a:cxn>
                <a:cxn ang="0">
                  <a:pos x="784" y="514"/>
                </a:cxn>
                <a:cxn ang="0">
                  <a:pos x="824" y="522"/>
                </a:cxn>
                <a:cxn ang="0">
                  <a:pos x="865" y="524"/>
                </a:cxn>
                <a:cxn ang="0">
                  <a:pos x="905" y="524"/>
                </a:cxn>
                <a:cxn ang="0">
                  <a:pos x="946" y="520"/>
                </a:cxn>
                <a:cxn ang="0">
                  <a:pos x="1016" y="499"/>
                </a:cxn>
                <a:cxn ang="0">
                  <a:pos x="1078" y="465"/>
                </a:cxn>
                <a:cxn ang="0">
                  <a:pos x="1127" y="418"/>
                </a:cxn>
                <a:cxn ang="0">
                  <a:pos x="1159" y="363"/>
                </a:cxn>
                <a:cxn ang="0">
                  <a:pos x="1173" y="329"/>
                </a:cxn>
                <a:cxn ang="0">
                  <a:pos x="1176" y="297"/>
                </a:cxn>
              </a:cxnLst>
              <a:rect l="0" t="0" r="r" b="b"/>
              <a:pathLst>
                <a:path w="1176" h="524">
                  <a:moveTo>
                    <a:pt x="314" y="63"/>
                  </a:moveTo>
                  <a:lnTo>
                    <a:pt x="314" y="63"/>
                  </a:lnTo>
                  <a:lnTo>
                    <a:pt x="314" y="63"/>
                  </a:lnTo>
                  <a:lnTo>
                    <a:pt x="314" y="63"/>
                  </a:lnTo>
                  <a:lnTo>
                    <a:pt x="314" y="63"/>
                  </a:lnTo>
                  <a:lnTo>
                    <a:pt x="76" y="0"/>
                  </a:lnTo>
                  <a:lnTo>
                    <a:pt x="60" y="12"/>
                  </a:lnTo>
                  <a:lnTo>
                    <a:pt x="46" y="27"/>
                  </a:lnTo>
                  <a:lnTo>
                    <a:pt x="35" y="44"/>
                  </a:lnTo>
                  <a:lnTo>
                    <a:pt x="24" y="61"/>
                  </a:lnTo>
                  <a:lnTo>
                    <a:pt x="22" y="66"/>
                  </a:lnTo>
                  <a:lnTo>
                    <a:pt x="22" y="72"/>
                  </a:lnTo>
                  <a:lnTo>
                    <a:pt x="19" y="76"/>
                  </a:lnTo>
                  <a:lnTo>
                    <a:pt x="16" y="83"/>
                  </a:lnTo>
                  <a:lnTo>
                    <a:pt x="3" y="121"/>
                  </a:lnTo>
                  <a:lnTo>
                    <a:pt x="0" y="159"/>
                  </a:lnTo>
                  <a:lnTo>
                    <a:pt x="5" y="197"/>
                  </a:lnTo>
                  <a:lnTo>
                    <a:pt x="19" y="235"/>
                  </a:lnTo>
                  <a:lnTo>
                    <a:pt x="41" y="269"/>
                  </a:lnTo>
                  <a:lnTo>
                    <a:pt x="68" y="301"/>
                  </a:lnTo>
                  <a:lnTo>
                    <a:pt x="103" y="329"/>
                  </a:lnTo>
                  <a:lnTo>
                    <a:pt x="143" y="352"/>
                  </a:lnTo>
                  <a:lnTo>
                    <a:pt x="157" y="359"/>
                  </a:lnTo>
                  <a:lnTo>
                    <a:pt x="173" y="365"/>
                  </a:lnTo>
                  <a:lnTo>
                    <a:pt x="189" y="371"/>
                  </a:lnTo>
                  <a:lnTo>
                    <a:pt x="205" y="376"/>
                  </a:lnTo>
                  <a:lnTo>
                    <a:pt x="254" y="384"/>
                  </a:lnTo>
                  <a:lnTo>
                    <a:pt x="303" y="386"/>
                  </a:lnTo>
                  <a:lnTo>
                    <a:pt x="351" y="384"/>
                  </a:lnTo>
                  <a:lnTo>
                    <a:pt x="397" y="374"/>
                  </a:lnTo>
                  <a:lnTo>
                    <a:pt x="441" y="359"/>
                  </a:lnTo>
                  <a:lnTo>
                    <a:pt x="481" y="340"/>
                  </a:lnTo>
                  <a:lnTo>
                    <a:pt x="516" y="314"/>
                  </a:lnTo>
                  <a:lnTo>
                    <a:pt x="546" y="284"/>
                  </a:lnTo>
                  <a:lnTo>
                    <a:pt x="557" y="272"/>
                  </a:lnTo>
                  <a:lnTo>
                    <a:pt x="568" y="257"/>
                  </a:lnTo>
                  <a:lnTo>
                    <a:pt x="576" y="240"/>
                  </a:lnTo>
                  <a:lnTo>
                    <a:pt x="584" y="225"/>
                  </a:lnTo>
                  <a:lnTo>
                    <a:pt x="586" y="214"/>
                  </a:lnTo>
                  <a:lnTo>
                    <a:pt x="592" y="202"/>
                  </a:lnTo>
                  <a:lnTo>
                    <a:pt x="595" y="189"/>
                  </a:lnTo>
                  <a:lnTo>
                    <a:pt x="595" y="176"/>
                  </a:lnTo>
                  <a:lnTo>
                    <a:pt x="600" y="178"/>
                  </a:lnTo>
                  <a:lnTo>
                    <a:pt x="603" y="180"/>
                  </a:lnTo>
                  <a:lnTo>
                    <a:pt x="608" y="182"/>
                  </a:lnTo>
                  <a:lnTo>
                    <a:pt x="611" y="185"/>
                  </a:lnTo>
                  <a:lnTo>
                    <a:pt x="605" y="193"/>
                  </a:lnTo>
                  <a:lnTo>
                    <a:pt x="600" y="202"/>
                  </a:lnTo>
                  <a:lnTo>
                    <a:pt x="597" y="210"/>
                  </a:lnTo>
                  <a:lnTo>
                    <a:pt x="595" y="218"/>
                  </a:lnTo>
                  <a:lnTo>
                    <a:pt x="589" y="233"/>
                  </a:lnTo>
                  <a:lnTo>
                    <a:pt x="584" y="246"/>
                  </a:lnTo>
                  <a:lnTo>
                    <a:pt x="581" y="261"/>
                  </a:lnTo>
                  <a:lnTo>
                    <a:pt x="578" y="276"/>
                  </a:lnTo>
                  <a:lnTo>
                    <a:pt x="578" y="314"/>
                  </a:lnTo>
                  <a:lnTo>
                    <a:pt x="589" y="352"/>
                  </a:lnTo>
                  <a:lnTo>
                    <a:pt x="605" y="388"/>
                  </a:lnTo>
                  <a:lnTo>
                    <a:pt x="630" y="420"/>
                  </a:lnTo>
                  <a:lnTo>
                    <a:pt x="659" y="450"/>
                  </a:lnTo>
                  <a:lnTo>
                    <a:pt x="695" y="478"/>
                  </a:lnTo>
                  <a:lnTo>
                    <a:pt x="738" y="499"/>
                  </a:lnTo>
                  <a:lnTo>
                    <a:pt x="784" y="514"/>
                  </a:lnTo>
                  <a:lnTo>
                    <a:pt x="805" y="518"/>
                  </a:lnTo>
                  <a:lnTo>
                    <a:pt x="824" y="522"/>
                  </a:lnTo>
                  <a:lnTo>
                    <a:pt x="846" y="524"/>
                  </a:lnTo>
                  <a:lnTo>
                    <a:pt x="865" y="524"/>
                  </a:lnTo>
                  <a:lnTo>
                    <a:pt x="886" y="524"/>
                  </a:lnTo>
                  <a:lnTo>
                    <a:pt x="905" y="524"/>
                  </a:lnTo>
                  <a:lnTo>
                    <a:pt x="927" y="522"/>
                  </a:lnTo>
                  <a:lnTo>
                    <a:pt x="946" y="520"/>
                  </a:lnTo>
                  <a:lnTo>
                    <a:pt x="981" y="512"/>
                  </a:lnTo>
                  <a:lnTo>
                    <a:pt x="1016" y="499"/>
                  </a:lnTo>
                  <a:lnTo>
                    <a:pt x="1049" y="484"/>
                  </a:lnTo>
                  <a:lnTo>
                    <a:pt x="1078" y="465"/>
                  </a:lnTo>
                  <a:lnTo>
                    <a:pt x="1103" y="444"/>
                  </a:lnTo>
                  <a:lnTo>
                    <a:pt x="1127" y="418"/>
                  </a:lnTo>
                  <a:lnTo>
                    <a:pt x="1146" y="393"/>
                  </a:lnTo>
                  <a:lnTo>
                    <a:pt x="1159" y="363"/>
                  </a:lnTo>
                  <a:lnTo>
                    <a:pt x="1167" y="346"/>
                  </a:lnTo>
                  <a:lnTo>
                    <a:pt x="1173" y="329"/>
                  </a:lnTo>
                  <a:lnTo>
                    <a:pt x="1176" y="314"/>
                  </a:lnTo>
                  <a:lnTo>
                    <a:pt x="1176" y="297"/>
                  </a:lnTo>
                  <a:lnTo>
                    <a:pt x="314" y="63"/>
                  </a:lnTo>
                  <a:close/>
                </a:path>
              </a:pathLst>
            </a:custGeom>
            <a:solidFill>
              <a:srgbClr val="FF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  <p:sldLayoutId id="214748364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66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66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66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66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FFFF66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FFFF66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FFFF66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FFFF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FF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FF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WordArt 5" descr="Narrow vertical"/>
          <p:cNvSpPr>
            <a:spLocks noChangeArrowheads="1" noChangeShapeType="1" noTextEdit="1"/>
          </p:cNvSpPr>
          <p:nvPr/>
        </p:nvSpPr>
        <p:spPr bwMode="auto">
          <a:xfrm>
            <a:off x="457200" y="1295400"/>
            <a:ext cx="8191500" cy="15414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SUCCESS WITH HEART FAILURE</a:t>
            </a:r>
          </a:p>
        </p:txBody>
      </p:sp>
      <p:sp>
        <p:nvSpPr>
          <p:cNvPr id="18434" name="WordArt 6"/>
          <p:cNvSpPr>
            <a:spLocks noChangeArrowheads="1" noChangeShapeType="1" noTextEdit="1"/>
          </p:cNvSpPr>
          <p:nvPr/>
        </p:nvSpPr>
        <p:spPr bwMode="auto">
          <a:xfrm>
            <a:off x="2362200" y="3276600"/>
            <a:ext cx="4800600" cy="23622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YOUR MEDICINES</a:t>
            </a:r>
          </a:p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Vanita Panjwani, PharmD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228600"/>
            <a:ext cx="8458200" cy="1524000"/>
          </a:xfrm>
        </p:spPr>
        <p:txBody>
          <a:bodyPr/>
          <a:lstStyle/>
          <a:p>
            <a:pPr eaLnBrk="1" hangingPunct="1"/>
            <a:r>
              <a:rPr lang="en-US" smtClean="0"/>
              <a:t>Side effects of Beta-Blockers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1534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" charset="0"/>
              </a:rPr>
              <a:t>Initially you may feel tired or dizzy.  This usually gets better your body adjusts.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" charset="0"/>
              </a:rPr>
              <a:t> It may take anywhere from 1 to 3 months to feel better. Stick with the regimen because the benefits are tremendous.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" charset="0"/>
              </a:rPr>
              <a:t>If you have more shortness of breath or weight gain from fluid build-up, notify your provider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458200" cy="1143000"/>
          </a:xfrm>
        </p:spPr>
        <p:txBody>
          <a:bodyPr/>
          <a:lstStyle/>
          <a:p>
            <a:pPr eaLnBrk="1" hangingPunct="1"/>
            <a:r>
              <a:rPr lang="en-US" smtClean="0"/>
              <a:t>Target Dose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>
                <a:latin typeface="Arial" charset="0"/>
              </a:rPr>
              <a:t>Usually ACE-Inhibitors and Beta-blockers are started in low doses and increased gradually to the “target doses”</a:t>
            </a:r>
          </a:p>
          <a:p>
            <a:pPr eaLnBrk="1" hangingPunct="1">
              <a:lnSpc>
                <a:spcPct val="90000"/>
              </a:lnSpc>
            </a:pPr>
            <a:endParaRPr lang="en-US" sz="36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600" smtClean="0">
                <a:latin typeface="Arial" charset="0"/>
              </a:rPr>
              <a:t>If you cannot tolerate the higher doses your provider will get to a dose that is best for you.</a:t>
            </a:r>
          </a:p>
          <a:p>
            <a:pPr eaLnBrk="1" hangingPunct="1">
              <a:lnSpc>
                <a:spcPct val="90000"/>
              </a:lnSpc>
            </a:pPr>
            <a:endParaRPr lang="en-US" sz="36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What is meant by target dose?</a:t>
            </a:r>
          </a:p>
        </p:txBody>
      </p:sp>
      <p:sp>
        <p:nvSpPr>
          <p:cNvPr id="40962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4400" smtClean="0"/>
              <a:t>The target dose is the dose which</a:t>
            </a:r>
          </a:p>
          <a:p>
            <a:pPr eaLnBrk="1" hangingPunct="1">
              <a:buFontTx/>
              <a:buNone/>
            </a:pPr>
            <a:r>
              <a:rPr lang="en-US" sz="4400" smtClean="0"/>
              <a:t>has been shown in clinical </a:t>
            </a:r>
          </a:p>
          <a:p>
            <a:pPr eaLnBrk="1" hangingPunct="1">
              <a:buFontTx/>
              <a:buNone/>
            </a:pPr>
            <a:r>
              <a:rPr lang="en-US" sz="4400" smtClean="0"/>
              <a:t>research to give the most benefit</a:t>
            </a:r>
          </a:p>
          <a:p>
            <a:pPr eaLnBrk="1" hangingPunct="1">
              <a:buFontTx/>
              <a:buNone/>
            </a:pPr>
            <a:endParaRPr lang="en-US" sz="44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1371600"/>
          </a:xfrm>
        </p:spPr>
        <p:txBody>
          <a:bodyPr/>
          <a:lstStyle/>
          <a:p>
            <a:pPr eaLnBrk="1" hangingPunct="1"/>
            <a:r>
              <a:rPr lang="en-US" smtClean="0"/>
              <a:t>For example….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77724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000" smtClean="0">
                <a:latin typeface="Arial" charset="0"/>
              </a:rPr>
              <a:t>You</a:t>
            </a:r>
            <a:r>
              <a:rPr lang="en-US" sz="3600" smtClean="0">
                <a:latin typeface="Arial" charset="0"/>
              </a:rPr>
              <a:t> may be started on Carvedilol 3.125 mg twice daily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smtClean="0">
                <a:latin typeface="Arial" charset="0"/>
              </a:rPr>
              <a:t>On your next appointment the dose may be increased to 6.25 mg twice daily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smtClean="0">
                <a:latin typeface="Arial" charset="0"/>
              </a:rPr>
              <a:t>Would continue doing this till you reach the target dose 25 mg twice daily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4"/>
          <p:cNvSpPr>
            <a:spLocks noChangeArrowheads="1"/>
          </p:cNvSpPr>
          <p:nvPr/>
        </p:nvSpPr>
        <p:spPr bwMode="auto">
          <a:xfrm>
            <a:off x="228600" y="4572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FFFF66"/>
                </a:solidFill>
                <a:latin typeface="Arial" charset="0"/>
              </a:rPr>
              <a:t>Spironolactone</a:t>
            </a:r>
          </a:p>
        </p:txBody>
      </p:sp>
      <p:sp>
        <p:nvSpPr>
          <p:cNvPr id="45058" name="Rectangle 5"/>
          <p:cNvSpPr>
            <a:spLocks noChangeArrowheads="1"/>
          </p:cNvSpPr>
          <p:nvPr/>
        </p:nvSpPr>
        <p:spPr bwMode="auto">
          <a:xfrm>
            <a:off x="685800" y="1752600"/>
            <a:ext cx="6172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600">
                <a:solidFill>
                  <a:srgbClr val="FFFF66"/>
                </a:solidFill>
                <a:latin typeface="Arial" charset="0"/>
              </a:rPr>
              <a:t>Given to some patients with advanced heart failure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600">
                <a:solidFill>
                  <a:srgbClr val="FFFF66"/>
                </a:solidFill>
                <a:latin typeface="Arial" charset="0"/>
              </a:rPr>
              <a:t>A low dose reduces symptoms of heart failure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600">
                <a:solidFill>
                  <a:srgbClr val="FFFF66"/>
                </a:solidFill>
                <a:latin typeface="Arial" charset="0"/>
              </a:rPr>
              <a:t>Helps to keep you out of the hospital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600">
                <a:solidFill>
                  <a:srgbClr val="FFFF66"/>
                </a:solidFill>
                <a:latin typeface="Arial" charset="0"/>
              </a:rPr>
              <a:t>May increase the potassium level</a:t>
            </a:r>
          </a:p>
        </p:txBody>
      </p:sp>
      <p:pic>
        <p:nvPicPr>
          <p:cNvPr id="45059" name="Picture 6" descr="HM00148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1447800"/>
            <a:ext cx="1292225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Diuretics (“Water Pills”)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057400"/>
            <a:ext cx="4876800" cy="4114800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Arial" charset="0"/>
              </a:rPr>
              <a:t>Examples of these are:</a:t>
            </a:r>
          </a:p>
          <a:p>
            <a:pPr lvl="1" eaLnBrk="1" hangingPunct="1"/>
            <a:r>
              <a:rPr lang="en-US" sz="3200" smtClean="0">
                <a:latin typeface="Arial" charset="0"/>
              </a:rPr>
              <a:t>Furosemide (Lasix</a:t>
            </a:r>
            <a:r>
              <a:rPr lang="en-US" sz="3200" smtClean="0">
                <a:latin typeface="Arial" charset="0"/>
                <a:sym typeface="Symbol" pitchFamily="18" charset="2"/>
              </a:rPr>
              <a:t></a:t>
            </a:r>
            <a:r>
              <a:rPr lang="en-US" sz="3200" smtClean="0">
                <a:latin typeface="Arial" charset="0"/>
              </a:rPr>
              <a:t>)</a:t>
            </a:r>
          </a:p>
          <a:p>
            <a:pPr lvl="1" eaLnBrk="1" hangingPunct="1"/>
            <a:r>
              <a:rPr lang="en-US" sz="3200" smtClean="0">
                <a:latin typeface="Arial" charset="0"/>
              </a:rPr>
              <a:t>Hydrochlorothiazide</a:t>
            </a:r>
          </a:p>
          <a:p>
            <a:pPr lvl="1" eaLnBrk="1" hangingPunct="1"/>
            <a:r>
              <a:rPr lang="en-US" sz="3200" smtClean="0">
                <a:latin typeface="Arial" charset="0"/>
              </a:rPr>
              <a:t>Metolazone</a:t>
            </a:r>
          </a:p>
          <a:p>
            <a:pPr lvl="1" eaLnBrk="1" hangingPunct="1"/>
            <a:r>
              <a:rPr lang="en-US" sz="3200" smtClean="0">
                <a:latin typeface="Arial" charset="0"/>
              </a:rPr>
              <a:t>Bumetanide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Diuretics (“Water Pills”)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Arial" charset="0"/>
              </a:rPr>
              <a:t>Help your body get rid of excess water.  You will feel better and breathe better.</a:t>
            </a:r>
          </a:p>
          <a:p>
            <a:pPr eaLnBrk="1" hangingPunct="1"/>
            <a:r>
              <a:rPr lang="en-US" sz="3600" smtClean="0">
                <a:latin typeface="Arial" charset="0"/>
              </a:rPr>
              <a:t>Try to take these medications in the daytime no later than 4pm </a:t>
            </a:r>
          </a:p>
          <a:p>
            <a:pPr eaLnBrk="1" hangingPunct="1"/>
            <a:r>
              <a:rPr lang="en-US" sz="3600" smtClean="0">
                <a:latin typeface="Arial" charset="0"/>
              </a:rPr>
              <a:t>Your blood will be checked periodically to make sure your potassium level is normal.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1219200"/>
          </a:xfrm>
        </p:spPr>
        <p:txBody>
          <a:bodyPr/>
          <a:lstStyle/>
          <a:p>
            <a:pPr eaLnBrk="1" hangingPunct="1"/>
            <a:r>
              <a:rPr lang="en-US" smtClean="0"/>
              <a:t>Potassium Supplements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95400"/>
            <a:ext cx="38100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>
                <a:latin typeface="Arial" charset="0"/>
              </a:rPr>
              <a:t>When you take a water pill, your body may lose potassium.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6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600" smtClean="0">
                <a:latin typeface="Arial" charset="0"/>
              </a:rPr>
              <a:t>If your blood potassium level is low, then a supplement  is prescribed.</a:t>
            </a:r>
          </a:p>
        </p:txBody>
      </p:sp>
      <p:pic>
        <p:nvPicPr>
          <p:cNvPr id="51203" name="Picture 4" descr="HM00165_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257800" y="2362200"/>
            <a:ext cx="2133600" cy="2209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Reminder…..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mtClean="0">
                <a:latin typeface="Arial" charset="0"/>
              </a:rPr>
              <a:t>You may be taking different types of medicines which may increase or decrease your potassium level.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mtClean="0">
                <a:latin typeface="Arial" charset="0"/>
              </a:rPr>
              <a:t>It is very important to go to your doctor’s appointments to have your labs checked and medications adjusted.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58200" cy="838200"/>
          </a:xfrm>
        </p:spPr>
        <p:txBody>
          <a:bodyPr/>
          <a:lstStyle/>
          <a:p>
            <a:pPr eaLnBrk="1" hangingPunct="1"/>
            <a:r>
              <a:rPr lang="en-US" smtClean="0"/>
              <a:t>Digoxin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219200"/>
            <a:ext cx="6324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" charset="0"/>
              </a:rPr>
              <a:t>Helps reduces symptoms of heart failure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" charset="0"/>
              </a:rPr>
              <a:t>Helps the heart to pump stronger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" charset="0"/>
              </a:rPr>
              <a:t>Helps to keep you out of the hospital.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" charset="0"/>
              </a:rPr>
              <a:t>Not given to all heart failure patients.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1143000"/>
          </a:xfrm>
        </p:spPr>
        <p:txBody>
          <a:bodyPr/>
          <a:lstStyle/>
          <a:p>
            <a:pPr eaLnBrk="1" hangingPunct="1"/>
            <a:r>
              <a:rPr lang="en-US" smtClean="0"/>
              <a:t>Heart Failure Medicines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4572000" cy="41148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</a:rPr>
              <a:t>ACE (angiotensin-converting enzyme) inhibitors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ARBs (angiotensin receptor blockers) 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Beta-blockers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Spironolactone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Diuretics (water pills)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Potassium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Digoxin</a:t>
            </a:r>
          </a:p>
          <a:p>
            <a:pPr eaLnBrk="1" hangingPunct="1"/>
            <a:endParaRPr lang="en-US" sz="2800" smtClean="0">
              <a:latin typeface="Arial" charset="0"/>
            </a:endParaRPr>
          </a:p>
        </p:txBody>
      </p:sp>
      <p:pic>
        <p:nvPicPr>
          <p:cNvPr id="20483" name="Picture 6" descr="j0092787"/>
          <p:cNvPicPr>
            <a:picLocks noChangeAspect="1" noChangeArrowheads="1"/>
          </p:cNvPicPr>
          <p:nvPr>
            <p:ph type="media"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257800" y="1828800"/>
            <a:ext cx="3352800" cy="2819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458200" cy="1143000"/>
          </a:xfrm>
        </p:spPr>
        <p:txBody>
          <a:bodyPr/>
          <a:lstStyle/>
          <a:p>
            <a:pPr eaLnBrk="1" hangingPunct="1"/>
            <a:r>
              <a:rPr lang="en-US" smtClean="0"/>
              <a:t>Digoxin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" charset="0"/>
              </a:rPr>
              <a:t>Your provider may check your blood digoxin level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" charset="0"/>
              </a:rPr>
              <a:t>Notify your provider if you experience any of the following: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>
                <a:latin typeface="Arial" charset="0"/>
              </a:rPr>
              <a:t>Loss of appetite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>
                <a:latin typeface="Arial" charset="0"/>
              </a:rPr>
              <a:t>Blurry vision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>
                <a:latin typeface="Arial" charset="0"/>
              </a:rPr>
              <a:t>Stomach pain, nausea, vomiting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>
                <a:latin typeface="Arial" charset="0"/>
              </a:rPr>
              <a:t>Confusion or extreme tiredness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Cholesterol Medicines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Many of you may be taking:</a:t>
            </a:r>
          </a:p>
          <a:p>
            <a:pPr lvl="1" eaLnBrk="1" hangingPunct="1"/>
            <a:r>
              <a:rPr lang="en-US" sz="3200" smtClean="0">
                <a:latin typeface="Arial" charset="0"/>
              </a:rPr>
              <a:t>Simvastatin (Zocor</a:t>
            </a:r>
            <a:r>
              <a:rPr lang="en-US" sz="3200" smtClean="0">
                <a:latin typeface="Arial" charset="0"/>
                <a:cs typeface="Arial" charset="0"/>
              </a:rPr>
              <a:t>®</a:t>
            </a:r>
            <a:r>
              <a:rPr lang="en-US" sz="3200" smtClean="0">
                <a:latin typeface="Arial" charset="0"/>
              </a:rPr>
              <a:t>), Atorvastatin (Lipitor</a:t>
            </a:r>
            <a:r>
              <a:rPr lang="en-US" sz="3200" smtClean="0">
                <a:latin typeface="Arial" charset="0"/>
                <a:cs typeface="Arial" charset="0"/>
              </a:rPr>
              <a:t>®</a:t>
            </a:r>
            <a:r>
              <a:rPr lang="en-US" sz="3200" smtClean="0">
                <a:latin typeface="Arial" charset="0"/>
              </a:rPr>
              <a:t>), Lovastatin or Fluvastatin</a:t>
            </a:r>
          </a:p>
          <a:p>
            <a:pPr lvl="1" eaLnBrk="1" hangingPunct="1"/>
            <a:endParaRPr lang="en-US" smtClean="0">
              <a:latin typeface="Arial" charset="0"/>
            </a:endParaRPr>
          </a:p>
          <a:p>
            <a:pPr eaLnBrk="1" hangingPunct="1"/>
            <a:r>
              <a:rPr lang="en-US" smtClean="0">
                <a:latin typeface="Arial" charset="0"/>
              </a:rPr>
              <a:t>Some other types include:</a:t>
            </a:r>
          </a:p>
          <a:p>
            <a:pPr lvl="1" eaLnBrk="1" hangingPunct="1">
              <a:buFontTx/>
              <a:buNone/>
            </a:pPr>
            <a:r>
              <a:rPr lang="en-US" smtClean="0">
                <a:latin typeface="Arial" charset="0"/>
              </a:rPr>
              <a:t>Niacin (Niaspan</a:t>
            </a:r>
            <a:r>
              <a:rPr lang="en-US" sz="3200" smtClean="0">
                <a:latin typeface="Arial" charset="0"/>
                <a:cs typeface="Arial" charset="0"/>
              </a:rPr>
              <a:t>®</a:t>
            </a:r>
            <a:r>
              <a:rPr lang="en-US" smtClean="0">
                <a:latin typeface="Arial" charset="0"/>
              </a:rPr>
              <a:t>)</a:t>
            </a:r>
          </a:p>
          <a:p>
            <a:pPr lvl="1" eaLnBrk="1" hangingPunct="1">
              <a:buFontTx/>
              <a:buNone/>
            </a:pPr>
            <a:r>
              <a:rPr lang="en-US" smtClean="0">
                <a:latin typeface="Arial" charset="0"/>
              </a:rPr>
              <a:t>Gemfibrozil (Lopid</a:t>
            </a:r>
            <a:r>
              <a:rPr lang="en-US" sz="3200" smtClean="0">
                <a:latin typeface="Arial" charset="0"/>
                <a:cs typeface="Arial" charset="0"/>
              </a:rPr>
              <a:t>®</a:t>
            </a:r>
            <a:r>
              <a:rPr lang="en-US" smtClean="0">
                <a:latin typeface="Arial" charset="0"/>
              </a:rPr>
              <a:t>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752600"/>
          </a:xfrm>
        </p:spPr>
        <p:txBody>
          <a:bodyPr/>
          <a:lstStyle/>
          <a:p>
            <a:pPr eaLnBrk="1" hangingPunct="1"/>
            <a:r>
              <a:rPr lang="en-US" smtClean="0"/>
              <a:t>Tips to remember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447800"/>
            <a:ext cx="6934200" cy="51054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You should always take your morning medicines before your doctor’s appointment.</a:t>
            </a:r>
          </a:p>
          <a:p>
            <a:pPr eaLnBrk="1" hangingPunct="1"/>
            <a:r>
              <a:rPr lang="en-US" smtClean="0">
                <a:latin typeface="Arial" charset="0"/>
              </a:rPr>
              <a:t>If you miss a dose of a medication, it is important not to double up on the dose.</a:t>
            </a:r>
          </a:p>
          <a:p>
            <a:pPr eaLnBrk="1" hangingPunct="1"/>
            <a:r>
              <a:rPr lang="en-US" smtClean="0">
                <a:latin typeface="Arial" charset="0"/>
              </a:rPr>
              <a:t>Please do not to run out of your medicines</a:t>
            </a:r>
          </a:p>
        </p:txBody>
      </p:sp>
      <p:pic>
        <p:nvPicPr>
          <p:cNvPr id="61443" name="Picture 4" descr="manheart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7200900" y="990600"/>
            <a:ext cx="1943100" cy="2095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458200" cy="1143000"/>
          </a:xfrm>
        </p:spPr>
        <p:txBody>
          <a:bodyPr/>
          <a:lstStyle/>
          <a:p>
            <a:pPr eaLnBrk="1" hangingPunct="1"/>
            <a:r>
              <a:rPr lang="en-US" smtClean="0"/>
              <a:t>VA automated refill system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Mail in slips</a:t>
            </a:r>
          </a:p>
          <a:p>
            <a:pPr eaLnBrk="1" hangingPunct="1"/>
            <a:r>
              <a:rPr lang="en-US" sz="4000" smtClean="0"/>
              <a:t>Drop slips in box outside outpatient pharmacy</a:t>
            </a:r>
          </a:p>
          <a:p>
            <a:pPr eaLnBrk="1" hangingPunct="1"/>
            <a:r>
              <a:rPr lang="en-US" sz="4000" smtClean="0"/>
              <a:t>Touch-tone phone</a:t>
            </a:r>
          </a:p>
        </p:txBody>
      </p:sp>
      <p:pic>
        <p:nvPicPr>
          <p:cNvPr id="63491" name="Picture 4" descr="BD08415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1603375"/>
            <a:ext cx="3048000" cy="236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ACE INHIBITORS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000" smtClean="0">
                <a:latin typeface="Arial" charset="0"/>
              </a:rPr>
              <a:t>Examples of these are:</a:t>
            </a:r>
          </a:p>
          <a:p>
            <a:pPr lvl="1" eaLnBrk="1" hangingPunct="1"/>
            <a:r>
              <a:rPr lang="en-US" sz="4000" smtClean="0">
                <a:latin typeface="Arial" charset="0"/>
              </a:rPr>
              <a:t>Lisinopril </a:t>
            </a:r>
          </a:p>
          <a:p>
            <a:pPr lvl="1" eaLnBrk="1" hangingPunct="1"/>
            <a:r>
              <a:rPr lang="en-US" sz="4000" smtClean="0">
                <a:latin typeface="Arial" charset="0"/>
              </a:rPr>
              <a:t>Fosinopril</a:t>
            </a:r>
          </a:p>
          <a:p>
            <a:pPr lvl="1" eaLnBrk="1" hangingPunct="1"/>
            <a:r>
              <a:rPr lang="en-US" sz="4000" smtClean="0">
                <a:latin typeface="Arial" charset="0"/>
              </a:rPr>
              <a:t>Enalapril</a:t>
            </a:r>
          </a:p>
          <a:p>
            <a:pPr lvl="1" eaLnBrk="1" hangingPunct="1"/>
            <a:r>
              <a:rPr lang="en-US" sz="4000" smtClean="0">
                <a:latin typeface="Arial" charset="0"/>
              </a:rPr>
              <a:t>Captopril</a:t>
            </a:r>
          </a:p>
          <a:p>
            <a:pPr lvl="1" eaLnBrk="1" hangingPunct="1">
              <a:buFontTx/>
              <a:buNone/>
            </a:pPr>
            <a:endParaRPr lang="en-US" sz="4000" smtClean="0">
              <a:latin typeface="Arial" charset="0"/>
            </a:endParaRPr>
          </a:p>
        </p:txBody>
      </p:sp>
      <p:pic>
        <p:nvPicPr>
          <p:cNvPr id="22531" name="Picture 7" descr="HM00170_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791200" y="1371600"/>
            <a:ext cx="2949575" cy="2863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1219200"/>
          </a:xfrm>
        </p:spPr>
        <p:txBody>
          <a:bodyPr/>
          <a:lstStyle/>
          <a:p>
            <a:pPr eaLnBrk="1" hangingPunct="1"/>
            <a:r>
              <a:rPr lang="en-US" smtClean="0"/>
              <a:t>ACE inhibitors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19200"/>
            <a:ext cx="6172200" cy="44196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Block the effects of harmful hormones on your heart muscle. This prevents the heart from getting larger </a:t>
            </a:r>
          </a:p>
          <a:p>
            <a:pPr eaLnBrk="1" hangingPunct="1"/>
            <a:r>
              <a:rPr lang="en-US" smtClean="0">
                <a:latin typeface="Arial" charset="0"/>
              </a:rPr>
              <a:t>Lower the blood pressure</a:t>
            </a:r>
          </a:p>
          <a:p>
            <a:pPr eaLnBrk="1" hangingPunct="1"/>
            <a:r>
              <a:rPr lang="en-US" smtClean="0">
                <a:latin typeface="Arial" charset="0"/>
              </a:rPr>
              <a:t>Have benefits even if you do not have high blood pressure</a:t>
            </a:r>
          </a:p>
          <a:p>
            <a:pPr eaLnBrk="1" hangingPunct="1"/>
            <a:r>
              <a:rPr lang="en-US" smtClean="0">
                <a:latin typeface="Arial" charset="0"/>
              </a:rPr>
              <a:t>Helps to keep you out of the hospital and you may live longer</a:t>
            </a:r>
          </a:p>
          <a:p>
            <a:pPr eaLnBrk="1" hangingPunct="1">
              <a:buFontTx/>
              <a:buNone/>
            </a:pPr>
            <a:endParaRPr lang="en-US" smtClean="0">
              <a:latin typeface="Arial" charset="0"/>
            </a:endParaRPr>
          </a:p>
          <a:p>
            <a:pPr eaLnBrk="1" hangingPunct="1"/>
            <a:endParaRPr lang="en-US" smtClean="0">
              <a:latin typeface="Arial" charset="0"/>
            </a:endParaRPr>
          </a:p>
        </p:txBody>
      </p:sp>
      <p:pic>
        <p:nvPicPr>
          <p:cNvPr id="24579" name="Picture 4" descr="j0092787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638800" y="4800600"/>
            <a:ext cx="1905000" cy="16398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Side effects of ACE Inhibitors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001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" charset="0"/>
              </a:rPr>
              <a:t>Cough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" charset="0"/>
              </a:rPr>
              <a:t>Dizziness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" charset="0"/>
              </a:rPr>
              <a:t>Skin rash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" charset="0"/>
              </a:rPr>
              <a:t>High potassium levels in your blood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Arial" charset="0"/>
              </a:rPr>
              <a:t>**** If you develop swelling of the face, tongue, or mouth, stop taking the medicine and call your doctor ****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458200" cy="1143000"/>
          </a:xfrm>
        </p:spPr>
        <p:txBody>
          <a:bodyPr/>
          <a:lstStyle/>
          <a:p>
            <a:pPr eaLnBrk="1" hangingPunct="1"/>
            <a:r>
              <a:rPr lang="en-US" smtClean="0"/>
              <a:t>Angiotensin Receptor Blockers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524000"/>
            <a:ext cx="7086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" charset="0"/>
              </a:rPr>
              <a:t>Examples of these are: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>
                <a:latin typeface="Arial" charset="0"/>
              </a:rPr>
              <a:t>Losartan (Cozaar</a:t>
            </a:r>
            <a:r>
              <a:rPr lang="en-US" sz="3200" smtClean="0">
                <a:latin typeface="Arial" charset="0"/>
                <a:cs typeface="Arial" charset="0"/>
              </a:rPr>
              <a:t>®)</a:t>
            </a:r>
            <a:endParaRPr lang="en-US" sz="320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320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3200" smtClean="0">
                <a:latin typeface="Arial" charset="0"/>
              </a:rPr>
              <a:t>Candesartan (Atacand</a:t>
            </a:r>
            <a:r>
              <a:rPr lang="en-US" sz="3200" smtClean="0">
                <a:latin typeface="Arial" charset="0"/>
                <a:cs typeface="Arial" charset="0"/>
              </a:rPr>
              <a:t>®)</a:t>
            </a:r>
            <a:endParaRPr lang="en-US" sz="320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32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" charset="0"/>
              </a:rPr>
              <a:t>Effects similar to ACE inhibitors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>
                <a:latin typeface="Arial" charset="0"/>
              </a:rPr>
              <a:t>Keeps you out of the hospital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>
                <a:latin typeface="Arial" charset="0"/>
              </a:rPr>
              <a:t>You may live a longer and healthier life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32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458200" cy="1143000"/>
          </a:xfrm>
        </p:spPr>
        <p:txBody>
          <a:bodyPr/>
          <a:lstStyle/>
          <a:p>
            <a:pPr eaLnBrk="1" hangingPunct="1"/>
            <a:r>
              <a:rPr lang="en-US" smtClean="0"/>
              <a:t>Beta-Blockers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066800"/>
            <a:ext cx="50292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>
                <a:latin typeface="Arial" charset="0"/>
              </a:rPr>
              <a:t>Examples of these are:</a:t>
            </a:r>
            <a:endParaRPr lang="en-US" sz="280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3200" smtClean="0">
                <a:latin typeface="Arial" charset="0"/>
              </a:rPr>
              <a:t>Carvedilol (Coreg</a:t>
            </a:r>
            <a:r>
              <a:rPr lang="en-US" sz="3200" smtClean="0">
                <a:latin typeface="Arial" charset="0"/>
                <a:sym typeface="Symbol" pitchFamily="18" charset="2"/>
              </a:rPr>
              <a:t>)</a:t>
            </a:r>
            <a:endParaRPr lang="en-US" sz="320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320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3200" smtClean="0">
                <a:latin typeface="Arial" charset="0"/>
              </a:rPr>
              <a:t>Metoprolol (Lopressor, Toprol XL </a:t>
            </a:r>
            <a:r>
              <a:rPr lang="en-US" sz="3200" smtClean="0">
                <a:latin typeface="Arial" charset="0"/>
                <a:sym typeface="Symbol" pitchFamily="18" charset="2"/>
              </a:rPr>
              <a:t></a:t>
            </a:r>
            <a:r>
              <a:rPr lang="en-US" sz="3200" smtClean="0">
                <a:latin typeface="Arial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320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3200" smtClean="0">
                <a:latin typeface="Arial" charset="0"/>
              </a:rPr>
              <a:t>Atenolol</a:t>
            </a:r>
          </a:p>
          <a:p>
            <a:pPr lvl="1" eaLnBrk="1" hangingPunct="1">
              <a:lnSpc>
                <a:spcPct val="90000"/>
              </a:lnSpc>
            </a:pPr>
            <a:endParaRPr lang="en-US" sz="320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3200" smtClean="0">
                <a:latin typeface="Arial" charset="0"/>
              </a:rPr>
              <a:t>Propranolol</a:t>
            </a:r>
          </a:p>
          <a:p>
            <a:pPr lvl="1" eaLnBrk="1" hangingPunct="1">
              <a:lnSpc>
                <a:spcPct val="90000"/>
              </a:lnSpc>
            </a:pPr>
            <a:endParaRPr lang="en-US" sz="320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</p:txBody>
      </p:sp>
      <p:pic>
        <p:nvPicPr>
          <p:cNvPr id="30723" name="Picture 10" descr="j0151943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 flipH="1">
            <a:off x="5791200" y="2286000"/>
            <a:ext cx="3352800" cy="18129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Beta-Blockers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" charset="0"/>
              </a:rPr>
              <a:t>Block the effects of harmful hormones on your heart muscle. This prevents the heart from getting larger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" charset="0"/>
              </a:rPr>
              <a:t>Lower your blood pressure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" charset="0"/>
              </a:rPr>
              <a:t>Slow the heart rate</a:t>
            </a:r>
            <a:r>
              <a:rPr lang="en-US" smtClean="0">
                <a:latin typeface="Arial" charset="0"/>
                <a:sym typeface="Symbol" pitchFamily="18" charset="2"/>
              </a:rPr>
              <a:t></a:t>
            </a:r>
            <a:r>
              <a:rPr lang="en-US" smtClean="0">
                <a:latin typeface="Arial" charset="0"/>
              </a:rPr>
              <a:t>lessen the work your heart has to do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" charset="0"/>
              </a:rPr>
              <a:t>Prevent heart attacks in patients who have coronary artery disease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By regularly taking these types of medications:</a:t>
            </a:r>
            <a:br>
              <a:rPr lang="en-US" smtClean="0"/>
            </a:br>
            <a:endParaRPr lang="en-US" smtClean="0"/>
          </a:p>
        </p:txBody>
      </p:sp>
      <p:sp>
        <p:nvSpPr>
          <p:cNvPr id="3481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581400" y="1752600"/>
            <a:ext cx="42672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3600" smtClean="0">
                <a:latin typeface="Arial" charset="0"/>
              </a:rPr>
              <a:t>The pumping action of the heart may improve over time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3600" smtClean="0">
                <a:latin typeface="Arial" charset="0"/>
              </a:rPr>
              <a:t>Helps to keep you out of the hospital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3600" smtClean="0">
                <a:latin typeface="Arial" charset="0"/>
              </a:rPr>
              <a:t>You may live a longer and healthier life</a:t>
            </a:r>
          </a:p>
        </p:txBody>
      </p:sp>
      <p:sp>
        <p:nvSpPr>
          <p:cNvPr id="34819" name="Text Box 5"/>
          <p:cNvSpPr txBox="1">
            <a:spLocks noChangeArrowheads="1"/>
          </p:cNvSpPr>
          <p:nvPr/>
        </p:nvSpPr>
        <p:spPr bwMode="auto">
          <a:xfrm>
            <a:off x="898525" y="2251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34820" name="Picture 9" descr="heartkey"/>
          <p:cNvPicPr>
            <a:picLocks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04800" y="2362200"/>
            <a:ext cx="3276600" cy="25923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</TotalTime>
  <Words>1350</Words>
  <Application>Microsoft PowerPoint</Application>
  <PresentationFormat>On-screen Show (4:3)</PresentationFormat>
  <Paragraphs>279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Times New Roman</vt:lpstr>
      <vt:lpstr>Arial</vt:lpstr>
      <vt:lpstr>Symbol</vt:lpstr>
      <vt:lpstr>Wingdings</vt:lpstr>
      <vt:lpstr>Default Design</vt:lpstr>
      <vt:lpstr>Slide 1</vt:lpstr>
      <vt:lpstr>Heart Failure Medicines</vt:lpstr>
      <vt:lpstr>ACE INHIBITORS</vt:lpstr>
      <vt:lpstr>ACE inhibitors</vt:lpstr>
      <vt:lpstr>Side effects of ACE Inhibitors</vt:lpstr>
      <vt:lpstr>Angiotensin Receptor Blockers</vt:lpstr>
      <vt:lpstr>Beta-Blockers</vt:lpstr>
      <vt:lpstr>Beta-Blockers</vt:lpstr>
      <vt:lpstr>By regularly taking these types of medications: </vt:lpstr>
      <vt:lpstr>Side effects of Beta-Blockers</vt:lpstr>
      <vt:lpstr>Target Dose</vt:lpstr>
      <vt:lpstr>What is meant by target dose?</vt:lpstr>
      <vt:lpstr>For example….</vt:lpstr>
      <vt:lpstr>Slide 14</vt:lpstr>
      <vt:lpstr>Diuretics (“Water Pills”)</vt:lpstr>
      <vt:lpstr>Diuretics (“Water Pills”)</vt:lpstr>
      <vt:lpstr>Potassium Supplements</vt:lpstr>
      <vt:lpstr>Reminder…..</vt:lpstr>
      <vt:lpstr>Digoxin</vt:lpstr>
      <vt:lpstr>Digoxin</vt:lpstr>
      <vt:lpstr>Cholesterol Medicines</vt:lpstr>
      <vt:lpstr>Tips to remember</vt:lpstr>
      <vt:lpstr>VA automated refill system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“SUCCESS WITH HEART FAILURE”</dc:title>
  <dc:creator> </dc:creator>
  <cp:lastModifiedBy>vhapalsahaya</cp:lastModifiedBy>
  <cp:revision>32</cp:revision>
  <dcterms:created xsi:type="dcterms:W3CDTF">2004-05-16T02:47:48Z</dcterms:created>
  <dcterms:modified xsi:type="dcterms:W3CDTF">2007-10-30T17:28:25Z</dcterms:modified>
</cp:coreProperties>
</file>