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5" r:id="rId9"/>
    <p:sldId id="263" r:id="rId10"/>
    <p:sldId id="266" r:id="rId11"/>
    <p:sldId id="264" r:id="rId1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5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Constantia" pitchFamily="18" charset="0"/>
              </a:defRPr>
            </a:lvl1pPr>
          </a:lstStyle>
          <a:p>
            <a:endParaRPr lang="en-US"/>
          </a:p>
        </p:txBody>
      </p:sp>
      <p:sp>
        <p:nvSpPr>
          <p:cNvPr id="29699"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Constantia" pitchFamily="18" charset="0"/>
              </a:defRPr>
            </a:lvl1pPr>
          </a:lstStyle>
          <a:p>
            <a:fld id="{FF07E90E-7D6B-49C6-8C67-2E9C081D54FE}" type="datetimeFigureOut">
              <a:rPr lang="en-US"/>
              <a:pPr/>
              <a:t>6/6/2008</a:t>
            </a:fld>
            <a:endParaRPr lang="en-US"/>
          </a:p>
        </p:txBody>
      </p:sp>
      <p:sp>
        <p:nvSpPr>
          <p:cNvPr id="29700"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Constantia" pitchFamily="18" charset="0"/>
              </a:defRPr>
            </a:lvl1pPr>
          </a:lstStyle>
          <a:p>
            <a:endParaRPr lang="en-US"/>
          </a:p>
        </p:txBody>
      </p:sp>
      <p:sp>
        <p:nvSpPr>
          <p:cNvPr id="29701"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Constantia" pitchFamily="18" charset="0"/>
              </a:defRPr>
            </a:lvl1pPr>
          </a:lstStyle>
          <a:p>
            <a:fld id="{DC91F1A3-1DE4-4054-BBBE-2907FBE7C8F8}"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a:defRPr sz="1200">
                <a:latin typeface="Calibri" pitchFamily="34" charset="0"/>
              </a:defRPr>
            </a:lvl1pPr>
          </a:lstStyle>
          <a:p>
            <a:endParaRPr lang="en-US"/>
          </a:p>
        </p:txBody>
      </p:sp>
      <p:sp>
        <p:nvSpPr>
          <p:cNvPr id="3" name="Date Placeholder 2"/>
          <p:cNvSpPr>
            <a:spLocks noGrp="1"/>
          </p:cNvSpPr>
          <p:nvPr>
            <p:ph type="dt" idx="1"/>
          </p:nvPr>
        </p:nvSpPr>
        <p:spPr bwMode="auto">
          <a:xfrm>
            <a:off x="3970338"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a:defRPr sz="1200">
                <a:latin typeface="Calibri" pitchFamily="34" charset="0"/>
              </a:defRPr>
            </a:lvl1pPr>
          </a:lstStyle>
          <a:p>
            <a:fld id="{B72217DD-CD58-4692-82A0-B29A2F60FA42}" type="datetimeFigureOut">
              <a:rPr lang="en-US"/>
              <a:pPr/>
              <a:t>6/6/2008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bwMode="auto">
          <a:xfrm>
            <a:off x="701675" y="4416425"/>
            <a:ext cx="5607050"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a:defRPr sz="1200">
                <a:latin typeface="Calibri" pitchFamily="34" charset="0"/>
              </a:defRPr>
            </a:lvl1pPr>
          </a:lstStyle>
          <a:p>
            <a:endParaRPr lang="en-US"/>
          </a:p>
        </p:txBody>
      </p:sp>
      <p:sp>
        <p:nvSpPr>
          <p:cNvPr id="7" name="Slide Number Placeholder 6"/>
          <p:cNvSpPr>
            <a:spLocks noGrp="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a:defRPr sz="1200">
                <a:latin typeface="Calibri" pitchFamily="34" charset="0"/>
              </a:defRPr>
            </a:lvl1pPr>
          </a:lstStyle>
          <a:p>
            <a:fld id="{8E283FEA-3D91-4E04-B9C1-FA9FE29D15A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p:txBody>
          <a:bodyPr/>
          <a:lstStyle/>
          <a:p>
            <a:pPr>
              <a:spcBef>
                <a:spcPct val="0"/>
              </a:spcBef>
            </a:pPr>
            <a:endParaRPr lang="en-US" smtClean="0"/>
          </a:p>
        </p:txBody>
      </p:sp>
      <p:sp>
        <p:nvSpPr>
          <p:cNvPr id="20483" name="Slide Number Placeholder 3"/>
          <p:cNvSpPr>
            <a:spLocks noGrp="1"/>
          </p:cNvSpPr>
          <p:nvPr>
            <p:ph type="sldNum" sz="quarter" idx="5"/>
          </p:nvPr>
        </p:nvSpPr>
        <p:spPr>
          <a:noFill/>
        </p:spPr>
        <p:txBody>
          <a:bodyPr/>
          <a:lstStyle/>
          <a:p>
            <a:fld id="{320FE532-062F-4FA8-AD95-F9149B8C289D}" type="slidenum">
              <a:rPr lang="en-US"/>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9D6C2BB0-E78E-4907-9158-5F582E7FF2E8}" type="datetimeFigureOut">
              <a:rPr lang="en-US"/>
              <a:pPr>
                <a:defRPr/>
              </a:pPr>
              <a:t>6/6/2008</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7FCD8D06-F612-4077-BB34-69F4707D2D3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D4D2A03-9E0A-43D7-A6CF-C761F8AA1647}" type="datetimeFigureOut">
              <a:rPr lang="en-US"/>
              <a:pPr>
                <a:defRPr/>
              </a:pPr>
              <a:t>6/6/2008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D096A78-D454-4D51-A083-6DCDB42E9F0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A54C806-F98F-443E-A13C-ABEB292FE3D4}" type="datetimeFigureOut">
              <a:rPr lang="en-US"/>
              <a:pPr>
                <a:defRPr/>
              </a:pPr>
              <a:t>6/6/2008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20B7A67-23F1-47EF-A6D4-F6EE761B8CC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863C420-A324-432E-B0F6-E50B0808B23F}" type="datetimeFigureOut">
              <a:rPr lang="en-US"/>
              <a:pPr>
                <a:defRPr/>
              </a:pPr>
              <a:t>6/6/2008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1B4AE99-94C9-4A46-A0FF-787C24AE0DF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4880CA0-F20F-4AE4-ACB2-A0778B55A7C2}" type="datetimeFigureOut">
              <a:rPr lang="en-US"/>
              <a:pPr>
                <a:defRPr/>
              </a:pPr>
              <a:t>6/6/2008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4530F1-13AA-464F-A872-FBBC7AD455E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1C3E4BAB-C014-44AF-A9BC-B6062BE6359E}" type="datetimeFigureOut">
              <a:rPr lang="en-US"/>
              <a:pPr>
                <a:defRPr/>
              </a:pPr>
              <a:t>6/6/2008</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3DBA7F51-6F9D-4A2C-A8F3-FD8DF437924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1545B153-B930-4E84-B639-9AB6CE89A21A}" type="datetimeFigureOut">
              <a:rPr lang="en-US"/>
              <a:pPr>
                <a:defRPr/>
              </a:pPr>
              <a:t>6/6/2008</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7C81D8A4-209D-457C-93FB-864450A98AB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EA5F5ACD-98A7-4443-97DA-1FBF3AEFAE96}" type="datetimeFigureOut">
              <a:rPr lang="en-US"/>
              <a:pPr>
                <a:defRPr/>
              </a:pPr>
              <a:t>6/6/2008</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75B00B6F-A203-444A-B48E-8739A0595DA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F5D8013-3FB0-4318-A6C4-FDB15F3086DB}" type="datetimeFigureOut">
              <a:rPr lang="en-US"/>
              <a:pPr>
                <a:defRPr/>
              </a:pPr>
              <a:t>6/6/2008</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ABB0EB40-FB75-4033-AADC-F6B5BE84CD1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A75FB9FE-B81E-4602-B5D4-DF0417FDBFA0}" type="datetimeFigureOut">
              <a:rPr lang="en-US"/>
              <a:pPr>
                <a:defRPr/>
              </a:pPr>
              <a:t>6/6/2008</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89F4D6B8-1327-4E84-A8C2-8E9B54196DD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0395BD40-4F88-415B-A768-C772C282CD10}" type="datetimeFigureOut">
              <a:rPr lang="en-US"/>
              <a:pPr>
                <a:defRPr/>
              </a:pPr>
              <a:t>6/6/2008</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BAC1B992-0473-4E2B-8ABD-4B3E32EEE37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B71F9EA9-EA2F-4F01-81CE-E91E96B0DB0B}" type="datetimeFigureOut">
              <a:rPr lang="en-US"/>
              <a:pPr>
                <a:defRPr/>
              </a:pPr>
              <a:t>6/6/2008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AB847A24-BF58-453E-B16C-3092367DE977}"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96" r:id="rId1"/>
    <p:sldLayoutId id="2147483695" r:id="rId2"/>
    <p:sldLayoutId id="2147483697" r:id="rId3"/>
    <p:sldLayoutId id="2147483694" r:id="rId4"/>
    <p:sldLayoutId id="2147483693" r:id="rId5"/>
    <p:sldLayoutId id="2147483692" r:id="rId6"/>
    <p:sldLayoutId id="2147483691" r:id="rId7"/>
    <p:sldLayoutId id="2147483690" r:id="rId8"/>
    <p:sldLayoutId id="2147483698" r:id="rId9"/>
    <p:sldLayoutId id="2147483689" r:id="rId10"/>
    <p:sldLayoutId id="2147483688"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fontAlgn="auto">
              <a:spcAft>
                <a:spcPts val="0"/>
              </a:spcAft>
              <a:defRPr/>
            </a:pPr>
            <a:r>
              <a:rPr lang="en-US" sz="4800" dirty="0" smtClean="0"/>
              <a:t>Challenges of AAPI Education Administrators</a:t>
            </a:r>
            <a:r>
              <a:rPr lang="en-US" sz="3600" dirty="0" smtClean="0"/>
              <a:t/>
            </a:r>
            <a:br>
              <a:rPr lang="en-US" sz="3600" dirty="0" smtClean="0"/>
            </a:br>
            <a:endParaRPr lang="en-US" sz="3600" dirty="0"/>
          </a:p>
        </p:txBody>
      </p:sp>
      <p:sp>
        <p:nvSpPr>
          <p:cNvPr id="3" name="Subtitle 2"/>
          <p:cNvSpPr>
            <a:spLocks noGrp="1"/>
          </p:cNvSpPr>
          <p:nvPr>
            <p:ph type="subTitle" idx="1"/>
          </p:nvPr>
        </p:nvSpPr>
        <p:spPr>
          <a:xfrm>
            <a:off x="304800" y="4419600"/>
            <a:ext cx="8610600" cy="2181225"/>
          </a:xfrm>
        </p:spPr>
        <p:txBody>
          <a:bodyPr>
            <a:normAutofit/>
          </a:bodyPr>
          <a:lstStyle/>
          <a:p>
            <a:pPr marR="0">
              <a:lnSpc>
                <a:spcPct val="80000"/>
              </a:lnSpc>
            </a:pPr>
            <a:r>
              <a:rPr lang="en-US" sz="2000" smtClean="0"/>
              <a:t>Panel Presentation</a:t>
            </a:r>
          </a:p>
          <a:p>
            <a:pPr marR="0">
              <a:lnSpc>
                <a:spcPct val="80000"/>
              </a:lnSpc>
            </a:pPr>
            <a:r>
              <a:rPr lang="en-US" sz="2000" smtClean="0"/>
              <a:t>By Howard S. Wang, Ph.D.</a:t>
            </a:r>
          </a:p>
          <a:p>
            <a:pPr marR="0">
              <a:lnSpc>
                <a:spcPct val="80000"/>
              </a:lnSpc>
            </a:pPr>
            <a:r>
              <a:rPr lang="en-US" sz="2000" smtClean="0"/>
              <a:t>Associate Vice President for Student Affairs</a:t>
            </a:r>
          </a:p>
          <a:p>
            <a:pPr marR="0">
              <a:lnSpc>
                <a:spcPct val="80000"/>
              </a:lnSpc>
            </a:pPr>
            <a:r>
              <a:rPr lang="en-US" sz="2000" smtClean="0"/>
              <a:t>California State University, Fullerton</a:t>
            </a:r>
          </a:p>
          <a:p>
            <a:pPr marR="0">
              <a:lnSpc>
                <a:spcPct val="80000"/>
              </a:lnSpc>
            </a:pPr>
            <a:r>
              <a:rPr lang="en-US" sz="2000" smtClean="0"/>
              <a:t>June 9, 2008</a:t>
            </a:r>
          </a:p>
          <a:p>
            <a:pPr marR="0">
              <a:lnSpc>
                <a:spcPct val="80000"/>
              </a:lnSpc>
            </a:pPr>
            <a:r>
              <a:rPr lang="en-US" sz="2000" smtClean="0"/>
              <a:t>At the Congressional Asian Pacific American Caucus Education Summit</a:t>
            </a:r>
          </a:p>
          <a:p>
            <a:pPr marR="0">
              <a:lnSpc>
                <a:spcPct val="80000"/>
              </a:lnSpc>
            </a:pPr>
            <a:endParaRPr lang="en-US" sz="20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a:xfrm>
            <a:off x="228600" y="228600"/>
            <a:ext cx="8534400" cy="1143000"/>
          </a:xfrm>
        </p:spPr>
        <p:txBody>
          <a:bodyPr/>
          <a:lstStyle/>
          <a:p>
            <a:r>
              <a:rPr lang="en-US" sz="3600" smtClean="0"/>
              <a:t>Asian American and Native American Pacific Islanders Serving Institution (AANAPISI)</a:t>
            </a:r>
          </a:p>
        </p:txBody>
      </p:sp>
      <p:sp>
        <p:nvSpPr>
          <p:cNvPr id="28675" name="Rectangle 3"/>
          <p:cNvSpPr>
            <a:spLocks noGrp="1"/>
          </p:cNvSpPr>
          <p:nvPr>
            <p:ph type="body" idx="1"/>
          </p:nvPr>
        </p:nvSpPr>
        <p:spPr>
          <a:xfrm>
            <a:off x="228600" y="1447800"/>
            <a:ext cx="8686800" cy="5181600"/>
          </a:xfrm>
        </p:spPr>
        <p:txBody>
          <a:bodyPr/>
          <a:lstStyle/>
          <a:p>
            <a:r>
              <a:rPr lang="en-US" sz="2200" smtClean="0"/>
              <a:t>College Cost Reduction and Access Act (CCRAA) of 2007: </a:t>
            </a:r>
          </a:p>
          <a:p>
            <a:pPr lvl="1"/>
            <a:r>
              <a:rPr lang="en-US" sz="2000" smtClean="0"/>
              <a:t>2-year development grant; est. 4 awards of $1.25 M</a:t>
            </a:r>
          </a:p>
          <a:p>
            <a:pPr lvl="1"/>
            <a:r>
              <a:rPr lang="en-US" sz="2000" smtClean="0"/>
              <a:t>Allowable activities include, among others, faculty development, development of academic programs, tutoring, counseling and academic support student services, improve endowment fund</a:t>
            </a:r>
          </a:p>
          <a:p>
            <a:pPr lvl="1"/>
            <a:r>
              <a:rPr lang="en-US" sz="2000" smtClean="0"/>
              <a:t>Deadline – June 26, 2008</a:t>
            </a:r>
          </a:p>
          <a:p>
            <a:r>
              <a:rPr lang="en-US" sz="2200" smtClean="0"/>
              <a:t>College Opportunity and Affordability Act (COAA) of 2007:</a:t>
            </a:r>
          </a:p>
          <a:p>
            <a:pPr lvl="1"/>
            <a:r>
              <a:rPr lang="en-US" sz="2000" smtClean="0"/>
              <a:t>No allocation of fund </a:t>
            </a:r>
          </a:p>
          <a:p>
            <a:pPr lvl="1"/>
            <a:r>
              <a:rPr lang="en-US" sz="2000" smtClean="0"/>
              <a:t>Allowable activities similar to those for CCRAA plus academic instruction, conduct research and data collection, establish partnerships with community based organizations, and establish community outreach programs that encourages elementary and secondary school students to develop the academic skills and interest to pursue postsecondary education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457200" y="304800"/>
            <a:ext cx="8229600" cy="971550"/>
          </a:xfrm>
        </p:spPr>
        <p:txBody>
          <a:bodyPr/>
          <a:lstStyle/>
          <a:p>
            <a:pPr algn="ctr"/>
            <a:r>
              <a:rPr lang="en-US" smtClean="0"/>
              <a:t>Challenging Goals</a:t>
            </a:r>
          </a:p>
        </p:txBody>
      </p:sp>
      <p:sp>
        <p:nvSpPr>
          <p:cNvPr id="3" name="Content Placeholder 2"/>
          <p:cNvSpPr>
            <a:spLocks noGrp="1"/>
          </p:cNvSpPr>
          <p:nvPr>
            <p:ph idx="1"/>
          </p:nvPr>
        </p:nvSpPr>
        <p:spPr>
          <a:xfrm>
            <a:off x="381000" y="1295400"/>
            <a:ext cx="8458200" cy="5334000"/>
          </a:xfrm>
        </p:spPr>
        <p:txBody>
          <a:bodyPr>
            <a:normAutofit/>
          </a:bodyPr>
          <a:lstStyle/>
          <a:p>
            <a:r>
              <a:rPr lang="en-US" sz="2400" smtClean="0"/>
              <a:t>To increase more senior AAPI administrators who can serve as mentors and role models for other more junior administrators and students</a:t>
            </a:r>
          </a:p>
          <a:p>
            <a:r>
              <a:rPr lang="en-US" sz="2400" smtClean="0"/>
              <a:t>To generate interest among AAPI students to select a career in higher education administration</a:t>
            </a:r>
          </a:p>
          <a:p>
            <a:r>
              <a:rPr lang="en-US" sz="2400" smtClean="0"/>
              <a:t>To support programs that increase persistence (retention + graduation) of AAPI students by capitalizing on federal grants designated for AANAPI Serving Institutions</a:t>
            </a:r>
          </a:p>
          <a:p>
            <a:r>
              <a:rPr lang="en-US" sz="2400" smtClean="0"/>
              <a:t>To support community outreach and partnership programs to increase high school graduation and college attendance.</a:t>
            </a:r>
          </a:p>
          <a:p>
            <a:r>
              <a:rPr lang="en-US" sz="2400" smtClean="0"/>
              <a:t>To organize a strong, national advocacy group of colleges and universities that promotes the interests and serve the needs of AAPI students and professionals.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57200" y="304800"/>
            <a:ext cx="8229600" cy="1143000"/>
          </a:xfrm>
        </p:spPr>
        <p:txBody>
          <a:bodyPr/>
          <a:lstStyle/>
          <a:p>
            <a:pPr algn="ctr"/>
            <a:r>
              <a:rPr lang="en-US" smtClean="0"/>
              <a:t>Context and Perspectives</a:t>
            </a:r>
          </a:p>
        </p:txBody>
      </p:sp>
      <p:sp>
        <p:nvSpPr>
          <p:cNvPr id="15362" name="Content Placeholder 2"/>
          <p:cNvSpPr>
            <a:spLocks noGrp="1"/>
          </p:cNvSpPr>
          <p:nvPr>
            <p:ph idx="1"/>
          </p:nvPr>
        </p:nvSpPr>
        <p:spPr>
          <a:xfrm>
            <a:off x="228600" y="1935163"/>
            <a:ext cx="8458200" cy="4389437"/>
          </a:xfrm>
        </p:spPr>
        <p:txBody>
          <a:bodyPr/>
          <a:lstStyle/>
          <a:p>
            <a:pPr marL="514350" indent="-514350">
              <a:lnSpc>
                <a:spcPct val="150000"/>
              </a:lnSpc>
            </a:pPr>
            <a:r>
              <a:rPr lang="en-US" smtClean="0"/>
              <a:t>Student affairs administrators are also educators</a:t>
            </a:r>
          </a:p>
          <a:p>
            <a:pPr marL="514350" indent="-514350">
              <a:lnSpc>
                <a:spcPct val="150000"/>
              </a:lnSpc>
            </a:pPr>
            <a:r>
              <a:rPr lang="en-US" smtClean="0"/>
              <a:t>Perspectives on Challenges facing AAPI administrators</a:t>
            </a:r>
          </a:p>
          <a:p>
            <a:pPr marL="849313" lvl="1" indent="-457200">
              <a:lnSpc>
                <a:spcPct val="150000"/>
              </a:lnSpc>
            </a:pPr>
            <a:r>
              <a:rPr lang="en-US" smtClean="0"/>
              <a:t>Limited number of experienced senior AAPI administrators serve as mentors and role models</a:t>
            </a:r>
          </a:p>
          <a:p>
            <a:pPr marL="849313" lvl="1" indent="-457200">
              <a:lnSpc>
                <a:spcPct val="150000"/>
              </a:lnSpc>
            </a:pPr>
            <a:r>
              <a:rPr lang="en-US" smtClean="0"/>
              <a:t>Challenges facing students from AAPI subgroups are also challenges for AAPI administrators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533400" y="228600"/>
            <a:ext cx="7924800" cy="1466850"/>
          </a:xfrm>
        </p:spPr>
        <p:txBody>
          <a:bodyPr/>
          <a:lstStyle/>
          <a:p>
            <a:pPr algn="ctr"/>
            <a:r>
              <a:rPr lang="en-US" sz="4000" smtClean="0"/>
              <a:t>AAPI Administrators and Presidents in Colleges and Universities</a:t>
            </a:r>
            <a:endParaRPr lang="en-US" sz="4000" baseline="30000" smtClean="0"/>
          </a:p>
        </p:txBody>
      </p:sp>
      <p:graphicFrame>
        <p:nvGraphicFramePr>
          <p:cNvPr id="6" name="Content Placeholder 5"/>
          <p:cNvGraphicFramePr>
            <a:graphicFrameLocks noGrp="1"/>
          </p:cNvGraphicFramePr>
          <p:nvPr>
            <p:ph idx="1"/>
          </p:nvPr>
        </p:nvGraphicFramePr>
        <p:xfrm>
          <a:off x="381000" y="2286000"/>
          <a:ext cx="8458200" cy="3886200"/>
        </p:xfrm>
        <a:graphic>
          <a:graphicData uri="http://schemas.openxmlformats.org/drawingml/2006/table">
            <a:tbl>
              <a:tblPr/>
              <a:tblGrid>
                <a:gridCol w="838200"/>
                <a:gridCol w="1981200"/>
                <a:gridCol w="838200"/>
                <a:gridCol w="1600200"/>
                <a:gridCol w="1057275"/>
                <a:gridCol w="2143125"/>
              </a:tblGrid>
              <a:tr h="971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onstantia" pitchFamily="18" charset="0"/>
                        </a:rPr>
                        <a:t>AAPI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onstantia" pitchFamily="18" charset="0"/>
                        </a:rPr>
                        <a:t>Administrators (U.S.)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onstantia" pitchFamily="18" charset="0"/>
                        </a:rPr>
                        <a:t>AAPI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onstantia" pitchFamily="18" charset="0"/>
                        </a:rPr>
                        <a:t>Presidents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onstantia" pitchFamily="18" charset="0"/>
                        </a:rPr>
                        <a:t>(U.S.)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onstantia" pitchFamily="18" charset="0"/>
                        </a:rPr>
                        <a:t>“Managers”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onstantia" pitchFamily="18" charset="0"/>
                        </a:rPr>
                        <a:t>(2006 CSU Employee Profile)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971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1993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2243   (1.6% of total)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1994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38 (1.2% of total)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2001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75  (1.9% of total)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971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2001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3541  (2.4% of total)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2004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57 (1.5% of total)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2006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146  (3.3% of total)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971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Gain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1,298  (+57.9%)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Gain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19  (+50%)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Gain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71 (+95%)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457200" y="381000"/>
            <a:ext cx="8229600" cy="914400"/>
          </a:xfrm>
        </p:spPr>
        <p:txBody>
          <a:bodyPr/>
          <a:lstStyle/>
          <a:p>
            <a:pPr algn="ctr"/>
            <a:r>
              <a:rPr lang="en-US" smtClean="0"/>
              <a:t>Putting “Gains” in Context</a:t>
            </a:r>
          </a:p>
        </p:txBody>
      </p:sp>
      <p:sp>
        <p:nvSpPr>
          <p:cNvPr id="17410" name="Content Placeholder 2"/>
          <p:cNvSpPr>
            <a:spLocks noGrp="1"/>
          </p:cNvSpPr>
          <p:nvPr>
            <p:ph idx="1"/>
          </p:nvPr>
        </p:nvSpPr>
        <p:spPr>
          <a:xfrm>
            <a:off x="381000" y="1752600"/>
            <a:ext cx="8458200" cy="4800600"/>
          </a:xfrm>
        </p:spPr>
        <p:txBody>
          <a:bodyPr/>
          <a:lstStyle/>
          <a:p>
            <a:r>
              <a:rPr lang="en-US" smtClean="0"/>
              <a:t>%   of AAPI administrators and college/university presidents relative to % of AAPI population (1990 US Census: 4.2%; 2000 US Census: 4.4%)</a:t>
            </a:r>
          </a:p>
          <a:p>
            <a:r>
              <a:rPr lang="en-US" smtClean="0"/>
              <a:t>%   in AAPI staff in “managerial” occupational group  does not distinguish entry level versus senior level administrators; and such data does not, and is not meant to, show/address possible issue of “glass ceiling” </a:t>
            </a:r>
          </a:p>
          <a:p>
            <a:r>
              <a:rPr lang="en-US" smtClean="0"/>
              <a:t>“Gains” in AAPI administrators and presidents not proportional to enrollment gains of AAPI students – a 2007 U.S. Dept. of Educ. Report showed a 461% increase in AAPI student enrollment from 1976 to 2004.</a:t>
            </a:r>
          </a:p>
        </p:txBody>
      </p:sp>
      <p:cxnSp>
        <p:nvCxnSpPr>
          <p:cNvPr id="5" name="Straight Arrow Connector 4"/>
          <p:cNvCxnSpPr/>
          <p:nvPr/>
        </p:nvCxnSpPr>
        <p:spPr>
          <a:xfrm rot="5400000" flipH="1" flipV="1">
            <a:off x="954087" y="1941513"/>
            <a:ext cx="37941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5400000" flipH="1" flipV="1">
            <a:off x="952500" y="3236913"/>
            <a:ext cx="379413"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42950"/>
          </a:xfrm>
        </p:spPr>
        <p:txBody>
          <a:bodyPr>
            <a:normAutofit fontScale="90000"/>
          </a:bodyPr>
          <a:lstStyle/>
          <a:p>
            <a:pPr algn="ctr" fontAlgn="auto">
              <a:spcAft>
                <a:spcPts val="0"/>
              </a:spcAft>
              <a:defRPr/>
            </a:pPr>
            <a:r>
              <a:rPr lang="en-US" dirty="0" smtClean="0"/>
              <a:t>Questions for AAPI Administrators</a:t>
            </a:r>
            <a:endParaRPr lang="en-US" dirty="0"/>
          </a:p>
        </p:txBody>
      </p:sp>
      <p:sp>
        <p:nvSpPr>
          <p:cNvPr id="18434" name="Content Placeholder 2"/>
          <p:cNvSpPr>
            <a:spLocks noGrp="1"/>
          </p:cNvSpPr>
          <p:nvPr>
            <p:ph idx="1"/>
          </p:nvPr>
        </p:nvSpPr>
        <p:spPr>
          <a:xfrm>
            <a:off x="228600" y="1752600"/>
            <a:ext cx="8610600" cy="4876800"/>
          </a:xfrm>
        </p:spPr>
        <p:txBody>
          <a:bodyPr/>
          <a:lstStyle/>
          <a:p>
            <a:r>
              <a:rPr lang="en-US" smtClean="0"/>
              <a:t>How can we as AAPI administrators create a pipeline of AAPI students who can take on the leadership role and be policy and decision makers and role models?</a:t>
            </a:r>
          </a:p>
          <a:p>
            <a:pPr>
              <a:buFont typeface="Wingdings 2" pitchFamily="18" charset="2"/>
              <a:buNone/>
            </a:pPr>
            <a:endParaRPr lang="en-US" smtClean="0"/>
          </a:p>
          <a:p>
            <a:r>
              <a:rPr lang="en-US" smtClean="0"/>
              <a:t>How can we as AAPI educators channel our AAPI students  from other lucrative careers to a much less-paying profession of education administration?</a:t>
            </a:r>
          </a:p>
          <a:p>
            <a:endParaRPr lang="en-US" smtClean="0"/>
          </a:p>
          <a:p>
            <a:r>
              <a:rPr lang="en-US" smtClean="0"/>
              <a:t>As student affairs professionals, how can we teach our AAPI students the ethic of “intrinsic values” and “deferred gratification?”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762000"/>
          </a:xfrm>
        </p:spPr>
        <p:txBody>
          <a:bodyPr>
            <a:normAutofit fontScale="90000"/>
          </a:bodyPr>
          <a:lstStyle/>
          <a:p>
            <a:pPr fontAlgn="auto">
              <a:spcAft>
                <a:spcPts val="0"/>
              </a:spcAft>
              <a:defRPr/>
            </a:pPr>
            <a:r>
              <a:rPr lang="en-US" sz="4000" dirty="0" smtClean="0"/>
              <a:t>Preference for Major among AAPI Freshmen</a:t>
            </a:r>
            <a:endParaRPr lang="en-US" sz="4000" dirty="0"/>
          </a:p>
        </p:txBody>
      </p:sp>
      <p:graphicFrame>
        <p:nvGraphicFramePr>
          <p:cNvPr id="4" name="Content Placeholder 3"/>
          <p:cNvGraphicFramePr>
            <a:graphicFrameLocks noGrp="1"/>
          </p:cNvGraphicFramePr>
          <p:nvPr>
            <p:ph idx="1"/>
          </p:nvPr>
        </p:nvGraphicFramePr>
        <p:xfrm>
          <a:off x="304800" y="1371600"/>
          <a:ext cx="8305800" cy="5191125"/>
        </p:xfrm>
        <a:graphic>
          <a:graphicData uri="http://schemas.openxmlformats.org/drawingml/2006/table">
            <a:tbl>
              <a:tblPr firstRow="1" bandRow="1">
                <a:tableStyleId>{5C22544A-7EE6-4342-B048-85BDC9FD1C3A}</a:tableStyleId>
              </a:tblPr>
              <a:tblGrid>
                <a:gridCol w="3048000"/>
                <a:gridCol w="1066800"/>
                <a:gridCol w="2971800"/>
                <a:gridCol w="1219200"/>
              </a:tblGrid>
              <a:tr h="370840">
                <a:tc>
                  <a:txBody>
                    <a:bodyPr/>
                    <a:lstStyle/>
                    <a:p>
                      <a:r>
                        <a:rPr lang="en-US" dirty="0" smtClean="0"/>
                        <a:t>Men</a:t>
                      </a:r>
                      <a:endParaRPr lang="en-US" dirty="0"/>
                    </a:p>
                  </a:txBody>
                  <a:tcPr/>
                </a:tc>
                <a:tc>
                  <a:txBody>
                    <a:bodyPr/>
                    <a:lstStyle/>
                    <a:p>
                      <a:r>
                        <a:rPr lang="en-US" dirty="0" smtClean="0"/>
                        <a:t> 1971 (%)</a:t>
                      </a:r>
                      <a:endParaRPr lang="en-US" dirty="0"/>
                    </a:p>
                  </a:txBody>
                  <a:tcPr/>
                </a:tc>
                <a:tc>
                  <a:txBody>
                    <a:bodyPr/>
                    <a:lstStyle/>
                    <a:p>
                      <a:r>
                        <a:rPr lang="en-US" dirty="0" smtClean="0"/>
                        <a:t>Men</a:t>
                      </a:r>
                      <a:endParaRPr lang="en-US" dirty="0"/>
                    </a:p>
                  </a:txBody>
                  <a:tcPr/>
                </a:tc>
                <a:tc>
                  <a:txBody>
                    <a:bodyPr/>
                    <a:lstStyle/>
                    <a:p>
                      <a:r>
                        <a:rPr lang="en-US" dirty="0" smtClean="0"/>
                        <a:t>2005 (%)</a:t>
                      </a:r>
                      <a:endParaRPr lang="en-US" dirty="0"/>
                    </a:p>
                  </a:txBody>
                  <a:tcPr/>
                </a:tc>
              </a:tr>
              <a:tr h="370840">
                <a:tc>
                  <a:txBody>
                    <a:bodyPr/>
                    <a:lstStyle/>
                    <a:p>
                      <a:pPr marL="342900" indent="-342900">
                        <a:buAutoNum type="arabicPeriod"/>
                      </a:pPr>
                      <a:r>
                        <a:rPr lang="en-US" dirty="0" smtClean="0"/>
                        <a:t>Engineering</a:t>
                      </a:r>
                      <a:endParaRPr lang="en-US" dirty="0"/>
                    </a:p>
                  </a:txBody>
                  <a:tcPr/>
                </a:tc>
                <a:tc>
                  <a:txBody>
                    <a:bodyPr/>
                    <a:lstStyle/>
                    <a:p>
                      <a:r>
                        <a:rPr lang="en-US" dirty="0" smtClean="0"/>
                        <a:t>30.4%</a:t>
                      </a:r>
                      <a:endParaRPr lang="en-US" dirty="0"/>
                    </a:p>
                  </a:txBody>
                  <a:tcPr/>
                </a:tc>
                <a:tc>
                  <a:txBody>
                    <a:bodyPr/>
                    <a:lstStyle/>
                    <a:p>
                      <a:pPr marL="342900" indent="-342900">
                        <a:buAutoNum type="arabicPeriod"/>
                      </a:pPr>
                      <a:r>
                        <a:rPr lang="en-US" dirty="0" smtClean="0"/>
                        <a:t>Engineering</a:t>
                      </a:r>
                      <a:endParaRPr lang="en-US" dirty="0"/>
                    </a:p>
                  </a:txBody>
                  <a:tcPr/>
                </a:tc>
                <a:tc>
                  <a:txBody>
                    <a:bodyPr/>
                    <a:lstStyle/>
                    <a:p>
                      <a:r>
                        <a:rPr lang="en-US" dirty="0" smtClean="0"/>
                        <a:t>22.8%</a:t>
                      </a:r>
                      <a:endParaRPr lang="en-US" dirty="0"/>
                    </a:p>
                  </a:txBody>
                  <a:tcPr/>
                </a:tc>
              </a:tr>
              <a:tr h="370840">
                <a:tc>
                  <a:txBody>
                    <a:bodyPr/>
                    <a:lstStyle/>
                    <a:p>
                      <a:r>
                        <a:rPr lang="en-US" dirty="0" smtClean="0"/>
                        <a:t>2.</a:t>
                      </a:r>
                      <a:r>
                        <a:rPr lang="en-US" baseline="0" dirty="0" smtClean="0"/>
                        <a:t>  Health Professional</a:t>
                      </a:r>
                      <a:endParaRPr lang="en-US" dirty="0"/>
                    </a:p>
                  </a:txBody>
                  <a:tcPr/>
                </a:tc>
                <a:tc>
                  <a:txBody>
                    <a:bodyPr/>
                    <a:lstStyle/>
                    <a:p>
                      <a:r>
                        <a:rPr lang="en-US" dirty="0" smtClean="0"/>
                        <a:t>14.3%</a:t>
                      </a:r>
                      <a:endParaRPr lang="en-US" dirty="0"/>
                    </a:p>
                  </a:txBody>
                  <a:tcPr/>
                </a:tc>
                <a:tc>
                  <a:txBody>
                    <a:bodyPr/>
                    <a:lstStyle/>
                    <a:p>
                      <a:pPr marL="342900" indent="-342900">
                        <a:buAutoNum type="arabicPeriod" startAt="2"/>
                      </a:pPr>
                      <a:r>
                        <a:rPr lang="en-US" dirty="0" smtClean="0"/>
                        <a:t>Business</a:t>
                      </a:r>
                      <a:endParaRPr lang="en-US" dirty="0"/>
                    </a:p>
                  </a:txBody>
                  <a:tcPr/>
                </a:tc>
                <a:tc>
                  <a:txBody>
                    <a:bodyPr/>
                    <a:lstStyle/>
                    <a:p>
                      <a:r>
                        <a:rPr lang="en-US" dirty="0" smtClean="0"/>
                        <a:t>20.1%</a:t>
                      </a:r>
                      <a:endParaRPr lang="en-US" dirty="0"/>
                    </a:p>
                  </a:txBody>
                  <a:tcPr/>
                </a:tc>
              </a:tr>
              <a:tr h="370840">
                <a:tc>
                  <a:txBody>
                    <a:bodyPr/>
                    <a:lstStyle/>
                    <a:p>
                      <a:pPr marL="342900" indent="-342900">
                        <a:buAutoNum type="arabicPeriod" startAt="3"/>
                      </a:pPr>
                      <a:r>
                        <a:rPr lang="en-US" dirty="0" smtClean="0"/>
                        <a:t>Business</a:t>
                      </a:r>
                      <a:endParaRPr lang="en-US" dirty="0"/>
                    </a:p>
                  </a:txBody>
                  <a:tcPr/>
                </a:tc>
                <a:tc>
                  <a:txBody>
                    <a:bodyPr/>
                    <a:lstStyle/>
                    <a:p>
                      <a:r>
                        <a:rPr lang="en-US" dirty="0" smtClean="0"/>
                        <a:t>8.3%</a:t>
                      </a:r>
                      <a:endParaRPr lang="en-US" dirty="0"/>
                    </a:p>
                  </a:txBody>
                  <a:tcPr/>
                </a:tc>
                <a:tc>
                  <a:txBody>
                    <a:bodyPr/>
                    <a:lstStyle/>
                    <a:p>
                      <a:r>
                        <a:rPr lang="en-US" dirty="0" smtClean="0"/>
                        <a:t>3.  Biological Science</a:t>
                      </a:r>
                      <a:endParaRPr lang="en-US" dirty="0"/>
                    </a:p>
                  </a:txBody>
                  <a:tcPr/>
                </a:tc>
                <a:tc>
                  <a:txBody>
                    <a:bodyPr/>
                    <a:lstStyle/>
                    <a:p>
                      <a:r>
                        <a:rPr lang="en-US" dirty="0" smtClean="0"/>
                        <a:t>13.4%</a:t>
                      </a:r>
                      <a:endParaRPr lang="en-US" dirty="0"/>
                    </a:p>
                  </a:txBody>
                  <a:tcPr/>
                </a:tc>
              </a:tr>
              <a:tr h="370840">
                <a:tc>
                  <a:txBody>
                    <a:bodyPr/>
                    <a:lstStyle/>
                    <a:p>
                      <a:r>
                        <a:rPr lang="en-US" dirty="0" smtClean="0"/>
                        <a:t>4.  Social Sciences</a:t>
                      </a:r>
                      <a:endParaRPr lang="en-US" dirty="0"/>
                    </a:p>
                  </a:txBody>
                  <a:tcPr/>
                </a:tc>
                <a:tc>
                  <a:txBody>
                    <a:bodyPr/>
                    <a:lstStyle/>
                    <a:p>
                      <a:r>
                        <a:rPr lang="en-US" dirty="0" smtClean="0"/>
                        <a:t>7.5%</a:t>
                      </a:r>
                      <a:endParaRPr lang="en-US" dirty="0"/>
                    </a:p>
                  </a:txBody>
                  <a:tcPr/>
                </a:tc>
                <a:tc>
                  <a:txBody>
                    <a:bodyPr/>
                    <a:lstStyle/>
                    <a:p>
                      <a:r>
                        <a:rPr lang="en-US" dirty="0" smtClean="0"/>
                        <a:t>4.  Health Professional</a:t>
                      </a:r>
                      <a:endParaRPr lang="en-US" dirty="0"/>
                    </a:p>
                  </a:txBody>
                  <a:tcPr/>
                </a:tc>
                <a:tc>
                  <a:txBody>
                    <a:bodyPr/>
                    <a:lstStyle/>
                    <a:p>
                      <a:r>
                        <a:rPr lang="en-US" dirty="0" smtClean="0"/>
                        <a:t>11.6%</a:t>
                      </a:r>
                      <a:endParaRPr lang="en-US" dirty="0"/>
                    </a:p>
                  </a:txBody>
                  <a:tcPr/>
                </a:tc>
              </a:tr>
              <a:tr h="370840">
                <a:tc>
                  <a:txBody>
                    <a:bodyPr/>
                    <a:lstStyle/>
                    <a:p>
                      <a:r>
                        <a:rPr lang="en-US" dirty="0" smtClean="0"/>
                        <a:t>5.  Biological</a:t>
                      </a:r>
                      <a:r>
                        <a:rPr lang="en-US" baseline="0" dirty="0" smtClean="0"/>
                        <a:t> Science</a:t>
                      </a:r>
                      <a:endParaRPr lang="en-US" dirty="0"/>
                    </a:p>
                  </a:txBody>
                  <a:tcPr/>
                </a:tc>
                <a:tc>
                  <a:txBody>
                    <a:bodyPr/>
                    <a:lstStyle/>
                    <a:p>
                      <a:r>
                        <a:rPr lang="en-US" dirty="0" smtClean="0"/>
                        <a:t>6.7%</a:t>
                      </a:r>
                      <a:endParaRPr lang="en-US" dirty="0"/>
                    </a:p>
                  </a:txBody>
                  <a:tcPr/>
                </a:tc>
                <a:tc>
                  <a:txBody>
                    <a:bodyPr/>
                    <a:lstStyle/>
                    <a:p>
                      <a:r>
                        <a:rPr lang="en-US" dirty="0" smtClean="0"/>
                        <a:t> 5.  Fine Arts</a:t>
                      </a:r>
                      <a:endParaRPr lang="en-US" dirty="0"/>
                    </a:p>
                  </a:txBody>
                  <a:tcPr/>
                </a:tc>
                <a:tc>
                  <a:txBody>
                    <a:bodyPr/>
                    <a:lstStyle/>
                    <a:p>
                      <a:r>
                        <a:rPr lang="en-US" dirty="0" smtClean="0"/>
                        <a:t>4.1%</a:t>
                      </a:r>
                      <a:endParaRPr lang="en-US" dirty="0"/>
                    </a:p>
                  </a:txBody>
                  <a:tcPr/>
                </a:tc>
              </a:tr>
              <a:tr h="370840">
                <a:tc>
                  <a:txBody>
                    <a:bodyPr/>
                    <a:lstStyle/>
                    <a:p>
                      <a:r>
                        <a:rPr lang="en-US" dirty="0" smtClean="0"/>
                        <a:t>9. Education</a:t>
                      </a:r>
                      <a:endParaRPr lang="en-US" dirty="0"/>
                    </a:p>
                  </a:txBody>
                  <a:tcPr/>
                </a:tc>
                <a:tc>
                  <a:txBody>
                    <a:bodyPr/>
                    <a:lstStyle/>
                    <a:p>
                      <a:r>
                        <a:rPr lang="en-US" dirty="0" smtClean="0"/>
                        <a:t>2.2%</a:t>
                      </a:r>
                      <a:endParaRPr lang="en-US" dirty="0"/>
                    </a:p>
                  </a:txBody>
                  <a:tcPr/>
                </a:tc>
                <a:tc>
                  <a:txBody>
                    <a:bodyPr/>
                    <a:lstStyle/>
                    <a:p>
                      <a:pPr marL="342900" indent="-342900">
                        <a:buAutoNum type="arabicPeriod" startAt="10"/>
                      </a:pPr>
                      <a:r>
                        <a:rPr lang="en-US" dirty="0" smtClean="0"/>
                        <a:t>Education</a:t>
                      </a:r>
                      <a:endParaRPr lang="en-US" dirty="0"/>
                    </a:p>
                  </a:txBody>
                  <a:tcPr/>
                </a:tc>
                <a:tc>
                  <a:txBody>
                    <a:bodyPr/>
                    <a:lstStyle/>
                    <a:p>
                      <a:r>
                        <a:rPr lang="en-US" dirty="0" smtClean="0"/>
                        <a:t>1.5%</a:t>
                      </a:r>
                      <a:endParaRPr lang="en-US" dirty="0"/>
                    </a:p>
                  </a:txBody>
                  <a:tcPr/>
                </a:tc>
              </a:tr>
              <a:tr h="370840">
                <a:tc>
                  <a:txBody>
                    <a:bodyPr/>
                    <a:lstStyle/>
                    <a:p>
                      <a:r>
                        <a:rPr lang="en-US" b="1" dirty="0" smtClean="0">
                          <a:solidFill>
                            <a:schemeClr val="bg1">
                              <a:lumMod val="95000"/>
                            </a:schemeClr>
                          </a:solidFill>
                        </a:rPr>
                        <a:t>Women</a:t>
                      </a:r>
                      <a:endParaRPr lang="en-US" b="1" dirty="0">
                        <a:solidFill>
                          <a:schemeClr val="bg1">
                            <a:lumMod val="95000"/>
                          </a:schemeClr>
                        </a:solidFill>
                      </a:endParaRPr>
                    </a:p>
                  </a:txBody>
                  <a:tcPr>
                    <a:solidFill>
                      <a:srgbClr val="0070C0"/>
                    </a:solidFill>
                  </a:tcPr>
                </a:tc>
                <a:tc>
                  <a:txBody>
                    <a:bodyPr/>
                    <a:lstStyle/>
                    <a:p>
                      <a:r>
                        <a:rPr lang="en-US" b="1" dirty="0" smtClean="0">
                          <a:solidFill>
                            <a:schemeClr val="bg1"/>
                          </a:solidFill>
                        </a:rPr>
                        <a:t>1971 (%)</a:t>
                      </a:r>
                      <a:endParaRPr lang="en-US" b="1" dirty="0">
                        <a:solidFill>
                          <a:schemeClr val="bg1"/>
                        </a:solidFill>
                      </a:endParaRPr>
                    </a:p>
                  </a:txBody>
                  <a:tcPr>
                    <a:solidFill>
                      <a:srgbClr val="0070C0"/>
                    </a:solidFill>
                  </a:tcPr>
                </a:tc>
                <a:tc>
                  <a:txBody>
                    <a:bodyPr/>
                    <a:lstStyle/>
                    <a:p>
                      <a:r>
                        <a:rPr lang="en-US" b="1" dirty="0" smtClean="0">
                          <a:solidFill>
                            <a:schemeClr val="bg1"/>
                          </a:solidFill>
                        </a:rPr>
                        <a:t>Women</a:t>
                      </a:r>
                      <a:endParaRPr lang="en-US" b="1" dirty="0">
                        <a:solidFill>
                          <a:schemeClr val="bg1"/>
                        </a:solidFill>
                      </a:endParaRPr>
                    </a:p>
                  </a:txBody>
                  <a:tcPr>
                    <a:solidFill>
                      <a:srgbClr val="0070C0"/>
                    </a:solidFill>
                  </a:tcPr>
                </a:tc>
                <a:tc>
                  <a:txBody>
                    <a:bodyPr/>
                    <a:lstStyle/>
                    <a:p>
                      <a:r>
                        <a:rPr lang="en-US" b="1" dirty="0" smtClean="0">
                          <a:solidFill>
                            <a:schemeClr val="bg1"/>
                          </a:solidFill>
                        </a:rPr>
                        <a:t>2005 (%)</a:t>
                      </a:r>
                      <a:endParaRPr lang="en-US" b="1" dirty="0">
                        <a:solidFill>
                          <a:schemeClr val="bg1"/>
                        </a:solidFill>
                      </a:endParaRPr>
                    </a:p>
                  </a:txBody>
                  <a:tcPr>
                    <a:solidFill>
                      <a:srgbClr val="0070C0"/>
                    </a:solidFill>
                  </a:tcPr>
                </a:tc>
              </a:tr>
              <a:tr h="370840">
                <a:tc>
                  <a:txBody>
                    <a:bodyPr/>
                    <a:lstStyle/>
                    <a:p>
                      <a:r>
                        <a:rPr lang="en-US" dirty="0" smtClean="0"/>
                        <a:t>1.</a:t>
                      </a:r>
                      <a:r>
                        <a:rPr lang="en-US" baseline="0" dirty="0" smtClean="0"/>
                        <a:t>  Health Professional</a:t>
                      </a:r>
                      <a:endParaRPr lang="en-US" dirty="0"/>
                    </a:p>
                  </a:txBody>
                  <a:tcPr/>
                </a:tc>
                <a:tc>
                  <a:txBody>
                    <a:bodyPr/>
                    <a:lstStyle/>
                    <a:p>
                      <a:r>
                        <a:rPr lang="en-US" dirty="0" smtClean="0"/>
                        <a:t>21.2%</a:t>
                      </a:r>
                      <a:endParaRPr lang="en-US" dirty="0"/>
                    </a:p>
                  </a:txBody>
                  <a:tcPr/>
                </a:tc>
                <a:tc>
                  <a:txBody>
                    <a:bodyPr/>
                    <a:lstStyle/>
                    <a:p>
                      <a:r>
                        <a:rPr lang="en-US" dirty="0" smtClean="0"/>
                        <a:t>1.  Health Professional</a:t>
                      </a:r>
                      <a:endParaRPr lang="en-US" dirty="0"/>
                    </a:p>
                  </a:txBody>
                  <a:tcPr/>
                </a:tc>
                <a:tc>
                  <a:txBody>
                    <a:bodyPr/>
                    <a:lstStyle/>
                    <a:p>
                      <a:r>
                        <a:rPr lang="en-US" dirty="0" smtClean="0"/>
                        <a:t>19.9%</a:t>
                      </a:r>
                      <a:endParaRPr lang="en-US" dirty="0"/>
                    </a:p>
                  </a:txBody>
                  <a:tcPr/>
                </a:tc>
              </a:tr>
              <a:tr h="370840">
                <a:tc>
                  <a:txBody>
                    <a:bodyPr/>
                    <a:lstStyle/>
                    <a:p>
                      <a:r>
                        <a:rPr lang="en-US" dirty="0" smtClean="0"/>
                        <a:t>2.  Social Sciences</a:t>
                      </a:r>
                      <a:endParaRPr lang="en-US" dirty="0"/>
                    </a:p>
                  </a:txBody>
                  <a:tcPr/>
                </a:tc>
                <a:tc>
                  <a:txBody>
                    <a:bodyPr/>
                    <a:lstStyle/>
                    <a:p>
                      <a:r>
                        <a:rPr lang="en-US" dirty="0" smtClean="0"/>
                        <a:t>15.2%</a:t>
                      </a:r>
                      <a:endParaRPr lang="en-US" dirty="0"/>
                    </a:p>
                  </a:txBody>
                  <a:tcPr/>
                </a:tc>
                <a:tc>
                  <a:txBody>
                    <a:bodyPr/>
                    <a:lstStyle/>
                    <a:p>
                      <a:pPr marL="342900" indent="-342900">
                        <a:buAutoNum type="arabicPeriod" startAt="2"/>
                      </a:pPr>
                      <a:r>
                        <a:rPr lang="en-US" dirty="0" smtClean="0"/>
                        <a:t>Business</a:t>
                      </a:r>
                      <a:endParaRPr lang="en-US" dirty="0"/>
                    </a:p>
                  </a:txBody>
                  <a:tcPr/>
                </a:tc>
                <a:tc>
                  <a:txBody>
                    <a:bodyPr/>
                    <a:lstStyle/>
                    <a:p>
                      <a:r>
                        <a:rPr lang="en-US" dirty="0" smtClean="0"/>
                        <a:t>17.6%</a:t>
                      </a:r>
                      <a:endParaRPr lang="en-US" dirty="0"/>
                    </a:p>
                  </a:txBody>
                  <a:tcPr/>
                </a:tc>
              </a:tr>
              <a:tr h="370840">
                <a:tc>
                  <a:txBody>
                    <a:bodyPr/>
                    <a:lstStyle/>
                    <a:p>
                      <a:r>
                        <a:rPr lang="en-US" dirty="0" smtClean="0"/>
                        <a:t>3.  Fine Arts</a:t>
                      </a:r>
                      <a:endParaRPr lang="en-US" dirty="0"/>
                    </a:p>
                  </a:txBody>
                  <a:tcPr/>
                </a:tc>
                <a:tc>
                  <a:txBody>
                    <a:bodyPr/>
                    <a:lstStyle/>
                    <a:p>
                      <a:r>
                        <a:rPr lang="en-US" dirty="0" smtClean="0"/>
                        <a:t>9.3%</a:t>
                      </a:r>
                      <a:endParaRPr lang="en-US" dirty="0"/>
                    </a:p>
                  </a:txBody>
                  <a:tcPr/>
                </a:tc>
                <a:tc>
                  <a:txBody>
                    <a:bodyPr/>
                    <a:lstStyle/>
                    <a:p>
                      <a:r>
                        <a:rPr lang="en-US" dirty="0" smtClean="0"/>
                        <a:t>3.  Biological</a:t>
                      </a:r>
                      <a:r>
                        <a:rPr lang="en-US" baseline="0" dirty="0" smtClean="0"/>
                        <a:t> Science</a:t>
                      </a:r>
                      <a:endParaRPr lang="en-US" dirty="0"/>
                    </a:p>
                  </a:txBody>
                  <a:tcPr/>
                </a:tc>
                <a:tc>
                  <a:txBody>
                    <a:bodyPr/>
                    <a:lstStyle/>
                    <a:p>
                      <a:r>
                        <a:rPr lang="en-US" dirty="0" smtClean="0"/>
                        <a:t>16.3%</a:t>
                      </a:r>
                      <a:endParaRPr lang="en-US" dirty="0"/>
                    </a:p>
                  </a:txBody>
                  <a:tcPr/>
                </a:tc>
              </a:tr>
              <a:tr h="370840">
                <a:tc>
                  <a:txBody>
                    <a:bodyPr/>
                    <a:lstStyle/>
                    <a:p>
                      <a:pPr marL="342900" indent="-342900">
                        <a:buAutoNum type="arabicPeriod" startAt="4"/>
                      </a:pPr>
                      <a:r>
                        <a:rPr lang="en-US" dirty="0" smtClean="0"/>
                        <a:t>Education</a:t>
                      </a:r>
                      <a:endParaRPr lang="en-US" dirty="0"/>
                    </a:p>
                  </a:txBody>
                  <a:tcPr/>
                </a:tc>
                <a:tc>
                  <a:txBody>
                    <a:bodyPr/>
                    <a:lstStyle/>
                    <a:p>
                      <a:r>
                        <a:rPr lang="en-US" dirty="0" smtClean="0"/>
                        <a:t>7.1% </a:t>
                      </a:r>
                      <a:endParaRPr lang="en-US" dirty="0"/>
                    </a:p>
                  </a:txBody>
                  <a:tcPr/>
                </a:tc>
                <a:tc>
                  <a:txBody>
                    <a:bodyPr/>
                    <a:lstStyle/>
                    <a:p>
                      <a:r>
                        <a:rPr lang="en-US" dirty="0" smtClean="0"/>
                        <a:t>4.  Social Science</a:t>
                      </a:r>
                      <a:endParaRPr lang="en-US" dirty="0"/>
                    </a:p>
                  </a:txBody>
                  <a:tcPr/>
                </a:tc>
                <a:tc>
                  <a:txBody>
                    <a:bodyPr/>
                    <a:lstStyle/>
                    <a:p>
                      <a:r>
                        <a:rPr lang="en-US" dirty="0" smtClean="0"/>
                        <a:t>7.4%</a:t>
                      </a:r>
                      <a:endParaRPr lang="en-US" dirty="0"/>
                    </a:p>
                  </a:txBody>
                  <a:tcPr/>
                </a:tc>
              </a:tr>
              <a:tr h="370840">
                <a:tc>
                  <a:txBody>
                    <a:bodyPr/>
                    <a:lstStyle/>
                    <a:p>
                      <a:r>
                        <a:rPr lang="en-US" dirty="0" smtClean="0"/>
                        <a:t>5.  Mathematics or Statistics</a:t>
                      </a:r>
                      <a:endParaRPr lang="en-US" dirty="0"/>
                    </a:p>
                  </a:txBody>
                  <a:tcPr/>
                </a:tc>
                <a:tc>
                  <a:txBody>
                    <a:bodyPr/>
                    <a:lstStyle/>
                    <a:p>
                      <a:r>
                        <a:rPr lang="en-US" dirty="0" smtClean="0"/>
                        <a:t>6.2%</a:t>
                      </a:r>
                      <a:endParaRPr lang="en-US" dirty="0"/>
                    </a:p>
                  </a:txBody>
                  <a:tcPr/>
                </a:tc>
                <a:tc>
                  <a:txBody>
                    <a:bodyPr/>
                    <a:lstStyle/>
                    <a:p>
                      <a:r>
                        <a:rPr lang="en-US" dirty="0" smtClean="0"/>
                        <a:t>5.  Fine Arts</a:t>
                      </a:r>
                      <a:endParaRPr lang="en-US" dirty="0"/>
                    </a:p>
                  </a:txBody>
                  <a:tcPr/>
                </a:tc>
                <a:tc>
                  <a:txBody>
                    <a:bodyPr/>
                    <a:lstStyle/>
                    <a:p>
                      <a:r>
                        <a:rPr lang="en-US" dirty="0" smtClean="0"/>
                        <a:t>5.0%</a:t>
                      </a:r>
                      <a:endParaRPr lang="en-US" dirty="0"/>
                    </a:p>
                  </a:txBody>
                  <a:tcPr/>
                </a:tc>
              </a:tr>
              <a:tr h="370840">
                <a:tc>
                  <a:txBody>
                    <a:bodyPr/>
                    <a:lstStyle/>
                    <a:p>
                      <a:pPr marL="342900" indent="-342900">
                        <a:buAutoNum type="arabicPeriod" startAt="9"/>
                      </a:pPr>
                      <a:r>
                        <a:rPr lang="en-US" dirty="0" smtClean="0"/>
                        <a:t>English</a:t>
                      </a:r>
                      <a:endParaRPr lang="en-US" dirty="0"/>
                    </a:p>
                  </a:txBody>
                  <a:tcPr/>
                </a:tc>
                <a:tc>
                  <a:txBody>
                    <a:bodyPr/>
                    <a:lstStyle/>
                    <a:p>
                      <a:r>
                        <a:rPr lang="en-US" dirty="0" smtClean="0"/>
                        <a:t>3.9% </a:t>
                      </a:r>
                      <a:endParaRPr lang="en-US" dirty="0"/>
                    </a:p>
                  </a:txBody>
                  <a:tcPr/>
                </a:tc>
                <a:tc>
                  <a:txBody>
                    <a:bodyPr/>
                    <a:lstStyle/>
                    <a:p>
                      <a:pPr marL="342900" indent="-342900">
                        <a:buAutoNum type="arabicPeriod" startAt="8"/>
                      </a:pPr>
                      <a:r>
                        <a:rPr lang="en-US" baseline="0" dirty="0" smtClean="0"/>
                        <a:t>Education</a:t>
                      </a:r>
                      <a:endParaRPr lang="en-US" dirty="0"/>
                    </a:p>
                  </a:txBody>
                  <a:tcPr/>
                </a:tc>
                <a:tc>
                  <a:txBody>
                    <a:bodyPr/>
                    <a:lstStyle/>
                    <a:p>
                      <a:r>
                        <a:rPr lang="en-US" dirty="0" smtClean="0"/>
                        <a:t>4.0%</a:t>
                      </a:r>
                      <a:endParaRPr lang="en-US"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28600" y="228600"/>
            <a:ext cx="8382000" cy="533400"/>
          </a:xfrm>
        </p:spPr>
        <p:txBody>
          <a:bodyPr/>
          <a:lstStyle/>
          <a:p>
            <a:pPr algn="ctr"/>
            <a:r>
              <a:rPr lang="en-US" sz="3600" smtClean="0"/>
              <a:t>Career Aspirations among AAPI Freshmen</a:t>
            </a:r>
          </a:p>
        </p:txBody>
      </p:sp>
      <p:graphicFrame>
        <p:nvGraphicFramePr>
          <p:cNvPr id="21579" name="Group 75"/>
          <p:cNvGraphicFramePr>
            <a:graphicFrameLocks noGrp="1"/>
          </p:cNvGraphicFramePr>
          <p:nvPr>
            <p:ph idx="1"/>
          </p:nvPr>
        </p:nvGraphicFramePr>
        <p:xfrm>
          <a:off x="228600" y="1076325"/>
          <a:ext cx="8686800" cy="5629275"/>
        </p:xfrm>
        <a:graphic>
          <a:graphicData uri="http://schemas.openxmlformats.org/drawingml/2006/table">
            <a:tbl>
              <a:tblPr/>
              <a:tblGrid>
                <a:gridCol w="3187700"/>
                <a:gridCol w="1116013"/>
                <a:gridCol w="3108325"/>
                <a:gridCol w="1274762"/>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onstantia" pitchFamily="18" charset="0"/>
                        </a:rPr>
                        <a:t>Men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onstantia" pitchFamily="18" charset="0"/>
                        </a:rPr>
                        <a:t> 1971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onstantia" pitchFamily="18" charset="0"/>
                        </a:rPr>
                        <a:t>Men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onstantia" pitchFamily="18" charset="0"/>
                        </a:rPr>
                        <a:t>2005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smtClean="0">
                          <a:ln>
                            <a:noFill/>
                          </a:ln>
                          <a:solidFill>
                            <a:srgbClr val="000000"/>
                          </a:solidFill>
                          <a:effectLst/>
                          <a:latin typeface="Constantia" pitchFamily="18" charset="0"/>
                        </a:rPr>
                        <a:t>Engineer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23.6%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smtClean="0">
                          <a:ln>
                            <a:noFill/>
                          </a:ln>
                          <a:solidFill>
                            <a:srgbClr val="000000"/>
                          </a:solidFill>
                          <a:effectLst/>
                          <a:latin typeface="Constantia" pitchFamily="18" charset="0"/>
                        </a:rPr>
                        <a:t>Engineer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16.1%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369888">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startAt="2"/>
                        <a:tabLst/>
                      </a:pPr>
                      <a:r>
                        <a:rPr kumimoji="0" lang="en-US" sz="1800" b="0" i="0" u="none" strike="noStrike" cap="none" normalizeH="0" baseline="0" smtClean="0">
                          <a:ln>
                            <a:noFill/>
                          </a:ln>
                          <a:solidFill>
                            <a:srgbClr val="000000"/>
                          </a:solidFill>
                          <a:effectLst/>
                          <a:latin typeface="Constantia" pitchFamily="18" charset="0"/>
                        </a:rPr>
                        <a:t>Physician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14.2%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startAt="2"/>
                        <a:tabLst/>
                      </a:pPr>
                      <a:r>
                        <a:rPr kumimoji="0" lang="en-US" sz="1800" b="0" i="0" u="none" strike="noStrike" cap="none" normalizeH="0" baseline="0" smtClean="0">
                          <a:ln>
                            <a:noFill/>
                          </a:ln>
                          <a:solidFill>
                            <a:srgbClr val="000000"/>
                          </a:solidFill>
                          <a:effectLst/>
                          <a:latin typeface="Constantia" pitchFamily="18" charset="0"/>
                        </a:rPr>
                        <a:t>Business executive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11.2%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371475">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startAt="3"/>
                        <a:tabLst/>
                      </a:pPr>
                      <a:r>
                        <a:rPr kumimoji="0" lang="en-US" sz="1800" b="0" i="0" u="none" strike="noStrike" cap="none" normalizeH="0" baseline="0" smtClean="0">
                          <a:ln>
                            <a:noFill/>
                          </a:ln>
                          <a:solidFill>
                            <a:srgbClr val="000000"/>
                          </a:solidFill>
                          <a:effectLst/>
                          <a:latin typeface="Constantia" pitchFamily="18" charset="0"/>
                        </a:rPr>
                        <a:t>Scientific researcher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8.6%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startAt="3"/>
                        <a:tabLst/>
                      </a:pPr>
                      <a:r>
                        <a:rPr kumimoji="0" lang="en-US" sz="1800" b="0" i="0" u="none" strike="noStrike" cap="none" normalizeH="0" baseline="0" smtClean="0">
                          <a:ln>
                            <a:noFill/>
                          </a:ln>
                          <a:solidFill>
                            <a:srgbClr val="000000"/>
                          </a:solidFill>
                          <a:effectLst/>
                          <a:latin typeface="Constantia" pitchFamily="18" charset="0"/>
                        </a:rPr>
                        <a:t>Physician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11.2%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3698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4.   Business executive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6.8%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startAt="4"/>
                        <a:tabLst/>
                      </a:pPr>
                      <a:r>
                        <a:rPr kumimoji="0" lang="en-US" sz="1800" b="0" i="0" u="none" strike="noStrike" cap="none" normalizeH="0" baseline="0" smtClean="0">
                          <a:ln>
                            <a:noFill/>
                          </a:ln>
                          <a:solidFill>
                            <a:srgbClr val="000000"/>
                          </a:solidFill>
                          <a:effectLst/>
                          <a:latin typeface="Constantia" pitchFamily="18" charset="0"/>
                        </a:rPr>
                        <a:t>Pharmacist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4.8%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5.   Military Service (career)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4.3%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5.  Business owner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8.  Teacher or Administrator (secondary)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6.  Computer programmer or analyst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3.7%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2F2F2"/>
                          </a:solidFill>
                          <a:effectLst/>
                          <a:latin typeface="Constantia" pitchFamily="18" charset="0"/>
                        </a:rPr>
                        <a:t>Women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Constantia" pitchFamily="18" charset="0"/>
                        </a:rPr>
                        <a:t>1971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Constantia" pitchFamily="18" charset="0"/>
                        </a:rPr>
                        <a:t>Women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Constantia" pitchFamily="18" charset="0"/>
                        </a:rPr>
                        <a:t>2005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1. Teacher or Administrator (secondary)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7.3%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smtClean="0">
                          <a:ln>
                            <a:noFill/>
                          </a:ln>
                          <a:solidFill>
                            <a:srgbClr val="000000"/>
                          </a:solidFill>
                          <a:effectLst/>
                          <a:latin typeface="Constantia" pitchFamily="18" charset="0"/>
                        </a:rPr>
                        <a:t>Physician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13.5%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371475">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startAt="2"/>
                        <a:tabLst/>
                      </a:pPr>
                      <a:r>
                        <a:rPr kumimoji="0" lang="en-US" sz="1800" b="0" i="0" u="none" strike="noStrike" cap="none" normalizeH="0" baseline="0" smtClean="0">
                          <a:ln>
                            <a:noFill/>
                          </a:ln>
                          <a:solidFill>
                            <a:srgbClr val="000000"/>
                          </a:solidFill>
                          <a:effectLst/>
                          <a:latin typeface="Constantia" pitchFamily="18" charset="0"/>
                        </a:rPr>
                        <a:t>Physician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7.2%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startAt="2"/>
                        <a:tabLst/>
                      </a:pPr>
                      <a:r>
                        <a:rPr kumimoji="0" lang="en-US" sz="1800" b="0" i="0" u="none" strike="noStrike" cap="none" normalizeH="0" baseline="0" smtClean="0">
                          <a:ln>
                            <a:noFill/>
                          </a:ln>
                          <a:solidFill>
                            <a:srgbClr val="000000"/>
                          </a:solidFill>
                          <a:effectLst/>
                          <a:latin typeface="Constantia" pitchFamily="18" charset="0"/>
                        </a:rPr>
                        <a:t>Business executive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8.8%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369888">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startAt="3"/>
                        <a:tabLst/>
                      </a:pPr>
                      <a:r>
                        <a:rPr kumimoji="0" lang="en-US" sz="1800" b="0" i="0" u="none" strike="noStrike" cap="none" normalizeH="0" baseline="0" smtClean="0">
                          <a:ln>
                            <a:noFill/>
                          </a:ln>
                          <a:solidFill>
                            <a:srgbClr val="000000"/>
                          </a:solidFill>
                          <a:effectLst/>
                          <a:latin typeface="Constantia" pitchFamily="18" charset="0"/>
                        </a:rPr>
                        <a:t>Pharmacist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6.3%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startAt="3"/>
                        <a:tabLst/>
                      </a:pPr>
                      <a:r>
                        <a:rPr kumimoji="0" lang="en-US" sz="1800" b="0" i="0" u="none" strike="noStrike" cap="none" normalizeH="0" baseline="0" smtClean="0">
                          <a:ln>
                            <a:noFill/>
                          </a:ln>
                          <a:solidFill>
                            <a:srgbClr val="000000"/>
                          </a:solidFill>
                          <a:effectLst/>
                          <a:latin typeface="Constantia" pitchFamily="18" charset="0"/>
                        </a:rPr>
                        <a:t>Pharmacist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7.4%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371475">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startAt="4"/>
                        <a:tabLst/>
                      </a:pPr>
                      <a:r>
                        <a:rPr kumimoji="0" lang="en-US" sz="1800" b="0" i="0" u="none" strike="noStrike" cap="none" normalizeH="0" baseline="0" smtClean="0">
                          <a:ln>
                            <a:noFill/>
                          </a:ln>
                          <a:solidFill>
                            <a:srgbClr val="000000"/>
                          </a:solidFill>
                          <a:effectLst/>
                          <a:latin typeface="Constantia" pitchFamily="18" charset="0"/>
                        </a:rPr>
                        <a:t>Scientific researcher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5.5%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startAt="4"/>
                        <a:tabLst/>
                      </a:pPr>
                      <a:r>
                        <a:rPr kumimoji="0" lang="en-US" sz="1800" b="0" i="0" u="none" strike="noStrike" cap="none" normalizeH="0" baseline="0" smtClean="0">
                          <a:ln>
                            <a:noFill/>
                          </a:ln>
                          <a:solidFill>
                            <a:srgbClr val="000000"/>
                          </a:solidFill>
                          <a:effectLst/>
                          <a:latin typeface="Constantia" pitchFamily="18" charset="0"/>
                        </a:rPr>
                        <a:t>Nurse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5.9%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5. Teacher or Administrator (elementary)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5.1%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startAt="9"/>
                        <a:tabLst/>
                      </a:pPr>
                      <a:r>
                        <a:rPr kumimoji="0" lang="en-US" sz="1800" b="0" i="0" u="none" strike="noStrike" cap="none" normalizeH="0" baseline="0" smtClean="0">
                          <a:ln>
                            <a:noFill/>
                          </a:ln>
                          <a:solidFill>
                            <a:srgbClr val="000000"/>
                          </a:solidFill>
                          <a:effectLst/>
                          <a:latin typeface="Constantia" pitchFamily="18" charset="0"/>
                        </a:rPr>
                        <a:t>Teacher or administrator (elementary)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381000" y="171450"/>
            <a:ext cx="8229600" cy="666750"/>
          </a:xfrm>
        </p:spPr>
        <p:txBody>
          <a:bodyPr/>
          <a:lstStyle/>
          <a:p>
            <a:pPr algn="ctr"/>
            <a:r>
              <a:rPr lang="en-US" sz="4000" smtClean="0"/>
              <a:t>4-Year Degree Attainment</a:t>
            </a:r>
          </a:p>
        </p:txBody>
      </p:sp>
      <p:graphicFrame>
        <p:nvGraphicFramePr>
          <p:cNvPr id="22614" name="Group 86"/>
          <p:cNvGraphicFramePr>
            <a:graphicFrameLocks noGrp="1"/>
          </p:cNvGraphicFramePr>
          <p:nvPr>
            <p:ph idx="1"/>
          </p:nvPr>
        </p:nvGraphicFramePr>
        <p:xfrm>
          <a:off x="228600" y="990600"/>
          <a:ext cx="8763000" cy="5554663"/>
        </p:xfrm>
        <a:graphic>
          <a:graphicData uri="http://schemas.openxmlformats.org/drawingml/2006/table">
            <a:tbl>
              <a:tblPr/>
              <a:tblGrid>
                <a:gridCol w="1866900"/>
                <a:gridCol w="1135063"/>
                <a:gridCol w="3976687"/>
                <a:gridCol w="1784350"/>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onstantia" pitchFamily="18" charset="0"/>
                        </a:rPr>
                        <a:t>APALC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onstantia" pitchFamily="18" charset="0"/>
                        </a:rPr>
                        <a:t>2005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rgbClr val="FFFFFF"/>
                          </a:solidFill>
                          <a:effectLst/>
                          <a:latin typeface="Constantia" pitchFamily="18" charset="0"/>
                        </a:rPr>
                        <a:t>GAO  (Amer. Community Survey)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rgbClr val="FFFFFF"/>
                          </a:solidFill>
                          <a:effectLst/>
                          <a:latin typeface="Constantia" pitchFamily="18" charset="0"/>
                        </a:rPr>
                        <a:t>2005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Constantia" pitchFamily="18" charset="0"/>
                        </a:rPr>
                        <a:t>Laotian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Constantia" pitchFamily="18"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rgbClr val="FF0000"/>
                          </a:solidFill>
                          <a:effectLst/>
                          <a:latin typeface="Constantia" pitchFamily="18" charset="0"/>
                        </a:rPr>
                        <a:t>Laotian, Hmong, Cambodian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rgbClr val="FF0000"/>
                          </a:solidFill>
                          <a:effectLst/>
                          <a:latin typeface="Constantia" pitchFamily="18" charset="0"/>
                        </a:rPr>
                        <a:t>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Constantia" pitchFamily="18" charset="0"/>
                        </a:rPr>
                        <a:t>Samoan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Constantia" pitchFamily="18" charset="0"/>
                        </a:rPr>
                        <a:t>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rgbClr val="FF0000"/>
                          </a:solidFill>
                          <a:effectLst/>
                          <a:latin typeface="Constantia" pitchFamily="18" charset="0"/>
                        </a:rPr>
                        <a:t>Nat. Hawaiian /Other Pac Island.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rgbClr val="FF0000"/>
                          </a:solidFill>
                          <a:effectLst/>
                          <a:latin typeface="Constantia" pitchFamily="18" charset="0"/>
                        </a:rPr>
                        <a:t>17%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Constantia" pitchFamily="18" charset="0"/>
                        </a:rPr>
                        <a:t>Tongan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Constantia" pitchFamily="18" charset="0"/>
                        </a:rPr>
                        <a:t>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1" u="none" strike="noStrike" cap="none" normalizeH="0" baseline="0" smtClean="0">
                        <a:ln>
                          <a:noFill/>
                        </a:ln>
                        <a:solidFill>
                          <a:srgbClr val="FF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1" u="none" strike="noStrike" cap="none" normalizeH="0" baseline="0" smtClean="0">
                        <a:ln>
                          <a:noFill/>
                        </a:ln>
                        <a:solidFill>
                          <a:srgbClr val="FF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Constantia" pitchFamily="18" charset="0"/>
                        </a:rPr>
                        <a:t>Hmong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Constantia" pitchFamily="18" charset="0"/>
                        </a:rPr>
                        <a:t>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1" u="none" strike="noStrike" cap="none" normalizeH="0" baseline="0" smtClean="0">
                        <a:ln>
                          <a:noFill/>
                        </a:ln>
                        <a:solidFill>
                          <a:srgbClr val="FF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1" u="none" strike="noStrike" cap="none" normalizeH="0" baseline="0" smtClean="0">
                        <a:ln>
                          <a:noFill/>
                        </a:ln>
                        <a:solidFill>
                          <a:srgbClr val="FF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Constantia" pitchFamily="18" charset="0"/>
                        </a:rPr>
                        <a:t>Guamanian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Constantia" pitchFamily="18" charset="0"/>
                        </a:rPr>
                        <a:t>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1" u="none" strike="noStrike" cap="none" normalizeH="0" baseline="0" smtClean="0">
                        <a:ln>
                          <a:noFill/>
                        </a:ln>
                        <a:solidFill>
                          <a:srgbClr val="FF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1" u="none" strike="noStrike" cap="none" normalizeH="0" baseline="0" smtClean="0">
                        <a:ln>
                          <a:noFill/>
                        </a:ln>
                        <a:solidFill>
                          <a:srgbClr val="FF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369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Constantia" pitchFamily="18" charset="0"/>
                        </a:rPr>
                        <a:t>Cambodian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Constantia" pitchFamily="18" charset="0"/>
                        </a:rPr>
                        <a:t>16%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1" u="none" strike="noStrike" cap="none" normalizeH="0" baseline="0" smtClean="0">
                        <a:ln>
                          <a:noFill/>
                        </a:ln>
                        <a:solidFill>
                          <a:srgbClr val="FF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1" u="none" strike="noStrike" cap="none" normalizeH="0" baseline="0" smtClean="0">
                        <a:ln>
                          <a:noFill/>
                        </a:ln>
                        <a:solidFill>
                          <a:srgbClr val="FF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366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Constantia" pitchFamily="18" charset="0"/>
                        </a:rPr>
                        <a:t>Vietnamese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Constantia" pitchFamily="18" charset="0"/>
                        </a:rPr>
                        <a:t>21%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rgbClr val="FF0000"/>
                          </a:solidFill>
                          <a:effectLst/>
                          <a:latin typeface="Constantia" pitchFamily="18" charset="0"/>
                        </a:rPr>
                        <a:t>Vietnamese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smtClean="0">
                          <a:ln>
                            <a:noFill/>
                          </a:ln>
                          <a:solidFill>
                            <a:srgbClr val="FF0000"/>
                          </a:solidFill>
                          <a:effectLst/>
                          <a:latin typeface="Constantia" pitchFamily="18" charset="0"/>
                        </a:rPr>
                        <a:t>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369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Constantia" pitchFamily="18" charset="0"/>
                        </a:rPr>
                        <a:t>Nat. Hawaiian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Constantia" pitchFamily="18" charset="0"/>
                        </a:rPr>
                        <a:t>23%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1" u="none" strike="noStrike" cap="none" normalizeH="0" baseline="0" smtClean="0">
                        <a:ln>
                          <a:noFill/>
                        </a:ln>
                        <a:solidFill>
                          <a:srgbClr val="FF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1" u="none" strike="noStrike" cap="none" normalizeH="0" baseline="0" smtClean="0">
                        <a:ln>
                          <a:noFill/>
                        </a:ln>
                        <a:solidFill>
                          <a:srgbClr val="FF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Sri Lankan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43%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Korean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48%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latin typeface="Constantia" pitchFamily="18" charset="0"/>
                        </a:rPr>
                        <a:t>Korean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latin typeface="Constantia" pitchFamily="18" charset="0"/>
                        </a:rPr>
                        <a:t>54%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369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Bangladeshi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55%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latin typeface="Constantia" pitchFamily="18" charset="0"/>
                        </a:rPr>
                        <a:t>Pakistan, Bangladesh, Sri Lankan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latin typeface="Constantia" pitchFamily="18" charset="0"/>
                        </a:rPr>
                        <a:t>54%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Chinese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59%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latin typeface="Constantia" pitchFamily="18" charset="0"/>
                        </a:rPr>
                        <a:t>Chinese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latin typeface="Constantia" pitchFamily="18" charset="0"/>
                        </a:rPr>
                        <a:t>53%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369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Pakistani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1" u="none" strike="noStrike" cap="none" normalizeH="0" baseline="0" smtClean="0">
                        <a:ln>
                          <a:noFill/>
                        </a:ln>
                        <a:solidFill>
                          <a:srgbClr val="000000"/>
                        </a:solidFill>
                        <a:effectLst/>
                        <a:latin typeface="Constantia" pitchFamily="18"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Asian Indian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8" charset="0"/>
                        </a:rPr>
                        <a:t>64%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latin typeface="Constantia" pitchFamily="18" charset="0"/>
                        </a:rPr>
                        <a:t>Asian Indian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000000"/>
                          </a:solidFill>
                          <a:effectLst/>
                          <a:latin typeface="Constantia" pitchFamily="18" charset="0"/>
                        </a:rPr>
                        <a:t>68%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666750"/>
          </a:xfrm>
        </p:spPr>
        <p:txBody>
          <a:bodyPr>
            <a:normAutofit fontScale="90000"/>
          </a:bodyPr>
          <a:lstStyle/>
          <a:p>
            <a:pPr algn="ctr" fontAlgn="auto">
              <a:spcAft>
                <a:spcPts val="0"/>
              </a:spcAft>
              <a:defRPr/>
            </a:pPr>
            <a:r>
              <a:rPr lang="en-US" sz="4400" dirty="0" smtClean="0"/>
              <a:t>4-Year Degree Attainment</a:t>
            </a:r>
            <a:endParaRPr lang="en-US" sz="4400" dirty="0"/>
          </a:p>
        </p:txBody>
      </p:sp>
      <p:sp>
        <p:nvSpPr>
          <p:cNvPr id="23554" name="Content Placeholder 2"/>
          <p:cNvSpPr>
            <a:spLocks noGrp="1"/>
          </p:cNvSpPr>
          <p:nvPr>
            <p:ph idx="1"/>
          </p:nvPr>
        </p:nvSpPr>
        <p:spPr>
          <a:xfrm>
            <a:off x="762000" y="2133600"/>
            <a:ext cx="7620000" cy="3733800"/>
          </a:xfrm>
        </p:spPr>
        <p:txBody>
          <a:bodyPr/>
          <a:lstStyle/>
          <a:p>
            <a:r>
              <a:rPr lang="en-US" smtClean="0"/>
              <a:t>2005  ACE report on graduation rates:  </a:t>
            </a:r>
          </a:p>
          <a:p>
            <a:pPr lvl="1"/>
            <a:r>
              <a:rPr lang="en-US" smtClean="0"/>
              <a:t>AAPI 1989 cohort - 62.7%</a:t>
            </a:r>
          </a:p>
          <a:p>
            <a:pPr lvl="1"/>
            <a:r>
              <a:rPr lang="en-US" smtClean="0"/>
              <a:t>AAPI 1995 cohort - 62.3%</a:t>
            </a:r>
          </a:p>
          <a:p>
            <a:pPr>
              <a:buFont typeface="Wingdings 2" pitchFamily="18" charset="2"/>
              <a:buNone/>
            </a:pPr>
            <a:endParaRPr lang="en-US" smtClean="0"/>
          </a:p>
          <a:p>
            <a:r>
              <a:rPr lang="en-US" smtClean="0">
                <a:solidFill>
                  <a:srgbClr val="C00000"/>
                </a:solidFill>
              </a:rPr>
              <a:t>2008 NCES report on graduation rates from 4-year Title IV institutions:</a:t>
            </a:r>
          </a:p>
          <a:p>
            <a:pPr lvl="1"/>
            <a:r>
              <a:rPr lang="en-US" smtClean="0">
                <a:solidFill>
                  <a:srgbClr val="C00000"/>
                </a:solidFill>
              </a:rPr>
              <a:t>AAPI 2000 cohort - 65.8%</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329</TotalTime>
  <Words>771</Words>
  <Application>Microsoft Office PowerPoint</Application>
  <PresentationFormat>On-screen Show (4:3)</PresentationFormat>
  <Paragraphs>226</Paragraphs>
  <Slides>11</Slides>
  <Notes>1</Notes>
  <HiddenSlides>0</HiddenSlides>
  <MMClips>0</MMClips>
  <ScaleCrop>false</ScaleCrop>
  <HeadingPairs>
    <vt:vector size="6" baseType="variant">
      <vt:variant>
        <vt:lpstr>Fonts Used</vt:lpstr>
      </vt:variant>
      <vt:variant>
        <vt:i4>4</vt:i4>
      </vt:variant>
      <vt:variant>
        <vt:lpstr>Design Template</vt:lpstr>
      </vt:variant>
      <vt:variant>
        <vt:i4>4</vt:i4>
      </vt:variant>
      <vt:variant>
        <vt:lpstr>Slide Titles</vt:lpstr>
      </vt:variant>
      <vt:variant>
        <vt:i4>11</vt:i4>
      </vt:variant>
    </vt:vector>
  </HeadingPairs>
  <TitlesOfParts>
    <vt:vector size="19" baseType="lpstr">
      <vt:lpstr>Constantia</vt:lpstr>
      <vt:lpstr>Arial</vt:lpstr>
      <vt:lpstr>Calibri</vt:lpstr>
      <vt:lpstr>Wingdings 2</vt:lpstr>
      <vt:lpstr>Flow</vt:lpstr>
      <vt:lpstr>Flow</vt:lpstr>
      <vt:lpstr>Flow</vt:lpstr>
      <vt:lpstr>Flow</vt:lpstr>
      <vt:lpstr>Slide 1</vt:lpstr>
      <vt:lpstr>Context and Perspectives</vt:lpstr>
      <vt:lpstr>AAPI Administrators and Presidents in Colleges and Universities</vt:lpstr>
      <vt:lpstr>Putting “Gains” in Context</vt:lpstr>
      <vt:lpstr>Questions for AAPI Administrators</vt:lpstr>
      <vt:lpstr>Preference for Major among AAPI Freshmen</vt:lpstr>
      <vt:lpstr>Career Aspirations among AAPI Freshmen</vt:lpstr>
      <vt:lpstr>4-Year Degree Attainment</vt:lpstr>
      <vt:lpstr>4-Year Degree Attainment</vt:lpstr>
      <vt:lpstr>Asian American and Native American Pacific Islanders Serving Institution (AANAPISI)</vt:lpstr>
      <vt:lpstr>Challenging Goals</vt:lpstr>
    </vt:vector>
  </TitlesOfParts>
  <Company>California State University, Fullerton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of AAPI Education Administrators </dc:title>
  <dc:creator>hwang</dc:creator>
  <cp:lastModifiedBy>Howard Wang</cp:lastModifiedBy>
  <cp:revision>42</cp:revision>
  <dcterms:created xsi:type="dcterms:W3CDTF">2008-06-05T21:58:13Z</dcterms:created>
  <dcterms:modified xsi:type="dcterms:W3CDTF">2008-06-06T15:34:06Z</dcterms:modified>
</cp:coreProperties>
</file>