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60" r:id="rId3"/>
    <p:sldId id="261" r:id="rId4"/>
    <p:sldId id="258" r:id="rId5"/>
    <p:sldId id="257" r:id="rId6"/>
    <p:sldId id="268" r:id="rId7"/>
    <p:sldId id="259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69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1727" autoAdjust="0"/>
  </p:normalViewPr>
  <p:slideViewPr>
    <p:cSldViewPr>
      <p:cViewPr varScale="1">
        <p:scale>
          <a:sx n="53" d="100"/>
          <a:sy n="53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B3BF995-FA30-4FEA-A70B-84686CF320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374C6-C971-47FB-9B7D-3E424F9110C7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VISN 23 CHRONIC DISEASE COLLABORATIVE</a:t>
            </a:r>
          </a:p>
          <a:p>
            <a:endParaRPr lang="en-US" b="1"/>
          </a:p>
          <a:p>
            <a:r>
              <a:rPr lang="en-US" sz="2000"/>
              <a:t>AN APPROACH TO POPULATION CARE MANAGEMENT</a:t>
            </a:r>
          </a:p>
          <a:p>
            <a:endParaRPr lang="en-US" sz="1600"/>
          </a:p>
          <a:p>
            <a:r>
              <a:rPr lang="en-US" sz="900"/>
              <a:t>DARYL S. DICKSON MD</a:t>
            </a:r>
          </a:p>
          <a:p>
            <a:r>
              <a:rPr lang="en-US" sz="900"/>
              <a:t>PRIMARY CARE SITE MANAGER</a:t>
            </a:r>
          </a:p>
          <a:p>
            <a:r>
              <a:rPr lang="en-US" sz="900"/>
              <a:t>RAPID CITY VA CLINIC</a:t>
            </a:r>
          </a:p>
          <a:p>
            <a:r>
              <a:rPr lang="en-US" sz="900"/>
              <a:t>VA BLACK HILLS HEALTH CARE SYSTEM CBOC</a:t>
            </a:r>
          </a:p>
          <a:p>
            <a:r>
              <a:rPr lang="en-US" sz="900"/>
              <a:t>07/09/07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C3A20-AD00-45BB-9D02-8A970DDC20A6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TOOLS PROVIDED</a:t>
            </a:r>
          </a:p>
          <a:p>
            <a:endParaRPr lang="en-US" b="1"/>
          </a:p>
          <a:p>
            <a:r>
              <a:rPr lang="en-US"/>
              <a:t>2. CHRONIC DISEASE CASE MANAGERS</a:t>
            </a:r>
          </a:p>
          <a:p>
            <a:endParaRPr lang="en-US"/>
          </a:p>
          <a:p>
            <a:pPr lvl="1"/>
            <a:r>
              <a:rPr lang="en-US"/>
              <a:t>EACH FACILITY PROVIDED FTEE THROUGH NETWORK RESOURCES</a:t>
            </a:r>
          </a:p>
          <a:p>
            <a:pPr lvl="1"/>
            <a:endParaRPr lang="en-US"/>
          </a:p>
          <a:p>
            <a:pPr lvl="1"/>
            <a:r>
              <a:rPr lang="en-US"/>
              <a:t>CASE MANAGERS ARE MAINLY RNs BUT SOMETIMES DISEASE SPECIFIC INDIVIDUALS (RT) FOR COPD AND OR CDE FOR DIABETES</a:t>
            </a:r>
          </a:p>
          <a:p>
            <a:pPr lvl="1"/>
            <a:endParaRPr lang="en-US"/>
          </a:p>
          <a:p>
            <a:pPr lvl="1"/>
            <a:r>
              <a:rPr lang="en-US"/>
              <a:t>HOW TO USE CASE MANAGERS WAS DETERMINED BY FACILITIES</a:t>
            </a:r>
          </a:p>
          <a:p>
            <a:pPr lvl="1"/>
            <a:endParaRPr lang="en-US"/>
          </a:p>
          <a:p>
            <a:pPr lvl="1"/>
            <a:r>
              <a:rPr lang="en-US"/>
              <a:t>CASE MANAGERS BECAME PRIMARY CARE CCHT(CHRONIC CARE HOME TELEHEALTH) “EXPERTS”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8BFFB-1B41-4ABD-A343-E8BFA239B5A5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TOOLS PROVIDED</a:t>
            </a:r>
          </a:p>
          <a:p>
            <a:endParaRPr lang="en-US"/>
          </a:p>
          <a:p>
            <a:r>
              <a:rPr lang="en-US"/>
              <a:t>3. CDM HEALTH FACTOR TEMPLATES</a:t>
            </a:r>
          </a:p>
          <a:p>
            <a:endParaRPr lang="en-US"/>
          </a:p>
          <a:p>
            <a:pPr lvl="1"/>
            <a:r>
              <a:rPr lang="en-US"/>
              <a:t>TEMPLATED PROGRESS NOTE TO HELP OPTIMIZE CHRONIC DISEASE CARE BY PROVIDERS FOR EACH COLLABORATIVE DISEASE STATE</a:t>
            </a:r>
          </a:p>
          <a:p>
            <a:pPr lvl="1"/>
            <a:endParaRPr lang="en-US"/>
          </a:p>
          <a:p>
            <a:pPr lvl="1"/>
            <a:r>
              <a:rPr lang="en-US"/>
              <a:t>HELPS TO TRACK IMPROVEMENT OF PATIENT CARE WITH ESTABISHED STANDARDS OF CARE AS RECOMMENDED BY ACC AND AHA</a:t>
            </a:r>
          </a:p>
          <a:p>
            <a:pPr lvl="1"/>
            <a:endParaRPr lang="en-US"/>
          </a:p>
          <a:p>
            <a:pPr lvl="1"/>
            <a:r>
              <a:rPr lang="en-US"/>
              <a:t>ACTS AS A REMINDERS TO PROVIDERS OF HOW TO OPTIMIZE CARE FOR PATIENTS WITH CHF AND OTHER DISEASE STATES</a:t>
            </a:r>
          </a:p>
          <a:p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3DF92-A69B-4603-9B47-081A0D0BD76F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LESSIONS LEARNED</a:t>
            </a:r>
          </a:p>
          <a:p>
            <a:endParaRPr lang="en-US"/>
          </a:p>
          <a:p>
            <a:r>
              <a:rPr lang="en-US"/>
              <a:t>GREATEST AMOUNT OF IMPROVEMENT IN PATIENT CARE OCCURS WHEN STAFF CAN FOCUS ON IMPROVEMENT GOALS (CASE MANAGERS ARE INVOLVED IN PATIENTS’ CARE)</a:t>
            </a:r>
          </a:p>
          <a:p>
            <a:endParaRPr lang="en-US"/>
          </a:p>
          <a:p>
            <a:r>
              <a:rPr lang="en-US"/>
              <a:t>PROVIDERS ARE REMINDED REGULARLY OF COLLABORATIVE EFFORTS (STAFF MEETINGS)</a:t>
            </a:r>
          </a:p>
          <a:p>
            <a:endParaRPr lang="en-US"/>
          </a:p>
          <a:p>
            <a:r>
              <a:rPr lang="en-US"/>
              <a:t>STAFF REMAIN “ENGAGED” IN COLLABORATIVE EFFORTS (STAFF MEETING DISCUSSIONS)</a:t>
            </a:r>
          </a:p>
          <a:p>
            <a:endParaRPr lang="en-US"/>
          </a:p>
          <a:p>
            <a:r>
              <a:rPr lang="en-US"/>
              <a:t>PATIENTS TAKE AN ACTIVE ROLL IN THEIR HEALTH CARE/DISEASE MANAGEMENT </a:t>
            </a:r>
          </a:p>
          <a:p>
            <a:endParaRPr lang="en-US"/>
          </a:p>
          <a:p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407F0-925C-4D8B-B640-B9589376FAB3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QUESTIONS?</a:t>
            </a:r>
          </a:p>
          <a:p>
            <a:endParaRPr lang="en-US" b="1"/>
          </a:p>
          <a:p>
            <a:r>
              <a:rPr lang="en-US"/>
              <a:t>THANK YOU!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F88F6-8D73-4326-A750-501A78AFE3A1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VISN 23 NETWORK LEADERSHIP</a:t>
            </a:r>
          </a:p>
          <a:p>
            <a:endParaRPr lang="en-US" b="1"/>
          </a:p>
          <a:p>
            <a:r>
              <a:rPr lang="en-US"/>
              <a:t>ROBERT A. PETZEL MD—NETWORK DIRECTOR</a:t>
            </a:r>
          </a:p>
          <a:p>
            <a:endParaRPr lang="en-US"/>
          </a:p>
          <a:p>
            <a:r>
              <a:rPr lang="en-US"/>
              <a:t>BARRY GRAHAM MD—NETWORK CMO</a:t>
            </a:r>
          </a:p>
          <a:p>
            <a:endParaRPr lang="en-US"/>
          </a:p>
          <a:p>
            <a:r>
              <a:rPr lang="en-US"/>
              <a:t>JANET P. MURPHY MBA—NETWORK PRIMARY AND SPECIALTY MEDICINE SERVICE LINE CEO—</a:t>
            </a:r>
            <a:r>
              <a:rPr lang="en-US" b="1"/>
              <a:t>COLLABORATIVE</a:t>
            </a:r>
            <a:r>
              <a:rPr lang="en-US"/>
              <a:t> </a:t>
            </a:r>
            <a:r>
              <a:rPr lang="en-US" b="1"/>
              <a:t>DIRECTOR</a:t>
            </a:r>
          </a:p>
          <a:p>
            <a:endParaRPr lang="en-US" b="1"/>
          </a:p>
          <a:p>
            <a:r>
              <a:rPr lang="en-US"/>
              <a:t>TERRY WAHLS MD—PRIMARY AND SPECIALTY MEDICINE NETWORK MEDICAL DIRECTOR  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3D72B-ED6D-4238-90C1-501E651B5723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CHRONIC DISEASE COLLABORATIVE</a:t>
            </a:r>
          </a:p>
          <a:p>
            <a:endParaRPr lang="en-US" b="1"/>
          </a:p>
          <a:p>
            <a:r>
              <a:rPr lang="en-US"/>
              <a:t>18 MONTH DURATION—STARTED IN APRIL 2006</a:t>
            </a:r>
          </a:p>
          <a:p>
            <a:endParaRPr lang="en-US"/>
          </a:p>
          <a:p>
            <a:r>
              <a:rPr lang="en-US"/>
              <a:t>4 FACE-TO-FACE LEARNING SESSIONS—MOST RECENT SESSION (L.S.#3) MAY 2007</a:t>
            </a:r>
          </a:p>
          <a:p>
            <a:endParaRPr lang="en-US"/>
          </a:p>
          <a:p>
            <a:r>
              <a:rPr lang="en-US"/>
              <a:t>3 ACTION PERIODS BETWEEN LEARNING SESSIONS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6D356-2BA8-4288-8CD2-E700C3BCC1DE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FOCUS OF COLLABORATIVE</a:t>
            </a:r>
          </a:p>
          <a:p>
            <a:endParaRPr lang="en-US" b="1"/>
          </a:p>
          <a:p>
            <a:r>
              <a:rPr lang="en-US"/>
              <a:t>Diabetes Mellitus</a:t>
            </a:r>
          </a:p>
          <a:p>
            <a:endParaRPr lang="en-US"/>
          </a:p>
          <a:p>
            <a:r>
              <a:rPr lang="en-US"/>
              <a:t>COPD</a:t>
            </a:r>
          </a:p>
          <a:p>
            <a:endParaRPr lang="en-US"/>
          </a:p>
          <a:p>
            <a:r>
              <a:rPr lang="en-US" sz="1800" b="1"/>
              <a:t>CHF</a:t>
            </a:r>
            <a:r>
              <a:rPr lang="en-US"/>
              <a:t>—SUBJECT MATTER EXPERT DR. I. ANAND—MINNEAPOLIS VA CARDIOLOGY</a:t>
            </a:r>
            <a:endParaRPr lang="en-US" sz="1800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D9317-3A94-403E-8C0C-EEAB5D9C28A2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CHRONIC CARE MODEL</a:t>
            </a:r>
          </a:p>
          <a:p>
            <a:endParaRPr lang="en-US" b="1"/>
          </a:p>
          <a:p>
            <a:r>
              <a:rPr lang="en-US"/>
              <a:t>Based on Wagner’s Chronic Care Model</a:t>
            </a:r>
          </a:p>
          <a:p>
            <a:endParaRPr lang="en-US"/>
          </a:p>
          <a:p>
            <a:r>
              <a:rPr lang="en-US"/>
              <a:t>Incorporates VA care, Community care, and encourages patients to take a more active role in their daily disease management.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7E3A3-F296-46CB-9C71-F1FB4FD22717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Wagner Chronic Care Model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289D7-AFAD-4B38-9104-4334491B8904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OVERALL CHF GOAL OF COLLABORATIVE</a:t>
            </a:r>
          </a:p>
          <a:p>
            <a:endParaRPr lang="en-US" b="1"/>
          </a:p>
          <a:p>
            <a:r>
              <a:rPr lang="en-US"/>
              <a:t>IDENTIFY PATIENTS WHO QUALIFY FOR THE COLLABORATIVE</a:t>
            </a:r>
          </a:p>
          <a:p>
            <a:endParaRPr lang="en-US"/>
          </a:p>
          <a:p>
            <a:r>
              <a:rPr lang="en-US"/>
              <a:t>ASSURE CORRECT DIAGNOSIS BASED UPON SET CRITERIA</a:t>
            </a:r>
          </a:p>
          <a:p>
            <a:endParaRPr lang="en-US"/>
          </a:p>
          <a:p>
            <a:r>
              <a:rPr lang="en-US"/>
              <a:t>CHF CRITERIA BASED UPON NYHA CHF CRITERIA AND ACC STAGING WITH EJECTION FRACTION CONFIRMATION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57558-9FD6-4932-B0ED-AFB1AB15F9BB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OVERALL CHF GOAL OF COLLABORATIVE</a:t>
            </a:r>
          </a:p>
          <a:p>
            <a:endParaRPr lang="en-US" b="1"/>
          </a:p>
          <a:p>
            <a:r>
              <a:rPr lang="en-US"/>
              <a:t>DECREASE HOSPITAL ADMISSIONS FOR CONGESTIVE HEART FAILURE</a:t>
            </a:r>
          </a:p>
          <a:p>
            <a:endParaRPr lang="en-US"/>
          </a:p>
          <a:p>
            <a:r>
              <a:rPr lang="en-US"/>
              <a:t>DECREASE EMERGENCY ROOM AND URGENT CARE VISITS OF PATIENTS FOR CONGESTIVE HEART FAILURE SYMPTOMS</a:t>
            </a:r>
          </a:p>
          <a:p>
            <a:endParaRPr lang="en-US"/>
          </a:p>
          <a:p>
            <a:r>
              <a:rPr lang="en-US"/>
              <a:t>IMPROVE QUALITY OF LIFE FOR PATIENTS WITH CONGESTIVE HEART FAILURE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F5851-9F55-4948-8043-F262813EE60B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TOOLS PROVIDED</a:t>
            </a:r>
          </a:p>
          <a:p>
            <a:endParaRPr lang="en-US" b="1"/>
          </a:p>
          <a:p>
            <a:r>
              <a:rPr lang="en-US"/>
              <a:t>1.CHRONIC DISEASE MANAGEMENT PATIENT REGISTRIES</a:t>
            </a:r>
          </a:p>
          <a:p>
            <a:endParaRPr lang="en-US"/>
          </a:p>
          <a:p>
            <a:pPr lvl="1"/>
            <a:r>
              <a:rPr lang="en-US"/>
              <a:t>CREATED BY DSS FOR TRACKING PURPOSES—PATIENT IDENTIFICATION</a:t>
            </a:r>
          </a:p>
          <a:p>
            <a:pPr lvl="1"/>
            <a:endParaRPr lang="en-US"/>
          </a:p>
          <a:p>
            <a:pPr lvl="1"/>
            <a:r>
              <a:rPr lang="en-US"/>
              <a:t>EACH CHRONIC DISEASE HAS ITS OWN REGISTRY</a:t>
            </a:r>
          </a:p>
          <a:p>
            <a:pPr lvl="1"/>
            <a:endParaRPr lang="en-US"/>
          </a:p>
          <a:p>
            <a:pPr lvl="1"/>
            <a:r>
              <a:rPr lang="en-US"/>
              <a:t>CHF REGISTRY BASED UPON PROBLEM LIST AND DISCHARGE DIAGNOSIS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REGISTRIES ARE FACILITY (DIVISION SPECIFIC) AND CAN BE BROKEN DOWN TO PRIMARY CARE PROVIDER</a:t>
            </a:r>
          </a:p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53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536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536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536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7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537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537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7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7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537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7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7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537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8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538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8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538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8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538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539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539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539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540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0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0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540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0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0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540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0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0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540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541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1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541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1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541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542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2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542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2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542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2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543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3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3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543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3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43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543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543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3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544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4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544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4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544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4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545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5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5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545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5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5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545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5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5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545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546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6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546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6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546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47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547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547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7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48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548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9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9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9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49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49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4A2499-3FB4-41B9-B1A0-2792E4688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595EA-EF95-4FB8-8CB0-B4C2DB4DC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78254-2D26-4849-9D1D-B7E17FA98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BBE9F-94DD-4813-8C8C-C20D51DA6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30DD4-BE60-4D43-9C76-B1D548644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45932-A85D-4CD8-B3C5-1E67E41A3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B25A-5934-49D1-BC3A-4ED1BA4E6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8C854-0F29-445B-ABCD-E1E0FBB72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078CD-739E-42B2-9665-72135F6E0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0B7BC-1C3E-4FFB-899C-98F30EF8C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86973-F125-42BF-ACE1-5C86E1BA3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34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34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34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35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35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35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35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5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5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35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5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5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36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36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36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36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37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37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37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38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3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38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39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9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39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9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39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9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39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40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40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40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1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41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1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41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41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41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41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42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42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42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43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43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43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44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44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44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44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5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45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47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7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7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47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47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FE737F0-66C0-4159-9215-52B26339A25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VISN 23 CHRONIC DISEASE COLLABORATIVE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AN APPROACH TO POPULATION CARE MANAGEMENT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000"/>
              <a:t>DARYL S. DICKSON MD</a:t>
            </a:r>
          </a:p>
          <a:p>
            <a:pPr>
              <a:lnSpc>
                <a:spcPct val="80000"/>
              </a:lnSpc>
            </a:pPr>
            <a:r>
              <a:rPr lang="en-US" sz="1000"/>
              <a:t>PRIMARY CARE SITE MANAGER</a:t>
            </a:r>
          </a:p>
          <a:p>
            <a:pPr>
              <a:lnSpc>
                <a:spcPct val="80000"/>
              </a:lnSpc>
            </a:pPr>
            <a:r>
              <a:rPr lang="en-US" sz="1000"/>
              <a:t>RAPID CITY VA CLINIC</a:t>
            </a:r>
          </a:p>
          <a:p>
            <a:pPr>
              <a:lnSpc>
                <a:spcPct val="80000"/>
              </a:lnSpc>
            </a:pPr>
            <a:r>
              <a:rPr lang="en-US" sz="1000"/>
              <a:t>VA BLACK HILLS HEALTH CARE SYSTEM CBOC</a:t>
            </a:r>
          </a:p>
          <a:p>
            <a:pPr>
              <a:lnSpc>
                <a:spcPct val="80000"/>
              </a:lnSpc>
            </a:pPr>
            <a:r>
              <a:rPr lang="en-US" sz="1000"/>
              <a:t>07/09/07</a:t>
            </a:r>
          </a:p>
          <a:p>
            <a:pPr>
              <a:lnSpc>
                <a:spcPct val="80000"/>
              </a:lnSpc>
            </a:pP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PROVIDED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2. CHRONIC DISEASE CASE MANAGERS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1800"/>
              <a:t>EACH FACILITY PROVIDED FTEE THROUGH NETWORK RESOURCES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CASE MANAGERS ARE MAINLY RNs BUT SOMETIMES DISEASE SPECIFIC INDIVIDUALS (RT) FOR COPD AND OR CDE FOR DIABETES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HOW TO USE CASE MANAGERS WAS DETERMINED BY FACILITIES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CASE MANAGERS BECAME PRIMARY CARE CCHT(CHRONIC CARE HOME TELEHEALTH) “EXPERTS”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PROVIDED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3. CDM HEALTH FACTOR TEMPLATES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TEMPLATED PROGRESS NOTE TO HELP OPTIMIZE CHRONIC DISEASE CARE BY PROVIDERS FOR EACH COLLABORATIVE DISEASE STATE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HELPS TO TRACK IMPROVEMENT OF PATIENT CARE WITH ESTABISHED STANDARDS OF CARE AS RECOMMENDED BY ACC AND AHA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ACTS AS A REMINDERS TO PROVIDERS OF HOW TO OPTIMIZE CARE FOR PATIENTS WITH CHF AND OTHER DISEASE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 HEALTH FACTOR TEMPLATES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LESSIONS LEARNED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GREATEST AMOUNT OF IMPROVEMENT IN PATIENT CARE OCCURS WHEN STAFF CAN FOCUS ON IMPROVEMENT GOALS (CASE MANAGERS ARE INVOLVED IN PATIENTS’ CARE)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PROVIDERS ARE REMINDED REGULARLY OF COLLABORATIVE EFFORTS (STAFF MEETINGS)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STAFF REMAIN “ENGAGED” IN COLLABORATIVE EFFORTS (STAFF MEETING DISCUSSIONS)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PATIENTS TAKE AN ACTIVE ROLL IN THEIR HEALTH CARE/DISEASE MANAGEMENT 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QUESTIONS?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914400"/>
          </a:xfrm>
        </p:spPr>
        <p:txBody>
          <a:bodyPr/>
          <a:lstStyle/>
          <a:p>
            <a:r>
              <a:rPr lang="en-US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VISN 23 NETWORK LEADERSHIP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ROBERT A. PETZEL MD—NETWORK DIRECTOR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BARRY GRAHAM MD—NETWORK CMO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JANET P. MURPHY MBA—NETWORK PRIMARY AND SPECIALTY MEDICINE SERVICE LINE CEO—</a:t>
            </a:r>
            <a:r>
              <a:rPr lang="en-US" sz="2400" b="1"/>
              <a:t>COLLABORATIVE</a:t>
            </a:r>
            <a:r>
              <a:rPr lang="en-US" sz="2400"/>
              <a:t> </a:t>
            </a:r>
            <a:r>
              <a:rPr lang="en-US" sz="2400" b="1"/>
              <a:t>DIRECTOR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/>
              <a:t>TERRY WAHLS MD—PRIMARY AND SPECIALTY MEDICINE NETWORK MEDICAL DIRECTOR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CHRONIC DISEASE COLLABORATIVE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18 MONTH DURATION—STARTED IN APRIL 2006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4 FACE-TO-FACE LEARNING SESSIONS—MOST RECENT SESSION (L.S.#3) MAY 2007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3 ACTION PERIODS BETWEEN LEARNING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OF COLLABORATIVE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Diabetes Mellitus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COPD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sz="4400" b="1"/>
              <a:t>CHF</a:t>
            </a:r>
            <a:r>
              <a:rPr lang="en-US"/>
              <a:t>—SUBJECT MATTER EXPERT DR. I. ANAND—MINNEAPOLIS VA CARDIOLOGY</a:t>
            </a:r>
            <a:endParaRPr 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CHRONIC CARE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Based on Wagner’s Chronic Care Model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Incorporates VA care, Community care, and encourages patients to take a more active role in their daily disease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CHF GOAL OF COLLABORATIVE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IDENTIFY PATIENTS WHO QUALIFY FOR THE COLLABORATIVE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ASSURE CORRECT DIAGNOSIS BASED UPON SET CRITERIA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CHF CRITERIA BASED UPON NYHA CHF CRITERIA AND ACC STAGING WITH EJECTION FRACTION CONFIRMATION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CHF GOAL OF COLLABORATIVE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DECREASE HOSPITAL ADMISSIONS FOR CONGESTIVE HEART FAILURE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DECREASE EMERGENCY ROOM AND URGENT CARE VISITS OF PATIENTS FOR CONGESTIVE HEART FAILURE SYMPTOMS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IMPROVE QUALITY OF LIFE FOR PATIENTS WITH CONGESTIVE HEART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PROVIDED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1.CHRONIC DISEASE MANAGEMENT          	 PATIENT REGISTRIES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000"/>
              <a:t>CREATED BY DSS FOR TRACKING PURPOSES—PATIENT IDENTIFICATION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EACH CHRONIC DISEASE HAS ITS OWN REGISTRY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CHF REGISTRY BASED UPON PROBLEM LIST AND DISCHARGE DIAGNOSIS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REGISTRIES ARE FACILITY (DIVISION SPECIFIC) AND CAN BE BROKEN DOWN TO PRIMARY CARE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267</TotalTime>
  <Words>830</Words>
  <Application>Microsoft Office PowerPoint</Application>
  <PresentationFormat>On-screen Show (4:3)</PresentationFormat>
  <Paragraphs>179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Fireworks</vt:lpstr>
      <vt:lpstr>VISN 23 CHRONIC DISEASE COLLABORATIVE</vt:lpstr>
      <vt:lpstr>VISN 23 NETWORK LEADERSHIP</vt:lpstr>
      <vt:lpstr>CHRONIC DISEASE COLLABORATIVE</vt:lpstr>
      <vt:lpstr>FOCUS OF COLLABORATIVE</vt:lpstr>
      <vt:lpstr>CHRONIC CARE MODEL</vt:lpstr>
      <vt:lpstr>Slide 6</vt:lpstr>
      <vt:lpstr>OVERALL CHF GOAL OF COLLABORATIVE</vt:lpstr>
      <vt:lpstr>OVERALL CHF GOAL OF COLLABORATIVE</vt:lpstr>
      <vt:lpstr>TOOLS PROVIDED</vt:lpstr>
      <vt:lpstr>TOOLS PROVIDED</vt:lpstr>
      <vt:lpstr>TOOLS PROVIDED</vt:lpstr>
      <vt:lpstr>CDM HEALTH FACTOR TEMPLATES</vt:lpstr>
      <vt:lpstr>Slide 13</vt:lpstr>
      <vt:lpstr>Slide 14</vt:lpstr>
      <vt:lpstr>Slide 15</vt:lpstr>
      <vt:lpstr>LESSIONS LEARNED</vt:lpstr>
      <vt:lpstr>QUESTIONS?</vt:lpstr>
    </vt:vector>
  </TitlesOfParts>
  <Company>BHHCS-FM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VISN 23 CHRONIC DISEASE COLLABORATIVE</dc:title>
  <dc:creator>Daryl S. Dickson</dc:creator>
  <cp:lastModifiedBy>vhapalsahaya</cp:lastModifiedBy>
  <cp:revision>29</cp:revision>
  <dcterms:created xsi:type="dcterms:W3CDTF">2007-07-06T03:05:50Z</dcterms:created>
  <dcterms:modified xsi:type="dcterms:W3CDTF">2007-11-01T22:44:07Z</dcterms:modified>
</cp:coreProperties>
</file>