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91" r:id="rId4"/>
    <p:sldId id="273" r:id="rId5"/>
    <p:sldId id="293" r:id="rId6"/>
    <p:sldId id="274" r:id="rId7"/>
    <p:sldId id="275" r:id="rId8"/>
    <p:sldId id="263" r:id="rId9"/>
    <p:sldId id="264" r:id="rId10"/>
    <p:sldId id="265" r:id="rId11"/>
    <p:sldId id="288" r:id="rId12"/>
    <p:sldId id="289" r:id="rId13"/>
    <p:sldId id="292" r:id="rId14"/>
    <p:sldId id="276" r:id="rId15"/>
    <p:sldId id="277" r:id="rId16"/>
    <p:sldId id="294" r:id="rId17"/>
    <p:sldId id="295" r:id="rId18"/>
    <p:sldId id="258" r:id="rId19"/>
    <p:sldId id="261" r:id="rId20"/>
    <p:sldId id="262" r:id="rId21"/>
    <p:sldId id="259" r:id="rId22"/>
    <p:sldId id="272" r:id="rId23"/>
    <p:sldId id="278" r:id="rId24"/>
    <p:sldId id="271" r:id="rId25"/>
    <p:sldId id="279" r:id="rId26"/>
    <p:sldId id="280" r:id="rId27"/>
    <p:sldId id="281" r:id="rId28"/>
    <p:sldId id="282" r:id="rId29"/>
    <p:sldId id="283" r:id="rId30"/>
    <p:sldId id="266" r:id="rId31"/>
    <p:sldId id="267" r:id="rId32"/>
    <p:sldId id="268" r:id="rId33"/>
    <p:sldId id="269" r:id="rId34"/>
    <p:sldId id="270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EB6"/>
    <a:srgbClr val="FF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014B-3907-4EDB-B727-05145C23E24C}" type="datetimeFigureOut">
              <a:rPr lang="en-US" smtClean="0"/>
              <a:pPr/>
              <a:t>9/12/2008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54EEC-D207-472B-BCF1-1761191B93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057400"/>
            <a:ext cx="487344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8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results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Vipuli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Dharmawardane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(NMSU)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RSC meeting</a:t>
            </a:r>
          </a:p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Sep 12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2008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2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profile: consistency checks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ol_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0600"/>
            <a:ext cx="4000500" cy="2662238"/>
          </a:xfrm>
          <a:prstGeom prst="rect">
            <a:avLst/>
          </a:prstGeom>
        </p:spPr>
      </p:pic>
      <p:pic>
        <p:nvPicPr>
          <p:cNvPr id="7" name="Picture 6" descr="Pol_compare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77640"/>
            <a:ext cx="4269105" cy="2880360"/>
          </a:xfrm>
          <a:prstGeom prst="rect">
            <a:avLst/>
          </a:prstGeom>
        </p:spPr>
      </p:pic>
      <p:pic>
        <p:nvPicPr>
          <p:cNvPr id="8" name="Picture 7" descr="Pol_diff_yellow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977640"/>
            <a:ext cx="4269105" cy="288036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2438400"/>
          <a:ext cx="1380565" cy="711200"/>
        </p:xfrm>
        <a:graphic>
          <a:graphicData uri="http://schemas.openxmlformats.org/presentationml/2006/ole">
            <p:oleObj spid="_x0000_s26626" name="Equation" r:id="rId7" imgW="83808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3581400"/>
            <a:ext cx="1732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over all </a:t>
            </a:r>
          </a:p>
          <a:p>
            <a:r>
              <a:rPr lang="en-US" dirty="0" smtClean="0"/>
              <a:t>scan  positions 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>
            <a:off x="2514600" y="4038600"/>
            <a:ext cx="381000" cy="3048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VStime_Fill98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08195" cy="3109144"/>
          </a:xfrm>
          <a:prstGeom prst="rect">
            <a:avLst/>
          </a:prstGeom>
        </p:spPr>
      </p:pic>
      <p:pic>
        <p:nvPicPr>
          <p:cNvPr id="7" name="Picture 6" descr="decay_Fill98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21865"/>
            <a:ext cx="4648200" cy="3136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9880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1524000"/>
            <a:ext cx="457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Both linear and exponential fits to Polarization for each fill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300" dirty="0" smtClean="0">
                <a:latin typeface="Comic Sans MS" pitchFamily="66" charset="0"/>
                <a:cs typeface="Times New Roman" pitchFamily="18" charset="0"/>
              </a:rPr>
              <a:t>Assume the functional form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05400" y="2895600"/>
          <a:ext cx="3192463" cy="417513"/>
        </p:xfrm>
        <a:graphic>
          <a:graphicData uri="http://schemas.openxmlformats.org/presentationml/2006/ole">
            <p:oleObj spid="_x0000_s25602" name="Equation" r:id="rId5" imgW="1942920" imgH="253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191000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Average Polarization </a:t>
            </a:r>
            <a:endParaRPr lang="en-US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2000" y="4724400"/>
          <a:ext cx="2680855" cy="1092200"/>
        </p:xfrm>
        <a:graphic>
          <a:graphicData uri="http://schemas.openxmlformats.org/presentationml/2006/ole">
            <p:oleObj spid="_x0000_s25603" name="Equation" r:id="rId6" imgW="1371600" imgH="55872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5943600"/>
            <a:ext cx="231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Assumed 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= 15 hrs</a:t>
            </a:r>
            <a:endParaRPr lang="en-US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4572000"/>
            <a:ext cx="1295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1524000"/>
            <a:ext cx="762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Decay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Decay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P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4000500" cy="2662238"/>
          </a:xfrm>
          <a:prstGeom prst="rect">
            <a:avLst/>
          </a:prstGeom>
        </p:spPr>
      </p:pic>
      <p:pic>
        <p:nvPicPr>
          <p:cNvPr id="8" name="Picture 7" descr="P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90 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371600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370 hrs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950620" y="2031580"/>
            <a:ext cx="92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28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01213" y="4774780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decay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Decay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6" name="Picture 5" descr="PDecay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P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066800"/>
            <a:ext cx="4000500" cy="2662238"/>
          </a:xfrm>
          <a:prstGeom prst="rect">
            <a:avLst/>
          </a:prstGeom>
        </p:spPr>
      </p:pic>
      <p:pic>
        <p:nvPicPr>
          <p:cNvPr id="8" name="Picture 7" descr="P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43400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90 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371600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decay</a:t>
            </a:r>
            <a:r>
              <a:rPr lang="en-US" dirty="0" smtClean="0"/>
              <a:t> ≈ 370 hrs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950620" y="2031580"/>
            <a:ext cx="92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sz="28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801213" y="4774780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048000"/>
            <a:ext cx="53340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SzPct val="125000"/>
              <a:buFont typeface="Arial" pitchFamily="34" charset="0"/>
              <a:buChar char="•"/>
            </a:pPr>
            <a:r>
              <a:rPr lang="en-US" sz="2000" dirty="0" smtClean="0"/>
              <a:t>Yellow beam shows a faster polarization decay</a:t>
            </a:r>
          </a:p>
          <a:p>
            <a:pPr>
              <a:buSzPct val="125000"/>
              <a:buFont typeface="Arial" pitchFamily="34" charset="0"/>
              <a:buChar char="•"/>
            </a:pPr>
            <a:r>
              <a:rPr lang="en-US" sz="2000" dirty="0" smtClean="0"/>
              <a:t>Difference between the average polarization calculated assuming  no decay  and  exponential </a:t>
            </a:r>
            <a:r>
              <a:rPr lang="en-US" sz="2000" smtClean="0"/>
              <a:t>decay is </a:t>
            </a:r>
            <a:r>
              <a:rPr lang="en-US" sz="2000" dirty="0" smtClean="0"/>
              <a:t>consistent with zero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NORMALIZATION TO HJET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2192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PERIOD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average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HJet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All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39.59± 0.39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1.091± 0.035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41.00 ±0.61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1.045± 0.054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38.16±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0.73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1.124± 0.069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39.55±</a:t>
                      </a:r>
                      <a:r>
                        <a:rPr lang="en-US" sz="2000" b="0" baseline="0" dirty="0" smtClean="0">
                          <a:latin typeface="+mj-lt"/>
                          <a:cs typeface="Times New Roman" pitchFamily="18" charset="0"/>
                        </a:rPr>
                        <a:t> 0.69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+mj-lt"/>
                          <a:cs typeface="Times New Roman" pitchFamily="18" charset="0"/>
                        </a:rPr>
                        <a:t>1.110± 0.062</a:t>
                      </a:r>
                      <a:endParaRPr lang="en-US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E6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35814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PERIOD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pC</a:t>
                      </a:r>
                      <a:r>
                        <a:rPr lang="en-US" sz="2000" dirty="0" smtClean="0"/>
                        <a:t> average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pC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HJet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47.96 ±0.53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1.062± 0.029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52.02± 0.65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1.086± 0.055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47.02± 0.74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1.090± 0.044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47.80± 1.38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0.982± 0.057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5867400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Run 5   ≈  1.01     Run 6 ≈  1.15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1447800"/>
            <a:ext cx="13516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Golden runs</a:t>
            </a:r>
          </a:p>
          <a:p>
            <a:r>
              <a:rPr lang="en-US" dirty="0" smtClean="0"/>
              <a:t>1.101±0.053</a:t>
            </a:r>
          </a:p>
          <a:p>
            <a:endParaRPr lang="en-US" dirty="0" smtClean="0"/>
          </a:p>
          <a:p>
            <a:r>
              <a:rPr lang="en-US" dirty="0" smtClean="0"/>
              <a:t>OK runs</a:t>
            </a:r>
          </a:p>
          <a:p>
            <a:r>
              <a:rPr lang="en-US" dirty="0" smtClean="0"/>
              <a:t>1.078±0.048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Golden runs</a:t>
            </a:r>
          </a:p>
          <a:p>
            <a:r>
              <a:rPr lang="en-US" dirty="0" smtClean="0"/>
              <a:t>1.086±0.082</a:t>
            </a:r>
          </a:p>
          <a:p>
            <a:endParaRPr lang="en-US" dirty="0" smtClean="0"/>
          </a:p>
          <a:p>
            <a:r>
              <a:rPr lang="en-US" dirty="0" smtClean="0"/>
              <a:t>OK runs</a:t>
            </a:r>
          </a:p>
          <a:p>
            <a:r>
              <a:rPr lang="en-US" dirty="0" smtClean="0"/>
              <a:t>1.051±0.031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2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NORMALIZATION TO HJET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rm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70"/>
            <a:ext cx="4541520" cy="5090160"/>
          </a:xfrm>
          <a:prstGeom prst="rect">
            <a:avLst/>
          </a:prstGeom>
        </p:spPr>
      </p:pic>
      <p:pic>
        <p:nvPicPr>
          <p:cNvPr id="9" name="Picture 8" descr="norm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1219200"/>
            <a:ext cx="4541520" cy="509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4647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Hjet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comparison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jet_p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74" y="943946"/>
            <a:ext cx="5803026" cy="5914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446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for experiments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ex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019"/>
            <a:ext cx="8610600" cy="5774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3048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2192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approach as run 6</a:t>
            </a: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determination  &lt; 0.2%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Scan is not continuous → We may miss the maximum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 vibrations  (flat profiles) &lt;1%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Simulations done by Sasha → Uncertainty is negligible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Assumption that the profiles are Gaussian  &lt; 0.5%</a:t>
            </a: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distributions for vertical/horizontal profile 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Studied the variation in R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Blue we have both vertical and horizontal scans</a:t>
            </a:r>
          </a:p>
          <a:p>
            <a:pPr>
              <a:buClr>
                <a:srgbClr val="FF0000"/>
              </a:buClr>
              <a:buSzPct val="125000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Yellow we only have horizontal scans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354225" y="2780375"/>
            <a:ext cx="236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&lt; ≈ 1.1%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924800" y="1676400"/>
            <a:ext cx="304800" cy="2514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48600" y="4648200"/>
            <a:ext cx="228600" cy="15240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7741532" y="4983868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8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28600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 -Blue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ist_Rdist_H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3195638" cy="2662238"/>
          </a:xfrm>
          <a:prstGeom prst="rect">
            <a:avLst/>
          </a:prstGeom>
        </p:spPr>
      </p:pic>
      <p:pic>
        <p:nvPicPr>
          <p:cNvPr id="9" name="Picture 8" descr="Hist_Rdist_V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3195638" cy="2662238"/>
          </a:xfrm>
          <a:prstGeom prst="rect">
            <a:avLst/>
          </a:prstGeom>
        </p:spPr>
      </p:pic>
      <p:pic>
        <p:nvPicPr>
          <p:cNvPr id="10" name="Picture 9" descr="Hist_dRdist_H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371600"/>
            <a:ext cx="3195638" cy="2662238"/>
          </a:xfrm>
          <a:prstGeom prst="rect">
            <a:avLst/>
          </a:prstGeom>
        </p:spPr>
      </p:pic>
      <p:pic>
        <p:nvPicPr>
          <p:cNvPr id="11" name="Picture 10" descr="Hist_dRdist_VBlu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195638" cy="2662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2286000"/>
            <a:ext cx="170104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Vertical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 →0.07-0.26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724400"/>
            <a:ext cx="199497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R→0.04-0.24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791200"/>
            <a:ext cx="1444626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average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0.15±0.11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066800"/>
            <a:ext cx="1883849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1066800"/>
            <a:ext cx="203613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2133600"/>
            <a:ext cx="2057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Global uncertainty is zero → R is known for  both vertical and  horizontal  scans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2133600"/>
            <a:ext cx="4437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quality checks as run 05 and 06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153400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Carbon mass position deviation : &lt; 0.5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from the Carbon mass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Carbon mass width : deviation below 1.9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sigmas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Number of events in banana :  strips inside 20% from the average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Fill #s: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9942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9947,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9948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problems with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data → Borrow results from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HJet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0" y="1066800"/>
            <a:ext cx="8251424" cy="923330"/>
            <a:chOff x="457200" y="3200400"/>
            <a:chExt cx="8251424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429000"/>
              <a:ext cx="6960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3429000"/>
              <a:ext cx="183890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Calibrations/</a:t>
              </a:r>
            </a:p>
            <a:p>
              <a:r>
                <a:rPr lang="en-US" dirty="0" smtClean="0"/>
                <a:t>Energy correction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200400"/>
              <a:ext cx="149060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Asymmetry/</a:t>
              </a:r>
            </a:p>
            <a:p>
              <a:r>
                <a:rPr lang="en-US" dirty="0" smtClean="0"/>
                <a:t>Polarization</a:t>
              </a:r>
            </a:p>
            <a:p>
              <a:r>
                <a:rPr lang="en-US" dirty="0" smtClean="0"/>
                <a:t>Profile </a:t>
              </a:r>
              <a:r>
                <a:rPr lang="en-US" dirty="0" err="1" smtClean="0"/>
                <a:t>parms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3352800"/>
              <a:ext cx="20792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Extract Polarization/</a:t>
              </a:r>
            </a:p>
            <a:p>
              <a:r>
                <a:rPr lang="en-US" dirty="0" smtClean="0"/>
                <a:t>Normalize to </a:t>
              </a:r>
              <a:r>
                <a:rPr lang="en-US" dirty="0" err="1" smtClean="0"/>
                <a:t>HJet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10000" y="3733800"/>
              <a:ext cx="5334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bana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38599"/>
            <a:ext cx="4243560" cy="281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228600"/>
            <a:ext cx="9153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Uncertainties due to polarization profile -Yellow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029200"/>
            <a:ext cx="647709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vertical scans for Yellow</a:t>
            </a:r>
          </a:p>
          <a:p>
            <a:r>
              <a:rPr lang="en-US" sz="2800" dirty="0" smtClean="0"/>
              <a:t>Assume 0-0.39 variation in  R </a:t>
            </a:r>
          </a:p>
          <a:p>
            <a:r>
              <a:rPr lang="en-US" sz="2800" dirty="0" smtClean="0"/>
              <a:t>Fill uncertainty and global uncertainty ≈ 5%</a:t>
            </a:r>
            <a:endParaRPr lang="en-US" sz="2800" dirty="0"/>
          </a:p>
        </p:txBody>
      </p:sp>
      <p:pic>
        <p:nvPicPr>
          <p:cNvPr id="8" name="Picture 7" descr="Hist_Rdist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834765" cy="3194685"/>
          </a:xfrm>
          <a:prstGeom prst="rect">
            <a:avLst/>
          </a:prstGeom>
        </p:spPr>
      </p:pic>
      <p:pic>
        <p:nvPicPr>
          <p:cNvPr id="9" name="Picture 8" descr="Hist_dRdist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3834765" cy="31946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2362200"/>
            <a:ext cx="1994970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Scans 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R→0.20-0.39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143000"/>
            <a:ext cx="203613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19200"/>
            <a:ext cx="1883849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distribution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228600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Uncertainty due to Dead Layer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Lave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195638" cy="2662238"/>
          </a:xfrm>
          <a:prstGeom prst="rect">
            <a:avLst/>
          </a:prstGeom>
        </p:spPr>
      </p:pic>
      <p:pic>
        <p:nvPicPr>
          <p:cNvPr id="7" name="Picture 6" descr="Hist_DL_diff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195638" cy="2662238"/>
          </a:xfrm>
          <a:prstGeom prst="rect">
            <a:avLst/>
          </a:prstGeom>
        </p:spPr>
      </p:pic>
      <p:pic>
        <p:nvPicPr>
          <p:cNvPr id="8" name="Picture 7" descr="DLave_yell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0"/>
            <a:ext cx="3195638" cy="2662238"/>
          </a:xfrm>
          <a:prstGeom prst="rect">
            <a:avLst/>
          </a:prstGeom>
        </p:spPr>
      </p:pic>
      <p:pic>
        <p:nvPicPr>
          <p:cNvPr id="9" name="Picture 8" descr="Hist_DL_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10000"/>
            <a:ext cx="3195638" cy="2662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4419600"/>
            <a:ext cx="211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 layer  variation</a:t>
            </a:r>
          </a:p>
          <a:p>
            <a:r>
              <a:rPr lang="en-US" dirty="0" smtClean="0"/>
              <a:t>within  ±4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Polarization </a:t>
            </a:r>
            <a:r>
              <a:rPr lang="en-US" smtClean="0"/>
              <a:t>±</a:t>
            </a:r>
            <a:r>
              <a:rPr lang="en-US" smtClean="0"/>
              <a:t>2.4%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886200" y="5105400"/>
            <a:ext cx="609600" cy="152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1752600"/>
            <a:ext cx="2109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Fill to fill uncertainty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286000"/>
            <a:ext cx="2116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Dead layer  variation</a:t>
            </a:r>
          </a:p>
          <a:p>
            <a:r>
              <a:rPr lang="en-US" dirty="0" smtClean="0"/>
              <a:t>within  ±3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Polarization ±1.8%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962400" y="2971800"/>
            <a:ext cx="609600" cy="152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7600" y="1981200"/>
            <a:ext cx="15775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 uncertainty</a:t>
            </a:r>
          </a:p>
          <a:p>
            <a:r>
              <a:rPr lang="en-US" dirty="0" smtClean="0"/>
              <a:t>1.6*0.6 ≈ 1%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4648200"/>
            <a:ext cx="15775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Fill uncertainty</a:t>
            </a:r>
          </a:p>
          <a:p>
            <a:r>
              <a:rPr lang="en-US" dirty="0" smtClean="0"/>
              <a:t>1.1*0.6 ≈ 0.7%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30480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Uncertainties : Summary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1719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Fill to fill uncertainties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Horizontal/Vertical profile   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3.0%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5.0%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Energy correction/dead layer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1.0%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Global uncertainties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Jet normalization,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          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2.5%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3.0%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  et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normalization (profile)  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%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Jet normalization, systematic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uncert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Pol. Profile (for experiments)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0.5%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5.0%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Energy correction/deal layer                         </a:t>
            </a:r>
            <a:r>
              <a:rPr lang="en-US" sz="2200" dirty="0" smtClean="0">
                <a:solidFill>
                  <a:srgbClr val="0A1EB6"/>
                </a:solidFill>
                <a:latin typeface="Times New Roman" pitchFamily="18" charset="0"/>
                <a:cs typeface="Times New Roman" pitchFamily="18" charset="0"/>
              </a:rPr>
              <a:t>1.8%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2.4%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1200" y="304800"/>
            <a:ext cx="539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Online/Offline comparison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ol_ono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000500" cy="2662238"/>
          </a:xfrm>
          <a:prstGeom prst="rect">
            <a:avLst/>
          </a:prstGeom>
        </p:spPr>
      </p:pic>
      <p:pic>
        <p:nvPicPr>
          <p:cNvPr id="6" name="Picture 5" descr="Pol_onoff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762"/>
            <a:ext cx="4000500" cy="2662238"/>
          </a:xfrm>
          <a:prstGeom prst="rect">
            <a:avLst/>
          </a:prstGeom>
        </p:spPr>
      </p:pic>
      <p:pic>
        <p:nvPicPr>
          <p:cNvPr id="7" name="Picture 6" descr="Pol_onoff_diff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71600"/>
            <a:ext cx="4000500" cy="2662238"/>
          </a:xfrm>
          <a:prstGeom prst="rect">
            <a:avLst/>
          </a:prstGeom>
        </p:spPr>
      </p:pic>
      <p:pic>
        <p:nvPicPr>
          <p:cNvPr id="8" name="Picture 7" descr="Pol_onoff_diff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195762"/>
            <a:ext cx="4000500" cy="266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066800"/>
            <a:ext cx="37402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case you are curious …..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1143000"/>
            <a:ext cx="4437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quality checks as run 05 and 06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37112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position deviation : &lt; 0.5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the Carbon mass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Carbon mass width : deviation below 1.9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sigmas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events in banana :  strips inside 20% from the average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267200" y="3124200"/>
            <a:ext cx="4630640" cy="3076575"/>
            <a:chOff x="3886200" y="3124200"/>
            <a:chExt cx="4630640" cy="3076575"/>
          </a:xfrm>
        </p:grpSpPr>
        <p:pic>
          <p:nvPicPr>
            <p:cNvPr id="7" name="Picture 6" descr="Cyields_WCM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3124200"/>
              <a:ext cx="4630640" cy="30765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4400" y="5029200"/>
              <a:ext cx="36523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B10DB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taken with Blue vertical target 5</a:t>
              </a:r>
            </a:p>
            <a:p>
              <a:r>
                <a:rPr lang="en-US" dirty="0" smtClean="0"/>
                <a:t>Fill #s :9942,9947,9948,9949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ib_yellow_Mar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56760" cy="2941320"/>
          </a:xfrm>
          <a:prstGeom prst="rect">
            <a:avLst/>
          </a:prstGeom>
        </p:spPr>
      </p:pic>
      <p:pic>
        <p:nvPicPr>
          <p:cNvPr id="6" name="Picture 5" descr="calib_blue_Mar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40" y="914400"/>
            <a:ext cx="4556760" cy="2941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2860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Calibrations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2971800"/>
            <a:ext cx="97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971800"/>
            <a:ext cx="66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US" b="1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yellow_leak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3086100" cy="25793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Oval 10"/>
          <p:cNvSpPr/>
          <p:nvPr/>
        </p:nvSpPr>
        <p:spPr>
          <a:xfrm>
            <a:off x="2667000" y="1066800"/>
            <a:ext cx="12192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3048000" y="2286000"/>
            <a:ext cx="2514600" cy="838200"/>
          </a:xfrm>
          <a:prstGeom prst="curvedConnector3">
            <a:avLst>
              <a:gd name="adj1" fmla="val -86"/>
            </a:avLst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191000"/>
            <a:ext cx="4350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1,2,3,4 and 6</a:t>
            </a:r>
          </a:p>
          <a:p>
            <a:pPr>
              <a:buClr>
                <a:srgbClr val="FFC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Detector 5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Fill 9886 Feb 13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Feb 27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constants after Fill 9886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0600" y="3733800"/>
            <a:ext cx="256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Feb 16</a:t>
            </a:r>
            <a:r>
              <a:rPr lang="en-US" b="1" baseline="30000" dirty="0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 2008 (Fill 9886)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5400000">
            <a:off x="7219265" y="4896535"/>
            <a:ext cx="2057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Jump in Detector 5 current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477000" y="1295400"/>
            <a:ext cx="609600" cy="1588"/>
          </a:xfrm>
          <a:prstGeom prst="straightConnector1">
            <a:avLst/>
          </a:prstGeom>
          <a:ln>
            <a:solidFill>
              <a:srgbClr val="0B10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62800" y="1143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B10DB"/>
                </a:solidFill>
              </a:rPr>
              <a:t>All runs</a:t>
            </a:r>
            <a:endParaRPr lang="en-US" dirty="0">
              <a:solidFill>
                <a:srgbClr val="0B10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ad_Layer_flattop_pass1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7247"/>
            <a:ext cx="8215313" cy="571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37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Dead layer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ead_Layer_flattop_pass1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33104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 dependence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ate_DL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5825" y="638175"/>
            <a:ext cx="2914650" cy="3771900"/>
          </a:xfrm>
          <a:prstGeom prst="rect">
            <a:avLst/>
          </a:prstGeom>
        </p:spPr>
      </p:pic>
      <p:pic>
        <p:nvPicPr>
          <p:cNvPr id="7" name="Picture 6" descr="Rate_DL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00625" y="638175"/>
            <a:ext cx="2914650" cy="3771900"/>
          </a:xfrm>
          <a:prstGeom prst="rect">
            <a:avLst/>
          </a:prstGeom>
        </p:spPr>
      </p:pic>
      <p:pic>
        <p:nvPicPr>
          <p:cNvPr id="8" name="Picture 7" descr="Rate_T0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2025" y="3514725"/>
            <a:ext cx="2914650" cy="3771900"/>
          </a:xfrm>
          <a:prstGeom prst="rect">
            <a:avLst/>
          </a:prstGeom>
        </p:spPr>
      </p:pic>
      <p:pic>
        <p:nvPicPr>
          <p:cNvPr id="9" name="Picture 8" descr="Rate_T0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00625" y="3514725"/>
            <a:ext cx="2914650" cy="37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990600"/>
            <a:ext cx="377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 layer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T0 rate dependence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 Selection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L_each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4800600" cy="3194685"/>
          </a:xfrm>
          <a:prstGeom prst="rect">
            <a:avLst/>
          </a:prstGeom>
        </p:spPr>
      </p:pic>
      <p:pic>
        <p:nvPicPr>
          <p:cNvPr id="12" name="Picture 11" descr="DL_each_yel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71800"/>
            <a:ext cx="4800600" cy="3194685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457200" y="1066800"/>
            <a:ext cx="8251424" cy="923330"/>
            <a:chOff x="457200" y="3200400"/>
            <a:chExt cx="8251424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3429000"/>
              <a:ext cx="6960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Good</a:t>
              </a:r>
            </a:p>
            <a:p>
              <a:r>
                <a:rPr lang="en-US" dirty="0" smtClean="0"/>
                <a:t>Runs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3429000"/>
              <a:ext cx="183890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Calibrations/</a:t>
              </a:r>
            </a:p>
            <a:p>
              <a:r>
                <a:rPr lang="en-US" dirty="0" smtClean="0"/>
                <a:t>Energy correction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200400"/>
              <a:ext cx="1490601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Asymmetry/</a:t>
              </a:r>
            </a:p>
            <a:p>
              <a:r>
                <a:rPr lang="en-US" dirty="0" smtClean="0"/>
                <a:t>Polarization</a:t>
              </a:r>
            </a:p>
            <a:p>
              <a:r>
                <a:rPr lang="en-US" dirty="0" smtClean="0"/>
                <a:t>Profile </a:t>
              </a:r>
              <a:r>
                <a:rPr lang="en-US" dirty="0" err="1" smtClean="0"/>
                <a:t>parms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9400" y="3352800"/>
              <a:ext cx="20792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Extract Polarization/</a:t>
              </a:r>
            </a:p>
            <a:p>
              <a:r>
                <a:rPr lang="en-US" dirty="0" smtClean="0"/>
                <a:t>Normalize to </a:t>
              </a:r>
              <a:r>
                <a:rPr lang="en-US" dirty="0" err="1" smtClean="0"/>
                <a:t>HJet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810000" y="3733800"/>
              <a:ext cx="5334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096000" y="3733800"/>
              <a:ext cx="381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19400" y="2514600"/>
            <a:ext cx="25742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+mj-lt"/>
                <a:cs typeface="Times New Roman" pitchFamily="18" charset="0"/>
              </a:rPr>
              <a:t>Energy correction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Pol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compare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5578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diff_yellow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8338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7026"/>
            <a:ext cx="8686800" cy="586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707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diff_yellow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8438"/>
            <a:ext cx="8610600" cy="580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044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diff_bl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ol_ono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938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Online/Offline: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ol_onoff_diff_yel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8001000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6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-609600" y="838200"/>
            <a:ext cx="6217170" cy="6019800"/>
            <a:chOff x="0" y="838200"/>
            <a:chExt cx="6217170" cy="6019800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838200"/>
              <a:ext cx="6217170" cy="6019800"/>
              <a:chOff x="0" y="838200"/>
              <a:chExt cx="6217170" cy="6019800"/>
            </a:xfrm>
          </p:grpSpPr>
          <p:pic>
            <p:nvPicPr>
              <p:cNvPr id="5" name="Picture 4" descr="profi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8200"/>
                <a:ext cx="6217170" cy="60198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971800" y="5715000"/>
                <a:ext cx="2743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286000" y="5029200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143000" y="1524000"/>
                <a:ext cx="1447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794" y="2666206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143000" y="1981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19200" y="3124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1724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3916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1844238" y="4488406"/>
              <a:ext cx="1377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Intensity/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Polarization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profile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1066800"/>
              <a:ext cx="26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VERTICAL / HORIZONTAL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SCANS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848894" y="5143500"/>
              <a:ext cx="1142206" cy="794"/>
            </a:xfrm>
            <a:prstGeom prst="line">
              <a:avLst/>
            </a:prstGeom>
            <a:ln w="50800">
              <a:solidFill>
                <a:srgbClr val="BF47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19400" y="5943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F479D"/>
                  </a:solidFill>
                </a:rPr>
                <a:t>Fixed target measurements</a:t>
              </a:r>
            </a:p>
            <a:p>
              <a:pPr algn="ctr"/>
              <a:r>
                <a:rPr lang="en-US" sz="2000" b="1" dirty="0" err="1" smtClean="0">
                  <a:solidFill>
                    <a:srgbClr val="BF479D"/>
                  </a:solidFill>
                </a:rPr>
                <a:t>P</a:t>
              </a:r>
              <a:r>
                <a:rPr lang="en-US" sz="2000" b="1" baseline="-25000" dirty="0" err="1" smtClean="0">
                  <a:solidFill>
                    <a:srgbClr val="BF479D"/>
                  </a:solidFill>
                </a:rPr>
                <a:t>max</a:t>
              </a:r>
              <a:endParaRPr lang="en-US" sz="2000" b="1" baseline="-25000" dirty="0">
                <a:solidFill>
                  <a:srgbClr val="BF479D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q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324225" cy="1133475"/>
          </a:xfrm>
          <a:prstGeom prst="rect">
            <a:avLst/>
          </a:prstGeom>
        </p:spPr>
      </p:pic>
      <p:pic>
        <p:nvPicPr>
          <p:cNvPr id="31" name="Picture 30" descr="eq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1742441" cy="1143000"/>
          </a:xfrm>
          <a:prstGeom prst="rect">
            <a:avLst/>
          </a:prstGeom>
        </p:spPr>
      </p:pic>
      <p:pic>
        <p:nvPicPr>
          <p:cNvPr id="34" name="Picture 33" descr="Fill_V_PVsI99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3962400" cy="3825765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705600" y="5181600"/>
          <a:ext cx="2061135" cy="787399"/>
        </p:xfrm>
        <a:graphic>
          <a:graphicData uri="http://schemas.openxmlformats.org/presentationml/2006/ole">
            <p:oleObj spid="_x0000_s1026" name="Equation" r:id="rId7" imgW="1396800" imgH="4316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236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 fit to P Vs L/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 to determine 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baseline="-25000" dirty="0" smtClean="0">
                <a:solidFill>
                  <a:srgbClr val="BF479D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and 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endParaRPr lang="en-US" sz="2000" baseline="-25000" dirty="0">
              <a:solidFill>
                <a:srgbClr val="BF479D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914400"/>
            <a:ext cx="72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HJet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6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-609600" y="838200"/>
            <a:ext cx="6217170" cy="6019800"/>
            <a:chOff x="0" y="838200"/>
            <a:chExt cx="6217170" cy="6019800"/>
          </a:xfrm>
        </p:grpSpPr>
        <p:grpSp>
          <p:nvGrpSpPr>
            <p:cNvPr id="6" name="Group 20"/>
            <p:cNvGrpSpPr/>
            <p:nvPr/>
          </p:nvGrpSpPr>
          <p:grpSpPr>
            <a:xfrm>
              <a:off x="0" y="838200"/>
              <a:ext cx="6217170" cy="6019800"/>
              <a:chOff x="0" y="838200"/>
              <a:chExt cx="6217170" cy="6019800"/>
            </a:xfrm>
          </p:grpSpPr>
          <p:pic>
            <p:nvPicPr>
              <p:cNvPr id="5" name="Picture 4" descr="profile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838200"/>
                <a:ext cx="6217170" cy="6019800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>
                <a:off x="2971800" y="5715000"/>
                <a:ext cx="2743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2286000" y="5029200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1143000" y="1524000"/>
                <a:ext cx="1447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794" y="2666206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143000" y="1981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1219200" y="3124200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1724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391694" y="4075906"/>
                <a:ext cx="3276600" cy="1588"/>
              </a:xfrm>
              <a:prstGeom prst="line">
                <a:avLst/>
              </a:prstGeom>
              <a:ln>
                <a:solidFill>
                  <a:srgbClr val="0B10DB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1844238" y="4488406"/>
              <a:ext cx="1377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Intensity/</a:t>
              </a: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Polarization</a:t>
              </a:r>
            </a:p>
            <a:p>
              <a:pPr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profile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1066800"/>
              <a:ext cx="2637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VERTICAL / HORIZONTAL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SCANS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848894" y="5143500"/>
              <a:ext cx="1142206" cy="794"/>
            </a:xfrm>
            <a:prstGeom prst="line">
              <a:avLst/>
            </a:prstGeom>
            <a:ln w="50800">
              <a:solidFill>
                <a:srgbClr val="BF47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819400" y="5943600"/>
              <a:ext cx="3276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F479D"/>
                  </a:solidFill>
                </a:rPr>
                <a:t>Fixed target measurements</a:t>
              </a:r>
            </a:p>
            <a:p>
              <a:pPr algn="ctr"/>
              <a:r>
                <a:rPr lang="en-US" sz="2000" b="1" dirty="0" err="1" smtClean="0">
                  <a:solidFill>
                    <a:srgbClr val="BF479D"/>
                  </a:solidFill>
                </a:rPr>
                <a:t>P</a:t>
              </a:r>
              <a:r>
                <a:rPr lang="en-US" sz="2000" b="1" baseline="-25000" dirty="0" err="1" smtClean="0">
                  <a:solidFill>
                    <a:srgbClr val="BF479D"/>
                  </a:solidFill>
                </a:rPr>
                <a:t>max</a:t>
              </a:r>
              <a:endParaRPr lang="en-US" sz="2000" b="1" baseline="-25000" dirty="0">
                <a:solidFill>
                  <a:srgbClr val="BF479D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eq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324225" cy="1133475"/>
          </a:xfrm>
          <a:prstGeom prst="rect">
            <a:avLst/>
          </a:prstGeom>
        </p:spPr>
      </p:pic>
      <p:pic>
        <p:nvPicPr>
          <p:cNvPr id="31" name="Picture 30" descr="eq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1742441" cy="1143000"/>
          </a:xfrm>
          <a:prstGeom prst="rect">
            <a:avLst/>
          </a:prstGeom>
        </p:spPr>
      </p:pic>
      <p:pic>
        <p:nvPicPr>
          <p:cNvPr id="34" name="Picture 33" descr="Fill_V_PVsI993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3962400" cy="3825765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705600" y="5181600"/>
          <a:ext cx="2061135" cy="787399"/>
        </p:xfrm>
        <a:graphic>
          <a:graphicData uri="http://schemas.openxmlformats.org/presentationml/2006/ole">
            <p:oleObj spid="_x0000_s27650" name="Equation" r:id="rId7" imgW="1396800" imgH="43164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2362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 fit to P Vs L/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 to determine </a:t>
            </a:r>
            <a:r>
              <a:rPr lang="en-US" sz="2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max</a:t>
            </a:r>
            <a:r>
              <a:rPr lang="en-US" sz="2000" baseline="-25000" dirty="0" smtClean="0">
                <a:solidFill>
                  <a:srgbClr val="BF479D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and 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L</a:t>
            </a:r>
            <a:r>
              <a:rPr lang="en-US" sz="2000" dirty="0" smtClean="0">
                <a:solidFill>
                  <a:srgbClr val="BF479D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BF479D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BF479D"/>
                </a:solidFill>
                <a:latin typeface="Comic Sans MS" pitchFamily="66" charset="0"/>
              </a:rPr>
              <a:t>P</a:t>
            </a:r>
            <a:endParaRPr lang="en-US" sz="2000" baseline="-25000" dirty="0">
              <a:solidFill>
                <a:srgbClr val="BF479D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914400"/>
            <a:ext cx="72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HJet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59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ll_V_Lum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444093" cy="4290848"/>
          </a:xfrm>
          <a:prstGeom prst="rect">
            <a:avLst/>
          </a:prstGeom>
        </p:spPr>
      </p:pic>
      <p:pic>
        <p:nvPicPr>
          <p:cNvPr id="11" name="Picture 10" descr="sin_phi_fi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066799"/>
            <a:ext cx="4047695" cy="26913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514600" y="4343400"/>
            <a:ext cx="304800" cy="228600"/>
          </a:xfrm>
          <a:prstGeom prst="rect">
            <a:avLst/>
          </a:prstGeom>
          <a:solidFill>
            <a:srgbClr val="D6369D">
              <a:alpha val="0"/>
            </a:srgb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00300" y="3314700"/>
            <a:ext cx="1447800" cy="6096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Run_9906.1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923393"/>
            <a:ext cx="3429000" cy="29346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0400" y="2819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RUN08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0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was kept fixed at average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886200"/>
            <a:ext cx="2514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Polarization for  each target position is determined by doing a sin phi fit to asymmetry Vs phi measured at  each target position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667000"/>
          <a:ext cx="1752600" cy="339213"/>
        </p:xfrm>
        <a:graphic>
          <a:graphicData uri="http://schemas.openxmlformats.org/presentationml/2006/ole">
            <p:oleObj spid="_x0000_s2050" name="Equation" r:id="rId6" imgW="118080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867400" y="2971800"/>
            <a:ext cx="304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591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in_phi_fi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66799"/>
            <a:ext cx="4047695" cy="269132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010400" y="2819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RUN08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0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was kept fixed at average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</a:rPr>
              <a:t>F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0</a:t>
            </a:r>
            <a:endParaRPr lang="en-US" baseline="-25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667000"/>
          <a:ext cx="1752600" cy="339213"/>
        </p:xfrm>
        <a:graphic>
          <a:graphicData uri="http://schemas.openxmlformats.org/presentationml/2006/ole">
            <p:oleObj spid="_x0000_s3074" name="Equation" r:id="rId4" imgW="1180800" imgH="228600" progId="Equation.3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867400" y="2971800"/>
            <a:ext cx="304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hase_ave_yell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4785"/>
            <a:ext cx="4269105" cy="2863215"/>
          </a:xfrm>
          <a:prstGeom prst="rect">
            <a:avLst/>
          </a:prstGeom>
        </p:spPr>
      </p:pic>
      <p:pic>
        <p:nvPicPr>
          <p:cNvPr id="20" name="Picture 19" descr="Phase_ave_blu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895" y="3994785"/>
            <a:ext cx="4269105" cy="28632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4400" y="3962400"/>
            <a:ext cx="13024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YELLOW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0" y="3962400"/>
            <a:ext cx="10084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BLUE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179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YELLOW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ill_V_Pol9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90600"/>
            <a:ext cx="33147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 flipV="1">
            <a:off x="6633385" y="3272615"/>
            <a:ext cx="3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SCANS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R_V_yell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95762"/>
            <a:ext cx="4000500" cy="2662238"/>
          </a:xfrm>
          <a:prstGeom prst="rect">
            <a:avLst/>
          </a:prstGeom>
        </p:spPr>
      </p:pic>
      <p:graphicFrame>
        <p:nvGraphicFramePr>
          <p:cNvPr id="8193" name="Object 2"/>
          <p:cNvGraphicFramePr>
            <a:graphicFrameLocks noChangeAspect="1"/>
          </p:cNvGraphicFramePr>
          <p:nvPr/>
        </p:nvGraphicFramePr>
        <p:xfrm>
          <a:off x="4876800" y="4191000"/>
          <a:ext cx="1600200" cy="611479"/>
        </p:xfrm>
        <a:graphic>
          <a:graphicData uri="http://schemas.openxmlformats.org/presentationml/2006/ole">
            <p:oleObj spid="_x0000_s8193" name="Equation" r:id="rId5" imgW="1396800" imgH="431640" progId="Equation.3">
              <p:embed/>
            </p:oleObj>
          </a:graphicData>
        </a:graphic>
      </p:graphicFrame>
      <p:pic>
        <p:nvPicPr>
          <p:cNvPr id="10" name="Picture 9" descr="Pmax_V_yellow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2400"/>
            <a:ext cx="4000500" cy="2662238"/>
          </a:xfrm>
          <a:prstGeom prst="rect">
            <a:avLst/>
          </a:prstGeom>
        </p:spPr>
      </p:pic>
      <p:pic>
        <p:nvPicPr>
          <p:cNvPr id="7" name="Picture 6" descr="Fill_V_Lum99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14400"/>
            <a:ext cx="3314700" cy="3200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42672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6 0.1-0.15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28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Polarization Profile : BLUE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7496334" y="2104866"/>
            <a:ext cx="232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VERTICAL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273677" y="5070723"/>
            <a:ext cx="276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B1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HORIZONTAL  SCANS</a:t>
            </a:r>
            <a:endParaRPr lang="en-US" sz="2000" dirty="0">
              <a:solidFill>
                <a:srgbClr val="0B1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R_H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90600"/>
            <a:ext cx="4000500" cy="2662238"/>
          </a:xfrm>
          <a:prstGeom prst="rect">
            <a:avLst/>
          </a:prstGeom>
        </p:spPr>
      </p:pic>
      <p:pic>
        <p:nvPicPr>
          <p:cNvPr id="18" name="Picture 17" descr="R_V_blu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195762"/>
            <a:ext cx="4000500" cy="2662238"/>
          </a:xfrm>
          <a:prstGeom prst="rect">
            <a:avLst/>
          </a:prstGeom>
        </p:spPr>
      </p:pic>
      <p:pic>
        <p:nvPicPr>
          <p:cNvPr id="11" name="Picture 10" descr="Pmax_H_blu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600"/>
            <a:ext cx="4000500" cy="2662238"/>
          </a:xfrm>
          <a:prstGeom prst="rect">
            <a:avLst/>
          </a:prstGeom>
        </p:spPr>
      </p:pic>
      <p:pic>
        <p:nvPicPr>
          <p:cNvPr id="13" name="Picture 12" descr="Pmax_V_blu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5762"/>
            <a:ext cx="4000500" cy="2662238"/>
          </a:xfrm>
          <a:prstGeom prst="rect">
            <a:avLst/>
          </a:prstGeom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4800" y="3581400"/>
          <a:ext cx="1995053" cy="762000"/>
        </p:xfrm>
        <a:graphic>
          <a:graphicData uri="http://schemas.openxmlformats.org/presentationml/2006/ole">
            <p:oleObj spid="_x0000_s7170" name="Equation" r:id="rId7" imgW="139680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71800" y="38100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6 0.1-0.15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837</Words>
  <Application>Microsoft Office PowerPoint</Application>
  <PresentationFormat>On-screen Show (4:3)</PresentationFormat>
  <Paragraphs>230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BACKUP SLIDES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Myung Bang</dc:creator>
  <cp:lastModifiedBy>Myung Bang</cp:lastModifiedBy>
  <cp:revision>207</cp:revision>
  <dcterms:created xsi:type="dcterms:W3CDTF">2008-09-09T16:48:37Z</dcterms:created>
  <dcterms:modified xsi:type="dcterms:W3CDTF">2008-09-12T12:20:36Z</dcterms:modified>
</cp:coreProperties>
</file>