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340" r:id="rId4"/>
    <p:sldId id="333" r:id="rId5"/>
    <p:sldId id="358" r:id="rId6"/>
    <p:sldId id="274" r:id="rId7"/>
    <p:sldId id="338" r:id="rId8"/>
    <p:sldId id="339" r:id="rId9"/>
    <p:sldId id="328" r:id="rId10"/>
    <p:sldId id="329" r:id="rId11"/>
    <p:sldId id="330" r:id="rId12"/>
    <p:sldId id="349" r:id="rId13"/>
    <p:sldId id="275" r:id="rId14"/>
    <p:sldId id="348" r:id="rId15"/>
    <p:sldId id="355" r:id="rId16"/>
    <p:sldId id="354" r:id="rId17"/>
    <p:sldId id="357" r:id="rId18"/>
    <p:sldId id="281" r:id="rId19"/>
  </p:sldIdLst>
  <p:sldSz cx="9144000" cy="6858000" type="screen4x3"/>
  <p:notesSz cx="6997700" cy="9271000"/>
  <p:embeddedFontLst>
    <p:embeddedFont>
      <p:font typeface="Franklin Gothic Demi" pitchFamily="34" charset="0"/>
      <p:regular r:id="rId22"/>
      <p:italic r:id="rId23"/>
    </p:embeddedFont>
    <p:embeddedFont>
      <p:font typeface="Franklin Gothic Medium Cond" pitchFamily="34" charset="0"/>
      <p:regular r:id="rId24"/>
    </p:embeddedFont>
    <p:embeddedFont>
      <p:font typeface="Franklin Gothic Book" pitchFamily="34" charset="0"/>
      <p:regular r:id="rId25"/>
      <p:italic r:id="rId26"/>
    </p:embeddedFont>
    <p:embeddedFont>
      <p:font typeface="Franklin Gothic Medium" pitchFamily="34" charset="0"/>
      <p:regular r:id="rId27"/>
      <p:italic r:id="rId28"/>
    </p:embeddedFont>
    <p:embeddedFont>
      <p:font typeface="Franklin Gothic Heavy" pitchFamily="34" charset="0"/>
      <p:regular r:id="rId29"/>
      <p:italic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TradeGothicBold" pitchFamily="2" charset="0"/>
      <p:regular r:id="rId35"/>
    </p:embeddedFont>
    <p:embeddedFont>
      <p:font typeface="Franklin Gothic Demi Cond" pitchFamily="34" charset="0"/>
      <p:regular r:id="rId36"/>
    </p:embeddedFont>
    <p:embeddedFont>
      <p:font typeface="Arial Black" pitchFamily="34" charset="0"/>
      <p:regular r:id="rId37"/>
    </p:embeddedFont>
  </p:embeddedFont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763"/>
    <a:srgbClr val="22226D"/>
    <a:srgbClr val="FFFFCC"/>
    <a:srgbClr val="FFFF00"/>
    <a:srgbClr val="CC9900"/>
    <a:srgbClr val="CCCC00"/>
    <a:srgbClr val="006600"/>
    <a:srgbClr val="008000"/>
    <a:srgbClr val="FFFF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93" autoAdjust="0"/>
    <p:restoredTop sz="82363" autoAdjust="0"/>
  </p:normalViewPr>
  <p:slideViewPr>
    <p:cSldViewPr>
      <p:cViewPr>
        <p:scale>
          <a:sx n="75" d="100"/>
          <a:sy n="75" d="100"/>
        </p:scale>
        <p:origin x="-666" y="-318"/>
      </p:cViewPr>
      <p:guideLst>
        <p:guide orient="horz" pos="254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82"/>
      </p:cViewPr>
      <p:guideLst>
        <p:guide orient="horz" pos="2920"/>
        <p:guide pos="67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2659" cy="4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4" tIns="45597" rIns="91194" bIns="45597" numCol="1" anchor="t" anchorCtr="0" compatLnSpc="1">
            <a:prstTxWarp prst="textNoShape">
              <a:avLst/>
            </a:prstTxWarp>
          </a:bodyPr>
          <a:lstStyle>
            <a:lvl1pPr defTabSz="9119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441" y="2"/>
            <a:ext cx="3032659" cy="4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4" tIns="45597" rIns="91194" bIns="45597" numCol="1" anchor="t" anchorCtr="0" compatLnSpc="1">
            <a:prstTxWarp prst="textNoShape">
              <a:avLst/>
            </a:prstTxWarp>
          </a:bodyPr>
          <a:lstStyle>
            <a:lvl1pPr algn="r" defTabSz="9119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4898"/>
            <a:ext cx="3032659" cy="4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4" tIns="45597" rIns="91194" bIns="45597" numCol="1" anchor="b" anchorCtr="0" compatLnSpc="1">
            <a:prstTxWarp prst="textNoShape">
              <a:avLst/>
            </a:prstTxWarp>
          </a:bodyPr>
          <a:lstStyle>
            <a:lvl1pPr defTabSz="91190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441" y="8804898"/>
            <a:ext cx="3032659" cy="46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4" tIns="45597" rIns="91194" bIns="45597" numCol="1" anchor="b" anchorCtr="0" compatLnSpc="1">
            <a:prstTxWarp prst="textNoShape">
              <a:avLst/>
            </a:prstTxWarp>
          </a:bodyPr>
          <a:lstStyle>
            <a:lvl1pPr algn="r" defTabSz="911901">
              <a:defRPr sz="1200">
                <a:latin typeface="Arial" charset="0"/>
              </a:defRPr>
            </a:lvl1pPr>
          </a:lstStyle>
          <a:p>
            <a:pPr>
              <a:defRPr/>
            </a:pPr>
            <a:fld id="{0CE7F9F6-D05D-4D34-8F85-80DE8D9F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2659" cy="4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6" tIns="46463" rIns="92926" bIns="46463" numCol="1" anchor="t" anchorCtr="0" compatLnSpc="1">
            <a:prstTxWarp prst="textNoShape">
              <a:avLst/>
            </a:prstTxWarp>
          </a:bodyPr>
          <a:lstStyle>
            <a:lvl1pPr defTabSz="9261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441" y="0"/>
            <a:ext cx="3032659" cy="4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6" tIns="46463" rIns="92926" bIns="46463" numCol="1" anchor="t" anchorCtr="0" compatLnSpc="1">
            <a:prstTxWarp prst="textNoShape">
              <a:avLst/>
            </a:prstTxWarp>
          </a:bodyPr>
          <a:lstStyle>
            <a:lvl1pPr algn="r" defTabSz="9261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2" y="4404046"/>
            <a:ext cx="5597519" cy="41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6" tIns="46463" rIns="92926" bIns="46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6494"/>
            <a:ext cx="3032659" cy="4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6" tIns="46463" rIns="92926" bIns="46463" numCol="1" anchor="b" anchorCtr="0" compatLnSpc="1">
            <a:prstTxWarp prst="textNoShape">
              <a:avLst/>
            </a:prstTxWarp>
          </a:bodyPr>
          <a:lstStyle>
            <a:lvl1pPr defTabSz="9261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441" y="8806494"/>
            <a:ext cx="3032659" cy="46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6" tIns="46463" rIns="92926" bIns="46463" numCol="1" anchor="b" anchorCtr="0" compatLnSpc="1">
            <a:prstTxWarp prst="textNoShape">
              <a:avLst/>
            </a:prstTxWarp>
          </a:bodyPr>
          <a:lstStyle>
            <a:lvl1pPr algn="r" defTabSz="926174">
              <a:defRPr sz="1200">
                <a:latin typeface="Arial" charset="0"/>
              </a:defRPr>
            </a:lvl1pPr>
          </a:lstStyle>
          <a:p>
            <a:pPr>
              <a:defRPr/>
            </a:pPr>
            <a:fld id="{9069437D-3671-4749-B495-31359529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CA0508FC-116E-4D90-A8FB-20F1D18C20E6}" type="slidenum">
              <a:rPr lang="en-US" smtClean="0"/>
              <a:pPr defTabSz="923977"/>
              <a:t>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29AD84D2-CFC3-47C1-9282-743497D51795}" type="slidenum">
              <a:rPr lang="en-US" smtClean="0"/>
              <a:pPr defTabSz="923977"/>
              <a:t>10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98663" y="269875"/>
            <a:ext cx="3003550" cy="22526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93" y="2796624"/>
            <a:ext cx="5874671" cy="5778413"/>
          </a:xfrm>
          <a:noFill/>
          <a:ln/>
        </p:spPr>
        <p:txBody>
          <a:bodyPr/>
          <a:lstStyle/>
          <a:p>
            <a:pPr marL="226998" indent="-226998" eaLnBrk="1" hangingPunct="1">
              <a:lnSpc>
                <a:spcPct val="80000"/>
              </a:lnSpc>
            </a:pPr>
            <a:endParaRPr lang="en-US" sz="1000" b="1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7E6936B1-4144-4A51-A380-D2DE25F5CC94}" type="slidenum">
              <a:rPr lang="en-US" smtClean="0"/>
              <a:pPr defTabSz="923977"/>
              <a:t>11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4213" y="231775"/>
            <a:ext cx="3090862" cy="23177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93" y="2935500"/>
            <a:ext cx="6063712" cy="5639538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i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625A6956-B319-4BB0-9240-EB6A918ED7D7}" type="slidenum">
              <a:rPr lang="en-US" smtClean="0"/>
              <a:pPr defTabSz="923977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128D5BE0-0481-41EB-92F6-71739C79E30A}" type="slidenum">
              <a:rPr lang="en-US" smtClean="0"/>
              <a:pPr defTabSz="923977"/>
              <a:t>13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2738" y="269875"/>
            <a:ext cx="3267075" cy="2451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041" y="2873245"/>
            <a:ext cx="5948367" cy="6175879"/>
          </a:xfrm>
          <a:noFill/>
          <a:ln/>
        </p:spPr>
        <p:txBody>
          <a:bodyPr lIns="91525" tIns="45763" rIns="91525" bIns="45763"/>
          <a:lstStyle/>
          <a:p>
            <a:pPr marL="226998" indent="-226998" eaLnBrk="1" hangingPunct="1">
              <a:lnSpc>
                <a:spcPct val="90000"/>
              </a:lnSpc>
            </a:pPr>
            <a:endParaRPr lang="en-US" sz="1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102DDDA7-F28F-45FA-8383-3F9DBAF09F44}" type="slidenum">
              <a:rPr lang="en-US" smtClean="0"/>
              <a:pPr defTabSz="923977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2CB22D49-3DC6-4260-B052-16A9105786DD}" type="slidenum">
              <a:rPr lang="en-US" smtClean="0"/>
              <a:pPr defTabSz="923977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2CA247EC-8FCE-4682-8A65-7B609A57E210}" type="slidenum">
              <a:rPr lang="en-US" smtClean="0"/>
              <a:pPr defTabSz="923977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2CA247EC-8FCE-4682-8A65-7B609A57E210}" type="slidenum">
              <a:rPr lang="en-US" smtClean="0"/>
              <a:pPr defTabSz="923977"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6B12CBCD-24F3-488A-8573-A8484097FD23}" type="slidenum">
              <a:rPr lang="en-US" smtClean="0"/>
              <a:pPr defTabSz="923977"/>
              <a:t>18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875DAB55-440C-4157-B56C-223A9F30201E}" type="slidenum">
              <a:rPr lang="en-US" smtClean="0"/>
              <a:pPr defTabSz="923977"/>
              <a:t>2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6776F468-63B5-45C6-BEBB-E7E786A720EF}" type="slidenum">
              <a:rPr lang="en-US" smtClean="0"/>
              <a:pPr defTabSz="923977"/>
              <a:t>3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98604607-200D-4932-8661-584016A7C679}" type="slidenum">
              <a:rPr lang="en-US" smtClean="0"/>
              <a:pPr defTabSz="923977"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2663" y="315913"/>
            <a:ext cx="2428875" cy="18208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57" y="2202820"/>
            <a:ext cx="5635968" cy="6667523"/>
          </a:xfrm>
          <a:noFill/>
          <a:ln/>
        </p:spPr>
        <p:txBody>
          <a:bodyPr/>
          <a:lstStyle/>
          <a:p>
            <a:pPr eaLnBrk="1" hangingPunct="1"/>
            <a:endParaRPr lang="en-US" sz="1400" b="1" i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1F4BD-9632-48CF-8855-BB395A5EA0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3967D71E-37FB-49BE-B67B-E1D814ACDE48}" type="slidenum">
              <a:rPr lang="en-US" smtClean="0"/>
              <a:pPr defTabSz="923977"/>
              <a:t>6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4C180C4B-B070-4489-989C-962EE4FE25D7}" type="slidenum">
              <a:rPr lang="en-US" smtClean="0"/>
              <a:pPr defTabSz="923977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9437D-3671-4749-B495-3135952921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7"/>
            <a:fld id="{5A2597E7-7BFD-4F9B-A37F-C5D77AAAF237}" type="slidenum">
              <a:rPr lang="en-US" smtClean="0"/>
              <a:pPr defTabSz="923977"/>
              <a:t>9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7213" y="146050"/>
            <a:ext cx="3082925" cy="2312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889" y="2504511"/>
            <a:ext cx="5917927" cy="6469587"/>
          </a:xfrm>
          <a:noFill/>
          <a:ln/>
        </p:spPr>
        <p:txBody>
          <a:bodyPr lIns="91502" tIns="45753" rIns="91502" bIns="45753"/>
          <a:lstStyle/>
          <a:p>
            <a:pPr marL="303729" lvl="1" indent="-188632"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16764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43100" y="2286000"/>
            <a:ext cx="16764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22860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4500" y="22860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3733800"/>
            <a:ext cx="167640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43100" y="3733800"/>
            <a:ext cx="1676400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3733800"/>
            <a:ext cx="1676400" cy="13716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24500" y="3733800"/>
            <a:ext cx="1676400" cy="137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371600"/>
          </a:xfrm>
        </p:spPr>
        <p:txBody>
          <a:bodyPr rIns="182880"/>
          <a:lstStyle>
            <a:lvl1pPr algn="l">
              <a:defRPr sz="2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0776-08A6-4C10-A6C5-515848D97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2CD6-2551-4755-B222-BAB127A4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304" y="1535113"/>
            <a:ext cx="3810000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304" y="2174875"/>
            <a:ext cx="38100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304" y="1535113"/>
            <a:ext cx="3811496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304" y="2174875"/>
            <a:ext cx="381149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DF04-6525-4A66-AA67-EF64F0A7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1ECC-205A-4BE0-AB88-4DB3EEE2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F3CB-CF6A-4BF8-9197-1B2FA2FED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5,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9644-7F36-4A31-A611-EC754CEF7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luxtonEarth_FullPag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r>
              <a:rPr lang="en-US"/>
              <a:t>NOAA Research: Serving Society Through Science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BE47705A-D986-4B5C-B0D5-910FAE73E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7" descr="Dept of Commerce Sea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NOA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8" r:id="rId7"/>
    <p:sldLayoutId id="214748375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Franklin Gothic Demi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marL="0" indent="0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rgbClr val="083763"/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0" fontAlgn="base" hangingPunct="0">
        <a:spcBef>
          <a:spcPct val="5000"/>
        </a:spcBef>
        <a:spcAft>
          <a:spcPct val="0"/>
        </a:spcAft>
        <a:buBlip>
          <a:blip r:embed="rId13"/>
        </a:buBlip>
        <a:defRPr sz="2000">
          <a:solidFill>
            <a:srgbClr val="083763"/>
          </a:solidFill>
          <a:latin typeface="Franklin Gothic Medium Cond" pitchFamily="34" charset="0"/>
        </a:defRPr>
      </a:lvl2pPr>
      <a:lvl3pPr marL="914400" indent="-228600" algn="l" rtl="0" eaLnBrk="0" fontAlgn="base" hangingPunct="0">
        <a:spcBef>
          <a:spcPct val="5000"/>
        </a:spcBef>
        <a:spcAft>
          <a:spcPct val="0"/>
        </a:spcAft>
        <a:buBlip>
          <a:blip r:embed="rId14"/>
        </a:buBlip>
        <a:defRPr>
          <a:solidFill>
            <a:srgbClr val="083763"/>
          </a:solidFill>
          <a:latin typeface="Franklin Gothic Medium Cond" pitchFamily="34" charset="0"/>
        </a:defRPr>
      </a:lvl3pPr>
      <a:lvl4pPr marL="1257300" indent="-228600" algn="l" rtl="0" eaLnBrk="0" fontAlgn="base" hangingPunct="0">
        <a:spcBef>
          <a:spcPct val="5000"/>
        </a:spcBef>
        <a:spcAft>
          <a:spcPct val="0"/>
        </a:spcAft>
        <a:buBlip>
          <a:blip r:embed="rId15"/>
        </a:buBlip>
        <a:defRPr sz="1600">
          <a:solidFill>
            <a:srgbClr val="083763"/>
          </a:solidFill>
          <a:latin typeface="Franklin Gothic Medium Cond" pitchFamily="34" charset="0"/>
        </a:defRPr>
      </a:lvl4pPr>
      <a:lvl5pPr marL="1600200" indent="-228600" algn="l" rtl="0" eaLnBrk="0" fontAlgn="base" hangingPunct="0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Program Planning and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Guiding NOAA Strategically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Core Capability: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Program Integration</a:t>
            </a:r>
          </a:p>
        </p:txBody>
      </p:sp>
      <p:sp>
        <p:nvSpPr>
          <p:cNvPr id="16387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16388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4F9FD1-8D9B-4451-A351-71AAB486A94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04800" y="1676400"/>
            <a:ext cx="85344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r>
              <a:rPr lang="en-US" sz="2800" kern="0" dirty="0">
                <a:solidFill>
                  <a:srgbClr val="083763"/>
                </a:solidFill>
                <a:latin typeface="Franklin Gothic Medium" pitchFamily="34" charset="0"/>
              </a:rPr>
              <a:t>PPI provides oversight of the direction, integrity and performance of NOAA Programs and the Program Structure.</a:t>
            </a:r>
          </a:p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endParaRPr lang="en-US" sz="1400" kern="0" dirty="0">
              <a:solidFill>
                <a:srgbClr val="083763"/>
              </a:solidFill>
              <a:latin typeface="Franklin Gothic Medium" pitchFamily="34" charset="0"/>
            </a:endParaRP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Improve the long-term performance and integrity of NOAA’s strategic programs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Strengthen implementation of </a:t>
            </a:r>
            <a:r>
              <a:rPr lang="en-US" kern="0" dirty="0" err="1">
                <a:solidFill>
                  <a:srgbClr val="083763"/>
                </a:solidFill>
                <a:latin typeface="Franklin Gothic Medium Cond" pitchFamily="34" charset="0"/>
              </a:rPr>
              <a:t>matrixed</a:t>
            </a: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 programs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Integrate strategic programs with Line Office execution capabilities and needs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Strengthen regional scale program </a:t>
            </a: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integration (Regional Collaboration)</a:t>
            </a:r>
            <a:endParaRPr lang="en-US" kern="0" dirty="0">
              <a:solidFill>
                <a:srgbClr val="083763"/>
              </a:solidFill>
              <a:latin typeface="Franklin Gothic Medium Cond" pitchFamily="34" charset="0"/>
            </a:endParaRP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Improve integration, integrity, and effectiveness of PPBES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Coordinate effective program strategies for corporate issues, e.g., Coastal and Climate</a:t>
            </a:r>
          </a:p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endParaRPr lang="en-US" sz="2800" kern="0" dirty="0">
              <a:solidFill>
                <a:srgbClr val="083763"/>
              </a:solidFill>
              <a:latin typeface="Franklin Gothic Medium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endParaRPr lang="en-US" sz="2800" kern="0" dirty="0">
              <a:solidFill>
                <a:srgbClr val="083763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Core Capability: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Policy Integration</a:t>
            </a:r>
          </a:p>
        </p:txBody>
      </p:sp>
      <p:sp>
        <p:nvSpPr>
          <p:cNvPr id="17411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17412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B9AA32-C7A9-4E2B-B6B0-A7117C46F5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04800" y="1676400"/>
            <a:ext cx="85344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r>
              <a:rPr lang="en-US" sz="2800" kern="0" dirty="0">
                <a:solidFill>
                  <a:srgbClr val="083763"/>
                </a:solidFill>
                <a:latin typeface="Franklin Gothic Medium" pitchFamily="34" charset="0"/>
              </a:rPr>
              <a:t>PPI represents NOAA in select interagency </a:t>
            </a:r>
            <a:r>
              <a:rPr lang="en-US" sz="2800" kern="0" dirty="0" smtClean="0">
                <a:solidFill>
                  <a:srgbClr val="083763"/>
                </a:solidFill>
                <a:latin typeface="Franklin Gothic Medium" pitchFamily="34" charset="0"/>
              </a:rPr>
              <a:t>functions; it also </a:t>
            </a:r>
            <a:r>
              <a:rPr lang="en-US" sz="2800" kern="0" dirty="0">
                <a:solidFill>
                  <a:srgbClr val="083763"/>
                </a:solidFill>
                <a:latin typeface="Franklin Gothic Medium" pitchFamily="34" charset="0"/>
              </a:rPr>
              <a:t>catalyzes, launches, and monitors the implementation of new internal policies</a:t>
            </a:r>
            <a:r>
              <a:rPr lang="en-US" sz="2800" kern="0" dirty="0" smtClean="0">
                <a:solidFill>
                  <a:srgbClr val="083763"/>
                </a:solidFill>
                <a:latin typeface="Franklin Gothic Medium" pitchFamily="34" charset="0"/>
              </a:rPr>
              <a:t>.</a:t>
            </a:r>
            <a:endParaRPr lang="en-US" sz="1400" kern="0" dirty="0">
              <a:solidFill>
                <a:srgbClr val="083763"/>
              </a:solidFill>
              <a:latin typeface="Franklin Gothic Medium" pitchFamily="34" charset="0"/>
            </a:endParaRP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Provide NOAA- and DOC-level Coordination on National Environmental Policy Act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Represent </a:t>
            </a: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the NOAA Program in select Executive Branch efforts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Guide implementation and monitor progress </a:t>
            </a: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of select high-priority, NOAA-wide programmatic, regulatory, and managerial policy </a:t>
            </a: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exercises</a:t>
            </a:r>
          </a:p>
          <a:p>
            <a:pPr marL="971550" lvl="2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rgbClr val="083763"/>
                </a:solidFill>
                <a:latin typeface="Franklin Gothic Medium Cond" pitchFamily="34" charset="0"/>
              </a:rPr>
              <a:t>Transition of research to application</a:t>
            </a:r>
          </a:p>
          <a:p>
            <a:pPr marL="971550" lvl="2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rgbClr val="083763"/>
                </a:solidFill>
                <a:latin typeface="Franklin Gothic Medium Cond" pitchFamily="34" charset="0"/>
              </a:rPr>
              <a:t>Partnerships with private and academic sectors</a:t>
            </a:r>
          </a:p>
          <a:p>
            <a:pPr marL="971550" lvl="2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rgbClr val="083763"/>
                </a:solidFill>
                <a:latin typeface="Franklin Gothic Medium Cond" pitchFamily="34" charset="0"/>
              </a:rPr>
              <a:t>NOAA’s use of social science to prioritize activities</a:t>
            </a:r>
          </a:p>
          <a:p>
            <a:pPr marL="514350" lvl="1" indent="-285750">
              <a:spcBef>
                <a:spcPct val="5000"/>
              </a:spcBef>
              <a:defRPr/>
            </a:pPr>
            <a:endParaRPr lang="en-US" sz="2800" kern="0" dirty="0">
              <a:solidFill>
                <a:srgbClr val="083763"/>
              </a:solidFill>
              <a:latin typeface="Franklin Gothic Medium" pitchFamily="34" charset="0"/>
            </a:endParaRPr>
          </a:p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endParaRPr lang="en-US" sz="2800" kern="0" dirty="0">
              <a:solidFill>
                <a:srgbClr val="083763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W:\Movies, Images and Sounds\Research\smart-balloon-johnson-long-island2_LowRes.jpg"/>
          <p:cNvPicPr>
            <a:picLocks noChangeAspect="1" noChangeArrowheads="1"/>
          </p:cNvPicPr>
          <p:nvPr/>
        </p:nvPicPr>
        <p:blipFill>
          <a:blip r:embed="rId3"/>
          <a:srcRect l="20674" r="6281"/>
          <a:stretch>
            <a:fillRect/>
          </a:stretch>
        </p:blipFill>
        <p:spPr bwMode="auto">
          <a:xfrm>
            <a:off x="6477000" y="2895600"/>
            <a:ext cx="1674813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 descr="W:\Movies, Images and Sounds\UAVs\AltairDemo.jpg"/>
          <p:cNvPicPr>
            <a:picLocks noChangeAspect="1" noChangeArrowheads="1"/>
          </p:cNvPicPr>
          <p:nvPr/>
        </p:nvPicPr>
        <p:blipFill>
          <a:blip r:embed="rId4"/>
          <a:srcRect l="11778" t="25555" r="24222" b="34444"/>
          <a:stretch>
            <a:fillRect/>
          </a:stretch>
        </p:blipFill>
        <p:spPr bwMode="auto">
          <a:xfrm>
            <a:off x="4495800" y="1600200"/>
            <a:ext cx="2368550" cy="1184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smtClean="0"/>
              <a:t>PPI Highest Priority Issues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48768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Climate Information Services Implementation Plan</a:t>
            </a:r>
          </a:p>
          <a:p>
            <a:pPr marL="0" indent="0" eaLnBrk="1" hangingPunct="1"/>
            <a:r>
              <a:rPr lang="en-US" sz="2400" dirty="0" smtClean="0"/>
              <a:t>Next Generation NOAA Strategic Plan</a:t>
            </a:r>
          </a:p>
          <a:p>
            <a:pPr marL="0" indent="0" eaLnBrk="1" hangingPunct="1"/>
            <a:r>
              <a:rPr lang="en-US" sz="2400" dirty="0" smtClean="0"/>
              <a:t>Development of Strategic Business Cases</a:t>
            </a:r>
          </a:p>
          <a:p>
            <a:pPr marL="0" indent="0" eaLnBrk="1" hangingPunct="1"/>
            <a:r>
              <a:rPr lang="en-US" sz="2400" dirty="0" smtClean="0"/>
              <a:t>Regional Collaboration Effort</a:t>
            </a:r>
          </a:p>
          <a:p>
            <a:pPr marL="0" indent="0" eaLnBrk="1" hangingPunct="1"/>
            <a:r>
              <a:rPr lang="en-US" sz="2400" dirty="0" smtClean="0"/>
              <a:t>Line Office Execution Reporting Guidance</a:t>
            </a:r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/>
            <a:endParaRPr lang="en-US" sz="2400" dirty="0" smtClean="0"/>
          </a:p>
        </p:txBody>
      </p:sp>
      <p:pic>
        <p:nvPicPr>
          <p:cNvPr id="18438" name="Picture 2" descr="W:\Movies, Images and Sounds\UAVs\Manta_UAS_ed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1988" y="1600200"/>
            <a:ext cx="1935162" cy="120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9" name="Picture 2" descr="W:\Movies, Images and Sounds\Research\phased_arr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95600"/>
            <a:ext cx="1863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katrina"/>
          <p:cNvPicPr>
            <a:picLocks noChangeAspect="1" noChangeArrowheads="1"/>
          </p:cNvPicPr>
          <p:nvPr/>
        </p:nvPicPr>
        <p:blipFill>
          <a:blip r:embed="rId7"/>
          <a:srcRect r="20682"/>
          <a:stretch>
            <a:fillRect/>
          </a:stretch>
        </p:blipFill>
        <p:spPr bwMode="auto">
          <a:xfrm>
            <a:off x="4495800" y="4572000"/>
            <a:ext cx="2362200" cy="167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8441" name="Picture 5" descr="W:\Movies, Images and Sounds\Research\060705_DART-II_420.jpg"/>
          <p:cNvPicPr>
            <a:picLocks noChangeAspect="1" noChangeArrowheads="1"/>
          </p:cNvPicPr>
          <p:nvPr/>
        </p:nvPicPr>
        <p:blipFill>
          <a:blip r:embed="rId8"/>
          <a:srcRect l="11429" t="24490" r="25714"/>
          <a:stretch>
            <a:fillRect/>
          </a:stretch>
        </p:blipFill>
        <p:spPr bwMode="auto">
          <a:xfrm>
            <a:off x="6997700" y="4572000"/>
            <a:ext cx="1993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18443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5F93C2-8C8A-4DDC-BEE2-09A2F191D0A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Priority Issue: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Climate Information Services </a:t>
            </a:r>
            <a:br>
              <a:rPr lang="en-US" sz="3200" dirty="0" smtClean="0">
                <a:latin typeface="Franklin Gothic Medium Cond" pitchFamily="34" charset="0"/>
              </a:rPr>
            </a:br>
            <a:r>
              <a:rPr lang="en-US" sz="3200" dirty="0" smtClean="0">
                <a:latin typeface="Franklin Gothic Medium Cond" pitchFamily="34" charset="0"/>
              </a:rPr>
              <a:t>Implementation Plan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>
          <a:xfrm>
            <a:off x="304800" y="1676400"/>
            <a:ext cx="5410200" cy="4876800"/>
          </a:xfrm>
        </p:spPr>
        <p:txBody>
          <a:bodyPr/>
          <a:lstStyle/>
          <a:p>
            <a:r>
              <a:rPr lang="en-US" sz="2000" dirty="0" smtClean="0"/>
              <a:t>Collaborate with NOAA’s Climate Goal Team to ensure continued progress building a business case for the development of a climate service at NOAA</a:t>
            </a:r>
          </a:p>
          <a:p>
            <a:r>
              <a:rPr lang="en-US" sz="2000" dirty="0" smtClean="0"/>
              <a:t>Collaborate in the development of an operational model for the provision of climate information services</a:t>
            </a:r>
          </a:p>
          <a:p>
            <a:r>
              <a:rPr lang="en-US" sz="2000" dirty="0" smtClean="0"/>
              <a:t>Review capacity gaps in climate related to the provision of climate information services</a:t>
            </a:r>
          </a:p>
          <a:p>
            <a:r>
              <a:rPr lang="en-US" sz="2000" dirty="0" smtClean="0"/>
              <a:t>Propose organizational solutions for  addressing gaps and expanding NOAA’s climate service portfolio</a:t>
            </a:r>
          </a:p>
        </p:txBody>
      </p:sp>
      <p:sp>
        <p:nvSpPr>
          <p:cNvPr id="19464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PPI:  Guiding NOAA Strategically</a:t>
            </a:r>
            <a:endParaRPr lang="en-US" dirty="0" smtClean="0"/>
          </a:p>
        </p:txBody>
      </p:sp>
      <p:sp>
        <p:nvSpPr>
          <p:cNvPr id="1946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BA680-F780-4D29-B973-E0C481B4891D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9462" name="Picture 4" descr="W:\Movies, Images and Sounds\Climate\carbon-tracke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371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W:\Print\Posters\HCHB Hall Posters\assets\oar\ozone_1960-2100_GF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400" y="3886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Priority Issue: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Next Generation NOAA Strategic Plan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4191000" cy="4876800"/>
          </a:xfrm>
        </p:spPr>
        <p:txBody>
          <a:bodyPr/>
          <a:lstStyle/>
          <a:p>
            <a:r>
              <a:rPr lang="en-US" sz="2400" dirty="0" smtClean="0"/>
              <a:t>Develop NOAA goals and objectives to better frame and guide investment choices</a:t>
            </a:r>
          </a:p>
          <a:p>
            <a:r>
              <a:rPr lang="en-US" sz="2400" dirty="0" smtClean="0"/>
              <a:t>Align the organization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corporate performance goals and objectives</a:t>
            </a:r>
          </a:p>
          <a:p>
            <a:r>
              <a:rPr lang="en-US" sz="2400" dirty="0" smtClean="0"/>
              <a:t>Describe NOAA’s functions and how they accomplish NOAA’s goals and objectives</a:t>
            </a:r>
          </a:p>
          <a:p>
            <a:r>
              <a:rPr lang="en-US" sz="2400" dirty="0" smtClean="0"/>
              <a:t>Account for long term economic, technological, and environmental benefits</a:t>
            </a:r>
          </a:p>
        </p:txBody>
      </p:sp>
      <p:sp>
        <p:nvSpPr>
          <p:cNvPr id="2048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PPI:  Guiding NOAA Strategically</a:t>
            </a:r>
            <a:endParaRPr lang="en-US" dirty="0" smtClean="0"/>
          </a:p>
        </p:txBody>
      </p:sp>
      <p:sp>
        <p:nvSpPr>
          <p:cNvPr id="2048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8888BF-4A42-409D-8F11-3531EAC70593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3" name="Picture 12" descr="NOAA_Strategic_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513729" cy="3487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Priority Issue: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Development of Strategic Business Cases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Build Compelling Business Cases for NOAA services</a:t>
            </a:r>
          </a:p>
          <a:p>
            <a:pPr lvl="1"/>
            <a:r>
              <a:rPr lang="en-US" smtClean="0"/>
              <a:t> What is the public DEMAND?</a:t>
            </a:r>
          </a:p>
          <a:p>
            <a:pPr lvl="1"/>
            <a:r>
              <a:rPr lang="en-US" smtClean="0"/>
              <a:t> What is NOAA’s ROLE?</a:t>
            </a:r>
          </a:p>
          <a:p>
            <a:pPr lvl="1"/>
            <a:r>
              <a:rPr lang="en-US" smtClean="0"/>
              <a:t> What are NOAA’s current CAPABILITIES?</a:t>
            </a:r>
          </a:p>
          <a:p>
            <a:pPr lvl="1"/>
            <a:r>
              <a:rPr lang="en-US" smtClean="0"/>
              <a:t> What are NOAA’s capability GAPS?</a:t>
            </a:r>
          </a:p>
          <a:p>
            <a:pPr lvl="1"/>
            <a:r>
              <a:rPr lang="en-US" smtClean="0"/>
              <a:t> What is NOAA’s proposed SOLUTION?</a:t>
            </a:r>
          </a:p>
          <a:p>
            <a:pPr lvl="1"/>
            <a:r>
              <a:rPr lang="en-US" smtClean="0"/>
              <a:t> What would be the social and economic IMPACTS?</a:t>
            </a:r>
          </a:p>
          <a:p>
            <a:pPr lvl="1"/>
            <a:r>
              <a:rPr lang="en-US" smtClean="0"/>
              <a:t> What would be the technical, organizational, and fiscal RISKS?</a:t>
            </a:r>
            <a:endParaRPr lang="en-US" dirty="0" smtClean="0"/>
          </a:p>
        </p:txBody>
      </p:sp>
      <p:sp>
        <p:nvSpPr>
          <p:cNvPr id="21511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PPI:  Guiding NOAA Strategically</a:t>
            </a:r>
            <a:endParaRPr lang="en-US" dirty="0" smtClean="0"/>
          </a:p>
        </p:txBody>
      </p:sp>
      <p:sp>
        <p:nvSpPr>
          <p:cNvPr id="21512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D8858-7FCD-4245-8064-711822B660A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Priority Issue: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Regional Collaboration Effort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4572000" cy="4876800"/>
          </a:xfrm>
        </p:spPr>
        <p:txBody>
          <a:bodyPr/>
          <a:lstStyle/>
          <a:p>
            <a:r>
              <a:rPr lang="en-US" sz="2400" dirty="0" smtClean="0"/>
              <a:t>Address NOAA mission priorities at appropriate geographic scales</a:t>
            </a:r>
          </a:p>
          <a:p>
            <a:r>
              <a:rPr lang="en-US" sz="2400" dirty="0" smtClean="0"/>
              <a:t>Address distinct regional challenges related to NOAA’s mission</a:t>
            </a:r>
          </a:p>
          <a:p>
            <a:r>
              <a:rPr lang="en-US" sz="2400" dirty="0" smtClean="0"/>
              <a:t>Leverage current and emerging regional partnerships to respond to stakeholder needs</a:t>
            </a:r>
          </a:p>
          <a:p>
            <a:r>
              <a:rPr lang="en-US" sz="2400" dirty="0" smtClean="0"/>
              <a:t>Enhance NOAA’s value to and impact on the region</a:t>
            </a:r>
          </a:p>
          <a:p>
            <a:endParaRPr lang="en-US" sz="2400" dirty="0" smtClean="0"/>
          </a:p>
        </p:txBody>
      </p:sp>
      <p:sp>
        <p:nvSpPr>
          <p:cNvPr id="2253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PPI:  Guiding NOAA Strategically</a:t>
            </a:r>
            <a:endParaRPr lang="en-US" dirty="0" smtClean="0"/>
          </a:p>
        </p:txBody>
      </p:sp>
      <p:sp>
        <p:nvSpPr>
          <p:cNvPr id="2253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6471A-1CD0-4D28-ABE9-BDAAEF226F2E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3" name="Picture 12" descr="NOAARegions_map_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1" y="1828800"/>
            <a:ext cx="4165028" cy="31237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Priority Issue: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Line Office Execution Reporting Guidance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reporting serves four purposes</a:t>
            </a:r>
          </a:p>
          <a:p>
            <a:pPr lvl="1"/>
            <a:r>
              <a:rPr lang="en-US" dirty="0" smtClean="0"/>
              <a:t>Program execution tracked against corporate performance measures and reported to DOC</a:t>
            </a:r>
          </a:p>
          <a:p>
            <a:pPr lvl="1"/>
            <a:r>
              <a:rPr lang="en-US" dirty="0" smtClean="0"/>
              <a:t>Financial execution tracked against spending plans and reported to NOAA CFO</a:t>
            </a:r>
          </a:p>
          <a:p>
            <a:pPr lvl="1"/>
            <a:r>
              <a:rPr lang="en-US" dirty="0" smtClean="0"/>
              <a:t>Line Office execution priorities tracked against AOPs and reported quarterly</a:t>
            </a:r>
          </a:p>
          <a:p>
            <a:pPr lvl="1"/>
            <a:r>
              <a:rPr lang="en-US" dirty="0" smtClean="0"/>
              <a:t>Corporate NOAA execution priorities tracked against AOPs and reported semi-annually</a:t>
            </a:r>
          </a:p>
          <a:p>
            <a:r>
              <a:rPr lang="en-US" dirty="0" smtClean="0"/>
              <a:t>Reporting guidance designed to</a:t>
            </a:r>
          </a:p>
          <a:p>
            <a:pPr lvl="1"/>
            <a:r>
              <a:rPr lang="en-US" dirty="0" smtClean="0"/>
              <a:t>Improve alignment of Annual Operating Plans with NOAA priorities</a:t>
            </a:r>
          </a:p>
          <a:p>
            <a:pPr lvl="1"/>
            <a:r>
              <a:rPr lang="en-US" dirty="0" smtClean="0"/>
              <a:t>Streamline and increase effectiveness of execution reporting and briefings on core measures of operational performance</a:t>
            </a:r>
          </a:p>
          <a:p>
            <a:pPr lvl="1"/>
            <a:r>
              <a:rPr lang="en-US" dirty="0" smtClean="0"/>
              <a:t>Acknowledge those priorities that are critical to NOAA’s success and warrant special attention during the execution year</a:t>
            </a:r>
          </a:p>
        </p:txBody>
      </p:sp>
      <p:sp>
        <p:nvSpPr>
          <p:cNvPr id="2253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PPI:  Guiding NOAA Strategically</a:t>
            </a:r>
            <a:endParaRPr lang="en-US" dirty="0" smtClean="0"/>
          </a:p>
        </p:txBody>
      </p:sp>
      <p:sp>
        <p:nvSpPr>
          <p:cNvPr id="2253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6471A-1CD0-4D28-ABE9-BDAAEF226F2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010400" cy="1470025"/>
          </a:xfrm>
        </p:spPr>
        <p:txBody>
          <a:bodyPr/>
          <a:lstStyle/>
          <a:p>
            <a:pPr eaLnBrk="1" hangingPunct="1"/>
            <a:r>
              <a:rPr lang="en-US" sz="8000" smtClean="0">
                <a:effectLst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53000" y="1447800"/>
            <a:ext cx="3505200" cy="5089525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6900" y="1447800"/>
            <a:ext cx="3505200" cy="508952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934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PPI     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2438400"/>
            <a:ext cx="3124200" cy="2514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1800" dirty="0" smtClean="0"/>
              <a:t>PPI is driven toward the ideal of one NOAA working together, guided by a clear strategic vision for planning, programming, and execution to achieve NOAA’s goals</a:t>
            </a:r>
            <a:r>
              <a:rPr lang="en-US" sz="1800" i="1" dirty="0" smtClean="0"/>
              <a:t>.</a:t>
            </a:r>
            <a:endParaRPr lang="en-US" sz="1800" dirty="0" smtClean="0"/>
          </a:p>
          <a:p>
            <a:pPr marL="0" indent="0" eaLnBrk="1" hangingPunct="1"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4" name="Content Placeholder 12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124200" cy="2514600"/>
          </a:xfrm>
        </p:spPr>
        <p:txBody>
          <a:bodyPr/>
          <a:lstStyle/>
          <a:p>
            <a:pPr marL="0" indent="0" eaLnBrk="1" hangingPunct="1"/>
            <a:r>
              <a:rPr lang="en-US" sz="1800" smtClean="0"/>
              <a:t>Lead the implementation of NOAA’s Strategic Vision by</a:t>
            </a:r>
          </a:p>
          <a:p>
            <a:pPr lvl="1" eaLnBrk="1" hangingPunct="1"/>
            <a:r>
              <a:rPr lang="en-US" sz="1600" smtClean="0"/>
              <a:t>Developing and evolving of NOAA’s Strategic Plan</a:t>
            </a:r>
          </a:p>
          <a:p>
            <a:pPr lvl="1" eaLnBrk="1" hangingPunct="1"/>
            <a:r>
              <a:rPr lang="en-US" sz="1600" smtClean="0"/>
              <a:t>Managing designated programs according to matrix principles</a:t>
            </a:r>
          </a:p>
          <a:p>
            <a:pPr lvl="1" eaLnBrk="1" hangingPunct="1"/>
            <a:r>
              <a:rPr lang="en-US" sz="1600" smtClean="0"/>
              <a:t>Promoting the development of effective programs by integrating knowledge, talent, and resources across NOAA</a:t>
            </a:r>
          </a:p>
          <a:p>
            <a:pPr lvl="1" eaLnBrk="1" hangingPunct="1"/>
            <a:r>
              <a:rPr lang="en-US" sz="1600" smtClean="0"/>
              <a:t>Integrating social science and environmental policy analyses into decision-making</a:t>
            </a:r>
          </a:p>
          <a:p>
            <a:pPr marL="0" indent="0" eaLnBrk="1" hangingPunct="1"/>
            <a:endParaRPr lang="en-US" sz="1800" smtClean="0">
              <a:solidFill>
                <a:srgbClr val="008000"/>
              </a:solidFill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547813" y="16256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000066"/>
                </a:solidFill>
                <a:latin typeface="Franklin Gothic Heavy" pitchFamily="34" charset="0"/>
              </a:rPr>
              <a:t>VISION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810250" y="1625600"/>
            <a:ext cx="185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</a:rPr>
              <a:t>MISSION</a:t>
            </a:r>
          </a:p>
        </p:txBody>
      </p:sp>
      <p:sp>
        <p:nvSpPr>
          <p:cNvPr id="5129" name="Footer Placeholder 1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5130" name="Slide Number Placeholder 2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42F3FB-EBA6-4294-920B-E7D0DF8360C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W:\Movies, Images and Sounds\Backgrounds\geossDataManagement_Tit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383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8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PPI Helps Build a </a:t>
            </a:r>
            <a:br>
              <a:rPr lang="en-US" dirty="0" smtClean="0"/>
            </a:br>
            <a:r>
              <a:rPr lang="en-US" dirty="0" smtClean="0"/>
              <a:t>Stronger NOAA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38400" y="4419600"/>
            <a:ext cx="2743200" cy="2133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Content Placeholder 16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Planning Across NOAA</a:t>
            </a:r>
          </a:p>
          <a:p>
            <a:pPr lvl="1" eaLnBrk="1" hangingPunct="1"/>
            <a:r>
              <a:rPr lang="en-US" sz="1800" dirty="0" smtClean="0"/>
              <a:t>Ensures Agency Investments and Actions are </a:t>
            </a:r>
          </a:p>
          <a:p>
            <a:pPr lvl="1" eaLnBrk="1" hangingPunct="1">
              <a:buNone/>
            </a:pPr>
            <a:r>
              <a:rPr lang="en-US" sz="1800" dirty="0" smtClean="0"/>
              <a:t>      Guided by a Strategic Plan</a:t>
            </a:r>
          </a:p>
          <a:p>
            <a:pPr lvl="1" eaLnBrk="1" hangingPunct="1"/>
            <a:r>
              <a:rPr lang="en-US" sz="1800" dirty="0" smtClean="0"/>
              <a:t>Articulates Yearly Investment Priorities</a:t>
            </a:r>
          </a:p>
          <a:p>
            <a:pPr lvl="1" eaLnBrk="1" hangingPunct="1"/>
            <a:r>
              <a:rPr lang="en-US" sz="1800" dirty="0" smtClean="0"/>
              <a:t>Improves Alignment of Programs to Planning</a:t>
            </a:r>
          </a:p>
          <a:p>
            <a:pPr lvl="1" eaLnBrk="1" hangingPunct="1"/>
            <a:r>
              <a:rPr lang="en-US" sz="1800" dirty="0" smtClean="0"/>
              <a:t>Advances Stakeholder Involvement</a:t>
            </a:r>
          </a:p>
          <a:p>
            <a:pPr marL="0" indent="0" eaLnBrk="1" hangingPunct="1"/>
            <a:r>
              <a:rPr lang="en-US" sz="2400" dirty="0" smtClean="0"/>
              <a:t>Integrating Across NOAA</a:t>
            </a:r>
          </a:p>
          <a:p>
            <a:pPr lvl="1" eaLnBrk="1" hangingPunct="1"/>
            <a:r>
              <a:rPr lang="en-US" sz="1800" dirty="0" smtClean="0"/>
              <a:t>Improves Direction, Integrity and Performance</a:t>
            </a:r>
          </a:p>
          <a:p>
            <a:pPr lvl="1" eaLnBrk="1" hangingPunct="1">
              <a:buNone/>
            </a:pPr>
            <a:r>
              <a:rPr lang="en-US" sz="1800" dirty="0" smtClean="0"/>
              <a:t>       of NOAA Programs and Program Structure</a:t>
            </a:r>
          </a:p>
          <a:p>
            <a:pPr lvl="1" eaLnBrk="1" hangingPunct="1"/>
            <a:r>
              <a:rPr lang="en-US" sz="1800" dirty="0" smtClean="0"/>
              <a:t>Provides executive-level representation and </a:t>
            </a:r>
          </a:p>
          <a:p>
            <a:pPr lvl="1" eaLnBrk="1" hangingPunct="1">
              <a:buNone/>
            </a:pPr>
            <a:r>
              <a:rPr lang="en-US" sz="1800" dirty="0" smtClean="0"/>
              <a:t>	support  to cross-cutting programmatic and</a:t>
            </a:r>
          </a:p>
          <a:p>
            <a:pPr lvl="1" eaLnBrk="1" hangingPunct="1">
              <a:buNone/>
            </a:pPr>
            <a:r>
              <a:rPr lang="en-US" sz="1800" dirty="0" smtClean="0"/>
              <a:t>	organizational issues</a:t>
            </a:r>
          </a:p>
          <a:p>
            <a:pPr lvl="1" eaLnBrk="1" hangingPunct="1"/>
            <a:r>
              <a:rPr lang="en-US" sz="1800" dirty="0" smtClean="0"/>
              <a:t>Catalyzes, Launches and Monitors New</a:t>
            </a:r>
          </a:p>
          <a:p>
            <a:pPr lvl="1" eaLnBrk="1" hangingPunct="1">
              <a:buNone/>
            </a:pPr>
            <a:r>
              <a:rPr lang="en-US" sz="1800" dirty="0" smtClean="0"/>
              <a:t>       Internal Policies to Advance Program </a:t>
            </a:r>
          </a:p>
          <a:p>
            <a:pPr lvl="1" eaLnBrk="1" hangingPunct="1">
              <a:buNone/>
            </a:pPr>
            <a:r>
              <a:rPr lang="en-US" sz="1800" dirty="0" smtClean="0"/>
              <a:t>       Integration</a:t>
            </a:r>
          </a:p>
          <a:p>
            <a:pPr lvl="1" eaLnBrk="1" hangingPunct="1">
              <a:buNone/>
            </a:pPr>
            <a:endParaRPr lang="en-US" sz="1800" dirty="0" smtClean="0"/>
          </a:p>
        </p:txBody>
      </p:sp>
      <p:sp>
        <p:nvSpPr>
          <p:cNvPr id="6150" name="Footer Placeholder 2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PPI:  Guiding NOAA Strategically</a:t>
            </a:r>
          </a:p>
          <a:p>
            <a:endParaRPr lang="en-US" b="1" dirty="0" smtClean="0"/>
          </a:p>
        </p:txBody>
      </p:sp>
      <p:sp>
        <p:nvSpPr>
          <p:cNvPr id="6151" name="Slide Number Placeholder 2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B2D80C-8092-497D-9187-9834460D445D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smtClean="0"/>
              <a:t>PPI Budget</a:t>
            </a:r>
            <a:endParaRPr lang="en-US" smtClean="0">
              <a:latin typeface="Arial Narrow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784600" y="4878388"/>
            <a:ext cx="2984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radeGothicBold" pitchFamily="2" charset="0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784600" y="4878388"/>
            <a:ext cx="2984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radeGothicBold" pitchFamily="2" charset="0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808413" y="464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129338" y="5767388"/>
            <a:ext cx="1412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6438900" y="5692775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500" b="1">
              <a:latin typeface="Arial Narrow" pitchFamily="34" charset="0"/>
            </a:endParaRPr>
          </a:p>
        </p:txBody>
      </p:sp>
      <p:sp>
        <p:nvSpPr>
          <p:cNvPr id="8200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PPI:  Guiding NOAA Strategically</a:t>
            </a:r>
          </a:p>
        </p:txBody>
      </p:sp>
      <p:sp>
        <p:nvSpPr>
          <p:cNvPr id="8201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B3A46C-EE21-41DB-B2F0-7E2026FED461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457200" y="2478088"/>
          <a:ext cx="8229600" cy="25603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89760"/>
                <a:gridCol w="1310640"/>
                <a:gridCol w="1447800"/>
                <a:gridCol w="1600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FY 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FY 2008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FY 2008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(personnel)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FY 2009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Franklin Gothic Medium Cond" pitchFamily="34" charset="0"/>
                        </a:rPr>
                        <a:t>(PPI spend plan)*</a:t>
                      </a:r>
                      <a:endParaRPr kumimoji="0" lang="en-US" sz="1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Franklin Gothic Medium Cond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PPI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(appropriation)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$1,952.0K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$1,975.0K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10.7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(FTE ceiling)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$1,998.0K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Analyst Support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(direct bill)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$853.7K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$922.7K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7.0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$782.8K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NEPA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Coord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(direct bill)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$435.5K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$461.4K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3.3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Franklin Gothic Demi Cond" pitchFamily="34" charset="0"/>
                        </a:rPr>
                        <a:t>$473.1K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Franklin Gothic Demi Cond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5181600"/>
            <a:ext cx="687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 Values dependent on appropriation and/or approval of direct bill request.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NOAA’s Transition Package: November 5, 2008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09644-7F36-4A31-A611-EC754CEF71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PPI Organization</a:t>
            </a:r>
            <a:endParaRPr lang="en-US" sz="3200" dirty="0">
              <a:latin typeface="Franklin Gothic Medium Cond" pitchFamily="34" charset="0"/>
            </a:endParaRPr>
          </a:p>
        </p:txBody>
      </p:sp>
      <p:pic>
        <p:nvPicPr>
          <p:cNvPr id="5" name="NWSorgChart" descr="W:\Presentations\2008\General\Transition Package\forShow\assets\ai\orgCharts\nwsOrg_200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1800" y="1516384"/>
            <a:ext cx="5149283" cy="2522216"/>
          </a:xfrm>
          <a:prstGeom prst="rect">
            <a:avLst/>
          </a:prstGeom>
          <a:noFill/>
        </p:spPr>
      </p:pic>
      <p:pic>
        <p:nvPicPr>
          <p:cNvPr id="8" name="Picture 3" descr="W:\Presentations\2008\General\Transition Package\forShow\assets\ai\facilities\NWSFacilities_August2008_Main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3657600"/>
            <a:ext cx="3927938" cy="2709313"/>
          </a:xfrm>
          <a:prstGeom prst="rect">
            <a:avLst/>
          </a:prstGeom>
          <a:noFill/>
        </p:spPr>
      </p:pic>
      <p:sp>
        <p:nvSpPr>
          <p:cNvPr id="9" name="alertAA">
            <a:hlinkHover r:id="" action="ppaction://noaction" highlightClick="1"/>
          </p:cNvPr>
          <p:cNvSpPr/>
          <p:nvPr/>
        </p:nvSpPr>
        <p:spPr>
          <a:xfrm>
            <a:off x="3137192" y="1770892"/>
            <a:ext cx="1490889" cy="8763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Black" pitchFamily="34" charset="0"/>
            </a:endParaRPr>
          </a:p>
        </p:txBody>
      </p:sp>
      <p:sp>
        <p:nvSpPr>
          <p:cNvPr id="10" name="alertDAA">
            <a:hlinkHover r:id="" action="ppaction://noaction" highlightClick="1"/>
          </p:cNvPr>
          <p:cNvSpPr/>
          <p:nvPr/>
        </p:nvSpPr>
        <p:spPr>
          <a:xfrm>
            <a:off x="3137193" y="2685292"/>
            <a:ext cx="1614714" cy="762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Black" pitchFamily="34" charset="0"/>
            </a:endParaRPr>
          </a:p>
        </p:txBody>
      </p:sp>
      <p:sp>
        <p:nvSpPr>
          <p:cNvPr id="11" name="alertOPS">
            <a:hlinkHover r:id="" action="ppaction://noaction" highlightClick="1"/>
          </p:cNvPr>
          <p:cNvSpPr/>
          <p:nvPr/>
        </p:nvSpPr>
        <p:spPr>
          <a:xfrm>
            <a:off x="5256731" y="2647192"/>
            <a:ext cx="1066800" cy="381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Black" pitchFamily="34" charset="0"/>
            </a:endParaRPr>
          </a:p>
        </p:txBody>
      </p:sp>
      <p:sp>
        <p:nvSpPr>
          <p:cNvPr id="12" name="alertSP">
            <a:hlinkHover r:id="" action="ppaction://noaction" highlightClick="1"/>
          </p:cNvPr>
          <p:cNvSpPr/>
          <p:nvPr/>
        </p:nvSpPr>
        <p:spPr>
          <a:xfrm>
            <a:off x="6361631" y="1713742"/>
            <a:ext cx="1343025" cy="381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Black" pitchFamily="34" charset="0"/>
            </a:endParaRPr>
          </a:p>
        </p:txBody>
      </p:sp>
      <p:sp>
        <p:nvSpPr>
          <p:cNvPr id="13" name="alertCE">
            <a:hlinkHover r:id="" action="ppaction://noaction" highlightClick="1"/>
          </p:cNvPr>
          <p:cNvSpPr/>
          <p:nvPr/>
        </p:nvSpPr>
        <p:spPr>
          <a:xfrm>
            <a:off x="7142682" y="3456816"/>
            <a:ext cx="838200" cy="4095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 Black" pitchFamily="34" charset="0"/>
            </a:endParaRPr>
          </a:p>
        </p:txBody>
      </p:sp>
      <p:grpSp>
        <p:nvGrpSpPr>
          <p:cNvPr id="14" name="aaBox"/>
          <p:cNvGrpSpPr/>
          <p:nvPr/>
        </p:nvGrpSpPr>
        <p:grpSpPr>
          <a:xfrm>
            <a:off x="1352550" y="3857625"/>
            <a:ext cx="2335405" cy="1828560"/>
            <a:chOff x="1463040" y="4248150"/>
            <a:chExt cx="2335405" cy="1828560"/>
          </a:xfrm>
        </p:grpSpPr>
        <p:sp>
          <p:nvSpPr>
            <p:cNvPr id="15" name="Rectangle 14"/>
            <p:cNvSpPr/>
            <p:nvPr/>
          </p:nvSpPr>
          <p:spPr>
            <a:xfrm>
              <a:off x="1463040" y="4248150"/>
              <a:ext cx="1676400" cy="1828560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520" y="4314824"/>
              <a:ext cx="1600200" cy="1714501"/>
            </a:xfrm>
            <a:prstGeom prst="rect">
              <a:avLst/>
            </a:prstGeom>
            <a:solidFill>
              <a:srgbClr val="660066">
                <a:alpha val="50196"/>
              </a:srgbClr>
            </a:solidFill>
            <a:ln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1028700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Building 3 | Silver Spring, MD</a:t>
              </a:r>
            </a:p>
            <a:p>
              <a:pPr marL="114300">
                <a:tabLst>
                  <a:tab pos="974725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FTE	11</a:t>
              </a:r>
              <a:endParaRPr lang="en-US" sz="9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marL="114300">
                <a:tabLst>
                  <a:tab pos="974725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Vacancies 	2</a:t>
              </a:r>
              <a:endParaRPr lang="en-US" sz="9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17" name="Picture 16" descr="Skaggs (Aeronomy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814" y="4429125"/>
              <a:ext cx="709612" cy="952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SSMC"/>
            <p:cNvSpPr>
              <a:spLocks noChangeArrowheads="1"/>
            </p:cNvSpPr>
            <p:nvPr/>
          </p:nvSpPr>
          <p:spPr bwMode="auto">
            <a:xfrm>
              <a:off x="3718560" y="5040630"/>
              <a:ext cx="79885" cy="79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19" name="daaBox"/>
          <p:cNvGrpSpPr/>
          <p:nvPr/>
        </p:nvGrpSpPr>
        <p:grpSpPr>
          <a:xfrm>
            <a:off x="1352550" y="3857625"/>
            <a:ext cx="2335405" cy="1793226"/>
            <a:chOff x="1463040" y="4248150"/>
            <a:chExt cx="2335405" cy="1793226"/>
          </a:xfrm>
        </p:grpSpPr>
        <p:sp>
          <p:nvSpPr>
            <p:cNvPr id="20" name="Rectangle 19"/>
            <p:cNvSpPr/>
            <p:nvPr/>
          </p:nvSpPr>
          <p:spPr>
            <a:xfrm>
              <a:off x="1463040" y="4248150"/>
              <a:ext cx="1676400" cy="1793226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3520" y="4314824"/>
              <a:ext cx="1600200" cy="1681371"/>
            </a:xfrm>
            <a:prstGeom prst="rect">
              <a:avLst/>
            </a:prstGeom>
            <a:solidFill>
              <a:srgbClr val="660066">
                <a:alpha val="49804"/>
              </a:srgbClr>
            </a:solidFill>
            <a:ln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1028700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Building 3 | Silver Spring, MD</a:t>
              </a:r>
            </a:p>
            <a:p>
              <a:pPr marL="114300">
                <a:tabLst>
                  <a:tab pos="974725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FTE	11</a:t>
              </a:r>
            </a:p>
            <a:p>
              <a:pPr marL="114300">
                <a:tabLst>
                  <a:tab pos="974725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Vacancies 	2</a:t>
              </a:r>
              <a:endParaRPr lang="en-US" sz="9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22" name="Picture 21" descr="Skaggs (Aeronomy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3441" y="4429125"/>
              <a:ext cx="680358" cy="952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SSMC"/>
            <p:cNvSpPr>
              <a:spLocks noChangeArrowheads="1"/>
            </p:cNvSpPr>
            <p:nvPr/>
          </p:nvSpPr>
          <p:spPr bwMode="auto">
            <a:xfrm>
              <a:off x="3718560" y="5040630"/>
              <a:ext cx="79885" cy="79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24" name="spBox"/>
          <p:cNvGrpSpPr/>
          <p:nvPr/>
        </p:nvGrpSpPr>
        <p:grpSpPr>
          <a:xfrm>
            <a:off x="1356360" y="3855720"/>
            <a:ext cx="2335405" cy="1981200"/>
            <a:chOff x="1463040" y="4248150"/>
            <a:chExt cx="2335405" cy="1981200"/>
          </a:xfrm>
        </p:grpSpPr>
        <p:sp>
          <p:nvSpPr>
            <p:cNvPr id="25" name="Rectangle 24"/>
            <p:cNvSpPr/>
            <p:nvPr/>
          </p:nvSpPr>
          <p:spPr>
            <a:xfrm>
              <a:off x="1463040" y="4248150"/>
              <a:ext cx="1676400" cy="1981200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93520" y="4314824"/>
              <a:ext cx="1600200" cy="1857620"/>
            </a:xfrm>
            <a:prstGeom prst="rect">
              <a:avLst/>
            </a:prstGeom>
            <a:solidFill>
              <a:srgbClr val="660066">
                <a:alpha val="49804"/>
              </a:srgbClr>
            </a:solidFill>
            <a:ln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1028700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Building 3 | Silver Spring, MD</a:t>
              </a:r>
            </a:p>
            <a:p>
              <a:pPr marL="114300">
                <a:tabLst>
                  <a:tab pos="974725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FTE	11</a:t>
              </a:r>
            </a:p>
            <a:p>
              <a:pPr marL="114300">
                <a:tabLst>
                  <a:tab pos="974725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Vacancies 	2</a:t>
              </a:r>
              <a:endParaRPr lang="en-US" sz="105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27" name="Picture 26" descr="Skaggs (Aeronomy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160" y="4431030"/>
              <a:ext cx="1264920" cy="9768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SSMC"/>
            <p:cNvSpPr>
              <a:spLocks noChangeArrowheads="1"/>
            </p:cNvSpPr>
            <p:nvPr/>
          </p:nvSpPr>
          <p:spPr bwMode="auto">
            <a:xfrm>
              <a:off x="3718560" y="5040630"/>
              <a:ext cx="79885" cy="79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29" name="opsBox"/>
          <p:cNvGrpSpPr/>
          <p:nvPr/>
        </p:nvGrpSpPr>
        <p:grpSpPr>
          <a:xfrm>
            <a:off x="1363980" y="3855720"/>
            <a:ext cx="2335405" cy="1859280"/>
            <a:chOff x="1463040" y="4248150"/>
            <a:chExt cx="2335405" cy="1859280"/>
          </a:xfrm>
        </p:grpSpPr>
        <p:sp>
          <p:nvSpPr>
            <p:cNvPr id="30" name="Rectangle 29"/>
            <p:cNvSpPr/>
            <p:nvPr/>
          </p:nvSpPr>
          <p:spPr>
            <a:xfrm>
              <a:off x="1463040" y="4248150"/>
              <a:ext cx="1676400" cy="1859280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93520" y="4314823"/>
              <a:ext cx="1600200" cy="1743305"/>
            </a:xfrm>
            <a:prstGeom prst="rect">
              <a:avLst/>
            </a:prstGeom>
            <a:solidFill>
              <a:srgbClr val="660066">
                <a:alpha val="49804"/>
              </a:srgbClr>
            </a:solidFill>
            <a:ln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1028700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Building 3 | Silver Spring, MD</a:t>
              </a:r>
            </a:p>
            <a:p>
              <a:pPr marL="114300">
                <a:tabLst>
                  <a:tab pos="1143000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FTE	11</a:t>
              </a:r>
            </a:p>
            <a:p>
              <a:pPr marL="114300">
                <a:tabLst>
                  <a:tab pos="1143000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Vacancies 	2</a:t>
              </a:r>
              <a:endParaRPr lang="en-US" sz="105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32" name="Picture 31" descr="Skaggs (Aeronomy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8780" y="4431030"/>
              <a:ext cx="1249680" cy="93726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SSMC"/>
            <p:cNvSpPr>
              <a:spLocks noChangeArrowheads="1"/>
            </p:cNvSpPr>
            <p:nvPr/>
          </p:nvSpPr>
          <p:spPr bwMode="auto">
            <a:xfrm>
              <a:off x="3718560" y="5040630"/>
              <a:ext cx="79885" cy="79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grpSp>
        <p:nvGrpSpPr>
          <p:cNvPr id="34" name="econBox"/>
          <p:cNvGrpSpPr/>
          <p:nvPr/>
        </p:nvGrpSpPr>
        <p:grpSpPr>
          <a:xfrm>
            <a:off x="1363980" y="3855720"/>
            <a:ext cx="2335405" cy="1981200"/>
            <a:chOff x="1463040" y="4248150"/>
            <a:chExt cx="2335405" cy="1981200"/>
          </a:xfrm>
        </p:grpSpPr>
        <p:sp>
          <p:nvSpPr>
            <p:cNvPr id="35" name="Rectangle 34"/>
            <p:cNvSpPr/>
            <p:nvPr/>
          </p:nvSpPr>
          <p:spPr>
            <a:xfrm>
              <a:off x="1463040" y="4248150"/>
              <a:ext cx="1676400" cy="1981200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93520" y="4314824"/>
              <a:ext cx="1600200" cy="1857620"/>
            </a:xfrm>
            <a:prstGeom prst="rect">
              <a:avLst/>
            </a:prstGeom>
            <a:solidFill>
              <a:srgbClr val="660066">
                <a:alpha val="49804"/>
              </a:srgbClr>
            </a:solidFill>
            <a:ln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1028700" algn="l"/>
                </a:tabLst>
              </a:pPr>
              <a:r>
                <a:rPr lang="en-US" sz="900" b="1" dirty="0" smtClean="0">
                  <a:solidFill>
                    <a:srgbClr val="FFFFFF"/>
                  </a:solidFill>
                  <a:latin typeface="Arial Narrow" pitchFamily="34" charset="0"/>
                </a:rPr>
                <a:t>Building 3 | Silver Spring, MD</a:t>
              </a:r>
            </a:p>
            <a:p>
              <a:pPr marL="114300">
                <a:tabLst>
                  <a:tab pos="1143000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FTE	11</a:t>
              </a:r>
              <a:endParaRPr lang="en-US" sz="105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marL="114300">
                <a:tabLst>
                  <a:tab pos="1143000" algn="l"/>
                </a:tabLst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 pitchFamily="34" charset="0"/>
                </a:rPr>
                <a:t>Vacancies 	2</a:t>
              </a:r>
              <a:endParaRPr lang="en-US" sz="105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pic>
          <p:nvPicPr>
            <p:cNvPr id="37" name="Picture 36" descr="Skaggs (Aeronomy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8780" y="4482678"/>
              <a:ext cx="1249680" cy="965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SSMC"/>
            <p:cNvSpPr>
              <a:spLocks noChangeArrowheads="1"/>
            </p:cNvSpPr>
            <p:nvPr/>
          </p:nvSpPr>
          <p:spPr bwMode="auto">
            <a:xfrm>
              <a:off x="3718560" y="5040630"/>
              <a:ext cx="79885" cy="798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43" name="adminClose"/>
          <p:cNvSpPr/>
          <p:nvPr/>
        </p:nvSpPr>
        <p:spPr>
          <a:xfrm>
            <a:off x="4475681" y="1732792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marL="0" lvl="1" algn="ctr"/>
            <a:r>
              <a:rPr lang="en-US" sz="90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</a:t>
            </a:r>
          </a:p>
        </p:txBody>
      </p:sp>
      <p:sp>
        <p:nvSpPr>
          <p:cNvPr id="44" name="dAdminClose"/>
          <p:cNvSpPr/>
          <p:nvPr/>
        </p:nvSpPr>
        <p:spPr>
          <a:xfrm>
            <a:off x="4618556" y="3332992"/>
            <a:ext cx="171450" cy="1714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marL="0" lvl="1" algn="ctr"/>
            <a:r>
              <a:rPr lang="en-US" sz="80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</a:t>
            </a:r>
          </a:p>
        </p:txBody>
      </p:sp>
      <p:sp>
        <p:nvSpPr>
          <p:cNvPr id="45" name="progAnalysisClose"/>
          <p:cNvSpPr/>
          <p:nvPr/>
        </p:nvSpPr>
        <p:spPr>
          <a:xfrm>
            <a:off x="7587181" y="1974092"/>
            <a:ext cx="171450" cy="171450"/>
          </a:xfrm>
          <a:prstGeom prst="ellipse">
            <a:avLst/>
          </a:prstGeom>
          <a:solidFill>
            <a:srgbClr val="CCCCFF"/>
          </a:solidFill>
          <a:ln w="19050"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marL="0" lvl="1" algn="ctr"/>
            <a:r>
              <a:rPr lang="en-US" sz="800" dirty="0" smtClean="0">
                <a:solidFill>
                  <a:srgbClr val="6600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</a:t>
            </a:r>
          </a:p>
        </p:txBody>
      </p:sp>
      <p:sp>
        <p:nvSpPr>
          <p:cNvPr id="46" name="chiefEconClose"/>
          <p:cNvSpPr/>
          <p:nvPr/>
        </p:nvSpPr>
        <p:spPr>
          <a:xfrm>
            <a:off x="7879281" y="3409192"/>
            <a:ext cx="171450" cy="1714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marL="0" lvl="1"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</a:t>
            </a:r>
          </a:p>
        </p:txBody>
      </p:sp>
      <p:sp>
        <p:nvSpPr>
          <p:cNvPr id="47" name="execOfficerClose"/>
          <p:cNvSpPr/>
          <p:nvPr/>
        </p:nvSpPr>
        <p:spPr>
          <a:xfrm>
            <a:off x="6228281" y="2621792"/>
            <a:ext cx="171450" cy="171450"/>
          </a:xfrm>
          <a:prstGeom prst="ellipse">
            <a:avLst/>
          </a:prstGeom>
          <a:solidFill>
            <a:srgbClr val="FFCC99"/>
          </a:solidFill>
          <a:ln w="190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 anchor="ctr">
            <a:noAutofit/>
          </a:bodyPr>
          <a:lstStyle/>
          <a:p>
            <a:pPr marL="0" lvl="1" algn="ctr"/>
            <a:r>
              <a:rPr lang="en-US" sz="800" dirty="0" smtClean="0">
                <a:solidFill>
                  <a:srgbClr val="FF99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PPI Leadership</a:t>
            </a:r>
          </a:p>
        </p:txBody>
      </p:sp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1250950" y="4733925"/>
            <a:ext cx="30162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83763"/>
                </a:solidFill>
                <a:latin typeface="+mj-lt"/>
              </a:rPr>
              <a:t>Laura K. </a:t>
            </a:r>
            <a:r>
              <a:rPr lang="en-US" sz="1800" dirty="0" err="1">
                <a:solidFill>
                  <a:srgbClr val="083763"/>
                </a:solidFill>
                <a:latin typeface="+mj-lt"/>
              </a:rPr>
              <a:t>Furgione</a:t>
            </a:r>
            <a:endParaRPr lang="en-US" sz="1800" dirty="0">
              <a:solidFill>
                <a:srgbClr val="083763"/>
              </a:solidFill>
              <a:latin typeface="+mj-lt"/>
            </a:endParaRPr>
          </a:p>
          <a:p>
            <a:pPr>
              <a:defRPr/>
            </a:pPr>
            <a:r>
              <a:rPr lang="en-US" sz="1800" dirty="0">
                <a:solidFill>
                  <a:srgbClr val="083763"/>
                </a:solidFill>
                <a:latin typeface="+mj-lt"/>
              </a:rPr>
              <a:t>Assistant Administrator</a:t>
            </a:r>
            <a:endParaRPr lang="en-US" sz="1600" dirty="0">
              <a:solidFill>
                <a:srgbClr val="083763"/>
              </a:solidFill>
              <a:latin typeface="+mj-lt"/>
            </a:endParaRP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5410200" y="4886325"/>
            <a:ext cx="28194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83763"/>
                </a:solidFill>
                <a:latin typeface="+mj-lt"/>
              </a:rPr>
              <a:t>Paul N. </a:t>
            </a:r>
            <a:r>
              <a:rPr lang="en-US" sz="1800" dirty="0" err="1">
                <a:solidFill>
                  <a:srgbClr val="083763"/>
                </a:solidFill>
                <a:latin typeface="+mj-lt"/>
              </a:rPr>
              <a:t>Doremus</a:t>
            </a:r>
            <a:r>
              <a:rPr lang="en-US" sz="1800" dirty="0">
                <a:solidFill>
                  <a:srgbClr val="083763"/>
                </a:solidFill>
                <a:latin typeface="+mj-lt"/>
              </a:rPr>
              <a:t>, PhD </a:t>
            </a:r>
            <a:br>
              <a:rPr lang="en-US" sz="1800" dirty="0">
                <a:solidFill>
                  <a:srgbClr val="083763"/>
                </a:solidFill>
                <a:latin typeface="+mj-lt"/>
              </a:rPr>
            </a:br>
            <a:r>
              <a:rPr lang="en-US" sz="1800" dirty="0">
                <a:solidFill>
                  <a:srgbClr val="083763"/>
                </a:solidFill>
                <a:latin typeface="+mj-lt"/>
              </a:rPr>
              <a:t>Acting Deputy Assistant Administrator &amp; </a:t>
            </a:r>
          </a:p>
          <a:p>
            <a:pPr>
              <a:defRPr/>
            </a:pPr>
            <a:r>
              <a:rPr lang="en-US" sz="1800" dirty="0">
                <a:solidFill>
                  <a:srgbClr val="083763"/>
                </a:solidFill>
                <a:latin typeface="+mj-lt"/>
              </a:rPr>
              <a:t>Director of Strategic Planning</a:t>
            </a:r>
          </a:p>
        </p:txBody>
      </p:sp>
      <p:sp>
        <p:nvSpPr>
          <p:cNvPr id="9221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9222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C9E56E-3D1E-4861-8389-B8456A088C50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9224" name="Picture 12" descr="C:\Documents and Settings\skuester\Desktop\paul_bor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288" y="1981200"/>
            <a:ext cx="234791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80160" y="2133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PPI Products and </a:t>
            </a:r>
            <a:br>
              <a:rPr lang="en-US" dirty="0" smtClean="0"/>
            </a:br>
            <a:r>
              <a:rPr lang="en-US" dirty="0" smtClean="0"/>
              <a:t>Core Capabilities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7244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Products </a:t>
            </a:r>
          </a:p>
          <a:p>
            <a:pPr lvl="1" eaLnBrk="1" hangingPunct="1"/>
            <a:r>
              <a:rPr lang="en-US" dirty="0" smtClean="0"/>
              <a:t>NOAA Strategic Plan</a:t>
            </a:r>
          </a:p>
          <a:p>
            <a:pPr lvl="1" eaLnBrk="1" hangingPunct="1"/>
            <a:r>
              <a:rPr lang="en-US" dirty="0" smtClean="0"/>
              <a:t>Annual Planning Guidance</a:t>
            </a:r>
          </a:p>
          <a:p>
            <a:pPr lvl="1" eaLnBrk="1" hangingPunct="1"/>
            <a:r>
              <a:rPr lang="en-US" dirty="0" smtClean="0"/>
              <a:t>Strategy Papers </a:t>
            </a:r>
          </a:p>
          <a:p>
            <a:pPr lvl="1" eaLnBrk="1" hangingPunct="1"/>
            <a:r>
              <a:rPr lang="en-US" dirty="0" smtClean="0"/>
              <a:t>Strategic Portfolio Analyses</a:t>
            </a:r>
          </a:p>
          <a:p>
            <a:pPr lvl="1" eaLnBrk="1" hangingPunct="1"/>
            <a:r>
              <a:rPr lang="en-US" dirty="0" smtClean="0"/>
              <a:t>Climate Services Implementation Plan</a:t>
            </a:r>
          </a:p>
          <a:p>
            <a:pPr lvl="1" eaLnBrk="1" hangingPunct="1"/>
            <a:r>
              <a:rPr lang="en-US" dirty="0" smtClean="0"/>
              <a:t>Annual Execution Year Guidance</a:t>
            </a:r>
          </a:p>
          <a:p>
            <a:pPr lvl="1" eaLnBrk="1" hangingPunct="1"/>
            <a:r>
              <a:rPr lang="en-US" dirty="0" smtClean="0"/>
              <a:t>Business Operations Manual</a:t>
            </a:r>
          </a:p>
          <a:p>
            <a:pPr lvl="1" eaLnBrk="1" hangingPunct="1"/>
            <a:r>
              <a:rPr lang="en-US" dirty="0" smtClean="0"/>
              <a:t>Regional Collaboration Corporate Guidance</a:t>
            </a:r>
          </a:p>
          <a:p>
            <a:pPr lvl="1" eaLnBrk="1" hangingPunct="1"/>
            <a:r>
              <a:rPr lang="en-US" dirty="0" smtClean="0"/>
              <a:t>Economic Statistics for NOAA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828800"/>
            <a:ext cx="4648200" cy="47244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Core Capabilities</a:t>
            </a:r>
          </a:p>
          <a:p>
            <a:pPr lvl="1" eaLnBrk="1" hangingPunct="1"/>
            <a:r>
              <a:rPr lang="en-US" dirty="0" smtClean="0"/>
              <a:t>Strategic Planning</a:t>
            </a:r>
          </a:p>
          <a:p>
            <a:pPr lvl="1" eaLnBrk="1" hangingPunct="1"/>
            <a:r>
              <a:rPr lang="en-US" dirty="0" smtClean="0"/>
              <a:t>Performance Evaluation</a:t>
            </a:r>
          </a:p>
          <a:p>
            <a:pPr lvl="1" eaLnBrk="1" hangingPunct="1"/>
            <a:r>
              <a:rPr lang="en-US" dirty="0" smtClean="0"/>
              <a:t>Program Integration</a:t>
            </a:r>
          </a:p>
          <a:p>
            <a:pPr lvl="1" eaLnBrk="1" hangingPunct="1"/>
            <a:r>
              <a:rPr lang="en-US" dirty="0" smtClean="0"/>
              <a:t>Policy Integration</a:t>
            </a:r>
          </a:p>
          <a:p>
            <a:pPr lvl="2" eaLnBrk="1" hangingPunct="1"/>
            <a:r>
              <a:rPr lang="en-US" dirty="0" smtClean="0"/>
              <a:t>National Environmental Policy Act Coordination Responsibilities</a:t>
            </a:r>
          </a:p>
        </p:txBody>
      </p:sp>
      <p:sp>
        <p:nvSpPr>
          <p:cNvPr id="7173" name="Footer Placeholder 9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PPI:  Guiding NOAA Strategically</a:t>
            </a:r>
          </a:p>
        </p:txBody>
      </p:sp>
      <p:sp>
        <p:nvSpPr>
          <p:cNvPr id="7174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064BA0-527E-47DA-98DD-E8F97B6DC05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Core Capability: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Strategic Planning</a:t>
            </a:r>
          </a:p>
        </p:txBody>
      </p:sp>
      <p:sp>
        <p:nvSpPr>
          <p:cNvPr id="14339" name="Footer Placeholder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14340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BF80D-D310-4CF2-9AB6-886B4AB66B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04800" y="1676400"/>
            <a:ext cx="85344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r>
              <a:rPr lang="en-US" sz="2800" kern="0" dirty="0">
                <a:solidFill>
                  <a:srgbClr val="083763"/>
                </a:solidFill>
                <a:latin typeface="+mj-lt"/>
              </a:rPr>
              <a:t>PPI is responsible for managing the NOAA-wide planning cycle and for producing its </a:t>
            </a:r>
            <a:r>
              <a:rPr lang="en-US" sz="2800" kern="0" dirty="0" smtClean="0">
                <a:solidFill>
                  <a:srgbClr val="083763"/>
                </a:solidFill>
                <a:latin typeface="+mj-lt"/>
              </a:rPr>
              <a:t>outputs while </a:t>
            </a:r>
            <a:r>
              <a:rPr lang="en-US" sz="2800" dirty="0" smtClean="0">
                <a:solidFill>
                  <a:srgbClr val="083763"/>
                </a:solidFill>
                <a:latin typeface="+mj-lt"/>
              </a:rPr>
              <a:t>employing PPI’s expertise in social, economic and policy analysis to understand and evaluate the societal impact of NOAA programs</a:t>
            </a:r>
            <a:r>
              <a:rPr lang="en-US" sz="2800" kern="0" dirty="0" smtClean="0">
                <a:solidFill>
                  <a:srgbClr val="083763"/>
                </a:solidFill>
                <a:latin typeface="+mj-lt"/>
              </a:rPr>
              <a:t>.</a:t>
            </a:r>
          </a:p>
          <a:p>
            <a:pPr>
              <a:lnSpc>
                <a:spcPct val="90000"/>
              </a:lnSpc>
              <a:spcBef>
                <a:spcPct val="75000"/>
              </a:spcBef>
              <a:defRPr/>
            </a:pPr>
            <a:endParaRPr lang="en-US" sz="1400" kern="0" dirty="0" smtClean="0">
              <a:solidFill>
                <a:srgbClr val="083763"/>
              </a:solidFill>
              <a:latin typeface="Franklin Gothic Medium" pitchFamily="34" charset="0"/>
            </a:endParaRP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Compelling </a:t>
            </a: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long-range plan for NOAA (next generation Strategic Plan)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083763"/>
                </a:solidFill>
                <a:latin typeface="Franklin Gothic Medium Cond" pitchFamily="34" charset="0"/>
              </a:rPr>
              <a:t>Annual investment priorities that guide programming and </a:t>
            </a: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budgeting (AGM)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Guidance on the annual Planning process</a:t>
            </a:r>
          </a:p>
          <a:p>
            <a:pPr marL="514350" lvl="1" indent="-285750">
              <a:spcBef>
                <a:spcPct val="5000"/>
              </a:spcBef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rgbClr val="083763"/>
                </a:solidFill>
                <a:latin typeface="Franklin Gothic Medium Cond" pitchFamily="34" charset="0"/>
              </a:rPr>
              <a:t>Interactions with NOAA stakeholders:  acquire, synthesize, and respond to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620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Core Capability: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Performance Evaluation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PPI leads NOAA’s development of performance measures, both at the Program and the corporate level.</a:t>
            </a:r>
          </a:p>
          <a:p>
            <a:pPr marL="0" indent="0" eaLnBrk="1" hangingPunct="1"/>
            <a:endParaRPr lang="en-US" sz="1400" dirty="0" smtClean="0"/>
          </a:p>
          <a:p>
            <a:pPr lvl="1" eaLnBrk="1" hangingPunct="1"/>
            <a:r>
              <a:rPr lang="en-US" dirty="0" smtClean="0"/>
              <a:t>NOAA-wide evaluation system and corresponding measurement methods and metrics</a:t>
            </a:r>
          </a:p>
          <a:p>
            <a:pPr lvl="1" eaLnBrk="1" hangingPunct="1"/>
            <a:r>
              <a:rPr lang="en-US" dirty="0" smtClean="0"/>
              <a:t>Refine performance measures over time; ensure consistent and appropriate use across diverse processes</a:t>
            </a:r>
          </a:p>
          <a:p>
            <a:pPr lvl="1" eaLnBrk="1" hangingPunct="1"/>
            <a:r>
              <a:rPr lang="en-US" dirty="0" smtClean="0"/>
              <a:t>Progress assessments for NOAA’s strategic programs</a:t>
            </a:r>
          </a:p>
          <a:p>
            <a:pPr lvl="1" eaLnBrk="1" hangingPunct="1"/>
            <a:r>
              <a:rPr lang="en-US" dirty="0" smtClean="0"/>
              <a:t>Interface with NOAA Budget Office regarding</a:t>
            </a:r>
          </a:p>
          <a:p>
            <a:pPr lvl="2" eaLnBrk="1" hangingPunct="1"/>
            <a:r>
              <a:rPr lang="en-US" dirty="0" smtClean="0"/>
              <a:t>Performance evaluation methods</a:t>
            </a:r>
          </a:p>
          <a:p>
            <a:pPr lvl="2" eaLnBrk="1" hangingPunct="1"/>
            <a:r>
              <a:rPr lang="en-US" dirty="0" smtClean="0"/>
              <a:t>Performance metrics</a:t>
            </a:r>
          </a:p>
          <a:p>
            <a:pPr lvl="2" eaLnBrk="1" hangingPunct="1"/>
            <a:r>
              <a:rPr lang="en-US" dirty="0" smtClean="0"/>
              <a:t>Performance-based management practices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sp>
        <p:nvSpPr>
          <p:cNvPr id="15364" name="Footer Placeholder 1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PPI:  Guiding NOAA Strategically</a:t>
            </a:r>
          </a:p>
        </p:txBody>
      </p:sp>
      <p:sp>
        <p:nvSpPr>
          <p:cNvPr id="15365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BF9D9A-8B10-4CA2-A2B4-A6E56F366B3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44002&quot;&gt;&lt;/object&gt;&lt;object type=&quot;2&quot; unique_id=&quot;44003&quot;&gt;&lt;object type=&quot;3&quot; unique_id=&quot;44004&quot;&gt;&lt;property id=&quot;20148&quot; value=&quot;5&quot;/&gt;&lt;property id=&quot;20300&quot; value=&quot;Slide 1 - &amp;quot;Program Planning and Integration&amp;quot;&quot;/&gt;&lt;property id=&quot;20307&quot; value=&quot;256&quot;/&gt;&lt;/object&gt;&lt;object type=&quot;3&quot; unique_id=&quot;44005&quot;&gt;&lt;property id=&quot;20148&quot; value=&quot;5&quot;/&gt;&lt;property id=&quot;20300&quot; value=&quot;Slide 2 - &amp;quot;PPI       &amp;quot;&quot;/&gt;&lt;property id=&quot;20307&quot; value=&quot;270&quot;/&gt;&lt;/object&gt;&lt;object type=&quot;3&quot; unique_id=&quot;44006&quot;&gt;&lt;property id=&quot;20148&quot; value=&quot;5&quot;/&gt;&lt;property id=&quot;20300&quot; value=&quot;Slide 3 - &amp;quot;PPI Helps Build a &amp;#x0D;&amp;#x0A;Stronger NOAA&amp;quot;&quot;/&gt;&lt;property id=&quot;20307&quot; value=&quot;340&quot;/&gt;&lt;/object&gt;&lt;object type=&quot;3&quot; unique_id=&quot;44007&quot;&gt;&lt;property id=&quot;20148&quot; value=&quot;5&quot;/&gt;&lt;property id=&quot;20300&quot; value=&quot;Slide 4 - &amp;quot;PPI Budget&amp;quot;&quot;/&gt;&lt;property id=&quot;20307&quot; value=&quot;333&quot;/&gt;&lt;/object&gt;&lt;object type=&quot;3&quot; unique_id=&quot;44008&quot;&gt;&lt;property id=&quot;20148&quot; value=&quot;5&quot;/&gt;&lt;property id=&quot;20300&quot; value=&quot;Slide 6 - &amp;quot;PPI Leadership&amp;quot;&quot;/&gt;&lt;property id=&quot;20307&quot; value=&quot;274&quot;/&gt;&lt;/object&gt;&lt;object type=&quot;3&quot; unique_id=&quot;44010&quot;&gt;&lt;property id=&quot;20148&quot; value=&quot;5&quot;/&gt;&lt;property id=&quot;20300&quot; value=&quot;Slide 7 - &amp;quot;PPI Products and &amp;#x0D;&amp;#x0A;Core Capabilities&amp;quot;&quot;/&gt;&lt;property id=&quot;20307&quot; value=&quot;338&quot;/&gt;&lt;/object&gt;&lt;object type=&quot;3&quot; unique_id=&quot;44011&quot;&gt;&lt;property id=&quot;20148&quot; value=&quot;5&quot;/&gt;&lt;property id=&quot;20300&quot; value=&quot;Slide 8 - &amp;quot;Core Capability:&amp;#x0D;&amp;#x0A;Strategic Planning&amp;quot;&quot;/&gt;&lt;property id=&quot;20307&quot; value=&quot;339&quot;/&gt;&lt;/object&gt;&lt;object type=&quot;3&quot; unique_id=&quot;44012&quot;&gt;&lt;property id=&quot;20148&quot; value=&quot;5&quot;/&gt;&lt;property id=&quot;20300&quot; value=&quot;Slide 9 - &amp;quot;Core Capability:&amp;#x0D;&amp;#x0A;Performance Evaluation&amp;quot;&quot;/&gt;&lt;property id=&quot;20307&quot; value=&quot;328&quot;/&gt;&lt;/object&gt;&lt;object type=&quot;3&quot; unique_id=&quot;44013&quot;&gt;&lt;property id=&quot;20148&quot; value=&quot;5&quot;/&gt;&lt;property id=&quot;20300&quot; value=&quot;Slide 10 - &amp;quot;Core Capability:&amp;#x0D;&amp;#x0A;Program Integration&amp;quot;&quot;/&gt;&lt;property id=&quot;20307&quot; value=&quot;329&quot;/&gt;&lt;/object&gt;&lt;object type=&quot;3&quot; unique_id=&quot;44014&quot;&gt;&lt;property id=&quot;20148&quot; value=&quot;5&quot;/&gt;&lt;property id=&quot;20300&quot; value=&quot;Slide 11 - &amp;quot;Core Capability:&amp;#x0D;&amp;#x0A;Policy Integration&amp;quot;&quot;/&gt;&lt;property id=&quot;20307&quot; value=&quot;330&quot;/&gt;&lt;/object&gt;&lt;object type=&quot;3&quot; unique_id=&quot;44015&quot;&gt;&lt;property id=&quot;20148&quot; value=&quot;5&quot;/&gt;&lt;property id=&quot;20300&quot; value=&quot;Slide 12 - &amp;quot;PPI Highest Priority Issues&amp;quot;&quot;/&gt;&lt;property id=&quot;20307&quot; value=&quot;349&quot;/&gt;&lt;/object&gt;&lt;object type=&quot;3&quot; unique_id=&quot;44016&quot;&gt;&lt;property id=&quot;20148&quot; value=&quot;5&quot;/&gt;&lt;property id=&quot;20300&quot; value=&quot;Slide 13 - &amp;quot;Highest Priority Issue:&amp;#x0D;&amp;#x0A;Climate Information Services &amp;#x0D;&amp;#x0A;Implementation Plan&amp;quot;&quot;/&gt;&lt;property id=&quot;20307&quot; value=&quot;275&quot;/&gt;&lt;/object&gt;&lt;object type=&quot;3&quot; unique_id=&quot;44017&quot;&gt;&lt;property id=&quot;20148&quot; value=&quot;5&quot;/&gt;&lt;property id=&quot;20300&quot; value=&quot;Slide 14 - &amp;quot;Highest Priority Issue:&amp;#x0D;&amp;#x0A;Next Generation NOAA Strategic Plan &amp;quot;&quot;/&gt;&lt;property id=&quot;20307&quot; value=&quot;348&quot;/&gt;&lt;/object&gt;&lt;object type=&quot;3&quot; unique_id=&quot;44018&quot;&gt;&lt;property id=&quot;20148&quot; value=&quot;5&quot;/&gt;&lt;property id=&quot;20300&quot; value=&quot;Slide 15 - &amp;quot;Highest Priority Issue:&amp;#x0D;&amp;#x0A;Development of Strategic Business Cases&amp;quot;&quot;/&gt;&lt;property id=&quot;20307&quot; value=&quot;355&quot;/&gt;&lt;/object&gt;&lt;object type=&quot;3&quot; unique_id=&quot;44019&quot;&gt;&lt;property id=&quot;20148&quot; value=&quot;5&quot;/&gt;&lt;property id=&quot;20300&quot; value=&quot;Slide 16 - &amp;quot;Highest Priority Issue:&amp;#x0D;&amp;#x0A;Regional Collaboration Effort&amp;quot;&quot;/&gt;&lt;property id=&quot;20307&quot; value=&quot;354&quot;/&gt;&lt;/object&gt;&lt;object type=&quot;3&quot; unique_id=&quot;44020&quot;&gt;&lt;property id=&quot;20148&quot; value=&quot;5&quot;/&gt;&lt;property id=&quot;20300&quot; value=&quot;Slide 17 - &amp;quot;Highest Priority Issue:&amp;#x0D;&amp;#x0A;Line Office Execution Reporting Guidance&amp;quot;&quot;/&gt;&lt;property id=&quot;20307&quot; value=&quot;357&quot;/&gt;&lt;/object&gt;&lt;object type=&quot;3&quot; unique_id=&quot;44022&quot;&gt;&lt;property id=&quot;20148&quot; value=&quot;5&quot;/&gt;&lt;property id=&quot;20300&quot; value=&quot;Slide 18 - &amp;quot;Questions?&amp;quot;&quot;/&gt;&lt;property id=&quot;20307&quot; value=&quot;281&quot;/&gt;&lt;/object&gt;&lt;object type=&quot;3&quot; unique_id=&quot;44042&quot;&gt;&lt;property id=&quot;20148&quot; value=&quot;5&quot;/&gt;&lt;property id=&quot;20300&quot; value=&quot;Slide 5 - &amp;quot;Who We Are&amp;#x0D;&amp;#x0A;PPI Organization&amp;quot;&quot;/&gt;&lt;property id=&quot;20307&quot; value=&quot;3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ited Multi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B539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</TotalTime>
  <Words>1062</Words>
  <Application>Microsoft Office PowerPoint</Application>
  <PresentationFormat>On-screen Show (4:3)</PresentationFormat>
  <Paragraphs>225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Franklin Gothic Demi</vt:lpstr>
      <vt:lpstr>Franklin Gothic Medium Cond</vt:lpstr>
      <vt:lpstr>Franklin Gothic Book</vt:lpstr>
      <vt:lpstr>Franklin Gothic Medium</vt:lpstr>
      <vt:lpstr>Franklin Gothic Heavy</vt:lpstr>
      <vt:lpstr>Arial Narrow</vt:lpstr>
      <vt:lpstr>TradeGothicBold</vt:lpstr>
      <vt:lpstr>Arial Unicode MS</vt:lpstr>
      <vt:lpstr>Wingdings</vt:lpstr>
      <vt:lpstr>Franklin Gothic Demi Cond</vt:lpstr>
      <vt:lpstr>Arial Black</vt:lpstr>
      <vt:lpstr>SolexRegularLining</vt:lpstr>
      <vt:lpstr>SolexBlackLiningItalic</vt:lpstr>
      <vt:lpstr>luxton_EnergyBriefing</vt:lpstr>
      <vt:lpstr>Program Planning and Integration</vt:lpstr>
      <vt:lpstr>PPI       </vt:lpstr>
      <vt:lpstr>PPI Helps Build a  Stronger NOAA</vt:lpstr>
      <vt:lpstr>PPI Budget</vt:lpstr>
      <vt:lpstr>Who We Are PPI Organization</vt:lpstr>
      <vt:lpstr>PPI Leadership</vt:lpstr>
      <vt:lpstr>PPI Products and  Core Capabilities</vt:lpstr>
      <vt:lpstr>Core Capability: Strategic Planning</vt:lpstr>
      <vt:lpstr>Core Capability: Performance Evaluation</vt:lpstr>
      <vt:lpstr>Core Capability: Program Integration</vt:lpstr>
      <vt:lpstr>Core Capability: Policy Integration</vt:lpstr>
      <vt:lpstr>PPI Highest Priority Issues</vt:lpstr>
      <vt:lpstr>Highest Priority Issue: Climate Information Services  Implementation Plan</vt:lpstr>
      <vt:lpstr>Highest Priority Issue: Next Generation NOAA Strategic Plan </vt:lpstr>
      <vt:lpstr>Highest Priority Issue: Development of Strategic Business Cases</vt:lpstr>
      <vt:lpstr>Highest Priority Issue: Regional Collaboration Effort</vt:lpstr>
      <vt:lpstr>Highest Priority Issue: Line Office Execution Reporting Guidance</vt:lpstr>
      <vt:lpstr>Questions?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maryk</dc:creator>
  <cp:lastModifiedBy>Mike Walker</cp:lastModifiedBy>
  <cp:revision>268</cp:revision>
  <dcterms:created xsi:type="dcterms:W3CDTF">2007-07-19T13:26:06Z</dcterms:created>
  <dcterms:modified xsi:type="dcterms:W3CDTF">2008-11-19T17:17:03Z</dcterms:modified>
</cp:coreProperties>
</file>