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4" r:id="rId3"/>
    <p:sldId id="285" r:id="rId4"/>
    <p:sldId id="278" r:id="rId5"/>
    <p:sldId id="284" r:id="rId6"/>
    <p:sldId id="272" r:id="rId7"/>
    <p:sldId id="292" r:id="rId8"/>
    <p:sldId id="263" r:id="rId9"/>
    <p:sldId id="303" r:id="rId10"/>
    <p:sldId id="295" r:id="rId11"/>
    <p:sldId id="296" r:id="rId12"/>
    <p:sldId id="305" r:id="rId13"/>
    <p:sldId id="298" r:id="rId14"/>
    <p:sldId id="297" r:id="rId15"/>
    <p:sldId id="299" r:id="rId16"/>
    <p:sldId id="277" r:id="rId17"/>
    <p:sldId id="270" r:id="rId18"/>
    <p:sldId id="268" r:id="rId19"/>
    <p:sldId id="30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3" autoAdjust="0"/>
    <p:restoredTop sz="60832" autoAdjust="0"/>
  </p:normalViewPr>
  <p:slideViewPr>
    <p:cSldViewPr>
      <p:cViewPr varScale="1">
        <p:scale>
          <a:sx n="44" d="100"/>
          <a:sy n="44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67CB1A-684E-4098-96E8-EBCB1AD2AC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228BA5-F164-4A58-98D3-7D139DC9779B}" type="slidenum">
              <a:rPr lang="en-US"/>
              <a:pPr/>
              <a:t>1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A Comprehensive Heart Failure Management Program for the Portland VA Medical Center</a:t>
            </a:r>
          </a:p>
          <a:p>
            <a:endParaRPr lang="en-US" b="1">
              <a:solidFill>
                <a:schemeClr val="folHlink"/>
              </a:solidFill>
            </a:endParaRPr>
          </a:p>
          <a:p>
            <a:r>
              <a:rPr lang="en-US" sz="900">
                <a:solidFill>
                  <a:schemeClr val="folHlink"/>
                </a:solidFill>
              </a:rPr>
              <a:t>A Collaboration of Primary Care, Specialty Care, Nursing and Pharmacy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93BD51-137E-4D44-B45C-BC93D5FD3082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CHF Clinic Structure</a:t>
            </a:r>
          </a:p>
          <a:p>
            <a:endParaRPr lang="en-US"/>
          </a:p>
          <a:p>
            <a:r>
              <a:rPr lang="en-US"/>
              <a:t>Most activities already ongoing, most FTE already in place, but scattered and under-supported.  Thus, we propose:</a:t>
            </a:r>
          </a:p>
          <a:p>
            <a:r>
              <a:rPr lang="en-US"/>
              <a:t>A weekly clinic</a:t>
            </a:r>
          </a:p>
          <a:p>
            <a:r>
              <a:rPr lang="en-US"/>
              <a:t>Supervised by Cardiologist, CHF ANP</a:t>
            </a:r>
          </a:p>
          <a:p>
            <a:r>
              <a:rPr lang="en-US"/>
              <a:t>Educational—pre-clinic conference weekly</a:t>
            </a:r>
          </a:p>
          <a:p>
            <a:r>
              <a:rPr lang="en-US"/>
              <a:t>Consultative for new patients</a:t>
            </a:r>
          </a:p>
          <a:p>
            <a:r>
              <a:rPr lang="en-US"/>
              <a:t>Focused on effective diuresis and up-titration of life saving medications </a:t>
            </a:r>
            <a:r>
              <a:rPr lang="en-US">
                <a:solidFill>
                  <a:schemeClr val="folHlink"/>
                </a:solidFill>
              </a:rPr>
              <a:t>(“The Spin Cycle”)</a:t>
            </a:r>
          </a:p>
          <a:p>
            <a:r>
              <a:rPr lang="en-US"/>
              <a:t>Multidisciplinary: “Primary care CHF care for Primary Care patients”</a:t>
            </a:r>
          </a:p>
          <a:p>
            <a:r>
              <a:rPr lang="en-US"/>
              <a:t>Staff supported for between-clinic continuity and drop-in care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E4F26-D879-42E2-B7C9-138FC73A2CA1}" type="slidenum">
              <a:rPr lang="en-US"/>
              <a:pPr/>
              <a:t>11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Pivotal Role of Primary Care</a:t>
            </a:r>
          </a:p>
          <a:p>
            <a:endParaRPr lang="en-US"/>
          </a:p>
          <a:p>
            <a:r>
              <a:rPr lang="en-US"/>
              <a:t>We believe this to be PVAMC’s first integrated collaboration between Primary Care and Medical Subspecialty practitioners for the care of a specific population of patients</a:t>
            </a:r>
          </a:p>
          <a:p>
            <a:r>
              <a:rPr lang="en-US"/>
              <a:t>The plan: to have 2 PCP’s (MD or ANP) at a time rotate into the CHF clinic for a limited time (3 months) </a:t>
            </a:r>
          </a:p>
          <a:p>
            <a:r>
              <a:rPr lang="en-US">
                <a:solidFill>
                  <a:schemeClr val="folHlink"/>
                </a:solidFill>
              </a:rPr>
              <a:t>A Heart Failure “Practicum”:</a:t>
            </a:r>
          </a:p>
          <a:p>
            <a:r>
              <a:rPr lang="en-US"/>
              <a:t>“Heart Failure Care, </a:t>
            </a:r>
            <a:r>
              <a:rPr lang="en-US" u="sng"/>
              <a:t>for</a:t>
            </a:r>
            <a:r>
              <a:rPr lang="en-US"/>
              <a:t> Primary Care, </a:t>
            </a:r>
            <a:r>
              <a:rPr lang="en-US" u="sng"/>
              <a:t>by</a:t>
            </a:r>
            <a:r>
              <a:rPr lang="en-US"/>
              <a:t> Primary Care”</a:t>
            </a:r>
          </a:p>
          <a:p>
            <a:r>
              <a:rPr lang="en-US" u="sng"/>
              <a:t>Learn</a:t>
            </a:r>
            <a:r>
              <a:rPr lang="en-US"/>
              <a:t> the critical importance of diagnosing the cause of CHF in every patient</a:t>
            </a:r>
          </a:p>
          <a:p>
            <a:r>
              <a:rPr lang="en-US" u="sng"/>
              <a:t>Learn</a:t>
            </a:r>
            <a:r>
              <a:rPr lang="en-US"/>
              <a:t> in detail the algorithms of CHF drug management</a:t>
            </a:r>
          </a:p>
          <a:p>
            <a:r>
              <a:rPr lang="en-US" u="sng"/>
              <a:t>Improve</a:t>
            </a:r>
            <a:r>
              <a:rPr lang="en-US"/>
              <a:t> the care of CHF patients in the outpatient setting</a:t>
            </a:r>
          </a:p>
          <a:p>
            <a:r>
              <a:rPr lang="en-US" u="sng"/>
              <a:t>Become resources</a:t>
            </a:r>
            <a:r>
              <a:rPr lang="en-US"/>
              <a:t> and role models for CHF care after returning full time to primary care</a:t>
            </a:r>
          </a:p>
          <a:p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62C74-8AA6-468F-909F-195EA92DEAA7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How to Balance PCP Workload?</a:t>
            </a:r>
          </a:p>
          <a:p>
            <a:endParaRPr lang="en-US"/>
          </a:p>
          <a:p>
            <a:r>
              <a:rPr lang="en-US"/>
              <a:t>A Negotiation with Primary Care Leadership</a:t>
            </a:r>
          </a:p>
          <a:p>
            <a:r>
              <a:rPr lang="en-US"/>
              <a:t>Suspend requirement to see new PCP patients while in CHF clinic</a:t>
            </a:r>
          </a:p>
          <a:p>
            <a:r>
              <a:rPr lang="en-US"/>
              <a:t>Encourage Self-Referral: send your challenging patients to yourself in CHF clini</a:t>
            </a:r>
          </a:p>
          <a:p>
            <a:r>
              <a:rPr lang="en-US"/>
              <a:t>Still caring for your patient panel while not in your routine clinic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663E4-307C-4715-811F-61906DBB2662}" type="slidenum">
              <a:rPr lang="en-US"/>
              <a:pPr/>
              <a:t>13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/>
              <a:t>The Use of a Hospitalist: A Focus on Recently Discharged CHF Patients</a:t>
            </a:r>
          </a:p>
          <a:p>
            <a:endParaRPr lang="en-US" sz="1000" b="1"/>
          </a:p>
          <a:p>
            <a:r>
              <a:rPr lang="en-US"/>
              <a:t>Most CHF patients who relapse do so in the first 3 weeks</a:t>
            </a:r>
          </a:p>
          <a:p>
            <a:r>
              <a:rPr lang="en-US"/>
              <a:t>6 PVAMC Hospitalists rotate in seeing recently discharged CHF patients to insure they have successfully made the transition from inpatient to outpatient status (~ 6 pts per week)</a:t>
            </a:r>
          </a:p>
          <a:p>
            <a:r>
              <a:rPr lang="en-US"/>
              <a:t>Begin med titration</a:t>
            </a:r>
          </a:p>
          <a:p>
            <a:r>
              <a:rPr lang="en-US"/>
              <a:t>Address other medical concerns</a:t>
            </a:r>
          </a:p>
          <a:p>
            <a:r>
              <a:rPr lang="en-US"/>
              <a:t>Plan for further CHF clinic visits for continued medicine up-titration</a:t>
            </a:r>
          </a:p>
          <a:p>
            <a:endParaRPr lang="en-US" sz="1000" b="1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8F9DB-DF72-44ED-B981-36B473F6A85A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Pivotal Role of Nurses in the CHF Clinic: Med Reconciliation</a:t>
            </a:r>
          </a:p>
          <a:p>
            <a:endParaRPr lang="en-US" b="1"/>
          </a:p>
          <a:p>
            <a:r>
              <a:rPr lang="en-US"/>
              <a:t>Every CHF patient will have his medications reviewed by a nurse prior to meeting with a practitioner</a:t>
            </a:r>
          </a:p>
          <a:p>
            <a:r>
              <a:rPr lang="en-US"/>
              <a:t>“What medicines do you actually take?”</a:t>
            </a:r>
          </a:p>
          <a:p>
            <a:r>
              <a:rPr lang="en-US"/>
              <a:t>“What doses do you actually use?”</a:t>
            </a:r>
          </a:p>
          <a:p>
            <a:r>
              <a:rPr lang="en-US"/>
              <a:t>“Do you have a scale?”</a:t>
            </a:r>
          </a:p>
          <a:p>
            <a:r>
              <a:rPr lang="en-US"/>
              <a:t>“Do you have a home Blood Pressure Cuff?”</a:t>
            </a:r>
          </a:p>
          <a:p>
            <a:r>
              <a:rPr lang="en-US"/>
              <a:t>We plan to allow 20 minutes for each review</a:t>
            </a:r>
          </a:p>
          <a:p>
            <a:r>
              <a:rPr lang="en-US"/>
              <a:t>Start IV’s, give diuretics in clinic</a:t>
            </a:r>
          </a:p>
          <a:p>
            <a:r>
              <a:rPr lang="en-US"/>
              <a:t>Follow up lab test results, call patients</a:t>
            </a:r>
          </a:p>
          <a:p>
            <a:r>
              <a:rPr lang="en-US"/>
              <a:t>Troubleshoot unanticipated problems</a:t>
            </a:r>
          </a:p>
          <a:p>
            <a:r>
              <a:rPr lang="en-US"/>
              <a:t>Educate patients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AD2B1-993C-4E35-912B-A42536A1D9B8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Pharm D’s and “The Spin Cycle</a:t>
            </a:r>
          </a:p>
          <a:p>
            <a:endParaRPr lang="en-US" b="1"/>
          </a:p>
          <a:p>
            <a:r>
              <a:rPr lang="en-US"/>
              <a:t>Recruited from both College of Pharmacy and PVAMC staff</a:t>
            </a:r>
          </a:p>
          <a:p>
            <a:r>
              <a:rPr lang="en-US"/>
              <a:t>A great teaching clinic for Pharm D. residents</a:t>
            </a:r>
          </a:p>
          <a:p>
            <a:r>
              <a:rPr lang="en-US"/>
              <a:t>CHF patients must be adequately diuresed in order to be adequately managed</a:t>
            </a:r>
          </a:p>
          <a:p>
            <a:r>
              <a:rPr lang="en-US">
                <a:solidFill>
                  <a:schemeClr val="folHlink"/>
                </a:solidFill>
              </a:rPr>
              <a:t>“If they are wet, spin them dry”</a:t>
            </a:r>
          </a:p>
          <a:p>
            <a:r>
              <a:rPr lang="en-US"/>
              <a:t>Means </a:t>
            </a:r>
            <a:r>
              <a:rPr lang="en-US" u="sng"/>
              <a:t>more</a:t>
            </a:r>
            <a:r>
              <a:rPr lang="en-US"/>
              <a:t>, not less, clinic visits</a:t>
            </a:r>
          </a:p>
          <a:p>
            <a:r>
              <a:rPr lang="en-US"/>
              <a:t>Pharm D.s will lead in this f/u activity:</a:t>
            </a:r>
          </a:p>
          <a:p>
            <a:r>
              <a:rPr lang="en-US"/>
              <a:t>CHF PCP’s – to learn the details of medicine use/adjustment</a:t>
            </a:r>
          </a:p>
          <a:p>
            <a:r>
              <a:rPr lang="en-US"/>
              <a:t>CHF Nurse Practitioner</a:t>
            </a:r>
          </a:p>
          <a:p>
            <a:r>
              <a:rPr lang="en-US"/>
              <a:t>Requires meticulous attention to detail</a:t>
            </a:r>
          </a:p>
          <a:p>
            <a:r>
              <a:rPr lang="en-US"/>
              <a:t>Blood tests, vital signs, blood tests</a:t>
            </a:r>
          </a:p>
          <a:p>
            <a:r>
              <a:rPr lang="en-US"/>
              <a:t>Once they are “dry”, Other CHF medicines can be up-titrated—remain with Pharm D’s in the Spin Cycle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BFED5-4036-4338-9ACC-80D7D89603A0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solidFill>
                  <a:schemeClr val="tx2"/>
                </a:solidFill>
              </a:rPr>
              <a:t>Proposed CHF team and their duties: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1 Cardiologist</a:t>
            </a:r>
            <a:r>
              <a:rPr lang="en-US"/>
              <a:t> (.15 FTE)– provides consultative advice for all other providers in clinic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1 Cardiology CHF NP</a:t>
            </a:r>
            <a:r>
              <a:rPr lang="en-US"/>
              <a:t> (1 FTE) - 2 new and 5 followup patients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1 Hospitalist</a:t>
            </a:r>
            <a:r>
              <a:rPr lang="en-US"/>
              <a:t> (.15 FTE)- 4 new and 2 followup recently discharged CHF pts 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2 Primary Care providers</a:t>
            </a:r>
            <a:r>
              <a:rPr lang="en-US"/>
              <a:t> (.15 FTE each)– each provider will see 2 new and 3 followup patients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2 Pharm D</a:t>
            </a:r>
            <a:r>
              <a:rPr lang="en-US"/>
              <a:t> s(.3 FTE)– each w six 30 min followup patients for med. titration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1 Nutritionist</a:t>
            </a:r>
            <a:r>
              <a:rPr lang="en-US"/>
              <a:t> (.15 FTE)– two 60 min group appointments and four 30 min individual appointments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1 Nurse</a:t>
            </a:r>
            <a:r>
              <a:rPr lang="en-US"/>
              <a:t> (.5 FTE CDU)– manages clinic flow, administers medications, inserts IVs,, assists with intake medication reviews, vital signs,does f/u in “Nurse clinic” between CHF clinics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1 Nurse</a:t>
            </a:r>
            <a:r>
              <a:rPr lang="en-US"/>
              <a:t> (.5 FTE DHSM)– eleven 20min intake medication reviews, clinical</a:t>
            </a:r>
            <a:br>
              <a:rPr lang="en-US"/>
            </a:br>
            <a:r>
              <a:rPr lang="en-US"/>
              <a:t>reminders; phone f/u, ad hoc patient visits between clinics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1 Nurse</a:t>
            </a:r>
            <a:r>
              <a:rPr lang="en-US"/>
              <a:t> (.15 FTE PC) – eleven 20 min intake medication reviews during clinic; phone clinic followup and other f/u between CHF clinics</a:t>
            </a:r>
            <a:br>
              <a:rPr lang="en-US"/>
            </a:br>
            <a:r>
              <a:rPr lang="en-US">
                <a:solidFill>
                  <a:schemeClr val="folHlink"/>
                </a:solidFill>
              </a:rPr>
              <a:t>1 Health Tech/MA</a:t>
            </a:r>
            <a:r>
              <a:rPr lang="en-US"/>
              <a:t> (.15 FTE)– takes vital signs, does clinical reminders, administers Minnesota LWHF scale,  puts patients in rooms</a:t>
            </a:r>
          </a:p>
          <a:p>
            <a:pPr>
              <a:lnSpc>
                <a:spcPct val="90000"/>
              </a:lnSpc>
            </a:pPr>
            <a:endParaRPr lang="en-US" b="1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98669-8011-47B0-BC6A-5019A10EDACF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b="1">
                <a:solidFill>
                  <a:schemeClr val="folHlink"/>
                </a:solidFill>
              </a:rPr>
              <a:t>Typical New patient flow</a:t>
            </a:r>
          </a:p>
          <a:p>
            <a:endParaRPr lang="en-US" b="1"/>
          </a:p>
          <a:p>
            <a:r>
              <a:rPr lang="en-US"/>
              <a:t>10:30 –Patient goes to x-ray, lab &amp; EKG</a:t>
            </a:r>
          </a:p>
          <a:p>
            <a:r>
              <a:rPr lang="en-US"/>
              <a:t>11:30 –Patient meets with nurse for intake medication review</a:t>
            </a:r>
          </a:p>
          <a:p>
            <a:r>
              <a:rPr lang="en-US"/>
              <a:t>11:50 –Patient meets with nurse for vitals and clinical reminders</a:t>
            </a:r>
          </a:p>
          <a:p>
            <a:r>
              <a:rPr lang="en-US"/>
              <a:t>12:00 –Patient goes to nutrition group</a:t>
            </a:r>
          </a:p>
          <a:p>
            <a:r>
              <a:rPr lang="en-US"/>
              <a:t>1:00 –Patient meets with MD or NP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17C1F-1A4C-4227-A41E-76764013C764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Proposed Comprehensive CHF Program Clinic</a:t>
            </a:r>
          </a:p>
          <a:p>
            <a:endParaRPr lang="en-US" b="1"/>
          </a:p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BBCFF-C0E1-46FC-B1D7-EBC1CFBEEBFB}" type="slidenum">
              <a:rPr lang="en-US"/>
              <a:pPr/>
              <a:t>19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Measuring Our Outcomes</a:t>
            </a:r>
          </a:p>
          <a:p>
            <a:endParaRPr lang="en-US" b="1"/>
          </a:p>
          <a:p>
            <a:r>
              <a:rPr lang="en-US"/>
              <a:t>Mortality</a:t>
            </a:r>
          </a:p>
          <a:p>
            <a:r>
              <a:rPr lang="en-US"/>
              <a:t>Re-Admission rate</a:t>
            </a:r>
          </a:p>
          <a:p>
            <a:r>
              <a:rPr lang="en-US"/>
              <a:t>Percent of patients at optimal drug doses</a:t>
            </a:r>
          </a:p>
          <a:p>
            <a:r>
              <a:rPr lang="en-US"/>
              <a:t>Functional Status/QOL: Minnesota Living With Heart Failure Survey</a:t>
            </a:r>
          </a:p>
          <a:p>
            <a:r>
              <a:rPr lang="en-US"/>
              <a:t>CHF Clinic Provider satisfaction/feedback</a:t>
            </a:r>
          </a:p>
          <a:p>
            <a:r>
              <a:rPr lang="en-US"/>
              <a:t>Need help from Quality Mgmt Service to collect the data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292E7-A237-4AC5-8516-CEC4FA7DAE76}" type="slidenum">
              <a:rPr lang="en-US"/>
              <a:pPr/>
              <a:t>2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This Presentation</a:t>
            </a:r>
          </a:p>
          <a:p>
            <a:endParaRPr lang="en-US" b="1">
              <a:solidFill>
                <a:schemeClr val="folHlink"/>
              </a:solidFill>
            </a:endParaRPr>
          </a:p>
          <a:p>
            <a:r>
              <a:rPr lang="en-US"/>
              <a:t>Adapted and shortened from a more detailed “sales” presentation made to Portland VA leadership at an ACA retreat in August, 2005.</a:t>
            </a:r>
          </a:p>
          <a:p>
            <a:r>
              <a:rPr lang="en-US"/>
              <a:t>I am happy to send the full slide set if it will be of use to you</a:t>
            </a:r>
          </a:p>
          <a:p>
            <a:r>
              <a:rPr lang="en-US"/>
              <a:t>Email me: greg.larsen@va.gov</a:t>
            </a:r>
          </a:p>
          <a:p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E0A76-BC32-41D9-B981-E7C763F2EA52}" type="slidenum">
              <a:rPr lang="en-US"/>
              <a:pPr/>
              <a:t>3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What is Wrong With the Status Quo at PVAMC, 2005?</a:t>
            </a:r>
          </a:p>
          <a:p>
            <a:endParaRPr lang="en-US" b="1"/>
          </a:p>
          <a:p>
            <a:r>
              <a:rPr lang="en-US"/>
              <a:t>For CHF in-patients:</a:t>
            </a:r>
          </a:p>
          <a:p>
            <a:r>
              <a:rPr lang="en-US"/>
              <a:t> 29% readmission rate within 30 days</a:t>
            </a:r>
          </a:p>
          <a:p>
            <a:pPr lvl="1"/>
            <a:endParaRPr lang="en-US"/>
          </a:p>
          <a:p>
            <a:r>
              <a:rPr lang="en-US"/>
              <a:t>For CHF out-patients:</a:t>
            </a:r>
          </a:p>
          <a:p>
            <a:r>
              <a:rPr lang="en-US"/>
              <a:t>Inadequate </a:t>
            </a:r>
            <a:r>
              <a:rPr lang="en-US" u="sng"/>
              <a:t>dosing</a:t>
            </a:r>
            <a:r>
              <a:rPr lang="en-US"/>
              <a:t> of life saving drugs</a:t>
            </a:r>
          </a:p>
          <a:p>
            <a:r>
              <a:rPr lang="en-US"/>
              <a:t>ACE Inhibitors</a:t>
            </a:r>
          </a:p>
          <a:p>
            <a:r>
              <a:rPr lang="en-US"/>
              <a:t>Beta Blockers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C9B49-2F94-4C19-97DE-A68BD723C4A1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State of CHF Drug Titration</a:t>
            </a:r>
          </a:p>
          <a:p>
            <a:endParaRPr lang="en-US" b="1"/>
          </a:p>
          <a:p>
            <a:r>
              <a:rPr lang="en-US" sz="1000"/>
              <a:t>Chart review of 179 CHF patients by Bing Bing Liang, Pharm. D., 2004</a:t>
            </a:r>
          </a:p>
          <a:p>
            <a:endParaRPr lang="en-US" b="1"/>
          </a:p>
          <a:p>
            <a:r>
              <a:rPr lang="en-US" u="sng"/>
              <a:t>Drug</a:t>
            </a:r>
            <a:r>
              <a:rPr lang="en-US"/>
              <a:t>		</a:t>
            </a:r>
            <a:r>
              <a:rPr lang="en-US" u="sng"/>
              <a:t>% Receiving</a:t>
            </a:r>
            <a:r>
              <a:rPr lang="en-US"/>
              <a:t>		</a:t>
            </a:r>
            <a:r>
              <a:rPr lang="en-US" u="sng"/>
              <a:t>% at Target Dose</a:t>
            </a:r>
          </a:p>
          <a:p>
            <a:r>
              <a:rPr lang="en-US"/>
              <a:t>ACE			77%			</a:t>
            </a:r>
            <a:r>
              <a:rPr lang="en-US">
                <a:solidFill>
                  <a:schemeClr val="folHlink"/>
                </a:solidFill>
              </a:rPr>
              <a:t>49%</a:t>
            </a:r>
          </a:p>
          <a:p>
            <a:r>
              <a:rPr lang="en-US"/>
              <a:t>Beta Blocker		77%			</a:t>
            </a:r>
            <a:r>
              <a:rPr lang="en-US">
                <a:solidFill>
                  <a:schemeClr val="folHlink"/>
                </a:solidFill>
              </a:rPr>
              <a:t>6%</a:t>
            </a:r>
          </a:p>
          <a:p>
            <a:r>
              <a:rPr lang="en-US"/>
              <a:t>Both			39%			</a:t>
            </a:r>
            <a:r>
              <a:rPr lang="en-US">
                <a:solidFill>
                  <a:schemeClr val="folHlink"/>
                </a:solidFill>
              </a:rPr>
              <a:t>4%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67BB0-858C-4779-AB17-C11C8DFB1A94}" type="slidenum">
              <a:rPr lang="en-US"/>
              <a:pPr/>
              <a:t>5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Structural Barriers: Primary Care</a:t>
            </a:r>
          </a:p>
          <a:p>
            <a:endParaRPr lang="en-US" b="1"/>
          </a:p>
          <a:p>
            <a:r>
              <a:rPr lang="en-US"/>
              <a:t>Structural Primary Care </a:t>
            </a:r>
            <a:r>
              <a:rPr lang="en-US" u="sng"/>
              <a:t>Capacity</a:t>
            </a:r>
            <a:r>
              <a:rPr lang="en-US"/>
              <a:t> (panel size):</a:t>
            </a:r>
          </a:p>
          <a:p>
            <a:r>
              <a:rPr lang="en-US"/>
              <a:t> </a:t>
            </a:r>
            <a:r>
              <a:rPr lang="en-US">
                <a:solidFill>
                  <a:schemeClr val="folHlink"/>
                </a:solidFill>
              </a:rPr>
              <a:t>1.7 visits per patient per year</a:t>
            </a:r>
          </a:p>
          <a:p>
            <a:endParaRPr lang="en-US"/>
          </a:p>
          <a:p>
            <a:r>
              <a:rPr lang="en-US"/>
              <a:t>Many </a:t>
            </a:r>
            <a:r>
              <a:rPr lang="en-US" u="sng"/>
              <a:t>competing priorities</a:t>
            </a:r>
            <a:r>
              <a:rPr lang="en-US"/>
              <a:t> in any visit</a:t>
            </a:r>
          </a:p>
          <a:p>
            <a:r>
              <a:rPr lang="en-US"/>
              <a:t>Alerts, mandates, screening, patient concerns, etc</a:t>
            </a:r>
          </a:p>
          <a:p>
            <a:r>
              <a:rPr lang="en-US"/>
              <a:t>Clinic not designed for frequent drug titration</a:t>
            </a:r>
          </a:p>
          <a:p>
            <a:pPr lvl="1"/>
            <a:endParaRPr lang="en-US"/>
          </a:p>
          <a:p>
            <a:r>
              <a:rPr lang="en-US"/>
              <a:t>Thus, Limited Capacity for </a:t>
            </a:r>
            <a:r>
              <a:rPr lang="en-US" u="sng"/>
              <a:t>“Short Cycle” Returns</a:t>
            </a:r>
          </a:p>
          <a:p>
            <a:r>
              <a:rPr lang="en-US"/>
              <a:t>Post-Discharge: “See PCP in 1 week”</a:t>
            </a:r>
          </a:p>
          <a:p>
            <a:r>
              <a:rPr lang="en-US"/>
              <a:t>Ongoing medical monitoring: “titrate medications every 1-2 weeks”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BD67D-419A-40E2-A241-3396B3E3FA02}" type="slidenum">
              <a:rPr lang="en-US"/>
              <a:pPr/>
              <a:t>6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Structural Barriers in Cardiology: Current CHF Clinic Activity</a:t>
            </a:r>
          </a:p>
          <a:p>
            <a:endParaRPr lang="en-US" b="1"/>
          </a:p>
          <a:p>
            <a:r>
              <a:rPr lang="en-US"/>
              <a:t>Projected Yearly Cards Clinic:</a:t>
            </a:r>
          </a:p>
          <a:p>
            <a:pPr lvl="1"/>
            <a:r>
              <a:rPr lang="en-US"/>
              <a:t>CHF new patient visits: 		160</a:t>
            </a:r>
          </a:p>
          <a:p>
            <a:pPr lvl="1"/>
            <a:r>
              <a:rPr lang="en-US"/>
              <a:t>CHF return visits: 			565</a:t>
            </a:r>
          </a:p>
          <a:p>
            <a:pPr lvl="1"/>
            <a:r>
              <a:rPr lang="en-US"/>
              <a:t>CHF post-hospital f/u visits: 		</a:t>
            </a:r>
            <a:r>
              <a:rPr lang="en-US" u="sng"/>
              <a:t>264</a:t>
            </a:r>
          </a:p>
          <a:p>
            <a:pPr lvl="1"/>
            <a:r>
              <a:rPr lang="en-US"/>
              <a:t>Total					</a:t>
            </a:r>
            <a:r>
              <a:rPr lang="en-US">
                <a:solidFill>
                  <a:schemeClr val="folHlink"/>
                </a:solidFill>
              </a:rPr>
              <a:t>989 visits</a:t>
            </a:r>
          </a:p>
          <a:p>
            <a:pPr lvl="1"/>
            <a:endParaRPr lang="en-US">
              <a:solidFill>
                <a:schemeClr val="folHlink"/>
              </a:solidFill>
            </a:endParaRPr>
          </a:p>
          <a:p>
            <a:r>
              <a:rPr lang="en-US"/>
              <a:t>Primary Care CHF Visits:		2,548 visits</a:t>
            </a:r>
          </a:p>
          <a:p>
            <a:pPr lvl="1"/>
            <a:r>
              <a:rPr lang="en-US"/>
              <a:t>(Portland only)</a:t>
            </a:r>
          </a:p>
          <a:p>
            <a:r>
              <a:rPr lang="en-US" u="sng"/>
              <a:t>Visit “Gap”:</a:t>
            </a:r>
            <a:r>
              <a:rPr lang="en-US"/>
              <a:t>	2,548 – 989 = </a:t>
            </a:r>
            <a:r>
              <a:rPr lang="en-US">
                <a:solidFill>
                  <a:schemeClr val="folHlink"/>
                </a:solidFill>
              </a:rPr>
              <a:t>1559</a:t>
            </a:r>
            <a:r>
              <a:rPr lang="en-US"/>
              <a:t> visits		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B0E51-803B-47AE-850B-71E390B2FBA7}" type="slidenum">
              <a:rPr lang="en-US"/>
              <a:pPr/>
              <a:t>7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Case for A Comprehensive CHF Management Program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DCA96-05B6-488D-967A-CE24093889D2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Why do CHF Programs work?</a:t>
            </a:r>
          </a:p>
          <a:p>
            <a:endParaRPr lang="en-US" u="sng"/>
          </a:p>
          <a:p>
            <a:r>
              <a:rPr lang="en-US" u="sng"/>
              <a:t>They rescue the most vulnerable</a:t>
            </a:r>
          </a:p>
          <a:p>
            <a:r>
              <a:rPr lang="en-US"/>
              <a:t>recently hospitalized patients</a:t>
            </a:r>
          </a:p>
          <a:p>
            <a:r>
              <a:rPr lang="en-US"/>
              <a:t>Chronic NYHA Class 4 patients</a:t>
            </a:r>
          </a:p>
          <a:p>
            <a:endParaRPr lang="en-US" u="sng"/>
          </a:p>
          <a:p>
            <a:r>
              <a:rPr lang="en-US" u="sng"/>
              <a:t>They titrate life saving drugs to full doses</a:t>
            </a:r>
          </a:p>
          <a:p>
            <a:r>
              <a:rPr lang="en-US"/>
              <a:t>Some CHF patients are not on life prolonging drugs at all</a:t>
            </a:r>
          </a:p>
          <a:p>
            <a:r>
              <a:rPr lang="en-US"/>
              <a:t>Of those who are, most are not on doses shown to provide the life saving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9928F-7082-44A0-852F-472F09ACB072}" type="slidenum">
              <a:rPr lang="en-US"/>
              <a:pPr/>
              <a:t>9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Proposal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C8F2D-A110-406C-84DB-A506AB1F4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025EF-810B-4F1A-98CC-80759E5626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92E94-0140-4063-959C-B3EDC55C5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17A8FE-4555-4FFB-9E1A-6F1D13482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F8DA8-4488-439E-AC0C-B9680BC601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D9DA5-B9F3-4960-806B-8813494A9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AA10D-BA6C-4704-AA16-20F4AC510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BBDDD-00B3-4C26-A485-13CBAF7D5D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B476C-CD7C-4AEA-97CC-37967E784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6A5F-1913-428C-AF93-AD2277C74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9877-2480-4788-AFBC-6FC2736EBF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1E60E-E29A-4644-842B-2B3110E77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2287D9-D9A7-48C6-9C35-827A8A8089C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772400" cy="2212975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A Comprehensive Heart Failure Management Program for the Portland VA Medical Center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/>
            </a:r>
            <a:br>
              <a:rPr lang="en-US">
                <a:solidFill>
                  <a:schemeClr val="folHlink"/>
                </a:solidFill>
              </a:rPr>
            </a:br>
            <a:r>
              <a:rPr lang="en-US" sz="3600">
                <a:solidFill>
                  <a:schemeClr val="folHlink"/>
                </a:solidFill>
              </a:rPr>
              <a:t>A Collaboration of Primary Care, Specialty Care, Nursing and Pharmacy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/>
              <a:t>CHF Clinic Structure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activities already ongoing, most FTE already in place, but scattered and under-supported.  Thus, we propose: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weekly clinic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Supervised by Cardiologist, CHF ANP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Educational—pre-clinic conference weekly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Consultative for new patients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Focused on effective diuresis and up-titration of life saving medications </a:t>
            </a:r>
            <a:r>
              <a:rPr lang="en-US" sz="2400">
                <a:solidFill>
                  <a:schemeClr val="folHlink"/>
                </a:solidFill>
              </a:rPr>
              <a:t>(“The Spin Cycle”)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Multidisciplinary: “Primary care CHF care for Primary Care patients”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Staff supported for between-clinic continuity and drop-in care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The Pivotal Role of Primary Care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We believe this to be PVAMC’s first integrated collaboration between Primary Care and Medical Subspecialty practitioners for the care of a specific population of patients</a:t>
            </a:r>
          </a:p>
          <a:p>
            <a:pPr>
              <a:lnSpc>
                <a:spcPct val="90000"/>
              </a:lnSpc>
            </a:pPr>
            <a:r>
              <a:rPr lang="en-US" sz="2400"/>
              <a:t>The plan: to have 2 PCP’s (MD or ANP) at a time rotate into the CHF clinic for a limited time (3 months)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folHlink"/>
                </a:solidFill>
              </a:rPr>
              <a:t>A Heart Failure “Practicum”: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“Heart Failure Care, </a:t>
            </a:r>
            <a:r>
              <a:rPr lang="en-US" sz="2000" u="sng"/>
              <a:t>for</a:t>
            </a:r>
            <a:r>
              <a:rPr lang="en-US" sz="2000"/>
              <a:t> Primary Care, </a:t>
            </a:r>
            <a:r>
              <a:rPr lang="en-US" sz="2000" u="sng"/>
              <a:t>by</a:t>
            </a:r>
            <a:r>
              <a:rPr lang="en-US" sz="2000"/>
              <a:t> Primary Care”</a:t>
            </a:r>
          </a:p>
          <a:p>
            <a:pPr lvl="1">
              <a:lnSpc>
                <a:spcPct val="90000"/>
              </a:lnSpc>
            </a:pPr>
            <a:r>
              <a:rPr lang="en-US" sz="2000" u="sng"/>
              <a:t>Learn</a:t>
            </a:r>
            <a:r>
              <a:rPr lang="en-US" sz="2000"/>
              <a:t> the critical importance of diagnosing the cause of CHF in every patient</a:t>
            </a:r>
          </a:p>
          <a:p>
            <a:pPr lvl="1">
              <a:lnSpc>
                <a:spcPct val="90000"/>
              </a:lnSpc>
            </a:pPr>
            <a:r>
              <a:rPr lang="en-US" sz="2000" u="sng"/>
              <a:t>Learn</a:t>
            </a:r>
            <a:r>
              <a:rPr lang="en-US" sz="2000"/>
              <a:t> in detail the algorithms of CHF drug management</a:t>
            </a:r>
          </a:p>
          <a:p>
            <a:pPr lvl="1">
              <a:lnSpc>
                <a:spcPct val="90000"/>
              </a:lnSpc>
            </a:pPr>
            <a:r>
              <a:rPr lang="en-US" sz="2000" u="sng"/>
              <a:t>Improve</a:t>
            </a:r>
            <a:r>
              <a:rPr lang="en-US" sz="2000"/>
              <a:t> the care of CHF patients in the outpatient setting</a:t>
            </a:r>
          </a:p>
          <a:p>
            <a:pPr lvl="1">
              <a:lnSpc>
                <a:spcPct val="90000"/>
              </a:lnSpc>
            </a:pPr>
            <a:r>
              <a:rPr lang="en-US" sz="2000" u="sng"/>
              <a:t>Become resources</a:t>
            </a:r>
            <a:r>
              <a:rPr lang="en-US" sz="2000"/>
              <a:t> and role models for CHF care after returning full time to primary care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to Balance PCP Workload?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Negotiation with Primary Care Leadership</a:t>
            </a:r>
          </a:p>
          <a:p>
            <a:pPr>
              <a:lnSpc>
                <a:spcPct val="90000"/>
              </a:lnSpc>
            </a:pPr>
            <a:r>
              <a:rPr lang="en-US"/>
              <a:t>Suspend requirement to see new PCP patients while in CHF clinic</a:t>
            </a:r>
          </a:p>
          <a:p>
            <a:pPr>
              <a:lnSpc>
                <a:spcPct val="90000"/>
              </a:lnSpc>
            </a:pPr>
            <a:r>
              <a:rPr lang="en-US"/>
              <a:t>Encourage Self-Referral: send your challenging patients to yourself in CHF clinic</a:t>
            </a:r>
          </a:p>
          <a:p>
            <a:pPr lvl="1">
              <a:lnSpc>
                <a:spcPct val="90000"/>
              </a:lnSpc>
            </a:pPr>
            <a:r>
              <a:rPr lang="en-US"/>
              <a:t>Still caring for your patient panel while not in your routine clinic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n-US" sz="3600"/>
              <a:t>The Use of a Hospitalist: A Focus on Recently Discharged CHF Patients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/>
              <a:t>Most CHF patients who relapse do so in the first 3 weeks</a:t>
            </a:r>
          </a:p>
          <a:p>
            <a:r>
              <a:rPr lang="en-US" sz="2800"/>
              <a:t>6 PVAMC Hospitalists rotate in seeing recently discharged CHF patients to insure they have successfully made the transition from inpatient to outpatient status (~ 6 pts per week)</a:t>
            </a:r>
          </a:p>
          <a:p>
            <a:pPr lvl="1"/>
            <a:r>
              <a:rPr lang="en-US" sz="2400"/>
              <a:t>Begin med titration</a:t>
            </a:r>
          </a:p>
          <a:p>
            <a:pPr lvl="1"/>
            <a:r>
              <a:rPr lang="en-US" sz="2400"/>
              <a:t>Address other medical concerns</a:t>
            </a:r>
          </a:p>
          <a:p>
            <a:pPr lvl="1"/>
            <a:r>
              <a:rPr lang="en-US" sz="2400"/>
              <a:t>Plan for further CHF clinic visits for continued medicine up-titration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Pivotal Role of Nurses in the CHF Clinic: Med Reconciliation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Every CHF patient will have his medications reviewed by a nurse prior to meeting with a practitioner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“What medicines do you actually take?”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“What doses do you actually use?”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“Do you have a scale?”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“Do you have a home Blood Pressure Cuff?”</a:t>
            </a:r>
          </a:p>
          <a:p>
            <a:pPr>
              <a:lnSpc>
                <a:spcPct val="90000"/>
              </a:lnSpc>
            </a:pPr>
            <a:r>
              <a:rPr lang="en-US" sz="2400"/>
              <a:t>We plan to allow 20 minutes for each review</a:t>
            </a:r>
          </a:p>
          <a:p>
            <a:pPr>
              <a:lnSpc>
                <a:spcPct val="90000"/>
              </a:lnSpc>
            </a:pPr>
            <a:r>
              <a:rPr lang="en-US" sz="2400"/>
              <a:t>Start IV’s, give diuretics in clinic</a:t>
            </a:r>
          </a:p>
          <a:p>
            <a:pPr>
              <a:lnSpc>
                <a:spcPct val="90000"/>
              </a:lnSpc>
            </a:pPr>
            <a:r>
              <a:rPr lang="en-US" sz="2400"/>
              <a:t>Follow up lab test results, call patients</a:t>
            </a:r>
          </a:p>
          <a:p>
            <a:pPr>
              <a:lnSpc>
                <a:spcPct val="90000"/>
              </a:lnSpc>
            </a:pPr>
            <a:r>
              <a:rPr lang="en-US" sz="2400"/>
              <a:t>Troubleshoot unanticipated problems</a:t>
            </a:r>
          </a:p>
          <a:p>
            <a:pPr>
              <a:lnSpc>
                <a:spcPct val="90000"/>
              </a:lnSpc>
            </a:pPr>
            <a:r>
              <a:rPr lang="en-US" sz="2400"/>
              <a:t>Educate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Pharm D’s and “The Spin Cycle”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Recruited from both College of Pharmacy and PVAMC staff</a:t>
            </a:r>
          </a:p>
          <a:p>
            <a:pPr>
              <a:lnSpc>
                <a:spcPct val="80000"/>
              </a:lnSpc>
            </a:pPr>
            <a:r>
              <a:rPr lang="en-US" sz="2400"/>
              <a:t>A great teaching clinic for Pharm D. residents</a:t>
            </a:r>
          </a:p>
          <a:p>
            <a:pPr>
              <a:lnSpc>
                <a:spcPct val="80000"/>
              </a:lnSpc>
            </a:pPr>
            <a:r>
              <a:rPr lang="en-US" sz="2400"/>
              <a:t>CHF patients must be adequately diuresed in order to be adequately managed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“If they are wet, spin them dry”</a:t>
            </a:r>
          </a:p>
          <a:p>
            <a:pPr>
              <a:lnSpc>
                <a:spcPct val="80000"/>
              </a:lnSpc>
            </a:pPr>
            <a:r>
              <a:rPr lang="en-US" sz="2400"/>
              <a:t>Means </a:t>
            </a:r>
            <a:r>
              <a:rPr lang="en-US" sz="2400" u="sng"/>
              <a:t>more</a:t>
            </a:r>
            <a:r>
              <a:rPr lang="en-US" sz="2400"/>
              <a:t>, not less, clinic visits</a:t>
            </a:r>
          </a:p>
          <a:p>
            <a:pPr>
              <a:lnSpc>
                <a:spcPct val="80000"/>
              </a:lnSpc>
            </a:pPr>
            <a:r>
              <a:rPr lang="en-US" sz="2400"/>
              <a:t>Pharm D.s will lead in this f/u activity: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CHF PCP’s – to learn the details of medicine use/adjustment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CHF Nurse Practitioner</a:t>
            </a:r>
          </a:p>
          <a:p>
            <a:pPr>
              <a:lnSpc>
                <a:spcPct val="80000"/>
              </a:lnSpc>
            </a:pPr>
            <a:r>
              <a:rPr lang="en-US" sz="2400"/>
              <a:t>Requires meticulous attention to detail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Blood tests, vital signs, blood tests</a:t>
            </a:r>
          </a:p>
          <a:p>
            <a:pPr>
              <a:lnSpc>
                <a:spcPct val="80000"/>
              </a:lnSpc>
            </a:pPr>
            <a:r>
              <a:rPr lang="en-US" sz="2400"/>
              <a:t>Once they are “dry”, Other CHF medicines can be up-titrated—remain with Pharm D’s in the Spin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</a:rPr>
              <a:t>Proposed CHF team and their duties: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4800" y="974725"/>
            <a:ext cx="85344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1 Cardiologist</a:t>
            </a:r>
            <a:r>
              <a:rPr lang="en-US" sz="2000"/>
              <a:t> (.15 FTE)– provides consultative advice for all other providers in clinic</a:t>
            </a:r>
            <a:br>
              <a:rPr lang="en-US" sz="2000"/>
            </a:br>
            <a:r>
              <a:rPr lang="en-US" sz="2000">
                <a:solidFill>
                  <a:schemeClr val="folHlink"/>
                </a:solidFill>
              </a:rPr>
              <a:t>1 Cardiology CHF NP</a:t>
            </a:r>
            <a:r>
              <a:rPr lang="en-US" sz="2000"/>
              <a:t> (1 FTE) - 2 new and 5 followup patients</a:t>
            </a:r>
          </a:p>
          <a:p>
            <a:r>
              <a:rPr lang="en-US" sz="2000">
                <a:solidFill>
                  <a:schemeClr val="folHlink"/>
                </a:solidFill>
              </a:rPr>
              <a:t>1 Hospitalist</a:t>
            </a:r>
            <a:r>
              <a:rPr lang="en-US" sz="2000"/>
              <a:t> (.15 FTE)- 4 new and 2 followup recently discharged CHF pts </a:t>
            </a:r>
            <a:br>
              <a:rPr lang="en-US" sz="2000"/>
            </a:br>
            <a:r>
              <a:rPr lang="en-US" sz="2000">
                <a:solidFill>
                  <a:schemeClr val="folHlink"/>
                </a:solidFill>
              </a:rPr>
              <a:t>2 Primary Care providers</a:t>
            </a:r>
            <a:r>
              <a:rPr lang="en-US" sz="2000"/>
              <a:t> (.15 FTE each)– each provider will see 2 new and 3 followup patients</a:t>
            </a:r>
          </a:p>
          <a:p>
            <a:r>
              <a:rPr lang="en-US" sz="2000">
                <a:solidFill>
                  <a:schemeClr val="folHlink"/>
                </a:solidFill>
              </a:rPr>
              <a:t>2 Pharm D</a:t>
            </a:r>
            <a:r>
              <a:rPr lang="en-US" sz="2000"/>
              <a:t> s(.3 FTE)– each w six 30 min followup patients for med. titration</a:t>
            </a:r>
          </a:p>
          <a:p>
            <a:r>
              <a:rPr lang="en-US" sz="2000">
                <a:solidFill>
                  <a:schemeClr val="folHlink"/>
                </a:solidFill>
              </a:rPr>
              <a:t>1 Nutritionist</a:t>
            </a:r>
            <a:r>
              <a:rPr lang="en-US" sz="2000"/>
              <a:t> (.15 FTE)– two 60 min group appointments and four 30 min individual appointments</a:t>
            </a:r>
          </a:p>
          <a:p>
            <a:r>
              <a:rPr lang="en-US" sz="2000">
                <a:solidFill>
                  <a:schemeClr val="folHlink"/>
                </a:solidFill>
              </a:rPr>
              <a:t>1 Nurse</a:t>
            </a:r>
            <a:r>
              <a:rPr lang="en-US" sz="2000"/>
              <a:t> (.5 FTE CDU)– manages clinic flow, administers medications, inserts IVs,, assists with intake medication reviews, vital signs,does f/u in “Nurse clinic” between CHF clinics</a:t>
            </a:r>
          </a:p>
          <a:p>
            <a:r>
              <a:rPr lang="en-US" sz="2000">
                <a:solidFill>
                  <a:schemeClr val="folHlink"/>
                </a:solidFill>
              </a:rPr>
              <a:t>1 Nurse</a:t>
            </a:r>
            <a:r>
              <a:rPr lang="en-US" sz="2000"/>
              <a:t> (.5 FTE DHSM)– eleven 20min intake medication reviews, clinical</a:t>
            </a:r>
            <a:br>
              <a:rPr lang="en-US" sz="2000"/>
            </a:br>
            <a:r>
              <a:rPr lang="en-US" sz="2000"/>
              <a:t>reminders; phone f/u, ad hoc patient visits between clinics</a:t>
            </a:r>
          </a:p>
          <a:p>
            <a:r>
              <a:rPr lang="en-US" sz="2000">
                <a:solidFill>
                  <a:schemeClr val="folHlink"/>
                </a:solidFill>
              </a:rPr>
              <a:t>1 Nurse</a:t>
            </a:r>
            <a:r>
              <a:rPr lang="en-US" sz="2000"/>
              <a:t> (.15 FTE PC) – eleven 20 min intake medication reviews during clinic; phone clinic followup and other f/u between CHF clinics</a:t>
            </a:r>
            <a:br>
              <a:rPr lang="en-US" sz="2000"/>
            </a:br>
            <a:r>
              <a:rPr lang="en-US" sz="2000">
                <a:solidFill>
                  <a:schemeClr val="folHlink"/>
                </a:solidFill>
              </a:rPr>
              <a:t>1 Health Tech/MA</a:t>
            </a:r>
            <a:r>
              <a:rPr lang="en-US" sz="2000"/>
              <a:t> (.15 FTE)– takes vital signs, does clinical reminders, administers Minnesota LWHF scale,  puts patients in rooms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762000" y="1524000"/>
            <a:ext cx="40767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10:30 - Patient goes to x-ray, lab &amp; EKG.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371600" y="2438400"/>
            <a:ext cx="60198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11:30 – Patient meets with nurse for intake medication review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828800" y="3429000"/>
            <a:ext cx="62484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11:50 – Patient meets with nurse for vitals and clinical reminders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447800" y="4343400"/>
            <a:ext cx="63246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12:00 – Patient goes to nutrition group</a:t>
            </a: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838200" y="5334000"/>
            <a:ext cx="5257800" cy="45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bg2"/>
                </a:solidFill>
                <a:latin typeface="Times New Roman" pitchFamily="18" charset="0"/>
              </a:rPr>
              <a:t>1:00 – Patient meets with  MD or NP</a:t>
            </a:r>
          </a:p>
          <a:p>
            <a:pPr eaLnBrk="0" hangingPunct="0"/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981200" y="460375"/>
            <a:ext cx="511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solidFill>
                  <a:schemeClr val="folHlink"/>
                </a:solidFill>
              </a:rPr>
              <a:t>Typical New patient flow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895600" y="1981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3962400" y="28956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2895600" y="48006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4114800" y="3886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21" name="Group 537"/>
          <p:cNvGraphicFramePr>
            <a:graphicFrameLocks noGrp="1"/>
          </p:cNvGraphicFramePr>
          <p:nvPr>
            <p:ph/>
          </p:nvPr>
        </p:nvGraphicFramePr>
        <p:xfrm>
          <a:off x="381000" y="1181100"/>
          <a:ext cx="8382000" cy="5118100"/>
        </p:xfrm>
        <a:graphic>
          <a:graphicData uri="http://schemas.openxmlformats.org/drawingml/2006/table">
            <a:tbl>
              <a:tblPr/>
              <a:tblGrid>
                <a:gridCol w="730250"/>
                <a:gridCol w="184150"/>
                <a:gridCol w="685800"/>
                <a:gridCol w="152400"/>
                <a:gridCol w="685800"/>
                <a:gridCol w="152400"/>
                <a:gridCol w="609600"/>
                <a:gridCol w="152400"/>
                <a:gridCol w="609600"/>
                <a:gridCol w="152400"/>
                <a:gridCol w="762000"/>
                <a:gridCol w="152400"/>
                <a:gridCol w="393700"/>
                <a:gridCol w="179388"/>
                <a:gridCol w="112712"/>
                <a:gridCol w="152400"/>
                <a:gridCol w="284163"/>
                <a:gridCol w="176212"/>
                <a:gridCol w="301625"/>
                <a:gridCol w="152400"/>
                <a:gridCol w="762000"/>
                <a:gridCol w="152400"/>
                <a:gridCol w="685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CHF NP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 #1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 #2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PC #3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Hospitalst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PharmD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Nutrition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Nurse #1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Nurse #2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11-11:30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11:30-12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12-12:30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12:30 - 1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1 - 1:30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1:30 - 2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2 - 2:30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2:30 - 3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3 - 3:30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3:30 - 4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4 - 4:30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Appointment types: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# Appointments</a:t>
                      </a:r>
                      <a:endParaRPr kumimoji="0" lang="en-US" sz="14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min CHF conference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new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min new appointments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followup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min new appointments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individual nutrition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min followup appointments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nutrition groups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min group nutrition appointments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 individual med review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30 min individual nutrition appointments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 gridSpan="7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min individual medication reviews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" marR="9144" marT="9144" marB="914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916" name="Text Box 532"/>
          <p:cNvSpPr txBox="1">
            <a:spLocks noChangeArrowheads="1"/>
          </p:cNvSpPr>
          <p:nvPr/>
        </p:nvSpPr>
        <p:spPr bwMode="auto">
          <a:xfrm>
            <a:off x="228600" y="188913"/>
            <a:ext cx="861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Proposed Comprehensive CHF Program Clinic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Our Outcomes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r>
              <a:rPr lang="en-US" sz="2800"/>
              <a:t>Mortality</a:t>
            </a:r>
          </a:p>
          <a:p>
            <a:r>
              <a:rPr lang="en-US" sz="2800"/>
              <a:t>Re-Admission rate</a:t>
            </a:r>
          </a:p>
          <a:p>
            <a:r>
              <a:rPr lang="en-US" sz="2800"/>
              <a:t>Percent of patients at optimal drug doses</a:t>
            </a:r>
          </a:p>
          <a:p>
            <a:r>
              <a:rPr lang="en-US" sz="2800"/>
              <a:t>Functional Status/QOL: Minnesota Living With Heart Failure Survey</a:t>
            </a:r>
          </a:p>
          <a:p>
            <a:r>
              <a:rPr lang="en-US" sz="2800"/>
              <a:t>CHF Clinic Provider satisfaction/feedback</a:t>
            </a:r>
          </a:p>
          <a:p>
            <a:r>
              <a:rPr lang="en-US" sz="2800"/>
              <a:t>Need help from Quality Mgmt Service to collect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This Presentation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Adapted and shortened from a more detailed “sales” presentation made to Portland VA leadership at an ACA retreat in August, 2005.</a:t>
            </a:r>
          </a:p>
          <a:p>
            <a:r>
              <a:rPr lang="en-US"/>
              <a:t>I am happy to send the full slide set if it will be of use to you</a:t>
            </a:r>
          </a:p>
          <a:p>
            <a:r>
              <a:rPr lang="en-US"/>
              <a:t>Email me: greg.larsen@va.gov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143000"/>
          </a:xfrm>
        </p:spPr>
        <p:txBody>
          <a:bodyPr/>
          <a:lstStyle/>
          <a:p>
            <a:r>
              <a:rPr lang="en-US" sz="4000"/>
              <a:t>What is Wrong With the Status Quo at PVAMC, 2005?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114800"/>
          </a:xfrm>
        </p:spPr>
        <p:txBody>
          <a:bodyPr/>
          <a:lstStyle/>
          <a:p>
            <a:r>
              <a:rPr lang="en-US"/>
              <a:t>For CHF in-patients:</a:t>
            </a:r>
          </a:p>
          <a:p>
            <a:pPr lvl="1"/>
            <a:r>
              <a:rPr lang="en-US"/>
              <a:t> 29% readmission rate within 30 days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For CHF out-patients:</a:t>
            </a:r>
          </a:p>
          <a:p>
            <a:pPr lvl="1"/>
            <a:r>
              <a:rPr lang="en-US"/>
              <a:t>Inadequate </a:t>
            </a:r>
            <a:r>
              <a:rPr lang="en-US" u="sng"/>
              <a:t>dosing</a:t>
            </a:r>
            <a:r>
              <a:rPr lang="en-US"/>
              <a:t> of life saving drugs</a:t>
            </a:r>
          </a:p>
          <a:p>
            <a:pPr lvl="2"/>
            <a:r>
              <a:rPr lang="en-US"/>
              <a:t>ACE Inhibitors</a:t>
            </a:r>
          </a:p>
          <a:p>
            <a:pPr lvl="2"/>
            <a:r>
              <a:rPr lang="en-US"/>
              <a:t>Beta Blockers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of CHF Drug Titration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Chart review of 179 CHF patients by Bing Bing Liang, Pharm. D., 2004</a:t>
            </a:r>
          </a:p>
          <a:p>
            <a:pPr>
              <a:buFontTx/>
              <a:buNone/>
            </a:pPr>
            <a:endParaRPr lang="en-US" sz="2800" u="sng"/>
          </a:p>
          <a:p>
            <a:pPr>
              <a:buFontTx/>
              <a:buNone/>
            </a:pPr>
            <a:r>
              <a:rPr lang="en-US" u="sng"/>
              <a:t>Drug</a:t>
            </a:r>
            <a:r>
              <a:rPr lang="en-US"/>
              <a:t>		</a:t>
            </a:r>
            <a:r>
              <a:rPr lang="en-US" u="sng"/>
              <a:t>% Receiving</a:t>
            </a:r>
            <a:r>
              <a:rPr lang="en-US"/>
              <a:t>	</a:t>
            </a:r>
            <a:r>
              <a:rPr lang="en-US" u="sng"/>
              <a:t>% at Target Dose</a:t>
            </a:r>
          </a:p>
          <a:p>
            <a:pPr>
              <a:buFontTx/>
              <a:buNone/>
            </a:pPr>
            <a:r>
              <a:rPr lang="en-US"/>
              <a:t>ACE			77%			</a:t>
            </a:r>
            <a:r>
              <a:rPr lang="en-US">
                <a:solidFill>
                  <a:schemeClr val="folHlink"/>
                </a:solidFill>
              </a:rPr>
              <a:t>49%</a:t>
            </a:r>
          </a:p>
          <a:p>
            <a:pPr>
              <a:buFontTx/>
              <a:buNone/>
            </a:pPr>
            <a:r>
              <a:rPr lang="en-US"/>
              <a:t>Beta Blocker	77%			</a:t>
            </a:r>
            <a:r>
              <a:rPr lang="en-US">
                <a:solidFill>
                  <a:schemeClr val="folHlink"/>
                </a:solidFill>
              </a:rPr>
              <a:t>6%</a:t>
            </a:r>
          </a:p>
          <a:p>
            <a:pPr>
              <a:buFontTx/>
              <a:buNone/>
            </a:pPr>
            <a:r>
              <a:rPr lang="en-US"/>
              <a:t>Both			39%			</a:t>
            </a:r>
            <a:r>
              <a:rPr lang="en-US">
                <a:solidFill>
                  <a:schemeClr val="folHlink"/>
                </a:solidFill>
              </a:rPr>
              <a:t>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838200"/>
          </a:xfrm>
        </p:spPr>
        <p:txBody>
          <a:bodyPr/>
          <a:lstStyle/>
          <a:p>
            <a:r>
              <a:rPr lang="en-US"/>
              <a:t>Structural Barriers: Primary Care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Structural Primary Care </a:t>
            </a:r>
            <a:r>
              <a:rPr lang="en-US" sz="2800" u="sng"/>
              <a:t>Capacity</a:t>
            </a:r>
            <a:r>
              <a:rPr lang="en-US" sz="2800"/>
              <a:t> (panel size):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 </a:t>
            </a:r>
            <a:r>
              <a:rPr lang="en-US" sz="2400">
                <a:solidFill>
                  <a:schemeClr val="folHlink"/>
                </a:solidFill>
              </a:rPr>
              <a:t>1.7 visits per patient per year</a:t>
            </a:r>
          </a:p>
          <a:p>
            <a:pPr>
              <a:lnSpc>
                <a:spcPct val="80000"/>
              </a:lnSpc>
            </a:pPr>
            <a:r>
              <a:rPr lang="en-US" sz="2800"/>
              <a:t>Many </a:t>
            </a:r>
            <a:r>
              <a:rPr lang="en-US" sz="2800" u="sng"/>
              <a:t>competing priorities</a:t>
            </a:r>
            <a:r>
              <a:rPr lang="en-US" sz="2800"/>
              <a:t> in any visit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Alerts, mandates, screening, patient concerns, etc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Clinic not designed for frequent drug titration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800"/>
              <a:t>Thus, Limited Capacity for </a:t>
            </a:r>
            <a:r>
              <a:rPr lang="en-US" sz="2800" u="sng"/>
              <a:t>“Short Cycle” Returns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Post-Discharge: “See PCP in 1 week”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Ongoing medical monitoring: “titrate medications every 1-2 weeks”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868362"/>
          </a:xfrm>
        </p:spPr>
        <p:txBody>
          <a:bodyPr/>
          <a:lstStyle/>
          <a:p>
            <a:r>
              <a:rPr lang="en-US" sz="4000"/>
              <a:t>Structural Barriers in Cardiology: Current CHF Clinic Activity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9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Projected Yearly Cards Clinic: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CHF new patient visits: 		160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CHF return visits: 			565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CHF post-hospital f/u visits: 		</a:t>
            </a:r>
            <a:r>
              <a:rPr lang="en-US" sz="2400" u="sng"/>
              <a:t>264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Total					</a:t>
            </a:r>
            <a:r>
              <a:rPr lang="en-US" sz="2400">
                <a:solidFill>
                  <a:schemeClr val="folHlink"/>
                </a:solidFill>
              </a:rPr>
              <a:t>989 visits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/>
              <a:t>Primary Care CHF Visits:		2,548 visits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(Portland only)</a:t>
            </a:r>
          </a:p>
          <a:p>
            <a:pPr>
              <a:lnSpc>
                <a:spcPct val="90000"/>
              </a:lnSpc>
            </a:pPr>
            <a:r>
              <a:rPr lang="en-US" sz="2800" u="sng"/>
              <a:t>Visit “Gap”:</a:t>
            </a:r>
            <a:r>
              <a:rPr lang="en-US" sz="2800"/>
              <a:t>	2,548 – 989 = </a:t>
            </a:r>
            <a:r>
              <a:rPr lang="en-US" sz="2800">
                <a:solidFill>
                  <a:schemeClr val="folHlink"/>
                </a:solidFill>
              </a:rPr>
              <a:t>1559</a:t>
            </a:r>
            <a:r>
              <a:rPr lang="en-US" sz="2800"/>
              <a:t> visits		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The Case for A Comprehensive CHF Management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CHF Programs work?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They rescue the most vulnerable</a:t>
            </a:r>
          </a:p>
          <a:p>
            <a:pPr lvl="1"/>
            <a:r>
              <a:rPr lang="en-US"/>
              <a:t>recently hospitalized patients</a:t>
            </a:r>
          </a:p>
          <a:p>
            <a:pPr lvl="1"/>
            <a:r>
              <a:rPr lang="en-US"/>
              <a:t>Chronic NYHA Class 4 patients</a:t>
            </a:r>
          </a:p>
          <a:p>
            <a:r>
              <a:rPr lang="en-US" u="sng"/>
              <a:t>They titrate life saving drugs to full doses</a:t>
            </a:r>
          </a:p>
          <a:p>
            <a:pPr lvl="1"/>
            <a:r>
              <a:rPr lang="en-US"/>
              <a:t>Some CHF patients are not on life prolonging drugs at all</a:t>
            </a:r>
          </a:p>
          <a:p>
            <a:pPr lvl="1"/>
            <a:r>
              <a:rPr lang="en-US"/>
              <a:t>Of those who are, most are not on doses shown to provide the life saving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Proposal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2123</Words>
  <Application>Microsoft Office PowerPoint</Application>
  <PresentationFormat>On-screen Show (4:3)</PresentationFormat>
  <Paragraphs>360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Default Design</vt:lpstr>
      <vt:lpstr>A Comprehensive Heart Failure Management Program for the Portland VA Medical Center  A Collaboration of Primary Care, Specialty Care, Nursing and Pharmacy</vt:lpstr>
      <vt:lpstr>This Presentation</vt:lpstr>
      <vt:lpstr>What is Wrong With the Status Quo at PVAMC, 2005?</vt:lpstr>
      <vt:lpstr>State of CHF Drug Titration</vt:lpstr>
      <vt:lpstr>Structural Barriers: Primary Care</vt:lpstr>
      <vt:lpstr>Structural Barriers in Cardiology: Current CHF Clinic Activity</vt:lpstr>
      <vt:lpstr>The Case for A Comprehensive CHF Management Program</vt:lpstr>
      <vt:lpstr>Why do CHF Programs work?</vt:lpstr>
      <vt:lpstr>The Proposal</vt:lpstr>
      <vt:lpstr>CHF Clinic Structure</vt:lpstr>
      <vt:lpstr>The Pivotal Role of Primary Care</vt:lpstr>
      <vt:lpstr>How to Balance PCP Workload?</vt:lpstr>
      <vt:lpstr>The Use of a Hospitalist: A Focus on Recently Discharged CHF Patients</vt:lpstr>
      <vt:lpstr>The Pivotal Role of Nurses in the CHF Clinic: Med Reconciliation</vt:lpstr>
      <vt:lpstr>Pharm D’s and “The Spin Cycle”</vt:lpstr>
      <vt:lpstr>Slide 16</vt:lpstr>
      <vt:lpstr>Slide 17</vt:lpstr>
      <vt:lpstr>Slide 18</vt:lpstr>
      <vt:lpstr>Measuring Our Outcomes</vt:lpstr>
    </vt:vector>
  </TitlesOfParts>
  <Company>Portland VA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Proposal for A Comprehensive Heart Failure Management Program</dc:title>
  <dc:creator>vhaporlarseg</dc:creator>
  <cp:lastModifiedBy>vhapalsahaya</cp:lastModifiedBy>
  <cp:revision>109</cp:revision>
  <dcterms:created xsi:type="dcterms:W3CDTF">2005-07-14T14:32:43Z</dcterms:created>
  <dcterms:modified xsi:type="dcterms:W3CDTF">2007-11-01T22:41:56Z</dcterms:modified>
</cp:coreProperties>
</file>