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4"/>
  </p:notesMasterIdLst>
  <p:handoutMasterIdLst>
    <p:handoutMasterId r:id="rId65"/>
  </p:handoutMasterIdLst>
  <p:sldIdLst>
    <p:sldId id="258" r:id="rId2"/>
    <p:sldId id="299" r:id="rId3"/>
    <p:sldId id="259" r:id="rId4"/>
    <p:sldId id="274" r:id="rId5"/>
    <p:sldId id="264" r:id="rId6"/>
    <p:sldId id="265" r:id="rId7"/>
    <p:sldId id="266" r:id="rId8"/>
    <p:sldId id="292" r:id="rId9"/>
    <p:sldId id="285" r:id="rId10"/>
    <p:sldId id="338" r:id="rId11"/>
    <p:sldId id="339" r:id="rId12"/>
    <p:sldId id="286" r:id="rId13"/>
    <p:sldId id="287" r:id="rId14"/>
    <p:sldId id="300" r:id="rId15"/>
    <p:sldId id="301" r:id="rId16"/>
    <p:sldId id="303" r:id="rId17"/>
    <p:sldId id="305" r:id="rId18"/>
    <p:sldId id="306" r:id="rId19"/>
    <p:sldId id="308" r:id="rId20"/>
    <p:sldId id="311" r:id="rId21"/>
    <p:sldId id="302" r:id="rId22"/>
    <p:sldId id="288" r:id="rId23"/>
    <p:sldId id="312" r:id="rId24"/>
    <p:sldId id="313" r:id="rId25"/>
    <p:sldId id="314" r:id="rId26"/>
    <p:sldId id="315" r:id="rId27"/>
    <p:sldId id="296" r:id="rId28"/>
    <p:sldId id="289" r:id="rId29"/>
    <p:sldId id="316" r:id="rId30"/>
    <p:sldId id="317" r:id="rId31"/>
    <p:sldId id="318" r:id="rId32"/>
    <p:sldId id="319" r:id="rId33"/>
    <p:sldId id="320" r:id="rId34"/>
    <p:sldId id="297" r:id="rId35"/>
    <p:sldId id="290" r:id="rId36"/>
    <p:sldId id="34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41" r:id="rId55"/>
    <p:sldId id="344" r:id="rId56"/>
    <p:sldId id="342" r:id="rId57"/>
    <p:sldId id="343" r:id="rId58"/>
    <p:sldId id="298" r:id="rId59"/>
    <p:sldId id="269" r:id="rId60"/>
    <p:sldId id="279" r:id="rId61"/>
    <p:sldId id="272" r:id="rId62"/>
    <p:sldId id="273" r:id="rId6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morrell"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3281" autoAdjust="0"/>
    <p:restoredTop sz="78307" autoAdjust="0"/>
  </p:normalViewPr>
  <p:slideViewPr>
    <p:cSldViewPr>
      <p:cViewPr>
        <p:scale>
          <a:sx n="69" d="100"/>
          <a:sy n="69" d="100"/>
        </p:scale>
        <p:origin x="-312" y="150"/>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22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18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18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18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C073306-F5B6-4AF4-A99E-C51CDB4C079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E57D968-140B-419F-A926-9C1EBDE1D2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FC7AE789-4FFF-4672-8B63-4B050345CC86}" type="slidenum">
              <a:rPr lang="en-US" smtClean="0"/>
              <a:pPr/>
              <a:t>1</a:t>
            </a:fld>
            <a:endParaRPr lang="en-US" smtClean="0"/>
          </a:p>
        </p:txBody>
      </p:sp>
      <p:sp>
        <p:nvSpPr>
          <p:cNvPr id="17410" name="Rectangle 2"/>
          <p:cNvSpPr>
            <a:spLocks noGrp="1" noRot="1" noChangeAspect="1" noChangeArrowheads="1" noTextEdit="1"/>
          </p:cNvSpPr>
          <p:nvPr>
            <p:ph type="sldImg"/>
          </p:nvPr>
        </p:nvSpPr>
        <p:spPr>
          <a:xfrm>
            <a:off x="1141413" y="685800"/>
            <a:ext cx="4573587" cy="3430588"/>
          </a:xfrm>
          <a:ln/>
        </p:spPr>
      </p:sp>
      <p:sp>
        <p:nvSpPr>
          <p:cNvPr id="17411"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Elements in red still need to be filled out.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D1A92A0B-2A2C-48A4-BE95-5D3E102F571A}" type="slidenum">
              <a:rPr lang="en-US" smtClean="0"/>
              <a:pPr/>
              <a:t>10</a:t>
            </a:fld>
            <a:endParaRPr lang="en-US" smtClean="0"/>
          </a:p>
        </p:txBody>
      </p:sp>
      <p:sp>
        <p:nvSpPr>
          <p:cNvPr id="33794" name="Rectangle 2"/>
          <p:cNvSpPr>
            <a:spLocks noGrp="1" noRot="1" noChangeAspect="1" noChangeArrowheads="1" noTextEdit="1"/>
          </p:cNvSpPr>
          <p:nvPr>
            <p:ph type="sldImg"/>
          </p:nvPr>
        </p:nvSpPr>
        <p:spPr>
          <a:xfrm>
            <a:off x="1141413" y="685800"/>
            <a:ext cx="4573587" cy="3430588"/>
          </a:xfrm>
          <a:ln/>
        </p:spPr>
      </p:sp>
      <p:sp>
        <p:nvSpPr>
          <p:cNvPr id="33795"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Note green symbol</a:t>
            </a:r>
            <a:r>
              <a:rPr lang="en-US" baseline="0" dirty="0" smtClean="0"/>
              <a:t> and red asterisk, </a:t>
            </a:r>
            <a:r>
              <a:rPr lang="en-US" baseline="0" dirty="0" err="1" smtClean="0"/>
              <a:t>tabps</a:t>
            </a:r>
            <a:r>
              <a:rPr lang="en-US" baseline="0" dirty="0" smtClean="0"/>
              <a:t>, links and directed </a:t>
            </a:r>
            <a:r>
              <a:rPr lang="en-US" baseline="0" dirty="0" smtClean="0">
                <a:solidFill>
                  <a:srgbClr val="FF0000"/>
                </a:solidFill>
              </a:rPr>
              <a:t>tabs (replace once the wrap problem is fixed?)</a:t>
            </a:r>
            <a:endParaRPr lang="en-US" dirty="0" smtClean="0">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D3ABD80A-C010-48FF-9807-D0E458EA0150}" type="slidenum">
              <a:rPr lang="en-US" smtClean="0"/>
              <a:pPr/>
              <a:t>11</a:t>
            </a:fld>
            <a:endParaRPr lang="en-US" smtClean="0"/>
          </a:p>
        </p:txBody>
      </p:sp>
      <p:sp>
        <p:nvSpPr>
          <p:cNvPr id="37890" name="Rectangle 2"/>
          <p:cNvSpPr>
            <a:spLocks noGrp="1" noRot="1" noChangeAspect="1" noChangeArrowheads="1" noTextEdit="1"/>
          </p:cNvSpPr>
          <p:nvPr>
            <p:ph type="sldImg"/>
          </p:nvPr>
        </p:nvSpPr>
        <p:spPr>
          <a:xfrm>
            <a:off x="1141413" y="685800"/>
            <a:ext cx="4573587" cy="3430588"/>
          </a:xfrm>
          <a:ln/>
        </p:spPr>
      </p:sp>
      <p:sp>
        <p:nvSpPr>
          <p:cNvPr id="37891"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The</a:t>
            </a:r>
            <a:r>
              <a:rPr lang="en-US" baseline="0" dirty="0" smtClean="0"/>
              <a:t> user interface for creating the report is beyond the scope and scale of this presentation, User should simply be aware that the interfaces are there, and should seek help in the first setup to build them.</a:t>
            </a:r>
            <a:endParaRPr lang="en-US"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D3ABD80A-C010-48FF-9807-D0E458EA0150}" type="slidenum">
              <a:rPr lang="en-US" smtClean="0"/>
              <a:pPr/>
              <a:t>12</a:t>
            </a:fld>
            <a:endParaRPr lang="en-US" smtClean="0"/>
          </a:p>
        </p:txBody>
      </p:sp>
      <p:sp>
        <p:nvSpPr>
          <p:cNvPr id="37890" name="Rectangle 2"/>
          <p:cNvSpPr>
            <a:spLocks noGrp="1" noRot="1" noChangeAspect="1" noChangeArrowheads="1" noTextEdit="1"/>
          </p:cNvSpPr>
          <p:nvPr>
            <p:ph type="sldImg"/>
          </p:nvPr>
        </p:nvSpPr>
        <p:spPr>
          <a:xfrm>
            <a:off x="1141413" y="685800"/>
            <a:ext cx="4573587" cy="3430588"/>
          </a:xfrm>
          <a:ln/>
        </p:spPr>
      </p:sp>
      <p:sp>
        <p:nvSpPr>
          <p:cNvPr id="37891"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If the user cannot understand the logic of this screen</a:t>
            </a:r>
            <a:r>
              <a:rPr lang="en-US" baseline="0" dirty="0" smtClean="0"/>
              <a:t>, they should not be entering the rules! </a:t>
            </a:r>
          </a:p>
          <a:p>
            <a:pPr eaLnBrk="1" hangingPunct="1"/>
            <a:r>
              <a:rPr lang="en-US" baseline="0" dirty="0" smtClean="0"/>
              <a:t>Note green plus and red x and describe meaning (add/delete)</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Rule creation requires some expertise, it is important for the user to fully understand the logic skills needed to setup rule,</a:t>
            </a:r>
            <a:r>
              <a:rPr lang="en-US" baseline="0" dirty="0" smtClean="0"/>
              <a:t> but you don’t want the programmer alone to do it either, as he or she may not understand reporting rules</a:t>
            </a:r>
            <a:r>
              <a:rPr lang="en-US" dirty="0" smtClean="0"/>
              <a:t>. It is</a:t>
            </a:r>
            <a:r>
              <a:rPr lang="en-US" baseline="0" dirty="0" smtClean="0"/>
              <a:t> also important that the protocol manager be there, so they understand the importance of certain key fields.</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6084BFC0-994A-47D6-B1B7-5287E941AA2E}" type="slidenum">
              <a:rPr lang="en-US" smtClean="0"/>
              <a:pPr/>
              <a:t>13</a:t>
            </a:fld>
            <a:endParaRPr lang="en-US" smtClean="0"/>
          </a:p>
        </p:txBody>
      </p:sp>
      <p:sp>
        <p:nvSpPr>
          <p:cNvPr id="41986" name="Rectangle 2"/>
          <p:cNvSpPr>
            <a:spLocks noGrp="1" noRot="1" noChangeAspect="1" noChangeArrowheads="1" noTextEdit="1"/>
          </p:cNvSpPr>
          <p:nvPr>
            <p:ph type="sldImg"/>
          </p:nvPr>
        </p:nvSpPr>
        <p:spPr>
          <a:xfrm>
            <a:off x="1141413" y="685800"/>
            <a:ext cx="4573587" cy="3430588"/>
          </a:xfrm>
          <a:ln/>
        </p:spPr>
      </p:sp>
      <p:sp>
        <p:nvSpPr>
          <p:cNvPr id="41987"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It is important that this be clearly defined, </a:t>
            </a:r>
            <a:r>
              <a:rPr lang="en-US" dirty="0" err="1" smtClean="0"/>
              <a:t>ie</a:t>
            </a:r>
            <a:r>
              <a:rPr lang="en-US" dirty="0" smtClean="0"/>
              <a:t>, who defines trials and what the institutional practice is</a:t>
            </a:r>
          </a:p>
          <a:p>
            <a:pPr eaLnBrk="1" hangingPunct="1"/>
            <a:endParaRPr lang="en-US" dirty="0" smtClean="0"/>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US" b="1" i="1" dirty="0" smtClean="0"/>
              <a:t>Note the red * as required fields is a standard. Also note the inline help options. Use </a:t>
            </a:r>
            <a:r>
              <a:rPr lang="en-US" b="1" i="1" dirty="0" err="1" smtClean="0"/>
              <a:t>precis</a:t>
            </a:r>
            <a:r>
              <a:rPr lang="en-US" b="1" i="1" baseline="0" dirty="0" smtClean="0"/>
              <a:t> as an example as this is likely to be new to a lot of users.</a:t>
            </a:r>
            <a:endParaRPr lang="en-US" b="1" i="1" dirty="0" smtClean="0"/>
          </a:p>
          <a:p>
            <a:endParaRPr lang="en-US" b="1" i="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r>
              <a:rPr lang="en-US" dirty="0" smtClean="0"/>
              <a:t>This screen probably</a:t>
            </a:r>
            <a:r>
              <a:rPr lang="en-US" baseline="0" dirty="0" smtClean="0"/>
              <a:t> needs to be redone as this is not identifiers and there needs to be some inline note to check all that apply</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en-US" b="1"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r>
              <a:rPr lang="en-US" b="1" i="1" dirty="0" smtClean="0"/>
              <a:t>Do not click on the gray box, have to click on “Add Study Site” first.</a:t>
            </a:r>
          </a:p>
          <a:p>
            <a:endParaRPr lang="en-US" b="1" i="1" dirty="0" smtClean="0"/>
          </a:p>
          <a:p>
            <a:r>
              <a:rPr lang="en-US" b="1" i="1" dirty="0" smtClean="0"/>
              <a:t>I am assuming that if this is multi-institutional that all sites would have to be added. If so, this needs to be explained. Note that the sites must be defined</a:t>
            </a:r>
            <a:r>
              <a:rPr lang="en-US" b="1" i="1" baseline="0" dirty="0" smtClean="0"/>
              <a:t> before you can add them.</a:t>
            </a:r>
            <a:endParaRPr lang="en-US" b="1" i="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r>
              <a:rPr lang="en-US" b="1" i="1" smtClean="0"/>
              <a:t>Note that this is a drop down vs a search.</a:t>
            </a:r>
          </a:p>
          <a:p>
            <a:endParaRPr lang="en-US" b="1" i="1" smtClean="0"/>
          </a:p>
          <a:p>
            <a:r>
              <a:rPr lang="en-US" b="1" i="1" smtClean="0"/>
              <a:t>Note that investigators are linked to sites which is why site is selected first and then the “click on add investigator” shows up.  This is not there when this screen first appears.</a:t>
            </a:r>
          </a:p>
          <a:p>
            <a:endParaRPr lang="en-US" b="1" i="1" smtClean="0"/>
          </a:p>
          <a:p>
            <a:r>
              <a:rPr lang="en-US" b="1" i="1" smtClean="0"/>
              <a:t>Next step is to add investigator, role choices are site PI, site investigator and  PI.  We need to be able to define the difference.</a:t>
            </a:r>
          </a:p>
          <a:p>
            <a:endParaRPr lang="en-US" b="1" i="1" smtClean="0"/>
          </a:p>
          <a:p>
            <a:r>
              <a:rPr lang="en-US" b="1" i="1" smtClean="0"/>
              <a:t>Status choices are active and inactive.</a:t>
            </a:r>
          </a:p>
          <a:p>
            <a:endParaRPr lang="en-US" b="1" i="1" smtClean="0"/>
          </a:p>
          <a:p>
            <a:r>
              <a:rPr lang="en-US" b="1" i="1" smtClean="0"/>
              <a:t>Need to explain what to do if an investigator is involved in multiple sites but in different roles. I am assuming that could occur?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r>
              <a:rPr lang="en-US" b="1" i="1" dirty="0" smtClean="0"/>
              <a:t>Discuss identifiers. Depending upon the culture, users may not be used to multiple identifiers,</a:t>
            </a:r>
            <a:r>
              <a:rPr lang="en-US" b="1" i="1" baseline="0" dirty="0" smtClean="0"/>
              <a:t> and exactly what a primary indicator is and the rules for its use must be explained</a:t>
            </a:r>
            <a:endParaRPr lang="en-US" b="1"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4FCD19E1-83C4-423C-9EA0-5116939F1DE8}" type="slidenum">
              <a:rPr lang="en-US" smtClean="0"/>
              <a:pPr/>
              <a:t>2</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smtClean="0"/>
              <a:t>If you are conducting this class in person this slide should inform participants of class room rules, restroom locations or things that help the participants feel comfortable in the environment</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r>
              <a:rPr lang="en-US" b="1" i="1" dirty="0" smtClean="0"/>
              <a:t>You are done!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A54EDCA-DEC8-4AC2-8C63-16BB80448184}" type="slidenum">
              <a:rPr lang="en-US" sz="1200"/>
              <a:pPr algn="r"/>
              <a:t>21</a:t>
            </a:fld>
            <a:endParaRPr lang="en-US" sz="1200"/>
          </a:p>
        </p:txBody>
      </p:sp>
      <p:sp>
        <p:nvSpPr>
          <p:cNvPr id="65538" name="Rectangle 2"/>
          <p:cNvSpPr>
            <a:spLocks noGrp="1" noRot="1" noChangeAspect="1" noChangeArrowheads="1" noTextEdit="1"/>
          </p:cNvSpPr>
          <p:nvPr>
            <p:ph type="sldImg"/>
          </p:nvPr>
        </p:nvSpPr>
        <p:spPr>
          <a:xfrm>
            <a:off x="1141413" y="685800"/>
            <a:ext cx="4573587" cy="3430588"/>
          </a:xfrm>
          <a:ln/>
        </p:spPr>
      </p:sp>
      <p:sp>
        <p:nvSpPr>
          <p:cNvPr id="65539"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The more detail</a:t>
            </a:r>
            <a:r>
              <a:rPr lang="en-US" baseline="0" dirty="0" smtClean="0"/>
              <a:t> the better, as it will automatically flow to the AE report. However, re-emphasize that if a trial is mischaracterized (sponsor, IND holder etc) it may cause a rule to misfire. Study coordinators may be relying on event coordinators to know this… but this knowledge will quickly fade when they come to rely on the rules.</a:t>
            </a:r>
            <a:endParaRPr lang="en-US" i="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573DC341-5C66-4E59-BDB1-0DF37BB954F3}" type="slidenum">
              <a:rPr lang="en-US" smtClean="0"/>
              <a:pPr/>
              <a:t>22</a:t>
            </a:fld>
            <a:endParaRPr lang="en-US" smtClean="0"/>
          </a:p>
        </p:txBody>
      </p:sp>
      <p:sp>
        <p:nvSpPr>
          <p:cNvPr id="67586" name="Rectangle 2"/>
          <p:cNvSpPr>
            <a:spLocks noGrp="1" noRot="1" noChangeAspect="1" noChangeArrowheads="1" noTextEdit="1"/>
          </p:cNvSpPr>
          <p:nvPr>
            <p:ph type="sldImg"/>
          </p:nvPr>
        </p:nvSpPr>
        <p:spPr>
          <a:xfrm>
            <a:off x="1141413" y="685800"/>
            <a:ext cx="4573587" cy="3430588"/>
          </a:xfrm>
          <a:ln/>
        </p:spPr>
      </p:sp>
      <p:sp>
        <p:nvSpPr>
          <p:cNvPr id="67587"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Again, import is preferred. However, if your</a:t>
            </a:r>
            <a:r>
              <a:rPr lang="en-US" baseline="0" dirty="0" smtClean="0"/>
              <a:t> patient is not in the system and you have to create an event, you will have to do this</a:t>
            </a:r>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r>
              <a:rPr lang="en-US" b="1" i="1" dirty="0" smtClean="0"/>
              <a:t>Note that the calendar for date of birth, like other calendars, can be selected using the calendar or can be typed in with correct format.</a:t>
            </a:r>
          </a:p>
          <a:p>
            <a:endParaRPr lang="en-US" b="1" i="1" dirty="0" smtClean="0"/>
          </a:p>
          <a:p>
            <a:r>
              <a:rPr lang="en-US" b="1" i="1" dirty="0" smtClean="0"/>
              <a:t>Identifier choices are MRN, Cooperative group number and Other.</a:t>
            </a:r>
          </a:p>
          <a:p>
            <a:endParaRPr lang="en-US" b="1" i="1" dirty="0" smtClean="0"/>
          </a:p>
          <a:p>
            <a:r>
              <a:rPr lang="en-US" b="1" i="1" dirty="0" smtClean="0"/>
              <a:t>Study ID Assigned by a System is but needs explanation.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r>
              <a:rPr lang="en-US" b="1" i="1" smtClean="0"/>
              <a:t>Note that when searching for a study, the box which requires 2 minimum characters is a list, not a google type search list.  Have to hit GO.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r>
              <a:rPr lang="en-US" b="1" i="1" smtClean="0"/>
              <a:t>I think it is interesting that the title of this page is review and submit.  You would think there would be a submit button but instead it is a save that the user needs to click on.  Worth pointing out.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r>
              <a:rPr lang="en-US" b="1" i="1" dirty="0" smtClean="0"/>
              <a:t>Re-emphasize navigation</a:t>
            </a:r>
            <a:r>
              <a:rPr lang="en-US" b="1" i="1" baseline="0" dirty="0" smtClean="0"/>
              <a:t>  tabs. Some users get stuck here, always looking to the bottom to return to a main screen.</a:t>
            </a:r>
            <a:endParaRPr lang="en-US" b="1" i="1" dirty="0" smtClean="0"/>
          </a:p>
          <a:p>
            <a:endParaRPr lang="en-US" b="1" i="1" dirty="0" smtClean="0"/>
          </a:p>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6ED02BC5-DDF9-4919-80E7-A8C1FB9734A5}" type="slidenum">
              <a:rPr lang="en-US" smtClean="0"/>
              <a:pPr/>
              <a:t>27</a:t>
            </a:fld>
            <a:endParaRPr lang="en-US" smtClean="0"/>
          </a:p>
        </p:txBody>
      </p:sp>
      <p:sp>
        <p:nvSpPr>
          <p:cNvPr id="77826" name="Rectangle 2"/>
          <p:cNvSpPr>
            <a:spLocks noGrp="1" noRot="1" noChangeAspect="1" noChangeArrowheads="1" noTextEdit="1"/>
          </p:cNvSpPr>
          <p:nvPr>
            <p:ph type="sldImg"/>
          </p:nvPr>
        </p:nvSpPr>
        <p:spPr>
          <a:xfrm>
            <a:off x="1141413" y="685800"/>
            <a:ext cx="4573587" cy="3430588"/>
          </a:xfrm>
          <a:ln/>
        </p:spPr>
      </p:sp>
      <p:sp>
        <p:nvSpPr>
          <p:cNvPr id="77827" name="Rectangle 3"/>
          <p:cNvSpPr>
            <a:spLocks noGrp="1" noChangeArrowheads="1"/>
          </p:cNvSpPr>
          <p:nvPr>
            <p:ph type="body" idx="1"/>
          </p:nvPr>
        </p:nvSpPr>
        <p:spPr>
          <a:xfrm>
            <a:off x="914400" y="4343400"/>
            <a:ext cx="5029200" cy="4114800"/>
          </a:xfrm>
          <a:noFill/>
          <a:ln/>
        </p:spPr>
        <p:txBody>
          <a:bodyPr/>
          <a:lstStyle/>
          <a:p>
            <a:pPr eaLnBrk="1" hangingPunct="1"/>
            <a:r>
              <a:rPr lang="en-US" b="1" i="1" dirty="0" smtClean="0"/>
              <a:t>Highly suggest that if several users share responsibilities that a search would be first to make sure they have not already been added since I don’t think there is a duplicate check at this point.  Even if there are not shared responsibilities, busy users forget who they have entered what on unless working on a new patient.  So add first is safe if new patient.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F1A8718A-2706-431C-8DDE-A51FC3B9E45E}" type="slidenum">
              <a:rPr lang="en-US" smtClean="0"/>
              <a:pPr/>
              <a:t>28</a:t>
            </a:fld>
            <a:endParaRPr lang="en-US" smtClean="0"/>
          </a:p>
        </p:txBody>
      </p:sp>
      <p:sp>
        <p:nvSpPr>
          <p:cNvPr id="79874" name="Rectangle 2"/>
          <p:cNvSpPr>
            <a:spLocks noGrp="1" noRot="1" noChangeAspect="1" noChangeArrowheads="1" noTextEdit="1"/>
          </p:cNvSpPr>
          <p:nvPr>
            <p:ph type="sldImg"/>
          </p:nvPr>
        </p:nvSpPr>
        <p:spPr>
          <a:xfrm>
            <a:off x="1141413" y="685800"/>
            <a:ext cx="4573587" cy="3430588"/>
          </a:xfrm>
          <a:ln/>
        </p:spPr>
      </p:sp>
      <p:sp>
        <p:nvSpPr>
          <p:cNvPr id="79875"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Again, some institutions will not use it, so make that clear.</a:t>
            </a:r>
          </a:p>
          <a:p>
            <a:pPr eaLnBrk="1" hangingPunct="1"/>
            <a:r>
              <a:rPr lang="en-US" dirty="0" smtClean="0"/>
              <a:t> </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r>
              <a:rPr lang="en-US" b="1" i="1" dirty="0" smtClean="0"/>
              <a:t>State the more characters entered, the shorter the list of options. If you enter a few letters, do not assume that the</a:t>
            </a:r>
            <a:r>
              <a:rPr lang="en-US" b="1" i="1" baseline="0" dirty="0" smtClean="0"/>
              <a:t> list is complete….</a:t>
            </a:r>
            <a:endParaRPr lang="en-US" b="1" i="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0D6F4753-3AE9-4DA0-B069-CC7F4FBF129A}" type="slidenum">
              <a:rPr lang="en-US" smtClean="0"/>
              <a:pPr/>
              <a:t>3</a:t>
            </a:fld>
            <a:endParaRPr lang="en-US" smtClean="0"/>
          </a:p>
        </p:txBody>
      </p:sp>
      <p:sp>
        <p:nvSpPr>
          <p:cNvPr id="21506" name="Rectangle 2"/>
          <p:cNvSpPr>
            <a:spLocks noGrp="1" noRot="1" noChangeAspect="1" noChangeArrowheads="1" noTextEdit="1"/>
          </p:cNvSpPr>
          <p:nvPr>
            <p:ph type="sldImg"/>
          </p:nvPr>
        </p:nvSpPr>
        <p:spPr>
          <a:xfrm>
            <a:off x="1139825" y="685800"/>
            <a:ext cx="4575175" cy="3430588"/>
          </a:xfrm>
          <a:ln/>
        </p:spPr>
      </p:sp>
      <p:sp>
        <p:nvSpPr>
          <p:cNvPr id="21507"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This slide will explain why caAERS was created. Its emphasis will be operational rather than analytical, though some time may be spent explaining the enhanced research.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r>
              <a:rPr lang="en-US" b="1" i="1" dirty="0" smtClean="0"/>
              <a:t>Once on this page. Instruct that this is for all AE’s within the period of observation, EVEN if one is an SAE.  It needs to be included and should route you to SAE reporting.</a:t>
            </a:r>
          </a:p>
          <a:p>
            <a:endParaRPr lang="en-US" b="1" i="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b="1" i="1" dirty="0" smtClean="0"/>
              <a:t>Oh yes, my favorite pg.  It punishes you before you have a chance to misbehave.</a:t>
            </a:r>
          </a:p>
          <a:p>
            <a:endParaRPr lang="en-US" b="1" i="1" dirty="0" smtClean="0"/>
          </a:p>
          <a:p>
            <a:r>
              <a:rPr lang="en-US" b="1" i="1" dirty="0" smtClean="0"/>
              <a:t>Once you see this message, you must click on each category for the CTC terms to show up.  You then have to click on the CTC term that applies and click on Add.  </a:t>
            </a:r>
          </a:p>
          <a:p>
            <a:r>
              <a:rPr lang="en-US" b="1" i="1" dirty="0" smtClean="0"/>
              <a:t>Now, the term, fields for grade, attribution, hospitalization, expectedness show up.  These have to be completed.  </a:t>
            </a:r>
          </a:p>
          <a:p>
            <a:r>
              <a:rPr lang="en-US" b="1" i="1" dirty="0" smtClean="0"/>
              <a:t>You then have to select the next CTC category and repeat this process before clicking on continue.</a:t>
            </a:r>
          </a:p>
          <a:p>
            <a:endParaRPr lang="en-US" b="1" i="1" dirty="0" smtClean="0"/>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endParaRPr lang="en-US" b="1" i="1"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r>
              <a:rPr lang="en-US" b="1" i="1" dirty="0" smtClean="0"/>
              <a:t>Instruct that this identifies if any the AE requires expedited reporting.  Can click on create to start the process or can come back.  Point out the expedited event is also listed in the routine AE’s. Also</a:t>
            </a:r>
            <a:r>
              <a:rPr lang="en-US" b="1" i="1" baseline="0" dirty="0" smtClean="0"/>
              <a:t> point out the report window box on the left.</a:t>
            </a:r>
            <a:endParaRPr lang="en-US" b="1" i="1" dirty="0" smtClean="0"/>
          </a:p>
          <a:p>
            <a:endParaRPr lang="en-US" b="1" i="1" dirty="0" smtClean="0"/>
          </a:p>
          <a:p>
            <a:r>
              <a:rPr lang="en-US" b="1" i="1" dirty="0" smtClean="0"/>
              <a:t>Need explanation of what notify PSC means and how this is set up.</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6FFEEDEC-00AA-405F-AAC7-8B8F5191E003}" type="slidenum">
              <a:rPr lang="en-US" smtClean="0"/>
              <a:pPr/>
              <a:t>34</a:t>
            </a:fld>
            <a:endParaRPr lang="en-US" smtClean="0"/>
          </a:p>
        </p:txBody>
      </p:sp>
      <p:sp>
        <p:nvSpPr>
          <p:cNvPr id="92162" name="Rectangle 2"/>
          <p:cNvSpPr>
            <a:spLocks noGrp="1" noRot="1" noChangeAspect="1" noChangeArrowheads="1" noTextEdit="1"/>
          </p:cNvSpPr>
          <p:nvPr>
            <p:ph type="sldImg"/>
          </p:nvPr>
        </p:nvSpPr>
        <p:spPr>
          <a:xfrm>
            <a:off x="1141413" y="685800"/>
            <a:ext cx="4573587" cy="3430588"/>
          </a:xfrm>
          <a:ln/>
        </p:spPr>
      </p:sp>
      <p:sp>
        <p:nvSpPr>
          <p:cNvPr id="92163"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Some users will not use routine testing. And will only use this screen if they do not know if the AE requires SAE. This is an important point that must be clarified. </a:t>
            </a:r>
            <a:r>
              <a:rPr lang="en-US" smtClean="0"/>
              <a:t>Templates “solicited” </a:t>
            </a:r>
            <a:r>
              <a:rPr lang="en-US" dirty="0" smtClean="0"/>
              <a:t>AE’s need to be addressed</a:t>
            </a:r>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67642582-B501-4A91-ABE1-3F2435179CEA}" type="slidenum">
              <a:rPr lang="en-US" smtClean="0"/>
              <a:pPr/>
              <a:t>35</a:t>
            </a:fld>
            <a:endParaRPr lang="en-US" smtClean="0"/>
          </a:p>
        </p:txBody>
      </p:sp>
      <p:sp>
        <p:nvSpPr>
          <p:cNvPr id="94210" name="Rectangle 2"/>
          <p:cNvSpPr>
            <a:spLocks noGrp="1" noRot="1" noChangeAspect="1" noChangeArrowheads="1" noTextEdit="1"/>
          </p:cNvSpPr>
          <p:nvPr>
            <p:ph type="sldImg"/>
          </p:nvPr>
        </p:nvSpPr>
        <p:spPr>
          <a:xfrm>
            <a:off x="1141413" y="685800"/>
            <a:ext cx="4573587" cy="3430588"/>
          </a:xfrm>
          <a:ln/>
        </p:spPr>
      </p:sp>
      <p:sp>
        <p:nvSpPr>
          <p:cNvPr id="94211" name="Rectangle 3"/>
          <p:cNvSpPr>
            <a:spLocks noGrp="1" noChangeArrowheads="1"/>
          </p:cNvSpPr>
          <p:nvPr>
            <p:ph type="body" idx="1"/>
          </p:nvPr>
        </p:nvSpPr>
        <p:spPr>
          <a:xfrm>
            <a:off x="914400" y="4343400"/>
            <a:ext cx="5029200" cy="4114800"/>
          </a:xfrm>
          <a:noFill/>
          <a:ln/>
        </p:spPr>
        <p:txBody>
          <a:bodyPr/>
          <a:lstStyle/>
          <a:p>
            <a:pPr eaLnBrk="1" hangingPunct="1"/>
            <a:r>
              <a:rPr lang="en-US" b="1" i="1" dirty="0" smtClean="0"/>
              <a:t>While it will be rare,</a:t>
            </a:r>
            <a:r>
              <a:rPr lang="en-US" b="1" i="1" baseline="0" dirty="0" smtClean="0"/>
              <a:t> some sites might only use routine AE ‘s</a:t>
            </a:r>
            <a:endParaRPr lang="en-US" b="1" i="1"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on enter expedited report, or manage reports (for</a:t>
            </a:r>
            <a:r>
              <a:rPr lang="en-US" baseline="0" dirty="0" smtClean="0"/>
              <a:t> already begun)</a:t>
            </a:r>
            <a:endParaRPr lang="en-US" dirty="0"/>
          </a:p>
        </p:txBody>
      </p:sp>
      <p:sp>
        <p:nvSpPr>
          <p:cNvPr id="4" name="Slide Number Placeholder 3"/>
          <p:cNvSpPr>
            <a:spLocks noGrp="1"/>
          </p:cNvSpPr>
          <p:nvPr>
            <p:ph type="sldNum" sz="quarter" idx="10"/>
          </p:nvPr>
        </p:nvSpPr>
        <p:spPr/>
        <p:txBody>
          <a:bodyPr/>
          <a:lstStyle/>
          <a:p>
            <a:pPr>
              <a:defRPr/>
            </a:pPr>
            <a:fld id="{7E57D968-140B-419F-A926-9C1EBDE1D2F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endParaRPr lang="en-US" b="1" i="1"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r>
              <a:rPr lang="en-US" b="1" i="1" smtClean="0"/>
              <a:t>Point out that even though the instructions refer to AE’s, it is really an SAE.</a:t>
            </a:r>
          </a:p>
          <a:p>
            <a:r>
              <a:rPr lang="en-US" b="1" i="1" smtClean="0"/>
              <a:t>Once the category has been selected, you then have to type a portion of the associated CTC term.  This is what is stated in the ?.</a:t>
            </a:r>
          </a:p>
          <a:p>
            <a:endParaRPr lang="en-US" b="1" i="1" smtClean="0"/>
          </a:p>
          <a:p>
            <a:r>
              <a:rPr lang="en-US" b="1" i="1" smtClean="0"/>
              <a:t>Note that if more than one AE is entered, one of them is determined to be the primary AE and it is always the first one listed.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b="1" i="1" dirty="0" smtClean="0"/>
              <a:t>Note on this page that the description of treatment assignment or dose level is not listed as being required, however, it is because there is no treatment assignment code.  Therefore, you have to click on the circle beside “Enter a description of treatment, etc” and type in something. This has to be completed before continue.</a:t>
            </a:r>
          </a:p>
          <a:p>
            <a:r>
              <a:rPr lang="en-US" b="1" i="1" dirty="0" smtClean="0"/>
              <a:t>(redo</a:t>
            </a:r>
            <a:r>
              <a:rPr lang="en-US" b="1" i="1" baseline="0" dirty="0" smtClean="0"/>
              <a:t> once this is fixed?)</a:t>
            </a:r>
            <a:endParaRPr lang="en-US" b="1" i="1" dirty="0" smtClean="0"/>
          </a:p>
          <a:p>
            <a:endParaRPr lang="en-US" b="1" i="1" dirty="0" smtClean="0"/>
          </a:p>
          <a:p>
            <a:endParaRPr lang="en-US" b="1" i="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33D26E54-091E-497F-8DA8-299CF604AB03}" type="slidenum">
              <a:rPr lang="en-US" smtClean="0"/>
              <a:pPr/>
              <a:t>4</a:t>
            </a:fld>
            <a:endParaRPr lang="en-US" smtClean="0"/>
          </a:p>
        </p:txBody>
      </p:sp>
      <p:sp>
        <p:nvSpPr>
          <p:cNvPr id="23554" name="Rectangle 2"/>
          <p:cNvSpPr>
            <a:spLocks noGrp="1" noRot="1" noChangeAspect="1" noChangeArrowheads="1" noTextEdit="1"/>
          </p:cNvSpPr>
          <p:nvPr>
            <p:ph type="sldImg"/>
          </p:nvPr>
        </p:nvSpPr>
        <p:spPr>
          <a:xfrm>
            <a:off x="1139825" y="685800"/>
            <a:ext cx="4575175" cy="3430588"/>
          </a:xfrm>
          <a:ln/>
        </p:spPr>
      </p:sp>
      <p:sp>
        <p:nvSpPr>
          <p:cNvPr id="23555" name="Rectangle 3"/>
          <p:cNvSpPr>
            <a:spLocks noGrp="1" noChangeArrowheads="1"/>
          </p:cNvSpPr>
          <p:nvPr>
            <p:ph type="body" idx="1"/>
          </p:nvPr>
        </p:nvSpPr>
        <p:spPr>
          <a:xfrm>
            <a:off x="914400" y="4343400"/>
            <a:ext cx="5029200" cy="4114800"/>
          </a:xfrm>
          <a:noFill/>
          <a:ln/>
        </p:spPr>
        <p:txBody>
          <a:bodyPr/>
          <a:lstStyle/>
          <a:p>
            <a:pPr eaLnBrk="1" hangingPunct="1"/>
            <a:r>
              <a:rPr lang="en-US" smtClean="0"/>
              <a:t>Change username and password, and possibly public site.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r>
              <a:rPr lang="en-US" b="1" i="1" dirty="0" smtClean="0"/>
              <a:t>This page will appear even if the SAE’s you entered do not require expedited reporting based on the rules set up for the study.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b="1" i="1" dirty="0" smtClean="0"/>
              <a:t>If you continued to report an AE even though the system said it did not need reporting, there will still be options of reporting and </a:t>
            </a:r>
            <a:r>
              <a:rPr lang="en-US" b="1" i="1" dirty="0" err="1" smtClean="0"/>
              <a:t>notifiication</a:t>
            </a:r>
            <a:r>
              <a:rPr lang="en-US" b="1" i="1" dirty="0" smtClean="0"/>
              <a:t> to choose from.</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b="1" i="1" dirty="0" smtClean="0"/>
              <a:t>Now</a:t>
            </a:r>
            <a:r>
              <a:rPr lang="en-US" b="1" i="1" baseline="0" dirty="0" smtClean="0"/>
              <a:t> that the report is selected, required tabs that are not complete get the green symbol.</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b="1" i="1" smtClean="0"/>
              <a:t>Please note that once the height and weight are entered, the body surface area is automatically calculated.</a:t>
            </a:r>
          </a:p>
          <a:p>
            <a:endParaRPr lang="en-US" b="1" i="1" smtClean="0"/>
          </a:p>
          <a:p>
            <a:r>
              <a:rPr lang="en-US" b="1" i="1" smtClean="0"/>
              <a:t>Either enter disease name from drop down box and primary disease site or other disease and other site of disease.  Cannot enter both.</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b="1" i="1" dirty="0" smtClean="0"/>
              <a:t>Same idea as previous page, one or the other.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b="1" i="1"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n-US" b="1" i="1"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b="1" i="1"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b="1" i="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BE13D4C-9DD3-4CAD-AC0F-87FED3AA04C2}" type="slidenum">
              <a:rPr lang="en-US" smtClean="0"/>
              <a:pPr/>
              <a:t>5</a:t>
            </a:fld>
            <a:endParaRPr lang="en-US" smtClean="0"/>
          </a:p>
        </p:txBody>
      </p:sp>
      <p:sp>
        <p:nvSpPr>
          <p:cNvPr id="25602" name="Rectangle 2"/>
          <p:cNvSpPr>
            <a:spLocks noGrp="1" noRot="1" noChangeAspect="1" noChangeArrowheads="1" noTextEdit="1"/>
          </p:cNvSpPr>
          <p:nvPr>
            <p:ph type="sldImg"/>
          </p:nvPr>
        </p:nvSpPr>
        <p:spPr>
          <a:xfrm>
            <a:off x="1141413" y="685800"/>
            <a:ext cx="4573587" cy="3430588"/>
          </a:xfrm>
          <a:ln/>
        </p:spPr>
      </p:sp>
      <p:sp>
        <p:nvSpPr>
          <p:cNvPr id="25603" name="Rectangle 3"/>
          <p:cNvSpPr>
            <a:spLocks noGrp="1" noChangeArrowheads="1"/>
          </p:cNvSpPr>
          <p:nvPr>
            <p:ph type="body" idx="1"/>
          </p:nvPr>
        </p:nvSpPr>
        <p:spPr>
          <a:xfrm>
            <a:off x="914400" y="4343400"/>
            <a:ext cx="5029200" cy="4114800"/>
          </a:xfrm>
          <a:noFill/>
          <a:ln/>
        </p:spPr>
        <p:txBody>
          <a:bodyPr/>
          <a:lstStyle/>
          <a:p>
            <a:pPr eaLnBrk="1" hangingPunct="1">
              <a:lnSpc>
                <a:spcPct val="80000"/>
              </a:lnSpc>
            </a:pPr>
            <a:r>
              <a:rPr lang="en-US" sz="1000" dirty="0" smtClean="0"/>
              <a:t>	</a:t>
            </a:r>
          </a:p>
          <a:p>
            <a:pPr eaLnBrk="1" hangingPunct="1">
              <a:lnSpc>
                <a:spcPct val="80000"/>
              </a:lnSpc>
            </a:pPr>
            <a:endParaRPr lang="en-US" sz="100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endParaRPr lang="en-US" b="1" i="1"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b="1" i="1" dirty="0" smtClean="0"/>
              <a:t>Lab categories include bone marrow, chemistry, coagulation, hematologic, microbiology, and respiratory.  Note that in this report (unlike standard 5 day report) this is not required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b="1" i="1" dirty="0" smtClean="0"/>
              <a:t>For </a:t>
            </a:r>
            <a:r>
              <a:rPr lang="en-US" b="1" i="1" dirty="0" smtClean="0"/>
              <a:t>CTEP reporting </a:t>
            </a:r>
            <a:r>
              <a:rPr lang="en-US" b="1" i="1" dirty="0" smtClean="0"/>
              <a:t>at least one has to have an attribution of possible, probable definite.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n-US" b="1" i="1"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screen lists problems that are preventing submission</a:t>
            </a:r>
            <a:endParaRPr lang="en-US" dirty="0"/>
          </a:p>
        </p:txBody>
      </p:sp>
      <p:sp>
        <p:nvSpPr>
          <p:cNvPr id="4" name="Slide Number Placeholder 3"/>
          <p:cNvSpPr>
            <a:spLocks noGrp="1"/>
          </p:cNvSpPr>
          <p:nvPr>
            <p:ph type="sldNum" sz="quarter" idx="10"/>
          </p:nvPr>
        </p:nvSpPr>
        <p:spPr/>
        <p:txBody>
          <a:bodyPr/>
          <a:lstStyle/>
          <a:p>
            <a:pPr>
              <a:defRPr/>
            </a:pPr>
            <a:fld id="{7E57D968-140B-419F-A926-9C1EBDE1D2F0}"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to this screen are the submit and withdraw links..</a:t>
            </a:r>
            <a:endParaRPr lang="en-US" dirty="0"/>
          </a:p>
        </p:txBody>
      </p:sp>
      <p:sp>
        <p:nvSpPr>
          <p:cNvPr id="4" name="Slide Number Placeholder 3"/>
          <p:cNvSpPr>
            <a:spLocks noGrp="1"/>
          </p:cNvSpPr>
          <p:nvPr>
            <p:ph type="sldNum" sz="quarter" idx="10"/>
          </p:nvPr>
        </p:nvSpPr>
        <p:spPr/>
        <p:txBody>
          <a:bodyPr/>
          <a:lstStyle/>
          <a:p>
            <a:pPr>
              <a:defRPr/>
            </a:pPr>
            <a:fld id="{7E57D968-140B-419F-A926-9C1EBDE1D2F0}"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57D968-140B-419F-A926-9C1EBDE1D2F0}"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57D968-140B-419F-A926-9C1EBDE1D2F0}"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A7C635-F5CC-496B-A952-8D81F818BC2F}" type="slidenum">
              <a:rPr lang="en-US" smtClean="0"/>
              <a:pPr/>
              <a:t>58</a:t>
            </a:fld>
            <a:endParaRPr lang="en-US" smtClean="0"/>
          </a:p>
        </p:txBody>
      </p:sp>
      <p:sp>
        <p:nvSpPr>
          <p:cNvPr id="113666" name="Rectangle 2"/>
          <p:cNvSpPr>
            <a:spLocks noGrp="1" noRot="1" noChangeAspect="1" noChangeArrowheads="1" noTextEdit="1"/>
          </p:cNvSpPr>
          <p:nvPr>
            <p:ph type="sldImg"/>
          </p:nvPr>
        </p:nvSpPr>
        <p:spPr>
          <a:xfrm>
            <a:off x="1141413" y="685800"/>
            <a:ext cx="4573587" cy="3430588"/>
          </a:xfrm>
          <a:ln/>
        </p:spPr>
      </p:sp>
      <p:sp>
        <p:nvSpPr>
          <p:cNvPr id="113667" name="Rectangle 3"/>
          <p:cNvSpPr>
            <a:spLocks noGrp="1" noChangeArrowheads="1"/>
          </p:cNvSpPr>
          <p:nvPr>
            <p:ph type="body" idx="1"/>
          </p:nvPr>
        </p:nvSpPr>
        <p:spPr>
          <a:xfrm>
            <a:off x="914400" y="4343400"/>
            <a:ext cx="5029200" cy="4114800"/>
          </a:xfrm>
          <a:noFill/>
          <a:ln/>
        </p:spPr>
        <p:txBody>
          <a:bodyPr/>
          <a:lstStyle/>
          <a:p>
            <a:pPr eaLnBrk="1" hangingPunct="1"/>
            <a:r>
              <a:rPr lang="en-US" smtClean="0"/>
              <a:t>Review the routine AE to SAE transition, review reliability of engine depending how the base rules are implemented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88F6947A-F324-49CD-8997-E224B1B86A74}" type="slidenum">
              <a:rPr lang="en-US" smtClean="0"/>
              <a:pPr/>
              <a:t>59</a:t>
            </a:fld>
            <a:endParaRPr lang="en-US" smtClean="0"/>
          </a:p>
        </p:txBody>
      </p:sp>
      <p:sp>
        <p:nvSpPr>
          <p:cNvPr id="119810" name="Rectangle 2"/>
          <p:cNvSpPr>
            <a:spLocks noGrp="1" noRot="1" noChangeAspect="1" noChangeArrowheads="1" noTextEdit="1"/>
          </p:cNvSpPr>
          <p:nvPr>
            <p:ph type="sldImg"/>
          </p:nvPr>
        </p:nvSpPr>
        <p:spPr>
          <a:xfrm>
            <a:off x="1141413" y="685800"/>
            <a:ext cx="4573587" cy="3430588"/>
          </a:xfrm>
          <a:ln/>
        </p:spPr>
      </p:sp>
      <p:sp>
        <p:nvSpPr>
          <p:cNvPr id="119811"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C331AD63-3933-4541-989E-8348C34FDB99}" type="slidenum">
              <a:rPr lang="en-US" smtClean="0"/>
              <a:pPr/>
              <a:t>6</a:t>
            </a:fld>
            <a:endParaRPr lang="en-US" smtClean="0"/>
          </a:p>
        </p:txBody>
      </p:sp>
      <p:sp>
        <p:nvSpPr>
          <p:cNvPr id="27650" name="Rectangle 2"/>
          <p:cNvSpPr>
            <a:spLocks noGrp="1" noRot="1" noChangeAspect="1" noChangeArrowheads="1" noTextEdit="1"/>
          </p:cNvSpPr>
          <p:nvPr>
            <p:ph type="sldImg"/>
          </p:nvPr>
        </p:nvSpPr>
        <p:spPr>
          <a:xfrm>
            <a:off x="1141413" y="685800"/>
            <a:ext cx="4573587" cy="3430588"/>
          </a:xfrm>
          <a:ln/>
        </p:spPr>
      </p:sp>
      <p:sp>
        <p:nvSpPr>
          <p:cNvPr id="27651"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In pre-use, mention must be made of variations in setup, that is, in some instances trials and patients will be imported automatically, in others they will not. </a:t>
            </a:r>
            <a:r>
              <a:rPr lang="en-US" dirty="0" smtClean="0"/>
              <a:t>Lesson 7 is</a:t>
            </a:r>
            <a:r>
              <a:rPr lang="en-US" baseline="0" dirty="0" smtClean="0"/>
              <a:t> the longest and most pertinent</a:t>
            </a:r>
            <a:r>
              <a:rPr lang="en-US" dirty="0" smtClean="0"/>
              <a:t> </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4D8C396F-7B5A-41D4-9CC1-23CC01DF82B5}" type="slidenum">
              <a:rPr lang="en-US" smtClean="0"/>
              <a:pPr/>
              <a:t>60</a:t>
            </a:fld>
            <a:endParaRPr lang="en-US" smtClean="0"/>
          </a:p>
        </p:txBody>
      </p:sp>
      <p:sp>
        <p:nvSpPr>
          <p:cNvPr id="121858" name="Rectangle 2"/>
          <p:cNvSpPr>
            <a:spLocks noGrp="1" noRot="1" noChangeAspect="1" noChangeArrowheads="1" noTextEdit="1"/>
          </p:cNvSpPr>
          <p:nvPr>
            <p:ph type="sldImg"/>
          </p:nvPr>
        </p:nvSpPr>
        <p:spPr>
          <a:xfrm>
            <a:off x="1141413" y="685800"/>
            <a:ext cx="4573587" cy="3430588"/>
          </a:xfrm>
          <a:ln/>
        </p:spPr>
      </p:sp>
      <p:sp>
        <p:nvSpPr>
          <p:cNvPr id="121859" name="Rectangle 3"/>
          <p:cNvSpPr>
            <a:spLocks noGrp="1" noChangeArrowheads="1"/>
          </p:cNvSpPr>
          <p:nvPr>
            <p:ph type="body" idx="1"/>
          </p:nvPr>
        </p:nvSpPr>
        <p:spPr>
          <a:xfrm>
            <a:off x="914400" y="4343400"/>
            <a:ext cx="5029200" cy="4114800"/>
          </a:xfrm>
          <a:noFill/>
          <a:ln/>
        </p:spPr>
        <p:txBody>
          <a:bodyPr/>
          <a:lstStyle/>
          <a:p>
            <a:pPr eaLnBrk="1" hangingPunct="1"/>
            <a:r>
              <a:rPr lang="en-US" smtClean="0"/>
              <a:t>Simply allow questions</a:t>
            </a:r>
          </a:p>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ln/>
        </p:spPr>
      </p:sp>
      <p:sp>
        <p:nvSpPr>
          <p:cNvPr id="123906" name="Notes Placeholder 2"/>
          <p:cNvSpPr>
            <a:spLocks noGrp="1"/>
          </p:cNvSpPr>
          <p:nvPr>
            <p:ph type="body" idx="1"/>
          </p:nvPr>
        </p:nvSpPr>
        <p:spPr>
          <a:noFill/>
          <a:ln/>
        </p:spPr>
        <p:txBody>
          <a:bodyPr/>
          <a:lstStyle/>
          <a:p>
            <a:pPr eaLnBrk="1" hangingPunct="1"/>
            <a:r>
              <a:rPr lang="en-US" smtClean="0"/>
              <a:t>Reiterate online site?</a:t>
            </a:r>
          </a:p>
        </p:txBody>
      </p:sp>
      <p:sp>
        <p:nvSpPr>
          <p:cNvPr id="123907" name="Slide Number Placeholder 3"/>
          <p:cNvSpPr>
            <a:spLocks noGrp="1"/>
          </p:cNvSpPr>
          <p:nvPr>
            <p:ph type="sldNum" sz="quarter" idx="5"/>
          </p:nvPr>
        </p:nvSpPr>
        <p:spPr>
          <a:noFill/>
        </p:spPr>
        <p:txBody>
          <a:bodyPr/>
          <a:lstStyle/>
          <a:p>
            <a:fld id="{F55051B6-1F36-4B89-9E85-01F26459F543}"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p:spPr>
        <p:txBody>
          <a:bodyPr/>
          <a:lstStyle/>
          <a:p>
            <a:pPr eaLnBrk="1" hangingPunct="1"/>
            <a:endParaRPr lang="en-US" smtClean="0"/>
          </a:p>
        </p:txBody>
      </p:sp>
      <p:sp>
        <p:nvSpPr>
          <p:cNvPr id="125955" name="Slide Number Placeholder 3"/>
          <p:cNvSpPr>
            <a:spLocks noGrp="1"/>
          </p:cNvSpPr>
          <p:nvPr>
            <p:ph type="sldNum" sz="quarter" idx="5"/>
          </p:nvPr>
        </p:nvSpPr>
        <p:spPr>
          <a:noFill/>
        </p:spPr>
        <p:txBody>
          <a:bodyPr/>
          <a:lstStyle/>
          <a:p>
            <a:fld id="{6CA06654-AFEF-4261-9C8F-F979D96D9FC7}" type="slidenum">
              <a:rPr lang="en-US" smtClean="0"/>
              <a:pPr/>
              <a:t>62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DAAC3F43-573E-4C69-80E8-7599B46564FE}" type="slidenum">
              <a:rPr lang="en-US" smtClean="0"/>
              <a:pPr/>
              <a:t>7</a:t>
            </a:fld>
            <a:endParaRPr lang="en-US" smtClean="0"/>
          </a:p>
        </p:txBody>
      </p:sp>
      <p:sp>
        <p:nvSpPr>
          <p:cNvPr id="29698" name="Rectangle 2"/>
          <p:cNvSpPr>
            <a:spLocks noGrp="1" noRot="1" noChangeAspect="1" noChangeArrowheads="1" noTextEdit="1"/>
          </p:cNvSpPr>
          <p:nvPr>
            <p:ph type="sldImg"/>
          </p:nvPr>
        </p:nvSpPr>
        <p:spPr>
          <a:xfrm>
            <a:off x="1141413" y="685800"/>
            <a:ext cx="4573587" cy="3430588"/>
          </a:xfrm>
          <a:ln/>
        </p:spPr>
      </p:sp>
      <p:sp>
        <p:nvSpPr>
          <p:cNvPr id="29699"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Discuss possible usage</a:t>
            </a:r>
            <a:r>
              <a:rPr lang="en-US" baseline="0" dirty="0" smtClean="0"/>
              <a:t> configurations, but not in detail. The last point should be mentioned, so that if something is forgotten, they will blame their IT staff, not the application</a:t>
            </a:r>
            <a:endParaRPr lang="en-US"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D4B2CF3B-FF17-4DB2-A8DD-D50A6AF372DD}" type="slidenum">
              <a:rPr lang="en-US" smtClean="0"/>
              <a:pPr/>
              <a:t>8</a:t>
            </a:fld>
            <a:endParaRPr lang="en-US" smtClean="0"/>
          </a:p>
        </p:txBody>
      </p:sp>
      <p:sp>
        <p:nvSpPr>
          <p:cNvPr id="31746" name="Rectangle 2"/>
          <p:cNvSpPr>
            <a:spLocks noGrp="1" noRot="1" noChangeAspect="1" noChangeArrowheads="1" noTextEdit="1"/>
          </p:cNvSpPr>
          <p:nvPr>
            <p:ph type="sldImg"/>
          </p:nvPr>
        </p:nvSpPr>
        <p:spPr>
          <a:xfrm>
            <a:off x="1141413" y="685800"/>
            <a:ext cx="4573587" cy="3430588"/>
          </a:xfrm>
          <a:ln/>
        </p:spPr>
      </p:sp>
      <p:sp>
        <p:nvSpPr>
          <p:cNvPr id="31747"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Resources available for which setup option may or may not be recognized by the end users. It is also important that the users understand how</a:t>
            </a:r>
            <a:r>
              <a:rPr lang="en-US" baseline="0" dirty="0" smtClean="0"/>
              <a:t> </a:t>
            </a:r>
            <a:r>
              <a:rPr lang="en-US" baseline="0" dirty="0" err="1" smtClean="0"/>
              <a:t>caAERS</a:t>
            </a:r>
            <a:r>
              <a:rPr lang="en-US" baseline="0" dirty="0" smtClean="0"/>
              <a:t> does or does not interface with their local CTMS</a:t>
            </a:r>
            <a:endParaRPr lang="en-US" dirty="0" smtClean="0"/>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D1A92A0B-2A2C-48A4-BE95-5D3E102F571A}" type="slidenum">
              <a:rPr lang="en-US" smtClean="0"/>
              <a:pPr/>
              <a:t>9</a:t>
            </a:fld>
            <a:endParaRPr lang="en-US" smtClean="0"/>
          </a:p>
        </p:txBody>
      </p:sp>
      <p:sp>
        <p:nvSpPr>
          <p:cNvPr id="33794" name="Rectangle 2"/>
          <p:cNvSpPr>
            <a:spLocks noGrp="1" noRot="1" noChangeAspect="1" noChangeArrowheads="1" noTextEdit="1"/>
          </p:cNvSpPr>
          <p:nvPr>
            <p:ph type="sldImg"/>
          </p:nvPr>
        </p:nvSpPr>
        <p:spPr>
          <a:xfrm>
            <a:off x="1141413" y="685800"/>
            <a:ext cx="4573587" cy="3430588"/>
          </a:xfrm>
          <a:ln/>
        </p:spPr>
      </p:sp>
      <p:sp>
        <p:nvSpPr>
          <p:cNvPr id="33795"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Have these</a:t>
            </a:r>
            <a:r>
              <a:rPr lang="en-US" baseline="0" dirty="0" smtClean="0"/>
              <a:t> slide in? note the blue color indicates the Google search</a:t>
            </a:r>
            <a:endParaRPr lang="en-US"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caBIG_updated_logo"/>
          <p:cNvPicPr>
            <a:picLocks noChangeAspect="1" noChangeArrowheads="1"/>
          </p:cNvPicPr>
          <p:nvPr userDrawn="1"/>
        </p:nvPicPr>
        <p:blipFill>
          <a:blip r:embed="rId2"/>
          <a:srcRect/>
          <a:stretch>
            <a:fillRect/>
          </a:stretch>
        </p:blipFill>
        <p:spPr bwMode="auto">
          <a:xfrm>
            <a:off x="1123950" y="152400"/>
            <a:ext cx="7029450" cy="428625"/>
          </a:xfrm>
          <a:prstGeom prst="rect">
            <a:avLst/>
          </a:prstGeom>
          <a:noFill/>
          <a:ln w="9525">
            <a:noFill/>
            <a:miter lim="800000"/>
            <a:headEnd/>
            <a:tailEnd/>
          </a:ln>
        </p:spPr>
      </p:pic>
      <p:sp>
        <p:nvSpPr>
          <p:cNvPr id="96259" name="Rectangle 3"/>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96260" name="Rectangle 4"/>
          <p:cNvSpPr>
            <a:spLocks noGrp="1" noChangeArrowheads="1"/>
          </p:cNvSpPr>
          <p:nvPr>
            <p:ph type="subTitle" idx="1"/>
          </p:nvPr>
        </p:nvSpPr>
        <p:spPr>
          <a:xfrm>
            <a:off x="1371600" y="3886200"/>
            <a:ext cx="6400800" cy="1752600"/>
          </a:xfrm>
        </p:spPr>
        <p:txBody>
          <a:bodyPr/>
          <a:lstStyle>
            <a:lvl1pPr marL="0" indent="0" algn="ctr">
              <a:buFontTx/>
              <a:buNone/>
              <a:defRPr sz="2000"/>
            </a:lvl1pPr>
          </a:lstStyle>
          <a:p>
            <a:r>
              <a:rPr lang="en-US"/>
              <a:t>Click to edit Master subtitle style</a:t>
            </a:r>
          </a:p>
        </p:txBody>
      </p:sp>
      <p:sp>
        <p:nvSpPr>
          <p:cNvPr id="5" name="Rectangle 5"/>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 name="Rectangle 6"/>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6245225"/>
            <a:ext cx="2133600" cy="476250"/>
          </a:xfrm>
        </p:spPr>
        <p:txBody>
          <a:bodyPr/>
          <a:lstStyle>
            <a:lvl1pPr>
              <a:defRPr/>
            </a:lvl1pPr>
          </a:lstStyle>
          <a:p>
            <a:pPr>
              <a:defRPr/>
            </a:pPr>
            <a:fld id="{5781DF04-FF15-45C4-AB66-D73BC0C3EE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44DF863-864E-4E92-9AEA-9CFA36A65A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8C20903-89EF-474A-910F-560296AA2DE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6556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98897AE-3988-4672-A4CC-8A5231E7C4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9F8C60E-A320-4C71-823B-F0CAB18372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629C443-A6B6-45FE-AFFF-606665E6B1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3A88E8F-227D-4570-B1A4-B67097DC24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24993C43-1B56-4651-9CB9-F986E97687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B8E7088-095D-4071-AE96-177707DE34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5C8C9C8-23AC-492A-8E7A-50B24AAE7E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649584E-AA40-4725-B9EF-23C8B2A8EA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2B077EF-1516-4C16-A1C5-54F8D9313C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04800" y="381000"/>
            <a:ext cx="8229600" cy="655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7" name="Rectangle 5"/>
          <p:cNvSpPr>
            <a:spLocks noGrp="1" noChangeArrowheads="1"/>
          </p:cNvSpPr>
          <p:nvPr>
            <p:ph type="ftr" sz="quarter" idx="3"/>
          </p:nvPr>
        </p:nvSpPr>
        <p:spPr bwMode="auto">
          <a:xfrm>
            <a:off x="3124200" y="60769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5238" name="Rectangle 6"/>
          <p:cNvSpPr>
            <a:spLocks noGrp="1" noChangeArrowheads="1"/>
          </p:cNvSpPr>
          <p:nvPr>
            <p:ph type="sldNum" sz="quarter" idx="4"/>
          </p:nvPr>
        </p:nvSpPr>
        <p:spPr bwMode="auto">
          <a:xfrm>
            <a:off x="6553200" y="6076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13FF5F8-E40C-46BA-9789-18E56619D485}" type="slidenum">
              <a:rPr lang="en-US"/>
              <a:pPr>
                <a:defRPr/>
              </a:pPr>
              <a:t>‹#›</a:t>
            </a:fld>
            <a:endParaRPr lang="en-US"/>
          </a:p>
        </p:txBody>
      </p:sp>
      <p:sp>
        <p:nvSpPr>
          <p:cNvPr id="95239" name="Line 7"/>
          <p:cNvSpPr>
            <a:spLocks noChangeShapeType="1"/>
          </p:cNvSpPr>
          <p:nvPr userDrawn="1"/>
        </p:nvSpPr>
        <p:spPr bwMode="auto">
          <a:xfrm>
            <a:off x="0" y="1219200"/>
            <a:ext cx="9144000" cy="0"/>
          </a:xfrm>
          <a:prstGeom prst="line">
            <a:avLst/>
          </a:prstGeom>
          <a:noFill/>
          <a:ln w="28575">
            <a:solidFill>
              <a:schemeClr val="tx1"/>
            </a:solidFill>
            <a:round/>
            <a:headEnd/>
            <a:tailEnd/>
          </a:ln>
          <a:effectLst/>
        </p:spPr>
        <p:txBody>
          <a:bodyPr>
            <a:spAutoFit/>
          </a:bodyPr>
          <a:lstStyle/>
          <a:p>
            <a:pPr>
              <a:defRPr/>
            </a:pPr>
            <a:endParaRPr lang="en-US" sz="1800"/>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Lst>
  <p:txStyles>
    <p:titleStyle>
      <a:lvl1pPr algn="l" rtl="0" eaLnBrk="0" fontAlgn="base" hangingPunct="0">
        <a:spcBef>
          <a:spcPct val="0"/>
        </a:spcBef>
        <a:spcAft>
          <a:spcPct val="0"/>
        </a:spcAft>
        <a:defRPr sz="3400">
          <a:solidFill>
            <a:srgbClr val="333399"/>
          </a:solidFill>
          <a:latin typeface="+mj-lt"/>
          <a:ea typeface="+mj-ea"/>
          <a:cs typeface="+mj-cs"/>
        </a:defRPr>
      </a:lvl1pPr>
      <a:lvl2pPr algn="l" rtl="0" eaLnBrk="0" fontAlgn="base" hangingPunct="0">
        <a:spcBef>
          <a:spcPct val="0"/>
        </a:spcBef>
        <a:spcAft>
          <a:spcPct val="0"/>
        </a:spcAft>
        <a:defRPr sz="3400">
          <a:solidFill>
            <a:srgbClr val="333399"/>
          </a:solidFill>
          <a:latin typeface="Arial" charset="0"/>
        </a:defRPr>
      </a:lvl2pPr>
      <a:lvl3pPr algn="l" rtl="0" eaLnBrk="0" fontAlgn="base" hangingPunct="0">
        <a:spcBef>
          <a:spcPct val="0"/>
        </a:spcBef>
        <a:spcAft>
          <a:spcPct val="0"/>
        </a:spcAft>
        <a:defRPr sz="3400">
          <a:solidFill>
            <a:srgbClr val="333399"/>
          </a:solidFill>
          <a:latin typeface="Arial" charset="0"/>
        </a:defRPr>
      </a:lvl3pPr>
      <a:lvl4pPr algn="l" rtl="0" eaLnBrk="0" fontAlgn="base" hangingPunct="0">
        <a:spcBef>
          <a:spcPct val="0"/>
        </a:spcBef>
        <a:spcAft>
          <a:spcPct val="0"/>
        </a:spcAft>
        <a:defRPr sz="3400">
          <a:solidFill>
            <a:srgbClr val="333399"/>
          </a:solidFill>
          <a:latin typeface="Arial" charset="0"/>
        </a:defRPr>
      </a:lvl4pPr>
      <a:lvl5pPr algn="l" rtl="0" eaLnBrk="0" fontAlgn="base" hangingPunct="0">
        <a:spcBef>
          <a:spcPct val="0"/>
        </a:spcBef>
        <a:spcAft>
          <a:spcPct val="0"/>
        </a:spcAft>
        <a:defRPr sz="3400">
          <a:solidFill>
            <a:srgbClr val="333399"/>
          </a:solidFill>
          <a:latin typeface="Arial" charset="0"/>
        </a:defRPr>
      </a:lvl5pPr>
      <a:lvl6pPr marL="457200" algn="l" rtl="0" fontAlgn="base">
        <a:spcBef>
          <a:spcPct val="0"/>
        </a:spcBef>
        <a:spcAft>
          <a:spcPct val="0"/>
        </a:spcAft>
        <a:defRPr sz="3400">
          <a:solidFill>
            <a:srgbClr val="333399"/>
          </a:solidFill>
          <a:latin typeface="Arial" charset="0"/>
        </a:defRPr>
      </a:lvl6pPr>
      <a:lvl7pPr marL="914400" algn="l" rtl="0" fontAlgn="base">
        <a:spcBef>
          <a:spcPct val="0"/>
        </a:spcBef>
        <a:spcAft>
          <a:spcPct val="0"/>
        </a:spcAft>
        <a:defRPr sz="3400">
          <a:solidFill>
            <a:srgbClr val="333399"/>
          </a:solidFill>
          <a:latin typeface="Arial" charset="0"/>
        </a:defRPr>
      </a:lvl7pPr>
      <a:lvl8pPr marL="1371600" algn="l" rtl="0" fontAlgn="base">
        <a:spcBef>
          <a:spcPct val="0"/>
        </a:spcBef>
        <a:spcAft>
          <a:spcPct val="0"/>
        </a:spcAft>
        <a:defRPr sz="3400">
          <a:solidFill>
            <a:srgbClr val="333399"/>
          </a:solidFill>
          <a:latin typeface="Arial" charset="0"/>
        </a:defRPr>
      </a:lvl8pPr>
      <a:lvl9pPr marL="1828800" algn="l" rtl="0" fontAlgn="base">
        <a:spcBef>
          <a:spcPct val="0"/>
        </a:spcBef>
        <a:spcAft>
          <a:spcPct val="0"/>
        </a:spcAft>
        <a:defRPr sz="3400">
          <a:solidFill>
            <a:srgbClr val="333399"/>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bdev1000.semanticbits.com:8031/caaers/public/logi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914400" y="1447800"/>
            <a:ext cx="7315200" cy="1257300"/>
          </a:xfrm>
          <a:prstGeom prst="rect">
            <a:avLst/>
          </a:prstGeom>
          <a:noFill/>
          <a:ln w="9525">
            <a:noFill/>
            <a:miter lim="800000"/>
            <a:headEnd/>
            <a:tailEnd/>
          </a:ln>
        </p:spPr>
        <p:txBody>
          <a:bodyPr lIns="0" tIns="0" rIns="0" bIns="0" anchor="b"/>
          <a:lstStyle/>
          <a:p>
            <a:pPr algn="ctr"/>
            <a:r>
              <a:rPr lang="en-US" sz="3800">
                <a:solidFill>
                  <a:srgbClr val="333399"/>
                </a:solidFill>
              </a:rPr>
              <a:t>caAERS Overview</a:t>
            </a:r>
          </a:p>
        </p:txBody>
      </p:sp>
      <p:sp>
        <p:nvSpPr>
          <p:cNvPr id="16386" name="Rectangle 3"/>
          <p:cNvSpPr>
            <a:spLocks noGrp="1" noChangeArrowheads="1"/>
          </p:cNvSpPr>
          <p:nvPr>
            <p:ph type="subTitle" idx="1"/>
          </p:nvPr>
        </p:nvSpPr>
        <p:spPr>
          <a:xfrm>
            <a:off x="914400" y="3657600"/>
            <a:ext cx="7086600" cy="2743200"/>
          </a:xfrm>
        </p:spPr>
        <p:txBody>
          <a:bodyPr lIns="0" tIns="0" rIns="0" bIns="0"/>
          <a:lstStyle/>
          <a:p>
            <a:pPr algn="l" eaLnBrk="1" hangingPunct="1">
              <a:spcBef>
                <a:spcPct val="0"/>
              </a:spcBef>
              <a:spcAft>
                <a:spcPct val="10000"/>
              </a:spcAft>
            </a:pPr>
            <a:r>
              <a:rPr lang="en-US" dirty="0" smtClean="0"/>
              <a:t>Session Date: </a:t>
            </a:r>
            <a:r>
              <a:rPr lang="en-US" dirty="0" smtClean="0">
                <a:solidFill>
                  <a:srgbClr val="FF0000"/>
                </a:solidFill>
              </a:rPr>
              <a:t>##/##/##</a:t>
            </a:r>
            <a:r>
              <a:rPr lang="en-US" dirty="0" smtClean="0"/>
              <a:t/>
            </a:r>
            <a:br>
              <a:rPr lang="en-US" dirty="0" smtClean="0"/>
            </a:br>
            <a:r>
              <a:rPr lang="en-US" dirty="0" smtClean="0"/>
              <a:t>Session Length: </a:t>
            </a:r>
            <a:r>
              <a:rPr lang="en-US" dirty="0" smtClean="0">
                <a:solidFill>
                  <a:srgbClr val="FF0000"/>
                </a:solidFill>
              </a:rPr>
              <a:t>## minutes</a:t>
            </a:r>
            <a:r>
              <a:rPr lang="en-US" dirty="0" smtClean="0"/>
              <a:t/>
            </a:r>
            <a:br>
              <a:rPr lang="en-US" dirty="0" smtClean="0"/>
            </a:br>
            <a:r>
              <a:rPr lang="en-US" dirty="0" smtClean="0"/>
              <a:t>Target Audience: End Users</a:t>
            </a:r>
          </a:p>
          <a:p>
            <a:pPr eaLnBrk="1" hangingPunct="1"/>
            <a:endParaRPr lang="en-US" dirty="0" smtClean="0">
              <a:solidFill>
                <a:srgbClr val="FF33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z="2400" smtClean="0"/>
              <a:t/>
            </a:r>
            <a:br>
              <a:rPr lang="en-US" sz="2400" smtClean="0"/>
            </a:br>
            <a:r>
              <a:rPr lang="en-US" sz="2400" smtClean="0"/>
              <a:t>Lesson 2:  Basic navigation</a:t>
            </a:r>
            <a:br>
              <a:rPr lang="en-US" sz="2400" smtClean="0"/>
            </a:br>
            <a:r>
              <a:rPr lang="en-US" sz="2400" smtClean="0"/>
              <a:t/>
            </a:r>
            <a:br>
              <a:rPr lang="en-US" sz="2400" smtClean="0"/>
            </a:br>
            <a:endParaRPr lang="en-US" sz="2400" smtClean="0"/>
          </a:p>
        </p:txBody>
      </p:sp>
      <p:sp>
        <p:nvSpPr>
          <p:cNvPr id="32770" name="Rectangle 3"/>
          <p:cNvSpPr>
            <a:spLocks noGrp="1" noChangeArrowheads="1"/>
          </p:cNvSpPr>
          <p:nvPr>
            <p:ph type="body" idx="1"/>
          </p:nvPr>
        </p:nvSpPr>
        <p:spPr>
          <a:xfrm>
            <a:off x="533400" y="1524000"/>
            <a:ext cx="8229600" cy="4495800"/>
          </a:xfrm>
        </p:spPr>
        <p:txBody>
          <a:bodyPr/>
          <a:lstStyle/>
          <a:p>
            <a:pPr eaLnBrk="1" hangingPunct="1"/>
            <a:r>
              <a:rPr lang="en-US" dirty="0" smtClean="0"/>
              <a:t>Tabs, and directed tabs</a:t>
            </a:r>
          </a:p>
          <a:p>
            <a:pPr eaLnBrk="1" hangingPunct="1"/>
            <a:r>
              <a:rPr lang="en-US" dirty="0" smtClean="0"/>
              <a:t>Required field designations</a:t>
            </a:r>
          </a:p>
          <a:p>
            <a:pPr eaLnBrk="1" hangingPunct="1"/>
            <a:r>
              <a:rPr lang="en-US" dirty="0" smtClean="0"/>
              <a:t>Save, save and continue</a:t>
            </a:r>
            <a:endParaRPr lang="en-US" b="1" i="1" dirty="0" smtClean="0"/>
          </a:p>
        </p:txBody>
      </p:sp>
      <p:pic>
        <p:nvPicPr>
          <p:cNvPr id="1028" name="Picture 4" descr="Help2"/>
          <p:cNvPicPr>
            <a:picLocks noChangeAspect="1" noChangeArrowheads="1"/>
          </p:cNvPicPr>
          <p:nvPr/>
        </p:nvPicPr>
        <p:blipFill>
          <a:blip r:embed="rId3"/>
          <a:srcRect/>
          <a:stretch>
            <a:fillRect/>
          </a:stretch>
        </p:blipFill>
        <p:spPr bwMode="auto">
          <a:xfrm>
            <a:off x="533400" y="4343400"/>
            <a:ext cx="5705475" cy="2326149"/>
          </a:xfrm>
          <a:prstGeom prst="rect">
            <a:avLst/>
          </a:prstGeom>
          <a:noFill/>
          <a:ln w="9525">
            <a:noFill/>
            <a:miter lim="800000"/>
            <a:headEnd/>
            <a:tailEnd/>
          </a:ln>
        </p:spPr>
      </p:pic>
      <p:pic>
        <p:nvPicPr>
          <p:cNvPr id="2" name="Picture 2"/>
          <p:cNvPicPr>
            <a:picLocks noChangeAspect="1" noChangeArrowheads="1"/>
          </p:cNvPicPr>
          <p:nvPr/>
        </p:nvPicPr>
        <p:blipFill>
          <a:blip r:embed="rId4"/>
          <a:srcRect/>
          <a:stretch>
            <a:fillRect/>
          </a:stretch>
        </p:blipFill>
        <p:spPr bwMode="auto">
          <a:xfrm>
            <a:off x="0" y="3048000"/>
            <a:ext cx="8900652" cy="9715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z="2400" smtClean="0"/>
              <a:t/>
            </a:r>
            <a:br>
              <a:rPr lang="en-US" sz="2400" smtClean="0"/>
            </a:br>
            <a:r>
              <a:rPr lang="en-US" sz="2400" smtClean="0"/>
              <a:t>Lesson 3:  Creating Reports and Rules</a:t>
            </a:r>
            <a:br>
              <a:rPr lang="en-US" sz="2400" smtClean="0"/>
            </a:br>
            <a:r>
              <a:rPr lang="en-US" sz="2400" smtClean="0"/>
              <a:t/>
            </a:r>
            <a:br>
              <a:rPr lang="en-US" sz="2400" smtClean="0"/>
            </a:br>
            <a:endParaRPr lang="en-US" sz="2400" smtClean="0"/>
          </a:p>
        </p:txBody>
      </p:sp>
      <p:sp>
        <p:nvSpPr>
          <p:cNvPr id="36866" name="Rectangle 3"/>
          <p:cNvSpPr>
            <a:spLocks noGrp="1" noChangeArrowheads="1"/>
          </p:cNvSpPr>
          <p:nvPr>
            <p:ph type="body" idx="1"/>
          </p:nvPr>
        </p:nvSpPr>
        <p:spPr>
          <a:xfrm>
            <a:off x="533400" y="1524000"/>
            <a:ext cx="8229600" cy="4724400"/>
          </a:xfrm>
        </p:spPr>
        <p:txBody>
          <a:bodyPr/>
          <a:lstStyle/>
          <a:p>
            <a:pPr eaLnBrk="1" hangingPunct="1"/>
            <a:r>
              <a:rPr lang="en-US" dirty="0" smtClean="0"/>
              <a:t>Reports first, rules second!</a:t>
            </a:r>
          </a:p>
          <a:p>
            <a:pPr lvl="1" eaLnBrk="1" hangingPunct="1"/>
            <a:r>
              <a:rPr lang="en-US" dirty="0" smtClean="0"/>
              <a:t>Required fields</a:t>
            </a:r>
          </a:p>
          <a:p>
            <a:pPr lvl="1" eaLnBrk="1" hangingPunct="1"/>
            <a:r>
              <a:rPr lang="en-US" dirty="0" smtClean="0"/>
              <a:t>Delivery option</a:t>
            </a:r>
          </a:p>
          <a:p>
            <a:pPr eaLnBrk="1" hangingPunct="1"/>
            <a:r>
              <a:rPr lang="en-US" dirty="0" smtClean="0"/>
              <a:t>Which rules can be setup and which rules can be imported?</a:t>
            </a:r>
          </a:p>
          <a:p>
            <a:pPr lvl="1" eaLnBrk="1" hangingPunct="1"/>
            <a:r>
              <a:rPr lang="en-US" dirty="0" smtClean="0"/>
              <a:t>Import preferred</a:t>
            </a:r>
          </a:p>
          <a:p>
            <a:pPr lvl="1" eaLnBrk="1" hangingPunct="1"/>
            <a:r>
              <a:rPr lang="en-US" dirty="0" smtClean="0"/>
              <a:t>Reporters and System admin should build together!</a:t>
            </a:r>
          </a:p>
          <a:p>
            <a:pPr lvl="1" eaLnBrk="1" hangingPunct="1"/>
            <a:r>
              <a:rPr lang="en-US" dirty="0" smtClean="0"/>
              <a:t>Protocol managers must understand what in the trial definition triggers the reports so they can define the trial correctly!</a:t>
            </a:r>
            <a:br>
              <a:rPr lang="en-US" dirty="0" smtClean="0"/>
            </a:br>
            <a:endParaRPr lang="en-US" dirty="0" smtClean="0"/>
          </a:p>
          <a:p>
            <a:pPr eaLnBrk="1" hangingPunct="1"/>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z="2400" smtClean="0"/>
              <a:t/>
            </a:r>
            <a:br>
              <a:rPr lang="en-US" sz="2400" smtClean="0"/>
            </a:br>
            <a:r>
              <a:rPr lang="en-US" sz="2400" smtClean="0"/>
              <a:t>Lesson 3:  Creating Reports and Rules</a:t>
            </a:r>
            <a:br>
              <a:rPr lang="en-US" sz="2400" smtClean="0"/>
            </a:br>
            <a:r>
              <a:rPr lang="en-US" sz="2400" smtClean="0"/>
              <a:t/>
            </a:r>
            <a:br>
              <a:rPr lang="en-US" sz="2400" smtClean="0"/>
            </a:br>
            <a:endParaRPr lang="en-US" sz="2400" smtClean="0"/>
          </a:p>
        </p:txBody>
      </p:sp>
      <p:sp>
        <p:nvSpPr>
          <p:cNvPr id="36866" name="Rectangle 3"/>
          <p:cNvSpPr>
            <a:spLocks noGrp="1" noChangeArrowheads="1"/>
          </p:cNvSpPr>
          <p:nvPr>
            <p:ph type="body" idx="1"/>
          </p:nvPr>
        </p:nvSpPr>
        <p:spPr>
          <a:xfrm>
            <a:off x="533400" y="1524000"/>
            <a:ext cx="8229600" cy="685800"/>
          </a:xfrm>
        </p:spPr>
        <p:txBody>
          <a:bodyPr/>
          <a:lstStyle/>
          <a:p>
            <a:pPr eaLnBrk="1" hangingPunct="1"/>
            <a:r>
              <a:rPr lang="en-US" dirty="0" smtClean="0"/>
              <a:t>Who should do this?</a:t>
            </a:r>
          </a:p>
          <a:p>
            <a:pPr eaLnBrk="1" hangingPunct="1">
              <a:buNone/>
            </a:pPr>
            <a:r>
              <a:rPr lang="en-US" dirty="0" smtClean="0"/>
              <a:t/>
            </a:r>
            <a:br>
              <a:rPr lang="en-US" dirty="0" smtClean="0"/>
            </a:br>
            <a:endParaRPr lang="en-US" dirty="0" smtClean="0"/>
          </a:p>
        </p:txBody>
      </p:sp>
      <p:pic>
        <p:nvPicPr>
          <p:cNvPr id="3074" name="Picture 2" descr="Picture 5"/>
          <p:cNvPicPr>
            <a:picLocks noChangeAspect="1" noChangeArrowheads="1"/>
          </p:cNvPicPr>
          <p:nvPr/>
        </p:nvPicPr>
        <p:blipFill>
          <a:blip r:embed="rId3"/>
          <a:srcRect/>
          <a:stretch>
            <a:fillRect/>
          </a:stretch>
        </p:blipFill>
        <p:spPr bwMode="auto">
          <a:xfrm>
            <a:off x="1371600" y="2164730"/>
            <a:ext cx="5676900" cy="418844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z="2400" smtClean="0"/>
              <a:t/>
            </a:r>
            <a:br>
              <a:rPr lang="en-US" sz="2400" smtClean="0"/>
            </a:br>
            <a:r>
              <a:rPr lang="en-US" sz="2400" smtClean="0"/>
              <a:t/>
            </a:r>
            <a:br>
              <a:rPr lang="en-US" sz="2400" smtClean="0"/>
            </a:br>
            <a:r>
              <a:rPr lang="en-US" sz="2400" smtClean="0"/>
              <a:t>Lesson 4:  Creating Trials</a:t>
            </a:r>
            <a:br>
              <a:rPr lang="en-US" sz="2400" smtClean="0"/>
            </a:br>
            <a:r>
              <a:rPr lang="en-US" sz="2400" smtClean="0"/>
              <a:t/>
            </a:r>
            <a:br>
              <a:rPr lang="en-US" sz="2400" smtClean="0"/>
            </a:br>
            <a:r>
              <a:rPr lang="en-US" sz="2400" smtClean="0"/>
              <a:t/>
            </a:r>
            <a:br>
              <a:rPr lang="en-US" sz="2400" smtClean="0"/>
            </a:br>
            <a:endParaRPr lang="en-US" sz="2400" smtClean="0"/>
          </a:p>
        </p:txBody>
      </p:sp>
      <p:sp>
        <p:nvSpPr>
          <p:cNvPr id="40962" name="Rectangle 3"/>
          <p:cNvSpPr>
            <a:spLocks noGrp="1" noChangeArrowheads="1"/>
          </p:cNvSpPr>
          <p:nvPr>
            <p:ph type="body" idx="1"/>
          </p:nvPr>
        </p:nvSpPr>
        <p:spPr>
          <a:xfrm>
            <a:off x="533400" y="1524000"/>
            <a:ext cx="8229600" cy="4495800"/>
          </a:xfrm>
        </p:spPr>
        <p:txBody>
          <a:bodyPr/>
          <a:lstStyle/>
          <a:p>
            <a:pPr eaLnBrk="1" hangingPunct="1"/>
            <a:r>
              <a:rPr lang="en-US" dirty="0" smtClean="0"/>
              <a:t>Who should do this?</a:t>
            </a:r>
          </a:p>
          <a:p>
            <a:pPr eaLnBrk="1" hangingPunct="1"/>
            <a:r>
              <a:rPr lang="en-US" dirty="0" smtClean="0"/>
              <a:t>Create or import?</a:t>
            </a:r>
          </a:p>
          <a:p>
            <a:pPr eaLnBrk="1" hangingPunct="1"/>
            <a:r>
              <a:rPr lang="en-US" dirty="0" smtClean="0"/>
              <a:t>Key fields that drive reports and rules.</a:t>
            </a:r>
            <a:br>
              <a:rPr lang="en-US" dirty="0" smtClean="0"/>
            </a:b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dirty="0" smtClean="0"/>
              <a:t>Creating a trial</a:t>
            </a:r>
          </a:p>
        </p:txBody>
      </p:sp>
      <p:pic>
        <p:nvPicPr>
          <p:cNvPr id="43010"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dirty="0" smtClean="0"/>
              <a:t>Creating a trial</a:t>
            </a:r>
          </a:p>
        </p:txBody>
      </p:sp>
      <p:pic>
        <p:nvPicPr>
          <p:cNvPr id="45058"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dirty="0" smtClean="0"/>
              <a:t>Creating a trial other screens</a:t>
            </a:r>
          </a:p>
        </p:txBody>
      </p:sp>
      <p:pic>
        <p:nvPicPr>
          <p:cNvPr id="47106"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dirty="0" smtClean="0"/>
              <a:t>Creating a trial other screens</a:t>
            </a:r>
          </a:p>
        </p:txBody>
      </p:sp>
      <p:pic>
        <p:nvPicPr>
          <p:cNvPr id="51202"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dirty="0" smtClean="0"/>
              <a:t>Creating a trial other screens</a:t>
            </a:r>
          </a:p>
        </p:txBody>
      </p:sp>
      <p:pic>
        <p:nvPicPr>
          <p:cNvPr id="53250"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dirty="0" smtClean="0"/>
              <a:t>Creating a trial other screens</a:t>
            </a:r>
          </a:p>
        </p:txBody>
      </p:sp>
      <p:pic>
        <p:nvPicPr>
          <p:cNvPr id="57346"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z="2300" smtClean="0"/>
              <a:t>Session Details:</a:t>
            </a:r>
            <a:r>
              <a:rPr lang="en-US" smtClean="0"/>
              <a:t/>
            </a:r>
            <a:br>
              <a:rPr lang="en-US" smtClean="0"/>
            </a:br>
            <a:r>
              <a:rPr lang="en-US" smtClean="0"/>
              <a:t>Participants &amp; Logistics</a:t>
            </a:r>
          </a:p>
        </p:txBody>
      </p:sp>
      <p:sp>
        <p:nvSpPr>
          <p:cNvPr id="18434" name="Rectangle 3"/>
          <p:cNvSpPr>
            <a:spLocks noGrp="1" noChangeArrowheads="1"/>
          </p:cNvSpPr>
          <p:nvPr>
            <p:ph type="body" idx="1"/>
          </p:nvPr>
        </p:nvSpPr>
        <p:spPr/>
        <p:txBody>
          <a:bodyPr/>
          <a:lstStyle/>
          <a:p>
            <a:pPr eaLnBrk="1" hangingPunct="1"/>
            <a:r>
              <a:rPr lang="en-US" dirty="0" smtClean="0"/>
              <a:t>Introduction of Trainer(s)</a:t>
            </a:r>
            <a:br>
              <a:rPr lang="en-US" dirty="0" smtClean="0"/>
            </a:br>
            <a:endParaRPr lang="en-US" dirty="0" smtClean="0"/>
          </a:p>
          <a:p>
            <a:pPr eaLnBrk="1" hangingPunct="1"/>
            <a:r>
              <a:rPr lang="en-US" dirty="0" smtClean="0"/>
              <a:t>Audience Introductions</a:t>
            </a:r>
          </a:p>
          <a:p>
            <a:pPr lvl="1" eaLnBrk="1" hangingPunct="1"/>
            <a:r>
              <a:rPr lang="en-US" dirty="0" smtClean="0">
                <a:solidFill>
                  <a:srgbClr val="FF0000"/>
                </a:solidFill>
              </a:rPr>
              <a:t>Name, Role, Organization</a:t>
            </a:r>
          </a:p>
          <a:p>
            <a:pPr lvl="1" eaLnBrk="1" hangingPunct="1"/>
            <a:r>
              <a:rPr lang="en-US" dirty="0" smtClean="0"/>
              <a:t>Reason for Attending</a:t>
            </a:r>
            <a:br>
              <a:rPr lang="en-US" dirty="0" smtClean="0"/>
            </a:br>
            <a:endParaRPr lang="en-US" dirty="0" smtClean="0"/>
          </a:p>
          <a:p>
            <a:pPr eaLnBrk="1" hangingPunct="1"/>
            <a:r>
              <a:rPr lang="en-US" dirty="0" smtClean="0"/>
              <a:t>Facility Logistics</a:t>
            </a:r>
          </a:p>
          <a:p>
            <a:pPr lvl="1" eaLnBrk="1" hangingPunct="1"/>
            <a:r>
              <a:rPr lang="en-US" dirty="0" smtClean="0"/>
              <a:t>Classroom access, restrooms, phones, etc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dirty="0" smtClean="0"/>
              <a:t>Creating a trial other screens</a:t>
            </a:r>
          </a:p>
        </p:txBody>
      </p:sp>
      <p:pic>
        <p:nvPicPr>
          <p:cNvPr id="62466"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body" idx="4294967295"/>
          </p:nvPr>
        </p:nvSpPr>
        <p:spPr/>
        <p:txBody>
          <a:bodyPr/>
          <a:lstStyle/>
          <a:p>
            <a:pPr eaLnBrk="1" hangingPunct="1">
              <a:lnSpc>
                <a:spcPct val="90000"/>
              </a:lnSpc>
            </a:pPr>
            <a:r>
              <a:rPr lang="en-US" dirty="0" smtClean="0"/>
              <a:t>How much detail is needed?</a:t>
            </a:r>
          </a:p>
          <a:p>
            <a:pPr eaLnBrk="1" hangingPunct="1">
              <a:lnSpc>
                <a:spcPct val="90000"/>
              </a:lnSpc>
            </a:pPr>
            <a:r>
              <a:rPr lang="en-US" dirty="0" smtClean="0"/>
              <a:t>Which trials?</a:t>
            </a:r>
          </a:p>
          <a:p>
            <a:pPr eaLnBrk="1" hangingPunct="1">
              <a:lnSpc>
                <a:spcPct val="90000"/>
              </a:lnSpc>
              <a:buNone/>
            </a:pPr>
            <a:endParaRPr lang="en-US" dirty="0" smtClean="0"/>
          </a:p>
        </p:txBody>
      </p:sp>
      <p:sp>
        <p:nvSpPr>
          <p:cNvPr id="64514" name="Rectangle 3"/>
          <p:cNvSpPr>
            <a:spLocks noGrp="1" noChangeArrowheads="1"/>
          </p:cNvSpPr>
          <p:nvPr>
            <p:ph type="title" idx="4294967295"/>
          </p:nvPr>
        </p:nvSpPr>
        <p:spPr>
          <a:xfrm>
            <a:off x="381000" y="76200"/>
            <a:ext cx="8229600" cy="990600"/>
          </a:xfrm>
        </p:spPr>
        <p:txBody>
          <a:bodyPr lIns="0" tIns="0" rIns="0" bIns="0" anchor="b"/>
          <a:lstStyle/>
          <a:p>
            <a:pPr eaLnBrk="1" hangingPunct="1"/>
            <a:r>
              <a:rPr lang="en-US" sz="2300" smtClean="0"/>
              <a:t>Lesson 4</a:t>
            </a:r>
            <a:br>
              <a:rPr lang="en-US" sz="2300" smtClean="0"/>
            </a:br>
            <a:r>
              <a:rPr lang="en-US" sz="3000" smtClean="0"/>
              <a:t>Review &amp; Questions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z="2400" smtClean="0"/>
              <a:t/>
            </a:r>
            <a:br>
              <a:rPr lang="en-US" sz="2400" smtClean="0"/>
            </a:br>
            <a:r>
              <a:rPr lang="en-US" sz="2400" smtClean="0"/>
              <a:t/>
            </a:r>
            <a:br>
              <a:rPr lang="en-US" sz="2400" smtClean="0"/>
            </a:br>
            <a:r>
              <a:rPr lang="en-US" sz="2400" smtClean="0"/>
              <a:t>Lesson 5:  Adding patients</a:t>
            </a:r>
            <a:br>
              <a:rPr lang="en-US" sz="2400" smtClean="0"/>
            </a:br>
            <a:r>
              <a:rPr lang="en-US" sz="2400" smtClean="0"/>
              <a:t/>
            </a:r>
            <a:br>
              <a:rPr lang="en-US" sz="2400" smtClean="0"/>
            </a:br>
            <a:r>
              <a:rPr lang="en-US" sz="2400" smtClean="0"/>
              <a:t/>
            </a:r>
            <a:br>
              <a:rPr lang="en-US" sz="2400" smtClean="0"/>
            </a:br>
            <a:endParaRPr lang="en-US" sz="2400" smtClean="0"/>
          </a:p>
        </p:txBody>
      </p:sp>
      <p:sp>
        <p:nvSpPr>
          <p:cNvPr id="66562" name="Rectangle 3"/>
          <p:cNvSpPr>
            <a:spLocks noGrp="1" noChangeArrowheads="1"/>
          </p:cNvSpPr>
          <p:nvPr>
            <p:ph type="body" idx="1"/>
          </p:nvPr>
        </p:nvSpPr>
        <p:spPr>
          <a:xfrm>
            <a:off x="533400" y="1524000"/>
            <a:ext cx="8229600" cy="4495800"/>
          </a:xfrm>
        </p:spPr>
        <p:txBody>
          <a:bodyPr/>
          <a:lstStyle/>
          <a:p>
            <a:pPr eaLnBrk="1" hangingPunct="1"/>
            <a:r>
              <a:rPr lang="en-US" dirty="0" smtClean="0"/>
              <a:t>Who should do this?</a:t>
            </a:r>
          </a:p>
          <a:p>
            <a:pPr eaLnBrk="1" hangingPunct="1"/>
            <a:r>
              <a:rPr lang="en-US" dirty="0" smtClean="0"/>
              <a:t>Create or import?</a:t>
            </a:r>
          </a:p>
          <a:p>
            <a:pPr eaLnBrk="1" hangingPunct="1">
              <a:buFontTx/>
              <a:buNone/>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dirty="0" smtClean="0"/>
              <a:t>Creating a participant</a:t>
            </a:r>
          </a:p>
        </p:txBody>
      </p:sp>
      <p:pic>
        <p:nvPicPr>
          <p:cNvPr id="68610"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dirty="0" smtClean="0"/>
              <a:t>Assigning a participant to a study</a:t>
            </a:r>
          </a:p>
        </p:txBody>
      </p:sp>
      <p:pic>
        <p:nvPicPr>
          <p:cNvPr id="70658"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dirty="0" smtClean="0"/>
              <a:t>Creating a participant</a:t>
            </a:r>
          </a:p>
        </p:txBody>
      </p:sp>
      <p:pic>
        <p:nvPicPr>
          <p:cNvPr id="72706"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dirty="0" smtClean="0"/>
              <a:t>Participant added!</a:t>
            </a:r>
          </a:p>
        </p:txBody>
      </p:sp>
      <p:pic>
        <p:nvPicPr>
          <p:cNvPr id="74754"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body" idx="1"/>
          </p:nvPr>
        </p:nvSpPr>
        <p:spPr/>
        <p:txBody>
          <a:bodyPr/>
          <a:lstStyle/>
          <a:p>
            <a:pPr eaLnBrk="1" hangingPunct="1">
              <a:lnSpc>
                <a:spcPct val="90000"/>
              </a:lnSpc>
            </a:pPr>
            <a:r>
              <a:rPr lang="en-US" dirty="0" smtClean="0"/>
              <a:t>Search for patient first or add patient?</a:t>
            </a:r>
          </a:p>
        </p:txBody>
      </p:sp>
      <p:sp>
        <p:nvSpPr>
          <p:cNvPr id="76802" name="Rectangle 3"/>
          <p:cNvSpPr>
            <a:spLocks noGrp="1" noChangeArrowheads="1"/>
          </p:cNvSpPr>
          <p:nvPr>
            <p:ph type="title"/>
          </p:nvPr>
        </p:nvSpPr>
        <p:spPr>
          <a:xfrm>
            <a:off x="381000" y="76200"/>
            <a:ext cx="8229600" cy="990600"/>
          </a:xfrm>
        </p:spPr>
        <p:txBody>
          <a:bodyPr lIns="0" tIns="0" rIns="0" bIns="0" anchor="b"/>
          <a:lstStyle/>
          <a:p>
            <a:pPr eaLnBrk="1" hangingPunct="1"/>
            <a:r>
              <a:rPr lang="en-US" sz="2300" smtClean="0"/>
              <a:t>Lesson 5</a:t>
            </a:r>
            <a:br>
              <a:rPr lang="en-US" sz="2300" smtClean="0"/>
            </a:br>
            <a:r>
              <a:rPr lang="en-US" sz="3000" smtClean="0"/>
              <a:t>Review &amp; Questions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z="2400" smtClean="0"/>
              <a:t/>
            </a:r>
            <a:br>
              <a:rPr lang="en-US" sz="2400" smtClean="0"/>
            </a:br>
            <a:r>
              <a:rPr lang="en-US" sz="2400" smtClean="0"/>
              <a:t/>
            </a:r>
            <a:br>
              <a:rPr lang="en-US" sz="2400" smtClean="0"/>
            </a:br>
            <a:r>
              <a:rPr lang="en-US" sz="2400" smtClean="0"/>
              <a:t>Lesson 6:  Adding Routine AE</a:t>
            </a:r>
            <a:br>
              <a:rPr lang="en-US" sz="2400" smtClean="0"/>
            </a:br>
            <a:r>
              <a:rPr lang="en-US" sz="2400" smtClean="0"/>
              <a:t/>
            </a:r>
            <a:br>
              <a:rPr lang="en-US" sz="2400" smtClean="0"/>
            </a:br>
            <a:r>
              <a:rPr lang="en-US" sz="2400" smtClean="0"/>
              <a:t/>
            </a:r>
            <a:br>
              <a:rPr lang="en-US" sz="2400" smtClean="0"/>
            </a:br>
            <a:endParaRPr lang="en-US" sz="2400" smtClean="0"/>
          </a:p>
        </p:txBody>
      </p:sp>
      <p:sp>
        <p:nvSpPr>
          <p:cNvPr id="78850" name="Rectangle 3"/>
          <p:cNvSpPr>
            <a:spLocks noGrp="1" noChangeArrowheads="1"/>
          </p:cNvSpPr>
          <p:nvPr>
            <p:ph type="body" idx="1"/>
          </p:nvPr>
        </p:nvSpPr>
        <p:spPr>
          <a:xfrm>
            <a:off x="533400" y="1524000"/>
            <a:ext cx="8229600" cy="4495800"/>
          </a:xfrm>
        </p:spPr>
        <p:txBody>
          <a:bodyPr/>
          <a:lstStyle/>
          <a:p>
            <a:pPr eaLnBrk="1" hangingPunct="1"/>
            <a:r>
              <a:rPr lang="en-US" dirty="0" smtClean="0"/>
              <a:t>Who should do this?</a:t>
            </a:r>
          </a:p>
          <a:p>
            <a:pPr lvl="1" eaLnBrk="1" hangingPunct="1"/>
            <a:r>
              <a:rPr lang="en-US" dirty="0" smtClean="0"/>
              <a:t>If your center is using </a:t>
            </a:r>
            <a:r>
              <a:rPr lang="en-US" dirty="0" err="1" smtClean="0"/>
              <a:t>caAERS</a:t>
            </a:r>
            <a:r>
              <a:rPr lang="en-US" dirty="0" smtClean="0"/>
              <a:t> for routine AE’s</a:t>
            </a:r>
          </a:p>
          <a:p>
            <a:pPr lvl="1" eaLnBrk="1" hangingPunct="1"/>
            <a:r>
              <a:rPr lang="en-US" dirty="0" smtClean="0"/>
              <a:t>No solicited AE’s/Templates in version 1.0</a:t>
            </a:r>
          </a:p>
          <a:p>
            <a:pPr eaLnBrk="1" hangingPunct="1">
              <a:buNone/>
            </a:pPr>
            <a:r>
              <a:rPr lang="en-US" dirty="0" smtClean="0"/>
              <a:t/>
            </a:r>
            <a:br>
              <a:rPr lang="en-US" dirty="0" smtClean="0"/>
            </a:b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dirty="0" smtClean="0"/>
              <a:t>Adding routine AE’s</a:t>
            </a:r>
          </a:p>
        </p:txBody>
      </p:sp>
      <p:pic>
        <p:nvPicPr>
          <p:cNvPr id="80898"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z="2000" smtClean="0"/>
              <a:t>Am I in the right place?</a:t>
            </a:r>
            <a:r>
              <a:rPr lang="en-US" smtClean="0"/>
              <a:t/>
            </a:r>
            <a:br>
              <a:rPr lang="en-US" smtClean="0"/>
            </a:br>
            <a:r>
              <a:rPr lang="en-US" smtClean="0"/>
              <a:t>What is caAERS and who will use it?</a:t>
            </a:r>
          </a:p>
        </p:txBody>
      </p:sp>
      <p:sp>
        <p:nvSpPr>
          <p:cNvPr id="20482" name="Rectangle 3"/>
          <p:cNvSpPr>
            <a:spLocks noGrp="1" noChangeArrowheads="1"/>
          </p:cNvSpPr>
          <p:nvPr>
            <p:ph type="body" idx="1"/>
          </p:nvPr>
        </p:nvSpPr>
        <p:spPr/>
        <p:txBody>
          <a:bodyPr/>
          <a:lstStyle/>
          <a:p>
            <a:pPr eaLnBrk="1" hangingPunct="1"/>
            <a:r>
              <a:rPr lang="en-US" sz="2400" smtClean="0"/>
              <a:t>WHAT: caBIG Adverse Event Reporting System</a:t>
            </a:r>
          </a:p>
          <a:p>
            <a:pPr eaLnBrk="1" hangingPunct="1"/>
            <a:r>
              <a:rPr lang="en-US" sz="2400" smtClean="0"/>
              <a:t>WHY: </a:t>
            </a:r>
          </a:p>
          <a:p>
            <a:pPr lvl="1" eaLnBrk="1" hangingPunct="1"/>
            <a:r>
              <a:rPr lang="en-US" sz="2000" smtClean="0"/>
              <a:t>Designed to centralize and automate the collection and distribution of Adverse Events to reporting groups,</a:t>
            </a:r>
          </a:p>
          <a:p>
            <a:pPr lvl="1" eaLnBrk="1" hangingPunct="1"/>
            <a:r>
              <a:rPr lang="en-US" sz="2000" smtClean="0"/>
              <a:t>Enhancing patient safety</a:t>
            </a:r>
          </a:p>
          <a:p>
            <a:pPr lvl="1" eaLnBrk="1" hangingPunct="1"/>
            <a:r>
              <a:rPr lang="en-US" sz="2000" smtClean="0"/>
              <a:t>Enhancing collaborative research data sharing</a:t>
            </a:r>
          </a:p>
          <a:p>
            <a:pPr eaLnBrk="1" hangingPunct="1"/>
            <a:r>
              <a:rPr lang="en-US" sz="2400" smtClean="0"/>
              <a:t>WHO: For Clinical Trial Managers and Clinical Trial Patient managers</a:t>
            </a:r>
          </a:p>
          <a:p>
            <a:pPr eaLnBrk="1" hangingPunct="1"/>
            <a:r>
              <a:rPr lang="en-US" sz="2400" smtClean="0"/>
              <a:t>HOW (1) Requires familiarity with Clinical Trials and reporting systems such as ADEERS, Medwatch, etc.</a:t>
            </a:r>
          </a:p>
          <a:p>
            <a:pPr eaLnBrk="1" hangingPunct="1"/>
            <a:r>
              <a:rPr lang="en-US" sz="2400" smtClean="0"/>
              <a:t>HOW (2) Requires familiarity with web browsers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dirty="0" smtClean="0"/>
              <a:t>Adding routine AE’s</a:t>
            </a:r>
          </a:p>
        </p:txBody>
      </p:sp>
      <p:pic>
        <p:nvPicPr>
          <p:cNvPr id="82946" name="Picture 4"/>
          <p:cNvPicPr>
            <a:picLocks noGrp="1" noChangeArrowheads="1"/>
          </p:cNvPicPr>
          <p:nvPr>
            <p:ph type="body" idx="1"/>
          </p:nvPr>
        </p:nvPicPr>
        <p:blipFill>
          <a:blip r:embed="rId3"/>
          <a:srcRect/>
          <a:stretch>
            <a:fillRect/>
          </a:stretch>
        </p:blipFill>
        <p:spPr>
          <a:xfrm>
            <a:off x="381000" y="1447800"/>
            <a:ext cx="8199438" cy="41957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US" dirty="0" smtClean="0"/>
              <a:t>Adding routine AE’s</a:t>
            </a:r>
          </a:p>
        </p:txBody>
      </p:sp>
      <p:pic>
        <p:nvPicPr>
          <p:cNvPr id="84994" name="Picture 4"/>
          <p:cNvPicPr>
            <a:picLocks noGrp="1" noChangeArrowheads="1"/>
          </p:cNvPicPr>
          <p:nvPr>
            <p:ph type="body" idx="1"/>
          </p:nvPr>
        </p:nvPicPr>
        <p:blipFill>
          <a:blip r:embed="rId3"/>
          <a:srcRect/>
          <a:stretch>
            <a:fillRect/>
          </a:stretch>
        </p:blipFill>
        <p:spPr>
          <a:xfrm>
            <a:off x="381000" y="1600200"/>
            <a:ext cx="8189913" cy="4191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dirty="0" smtClean="0"/>
              <a:t>Adding routine AE’s</a:t>
            </a:r>
          </a:p>
        </p:txBody>
      </p:sp>
      <p:pic>
        <p:nvPicPr>
          <p:cNvPr id="87042" name="Picture 4"/>
          <p:cNvPicPr>
            <a:picLocks noGrp="1" noChangeArrowheads="1"/>
          </p:cNvPicPr>
          <p:nvPr>
            <p:ph type="body" idx="1"/>
          </p:nvPr>
        </p:nvPicPr>
        <p:blipFill>
          <a:blip r:embed="rId3"/>
          <a:srcRect/>
          <a:stretch>
            <a:fillRect/>
          </a:stretch>
        </p:blipFill>
        <p:spPr>
          <a:xfrm>
            <a:off x="381000" y="1447800"/>
            <a:ext cx="8189913" cy="4191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dirty="0" smtClean="0"/>
              <a:t>Routine AE’s</a:t>
            </a:r>
          </a:p>
        </p:txBody>
      </p:sp>
      <p:pic>
        <p:nvPicPr>
          <p:cNvPr id="89090" name="Picture 4"/>
          <p:cNvPicPr>
            <a:picLocks noGrp="1" noChangeArrowheads="1"/>
          </p:cNvPicPr>
          <p:nvPr>
            <p:ph type="body" idx="1"/>
          </p:nvPr>
        </p:nvPicPr>
        <p:blipFill>
          <a:blip r:embed="rId3"/>
          <a:srcRect/>
          <a:stretch>
            <a:fillRect/>
          </a:stretch>
        </p:blipFill>
        <p:spPr>
          <a:xfrm>
            <a:off x="304800" y="1371600"/>
            <a:ext cx="8189913" cy="61515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body" idx="1"/>
          </p:nvPr>
        </p:nvSpPr>
        <p:spPr/>
        <p:txBody>
          <a:bodyPr/>
          <a:lstStyle/>
          <a:p>
            <a:pPr eaLnBrk="1" hangingPunct="1">
              <a:lnSpc>
                <a:spcPct val="90000"/>
              </a:lnSpc>
            </a:pPr>
            <a:r>
              <a:rPr lang="en-US" smtClean="0"/>
              <a:t>How do you know if you should use this?</a:t>
            </a:r>
          </a:p>
        </p:txBody>
      </p:sp>
      <p:sp>
        <p:nvSpPr>
          <p:cNvPr id="91138" name="Rectangle 3"/>
          <p:cNvSpPr>
            <a:spLocks noGrp="1" noChangeArrowheads="1"/>
          </p:cNvSpPr>
          <p:nvPr>
            <p:ph type="title"/>
          </p:nvPr>
        </p:nvSpPr>
        <p:spPr>
          <a:xfrm>
            <a:off x="381000" y="76200"/>
            <a:ext cx="8229600" cy="990600"/>
          </a:xfrm>
        </p:spPr>
        <p:txBody>
          <a:bodyPr lIns="0" tIns="0" rIns="0" bIns="0" anchor="b"/>
          <a:lstStyle/>
          <a:p>
            <a:pPr eaLnBrk="1" hangingPunct="1"/>
            <a:r>
              <a:rPr lang="en-US" sz="2300" smtClean="0"/>
              <a:t>Lesson 6</a:t>
            </a:r>
            <a:br>
              <a:rPr lang="en-US" sz="2300" smtClean="0"/>
            </a:br>
            <a:r>
              <a:rPr lang="en-US" sz="3000" smtClean="0"/>
              <a:t>Review &amp; Questions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z="2400" smtClean="0"/>
              <a:t/>
            </a:r>
            <a:br>
              <a:rPr lang="en-US" sz="2400" smtClean="0"/>
            </a:br>
            <a:r>
              <a:rPr lang="en-US" sz="2400" smtClean="0"/>
              <a:t/>
            </a:r>
            <a:br>
              <a:rPr lang="en-US" sz="2400" smtClean="0"/>
            </a:br>
            <a:r>
              <a:rPr lang="en-US" sz="2400" smtClean="0"/>
              <a:t>Lesson 7:  Adding SAE</a:t>
            </a:r>
            <a:br>
              <a:rPr lang="en-US" sz="2400" smtClean="0"/>
            </a:br>
            <a:r>
              <a:rPr lang="en-US" sz="2400" smtClean="0"/>
              <a:t/>
            </a:r>
            <a:br>
              <a:rPr lang="en-US" sz="2400" smtClean="0"/>
            </a:br>
            <a:r>
              <a:rPr lang="en-US" sz="2400" smtClean="0"/>
              <a:t/>
            </a:r>
            <a:br>
              <a:rPr lang="en-US" sz="2400" smtClean="0"/>
            </a:br>
            <a:endParaRPr lang="en-US" sz="2400" smtClean="0"/>
          </a:p>
        </p:txBody>
      </p:sp>
      <p:sp>
        <p:nvSpPr>
          <p:cNvPr id="93186" name="Rectangle 3"/>
          <p:cNvSpPr>
            <a:spLocks noGrp="1" noChangeArrowheads="1"/>
          </p:cNvSpPr>
          <p:nvPr>
            <p:ph type="body" idx="1"/>
          </p:nvPr>
        </p:nvSpPr>
        <p:spPr>
          <a:xfrm>
            <a:off x="533400" y="1524000"/>
            <a:ext cx="8229600" cy="4495800"/>
          </a:xfrm>
        </p:spPr>
        <p:txBody>
          <a:bodyPr/>
          <a:lstStyle/>
          <a:p>
            <a:pPr eaLnBrk="1" hangingPunct="1"/>
            <a:r>
              <a:rPr lang="en-US" dirty="0" smtClean="0"/>
              <a:t>Who should do this?</a:t>
            </a:r>
          </a:p>
          <a:p>
            <a:pPr lvl="1" eaLnBrk="1" hangingPunct="1"/>
            <a:r>
              <a:rPr lang="en-US" dirty="0" smtClean="0"/>
              <a:t>Patient and event managers</a:t>
            </a:r>
          </a:p>
          <a:p>
            <a:pPr lvl="1" eaLnBrk="1" hangingPunct="1"/>
            <a:r>
              <a:rPr lang="en-US" dirty="0" smtClean="0"/>
              <a:t>If your center is using </a:t>
            </a:r>
            <a:r>
              <a:rPr lang="en-US" dirty="0" err="1" smtClean="0"/>
              <a:t>caAERS</a:t>
            </a:r>
            <a:r>
              <a:rPr lang="en-US" dirty="0" smtClean="0"/>
              <a:t> for SAE reporting</a:t>
            </a:r>
          </a:p>
          <a:p>
            <a:pPr eaLnBrk="1" hangingPunct="1">
              <a:buNone/>
            </a:pP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SAE’s… start with Adverse events</a:t>
            </a:r>
            <a:endParaRPr lang="en-US" dirty="0"/>
          </a:p>
        </p:txBody>
      </p:sp>
      <p:pic>
        <p:nvPicPr>
          <p:cNvPr id="2050" name="Picture 2"/>
          <p:cNvPicPr>
            <a:picLocks noChangeAspect="1" noChangeArrowheads="1"/>
          </p:cNvPicPr>
          <p:nvPr/>
        </p:nvPicPr>
        <p:blipFill>
          <a:blip r:embed="rId3"/>
          <a:srcRect/>
          <a:stretch>
            <a:fillRect/>
          </a:stretch>
        </p:blipFill>
        <p:spPr bwMode="auto">
          <a:xfrm>
            <a:off x="0" y="1447800"/>
            <a:ext cx="8877300" cy="6634937"/>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dirty="0" smtClean="0"/>
              <a:t>Selecting patient and study</a:t>
            </a:r>
          </a:p>
        </p:txBody>
      </p:sp>
      <p:pic>
        <p:nvPicPr>
          <p:cNvPr id="1026" name="Picture 2"/>
          <p:cNvPicPr>
            <a:picLocks noChangeAspect="1" noChangeArrowheads="1"/>
          </p:cNvPicPr>
          <p:nvPr/>
        </p:nvPicPr>
        <p:blipFill>
          <a:blip r:embed="rId3"/>
          <a:stretch>
            <a:fillRect/>
          </a:stretch>
        </p:blipFill>
        <p:spPr bwMode="auto">
          <a:xfrm>
            <a:off x="1066800" y="1371600"/>
            <a:ext cx="7022306" cy="52720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dirty="0" smtClean="0"/>
              <a:t>Basic SAE details</a:t>
            </a:r>
          </a:p>
        </p:txBody>
      </p:sp>
      <p:pic>
        <p:nvPicPr>
          <p:cNvPr id="2050" name="Picture 2"/>
          <p:cNvPicPr>
            <a:picLocks noChangeAspect="1" noChangeArrowheads="1"/>
          </p:cNvPicPr>
          <p:nvPr/>
        </p:nvPicPr>
        <p:blipFill>
          <a:blip r:embed="rId3"/>
          <a:srcRect/>
          <a:stretch>
            <a:fillRect/>
          </a:stretch>
        </p:blipFill>
        <p:spPr bwMode="auto">
          <a:xfrm>
            <a:off x="990600" y="1371600"/>
            <a:ext cx="7022306" cy="527208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dirty="0" smtClean="0"/>
              <a:t>Study treatment information</a:t>
            </a:r>
          </a:p>
        </p:txBody>
      </p:sp>
      <p:pic>
        <p:nvPicPr>
          <p:cNvPr id="3075" name="Picture 3"/>
          <p:cNvPicPr>
            <a:picLocks noGrp="1" noChangeAspect="1" noChangeArrowheads="1"/>
          </p:cNvPicPr>
          <p:nvPr>
            <p:ph idx="1"/>
          </p:nvPr>
        </p:nvPicPr>
        <p:blipFill>
          <a:blip r:embed="rId3"/>
          <a:srcRect/>
          <a:stretch>
            <a:fillRect/>
          </a:stretch>
        </p:blipFill>
        <p:spPr bwMode="auto">
          <a:xfrm>
            <a:off x="762000" y="1371600"/>
            <a:ext cx="7022306" cy="527208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z="2000" smtClean="0"/>
              <a:t>What am I going to do? </a:t>
            </a:r>
            <a:r>
              <a:rPr lang="en-US" smtClean="0"/>
              <a:t/>
            </a:r>
            <a:br>
              <a:rPr lang="en-US" smtClean="0"/>
            </a:br>
            <a:r>
              <a:rPr lang="en-US" smtClean="0"/>
              <a:t>How to use this presentation</a:t>
            </a:r>
          </a:p>
        </p:txBody>
      </p:sp>
      <p:sp>
        <p:nvSpPr>
          <p:cNvPr id="22530" name="Rectangle 3"/>
          <p:cNvSpPr>
            <a:spLocks noGrp="1" noChangeArrowheads="1"/>
          </p:cNvSpPr>
          <p:nvPr>
            <p:ph type="body" idx="1"/>
          </p:nvPr>
        </p:nvSpPr>
        <p:spPr>
          <a:xfrm>
            <a:off x="457200" y="1600200"/>
            <a:ext cx="8229600" cy="1752600"/>
          </a:xfrm>
        </p:spPr>
        <p:txBody>
          <a:bodyPr/>
          <a:lstStyle/>
          <a:p>
            <a:pPr defTabSz="457200" eaLnBrk="1" hangingPunct="1"/>
            <a:r>
              <a:rPr lang="en-US" smtClean="0"/>
              <a:t>You can use this presentation alone, or can switch between it and the caAERS live site to try things presented</a:t>
            </a:r>
          </a:p>
          <a:p>
            <a:pPr marL="457200" lvl="1" indent="-112713" defTabSz="457200" eaLnBrk="1" hangingPunct="1">
              <a:buFontTx/>
              <a:buNone/>
            </a:pPr>
            <a:endParaRPr lang="en-US" sz="2600" b="1" smtClean="0"/>
          </a:p>
          <a:p>
            <a:pPr marL="457200" lvl="1" indent="-112713" defTabSz="457200" eaLnBrk="1" hangingPunct="1"/>
            <a:endParaRPr lang="en-US" sz="2600" b="1" smtClean="0"/>
          </a:p>
        </p:txBody>
      </p:sp>
      <p:sp>
        <p:nvSpPr>
          <p:cNvPr id="22531" name="Rectangle 6"/>
          <p:cNvSpPr>
            <a:spLocks noChangeArrowheads="1"/>
          </p:cNvSpPr>
          <p:nvPr/>
        </p:nvSpPr>
        <p:spPr bwMode="auto">
          <a:xfrm>
            <a:off x="914400" y="3105150"/>
            <a:ext cx="7696200" cy="400050"/>
          </a:xfrm>
          <a:prstGeom prst="rect">
            <a:avLst/>
          </a:prstGeom>
          <a:noFill/>
          <a:ln w="9525">
            <a:noFill/>
            <a:miter lim="800000"/>
            <a:headEnd/>
            <a:tailEnd/>
          </a:ln>
        </p:spPr>
        <p:txBody>
          <a:bodyPr>
            <a:spAutoFit/>
          </a:bodyPr>
          <a:lstStyle/>
          <a:p>
            <a:r>
              <a:rPr lang="en-US">
                <a:hlinkClick r:id="rId3" tooltip="https://sbdev1000.semanticbits.com:6030/caaers/public/login"/>
              </a:rPr>
              <a:t>https://sbdev1000.semanticbits.com:8031/caaers/public/login</a:t>
            </a:r>
            <a:endParaRPr lang="en-US"/>
          </a:p>
        </p:txBody>
      </p:sp>
      <p:sp>
        <p:nvSpPr>
          <p:cNvPr id="22532" name="TextBox 7"/>
          <p:cNvSpPr txBox="1">
            <a:spLocks noChangeArrowheads="1"/>
          </p:cNvSpPr>
          <p:nvPr/>
        </p:nvSpPr>
        <p:spPr bwMode="auto">
          <a:xfrm>
            <a:off x="1371600" y="4114800"/>
            <a:ext cx="5867400" cy="830263"/>
          </a:xfrm>
          <a:prstGeom prst="rect">
            <a:avLst/>
          </a:prstGeom>
          <a:noFill/>
          <a:ln w="9525">
            <a:noFill/>
            <a:miter lim="800000"/>
            <a:headEnd/>
            <a:tailEnd/>
          </a:ln>
        </p:spPr>
        <p:txBody>
          <a:bodyPr>
            <a:spAutoFit/>
          </a:bodyPr>
          <a:lstStyle/>
          <a:p>
            <a:r>
              <a:rPr lang="en-US" sz="2400"/>
              <a:t>Login as:  SYSTEM_ADMIN </a:t>
            </a:r>
          </a:p>
          <a:p>
            <a:r>
              <a:rPr lang="en-US" sz="2400"/>
              <a:t>Password</a:t>
            </a:r>
            <a:r>
              <a:rPr lang="en-US" sz="1800"/>
              <a:t>: system_admin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dirty="0" smtClean="0"/>
              <a:t>Reporters</a:t>
            </a:r>
          </a:p>
        </p:txBody>
      </p:sp>
      <p:pic>
        <p:nvPicPr>
          <p:cNvPr id="4098" name="Picture 2"/>
          <p:cNvPicPr>
            <a:picLocks noGrp="1" noChangeAspect="1" noChangeArrowheads="1"/>
          </p:cNvPicPr>
          <p:nvPr>
            <p:ph idx="1"/>
          </p:nvPr>
        </p:nvPicPr>
        <p:blipFill>
          <a:blip r:embed="rId3"/>
          <a:srcRect/>
          <a:stretch>
            <a:fillRect/>
          </a:stretch>
        </p:blipFill>
        <p:spPr bwMode="auto">
          <a:xfrm>
            <a:off x="1219200" y="1371600"/>
            <a:ext cx="7022306" cy="527208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dirty="0" smtClean="0"/>
              <a:t>Reporting required</a:t>
            </a:r>
          </a:p>
        </p:txBody>
      </p:sp>
      <p:pic>
        <p:nvPicPr>
          <p:cNvPr id="5122" name="Picture 2"/>
          <p:cNvPicPr>
            <a:picLocks noGrp="1" noChangeAspect="1" noChangeArrowheads="1"/>
          </p:cNvPicPr>
          <p:nvPr>
            <p:ph idx="1"/>
          </p:nvPr>
        </p:nvPicPr>
        <p:blipFill>
          <a:blip r:embed="rId3"/>
          <a:srcRect/>
          <a:stretch>
            <a:fillRect/>
          </a:stretch>
        </p:blipFill>
        <p:spPr bwMode="auto">
          <a:xfrm>
            <a:off x="1295400" y="1371600"/>
            <a:ext cx="7022306" cy="5272088"/>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en-US" dirty="0" smtClean="0"/>
              <a:t>SAE entry screens continued</a:t>
            </a:r>
          </a:p>
        </p:txBody>
      </p:sp>
      <p:pic>
        <p:nvPicPr>
          <p:cNvPr id="6146" name="Picture 2"/>
          <p:cNvPicPr>
            <a:picLocks noGrp="1" noChangeAspect="1" noChangeArrowheads="1"/>
          </p:cNvPicPr>
          <p:nvPr>
            <p:ph idx="1"/>
          </p:nvPr>
        </p:nvPicPr>
        <p:blipFill>
          <a:blip r:embed="rId3"/>
          <a:srcRect/>
          <a:stretch>
            <a:fillRect/>
          </a:stretch>
        </p:blipFill>
        <p:spPr bwMode="auto">
          <a:xfrm>
            <a:off x="1219200" y="1371600"/>
            <a:ext cx="7022306" cy="5272088"/>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en-US" dirty="0" smtClean="0"/>
              <a:t>SAE entry screens continued</a:t>
            </a:r>
          </a:p>
        </p:txBody>
      </p:sp>
      <p:pic>
        <p:nvPicPr>
          <p:cNvPr id="7170" name="Picture 2"/>
          <p:cNvPicPr>
            <a:picLocks noGrp="1" noChangeAspect="1" noChangeArrowheads="1"/>
          </p:cNvPicPr>
          <p:nvPr>
            <p:ph idx="1"/>
          </p:nvPr>
        </p:nvPicPr>
        <p:blipFill>
          <a:blip r:embed="rId3"/>
          <a:srcRect/>
          <a:stretch>
            <a:fillRect/>
          </a:stretch>
        </p:blipFill>
        <p:spPr bwMode="auto">
          <a:xfrm>
            <a:off x="1219200" y="1295400"/>
            <a:ext cx="7022306" cy="5272088"/>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dirty="0" smtClean="0"/>
              <a:t>SAE entry screens continued</a:t>
            </a:r>
          </a:p>
        </p:txBody>
      </p:sp>
      <p:pic>
        <p:nvPicPr>
          <p:cNvPr id="8194" name="Picture 2"/>
          <p:cNvPicPr>
            <a:picLocks noGrp="1" noChangeAspect="1" noChangeArrowheads="1"/>
          </p:cNvPicPr>
          <p:nvPr>
            <p:ph idx="1"/>
          </p:nvPr>
        </p:nvPicPr>
        <p:blipFill>
          <a:blip r:embed="rId3"/>
          <a:srcRect/>
          <a:stretch>
            <a:fillRect/>
          </a:stretch>
        </p:blipFill>
        <p:spPr bwMode="auto">
          <a:xfrm>
            <a:off x="1447800" y="1371600"/>
            <a:ext cx="7022306" cy="5272088"/>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en-US" dirty="0" smtClean="0"/>
              <a:t>SAE entry screens continued</a:t>
            </a:r>
          </a:p>
        </p:txBody>
      </p:sp>
      <p:pic>
        <p:nvPicPr>
          <p:cNvPr id="9218" name="Picture 2"/>
          <p:cNvPicPr>
            <a:picLocks noGrp="1" noChangeAspect="1" noChangeArrowheads="1"/>
          </p:cNvPicPr>
          <p:nvPr>
            <p:ph idx="1"/>
          </p:nvPr>
        </p:nvPicPr>
        <p:blipFill>
          <a:blip r:embed="rId3"/>
          <a:srcRect/>
          <a:stretch>
            <a:fillRect/>
          </a:stretch>
        </p:blipFill>
        <p:spPr bwMode="auto">
          <a:xfrm>
            <a:off x="1447800" y="1371600"/>
            <a:ext cx="7022306" cy="5272088"/>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r>
              <a:rPr lang="en-US" dirty="0" smtClean="0"/>
              <a:t>SAE entry screens continued</a:t>
            </a:r>
          </a:p>
        </p:txBody>
      </p:sp>
      <p:pic>
        <p:nvPicPr>
          <p:cNvPr id="10242" name="Picture 2"/>
          <p:cNvPicPr>
            <a:picLocks noGrp="1" noChangeAspect="1" noChangeArrowheads="1"/>
          </p:cNvPicPr>
          <p:nvPr>
            <p:ph idx="1"/>
          </p:nvPr>
        </p:nvPicPr>
        <p:blipFill>
          <a:blip r:embed="rId3"/>
          <a:srcRect/>
          <a:stretch>
            <a:fillRect/>
          </a:stretch>
        </p:blipFill>
        <p:spPr bwMode="auto">
          <a:xfrm>
            <a:off x="1143000" y="1371600"/>
            <a:ext cx="7022306" cy="5272088"/>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r>
              <a:rPr lang="en-US" dirty="0" smtClean="0"/>
              <a:t>SAE entry screens continued</a:t>
            </a:r>
          </a:p>
        </p:txBody>
      </p:sp>
      <p:pic>
        <p:nvPicPr>
          <p:cNvPr id="11266" name="Picture 2"/>
          <p:cNvPicPr>
            <a:picLocks noGrp="1" noChangeAspect="1" noChangeArrowheads="1"/>
          </p:cNvPicPr>
          <p:nvPr>
            <p:ph idx="1"/>
          </p:nvPr>
        </p:nvPicPr>
        <p:blipFill>
          <a:blip r:embed="rId3"/>
          <a:srcRect/>
          <a:stretch>
            <a:fillRect/>
          </a:stretch>
        </p:blipFill>
        <p:spPr bwMode="auto">
          <a:xfrm>
            <a:off x="990600" y="1371600"/>
            <a:ext cx="7022306" cy="5272088"/>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dirty="0" smtClean="0"/>
              <a:t>SAE entry screens continued</a:t>
            </a:r>
          </a:p>
        </p:txBody>
      </p:sp>
      <p:pic>
        <p:nvPicPr>
          <p:cNvPr id="12290" name="Picture 2"/>
          <p:cNvPicPr>
            <a:picLocks noGrp="1" noChangeAspect="1" noChangeArrowheads="1"/>
          </p:cNvPicPr>
          <p:nvPr>
            <p:ph idx="1"/>
          </p:nvPr>
        </p:nvPicPr>
        <p:blipFill>
          <a:blip r:embed="rId3"/>
          <a:srcRect/>
          <a:stretch>
            <a:fillRect/>
          </a:stretch>
        </p:blipFill>
        <p:spPr bwMode="auto">
          <a:xfrm>
            <a:off x="1219200" y="1295400"/>
            <a:ext cx="7022306" cy="5272088"/>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en-US" dirty="0" smtClean="0"/>
              <a:t>SAE entry screens continued</a:t>
            </a:r>
          </a:p>
        </p:txBody>
      </p:sp>
      <p:pic>
        <p:nvPicPr>
          <p:cNvPr id="13314" name="Picture 2"/>
          <p:cNvPicPr>
            <a:picLocks noGrp="1" noChangeAspect="1" noChangeArrowheads="1"/>
          </p:cNvPicPr>
          <p:nvPr>
            <p:ph idx="1"/>
          </p:nvPr>
        </p:nvPicPr>
        <p:blipFill>
          <a:blip r:embed="rId3"/>
          <a:srcRect/>
          <a:stretch>
            <a:fillRect/>
          </a:stretch>
        </p:blipFill>
        <p:spPr bwMode="auto">
          <a:xfrm>
            <a:off x="1143000" y="1371600"/>
            <a:ext cx="7022306" cy="527208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533400" y="381000"/>
            <a:ext cx="8229600" cy="655638"/>
          </a:xfrm>
        </p:spPr>
        <p:txBody>
          <a:bodyPr/>
          <a:lstStyle/>
          <a:p>
            <a:pPr eaLnBrk="1" hangingPunct="1"/>
            <a:r>
              <a:rPr lang="en-US" sz="2300" smtClean="0">
                <a:cs typeface="Arial" charset="0"/>
              </a:rPr>
              <a:t>What will I learn?</a:t>
            </a:r>
            <a:r>
              <a:rPr lang="en-US" smtClean="0">
                <a:cs typeface="Arial" charset="0"/>
              </a:rPr>
              <a:t/>
            </a:r>
            <a:br>
              <a:rPr lang="en-US" smtClean="0">
                <a:cs typeface="Arial" charset="0"/>
              </a:rPr>
            </a:br>
            <a:r>
              <a:rPr lang="en-US" smtClean="0">
                <a:cs typeface="Arial" charset="0"/>
              </a:rPr>
              <a:t>Session Goals</a:t>
            </a:r>
          </a:p>
        </p:txBody>
      </p:sp>
      <p:sp>
        <p:nvSpPr>
          <p:cNvPr id="24578" name="Rectangle 3"/>
          <p:cNvSpPr>
            <a:spLocks noGrp="1" noChangeArrowheads="1"/>
          </p:cNvSpPr>
          <p:nvPr>
            <p:ph type="body" sz="half" idx="1"/>
          </p:nvPr>
        </p:nvSpPr>
        <p:spPr>
          <a:xfrm>
            <a:off x="533400" y="1600200"/>
            <a:ext cx="7924800" cy="4724400"/>
          </a:xfrm>
        </p:spPr>
        <p:txBody>
          <a:bodyPr/>
          <a:lstStyle/>
          <a:p>
            <a:pPr eaLnBrk="1" hangingPunct="1"/>
            <a:r>
              <a:rPr lang="en-US" sz="2000" dirty="0" smtClean="0"/>
              <a:t>By the end of this training, you will be able to:</a:t>
            </a:r>
          </a:p>
          <a:p>
            <a:pPr lvl="1" eaLnBrk="1" hangingPunct="1"/>
            <a:r>
              <a:rPr lang="en-US" sz="2000" dirty="0" smtClean="0"/>
              <a:t>Set up </a:t>
            </a:r>
            <a:r>
              <a:rPr lang="en-US" sz="2000" dirty="0" err="1" smtClean="0"/>
              <a:t>caAERS</a:t>
            </a:r>
            <a:r>
              <a:rPr lang="en-US" sz="2000" dirty="0" smtClean="0"/>
              <a:t> for use</a:t>
            </a:r>
            <a:endParaRPr lang="en-US" sz="2000" b="1" i="1" dirty="0" smtClean="0"/>
          </a:p>
          <a:p>
            <a:pPr lvl="2" eaLnBrk="1" hangingPunct="1"/>
            <a:r>
              <a:rPr lang="en-US" dirty="0" smtClean="0"/>
              <a:t>Create a trials </a:t>
            </a:r>
          </a:p>
          <a:p>
            <a:pPr lvl="2" eaLnBrk="1" hangingPunct="1"/>
            <a:r>
              <a:rPr lang="en-US" dirty="0" smtClean="0"/>
              <a:t>Create reports</a:t>
            </a:r>
          </a:p>
          <a:p>
            <a:pPr lvl="2" eaLnBrk="1" hangingPunct="1"/>
            <a:r>
              <a:rPr lang="en-US" dirty="0" smtClean="0"/>
              <a:t>Create report rules</a:t>
            </a:r>
            <a:endParaRPr lang="en-US" b="1" dirty="0" smtClean="0"/>
          </a:p>
          <a:p>
            <a:pPr lvl="1" eaLnBrk="1" hangingPunct="1"/>
            <a:r>
              <a:rPr lang="en-US" sz="2000" dirty="0" smtClean="0"/>
              <a:t>Create an Adverse event (Routine and Expedited)</a:t>
            </a:r>
          </a:p>
          <a:p>
            <a:pPr lvl="2" eaLnBrk="1" hangingPunct="1"/>
            <a:r>
              <a:rPr lang="en-US" dirty="0" smtClean="0"/>
              <a:t>Add a patient (if necessary)</a:t>
            </a:r>
          </a:p>
          <a:p>
            <a:pPr lvl="2" eaLnBrk="1" hangingPunct="1"/>
            <a:r>
              <a:rPr lang="en-US" dirty="0" smtClean="0"/>
              <a:t>Add an event you know requires</a:t>
            </a:r>
            <a:endParaRPr lang="en-US" b="1" i="1" dirty="0" smtClean="0"/>
          </a:p>
          <a:p>
            <a:pPr lvl="2" eaLnBrk="1" hangingPunct="1"/>
            <a:r>
              <a:rPr lang="en-US" dirty="0" smtClean="0"/>
              <a:t>Add an event where you do not know the reporting requirements and let the system decide</a:t>
            </a:r>
          </a:p>
          <a:p>
            <a:pPr lvl="2" eaLnBrk="1" hangingPunct="1"/>
            <a:r>
              <a:rPr lang="en-US" dirty="0" smtClean="0"/>
              <a:t>Complete and submit a report </a:t>
            </a:r>
          </a:p>
          <a:p>
            <a:pPr lvl="2" eaLnBrk="1" hangingPunct="1"/>
            <a:r>
              <a:rPr lang="en-US" dirty="0" smtClean="0"/>
              <a:t>Enter a routine AE (no reporting)</a:t>
            </a:r>
          </a:p>
          <a:p>
            <a:pPr lvl="1" eaLnBrk="1" hangingPunct="1">
              <a:buFontTx/>
              <a:buNone/>
            </a:pPr>
            <a:endParaRPr lang="en-US" sz="2000" b="1" i="1" dirty="0" smtClean="0"/>
          </a:p>
          <a:p>
            <a:pPr lvl="1" eaLnBrk="1" hangingPunct="1">
              <a:buFontTx/>
              <a:buNone/>
            </a:pPr>
            <a:endParaRPr lang="en-US" sz="2000" dirty="0" smtClean="0"/>
          </a:p>
          <a:p>
            <a:pPr eaLnBrk="1" hangingPunct="1"/>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r>
              <a:rPr lang="en-US" dirty="0" smtClean="0"/>
              <a:t>SAE entry screens continued</a:t>
            </a:r>
          </a:p>
        </p:txBody>
      </p:sp>
      <p:pic>
        <p:nvPicPr>
          <p:cNvPr id="14338" name="Picture 2"/>
          <p:cNvPicPr>
            <a:picLocks noGrp="1" noChangeAspect="1" noChangeArrowheads="1"/>
          </p:cNvPicPr>
          <p:nvPr>
            <p:ph idx="1"/>
          </p:nvPr>
        </p:nvPicPr>
        <p:blipFill>
          <a:blip r:embed="rId3"/>
          <a:srcRect/>
          <a:stretch>
            <a:fillRect/>
          </a:stretch>
        </p:blipFill>
        <p:spPr bwMode="auto">
          <a:xfrm>
            <a:off x="1295400" y="1371600"/>
            <a:ext cx="7022306" cy="5272088"/>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n-US" dirty="0" smtClean="0"/>
              <a:t>SAE entry screens continued</a:t>
            </a:r>
          </a:p>
        </p:txBody>
      </p:sp>
      <p:pic>
        <p:nvPicPr>
          <p:cNvPr id="15363" name="Picture 3"/>
          <p:cNvPicPr>
            <a:picLocks noGrp="1" noChangeAspect="1" noChangeArrowheads="1"/>
          </p:cNvPicPr>
          <p:nvPr>
            <p:ph idx="1"/>
          </p:nvPr>
        </p:nvPicPr>
        <p:blipFill>
          <a:blip r:embed="rId3"/>
          <a:srcRect/>
          <a:stretch>
            <a:fillRect/>
          </a:stretch>
        </p:blipFill>
        <p:spPr bwMode="auto">
          <a:xfrm>
            <a:off x="1066800" y="1371600"/>
            <a:ext cx="7022306" cy="5272088"/>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dirty="0" smtClean="0"/>
              <a:t>Key SAE screen</a:t>
            </a:r>
          </a:p>
        </p:txBody>
      </p:sp>
      <p:pic>
        <p:nvPicPr>
          <p:cNvPr id="16386" name="Picture 2"/>
          <p:cNvPicPr>
            <a:picLocks noGrp="1" noChangeAspect="1" noChangeArrowheads="1"/>
          </p:cNvPicPr>
          <p:nvPr>
            <p:ph idx="1"/>
          </p:nvPr>
        </p:nvPicPr>
        <p:blipFill>
          <a:blip r:embed="rId3"/>
          <a:srcRect/>
          <a:stretch>
            <a:fillRect/>
          </a:stretch>
        </p:blipFill>
        <p:spPr bwMode="auto">
          <a:xfrm>
            <a:off x="1066800" y="1371600"/>
            <a:ext cx="7022306" cy="5272088"/>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r>
              <a:rPr lang="en-US" dirty="0" smtClean="0"/>
              <a:t>More SAE </a:t>
            </a:r>
            <a:r>
              <a:rPr lang="en-US" dirty="0" smtClean="0"/>
              <a:t>screens</a:t>
            </a:r>
            <a:endParaRPr lang="en-US" dirty="0" smtClean="0"/>
          </a:p>
        </p:txBody>
      </p:sp>
      <p:pic>
        <p:nvPicPr>
          <p:cNvPr id="17410" name="Picture 2"/>
          <p:cNvPicPr>
            <a:picLocks noGrp="1" noChangeAspect="1" noChangeArrowheads="1"/>
          </p:cNvPicPr>
          <p:nvPr>
            <p:ph idx="1"/>
          </p:nvPr>
        </p:nvPicPr>
        <p:blipFill>
          <a:blip r:embed="rId3"/>
          <a:srcRect/>
          <a:stretch>
            <a:fillRect/>
          </a:stretch>
        </p:blipFill>
        <p:spPr bwMode="auto">
          <a:xfrm>
            <a:off x="1066800" y="1371600"/>
            <a:ext cx="7022306" cy="5272088"/>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ready yet!</a:t>
            </a:r>
            <a:endParaRPr lang="en-US" dirty="0"/>
          </a:p>
        </p:txBody>
      </p:sp>
      <p:pic>
        <p:nvPicPr>
          <p:cNvPr id="18434" name="Picture 2"/>
          <p:cNvPicPr>
            <a:picLocks noGrp="1" noChangeAspect="1" noChangeArrowheads="1"/>
          </p:cNvPicPr>
          <p:nvPr>
            <p:ph idx="1"/>
          </p:nvPr>
        </p:nvPicPr>
        <p:blipFill>
          <a:blip r:embed="rId3"/>
          <a:srcRect/>
          <a:stretch>
            <a:fillRect/>
          </a:stretch>
        </p:blipFill>
        <p:spPr bwMode="auto">
          <a:xfrm>
            <a:off x="1219200" y="1371600"/>
            <a:ext cx="7022306" cy="5272088"/>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ready to submit!</a:t>
            </a:r>
            <a:endParaRPr lang="en-US" dirty="0"/>
          </a:p>
        </p:txBody>
      </p:sp>
      <p:pic>
        <p:nvPicPr>
          <p:cNvPr id="2050" name="Picture 2"/>
          <p:cNvPicPr>
            <a:picLocks noChangeAspect="1" noChangeArrowheads="1"/>
          </p:cNvPicPr>
          <p:nvPr/>
        </p:nvPicPr>
        <p:blipFill>
          <a:blip r:embed="rId3"/>
          <a:srcRect/>
          <a:stretch>
            <a:fillRect/>
          </a:stretch>
        </p:blipFill>
        <p:spPr bwMode="auto">
          <a:xfrm>
            <a:off x="838200" y="990600"/>
            <a:ext cx="6997700" cy="525145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Done!</a:t>
            </a:r>
            <a:endParaRPr lang="en-US" dirty="0"/>
          </a:p>
        </p:txBody>
      </p:sp>
      <p:pic>
        <p:nvPicPr>
          <p:cNvPr id="4" name="Picture 3" descr="Submit-Page4"/>
          <p:cNvPicPr>
            <a:picLocks noChangeAspect="1" noChangeArrowheads="1"/>
          </p:cNvPicPr>
          <p:nvPr/>
        </p:nvPicPr>
        <p:blipFill>
          <a:blip r:embed="rId3"/>
          <a:srcRect/>
          <a:stretch>
            <a:fillRect/>
          </a:stretch>
        </p:blipFill>
        <p:spPr bwMode="auto">
          <a:xfrm>
            <a:off x="313847" y="1219200"/>
            <a:ext cx="8830153" cy="68707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report is delivered as a </a:t>
            </a:r>
            <a:r>
              <a:rPr lang="en-US" dirty="0" err="1" smtClean="0"/>
              <a:t>pdf</a:t>
            </a:r>
            <a:endParaRPr lang="en-US" dirty="0"/>
          </a:p>
        </p:txBody>
      </p:sp>
      <p:pic>
        <p:nvPicPr>
          <p:cNvPr id="1026" name="Picture 2"/>
          <p:cNvPicPr>
            <a:picLocks noChangeAspect="1" noChangeArrowheads="1"/>
          </p:cNvPicPr>
          <p:nvPr/>
        </p:nvPicPr>
        <p:blipFill>
          <a:blip r:embed="rId3"/>
          <a:srcRect/>
          <a:stretch>
            <a:fillRect/>
          </a:stretch>
        </p:blipFill>
        <p:spPr bwMode="auto">
          <a:xfrm>
            <a:off x="0" y="990600"/>
            <a:ext cx="9791700" cy="706755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body" idx="1"/>
          </p:nvPr>
        </p:nvSpPr>
        <p:spPr/>
        <p:txBody>
          <a:bodyPr/>
          <a:lstStyle/>
          <a:p>
            <a:pPr eaLnBrk="1" hangingPunct="1">
              <a:lnSpc>
                <a:spcPct val="90000"/>
              </a:lnSpc>
            </a:pPr>
            <a:r>
              <a:rPr lang="en-US" dirty="0" smtClean="0"/>
              <a:t>What if </a:t>
            </a:r>
            <a:r>
              <a:rPr lang="en-US" dirty="0" smtClean="0"/>
              <a:t>a </a:t>
            </a:r>
            <a:r>
              <a:rPr lang="en-US" dirty="0" smtClean="0"/>
              <a:t>report is not in the system?</a:t>
            </a:r>
          </a:p>
          <a:p>
            <a:pPr eaLnBrk="1" hangingPunct="1">
              <a:lnSpc>
                <a:spcPct val="90000"/>
              </a:lnSpc>
            </a:pPr>
            <a:r>
              <a:rPr lang="en-US" dirty="0" smtClean="0"/>
              <a:t>Why would I override the rules?</a:t>
            </a:r>
          </a:p>
          <a:p>
            <a:pPr eaLnBrk="1" hangingPunct="1">
              <a:lnSpc>
                <a:spcPct val="90000"/>
              </a:lnSpc>
            </a:pPr>
            <a:r>
              <a:rPr lang="en-US" dirty="0" smtClean="0"/>
              <a:t>How do I amend a report?</a:t>
            </a:r>
          </a:p>
          <a:p>
            <a:pPr eaLnBrk="1" hangingPunct="1">
              <a:lnSpc>
                <a:spcPct val="90000"/>
              </a:lnSpc>
            </a:pPr>
            <a:endParaRPr lang="en-US" dirty="0" smtClean="0"/>
          </a:p>
        </p:txBody>
      </p:sp>
      <p:sp>
        <p:nvSpPr>
          <p:cNvPr id="112642" name="Rectangle 3"/>
          <p:cNvSpPr>
            <a:spLocks noGrp="1" noChangeArrowheads="1"/>
          </p:cNvSpPr>
          <p:nvPr>
            <p:ph type="title"/>
          </p:nvPr>
        </p:nvSpPr>
        <p:spPr>
          <a:xfrm>
            <a:off x="381000" y="76200"/>
            <a:ext cx="8229600" cy="990600"/>
          </a:xfrm>
        </p:spPr>
        <p:txBody>
          <a:bodyPr lIns="0" tIns="0" rIns="0" bIns="0" anchor="b"/>
          <a:lstStyle/>
          <a:p>
            <a:pPr eaLnBrk="1" hangingPunct="1"/>
            <a:r>
              <a:rPr lang="en-US" sz="2300" smtClean="0"/>
              <a:t>Lesson 7</a:t>
            </a:r>
            <a:br>
              <a:rPr lang="en-US" sz="2300" smtClean="0"/>
            </a:br>
            <a:r>
              <a:rPr lang="en-US" sz="3000" smtClean="0"/>
              <a:t>Review &amp; Questions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sz="2300" smtClean="0"/>
              <a:t>Session Summary:</a:t>
            </a:r>
            <a:br>
              <a:rPr lang="en-US" sz="2300" smtClean="0"/>
            </a:br>
            <a:r>
              <a:rPr lang="en-US" smtClean="0"/>
              <a:t>Review</a:t>
            </a:r>
          </a:p>
        </p:txBody>
      </p:sp>
      <p:sp>
        <p:nvSpPr>
          <p:cNvPr id="118786" name="Rectangle 3"/>
          <p:cNvSpPr>
            <a:spLocks noGrp="1" noChangeArrowheads="1"/>
          </p:cNvSpPr>
          <p:nvPr>
            <p:ph type="body" idx="1"/>
          </p:nvPr>
        </p:nvSpPr>
        <p:spPr>
          <a:xfrm>
            <a:off x="533400" y="1676400"/>
            <a:ext cx="8229600" cy="4191000"/>
          </a:xfrm>
        </p:spPr>
        <p:txBody>
          <a:bodyPr/>
          <a:lstStyle/>
          <a:p>
            <a:pPr eaLnBrk="1" hangingPunct="1"/>
            <a:r>
              <a:rPr lang="en-US" smtClean="0"/>
              <a:t>A reminder of caAERS objectives: Patient safety</a:t>
            </a:r>
          </a:p>
          <a:p>
            <a:pPr eaLnBrk="1" hangingPunct="1"/>
            <a:r>
              <a:rPr lang="en-US" smtClean="0"/>
              <a:t>You should now be able to find your way through entering required data for adverse events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533400" y="247650"/>
            <a:ext cx="8305800" cy="819150"/>
          </a:xfrm>
          <a:prstGeom prst="rect">
            <a:avLst/>
          </a:prstGeom>
          <a:noFill/>
          <a:ln w="9525">
            <a:noFill/>
            <a:miter lim="800000"/>
            <a:headEnd/>
            <a:tailEnd/>
          </a:ln>
        </p:spPr>
        <p:txBody>
          <a:bodyPr lIns="0" tIns="0" rIns="0" bIns="0" anchor="b"/>
          <a:lstStyle/>
          <a:p>
            <a:r>
              <a:rPr lang="en-US" sz="2300">
                <a:solidFill>
                  <a:srgbClr val="333399"/>
                </a:solidFill>
              </a:rPr>
              <a:t>Session Details:</a:t>
            </a:r>
            <a:br>
              <a:rPr lang="en-US" sz="2300">
                <a:solidFill>
                  <a:srgbClr val="333399"/>
                </a:solidFill>
              </a:rPr>
            </a:br>
            <a:r>
              <a:rPr lang="en-US" sz="3400">
                <a:solidFill>
                  <a:srgbClr val="333399"/>
                </a:solidFill>
              </a:rPr>
              <a:t>Lesson Plan</a:t>
            </a:r>
          </a:p>
        </p:txBody>
      </p:sp>
      <p:sp>
        <p:nvSpPr>
          <p:cNvPr id="26626" name="Rectangle 3"/>
          <p:cNvSpPr>
            <a:spLocks noChangeArrowheads="1"/>
          </p:cNvSpPr>
          <p:nvPr/>
        </p:nvSpPr>
        <p:spPr bwMode="auto">
          <a:xfrm>
            <a:off x="228600" y="1752600"/>
            <a:ext cx="8610600" cy="4724400"/>
          </a:xfrm>
          <a:prstGeom prst="rect">
            <a:avLst/>
          </a:prstGeom>
          <a:noFill/>
          <a:ln w="9525">
            <a:noFill/>
            <a:miter lim="800000"/>
            <a:headEnd/>
            <a:tailEnd/>
          </a:ln>
        </p:spPr>
        <p:txBody>
          <a:bodyPr lIns="0" tIns="0" rIns="0" bIns="0"/>
          <a:lstStyle/>
          <a:p>
            <a:pPr marL="342900" indent="-342900">
              <a:spcBef>
                <a:spcPct val="20000"/>
              </a:spcBef>
              <a:buFontTx/>
              <a:buChar char="•"/>
            </a:pPr>
            <a:r>
              <a:rPr lang="en-US" sz="2800" dirty="0"/>
              <a:t>Lesson 1:  Pre-use requirements and setup types</a:t>
            </a:r>
          </a:p>
          <a:p>
            <a:pPr marL="342900" indent="-342900">
              <a:spcBef>
                <a:spcPct val="20000"/>
              </a:spcBef>
              <a:buFontTx/>
              <a:buChar char="•"/>
            </a:pPr>
            <a:r>
              <a:rPr lang="en-US" sz="2800" dirty="0"/>
              <a:t>Lesson 2:  Basic navigation</a:t>
            </a:r>
          </a:p>
          <a:p>
            <a:pPr marL="342900" indent="-342900">
              <a:spcBef>
                <a:spcPct val="20000"/>
              </a:spcBef>
              <a:buFontTx/>
              <a:buChar char="•"/>
            </a:pPr>
            <a:r>
              <a:rPr lang="en-US" sz="2800" dirty="0"/>
              <a:t>Lesson 3:  Creating Reports and Rules</a:t>
            </a:r>
          </a:p>
          <a:p>
            <a:pPr marL="342900" indent="-342900">
              <a:spcBef>
                <a:spcPct val="20000"/>
              </a:spcBef>
              <a:buFontTx/>
              <a:buChar char="•"/>
            </a:pPr>
            <a:r>
              <a:rPr lang="en-US" sz="2800" dirty="0"/>
              <a:t>Lesson 4:  Creating Trials</a:t>
            </a:r>
          </a:p>
          <a:p>
            <a:pPr marL="342900" indent="-342900">
              <a:spcBef>
                <a:spcPct val="20000"/>
              </a:spcBef>
              <a:buFontTx/>
              <a:buChar char="•"/>
            </a:pPr>
            <a:r>
              <a:rPr lang="en-US" sz="2800" dirty="0"/>
              <a:t>Lesson 5:  Adding patients</a:t>
            </a:r>
          </a:p>
          <a:p>
            <a:pPr marL="342900" indent="-342900">
              <a:spcBef>
                <a:spcPct val="20000"/>
              </a:spcBef>
              <a:buFontTx/>
              <a:buChar char="•"/>
            </a:pPr>
            <a:r>
              <a:rPr lang="en-US" sz="2800" dirty="0"/>
              <a:t>Lesson 6:  Adding Routine Adverse Events</a:t>
            </a:r>
          </a:p>
          <a:p>
            <a:pPr marL="342900" indent="-342900">
              <a:spcBef>
                <a:spcPct val="20000"/>
              </a:spcBef>
              <a:buFontTx/>
              <a:buChar char="•"/>
            </a:pPr>
            <a:r>
              <a:rPr lang="en-US" sz="2800" dirty="0"/>
              <a:t>Lesson 7:  </a:t>
            </a:r>
            <a:r>
              <a:rPr lang="en-US" sz="2800" dirty="0" smtClean="0"/>
              <a:t>Adding and reporting</a:t>
            </a:r>
            <a:r>
              <a:rPr lang="en-US" sz="2800" dirty="0" smtClean="0"/>
              <a:t> </a:t>
            </a:r>
            <a:r>
              <a:rPr lang="en-US" sz="2800" dirty="0"/>
              <a:t>Serious Adverse </a:t>
            </a:r>
            <a:r>
              <a:rPr lang="en-US" sz="2800" dirty="0" smtClean="0"/>
              <a:t>			   Events</a:t>
            </a:r>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pPr eaLnBrk="1" hangingPunct="1"/>
            <a:r>
              <a:rPr lang="en-US" sz="2300" smtClean="0"/>
              <a:t>Session Summary:</a:t>
            </a:r>
            <a:br>
              <a:rPr lang="en-US" sz="2300" smtClean="0"/>
            </a:br>
            <a:r>
              <a:rPr lang="en-US" smtClean="0"/>
              <a:t>Questions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sz="2300" smtClean="0"/>
              <a:t>Session Summary:</a:t>
            </a:r>
            <a:br>
              <a:rPr lang="en-US" sz="2300" smtClean="0"/>
            </a:br>
            <a:r>
              <a:rPr lang="en-US" smtClean="0"/>
              <a:t>Looking for more?</a:t>
            </a:r>
          </a:p>
        </p:txBody>
      </p:sp>
      <p:sp>
        <p:nvSpPr>
          <p:cNvPr id="122882" name="Rectangle 3"/>
          <p:cNvSpPr>
            <a:spLocks noGrp="1" noChangeArrowheads="1"/>
          </p:cNvSpPr>
          <p:nvPr>
            <p:ph type="body" idx="1"/>
          </p:nvPr>
        </p:nvSpPr>
        <p:spPr>
          <a:xfrm>
            <a:off x="533400" y="1600200"/>
            <a:ext cx="8229600" cy="4191000"/>
          </a:xfrm>
        </p:spPr>
        <p:txBody>
          <a:bodyPr/>
          <a:lstStyle/>
          <a:p>
            <a:pPr eaLnBrk="1" hangingPunct="1"/>
            <a:r>
              <a:rPr lang="en-US" smtClean="0"/>
              <a:t>On line training session</a:t>
            </a:r>
          </a:p>
          <a:p>
            <a:pPr eaLnBrk="1" hangingPunct="1"/>
            <a:r>
              <a:rPr lang="en-US" smtClean="0"/>
              <a:t>Contact the appropriate institutional person about getting caAERS</a:t>
            </a:r>
          </a:p>
          <a:p>
            <a:pPr eaLnBrk="1" hangingPunct="1"/>
            <a:r>
              <a:rPr lang="en-US" smtClean="0"/>
              <a:t>List key contact information here</a:t>
            </a:r>
          </a:p>
          <a:p>
            <a:pPr lvl="1" eaLnBrk="1" hangingPunct="1">
              <a:buFontTx/>
              <a:buNone/>
            </a:pPr>
            <a:r>
              <a:rPr lang="en-US" smtClean="0"/>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pPr eaLnBrk="1" hangingPunct="1"/>
            <a:r>
              <a:rPr lang="en-US" sz="2100" smtClean="0"/>
              <a:t>Session Summary:</a:t>
            </a:r>
            <a:br>
              <a:rPr lang="en-US" sz="2100" smtClean="0"/>
            </a:br>
            <a:r>
              <a:rPr lang="en-US" sz="3000" smtClean="0"/>
              <a:t>Course Evaluation</a:t>
            </a:r>
          </a:p>
        </p:txBody>
      </p:sp>
      <p:sp>
        <p:nvSpPr>
          <p:cNvPr id="124930" name="Rectangle 3"/>
          <p:cNvSpPr>
            <a:spLocks noGrp="1" noChangeArrowheads="1"/>
          </p:cNvSpPr>
          <p:nvPr>
            <p:ph type="body" idx="1"/>
          </p:nvPr>
        </p:nvSpPr>
        <p:spPr/>
        <p:txBody>
          <a:bodyPr/>
          <a:lstStyle/>
          <a:p>
            <a:pPr eaLnBrk="1" hangingPunct="1"/>
            <a:r>
              <a:rPr lang="en-US" dirty="0" smtClean="0"/>
              <a:t>How could we improve this presentation?</a:t>
            </a:r>
          </a:p>
          <a:p>
            <a:pPr eaLnBrk="1" hangingPunct="1"/>
            <a:r>
              <a:rPr lang="en-US" b="1" dirty="0" smtClean="0">
                <a:solidFill>
                  <a:srgbClr val="FF0000"/>
                </a:solidFill>
              </a:rPr>
              <a:t>Email XXXX@YYY.com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z="2400" smtClean="0"/>
              <a:t/>
            </a:r>
            <a:br>
              <a:rPr lang="en-US" sz="2400" smtClean="0"/>
            </a:br>
            <a:r>
              <a:rPr lang="en-US" sz="2400" smtClean="0"/>
              <a:t>Lesson 1:  Pre-use requirements and setup types</a:t>
            </a:r>
            <a:br>
              <a:rPr lang="en-US" sz="2400" smtClean="0"/>
            </a:br>
            <a:endParaRPr lang="en-US" sz="2400" smtClean="0"/>
          </a:p>
        </p:txBody>
      </p:sp>
      <p:sp>
        <p:nvSpPr>
          <p:cNvPr id="28674" name="Rectangle 3"/>
          <p:cNvSpPr>
            <a:spLocks noGrp="1" noChangeArrowheads="1"/>
          </p:cNvSpPr>
          <p:nvPr>
            <p:ph type="body" idx="1"/>
          </p:nvPr>
        </p:nvSpPr>
        <p:spPr>
          <a:xfrm>
            <a:off x="533400" y="1524000"/>
            <a:ext cx="8229600" cy="4495800"/>
          </a:xfrm>
        </p:spPr>
        <p:txBody>
          <a:bodyPr/>
          <a:lstStyle/>
          <a:p>
            <a:pPr eaLnBrk="1" hangingPunct="1"/>
            <a:r>
              <a:rPr lang="en-US" dirty="0" smtClean="0"/>
              <a:t>Who sets up </a:t>
            </a:r>
            <a:r>
              <a:rPr lang="en-US" dirty="0" err="1" smtClean="0"/>
              <a:t>caAERS</a:t>
            </a:r>
            <a:r>
              <a:rPr lang="en-US" dirty="0" smtClean="0"/>
              <a:t>?</a:t>
            </a:r>
          </a:p>
          <a:p>
            <a:pPr eaLnBrk="1" hangingPunct="1"/>
            <a:r>
              <a:rPr lang="en-US" dirty="0" smtClean="0"/>
              <a:t>Local versus hosted</a:t>
            </a:r>
          </a:p>
          <a:p>
            <a:pPr eaLnBrk="1" hangingPunct="1"/>
            <a:r>
              <a:rPr lang="en-US" dirty="0" smtClean="0"/>
              <a:t>Possible setups (imported versus entry)</a:t>
            </a:r>
          </a:p>
          <a:p>
            <a:pPr eaLnBrk="1" hangingPunct="1"/>
            <a:r>
              <a:rPr lang="en-US" dirty="0" smtClean="0"/>
              <a:t>What needs to be setup before you can use it?</a:t>
            </a:r>
          </a:p>
          <a:p>
            <a:pPr lvl="1" eaLnBrk="1" hangingPunct="1"/>
            <a:r>
              <a:rPr lang="en-US" dirty="0" smtClean="0"/>
              <a:t>User logons, site and staff definitions</a:t>
            </a:r>
          </a:p>
          <a:p>
            <a:pPr lvl="1" eaLnBrk="1" hangingPunct="1"/>
            <a:r>
              <a:rPr lang="en-US" dirty="0" smtClean="0"/>
              <a:t>Study and patient imports (optional)</a:t>
            </a:r>
          </a:p>
          <a:p>
            <a:pPr lvl="1" eaLnBrk="1" hangingPunct="1"/>
            <a:r>
              <a:rPr lang="en-US" dirty="0" smtClean="0"/>
              <a:t>Grid configurations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p:txBody>
          <a:bodyPr/>
          <a:lstStyle/>
          <a:p>
            <a:pPr eaLnBrk="1" hangingPunct="1">
              <a:lnSpc>
                <a:spcPct val="90000"/>
              </a:lnSpc>
            </a:pPr>
            <a:r>
              <a:rPr lang="en-US" dirty="0" smtClean="0"/>
              <a:t>What is the level of support at your center</a:t>
            </a:r>
          </a:p>
          <a:p>
            <a:pPr eaLnBrk="1" hangingPunct="1">
              <a:lnSpc>
                <a:spcPct val="90000"/>
              </a:lnSpc>
            </a:pPr>
            <a:r>
              <a:rPr lang="en-US" dirty="0" smtClean="0"/>
              <a:t>What CTMS (Clinical Trial Management System) are you using?</a:t>
            </a:r>
          </a:p>
          <a:p>
            <a:pPr eaLnBrk="1" hangingPunct="1">
              <a:lnSpc>
                <a:spcPct val="90000"/>
              </a:lnSpc>
            </a:pPr>
            <a:endParaRPr lang="en-US" dirty="0" smtClean="0"/>
          </a:p>
        </p:txBody>
      </p:sp>
      <p:sp>
        <p:nvSpPr>
          <p:cNvPr id="30722" name="Rectangle 3"/>
          <p:cNvSpPr>
            <a:spLocks noGrp="1" noChangeArrowheads="1"/>
          </p:cNvSpPr>
          <p:nvPr>
            <p:ph type="title"/>
          </p:nvPr>
        </p:nvSpPr>
        <p:spPr>
          <a:xfrm>
            <a:off x="381000" y="76200"/>
            <a:ext cx="8229600" cy="990600"/>
          </a:xfrm>
        </p:spPr>
        <p:txBody>
          <a:bodyPr lIns="0" tIns="0" rIns="0" bIns="0" anchor="b"/>
          <a:lstStyle/>
          <a:p>
            <a:pPr eaLnBrk="1" hangingPunct="1"/>
            <a:r>
              <a:rPr lang="en-US" sz="2300" smtClean="0"/>
              <a:t>Lesson 1</a:t>
            </a:r>
            <a:br>
              <a:rPr lang="en-US" sz="2300" smtClean="0"/>
            </a:br>
            <a:r>
              <a:rPr lang="en-US" sz="3000" smtClean="0"/>
              <a:t>Review &amp; Questions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z="2400" smtClean="0"/>
              <a:t/>
            </a:r>
            <a:br>
              <a:rPr lang="en-US" sz="2400" smtClean="0"/>
            </a:br>
            <a:r>
              <a:rPr lang="en-US" sz="2400" smtClean="0"/>
              <a:t>Lesson 2:  Basic navigation</a:t>
            </a:r>
            <a:br>
              <a:rPr lang="en-US" sz="2400" smtClean="0"/>
            </a:br>
            <a:r>
              <a:rPr lang="en-US" sz="2400" smtClean="0"/>
              <a:t/>
            </a:r>
            <a:br>
              <a:rPr lang="en-US" sz="2400" smtClean="0"/>
            </a:br>
            <a:endParaRPr lang="en-US" sz="2400" smtClean="0"/>
          </a:p>
        </p:txBody>
      </p:sp>
      <p:sp>
        <p:nvSpPr>
          <p:cNvPr id="32770" name="Rectangle 3"/>
          <p:cNvSpPr>
            <a:spLocks noGrp="1" noChangeArrowheads="1"/>
          </p:cNvSpPr>
          <p:nvPr>
            <p:ph type="body" idx="1"/>
          </p:nvPr>
        </p:nvSpPr>
        <p:spPr>
          <a:xfrm>
            <a:off x="533400" y="1524000"/>
            <a:ext cx="8229600" cy="1600200"/>
          </a:xfrm>
        </p:spPr>
        <p:txBody>
          <a:bodyPr/>
          <a:lstStyle/>
          <a:p>
            <a:pPr eaLnBrk="1" hangingPunct="1"/>
            <a:r>
              <a:rPr lang="en-US" dirty="0" smtClean="0"/>
              <a:t>Search options</a:t>
            </a:r>
          </a:p>
          <a:p>
            <a:pPr lvl="1" eaLnBrk="1" hangingPunct="1"/>
            <a:r>
              <a:rPr lang="en-US" dirty="0" smtClean="0"/>
              <a:t>Button searches</a:t>
            </a:r>
          </a:p>
          <a:p>
            <a:pPr lvl="1" eaLnBrk="1" hangingPunct="1"/>
            <a:r>
              <a:rPr lang="en-US" dirty="0" smtClean="0"/>
              <a:t>Google type searches</a:t>
            </a:r>
          </a:p>
        </p:txBody>
      </p:sp>
      <p:pic>
        <p:nvPicPr>
          <p:cNvPr id="2051" name="Picture 3" descr="Picture 1"/>
          <p:cNvPicPr>
            <a:picLocks noChangeAspect="1" noChangeArrowheads="1"/>
          </p:cNvPicPr>
          <p:nvPr/>
        </p:nvPicPr>
        <p:blipFill>
          <a:blip r:embed="rId3"/>
          <a:srcRect/>
          <a:stretch>
            <a:fillRect/>
          </a:stretch>
        </p:blipFill>
        <p:spPr bwMode="auto">
          <a:xfrm>
            <a:off x="457200" y="2937364"/>
            <a:ext cx="6400800" cy="3682512"/>
          </a:xfrm>
          <a:prstGeom prst="rect">
            <a:avLst/>
          </a:prstGeom>
          <a:noFill/>
          <a:ln w="9525">
            <a:noFill/>
            <a:miter lim="800000"/>
            <a:headEnd/>
            <a:tailEnd/>
          </a:ln>
        </p:spPr>
      </p:pic>
      <p:pic>
        <p:nvPicPr>
          <p:cNvPr id="2050" name="Picture 2" descr="auto-comp"/>
          <p:cNvPicPr>
            <a:picLocks noChangeAspect="1" noChangeArrowheads="1"/>
          </p:cNvPicPr>
          <p:nvPr/>
        </p:nvPicPr>
        <p:blipFill>
          <a:blip r:embed="rId4"/>
          <a:srcRect/>
          <a:stretch>
            <a:fillRect/>
          </a:stretch>
        </p:blipFill>
        <p:spPr bwMode="auto">
          <a:xfrm>
            <a:off x="2971800" y="4958862"/>
            <a:ext cx="6172200" cy="18991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NCI-SlideTemplate</Template>
  <TotalTime>2744</TotalTime>
  <Words>2402</Words>
  <Application>Microsoft Office PowerPoint</Application>
  <PresentationFormat>On-screen Show (4:3)</PresentationFormat>
  <Paragraphs>258</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Custom Design</vt:lpstr>
      <vt:lpstr>Slide 1</vt:lpstr>
      <vt:lpstr>Session Details: Participants &amp; Logistics</vt:lpstr>
      <vt:lpstr>Am I in the right place? What is caAERS and who will use it?</vt:lpstr>
      <vt:lpstr>What am I going to do?  How to use this presentation</vt:lpstr>
      <vt:lpstr>What will I learn? Session Goals</vt:lpstr>
      <vt:lpstr>Slide 6</vt:lpstr>
      <vt:lpstr> Lesson 1:  Pre-use requirements and setup types </vt:lpstr>
      <vt:lpstr>Lesson 1 Review &amp; Questions</vt:lpstr>
      <vt:lpstr> Lesson 2:  Basic navigation  </vt:lpstr>
      <vt:lpstr> Lesson 2:  Basic navigation  </vt:lpstr>
      <vt:lpstr> Lesson 3:  Creating Reports and Rules  </vt:lpstr>
      <vt:lpstr> Lesson 3:  Creating Reports and Rules  </vt:lpstr>
      <vt:lpstr>  Lesson 4:  Creating Trials   </vt:lpstr>
      <vt:lpstr>Creating a trial</vt:lpstr>
      <vt:lpstr>Creating a trial</vt:lpstr>
      <vt:lpstr>Creating a trial other screens</vt:lpstr>
      <vt:lpstr>Creating a trial other screens</vt:lpstr>
      <vt:lpstr>Creating a trial other screens</vt:lpstr>
      <vt:lpstr>Creating a trial other screens</vt:lpstr>
      <vt:lpstr>Creating a trial other screens</vt:lpstr>
      <vt:lpstr>Lesson 4 Review &amp; Questions</vt:lpstr>
      <vt:lpstr>  Lesson 5:  Adding patients   </vt:lpstr>
      <vt:lpstr>Creating a participant</vt:lpstr>
      <vt:lpstr>Assigning a participant to a study</vt:lpstr>
      <vt:lpstr>Creating a participant</vt:lpstr>
      <vt:lpstr>Participant added!</vt:lpstr>
      <vt:lpstr>Lesson 5 Review &amp; Questions</vt:lpstr>
      <vt:lpstr>  Lesson 6:  Adding Routine AE   </vt:lpstr>
      <vt:lpstr>Adding routine AE’s</vt:lpstr>
      <vt:lpstr>Adding routine AE’s</vt:lpstr>
      <vt:lpstr>Adding routine AE’s</vt:lpstr>
      <vt:lpstr>Adding routine AE’s</vt:lpstr>
      <vt:lpstr>Routine AE’s</vt:lpstr>
      <vt:lpstr>Lesson 6 Review &amp; Questions</vt:lpstr>
      <vt:lpstr>  Lesson 7:  Adding SAE   </vt:lpstr>
      <vt:lpstr>Adding SAE’s… start with Adverse events</vt:lpstr>
      <vt:lpstr>Selecting patient and study</vt:lpstr>
      <vt:lpstr>Basic SAE details</vt:lpstr>
      <vt:lpstr>Study treatment information</vt:lpstr>
      <vt:lpstr>Reporters</vt:lpstr>
      <vt:lpstr>Reporting required</vt:lpstr>
      <vt:lpstr>SAE entry screens continued</vt:lpstr>
      <vt:lpstr>SAE entry screens continued</vt:lpstr>
      <vt:lpstr>SAE entry screens continued</vt:lpstr>
      <vt:lpstr>SAE entry screens continued</vt:lpstr>
      <vt:lpstr>SAE entry screens continued</vt:lpstr>
      <vt:lpstr>SAE entry screens continued</vt:lpstr>
      <vt:lpstr>SAE entry screens continued</vt:lpstr>
      <vt:lpstr>SAE entry screens continued</vt:lpstr>
      <vt:lpstr>SAE entry screens continued</vt:lpstr>
      <vt:lpstr>SAE entry screens continued</vt:lpstr>
      <vt:lpstr>Key SAE screen</vt:lpstr>
      <vt:lpstr>More SAE screens</vt:lpstr>
      <vt:lpstr>Not ready yet!</vt:lpstr>
      <vt:lpstr>All ready to submit!</vt:lpstr>
      <vt:lpstr>Done!</vt:lpstr>
      <vt:lpstr>The report is delivered as a pdf</vt:lpstr>
      <vt:lpstr>Lesson 7 Review &amp; Questions</vt:lpstr>
      <vt:lpstr>Session Summary: Review</vt:lpstr>
      <vt:lpstr>Session Summary: Questions</vt:lpstr>
      <vt:lpstr>Session Summary: Looking for more?</vt:lpstr>
      <vt:lpstr>Session Summary: Course Evaluation</vt:lpstr>
    </vt:vector>
  </TitlesOfParts>
  <Company>National Cancer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nci</dc:creator>
  <cp:lastModifiedBy>bmorrell</cp:lastModifiedBy>
  <cp:revision>103</cp:revision>
  <dcterms:created xsi:type="dcterms:W3CDTF">2005-03-22T16:48:14Z</dcterms:created>
  <dcterms:modified xsi:type="dcterms:W3CDTF">2008-02-01T20:29:22Z</dcterms:modified>
</cp:coreProperties>
</file>