
<file path=[Content_Types].xml><?xml version="1.0" encoding="utf-8"?>
<Types xmlns="http://schemas.openxmlformats.org/package/2006/content-types">
  <Override PartName="/ppt/slideLayouts/slideLayout8.xml" ContentType="application/vnd.openxmlformats-officedocument.presentationml.slideLayout+xml"/>
  <Override PartName="/ppt/embeddings/Microsoft_PowerPoint_97_-_2003_Presentation1.bin" ContentType="application/vnd.openxmlformats-officedocument.oleObject"/>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docProps/custom.xml" ContentType="application/vnd.openxmlformats-officedocument.custom-properties+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7"/>
  </p:notesMasterIdLst>
  <p:sldIdLst>
    <p:sldId id="296" r:id="rId2"/>
    <p:sldId id="344" r:id="rId3"/>
    <p:sldId id="324" r:id="rId4"/>
    <p:sldId id="278" r:id="rId5"/>
    <p:sldId id="295" r:id="rId6"/>
    <p:sldId id="257" r:id="rId7"/>
    <p:sldId id="258" r:id="rId8"/>
    <p:sldId id="301" r:id="rId9"/>
    <p:sldId id="302" r:id="rId10"/>
    <p:sldId id="313" r:id="rId11"/>
    <p:sldId id="323" r:id="rId12"/>
    <p:sldId id="264" r:id="rId13"/>
    <p:sldId id="279" r:id="rId14"/>
    <p:sldId id="300" r:id="rId15"/>
    <p:sldId id="304" r:id="rId16"/>
    <p:sldId id="325" r:id="rId17"/>
    <p:sldId id="345" r:id="rId18"/>
    <p:sldId id="327" r:id="rId19"/>
    <p:sldId id="326"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mn-ea"/>
        <a:cs typeface="+mn-cs"/>
      </a:defRPr>
    </a:lvl1pPr>
    <a:lvl2pPr marL="457200" algn="l" rtl="0" fontAlgn="base">
      <a:spcBef>
        <a:spcPct val="0"/>
      </a:spcBef>
      <a:spcAft>
        <a:spcPct val="0"/>
      </a:spcAft>
      <a:defRPr kern="1200">
        <a:solidFill>
          <a:schemeClr val="tx1"/>
        </a:solidFill>
        <a:latin typeface="Arial" pitchFamily="-108" charset="0"/>
        <a:ea typeface="+mn-ea"/>
        <a:cs typeface="+mn-cs"/>
      </a:defRPr>
    </a:lvl2pPr>
    <a:lvl3pPr marL="914400" algn="l" rtl="0" fontAlgn="base">
      <a:spcBef>
        <a:spcPct val="0"/>
      </a:spcBef>
      <a:spcAft>
        <a:spcPct val="0"/>
      </a:spcAft>
      <a:defRPr kern="1200">
        <a:solidFill>
          <a:schemeClr val="tx1"/>
        </a:solidFill>
        <a:latin typeface="Arial" pitchFamily="-108" charset="0"/>
        <a:ea typeface="+mn-ea"/>
        <a:cs typeface="+mn-cs"/>
      </a:defRPr>
    </a:lvl3pPr>
    <a:lvl4pPr marL="1371600" algn="l" rtl="0" fontAlgn="base">
      <a:spcBef>
        <a:spcPct val="0"/>
      </a:spcBef>
      <a:spcAft>
        <a:spcPct val="0"/>
      </a:spcAft>
      <a:defRPr kern="1200">
        <a:solidFill>
          <a:schemeClr val="tx1"/>
        </a:solidFill>
        <a:latin typeface="Arial" pitchFamily="-108" charset="0"/>
        <a:ea typeface="+mn-ea"/>
        <a:cs typeface="+mn-cs"/>
      </a:defRPr>
    </a:lvl4pPr>
    <a:lvl5pPr marL="1828800" algn="l" rtl="0" fontAlgn="base">
      <a:spcBef>
        <a:spcPct val="0"/>
      </a:spcBef>
      <a:spcAft>
        <a:spcPct val="0"/>
      </a:spcAft>
      <a:defRPr kern="1200">
        <a:solidFill>
          <a:schemeClr val="tx1"/>
        </a:solidFill>
        <a:latin typeface="Arial" pitchFamily="-108" charset="0"/>
        <a:ea typeface="+mn-ea"/>
        <a:cs typeface="+mn-cs"/>
      </a:defRPr>
    </a:lvl5pPr>
    <a:lvl6pPr marL="2286000" algn="l" defTabSz="457200" rtl="0" eaLnBrk="1" latinLnBrk="0" hangingPunct="1">
      <a:defRPr kern="1200">
        <a:solidFill>
          <a:schemeClr val="tx1"/>
        </a:solidFill>
        <a:latin typeface="Arial" pitchFamily="-108" charset="0"/>
        <a:ea typeface="+mn-ea"/>
        <a:cs typeface="+mn-cs"/>
      </a:defRPr>
    </a:lvl6pPr>
    <a:lvl7pPr marL="2743200" algn="l" defTabSz="457200" rtl="0" eaLnBrk="1" latinLnBrk="0" hangingPunct="1">
      <a:defRPr kern="1200">
        <a:solidFill>
          <a:schemeClr val="tx1"/>
        </a:solidFill>
        <a:latin typeface="Arial" pitchFamily="-108" charset="0"/>
        <a:ea typeface="+mn-ea"/>
        <a:cs typeface="+mn-cs"/>
      </a:defRPr>
    </a:lvl7pPr>
    <a:lvl8pPr marL="3200400" algn="l" defTabSz="457200" rtl="0" eaLnBrk="1" latinLnBrk="0" hangingPunct="1">
      <a:defRPr kern="1200">
        <a:solidFill>
          <a:schemeClr val="tx1"/>
        </a:solidFill>
        <a:latin typeface="Arial" pitchFamily="-108" charset="0"/>
        <a:ea typeface="+mn-ea"/>
        <a:cs typeface="+mn-cs"/>
      </a:defRPr>
    </a:lvl8pPr>
    <a:lvl9pPr marL="3657600" algn="l" defTabSz="457200" rtl="0" eaLnBrk="1" latinLnBrk="0" hangingPunct="1">
      <a:defRPr kern="1200">
        <a:solidFill>
          <a:schemeClr val="tx1"/>
        </a:solidFill>
        <a:latin typeface="Arial" pitchFamily="-10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00"/>
    <a:srgbClr val="66FFFF"/>
    <a:srgbClr val="F9F907"/>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Grid="0">
      <p:cViewPr varScale="1">
        <p:scale>
          <a:sx n="109" d="100"/>
          <a:sy n="109" d="100"/>
        </p:scale>
        <p:origin x="-8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1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esProps" Target="presProps.xml"/><Relationship Id="rId40"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ableStyles" Target="tableStyle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printerSettings" Target="printerSettings/printerSettings1.bin"/><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D12C645-840C-F546-9763-BCB91A3536D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67598C3-F755-9D4D-B519-94F42ECFE1BA}" type="slidenum">
              <a:rPr lang="en-US"/>
              <a:pPr/>
              <a:t>1</a:t>
            </a:fld>
            <a:endParaRPr lang="en-US"/>
          </a:p>
        </p:txBody>
      </p:sp>
      <p:sp>
        <p:nvSpPr>
          <p:cNvPr id="16387" name="Rectangle 2"/>
          <p:cNvSpPr>
            <a:spLocks noRot="1" noChangeArrowheads="1" noTextEdit="1"/>
          </p:cNvSpPr>
          <p:nvPr>
            <p:ph type="sldImg"/>
          </p:nvPr>
        </p:nvSpPr>
        <p:spPr>
          <a:xfrm>
            <a:off x="1152525" y="692150"/>
            <a:ext cx="4554538" cy="3416300"/>
          </a:xfrm>
          <a:ln/>
        </p:spPr>
      </p:sp>
      <p:sp>
        <p:nvSpPr>
          <p:cNvPr id="16388" name="Rectangle 3"/>
          <p:cNvSpPr>
            <a:spLocks noGrp="1" noChangeArrowheads="1"/>
          </p:cNvSpPr>
          <p:nvPr>
            <p:ph type="body" idx="1"/>
          </p:nvPr>
        </p:nvSpPr>
        <p:spPr>
          <a:xfrm>
            <a:off x="915988" y="4343400"/>
            <a:ext cx="5026025" cy="4114800"/>
          </a:xfrm>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293E420-11EC-224E-AF0A-01D9D39672ED}" type="slidenum">
              <a:rPr lang="en-US"/>
              <a:pPr/>
              <a:t>3</a:t>
            </a:fld>
            <a:endParaRPr lang="en-US"/>
          </a:p>
        </p:txBody>
      </p:sp>
      <p:sp>
        <p:nvSpPr>
          <p:cNvPr id="18435" name="Rectangle 2"/>
          <p:cNvSpPr>
            <a:spLocks noRot="1" noChangeArrowheads="1" noTextEdit="1"/>
          </p:cNvSpPr>
          <p:nvPr>
            <p:ph type="sldImg"/>
          </p:nvPr>
        </p:nvSpPr>
        <p:spPr>
          <a:xfrm>
            <a:off x="1152525" y="692150"/>
            <a:ext cx="4554538" cy="3416300"/>
          </a:xfrm>
          <a:ln/>
        </p:spPr>
      </p:sp>
      <p:sp>
        <p:nvSpPr>
          <p:cNvPr id="18436" name="Rectangle 3"/>
          <p:cNvSpPr>
            <a:spLocks noGrp="1" noChangeArrowheads="1"/>
          </p:cNvSpPr>
          <p:nvPr>
            <p:ph type="body" idx="1"/>
          </p:nvPr>
        </p:nvSpPr>
        <p:spPr>
          <a:xfrm>
            <a:off x="915988" y="4343400"/>
            <a:ext cx="5026025" cy="4114800"/>
          </a:xfrm>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D8BA82E-F3FC-2D40-8AAF-D93C4121CAF9}" type="slidenum">
              <a:rPr lang="en-US"/>
              <a:pPr/>
              <a:t>5</a:t>
            </a:fld>
            <a:endParaRPr lang="en-US"/>
          </a:p>
        </p:txBody>
      </p:sp>
      <p:sp>
        <p:nvSpPr>
          <p:cNvPr id="21507" name="Rectangle 2"/>
          <p:cNvSpPr>
            <a:spLocks noRot="1" noChangeArrowheads="1" noTextEdit="1"/>
          </p:cNvSpPr>
          <p:nvPr>
            <p:ph type="sldImg"/>
          </p:nvPr>
        </p:nvSpPr>
        <p:spPr>
          <a:xfrm>
            <a:off x="1152525" y="692150"/>
            <a:ext cx="4554538" cy="3416300"/>
          </a:xfrm>
          <a:ln/>
        </p:spPr>
      </p:sp>
      <p:sp>
        <p:nvSpPr>
          <p:cNvPr id="21508" name="Rectangle 3"/>
          <p:cNvSpPr>
            <a:spLocks noGrp="1" noChangeArrowheads="1"/>
          </p:cNvSpPr>
          <p:nvPr>
            <p:ph type="body" idx="1"/>
          </p:nvPr>
        </p:nvSpPr>
        <p:spPr>
          <a:xfrm>
            <a:off x="915988" y="4343400"/>
            <a:ext cx="5026025" cy="4114800"/>
          </a:xfrm>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D576D74-DB2F-7C4E-BF6B-5448234E43A5}" type="slidenum">
              <a:rPr lang="en-US"/>
              <a:pPr/>
              <a:t>8</a:t>
            </a:fld>
            <a:endParaRPr lang="en-US"/>
          </a:p>
        </p:txBody>
      </p:sp>
      <p:sp>
        <p:nvSpPr>
          <p:cNvPr id="25603" name="Rectangle 2"/>
          <p:cNvSpPr>
            <a:spLocks noRot="1" noChangeArrowheads="1" noTextEdit="1"/>
          </p:cNvSpPr>
          <p:nvPr>
            <p:ph type="sldImg"/>
          </p:nvPr>
        </p:nvSpPr>
        <p:spPr>
          <a:xfrm>
            <a:off x="1152525" y="692150"/>
            <a:ext cx="4554538" cy="3416300"/>
          </a:xfrm>
          <a:ln/>
        </p:spPr>
      </p:sp>
      <p:sp>
        <p:nvSpPr>
          <p:cNvPr id="25604" name="Rectangle 3"/>
          <p:cNvSpPr>
            <a:spLocks noGrp="1" noChangeArrowheads="1"/>
          </p:cNvSpPr>
          <p:nvPr>
            <p:ph type="body" idx="1"/>
          </p:nvPr>
        </p:nvSpPr>
        <p:spPr>
          <a:xfrm>
            <a:off x="915988" y="4343400"/>
            <a:ext cx="5026025" cy="4114800"/>
          </a:xfrm>
          <a:noFill/>
          <a:ln/>
        </p:spPr>
        <p:txBody>
          <a:bodyPr lIns="91425" tIns="45713" rIns="91425" bIns="45713"/>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B9C1102-E8C0-5E47-B062-ADE3BE56E3BF}" type="slidenum">
              <a:rPr lang="en-US"/>
              <a:pPr/>
              <a:t>9</a:t>
            </a:fld>
            <a:endParaRPr lang="en-US"/>
          </a:p>
        </p:txBody>
      </p:sp>
      <p:sp>
        <p:nvSpPr>
          <p:cNvPr id="27651" name="Rectangle 2"/>
          <p:cNvSpPr>
            <a:spLocks noRot="1" noChangeArrowheads="1" noTextEdit="1"/>
          </p:cNvSpPr>
          <p:nvPr>
            <p:ph type="sldImg"/>
          </p:nvPr>
        </p:nvSpPr>
        <p:spPr>
          <a:xfrm>
            <a:off x="1144588" y="685800"/>
            <a:ext cx="4570412" cy="3427413"/>
          </a:xfrm>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12C645-840C-F546-9763-BCB91A3536D9}" type="slidenum">
              <a:rPr lang="en-US" smtClean="0"/>
              <a:pPr>
                <a:defRPr/>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12C645-840C-F546-9763-BCB91A3536D9}" type="slidenum">
              <a:rPr lang="en-US" smtClean="0"/>
              <a:pPr>
                <a:defRPr/>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3DB683-7668-BE4E-A843-F55143CBA64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BA6F68-5073-1548-AF5D-351A3F0F602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49D00A-E1A8-934F-A68B-1BA12F031C7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26B410-05E1-0349-8097-099AFD725D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0219AF-B905-D442-B8E4-00252234147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CC8598-592B-3244-97C2-01C9A6B71CC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E7C473-BE2C-CB4C-A606-164C4C8051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ADEB4B-4731-A644-A8A6-C8B2605EA11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D2337A9-B7EF-304A-BA34-180EF22B78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AF3007F-28EA-0643-8968-CC6319BE71F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EF8561-1662-5041-B323-5A82944EBA8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A3055C-E9DF-5344-AE41-F217046AB69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vmlDrawing" Target="../drawings/vmlDrawing1.v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oleObject" Target="../embeddings/Microsoft_PowerPoint_97_-_2003_Presentation1.bin"/><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9082600-A3FD-7643-86F3-1035968645EA}" type="slidenum">
              <a:rPr lang="en-US"/>
              <a:pPr>
                <a:defRPr/>
              </a:pPr>
              <a:t>‹#›</a:t>
            </a:fld>
            <a:endParaRPr lang="en-US"/>
          </a:p>
        </p:txBody>
      </p:sp>
      <p:graphicFrame>
        <p:nvGraphicFramePr>
          <p:cNvPr id="1026" name="Base" hidden="1"/>
          <p:cNvGraphicFramePr>
            <a:graphicFrameLocks/>
          </p:cNvGraphicFramePr>
          <p:nvPr/>
        </p:nvGraphicFramePr>
        <p:xfrm>
          <a:off x="1524000" y="1397000"/>
          <a:ext cx="6096000" cy="4064000"/>
        </p:xfrm>
        <a:graphic>
          <a:graphicData uri="http://schemas.openxmlformats.org/presentationml/2006/ole">
            <p:oleObj spid="_x0000_s1026" r:id="rId15" imgW="0" imgH="0" progId="PowerPoint.Show.8">
              <p:embed/>
            </p:oleObj>
          </a:graphicData>
        </a:graphic>
      </p:graphicFrame>
    </p:spTree>
  </p:cSld>
  <p:clrMap bg1="dk2" tx1="lt1" bg2="dk1"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1.pdf"/><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df"/><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image" Target="../media/image17.pdf"/><Relationship Id="rId5" Type="http://schemas.openxmlformats.org/officeDocument/2006/relationships/image" Target="../media/image18.png"/><Relationship Id="rId7"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5.pdf"/><Relationship Id="rId3" Type="http://schemas.openxmlformats.org/officeDocument/2006/relationships/image" Target="../media/image16.png"/><Relationship Id="rId6"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5.png"/><Relationship Id="rId7"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6"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5"/>
          <p:cNvSpPr>
            <a:spLocks noGrp="1" noChangeArrowheads="1"/>
          </p:cNvSpPr>
          <p:nvPr>
            <p:ph type="ctrTitle"/>
          </p:nvPr>
        </p:nvSpPr>
        <p:spPr>
          <a:xfrm>
            <a:off x="779463" y="1350963"/>
            <a:ext cx="7315200" cy="2505075"/>
          </a:xfrm>
        </p:spPr>
        <p:txBody>
          <a:bodyPr/>
          <a:lstStyle/>
          <a:p>
            <a:pPr eaLnBrk="1" hangingPunct="1"/>
            <a:r>
              <a:rPr lang="en-US" sz="3600" dirty="0" smtClean="0"/>
              <a:t/>
            </a:r>
            <a:br>
              <a:rPr lang="en-US" sz="3600" dirty="0" smtClean="0"/>
            </a:br>
            <a:r>
              <a:rPr lang="en-US" sz="3600" dirty="0" smtClean="0">
                <a:solidFill>
                  <a:schemeClr val="tx1"/>
                </a:solidFill>
                <a:latin typeface="Verdana" pitchFamily="-108" charset="0"/>
              </a:rPr>
              <a:t>Next Generation Clinical Trials</a:t>
            </a:r>
            <a:r>
              <a:rPr lang="en-US" sz="3800" dirty="0" smtClean="0">
                <a:latin typeface="Verdana" pitchFamily="-108" charset="0"/>
              </a:rPr>
              <a:t> </a:t>
            </a:r>
            <a:br>
              <a:rPr lang="en-US" sz="3800" dirty="0" smtClean="0">
                <a:latin typeface="Verdana" pitchFamily="-108" charset="0"/>
              </a:rPr>
            </a:br>
            <a:r>
              <a:rPr lang="en-US" sz="3800" dirty="0" smtClean="0">
                <a:latin typeface="Verdana" pitchFamily="-108" charset="0"/>
              </a:rPr>
              <a:t/>
            </a:r>
            <a:br>
              <a:rPr lang="en-US" sz="3800" dirty="0" smtClean="0">
                <a:latin typeface="Verdana" pitchFamily="-108" charset="0"/>
              </a:rPr>
            </a:br>
            <a:r>
              <a:rPr lang="en-US" sz="3800" i="1" dirty="0" smtClean="0">
                <a:solidFill>
                  <a:srgbClr val="FFFF00"/>
                </a:solidFill>
                <a:latin typeface="Verdana" pitchFamily="-108" charset="0"/>
              </a:rPr>
              <a:t>TRANSCEND</a:t>
            </a:r>
            <a:r>
              <a:rPr lang="en-US" sz="3600" dirty="0" smtClean="0">
                <a:solidFill>
                  <a:schemeClr val="folHlink"/>
                </a:solidFill>
              </a:rPr>
              <a:t/>
            </a:r>
            <a:br>
              <a:rPr lang="en-US" sz="3600" dirty="0" smtClean="0">
                <a:solidFill>
                  <a:schemeClr val="folHlink"/>
                </a:solidFill>
              </a:rPr>
            </a:br>
            <a:r>
              <a:rPr lang="en-US" sz="3600" dirty="0" smtClean="0"/>
              <a:t/>
            </a:r>
            <a:br>
              <a:rPr lang="en-US" sz="3600" dirty="0" smtClean="0"/>
            </a:br>
            <a:endParaRPr lang="en-US" sz="3600" dirty="0" smtClean="0"/>
          </a:p>
        </p:txBody>
      </p:sp>
      <p:sp>
        <p:nvSpPr>
          <p:cNvPr id="15363" name="Rectangle 6"/>
          <p:cNvSpPr>
            <a:spLocks noGrp="1" noChangeArrowheads="1"/>
          </p:cNvSpPr>
          <p:nvPr>
            <p:ph type="subTitle" idx="1"/>
          </p:nvPr>
        </p:nvSpPr>
        <p:spPr>
          <a:xfrm>
            <a:off x="0" y="0"/>
            <a:ext cx="9144000" cy="1001713"/>
          </a:xfrm>
        </p:spPr>
        <p:txBody>
          <a:bodyPr/>
          <a:lstStyle/>
          <a:p>
            <a:pPr eaLnBrk="1" hangingPunct="1">
              <a:lnSpc>
                <a:spcPct val="90000"/>
              </a:lnSpc>
            </a:pPr>
            <a:endParaRPr lang="en-US" sz="1800" dirty="0" smtClean="0">
              <a:solidFill>
                <a:schemeClr val="accent2"/>
              </a:solidFill>
              <a:latin typeface="Times New Roman" pitchFamily="-108" charset="0"/>
            </a:endParaRPr>
          </a:p>
          <a:p>
            <a:pPr eaLnBrk="1" hangingPunct="1">
              <a:lnSpc>
                <a:spcPct val="90000"/>
              </a:lnSpc>
            </a:pPr>
            <a:r>
              <a:rPr lang="en-US" sz="2000" dirty="0" smtClean="0">
                <a:solidFill>
                  <a:srgbClr val="FF0000"/>
                </a:solidFill>
              </a:rPr>
              <a:t>caBIG CTMS F2F : April 28-29, 2008</a:t>
            </a:r>
          </a:p>
          <a:p>
            <a:pPr eaLnBrk="1" hangingPunct="1">
              <a:lnSpc>
                <a:spcPct val="90000"/>
              </a:lnSpc>
            </a:pPr>
            <a:endParaRPr lang="en-US" sz="2600" dirty="0" smtClean="0"/>
          </a:p>
        </p:txBody>
      </p:sp>
      <p:sp>
        <p:nvSpPr>
          <p:cNvPr id="12" name="Rectangle 6"/>
          <p:cNvSpPr txBox="1">
            <a:spLocks noChangeArrowheads="1"/>
          </p:cNvSpPr>
          <p:nvPr/>
        </p:nvSpPr>
        <p:spPr bwMode="auto">
          <a:xfrm>
            <a:off x="447675" y="5127625"/>
            <a:ext cx="7696200" cy="1730375"/>
          </a:xfrm>
          <a:prstGeom prst="rect">
            <a:avLst/>
          </a:prstGeom>
          <a:noFill/>
          <a:ln w="9525">
            <a:noFill/>
            <a:miter lim="800000"/>
            <a:headEnd/>
            <a:tailEnd/>
          </a:ln>
          <a:effectLst/>
        </p:spPr>
        <p:txBody>
          <a:bodyPr>
            <a:prstTxWarp prst="textNoShape">
              <a:avLst/>
            </a:prstTxWarp>
          </a:bodyPr>
          <a:lstStyle/>
          <a:p>
            <a:pPr>
              <a:lnSpc>
                <a:spcPct val="90000"/>
              </a:lnSpc>
              <a:spcBef>
                <a:spcPct val="20000"/>
              </a:spcBef>
              <a:defRPr/>
            </a:pPr>
            <a:endParaRPr lang="en-US" kern="0" dirty="0">
              <a:latin typeface="Times New Roman" pitchFamily="-108" charset="0"/>
            </a:endParaRPr>
          </a:p>
          <a:p>
            <a:pPr>
              <a:lnSpc>
                <a:spcPct val="90000"/>
              </a:lnSpc>
              <a:spcBef>
                <a:spcPct val="20000"/>
              </a:spcBef>
              <a:defRPr/>
            </a:pPr>
            <a:r>
              <a:rPr lang="en-US" kern="0" dirty="0">
                <a:latin typeface="+mn-lt"/>
              </a:rPr>
              <a:t>Sorena </a:t>
            </a:r>
            <a:r>
              <a:rPr lang="en-US" kern="0" dirty="0" smtClean="0">
                <a:latin typeface="+mn-lt"/>
              </a:rPr>
              <a:t>Nadaf M.S., </a:t>
            </a:r>
          </a:p>
          <a:p>
            <a:pPr>
              <a:lnSpc>
                <a:spcPct val="90000"/>
              </a:lnSpc>
              <a:spcBef>
                <a:spcPct val="20000"/>
              </a:spcBef>
              <a:defRPr/>
            </a:pPr>
            <a:r>
              <a:rPr lang="en-US" kern="0" dirty="0" smtClean="0">
                <a:latin typeface="+mn-lt"/>
              </a:rPr>
              <a:t>Director</a:t>
            </a:r>
            <a:r>
              <a:rPr lang="en-US" kern="0" dirty="0">
                <a:latin typeface="+mn-lt"/>
              </a:rPr>
              <a:t>, Translational </a:t>
            </a:r>
            <a:r>
              <a:rPr lang="en-US" kern="0" dirty="0" smtClean="0">
                <a:latin typeface="+mn-lt"/>
              </a:rPr>
              <a:t>Informatics;  Chief Informatics Officer</a:t>
            </a:r>
          </a:p>
          <a:p>
            <a:pPr>
              <a:lnSpc>
                <a:spcPct val="90000"/>
              </a:lnSpc>
              <a:spcBef>
                <a:spcPct val="20000"/>
              </a:spcBef>
              <a:defRPr/>
            </a:pPr>
            <a:r>
              <a:rPr lang="en-US" kern="0" dirty="0">
                <a:latin typeface="+mn-lt"/>
              </a:rPr>
              <a:t>University of California San Francisco, </a:t>
            </a:r>
          </a:p>
          <a:p>
            <a:pPr>
              <a:lnSpc>
                <a:spcPct val="90000"/>
              </a:lnSpc>
              <a:spcBef>
                <a:spcPct val="20000"/>
              </a:spcBef>
              <a:defRPr/>
            </a:pPr>
            <a:r>
              <a:rPr lang="en-US" kern="0" dirty="0">
                <a:latin typeface="+mn-lt"/>
              </a:rPr>
              <a:t>Helen Diller Family Comprehensive Cancer Center</a:t>
            </a:r>
          </a:p>
          <a:p>
            <a:pPr>
              <a:lnSpc>
                <a:spcPct val="90000"/>
              </a:lnSpc>
              <a:spcBef>
                <a:spcPct val="20000"/>
              </a:spcBef>
              <a:defRPr/>
            </a:pPr>
            <a:endParaRPr lang="en-US" sz="2600" kern="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19100" y="762000"/>
            <a:ext cx="8305800" cy="609600"/>
          </a:xfrm>
        </p:spPr>
        <p:txBody>
          <a:bodyPr/>
          <a:lstStyle/>
          <a:p>
            <a:pPr eaLnBrk="1" hangingPunct="1"/>
            <a:r>
              <a:rPr lang="en-US" sz="3200" b="1">
                <a:solidFill>
                  <a:srgbClr val="FFFF00"/>
                </a:solidFill>
              </a:rPr>
              <a:t>Connect Cancer Genomics Browser</a:t>
            </a:r>
            <a:br>
              <a:rPr lang="en-US" sz="3200" b="1">
                <a:solidFill>
                  <a:srgbClr val="FFFF00"/>
                </a:solidFill>
              </a:rPr>
            </a:br>
            <a:r>
              <a:rPr lang="en-US" sz="3200" b="1">
                <a:solidFill>
                  <a:srgbClr val="FFFF00"/>
                </a:solidFill>
              </a:rPr>
              <a:t> to the Human Genome Browser</a:t>
            </a:r>
            <a:r>
              <a:rPr lang="en-US" sz="3600" b="1">
                <a:solidFill>
                  <a:srgbClr val="FFFF00"/>
                </a:solidFill>
              </a:rPr>
              <a:t/>
            </a:r>
            <a:br>
              <a:rPr lang="en-US" sz="3600" b="1">
                <a:solidFill>
                  <a:srgbClr val="FFFF00"/>
                </a:solidFill>
              </a:rPr>
            </a:br>
            <a:r>
              <a:rPr lang="en-US" sz="3600" b="1"/>
              <a:t> </a:t>
            </a:r>
            <a:r>
              <a:rPr lang="en-US" sz="2400">
                <a:solidFill>
                  <a:schemeClr val="tx1"/>
                </a:solidFill>
                <a:latin typeface="Verdana" pitchFamily="-108" charset="0"/>
              </a:rPr>
              <a:t>David Hausler, Jing Zhu, et al. UC Santa Cruz</a:t>
            </a:r>
            <a:r>
              <a:rPr lang="en-US" sz="3600" b="1"/>
              <a:t> </a:t>
            </a:r>
            <a:br>
              <a:rPr lang="en-US" sz="3600" b="1"/>
            </a:br>
            <a:endParaRPr lang="en-US" sz="3600" b="1"/>
          </a:p>
        </p:txBody>
      </p:sp>
      <p:pic>
        <p:nvPicPr>
          <p:cNvPr id="28675" name="Picture 3"/>
          <p:cNvPicPr>
            <a:picLocks noChangeAspect="1" noChangeArrowheads="1"/>
          </p:cNvPicPr>
          <p:nvPr/>
        </p:nvPicPr>
        <p:blipFill>
          <a:blip r:embed="rId2"/>
          <a:srcRect/>
          <a:stretch>
            <a:fillRect/>
          </a:stretch>
        </p:blipFill>
        <p:spPr bwMode="auto">
          <a:xfrm>
            <a:off x="685800" y="1844675"/>
            <a:ext cx="7772400" cy="5018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4"/>
          <p:cNvSpPr>
            <a:spLocks noGrp="1" noChangeArrowheads="1"/>
          </p:cNvSpPr>
          <p:nvPr>
            <p:ph type="ctrTitle"/>
          </p:nvPr>
        </p:nvSpPr>
        <p:spPr>
          <a:xfrm>
            <a:off x="685800" y="1816100"/>
            <a:ext cx="7772400" cy="1470025"/>
          </a:xfrm>
        </p:spPr>
        <p:txBody>
          <a:bodyPr/>
          <a:lstStyle/>
          <a:p>
            <a:pPr eaLnBrk="1" hangingPunct="1"/>
            <a:r>
              <a:rPr lang="en-US">
                <a:solidFill>
                  <a:srgbClr val="FFFF00"/>
                </a:solidFill>
              </a:rPr>
              <a:t>I-SPY 2</a:t>
            </a:r>
          </a:p>
        </p:txBody>
      </p:sp>
      <p:sp>
        <p:nvSpPr>
          <p:cNvPr id="30723" name="Rectangle 5"/>
          <p:cNvSpPr>
            <a:spLocks noGrp="1" noChangeArrowheads="1"/>
          </p:cNvSpPr>
          <p:nvPr>
            <p:ph type="subTitle" idx="1"/>
          </p:nvPr>
        </p:nvSpPr>
        <p:spPr/>
        <p:txBody>
          <a:bodyPr/>
          <a:lstStyle/>
          <a:p>
            <a:pPr eaLnBrk="1" hangingPunct="1"/>
            <a:r>
              <a:rPr lang="en-US">
                <a:solidFill>
                  <a:schemeClr val="tx2"/>
                </a:solidFill>
              </a:rPr>
              <a:t>Adaptive Design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4000">
                <a:solidFill>
                  <a:srgbClr val="FFFF00"/>
                </a:solidFill>
              </a:rPr>
              <a:t>I-SPY 2 Adaptive Design Trial</a:t>
            </a:r>
            <a:br>
              <a:rPr lang="en-US" sz="4000">
                <a:solidFill>
                  <a:srgbClr val="FFFF00"/>
                </a:solidFill>
              </a:rPr>
            </a:br>
            <a:r>
              <a:rPr lang="en-US" sz="4000">
                <a:solidFill>
                  <a:srgbClr val="FFFF00"/>
                </a:solidFill>
              </a:rPr>
              <a:t>Goals</a:t>
            </a:r>
          </a:p>
        </p:txBody>
      </p:sp>
      <p:sp>
        <p:nvSpPr>
          <p:cNvPr id="31747" name="Rectangle 3"/>
          <p:cNvSpPr>
            <a:spLocks noGrp="1" noChangeArrowheads="1"/>
          </p:cNvSpPr>
          <p:nvPr>
            <p:ph type="body" idx="1"/>
          </p:nvPr>
        </p:nvSpPr>
        <p:spPr/>
        <p:txBody>
          <a:bodyPr/>
          <a:lstStyle/>
          <a:p>
            <a:pPr eaLnBrk="1" hangingPunct="1">
              <a:lnSpc>
                <a:spcPct val="90000"/>
              </a:lnSpc>
            </a:pPr>
            <a:r>
              <a:rPr lang="en-GB" sz="2400"/>
              <a:t>Identify women at highest risk</a:t>
            </a:r>
          </a:p>
          <a:p>
            <a:pPr eaLnBrk="1" hangingPunct="1">
              <a:lnSpc>
                <a:spcPct val="90000"/>
              </a:lnSpc>
              <a:buFontTx/>
              <a:buNone/>
            </a:pPr>
            <a:endParaRPr lang="en-GB" sz="2400"/>
          </a:p>
          <a:p>
            <a:pPr eaLnBrk="1" hangingPunct="1">
              <a:lnSpc>
                <a:spcPct val="90000"/>
              </a:lnSpc>
            </a:pPr>
            <a:r>
              <a:rPr lang="en-GB" sz="2400"/>
              <a:t>Introduce the most promising drugs in development that are individually targeted to the person’s tumor.  </a:t>
            </a:r>
          </a:p>
          <a:p>
            <a:pPr eaLnBrk="1" hangingPunct="1">
              <a:lnSpc>
                <a:spcPct val="90000"/>
              </a:lnSpc>
            </a:pPr>
            <a:endParaRPr lang="en-GB" sz="2400"/>
          </a:p>
          <a:p>
            <a:pPr eaLnBrk="1" hangingPunct="1">
              <a:lnSpc>
                <a:spcPct val="90000"/>
              </a:lnSpc>
            </a:pPr>
            <a:r>
              <a:rPr lang="en-GB" sz="2400"/>
              <a:t>Three key transformative concepts in this trial:  </a:t>
            </a:r>
          </a:p>
          <a:p>
            <a:pPr lvl="1" eaLnBrk="1" hangingPunct="1">
              <a:lnSpc>
                <a:spcPct val="90000"/>
              </a:lnSpc>
            </a:pPr>
            <a:r>
              <a:rPr lang="en-GB" sz="2000"/>
              <a:t>Learn as we go, using the information from each person as they go through the study to help the next</a:t>
            </a:r>
          </a:p>
          <a:p>
            <a:pPr lvl="1" eaLnBrk="1" hangingPunct="1">
              <a:lnSpc>
                <a:spcPct val="90000"/>
              </a:lnSpc>
            </a:pPr>
            <a:r>
              <a:rPr lang="en-GB" sz="2000"/>
              <a:t>Use early markers (imaging and tissue/blood) to measure success, so that we can learn in months rather than years</a:t>
            </a:r>
          </a:p>
          <a:p>
            <a:pPr lvl="1" eaLnBrk="1" hangingPunct="1">
              <a:lnSpc>
                <a:spcPct val="90000"/>
              </a:lnSpc>
            </a:pPr>
            <a:r>
              <a:rPr lang="en-GB" sz="2000"/>
              <a:t>Test the concept of personalized medicine leveraging the molecular tools that have been in development for the last decade</a:t>
            </a:r>
            <a:endParaRPr lang="en-US" sz="2000"/>
          </a:p>
        </p:txBody>
      </p:sp>
      <p:pic>
        <p:nvPicPr>
          <p:cNvPr id="31748" name="Picture 4" descr="I SPY logo"/>
          <p:cNvPicPr>
            <a:picLocks noChangeAspect="1" noChangeArrowheads="1"/>
          </p:cNvPicPr>
          <p:nvPr/>
        </p:nvPicPr>
        <p:blipFill>
          <a:blip r:embed="rId2"/>
          <a:srcRect/>
          <a:stretch>
            <a:fillRect/>
          </a:stretch>
        </p:blipFill>
        <p:spPr bwMode="auto">
          <a:xfrm>
            <a:off x="152400" y="6157913"/>
            <a:ext cx="838200" cy="53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250825"/>
            <a:ext cx="7772400" cy="1143000"/>
          </a:xfrm>
          <a:solidFill>
            <a:schemeClr val="bg1"/>
          </a:solidFill>
        </p:spPr>
        <p:txBody>
          <a:bodyPr/>
          <a:lstStyle/>
          <a:p>
            <a:pPr eaLnBrk="1" hangingPunct="1"/>
            <a:r>
              <a:rPr lang="en-US" sz="4000">
                <a:solidFill>
                  <a:srgbClr val="FFFF00"/>
                </a:solidFill>
                <a:latin typeface="Verdana" pitchFamily="-108" charset="0"/>
              </a:rPr>
              <a:t>Specifications for I-SPY 2</a:t>
            </a:r>
          </a:p>
        </p:txBody>
      </p:sp>
      <p:sp>
        <p:nvSpPr>
          <p:cNvPr id="32771" name="Rectangle 3"/>
          <p:cNvSpPr>
            <a:spLocks noGrp="1" noChangeArrowheads="1"/>
          </p:cNvSpPr>
          <p:nvPr>
            <p:ph type="body" idx="1"/>
          </p:nvPr>
        </p:nvSpPr>
        <p:spPr>
          <a:xfrm>
            <a:off x="609600" y="1316038"/>
            <a:ext cx="8153400" cy="4114800"/>
          </a:xfrm>
          <a:solidFill>
            <a:schemeClr val="bg1"/>
          </a:solidFill>
        </p:spPr>
        <p:txBody>
          <a:bodyPr/>
          <a:lstStyle/>
          <a:p>
            <a:pPr eaLnBrk="1" hangingPunct="1">
              <a:lnSpc>
                <a:spcPct val="90000"/>
              </a:lnSpc>
            </a:pPr>
            <a:r>
              <a:rPr lang="en-US" sz="2400">
                <a:solidFill>
                  <a:schemeClr val="tx2"/>
                </a:solidFill>
              </a:rPr>
              <a:t>Validate</a:t>
            </a:r>
            <a:r>
              <a:rPr lang="en-US" sz="2000">
                <a:solidFill>
                  <a:schemeClr val="tx2"/>
                </a:solidFill>
              </a:rPr>
              <a:t>,</a:t>
            </a:r>
            <a:r>
              <a:rPr lang="en-US" sz="2400">
                <a:solidFill>
                  <a:schemeClr val="tx2"/>
                </a:solidFill>
              </a:rPr>
              <a:t> test, and qualify biomarkers</a:t>
            </a:r>
          </a:p>
          <a:p>
            <a:pPr lvl="1" eaLnBrk="1" hangingPunct="1">
              <a:lnSpc>
                <a:spcPct val="90000"/>
              </a:lnSpc>
            </a:pPr>
            <a:r>
              <a:rPr lang="en-US" sz="2000"/>
              <a:t>as we test new agents</a:t>
            </a:r>
          </a:p>
          <a:p>
            <a:pPr eaLnBrk="1" hangingPunct="1">
              <a:lnSpc>
                <a:spcPct val="90000"/>
              </a:lnSpc>
            </a:pPr>
            <a:r>
              <a:rPr lang="en-US" sz="2400">
                <a:solidFill>
                  <a:schemeClr val="tx2"/>
                </a:solidFill>
              </a:rPr>
              <a:t>Adaptive Design concept allows learning, change</a:t>
            </a:r>
          </a:p>
          <a:p>
            <a:pPr lvl="1" eaLnBrk="1" hangingPunct="1">
              <a:lnSpc>
                <a:spcPct val="90000"/>
              </a:lnSpc>
            </a:pPr>
            <a:r>
              <a:rPr lang="en-US" sz="2000"/>
              <a:t>Change/add new agents  when response is not optimal</a:t>
            </a:r>
          </a:p>
          <a:p>
            <a:pPr lvl="1" eaLnBrk="1" hangingPunct="1">
              <a:lnSpc>
                <a:spcPct val="90000"/>
              </a:lnSpc>
            </a:pPr>
            <a:r>
              <a:rPr lang="en-US" sz="2000"/>
              <a:t>Learn as we go</a:t>
            </a:r>
          </a:p>
          <a:p>
            <a:pPr eaLnBrk="1" hangingPunct="1">
              <a:lnSpc>
                <a:spcPct val="90000"/>
              </a:lnSpc>
            </a:pPr>
            <a:r>
              <a:rPr lang="en-US" sz="2400">
                <a:solidFill>
                  <a:schemeClr val="tx2"/>
                </a:solidFill>
              </a:rPr>
              <a:t>Integrate organizational management principles to eliminate enormous inefficiencies</a:t>
            </a:r>
          </a:p>
          <a:p>
            <a:pPr lvl="1" eaLnBrk="1" hangingPunct="1">
              <a:lnSpc>
                <a:spcPct val="90000"/>
              </a:lnSpc>
            </a:pPr>
            <a:r>
              <a:rPr lang="en-US" sz="2000"/>
              <a:t>Trial “rounds” proceed without interruption</a:t>
            </a:r>
          </a:p>
          <a:p>
            <a:pPr lvl="1" eaLnBrk="1" hangingPunct="1">
              <a:lnSpc>
                <a:spcPct val="90000"/>
              </a:lnSpc>
            </a:pPr>
            <a:r>
              <a:rPr lang="en-US" sz="2000"/>
              <a:t>New agents will be added adaptively</a:t>
            </a:r>
          </a:p>
          <a:p>
            <a:pPr lvl="1" eaLnBrk="1" hangingPunct="1">
              <a:lnSpc>
                <a:spcPct val="90000"/>
              </a:lnSpc>
            </a:pPr>
            <a:r>
              <a:rPr lang="en-US" sz="2000"/>
              <a:t>Primary endpoint  is to improve the CR rate</a:t>
            </a:r>
          </a:p>
          <a:p>
            <a:pPr lvl="1" eaLnBrk="1" hangingPunct="1">
              <a:lnSpc>
                <a:spcPct val="90000"/>
              </a:lnSpc>
            </a:pPr>
            <a:r>
              <a:rPr lang="en-US" sz="2000"/>
              <a:t>Goal: accelerate  ability to identify effective tailored treatments </a:t>
            </a:r>
          </a:p>
          <a:p>
            <a:pPr lvl="1" eaLnBrk="1" hangingPunct="1">
              <a:lnSpc>
                <a:spcPct val="90000"/>
              </a:lnSpc>
            </a:pPr>
            <a:r>
              <a:rPr lang="en-US" sz="2000"/>
              <a:t>CQI: Create an approach to treat, learn, adapt, treat, learn, adapt</a:t>
            </a:r>
          </a:p>
          <a:p>
            <a:pPr lvl="1" eaLnBrk="1" hangingPunct="1">
              <a:lnSpc>
                <a:spcPct val="90000"/>
              </a:lnSpc>
            </a:pPr>
            <a:r>
              <a:rPr lang="en-US" sz="2000"/>
              <a:t>Data entered and analyzed real time</a:t>
            </a:r>
          </a:p>
          <a:p>
            <a:pPr eaLnBrk="1" hangingPunct="1">
              <a:lnSpc>
                <a:spcPct val="90000"/>
              </a:lnSpc>
            </a:pPr>
            <a:r>
              <a:rPr lang="en-US" sz="2400">
                <a:solidFill>
                  <a:schemeClr val="tx2"/>
                </a:solidFill>
              </a:rPr>
              <a:t>Design anticipates need for personalized medicine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a:solidFill>
                  <a:srgbClr val="FFFF00"/>
                </a:solidFill>
              </a:rPr>
              <a:t>Avoid Technology Obsolescence</a:t>
            </a:r>
          </a:p>
        </p:txBody>
      </p:sp>
      <p:sp>
        <p:nvSpPr>
          <p:cNvPr id="34819" name="Rectangle 3"/>
          <p:cNvSpPr>
            <a:spLocks noGrp="1" noChangeArrowheads="1"/>
          </p:cNvSpPr>
          <p:nvPr>
            <p:ph type="body" idx="1"/>
          </p:nvPr>
        </p:nvSpPr>
        <p:spPr/>
        <p:txBody>
          <a:bodyPr/>
          <a:lstStyle/>
          <a:p>
            <a:pPr eaLnBrk="1" hangingPunct="1">
              <a:lnSpc>
                <a:spcPct val="90000"/>
              </a:lnSpc>
            </a:pPr>
            <a:r>
              <a:rPr lang="en-US"/>
              <a:t>Current technology will be used for assignment today</a:t>
            </a:r>
          </a:p>
          <a:p>
            <a:pPr eaLnBrk="1" hangingPunct="1">
              <a:lnSpc>
                <a:spcPct val="90000"/>
              </a:lnSpc>
            </a:pPr>
            <a:r>
              <a:rPr lang="en-US"/>
              <a:t>Additional biomarkers on new technology platforms will run in parallel </a:t>
            </a:r>
          </a:p>
          <a:p>
            <a:pPr lvl="1" eaLnBrk="1" hangingPunct="1">
              <a:lnSpc>
                <a:spcPct val="90000"/>
              </a:lnSpc>
            </a:pPr>
            <a:r>
              <a:rPr lang="en-US"/>
              <a:t>Analysis will be possible in real time</a:t>
            </a:r>
          </a:p>
          <a:p>
            <a:pPr eaLnBrk="1" hangingPunct="1">
              <a:lnSpc>
                <a:spcPct val="90000"/>
              </a:lnSpc>
            </a:pPr>
            <a:r>
              <a:rPr lang="en-US"/>
              <a:t>At the trial matures,  new technology can be compared to current technology and used in future trials if it is comparable and cheaper or better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sz="3600">
                <a:solidFill>
                  <a:srgbClr val="FFFF00"/>
                </a:solidFill>
                <a:effectLst>
                  <a:outerShdw blurRad="38100" dist="38100" dir="2700000" algn="tl">
                    <a:srgbClr val="000000"/>
                  </a:outerShdw>
                </a:effectLst>
                <a:ea typeface="+mj-ea"/>
                <a:cs typeface="+mj-cs"/>
              </a:rPr>
              <a:t>Informatics</a:t>
            </a:r>
            <a:r>
              <a:rPr lang="en-US" sz="3200">
                <a:solidFill>
                  <a:srgbClr val="FFFF00"/>
                </a:solidFill>
                <a:ea typeface="+mj-ea"/>
                <a:cs typeface="+mj-cs"/>
              </a:rPr>
              <a:t>  </a:t>
            </a:r>
            <a:r>
              <a:rPr lang="en-US" sz="3600">
                <a:solidFill>
                  <a:srgbClr val="FFFF00"/>
                </a:solidFill>
                <a:effectLst>
                  <a:outerShdw blurRad="38100" dist="38100" dir="2700000" algn="tl">
                    <a:srgbClr val="000000"/>
                  </a:outerShdw>
                </a:effectLst>
                <a:ea typeface="+mj-ea"/>
                <a:cs typeface="+mj-cs"/>
              </a:rPr>
              <a:t>Integration</a:t>
            </a:r>
            <a:r>
              <a:rPr lang="en-US" sz="3600">
                <a:ea typeface="+mj-ea"/>
                <a:cs typeface="+mj-cs"/>
              </a:rPr>
              <a:t>  </a:t>
            </a:r>
            <a:br>
              <a:rPr lang="en-US" sz="3600">
                <a:ea typeface="+mj-ea"/>
                <a:cs typeface="+mj-cs"/>
              </a:rPr>
            </a:br>
            <a:r>
              <a:rPr lang="en-US" sz="2800">
                <a:ea typeface="+mj-ea"/>
                <a:cs typeface="+mj-cs"/>
              </a:rPr>
              <a:t>Clinical Care</a:t>
            </a:r>
            <a:r>
              <a:rPr lang="en-US" sz="2800">
                <a:ea typeface="+mj-ea"/>
                <a:cs typeface="+mj-cs"/>
                <a:sym typeface="Wingdings" pitchFamily="-108" charset="2"/>
              </a:rPr>
              <a:t></a:t>
            </a:r>
            <a:r>
              <a:rPr lang="en-US" sz="2800">
                <a:ea typeface="+mj-ea"/>
                <a:cs typeface="+mj-cs"/>
              </a:rPr>
              <a:t>Clinical Research</a:t>
            </a:r>
            <a:r>
              <a:rPr lang="en-US" sz="2800">
                <a:ea typeface="+mj-ea"/>
                <a:cs typeface="+mj-cs"/>
                <a:sym typeface="Wingdings" pitchFamily="-108" charset="2"/>
              </a:rPr>
              <a:t>Clinical Care</a:t>
            </a:r>
            <a:endParaRPr lang="en-US" sz="2800">
              <a:ea typeface="+mj-ea"/>
              <a:cs typeface="+mj-cs"/>
            </a:endParaRPr>
          </a:p>
        </p:txBody>
      </p:sp>
      <p:sp>
        <p:nvSpPr>
          <p:cNvPr id="35843" name="Rectangle 3"/>
          <p:cNvSpPr>
            <a:spLocks noGrp="1" noChangeArrowheads="1"/>
          </p:cNvSpPr>
          <p:nvPr>
            <p:ph type="body" sz="half" idx="1"/>
          </p:nvPr>
        </p:nvSpPr>
        <p:spPr>
          <a:xfrm>
            <a:off x="685800" y="2133600"/>
            <a:ext cx="3810000" cy="4114800"/>
          </a:xfrm>
        </p:spPr>
        <p:txBody>
          <a:bodyPr/>
          <a:lstStyle/>
          <a:p>
            <a:pPr eaLnBrk="1" hangingPunct="1">
              <a:lnSpc>
                <a:spcPct val="90000"/>
              </a:lnSpc>
              <a:spcBef>
                <a:spcPct val="50000"/>
              </a:spcBef>
            </a:pPr>
            <a:r>
              <a:rPr lang="en-US" sz="2400"/>
              <a:t>Patients seek trials</a:t>
            </a:r>
          </a:p>
          <a:p>
            <a:pPr eaLnBrk="1" hangingPunct="1">
              <a:lnSpc>
                <a:spcPct val="90000"/>
              </a:lnSpc>
              <a:spcBef>
                <a:spcPct val="50000"/>
              </a:spcBef>
            </a:pPr>
            <a:r>
              <a:rPr lang="en-US" sz="2400"/>
              <a:t>Point of Care Data Collection </a:t>
            </a:r>
          </a:p>
          <a:p>
            <a:pPr eaLnBrk="1" hangingPunct="1">
              <a:lnSpc>
                <a:spcPct val="90000"/>
              </a:lnSpc>
              <a:spcBef>
                <a:spcPct val="50000"/>
              </a:spcBef>
            </a:pPr>
            <a:r>
              <a:rPr lang="en-US" sz="2400"/>
              <a:t>Tissue Inventory </a:t>
            </a:r>
          </a:p>
          <a:p>
            <a:pPr eaLnBrk="1" hangingPunct="1">
              <a:lnSpc>
                <a:spcPct val="90000"/>
              </a:lnSpc>
              <a:spcBef>
                <a:spcPct val="50000"/>
              </a:spcBef>
            </a:pPr>
            <a:r>
              <a:rPr lang="en-US" sz="2400"/>
              <a:t>Specimen tracking</a:t>
            </a:r>
          </a:p>
          <a:p>
            <a:pPr eaLnBrk="1" hangingPunct="1">
              <a:lnSpc>
                <a:spcPct val="90000"/>
              </a:lnSpc>
              <a:spcBef>
                <a:spcPct val="50000"/>
              </a:spcBef>
            </a:pPr>
            <a:r>
              <a:rPr lang="en-US" sz="2400"/>
              <a:t>Storing assay results</a:t>
            </a:r>
          </a:p>
          <a:p>
            <a:pPr eaLnBrk="1" hangingPunct="1">
              <a:lnSpc>
                <a:spcPct val="90000"/>
              </a:lnSpc>
              <a:spcBef>
                <a:spcPct val="50000"/>
              </a:spcBef>
            </a:pPr>
            <a:r>
              <a:rPr lang="en-US" sz="2400"/>
              <a:t>Connecting results to patient data and outcomes, other assays</a:t>
            </a:r>
          </a:p>
          <a:p>
            <a:pPr lvl="1" eaLnBrk="1" hangingPunct="1">
              <a:lnSpc>
                <a:spcPct val="90000"/>
              </a:lnSpc>
            </a:pPr>
            <a:endParaRPr lang="en-US" sz="1800"/>
          </a:p>
        </p:txBody>
      </p:sp>
      <p:sp>
        <p:nvSpPr>
          <p:cNvPr id="65540" name="Rectangle 4"/>
          <p:cNvSpPr>
            <a:spLocks noGrp="1" noChangeArrowheads="1"/>
          </p:cNvSpPr>
          <p:nvPr>
            <p:ph type="body" sz="half" idx="2"/>
          </p:nvPr>
        </p:nvSpPr>
        <p:spPr>
          <a:xfrm>
            <a:off x="5105400" y="2057400"/>
            <a:ext cx="4343400" cy="4114800"/>
          </a:xfrm>
        </p:spPr>
        <p:txBody>
          <a:bodyPr/>
          <a:lstStyle/>
          <a:p>
            <a:pPr eaLnBrk="1" hangingPunct="1">
              <a:spcBef>
                <a:spcPct val="60000"/>
              </a:spcBef>
            </a:pPr>
            <a:r>
              <a:rPr lang="en-US" sz="2400"/>
              <a:t>Breastcancertrials.org</a:t>
            </a:r>
          </a:p>
          <a:p>
            <a:pPr eaLnBrk="1" hangingPunct="1">
              <a:spcBef>
                <a:spcPct val="60000"/>
              </a:spcBef>
            </a:pPr>
            <a:r>
              <a:rPr lang="en-US" sz="2400"/>
              <a:t>Open Source “Wizards”</a:t>
            </a:r>
          </a:p>
          <a:p>
            <a:pPr eaLnBrk="1" hangingPunct="1">
              <a:spcBef>
                <a:spcPct val="60000"/>
              </a:spcBef>
            </a:pPr>
            <a:r>
              <a:rPr lang="en-US" sz="2400"/>
              <a:t>caTISSUE</a:t>
            </a:r>
          </a:p>
          <a:p>
            <a:pPr eaLnBrk="1" hangingPunct="1">
              <a:spcBef>
                <a:spcPct val="60000"/>
              </a:spcBef>
            </a:pPr>
            <a:r>
              <a:rPr lang="en-US" sz="2400"/>
              <a:t>caTISSUE</a:t>
            </a:r>
          </a:p>
          <a:p>
            <a:pPr eaLnBrk="1" hangingPunct="1">
              <a:spcBef>
                <a:spcPct val="60000"/>
              </a:spcBef>
            </a:pPr>
            <a:r>
              <a:rPr lang="en-US" sz="2400"/>
              <a:t>caINTEGRATOR</a:t>
            </a:r>
          </a:p>
          <a:p>
            <a:pPr eaLnBrk="1" hangingPunct="1">
              <a:spcBef>
                <a:spcPct val="60000"/>
              </a:spcBef>
            </a:pPr>
            <a:r>
              <a:rPr lang="en-US" sz="2400"/>
              <a:t>caARRAY, cancer genome browser</a:t>
            </a:r>
          </a:p>
        </p:txBody>
      </p:sp>
      <p:sp>
        <p:nvSpPr>
          <p:cNvPr id="65541" name="AutoShape 5"/>
          <p:cNvSpPr>
            <a:spLocks noChangeArrowheads="1"/>
          </p:cNvSpPr>
          <p:nvPr/>
        </p:nvSpPr>
        <p:spPr bwMode="auto">
          <a:xfrm>
            <a:off x="3767138" y="2847975"/>
            <a:ext cx="1371600" cy="1828800"/>
          </a:xfrm>
          <a:custGeom>
            <a:avLst/>
            <a:gdLst>
              <a:gd name="T0" fmla="*/ 1028700 w 21600"/>
              <a:gd name="T1" fmla="*/ 0 h 21600"/>
              <a:gd name="T2" fmla="*/ 0 w 21600"/>
              <a:gd name="T3" fmla="*/ 914400 h 21600"/>
              <a:gd name="T4" fmla="*/ 1028700 w 21600"/>
              <a:gd name="T5" fmla="*/ 1828800 h 21600"/>
              <a:gd name="T6" fmla="*/ 1371600 w 21600"/>
              <a:gd name="T7" fmla="*/ 914400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2"/>
            </a:solidFill>
            <a:miter lim="800000"/>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5540">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5540">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65540">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65540">
                                            <p:txEl>
                                              <p:pRg st="3" end="3"/>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65540">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65540">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5540">
                                            <p:txEl>
                                              <p:pRg st="1" end="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5540">
                                            <p:txEl>
                                              <p:pRg st="0" end="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5540">
                                            <p:txEl>
                                              <p:pRg st="2" end="2"/>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5540">
                                            <p:txEl>
                                              <p:pRg st="3" end="3"/>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5540">
                                            <p:txEl>
                                              <p:pRg st="4" end="4"/>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554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p"/>
      <p:bldP spid="65541"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4"/>
          <p:cNvPicPr>
            <a:picLocks noChangeAspect="1" noChangeArrowheads="1"/>
          </p:cNvPicPr>
          <p:nvPr>
            <p:ph type="ctrTitle"/>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a:xfrm>
            <a:off x="979488" y="571500"/>
            <a:ext cx="914400" cy="485775"/>
          </a:xfrm>
          <a:noFill/>
        </p:spPr>
      </p:pic>
      <p:sp>
        <p:nvSpPr>
          <p:cNvPr id="2054" name="Text Box 6"/>
          <p:cNvSpPr txBox="1">
            <a:spLocks noChangeArrowheads="1"/>
          </p:cNvSpPr>
          <p:nvPr/>
        </p:nvSpPr>
        <p:spPr bwMode="auto">
          <a:xfrm>
            <a:off x="1498851" y="2199751"/>
            <a:ext cx="5867400" cy="3539430"/>
          </a:xfrm>
          <a:prstGeom prst="rect">
            <a:avLst/>
          </a:prstGeom>
          <a:noFill/>
          <a:ln w="9525">
            <a:noFill/>
            <a:miter lim="800000"/>
            <a:headEnd/>
            <a:tailEnd/>
          </a:ln>
          <a:effectLst/>
        </p:spPr>
        <p:txBody>
          <a:bodyPr>
            <a:prstTxWarp prst="textNoShape">
              <a:avLst/>
            </a:prstTxWarp>
            <a:spAutoFit/>
          </a:bodyPr>
          <a:lstStyle/>
          <a:p>
            <a:r>
              <a:rPr lang="en-US" sz="4400" dirty="0">
                <a:solidFill>
                  <a:srgbClr val="FFFF00"/>
                </a:solidFill>
                <a:effectLst>
                  <a:outerShdw blurRad="38100" dist="38100" dir="2700000" algn="tl">
                    <a:srgbClr val="000000"/>
                  </a:outerShdw>
                </a:effectLst>
                <a:latin typeface="Arial Narrow" pitchFamily="-108" charset="0"/>
              </a:rPr>
              <a:t>TRANSCEND</a:t>
            </a:r>
            <a:r>
              <a:rPr lang="en-US" sz="4400" dirty="0">
                <a:effectLst>
                  <a:outerShdw blurRad="38100" dist="38100" dir="2700000" algn="tl">
                    <a:srgbClr val="000000"/>
                  </a:outerShdw>
                </a:effectLst>
                <a:latin typeface="Arial Narrow" pitchFamily="-108" charset="0"/>
              </a:rPr>
              <a:t> Project </a:t>
            </a:r>
            <a:r>
              <a:rPr lang="en-US" sz="4400" dirty="0" smtClean="0">
                <a:effectLst>
                  <a:outerShdw blurRad="38100" dist="38100" dir="2700000" algn="tl">
                    <a:srgbClr val="000000"/>
                  </a:outerShdw>
                </a:effectLst>
                <a:latin typeface="Arial Narrow" pitchFamily="-108" charset="0"/>
              </a:rPr>
              <a:t>–</a:t>
            </a:r>
          </a:p>
          <a:p>
            <a:r>
              <a:rPr lang="en-US" sz="3600" dirty="0" smtClean="0">
                <a:effectLst>
                  <a:outerShdw blurRad="38100" dist="38100" dir="2700000" algn="tl">
                    <a:srgbClr val="000000"/>
                  </a:outerShdw>
                </a:effectLst>
                <a:latin typeface="Arial Narrow" pitchFamily="-108" charset="0"/>
              </a:rPr>
              <a:t> </a:t>
            </a:r>
            <a:endParaRPr lang="en-US" sz="3600" dirty="0">
              <a:effectLst>
                <a:outerShdw blurRad="38100" dist="38100" dir="2700000" algn="tl">
                  <a:srgbClr val="000000"/>
                </a:outerShdw>
              </a:effectLst>
              <a:latin typeface="Arial Narrow" pitchFamily="-108" charset="0"/>
            </a:endParaRPr>
          </a:p>
          <a:p>
            <a:r>
              <a:rPr lang="en-US" sz="3600" b="1" dirty="0">
                <a:solidFill>
                  <a:srgbClr val="FF0000"/>
                </a:solidFill>
                <a:effectLst>
                  <a:outerShdw blurRad="38100" dist="38100" dir="2700000" algn="tl">
                    <a:srgbClr val="000000"/>
                  </a:outerShdw>
                </a:effectLst>
                <a:latin typeface="Arial Narrow" pitchFamily="-108" charset="0"/>
              </a:rPr>
              <a:t>TRAN</a:t>
            </a:r>
            <a:r>
              <a:rPr lang="en-US" sz="3600" b="1" dirty="0">
                <a:effectLst>
                  <a:outerShdw blurRad="38100" dist="38100" dir="2700000" algn="tl">
                    <a:srgbClr val="000000"/>
                  </a:outerShdw>
                </a:effectLst>
                <a:latin typeface="Arial Narrow" pitchFamily="-108" charset="0"/>
              </a:rPr>
              <a:t>slational</a:t>
            </a:r>
            <a:r>
              <a:rPr lang="en-US" sz="3600" dirty="0">
                <a:effectLst>
                  <a:outerShdw blurRad="38100" dist="38100" dir="2700000" algn="tl">
                    <a:srgbClr val="000000"/>
                  </a:outerShdw>
                </a:effectLst>
                <a:latin typeface="Arial Narrow" pitchFamily="-108" charset="0"/>
              </a:rPr>
              <a:t> Informatics </a:t>
            </a:r>
            <a:r>
              <a:rPr lang="en-US" sz="3600" b="1" dirty="0">
                <a:solidFill>
                  <a:srgbClr val="FF0000"/>
                </a:solidFill>
                <a:effectLst>
                  <a:outerShdw blurRad="38100" dist="38100" dir="2700000" algn="tl">
                    <a:srgbClr val="000000"/>
                  </a:outerShdw>
                </a:effectLst>
                <a:latin typeface="Arial Narrow" pitchFamily="-108" charset="0"/>
              </a:rPr>
              <a:t>S</a:t>
            </a:r>
            <a:r>
              <a:rPr lang="en-US" sz="3600" dirty="0">
                <a:effectLst>
                  <a:outerShdw blurRad="38100" dist="38100" dir="2700000" algn="tl">
                    <a:srgbClr val="000000"/>
                  </a:outerShdw>
                </a:effectLst>
                <a:latin typeface="Arial Narrow" pitchFamily="-108" charset="0"/>
              </a:rPr>
              <a:t>ystem to </a:t>
            </a:r>
          </a:p>
          <a:p>
            <a:r>
              <a:rPr lang="en-US" sz="3600" b="1" dirty="0">
                <a:solidFill>
                  <a:srgbClr val="FF0000"/>
                </a:solidFill>
                <a:effectLst>
                  <a:outerShdw blurRad="38100" dist="38100" dir="2700000" algn="tl">
                    <a:srgbClr val="000000"/>
                  </a:outerShdw>
                </a:effectLst>
                <a:latin typeface="Arial Narrow" pitchFamily="-108" charset="0"/>
              </a:rPr>
              <a:t>C</a:t>
            </a:r>
            <a:r>
              <a:rPr lang="en-US" sz="3600" dirty="0">
                <a:effectLst>
                  <a:outerShdw blurRad="38100" dist="38100" dir="2700000" algn="tl">
                    <a:srgbClr val="000000"/>
                  </a:outerShdw>
                </a:effectLst>
                <a:latin typeface="Arial Narrow" pitchFamily="-108" charset="0"/>
              </a:rPr>
              <a:t>oordinate </a:t>
            </a:r>
            <a:r>
              <a:rPr lang="en-US" sz="3600" b="1" dirty="0">
                <a:solidFill>
                  <a:srgbClr val="FF0000"/>
                </a:solidFill>
                <a:effectLst>
                  <a:outerShdw blurRad="38100" dist="38100" dir="2700000" algn="tl">
                    <a:srgbClr val="000000"/>
                  </a:outerShdw>
                </a:effectLst>
                <a:latin typeface="Arial Narrow" pitchFamily="-108" charset="0"/>
              </a:rPr>
              <a:t>E</a:t>
            </a:r>
            <a:r>
              <a:rPr lang="en-US" sz="3600" dirty="0">
                <a:effectLst>
                  <a:outerShdw blurRad="38100" dist="38100" dir="2700000" algn="tl">
                    <a:srgbClr val="000000"/>
                  </a:outerShdw>
                </a:effectLst>
                <a:latin typeface="Arial Narrow" pitchFamily="-108" charset="0"/>
              </a:rPr>
              <a:t>merging </a:t>
            </a:r>
            <a:r>
              <a:rPr lang="en-US" sz="3600" dirty="0">
                <a:solidFill>
                  <a:srgbClr val="FF0000"/>
                </a:solidFill>
                <a:effectLst>
                  <a:outerShdw blurRad="38100" dist="38100" dir="2700000" algn="tl">
                    <a:srgbClr val="000000"/>
                  </a:outerShdw>
                </a:effectLst>
                <a:latin typeface="Arial Narrow" pitchFamily="-108" charset="0"/>
              </a:rPr>
              <a:t>B</a:t>
            </a:r>
            <a:r>
              <a:rPr lang="en-US" sz="3600" dirty="0">
                <a:effectLst>
                  <a:outerShdw blurRad="38100" dist="38100" dir="2700000" algn="tl">
                    <a:srgbClr val="000000"/>
                  </a:outerShdw>
                </a:effectLst>
                <a:latin typeface="Arial Narrow" pitchFamily="-108" charset="0"/>
              </a:rPr>
              <a:t>iomarkers, </a:t>
            </a:r>
            <a:r>
              <a:rPr lang="en-US" sz="3600" b="1" dirty="0">
                <a:solidFill>
                  <a:srgbClr val="FF0000"/>
                </a:solidFill>
                <a:effectLst>
                  <a:outerShdw blurRad="38100" dist="38100" dir="2700000" algn="tl">
                    <a:srgbClr val="000000"/>
                  </a:outerShdw>
                </a:effectLst>
                <a:latin typeface="Arial Narrow" pitchFamily="-108" charset="0"/>
              </a:rPr>
              <a:t>N</a:t>
            </a:r>
            <a:r>
              <a:rPr lang="en-US" sz="3600" dirty="0">
                <a:effectLst>
                  <a:outerShdw blurRad="38100" dist="38100" dir="2700000" algn="tl">
                    <a:srgbClr val="000000"/>
                  </a:outerShdw>
                </a:effectLst>
                <a:latin typeface="Arial Narrow" pitchFamily="-108" charset="0"/>
              </a:rPr>
              <a:t>ovel Agents, and Clinical </a:t>
            </a:r>
            <a:r>
              <a:rPr lang="en-US" sz="3600" b="1" dirty="0">
                <a:solidFill>
                  <a:srgbClr val="FF0000"/>
                </a:solidFill>
                <a:effectLst>
                  <a:outerShdw blurRad="38100" dist="38100" dir="2700000" algn="tl">
                    <a:srgbClr val="000000"/>
                  </a:outerShdw>
                </a:effectLst>
                <a:latin typeface="Arial Narrow" pitchFamily="-108" charset="0"/>
              </a:rPr>
              <a:t>D</a:t>
            </a:r>
            <a:r>
              <a:rPr lang="en-US" sz="3600" dirty="0">
                <a:effectLst>
                  <a:outerShdw blurRad="38100" dist="38100" dir="2700000" algn="tl">
                    <a:srgbClr val="000000"/>
                  </a:outerShdw>
                </a:effectLst>
                <a:latin typeface="Arial Narrow" pitchFamily="-108" charset="0"/>
              </a:rPr>
              <a:t>ata</a:t>
            </a:r>
          </a:p>
        </p:txBody>
      </p:sp>
      <p:sp>
        <p:nvSpPr>
          <p:cNvPr id="4" name="Text Box 6"/>
          <p:cNvSpPr txBox="1">
            <a:spLocks noChangeArrowheads="1"/>
          </p:cNvSpPr>
          <p:nvPr/>
        </p:nvSpPr>
        <p:spPr bwMode="auto">
          <a:xfrm>
            <a:off x="1989164" y="511311"/>
            <a:ext cx="6677100" cy="646331"/>
          </a:xfrm>
          <a:prstGeom prst="rect">
            <a:avLst/>
          </a:prstGeom>
          <a:noFill/>
          <a:ln w="9525">
            <a:noFill/>
            <a:miter lim="800000"/>
            <a:headEnd/>
            <a:tailEnd/>
          </a:ln>
          <a:effectLst/>
        </p:spPr>
        <p:txBody>
          <a:bodyPr wrap="square">
            <a:prstTxWarp prst="textNoShape">
              <a:avLst/>
            </a:prstTxWarp>
            <a:spAutoFit/>
          </a:bodyPr>
          <a:lstStyle/>
          <a:p>
            <a:pPr algn="ctr"/>
            <a:r>
              <a:rPr lang="en-US" sz="3600" dirty="0" smtClean="0">
                <a:effectLst>
                  <a:outerShdw blurRad="38100" dist="38100" dir="2700000" algn="tl">
                    <a:srgbClr val="000000"/>
                  </a:outerShdw>
                </a:effectLst>
                <a:latin typeface="Arial Narrow" pitchFamily="-108" charset="0"/>
              </a:rPr>
              <a:t>“Informatics Integration”…..</a:t>
            </a:r>
            <a:endParaRPr lang="en-US" sz="3600" dirty="0">
              <a:effectLst>
                <a:outerShdw blurRad="38100" dist="38100" dir="2700000" algn="tl">
                  <a:srgbClr val="000000"/>
                </a:outerShdw>
              </a:effectLst>
              <a:latin typeface="Arial Narrow" pitchFamily="-108" charset="0"/>
            </a:endParaRPr>
          </a:p>
        </p:txBody>
      </p:sp>
      <p:pic>
        <p:nvPicPr>
          <p:cNvPr id="5" name="Picture 14" descr="caBIG_black_updated_tex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7893" y="6018151"/>
            <a:ext cx="2385746" cy="80168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3CFFF2EB-49F4-6346-9717-EEEF89E42BD9}" type="slidenum">
              <a:rPr lang="en-US" smtClean="0"/>
              <a:pPr/>
              <a:t>17</a:t>
            </a:fld>
            <a:endParaRPr lang="en-US" smtClean="0"/>
          </a:p>
        </p:txBody>
      </p:sp>
      <p:sp>
        <p:nvSpPr>
          <p:cNvPr id="38915" name="Rectangle 2"/>
          <p:cNvSpPr>
            <a:spLocks noGrp="1" noChangeArrowheads="1"/>
          </p:cNvSpPr>
          <p:nvPr>
            <p:ph type="title"/>
          </p:nvPr>
        </p:nvSpPr>
        <p:spPr>
          <a:xfrm>
            <a:off x="694685" y="341630"/>
            <a:ext cx="7543800" cy="944563"/>
          </a:xfrm>
        </p:spPr>
        <p:txBody>
          <a:bodyPr/>
          <a:lstStyle/>
          <a:p>
            <a:pPr eaLnBrk="1" hangingPunct="1"/>
            <a:r>
              <a:rPr lang="en-US" sz="2800" dirty="0">
                <a:solidFill>
                  <a:srgbClr val="FF0000"/>
                </a:solidFill>
              </a:rPr>
              <a:t>Primary Objectives of TRANSCEND are to:</a:t>
            </a:r>
            <a:br>
              <a:rPr lang="en-US" sz="2800" dirty="0">
                <a:solidFill>
                  <a:srgbClr val="FF0000"/>
                </a:solidFill>
              </a:rPr>
            </a:br>
            <a:endParaRPr lang="en-US" sz="2800" dirty="0">
              <a:solidFill>
                <a:srgbClr val="FF0000"/>
              </a:solidFill>
            </a:endParaRPr>
          </a:p>
        </p:txBody>
      </p:sp>
      <p:sp>
        <p:nvSpPr>
          <p:cNvPr id="38916" name="Rectangle 3"/>
          <p:cNvSpPr>
            <a:spLocks noGrp="1" noChangeArrowheads="1"/>
          </p:cNvSpPr>
          <p:nvPr>
            <p:ph type="body" idx="1"/>
          </p:nvPr>
        </p:nvSpPr>
        <p:spPr>
          <a:xfrm>
            <a:off x="381000" y="1192419"/>
            <a:ext cx="8229600" cy="5064104"/>
          </a:xfrm>
        </p:spPr>
        <p:txBody>
          <a:bodyPr/>
          <a:lstStyle/>
          <a:p>
            <a:pPr eaLnBrk="1" hangingPunct="1">
              <a:lnSpc>
                <a:spcPct val="90000"/>
              </a:lnSpc>
              <a:buFont typeface="Wingdings" pitchFamily="-108" charset="2"/>
              <a:buAutoNum type="arabicPeriod"/>
            </a:pPr>
            <a:r>
              <a:rPr lang="en-US" sz="2800" dirty="0"/>
              <a:t>Demonstrate the use of web-based case report forms (</a:t>
            </a:r>
            <a:r>
              <a:rPr lang="en-US" sz="2800" dirty="0" err="1"/>
              <a:t>CRFs</a:t>
            </a:r>
            <a:r>
              <a:rPr lang="en-US" sz="2800" dirty="0"/>
              <a:t>) to facilitate data collection and transmission to NCI.</a:t>
            </a:r>
          </a:p>
          <a:p>
            <a:pPr eaLnBrk="1" hangingPunct="1">
              <a:lnSpc>
                <a:spcPct val="90000"/>
              </a:lnSpc>
              <a:buFont typeface="Wingdings" pitchFamily="-108" charset="2"/>
              <a:buAutoNum type="arabicPeriod"/>
            </a:pPr>
            <a:r>
              <a:rPr lang="en-US" sz="2800" dirty="0"/>
              <a:t>Demonstrate the use of clinically based data collection in support of case report form generation in the I-SPY trial at two sites (UCSF, </a:t>
            </a:r>
            <a:r>
              <a:rPr lang="en-US" sz="2800" dirty="0" err="1"/>
              <a:t>UPenn</a:t>
            </a:r>
            <a:r>
              <a:rPr lang="en-US" sz="2800" dirty="0"/>
              <a:t>).</a:t>
            </a:r>
          </a:p>
          <a:p>
            <a:pPr eaLnBrk="1" hangingPunct="1">
              <a:lnSpc>
                <a:spcPct val="90000"/>
              </a:lnSpc>
              <a:buFont typeface="Wingdings" pitchFamily="-108" charset="2"/>
              <a:buAutoNum type="arabicPeriod"/>
            </a:pPr>
            <a:r>
              <a:rPr lang="en-US" sz="2800" dirty="0"/>
              <a:t>Demonstrate the integration of an electronic health record system (Tolven </a:t>
            </a:r>
            <a:r>
              <a:rPr lang="en-US" sz="2800" dirty="0" err="1"/>
              <a:t>eCHR</a:t>
            </a:r>
            <a:r>
              <a:rPr lang="en-US" sz="2800" dirty="0"/>
              <a:t>) with an established translational research infrastructure currently in place for the I-SPY trial</a:t>
            </a:r>
            <a:r>
              <a:rPr lang="en-US" sz="2800" dirty="0" smtClean="0"/>
              <a:t>.</a:t>
            </a:r>
            <a:endParaRPr lang="en-US" sz="2800" dirty="0"/>
          </a:p>
        </p:txBody>
      </p:sp>
      <p:pic>
        <p:nvPicPr>
          <p:cNvPr id="5" name="Picture 14" descr="caBIG_black_updated_tex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240" y="6021359"/>
            <a:ext cx="2385746" cy="80168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3CFFF2EB-49F4-6346-9717-EEEF89E42BD9}" type="slidenum">
              <a:rPr lang="en-US" smtClean="0"/>
              <a:pPr/>
              <a:t>18</a:t>
            </a:fld>
            <a:endParaRPr lang="en-US" smtClean="0"/>
          </a:p>
        </p:txBody>
      </p:sp>
      <p:sp>
        <p:nvSpPr>
          <p:cNvPr id="38915" name="Rectangle 2"/>
          <p:cNvSpPr>
            <a:spLocks noGrp="1" noChangeArrowheads="1"/>
          </p:cNvSpPr>
          <p:nvPr>
            <p:ph type="title"/>
          </p:nvPr>
        </p:nvSpPr>
        <p:spPr>
          <a:xfrm>
            <a:off x="694685" y="353281"/>
            <a:ext cx="7543800" cy="944563"/>
          </a:xfrm>
        </p:spPr>
        <p:txBody>
          <a:bodyPr/>
          <a:lstStyle/>
          <a:p>
            <a:pPr eaLnBrk="1" hangingPunct="1"/>
            <a:r>
              <a:rPr lang="en-US" sz="2800" dirty="0" smtClean="0">
                <a:solidFill>
                  <a:srgbClr val="FF0000"/>
                </a:solidFill>
              </a:rPr>
              <a:t>1° TRANSCEND  </a:t>
            </a:r>
            <a:r>
              <a:rPr lang="en-US" sz="2800" dirty="0">
                <a:solidFill>
                  <a:srgbClr val="FF0000"/>
                </a:solidFill>
              </a:rPr>
              <a:t>Objectives</a:t>
            </a:r>
            <a:r>
              <a:rPr lang="en-US" sz="2800" dirty="0" smtClean="0">
                <a:solidFill>
                  <a:srgbClr val="FF0000"/>
                </a:solidFill>
              </a:rPr>
              <a:t> continued:</a:t>
            </a:r>
            <a:br>
              <a:rPr lang="en-US" sz="2800" dirty="0" smtClean="0">
                <a:solidFill>
                  <a:srgbClr val="FF0000"/>
                </a:solidFill>
              </a:rPr>
            </a:br>
            <a:endParaRPr lang="en-US" sz="2800" dirty="0">
              <a:solidFill>
                <a:srgbClr val="FF0000"/>
              </a:solidFill>
            </a:endParaRPr>
          </a:p>
        </p:txBody>
      </p:sp>
      <p:sp>
        <p:nvSpPr>
          <p:cNvPr id="38916" name="Rectangle 3"/>
          <p:cNvSpPr>
            <a:spLocks noGrp="1" noChangeArrowheads="1"/>
          </p:cNvSpPr>
          <p:nvPr>
            <p:ph type="body" idx="1"/>
          </p:nvPr>
        </p:nvSpPr>
        <p:spPr>
          <a:xfrm>
            <a:off x="381000" y="1192419"/>
            <a:ext cx="8229600" cy="5308773"/>
          </a:xfrm>
        </p:spPr>
        <p:txBody>
          <a:bodyPr/>
          <a:lstStyle/>
          <a:p>
            <a:pPr eaLnBrk="1" hangingPunct="1">
              <a:lnSpc>
                <a:spcPct val="90000"/>
              </a:lnSpc>
              <a:buNone/>
            </a:pPr>
            <a:r>
              <a:rPr lang="en-US" sz="2400" dirty="0" smtClean="0"/>
              <a:t>4. 	Develop</a:t>
            </a:r>
            <a:r>
              <a:rPr lang="en-US" sz="2400" dirty="0"/>
              <a:t>/extend breast cancer common data elements (</a:t>
            </a:r>
            <a:r>
              <a:rPr lang="en-US" sz="2400" dirty="0" err="1"/>
              <a:t>caDSR</a:t>
            </a:r>
            <a:r>
              <a:rPr lang="en-US" sz="2400" dirty="0" smtClean="0"/>
              <a:t>)</a:t>
            </a:r>
          </a:p>
          <a:p>
            <a:pPr eaLnBrk="1" hangingPunct="1">
              <a:lnSpc>
                <a:spcPct val="90000"/>
              </a:lnSpc>
              <a:buNone/>
            </a:pPr>
            <a:r>
              <a:rPr lang="en-US" sz="2400" dirty="0" smtClean="0"/>
              <a:t>5. 	Demonstrate </a:t>
            </a:r>
            <a:r>
              <a:rPr lang="en-US" sz="2400" dirty="0"/>
              <a:t>the use of caBIG standards in the integration of a clinical care system with other caBIG tools (caINTEGRATOR, caTISSUE).</a:t>
            </a:r>
            <a:endParaRPr lang="en-US" sz="2400" dirty="0" smtClean="0"/>
          </a:p>
          <a:p>
            <a:pPr eaLnBrk="1" hangingPunct="1">
              <a:lnSpc>
                <a:spcPct val="90000"/>
              </a:lnSpc>
              <a:buNone/>
            </a:pPr>
            <a:r>
              <a:rPr lang="en-US" sz="2400" dirty="0" smtClean="0"/>
              <a:t>6.  Develop </a:t>
            </a:r>
            <a:r>
              <a:rPr lang="en-US" sz="2400" dirty="0"/>
              <a:t>a general approach utilizing caBIG standards for data elements, controlled vocabularies, and system interfaces in constructing a translational research platform spanning genomic/proteomic, radiographic, and clinical data</a:t>
            </a:r>
            <a:r>
              <a:rPr lang="en-US" sz="2400" dirty="0" smtClean="0"/>
              <a:t>.</a:t>
            </a:r>
          </a:p>
          <a:p>
            <a:pPr eaLnBrk="1" hangingPunct="1">
              <a:lnSpc>
                <a:spcPct val="90000"/>
              </a:lnSpc>
              <a:buNone/>
            </a:pPr>
            <a:r>
              <a:rPr lang="en-US" sz="2400" dirty="0" smtClean="0"/>
              <a:t>7.  Evaluate </a:t>
            </a:r>
            <a:r>
              <a:rPr lang="en-US" sz="2400" dirty="0"/>
              <a:t>the effectiveness of the TRANSCEND infrastructure in collecting high quality (complete, correct, timely) structured phenotypic data for the I-SPY trial.</a:t>
            </a:r>
          </a:p>
        </p:txBody>
      </p:sp>
      <p:pic>
        <p:nvPicPr>
          <p:cNvPr id="5" name="Picture 14" descr="caBIG_black_updated_tex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37" y="6018151"/>
            <a:ext cx="2385746" cy="80168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CCA2294D-BE3E-FD40-AE88-241486A857E0}" type="slidenum">
              <a:rPr lang="en-US" smtClean="0"/>
              <a:pPr/>
              <a:t>19</a:t>
            </a:fld>
            <a:endParaRPr lang="en-US" smtClean="0"/>
          </a:p>
        </p:txBody>
      </p:sp>
      <p:sp>
        <p:nvSpPr>
          <p:cNvPr id="37891" name="Rectangle 2"/>
          <p:cNvSpPr>
            <a:spLocks noGrp="1" noChangeArrowheads="1"/>
          </p:cNvSpPr>
          <p:nvPr>
            <p:ph type="title"/>
          </p:nvPr>
        </p:nvSpPr>
        <p:spPr/>
        <p:txBody>
          <a:bodyPr/>
          <a:lstStyle/>
          <a:p>
            <a:pPr eaLnBrk="1" hangingPunct="1"/>
            <a:r>
              <a:rPr lang="en-US"/>
              <a:t>TRANSCEND Project</a:t>
            </a:r>
          </a:p>
        </p:txBody>
      </p:sp>
      <p:pic>
        <p:nvPicPr>
          <p:cNvPr id="37892" name="Picture 4" descr="blockdiagram2"/>
          <p:cNvPicPr>
            <a:picLocks noChangeAspect="1" noChangeArrowheads="1"/>
          </p:cNvPicPr>
          <p:nvPr>
            <p:ph type="body" idx="1"/>
          </p:nvPr>
        </p:nvPicPr>
        <p:blipFill>
          <a:blip r:embed="rId2"/>
          <a:srcRect/>
          <a:stretch>
            <a:fillRect/>
          </a:stretch>
        </p:blipFill>
        <p:spPr>
          <a:xfrm>
            <a:off x="762000" y="1458913"/>
            <a:ext cx="6934200" cy="4979987"/>
          </a:xfrm>
          <a:no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4"/>
          <p:cNvPicPr>
            <a:picLocks noChangeAspect="1" noChangeArrowheads="1"/>
          </p:cNvPicPr>
          <p:nvPr>
            <p:ph type="ctrTitle"/>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a:xfrm>
            <a:off x="979488" y="571500"/>
            <a:ext cx="914400" cy="485775"/>
          </a:xfrm>
          <a:noFill/>
        </p:spPr>
      </p:pic>
      <p:sp>
        <p:nvSpPr>
          <p:cNvPr id="2054" name="Text Box 6"/>
          <p:cNvSpPr txBox="1">
            <a:spLocks noChangeArrowheads="1"/>
          </p:cNvSpPr>
          <p:nvPr/>
        </p:nvSpPr>
        <p:spPr bwMode="auto">
          <a:xfrm>
            <a:off x="1487199" y="1454095"/>
            <a:ext cx="5867400" cy="3693318"/>
          </a:xfrm>
          <a:prstGeom prst="rect">
            <a:avLst/>
          </a:prstGeom>
          <a:noFill/>
          <a:ln w="9525">
            <a:noFill/>
            <a:miter lim="800000"/>
            <a:headEnd/>
            <a:tailEnd/>
          </a:ln>
          <a:effectLst/>
        </p:spPr>
        <p:txBody>
          <a:bodyPr>
            <a:prstTxWarp prst="textNoShape">
              <a:avLst/>
            </a:prstTxWarp>
            <a:spAutoFit/>
          </a:bodyPr>
          <a:lstStyle/>
          <a:p>
            <a:pPr algn="ctr"/>
            <a:r>
              <a:rPr lang="en-US" sz="5400" dirty="0" smtClean="0">
                <a:solidFill>
                  <a:srgbClr val="FFFF00"/>
                </a:solidFill>
                <a:effectLst>
                  <a:outerShdw blurRad="38100" dist="38100" dir="2700000" algn="tl">
                    <a:srgbClr val="000000"/>
                  </a:outerShdw>
                </a:effectLst>
                <a:latin typeface="Arial Narrow" pitchFamily="-108" charset="0"/>
              </a:rPr>
              <a:t>TRANSCEND</a:t>
            </a:r>
            <a:endParaRPr lang="en-US" sz="5400" dirty="0" smtClean="0">
              <a:effectLst>
                <a:outerShdw blurRad="38100" dist="38100" dir="2700000" algn="tl">
                  <a:srgbClr val="000000"/>
                </a:outerShdw>
              </a:effectLst>
              <a:latin typeface="Arial Narrow" pitchFamily="-108" charset="0"/>
            </a:endParaRPr>
          </a:p>
          <a:p>
            <a:r>
              <a:rPr lang="en-US" sz="3600" dirty="0" smtClean="0">
                <a:effectLst>
                  <a:outerShdw blurRad="38100" dist="38100" dir="2700000" algn="tl">
                    <a:srgbClr val="000000"/>
                  </a:outerShdw>
                </a:effectLst>
                <a:latin typeface="Arial Narrow" pitchFamily="-108" charset="0"/>
              </a:rPr>
              <a:t> </a:t>
            </a:r>
            <a:endParaRPr lang="en-US" sz="3600" dirty="0">
              <a:effectLst>
                <a:outerShdw blurRad="38100" dist="38100" dir="2700000" algn="tl">
                  <a:srgbClr val="000000"/>
                </a:outerShdw>
              </a:effectLst>
              <a:latin typeface="Arial Narrow" pitchFamily="-108" charset="0"/>
            </a:endParaRPr>
          </a:p>
          <a:p>
            <a:r>
              <a:rPr lang="en-US" sz="3600" b="1" dirty="0">
                <a:solidFill>
                  <a:srgbClr val="FF0000"/>
                </a:solidFill>
                <a:effectLst>
                  <a:outerShdw blurRad="38100" dist="38100" dir="2700000" algn="tl">
                    <a:srgbClr val="000000"/>
                  </a:outerShdw>
                </a:effectLst>
                <a:latin typeface="Arial Narrow" pitchFamily="-108" charset="0"/>
              </a:rPr>
              <a:t>TRAN</a:t>
            </a:r>
            <a:r>
              <a:rPr lang="en-US" sz="3600" b="1" dirty="0">
                <a:effectLst>
                  <a:outerShdw blurRad="38100" dist="38100" dir="2700000" algn="tl">
                    <a:srgbClr val="000000"/>
                  </a:outerShdw>
                </a:effectLst>
                <a:latin typeface="Arial Narrow" pitchFamily="-108" charset="0"/>
              </a:rPr>
              <a:t>slational</a:t>
            </a:r>
            <a:r>
              <a:rPr lang="en-US" sz="3600" dirty="0">
                <a:effectLst>
                  <a:outerShdw blurRad="38100" dist="38100" dir="2700000" algn="tl">
                    <a:srgbClr val="000000"/>
                  </a:outerShdw>
                </a:effectLst>
                <a:latin typeface="Arial Narrow" pitchFamily="-108" charset="0"/>
              </a:rPr>
              <a:t> Informatics </a:t>
            </a:r>
            <a:r>
              <a:rPr lang="en-US" sz="3600" b="1" dirty="0">
                <a:solidFill>
                  <a:srgbClr val="FF0000"/>
                </a:solidFill>
                <a:effectLst>
                  <a:outerShdw blurRad="38100" dist="38100" dir="2700000" algn="tl">
                    <a:srgbClr val="000000"/>
                  </a:outerShdw>
                </a:effectLst>
                <a:latin typeface="Arial Narrow" pitchFamily="-108" charset="0"/>
              </a:rPr>
              <a:t>S</a:t>
            </a:r>
            <a:r>
              <a:rPr lang="en-US" sz="3600" dirty="0">
                <a:effectLst>
                  <a:outerShdw blurRad="38100" dist="38100" dir="2700000" algn="tl">
                    <a:srgbClr val="000000"/>
                  </a:outerShdw>
                </a:effectLst>
                <a:latin typeface="Arial Narrow" pitchFamily="-108" charset="0"/>
              </a:rPr>
              <a:t>ystem to </a:t>
            </a:r>
          </a:p>
          <a:p>
            <a:r>
              <a:rPr lang="en-US" sz="3600" b="1" dirty="0">
                <a:solidFill>
                  <a:srgbClr val="FF0000"/>
                </a:solidFill>
                <a:effectLst>
                  <a:outerShdw blurRad="38100" dist="38100" dir="2700000" algn="tl">
                    <a:srgbClr val="000000"/>
                  </a:outerShdw>
                </a:effectLst>
                <a:latin typeface="Arial Narrow" pitchFamily="-108" charset="0"/>
              </a:rPr>
              <a:t>C</a:t>
            </a:r>
            <a:r>
              <a:rPr lang="en-US" sz="3600" dirty="0">
                <a:effectLst>
                  <a:outerShdw blurRad="38100" dist="38100" dir="2700000" algn="tl">
                    <a:srgbClr val="000000"/>
                  </a:outerShdw>
                </a:effectLst>
                <a:latin typeface="Arial Narrow" pitchFamily="-108" charset="0"/>
              </a:rPr>
              <a:t>oordinate </a:t>
            </a:r>
            <a:r>
              <a:rPr lang="en-US" sz="3600" b="1" dirty="0">
                <a:solidFill>
                  <a:srgbClr val="FF0000"/>
                </a:solidFill>
                <a:effectLst>
                  <a:outerShdw blurRad="38100" dist="38100" dir="2700000" algn="tl">
                    <a:srgbClr val="000000"/>
                  </a:outerShdw>
                </a:effectLst>
                <a:latin typeface="Arial Narrow" pitchFamily="-108" charset="0"/>
              </a:rPr>
              <a:t>E</a:t>
            </a:r>
            <a:r>
              <a:rPr lang="en-US" sz="3600" dirty="0">
                <a:effectLst>
                  <a:outerShdw blurRad="38100" dist="38100" dir="2700000" algn="tl">
                    <a:srgbClr val="000000"/>
                  </a:outerShdw>
                </a:effectLst>
                <a:latin typeface="Arial Narrow" pitchFamily="-108" charset="0"/>
              </a:rPr>
              <a:t>merging </a:t>
            </a:r>
            <a:r>
              <a:rPr lang="en-US" sz="3600" dirty="0">
                <a:solidFill>
                  <a:srgbClr val="FF0000"/>
                </a:solidFill>
                <a:effectLst>
                  <a:outerShdw blurRad="38100" dist="38100" dir="2700000" algn="tl">
                    <a:srgbClr val="000000"/>
                  </a:outerShdw>
                </a:effectLst>
                <a:latin typeface="Arial Narrow" pitchFamily="-108" charset="0"/>
              </a:rPr>
              <a:t>B</a:t>
            </a:r>
            <a:r>
              <a:rPr lang="en-US" sz="3600" dirty="0">
                <a:effectLst>
                  <a:outerShdw blurRad="38100" dist="38100" dir="2700000" algn="tl">
                    <a:srgbClr val="000000"/>
                  </a:outerShdw>
                </a:effectLst>
                <a:latin typeface="Arial Narrow" pitchFamily="-108" charset="0"/>
              </a:rPr>
              <a:t>iomarkers, </a:t>
            </a:r>
            <a:r>
              <a:rPr lang="en-US" sz="3600" b="1" dirty="0">
                <a:solidFill>
                  <a:srgbClr val="FF0000"/>
                </a:solidFill>
                <a:effectLst>
                  <a:outerShdw blurRad="38100" dist="38100" dir="2700000" algn="tl">
                    <a:srgbClr val="000000"/>
                  </a:outerShdw>
                </a:effectLst>
                <a:latin typeface="Arial Narrow" pitchFamily="-108" charset="0"/>
              </a:rPr>
              <a:t>N</a:t>
            </a:r>
            <a:r>
              <a:rPr lang="en-US" sz="3600" dirty="0">
                <a:effectLst>
                  <a:outerShdw blurRad="38100" dist="38100" dir="2700000" algn="tl">
                    <a:srgbClr val="000000"/>
                  </a:outerShdw>
                </a:effectLst>
                <a:latin typeface="Arial Narrow" pitchFamily="-108" charset="0"/>
              </a:rPr>
              <a:t>ovel Agents, and Clinical </a:t>
            </a:r>
            <a:r>
              <a:rPr lang="en-US" sz="3600" b="1" dirty="0">
                <a:solidFill>
                  <a:srgbClr val="FF0000"/>
                </a:solidFill>
                <a:effectLst>
                  <a:outerShdw blurRad="38100" dist="38100" dir="2700000" algn="tl">
                    <a:srgbClr val="000000"/>
                  </a:outerShdw>
                </a:effectLst>
                <a:latin typeface="Arial Narrow" pitchFamily="-108" charset="0"/>
              </a:rPr>
              <a:t>D</a:t>
            </a:r>
            <a:r>
              <a:rPr lang="en-US" sz="3600" dirty="0">
                <a:effectLst>
                  <a:outerShdw blurRad="38100" dist="38100" dir="2700000" algn="tl">
                    <a:srgbClr val="000000"/>
                  </a:outerShdw>
                </a:effectLst>
                <a:latin typeface="Arial Narrow" pitchFamily="-108" charset="0"/>
              </a:rPr>
              <a:t>ata</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8627FEDC-8854-894B-9B74-90617DA83B25}" type="slidenum">
              <a:rPr lang="en-US" smtClean="0"/>
              <a:pPr/>
              <a:t>20</a:t>
            </a:fld>
            <a:endParaRPr lang="en-US" smtClean="0"/>
          </a:p>
        </p:txBody>
      </p:sp>
      <p:sp>
        <p:nvSpPr>
          <p:cNvPr id="39939" name="Rectangle 2"/>
          <p:cNvSpPr>
            <a:spLocks noGrp="1" noChangeArrowheads="1"/>
          </p:cNvSpPr>
          <p:nvPr>
            <p:ph type="title"/>
          </p:nvPr>
        </p:nvSpPr>
        <p:spPr/>
        <p:txBody>
          <a:bodyPr/>
          <a:lstStyle/>
          <a:p>
            <a:pPr eaLnBrk="1" hangingPunct="1"/>
            <a:r>
              <a:rPr lang="en-US" dirty="0" smtClean="0"/>
              <a:t>Preliminary Data </a:t>
            </a:r>
            <a:r>
              <a:rPr lang="en-US" dirty="0"/>
              <a:t>Flow</a:t>
            </a:r>
          </a:p>
        </p:txBody>
      </p:sp>
      <p:sp>
        <p:nvSpPr>
          <p:cNvPr id="39940" name="Rectangle 7"/>
          <p:cNvSpPr>
            <a:spLocks noChangeArrowheads="1"/>
          </p:cNvSpPr>
          <p:nvPr/>
        </p:nvSpPr>
        <p:spPr bwMode="auto">
          <a:xfrm>
            <a:off x="990600" y="2286000"/>
            <a:ext cx="762000" cy="4572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800"/>
              <a:t>Health provider</a:t>
            </a:r>
          </a:p>
          <a:p>
            <a:pPr algn="ctr"/>
            <a:r>
              <a:rPr lang="en-US" sz="800"/>
              <a:t>Data entry using</a:t>
            </a:r>
          </a:p>
          <a:p>
            <a:pPr algn="ctr"/>
            <a:r>
              <a:rPr lang="en-US" sz="800"/>
              <a:t>Clinical Wizards</a:t>
            </a:r>
            <a:endParaRPr lang="en-US"/>
          </a:p>
        </p:txBody>
      </p:sp>
      <p:sp>
        <p:nvSpPr>
          <p:cNvPr id="39941" name="Rectangle 9"/>
          <p:cNvSpPr>
            <a:spLocks noChangeArrowheads="1"/>
          </p:cNvSpPr>
          <p:nvPr/>
        </p:nvSpPr>
        <p:spPr bwMode="auto">
          <a:xfrm>
            <a:off x="2209800" y="2133600"/>
            <a:ext cx="838200" cy="1676400"/>
          </a:xfrm>
          <a:prstGeom prst="rect">
            <a:avLst/>
          </a:prstGeom>
          <a:solidFill>
            <a:srgbClr val="E4E8A2"/>
          </a:solidFill>
          <a:ln w="9525">
            <a:solidFill>
              <a:schemeClr val="tx1"/>
            </a:solidFill>
            <a:miter lim="800000"/>
            <a:headEnd/>
            <a:tailEnd/>
          </a:ln>
        </p:spPr>
        <p:txBody>
          <a:bodyPr wrap="none" anchor="ctr">
            <a:prstTxWarp prst="textNoShape">
              <a:avLst/>
            </a:prstTxWarp>
          </a:bodyPr>
          <a:lstStyle/>
          <a:p>
            <a:pPr algn="ctr"/>
            <a:endParaRPr lang="en-US"/>
          </a:p>
        </p:txBody>
      </p:sp>
      <p:pic>
        <p:nvPicPr>
          <p:cNvPr id="39942" name="Picture 14"/>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152400" y="2057400"/>
            <a:ext cx="838200" cy="795338"/>
          </a:xfrm>
          <a:prstGeom prst="rect">
            <a:avLst/>
          </a:prstGeom>
          <a:noFill/>
          <a:ln w="9525">
            <a:noFill/>
            <a:miter lim="800000"/>
            <a:headEnd/>
            <a:tailEnd/>
          </a:ln>
        </p:spPr>
      </p:pic>
      <p:sp>
        <p:nvSpPr>
          <p:cNvPr id="39943" name="Rectangle 16"/>
          <p:cNvSpPr>
            <a:spLocks noChangeArrowheads="1"/>
          </p:cNvSpPr>
          <p:nvPr/>
        </p:nvSpPr>
        <p:spPr bwMode="auto">
          <a:xfrm>
            <a:off x="990600" y="3200400"/>
            <a:ext cx="762000" cy="4572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800"/>
              <a:t>Staff entry of </a:t>
            </a:r>
          </a:p>
          <a:p>
            <a:pPr algn="ctr"/>
            <a:r>
              <a:rPr lang="en-US" sz="800"/>
              <a:t>CRF online</a:t>
            </a:r>
            <a:endParaRPr lang="en-US"/>
          </a:p>
        </p:txBody>
      </p:sp>
      <p:pic>
        <p:nvPicPr>
          <p:cNvPr id="39944" name="Picture 17"/>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152400" y="2971800"/>
            <a:ext cx="828675" cy="682625"/>
          </a:xfrm>
          <a:prstGeom prst="rect">
            <a:avLst/>
          </a:prstGeom>
          <a:noFill/>
          <a:ln w="9525">
            <a:noFill/>
            <a:miter lim="800000"/>
            <a:headEnd/>
            <a:tailEnd/>
          </a:ln>
        </p:spPr>
      </p:pic>
      <p:sp>
        <p:nvSpPr>
          <p:cNvPr id="39945" name="Text Box 19"/>
          <p:cNvSpPr txBox="1">
            <a:spLocks noChangeArrowheads="1"/>
          </p:cNvSpPr>
          <p:nvPr/>
        </p:nvSpPr>
        <p:spPr bwMode="auto">
          <a:xfrm>
            <a:off x="2209800" y="2743200"/>
            <a:ext cx="862013" cy="457200"/>
          </a:xfrm>
          <a:prstGeom prst="rect">
            <a:avLst/>
          </a:prstGeom>
          <a:noFill/>
          <a:ln w="9525">
            <a:noFill/>
            <a:miter lim="800000"/>
            <a:headEnd/>
            <a:tailEnd/>
          </a:ln>
        </p:spPr>
        <p:txBody>
          <a:bodyPr wrap="none">
            <a:prstTxWarp prst="textNoShape">
              <a:avLst/>
            </a:prstTxWarp>
            <a:spAutoFit/>
          </a:bodyPr>
          <a:lstStyle/>
          <a:p>
            <a:r>
              <a:rPr lang="en-US" sz="1200"/>
              <a:t>TOLVEN</a:t>
            </a:r>
          </a:p>
          <a:p>
            <a:r>
              <a:rPr lang="en-US" sz="1200"/>
              <a:t>Web PHR</a:t>
            </a:r>
          </a:p>
        </p:txBody>
      </p:sp>
      <p:sp>
        <p:nvSpPr>
          <p:cNvPr id="39946" name="Line 20"/>
          <p:cNvSpPr>
            <a:spLocks noChangeShapeType="1"/>
          </p:cNvSpPr>
          <p:nvPr/>
        </p:nvSpPr>
        <p:spPr bwMode="auto">
          <a:xfrm>
            <a:off x="3124200" y="2362200"/>
            <a:ext cx="1295400" cy="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39947" name="AutoShape 21"/>
          <p:cNvSpPr>
            <a:spLocks noChangeArrowheads="1"/>
          </p:cNvSpPr>
          <p:nvPr/>
        </p:nvSpPr>
        <p:spPr bwMode="auto">
          <a:xfrm>
            <a:off x="4495800" y="2133600"/>
            <a:ext cx="990600" cy="533400"/>
          </a:xfrm>
          <a:prstGeom prst="can">
            <a:avLst>
              <a:gd name="adj" fmla="val 25000"/>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sz="1000"/>
              <a:t>Randomization</a:t>
            </a:r>
          </a:p>
          <a:p>
            <a:pPr algn="ctr"/>
            <a:r>
              <a:rPr lang="en-US" sz="1000"/>
              <a:t>Web Service</a:t>
            </a:r>
          </a:p>
        </p:txBody>
      </p:sp>
      <p:sp>
        <p:nvSpPr>
          <p:cNvPr id="39948" name="Line 23"/>
          <p:cNvSpPr>
            <a:spLocks noChangeShapeType="1"/>
          </p:cNvSpPr>
          <p:nvPr/>
        </p:nvSpPr>
        <p:spPr bwMode="auto">
          <a:xfrm>
            <a:off x="3200400" y="3429000"/>
            <a:ext cx="25908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pic>
        <p:nvPicPr>
          <p:cNvPr id="39949" name="Picture 24"/>
          <p:cNvPicPr>
            <a:picLocks noChangeAspect="1" noChangeArrowheads="1"/>
          </p:cNvPicPr>
          <p:nvPr/>
        </p:nvPicPr>
        <p:blipFill>
          <a:blip r:embed="rId6"/>
          <a:srcRect/>
          <a:stretch>
            <a:fillRect/>
          </a:stretch>
        </p:blipFill>
        <p:spPr bwMode="auto">
          <a:xfrm>
            <a:off x="5867400" y="1631123"/>
            <a:ext cx="2984500" cy="5009879"/>
          </a:xfrm>
          <a:prstGeom prst="rect">
            <a:avLst/>
          </a:prstGeom>
          <a:noFill/>
          <a:ln w="9525">
            <a:noFill/>
            <a:miter lim="800000"/>
            <a:headEnd/>
            <a:tailEnd/>
          </a:ln>
        </p:spPr>
      </p:pic>
      <p:sp>
        <p:nvSpPr>
          <p:cNvPr id="39950" name="Line 25"/>
          <p:cNvSpPr>
            <a:spLocks noChangeShapeType="1"/>
          </p:cNvSpPr>
          <p:nvPr/>
        </p:nvSpPr>
        <p:spPr bwMode="auto">
          <a:xfrm>
            <a:off x="1752600" y="2514600"/>
            <a:ext cx="457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9951" name="Line 26"/>
          <p:cNvSpPr>
            <a:spLocks noChangeShapeType="1"/>
          </p:cNvSpPr>
          <p:nvPr/>
        </p:nvSpPr>
        <p:spPr bwMode="auto">
          <a:xfrm>
            <a:off x="1752600" y="3429000"/>
            <a:ext cx="457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9952" name="AutoShape 27"/>
          <p:cNvSpPr>
            <a:spLocks/>
          </p:cNvSpPr>
          <p:nvPr/>
        </p:nvSpPr>
        <p:spPr bwMode="auto">
          <a:xfrm rot="5351487">
            <a:off x="989013" y="3122613"/>
            <a:ext cx="76200" cy="1600200"/>
          </a:xfrm>
          <a:prstGeom prst="rightBrace">
            <a:avLst>
              <a:gd name="adj1" fmla="val 175000"/>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39953" name="Text Box 28"/>
          <p:cNvSpPr txBox="1">
            <a:spLocks noChangeArrowheads="1"/>
          </p:cNvSpPr>
          <p:nvPr/>
        </p:nvSpPr>
        <p:spPr bwMode="auto">
          <a:xfrm>
            <a:off x="457200" y="4038600"/>
            <a:ext cx="1122363" cy="549275"/>
          </a:xfrm>
          <a:prstGeom prst="rect">
            <a:avLst/>
          </a:prstGeom>
          <a:noFill/>
          <a:ln w="9525">
            <a:noFill/>
            <a:miter lim="800000"/>
            <a:headEnd/>
            <a:tailEnd/>
          </a:ln>
        </p:spPr>
        <p:txBody>
          <a:bodyPr wrap="none">
            <a:prstTxWarp prst="textNoShape">
              <a:avLst/>
            </a:prstTxWarp>
            <a:spAutoFit/>
          </a:bodyPr>
          <a:lstStyle/>
          <a:p>
            <a:r>
              <a:rPr lang="en-US" sz="1000"/>
              <a:t>Manual entry of</a:t>
            </a:r>
          </a:p>
          <a:p>
            <a:r>
              <a:rPr lang="en-US" sz="1000"/>
              <a:t>  - Local lab data</a:t>
            </a:r>
          </a:p>
          <a:p>
            <a:r>
              <a:rPr lang="en-US" sz="1000"/>
              <a:t>  - Clinical data</a:t>
            </a:r>
          </a:p>
        </p:txBody>
      </p:sp>
      <p:sp>
        <p:nvSpPr>
          <p:cNvPr id="39954" name="AutoShape 29"/>
          <p:cNvSpPr>
            <a:spLocks/>
          </p:cNvSpPr>
          <p:nvPr/>
        </p:nvSpPr>
        <p:spPr bwMode="auto">
          <a:xfrm rot="5351487">
            <a:off x="2589213" y="3427413"/>
            <a:ext cx="76200" cy="990600"/>
          </a:xfrm>
          <a:prstGeom prst="rightBrace">
            <a:avLst>
              <a:gd name="adj1" fmla="val 108333"/>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39955" name="Text Box 30"/>
          <p:cNvSpPr txBox="1">
            <a:spLocks noChangeArrowheads="1"/>
          </p:cNvSpPr>
          <p:nvPr/>
        </p:nvSpPr>
        <p:spPr bwMode="auto">
          <a:xfrm>
            <a:off x="2057400" y="3962400"/>
            <a:ext cx="1285875" cy="396875"/>
          </a:xfrm>
          <a:prstGeom prst="rect">
            <a:avLst/>
          </a:prstGeom>
          <a:noFill/>
          <a:ln w="9525">
            <a:noFill/>
            <a:miter lim="800000"/>
            <a:headEnd/>
            <a:tailEnd/>
          </a:ln>
        </p:spPr>
        <p:txBody>
          <a:bodyPr wrap="none">
            <a:prstTxWarp prst="textNoShape">
              <a:avLst/>
            </a:prstTxWarp>
            <a:spAutoFit/>
          </a:bodyPr>
          <a:lstStyle/>
          <a:p>
            <a:r>
              <a:rPr lang="en-US" sz="1000"/>
              <a:t>TolvenID is unique</a:t>
            </a:r>
          </a:p>
          <a:p>
            <a:r>
              <a:rPr lang="en-US" sz="1000"/>
              <a:t>participant identifier</a:t>
            </a:r>
          </a:p>
        </p:txBody>
      </p:sp>
      <p:pic>
        <p:nvPicPr>
          <p:cNvPr id="20" name="Picture 14" descr="caBIG_black_updated_text"/>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4588" y="6021359"/>
            <a:ext cx="2385746" cy="80168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FBF8AA20-90D2-2D42-94FA-B95A3502BE40}" type="slidenum">
              <a:rPr lang="en-US" smtClean="0"/>
              <a:pPr/>
              <a:t>21</a:t>
            </a:fld>
            <a:endParaRPr lang="en-US" smtClean="0"/>
          </a:p>
        </p:txBody>
      </p:sp>
      <p:sp>
        <p:nvSpPr>
          <p:cNvPr id="40963" name="Rectangle 2"/>
          <p:cNvSpPr>
            <a:spLocks noGrp="1" noChangeArrowheads="1"/>
          </p:cNvSpPr>
          <p:nvPr>
            <p:ph type="title"/>
          </p:nvPr>
        </p:nvSpPr>
        <p:spPr>
          <a:xfrm>
            <a:off x="484188" y="266700"/>
            <a:ext cx="7543800" cy="533400"/>
          </a:xfrm>
        </p:spPr>
        <p:txBody>
          <a:bodyPr/>
          <a:lstStyle/>
          <a:p>
            <a:pPr eaLnBrk="1" hangingPunct="1"/>
            <a:r>
              <a:rPr lang="en-US"/>
              <a:t>Case Report Forms</a:t>
            </a:r>
          </a:p>
        </p:txBody>
      </p:sp>
      <p:sp>
        <p:nvSpPr>
          <p:cNvPr id="40964" name="Rectangle 3"/>
          <p:cNvSpPr>
            <a:spLocks noGrp="1" noChangeArrowheads="1"/>
          </p:cNvSpPr>
          <p:nvPr>
            <p:ph type="body" idx="1"/>
          </p:nvPr>
        </p:nvSpPr>
        <p:spPr>
          <a:xfrm>
            <a:off x="363538" y="1206500"/>
            <a:ext cx="8229600" cy="5108575"/>
          </a:xfrm>
        </p:spPr>
        <p:txBody>
          <a:bodyPr/>
          <a:lstStyle/>
          <a:p>
            <a:pPr eaLnBrk="1" hangingPunct="1"/>
            <a:r>
              <a:rPr lang="en-US" sz="2400"/>
              <a:t>Will implement electronic case report forms (CRF) using an existing web-enabled open source clinical information system infrastructure (Tolven). </a:t>
            </a:r>
          </a:p>
          <a:p>
            <a:pPr eaLnBrk="1" hangingPunct="1"/>
            <a:r>
              <a:rPr lang="en-US" sz="2400"/>
              <a:t>Enable two modes of CRF entry: </a:t>
            </a:r>
          </a:p>
          <a:p>
            <a:pPr lvl="1" eaLnBrk="1" hangingPunct="1"/>
            <a:r>
              <a:rPr lang="en-US" sz="2400"/>
              <a:t>(1) web-based CRF-like forms</a:t>
            </a:r>
          </a:p>
          <a:p>
            <a:pPr lvl="1" eaLnBrk="1" hangingPunct="1"/>
            <a:r>
              <a:rPr lang="en-US" sz="2400"/>
              <a:t>(2) entry of clinical data by healthcare providers during clinic visit, CRF is auto-assembled by the system using information entered by provider. </a:t>
            </a:r>
          </a:p>
          <a:p>
            <a:pPr eaLnBrk="1" hangingPunct="1"/>
            <a:r>
              <a:rPr lang="en-US" sz="2400"/>
              <a:t>I-SPY 2 participating institutions will have a choice of either mode.</a:t>
            </a:r>
          </a:p>
          <a:p>
            <a:pPr eaLnBrk="1" hangingPunct="1"/>
            <a:r>
              <a:rPr lang="en-US" sz="2400"/>
              <a:t>UCSF and UPenn will use the auto-assembly mode, which involves clinical staff entering patient data into the Tolven-based clinical information system in their clinic.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B019202A-C34B-5840-B509-C6CD5C9257F1}" type="slidenum">
              <a:rPr lang="en-US" smtClean="0"/>
              <a:pPr/>
              <a:t>22</a:t>
            </a:fld>
            <a:endParaRPr lang="en-US" smtClean="0"/>
          </a:p>
        </p:txBody>
      </p:sp>
      <p:sp>
        <p:nvSpPr>
          <p:cNvPr id="41987" name="Rectangle 2"/>
          <p:cNvSpPr>
            <a:spLocks noGrp="1" noChangeArrowheads="1"/>
          </p:cNvSpPr>
          <p:nvPr>
            <p:ph type="title"/>
          </p:nvPr>
        </p:nvSpPr>
        <p:spPr>
          <a:xfrm>
            <a:off x="304800" y="457200"/>
            <a:ext cx="7543800" cy="944563"/>
          </a:xfrm>
        </p:spPr>
        <p:txBody>
          <a:bodyPr/>
          <a:lstStyle/>
          <a:p>
            <a:pPr eaLnBrk="1" hangingPunct="1"/>
            <a:r>
              <a:rPr lang="en-US"/>
              <a:t>CRF Rules</a:t>
            </a:r>
          </a:p>
        </p:txBody>
      </p:sp>
      <p:sp>
        <p:nvSpPr>
          <p:cNvPr id="41988" name="Rectangle 3"/>
          <p:cNvSpPr>
            <a:spLocks noGrp="1" noChangeArrowheads="1"/>
          </p:cNvSpPr>
          <p:nvPr>
            <p:ph type="body" idx="1"/>
          </p:nvPr>
        </p:nvSpPr>
        <p:spPr>
          <a:xfrm>
            <a:off x="481013" y="1400175"/>
            <a:ext cx="8229600" cy="4411663"/>
          </a:xfrm>
        </p:spPr>
        <p:txBody>
          <a:bodyPr/>
          <a:lstStyle/>
          <a:p>
            <a:pPr eaLnBrk="1" hangingPunct="1"/>
            <a:r>
              <a:rPr lang="en-US" sz="2400"/>
              <a:t>Auto-assembly of CRFs from clinical data will require rules for interpretation of data entered in clinical form.</a:t>
            </a:r>
          </a:p>
          <a:p>
            <a:pPr eaLnBrk="1" hangingPunct="1"/>
            <a:r>
              <a:rPr lang="en-US" sz="2400"/>
              <a:t>The Tolven system includes a rules engine that utilizes the common rules language, OPS5.   </a:t>
            </a:r>
          </a:p>
          <a:p>
            <a:pPr eaLnBrk="1" hangingPunct="1"/>
            <a:r>
              <a:rPr lang="en-US" sz="2400"/>
              <a:t>OPS5 based rules will be developed to enable the auto-assembly CRF construction from clinical data.  </a:t>
            </a:r>
          </a:p>
          <a:p>
            <a:pPr eaLnBrk="1" hangingPunct="1"/>
            <a:r>
              <a:rPr lang="en-US" sz="2400"/>
              <a:t>The rules are also necessary in order to have the system help establish the suitability and completeness of captured clinical data in becoming appropriate “answers” for the questions in the case report forms.</a:t>
            </a:r>
          </a:p>
        </p:txBody>
      </p:sp>
      <p:pic>
        <p:nvPicPr>
          <p:cNvPr id="5" name="Picture 14" descr="caBIG_black_updated_tex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4956" y="6018151"/>
            <a:ext cx="2385746" cy="80168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3B6E8710-59BB-2440-81B9-5140BAA18F21}" type="slidenum">
              <a:rPr lang="en-US" smtClean="0"/>
              <a:pPr/>
              <a:t>23</a:t>
            </a:fld>
            <a:endParaRPr lang="en-US" smtClean="0"/>
          </a:p>
        </p:txBody>
      </p:sp>
      <p:sp>
        <p:nvSpPr>
          <p:cNvPr id="43011" name="Rectangle 2"/>
          <p:cNvSpPr>
            <a:spLocks noGrp="1" noChangeArrowheads="1"/>
          </p:cNvSpPr>
          <p:nvPr>
            <p:ph type="title"/>
          </p:nvPr>
        </p:nvSpPr>
        <p:spPr>
          <a:xfrm>
            <a:off x="381000" y="533400"/>
            <a:ext cx="7543800" cy="944563"/>
          </a:xfrm>
        </p:spPr>
        <p:txBody>
          <a:bodyPr/>
          <a:lstStyle/>
          <a:p>
            <a:pPr eaLnBrk="1" hangingPunct="1"/>
            <a:r>
              <a:rPr lang="en-US"/>
              <a:t>Common Data Elements</a:t>
            </a:r>
          </a:p>
        </p:txBody>
      </p:sp>
      <p:sp>
        <p:nvSpPr>
          <p:cNvPr id="43012" name="Rectangle 3"/>
          <p:cNvSpPr>
            <a:spLocks noGrp="1" noChangeArrowheads="1"/>
          </p:cNvSpPr>
          <p:nvPr>
            <p:ph type="body" idx="1"/>
          </p:nvPr>
        </p:nvSpPr>
        <p:spPr>
          <a:xfrm>
            <a:off x="533400" y="2133600"/>
            <a:ext cx="8229600" cy="4411663"/>
          </a:xfrm>
        </p:spPr>
        <p:txBody>
          <a:bodyPr/>
          <a:lstStyle/>
          <a:p>
            <a:pPr eaLnBrk="1" hangingPunct="1"/>
            <a:r>
              <a:rPr lang="en-US" sz="2400"/>
              <a:t>This project will require establishing a core set of common data elements for breast cancer. </a:t>
            </a:r>
          </a:p>
          <a:p>
            <a:pPr eaLnBrk="1" hangingPunct="1"/>
            <a:endParaRPr lang="en-US" sz="2400"/>
          </a:p>
          <a:p>
            <a:pPr eaLnBrk="1" hangingPunct="1"/>
            <a:r>
              <a:rPr lang="en-US" sz="2400"/>
              <a:t>We will derive existing elements from the NCI caDSR. </a:t>
            </a:r>
          </a:p>
          <a:p>
            <a:pPr eaLnBrk="1" hangingPunct="1"/>
            <a:endParaRPr lang="en-US" sz="2400"/>
          </a:p>
          <a:p>
            <a:pPr eaLnBrk="1" hangingPunct="1"/>
            <a:r>
              <a:rPr lang="en-US" sz="2400"/>
              <a:t>Any additional elements needed but not in the caDSR will be submitted for proposed inclusion in the caDSR.  </a:t>
            </a:r>
          </a:p>
        </p:txBody>
      </p:sp>
      <p:pic>
        <p:nvPicPr>
          <p:cNvPr id="5" name="Picture 14" descr="caBIG_black_updated_tex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240" y="6006500"/>
            <a:ext cx="2385746" cy="80168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0D10E025-7AA4-C946-8C99-2A0CD05C0F66}" type="slidenum">
              <a:rPr lang="en-US" smtClean="0"/>
              <a:pPr/>
              <a:t>24</a:t>
            </a:fld>
            <a:endParaRPr lang="en-US" smtClean="0"/>
          </a:p>
        </p:txBody>
      </p:sp>
      <p:sp>
        <p:nvSpPr>
          <p:cNvPr id="44035" name="Rectangle 2"/>
          <p:cNvSpPr>
            <a:spLocks noGrp="1" noChangeArrowheads="1"/>
          </p:cNvSpPr>
          <p:nvPr>
            <p:ph type="title"/>
          </p:nvPr>
        </p:nvSpPr>
        <p:spPr/>
        <p:txBody>
          <a:bodyPr/>
          <a:lstStyle/>
          <a:p>
            <a:pPr eaLnBrk="1" hangingPunct="1"/>
            <a:r>
              <a:rPr lang="en-US"/>
              <a:t>Phase I and Phase II of TRANSCEND</a:t>
            </a:r>
          </a:p>
        </p:txBody>
      </p:sp>
      <p:sp>
        <p:nvSpPr>
          <p:cNvPr id="44036" name="Rectangle 3"/>
          <p:cNvSpPr>
            <a:spLocks noGrp="1" noChangeArrowheads="1"/>
          </p:cNvSpPr>
          <p:nvPr>
            <p:ph type="body" idx="1"/>
          </p:nvPr>
        </p:nvSpPr>
        <p:spPr/>
        <p:txBody>
          <a:bodyPr/>
          <a:lstStyle/>
          <a:p>
            <a:pPr eaLnBrk="1" hangingPunct="1"/>
            <a:endParaRPr lang="en-US" sz="2000" smtClean="0"/>
          </a:p>
          <a:p>
            <a:pPr eaLnBrk="1" hangingPunct="1"/>
            <a:r>
              <a:rPr lang="en-US" sz="2000" smtClean="0"/>
              <a:t>PHASE I</a:t>
            </a:r>
          </a:p>
          <a:p>
            <a:pPr lvl="1" eaLnBrk="1" hangingPunct="1"/>
            <a:r>
              <a:rPr lang="en-US" sz="2000" smtClean="0"/>
              <a:t>development and deployment of TRANSCEND within the University of Pennsylvania and the UCSF Breast Cancer Center for use with I-SPY trial patients. </a:t>
            </a:r>
          </a:p>
          <a:p>
            <a:pPr eaLnBrk="1" hangingPunct="1"/>
            <a:endParaRPr lang="en-US" sz="2000" smtClean="0"/>
          </a:p>
          <a:p>
            <a:pPr eaLnBrk="1" hangingPunct="1"/>
            <a:r>
              <a:rPr lang="en-US" sz="2000" smtClean="0"/>
              <a:t>PHASE II</a:t>
            </a:r>
          </a:p>
          <a:p>
            <a:pPr lvl="1" eaLnBrk="1" hangingPunct="1"/>
            <a:r>
              <a:rPr lang="en-US" sz="2000" smtClean="0"/>
              <a:t>evaluate the usability of the TRANSCEND platform for capture of clinical data in support of translational research. </a:t>
            </a:r>
          </a:p>
          <a:p>
            <a:pPr eaLnBrk="1" hangingPunct="1"/>
            <a:endParaRPr lang="en-US" sz="2000" smtClean="0"/>
          </a:p>
          <a:p>
            <a:pPr lvl="1" eaLnBrk="1" hangingPunct="1"/>
            <a:r>
              <a:rPr lang="en-US" sz="2000" smtClean="0"/>
              <a:t>Implement caTISSUE and integrate into the TRANSCEND</a:t>
            </a:r>
          </a:p>
          <a:p>
            <a:pPr lvl="2" eaLnBrk="1" hangingPunct="1"/>
            <a:r>
              <a:rPr lang="en-US" sz="2000" smtClean="0"/>
              <a:t>Requires caTISSUE to support lab tracking</a:t>
            </a:r>
          </a:p>
        </p:txBody>
      </p:sp>
      <p:pic>
        <p:nvPicPr>
          <p:cNvPr id="5" name="Picture 14" descr="caBIG_black_updated_tex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7893" y="6006500"/>
            <a:ext cx="2385746" cy="80168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p>
            <a:fld id="{9C63ACC4-95EA-8A4B-B714-988402E312B4}" type="slidenum">
              <a:rPr lang="en-US" smtClean="0"/>
              <a:pPr/>
              <a:t>25</a:t>
            </a:fld>
            <a:endParaRPr lang="en-US" smtClean="0"/>
          </a:p>
        </p:txBody>
      </p:sp>
      <p:sp>
        <p:nvSpPr>
          <p:cNvPr id="45059" name="Rectangle 2"/>
          <p:cNvSpPr>
            <a:spLocks noGrp="1" noChangeArrowheads="1"/>
          </p:cNvSpPr>
          <p:nvPr>
            <p:ph type="title"/>
          </p:nvPr>
        </p:nvSpPr>
        <p:spPr/>
        <p:txBody>
          <a:bodyPr/>
          <a:lstStyle/>
          <a:p>
            <a:pPr eaLnBrk="1" hangingPunct="1"/>
            <a:r>
              <a:rPr lang="en-US" sz="2400"/>
              <a:t>Phase I:</a:t>
            </a:r>
            <a:br>
              <a:rPr lang="en-US" sz="2400"/>
            </a:br>
            <a:r>
              <a:rPr lang="en-US" sz="2400"/>
              <a:t>Task 1 – Development of TRANSCEND</a:t>
            </a:r>
          </a:p>
        </p:txBody>
      </p:sp>
      <p:sp>
        <p:nvSpPr>
          <p:cNvPr id="45060" name="Rectangle 3"/>
          <p:cNvSpPr>
            <a:spLocks noGrp="1" noChangeArrowheads="1"/>
          </p:cNvSpPr>
          <p:nvPr>
            <p:ph type="body" idx="1"/>
          </p:nvPr>
        </p:nvSpPr>
        <p:spPr>
          <a:xfrm>
            <a:off x="387350" y="1335088"/>
            <a:ext cx="8229600" cy="4411662"/>
          </a:xfrm>
        </p:spPr>
        <p:txBody>
          <a:bodyPr/>
          <a:lstStyle/>
          <a:p>
            <a:pPr eaLnBrk="1" hangingPunct="1">
              <a:lnSpc>
                <a:spcPct val="90000"/>
              </a:lnSpc>
            </a:pPr>
            <a:r>
              <a:rPr lang="en-US" sz="2400"/>
              <a:t>Task 1.1: Analysis of I-SPY CRFs to identify clinical questions relevant to data generation for CRFs.</a:t>
            </a:r>
          </a:p>
          <a:p>
            <a:pPr eaLnBrk="1" hangingPunct="1">
              <a:lnSpc>
                <a:spcPct val="90000"/>
              </a:lnSpc>
            </a:pPr>
            <a:endParaRPr lang="en-US" sz="2400"/>
          </a:p>
          <a:p>
            <a:pPr eaLnBrk="1" hangingPunct="1">
              <a:lnSpc>
                <a:spcPct val="90000"/>
              </a:lnSpc>
            </a:pPr>
            <a:r>
              <a:rPr lang="en-US" sz="2400"/>
              <a:t>Task 1.2: Derivation of caDSR based data elements required in the CRF.  The team will work with the NCI to add data elements found to be missing in the caDSR .  What about the V3 data type issue?</a:t>
            </a:r>
          </a:p>
          <a:p>
            <a:pPr eaLnBrk="1" hangingPunct="1">
              <a:lnSpc>
                <a:spcPct val="90000"/>
              </a:lnSpc>
            </a:pPr>
            <a:endParaRPr lang="en-US" sz="2400"/>
          </a:p>
          <a:p>
            <a:pPr eaLnBrk="1" hangingPunct="1">
              <a:lnSpc>
                <a:spcPct val="90000"/>
              </a:lnSpc>
            </a:pPr>
            <a:r>
              <a:rPr lang="en-US" sz="2400"/>
              <a:t>Task 1.3: Design of clinical data collection ‘pages” on the Tolven platform using existing ‘wizard-driven’ data entry using Tolven’s rules-driven forms infrastructure.</a:t>
            </a:r>
          </a:p>
          <a:p>
            <a:pPr eaLnBrk="1" hangingPunct="1">
              <a:lnSpc>
                <a:spcPct val="90000"/>
              </a:lnSpc>
            </a:pPr>
            <a:endParaRPr lang="en-US" sz="2400"/>
          </a:p>
          <a:p>
            <a:pPr eaLnBrk="1" hangingPunct="1">
              <a:lnSpc>
                <a:spcPct val="90000"/>
              </a:lnSpc>
            </a:pPr>
            <a:r>
              <a:rPr lang="en-US" sz="2400"/>
              <a:t>Task 1.4: Develop case report form (CRF) generator as PDF forms for submission to CALGB.</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B9439125-8582-6844-BB8C-87DE2912766C}" type="slidenum">
              <a:rPr lang="en-US" smtClean="0"/>
              <a:pPr/>
              <a:t>26</a:t>
            </a:fld>
            <a:endParaRPr lang="en-US" smtClean="0"/>
          </a:p>
        </p:txBody>
      </p:sp>
      <p:sp>
        <p:nvSpPr>
          <p:cNvPr id="46083" name="Rectangle 2"/>
          <p:cNvSpPr>
            <a:spLocks noGrp="1" noChangeArrowheads="1"/>
          </p:cNvSpPr>
          <p:nvPr>
            <p:ph type="title"/>
          </p:nvPr>
        </p:nvSpPr>
        <p:spPr/>
        <p:txBody>
          <a:bodyPr/>
          <a:lstStyle/>
          <a:p>
            <a:pPr eaLnBrk="1" hangingPunct="1"/>
            <a:r>
              <a:rPr lang="en-US" sz="2400" dirty="0"/>
              <a:t>Phase I:</a:t>
            </a:r>
            <a:br>
              <a:rPr lang="en-US" sz="2400" dirty="0"/>
            </a:br>
            <a:r>
              <a:rPr lang="en-US" sz="2400" dirty="0"/>
              <a:t>Task 2 – System Testing </a:t>
            </a:r>
            <a:r>
              <a:rPr lang="en-US" sz="2400" dirty="0" smtClean="0"/>
              <a:t>of TRANSCEND</a:t>
            </a:r>
            <a:endParaRPr lang="en-US" sz="2400" dirty="0"/>
          </a:p>
        </p:txBody>
      </p:sp>
      <p:sp>
        <p:nvSpPr>
          <p:cNvPr id="46084" name="Rectangle 3"/>
          <p:cNvSpPr>
            <a:spLocks noGrp="1" noChangeArrowheads="1"/>
          </p:cNvSpPr>
          <p:nvPr>
            <p:ph type="body" idx="1"/>
          </p:nvPr>
        </p:nvSpPr>
        <p:spPr>
          <a:xfrm>
            <a:off x="457200" y="1992851"/>
            <a:ext cx="8229600" cy="4411663"/>
          </a:xfrm>
        </p:spPr>
        <p:txBody>
          <a:bodyPr/>
          <a:lstStyle/>
          <a:p>
            <a:pPr eaLnBrk="1" hangingPunct="1"/>
            <a:r>
              <a:rPr lang="en-US" sz="2800" dirty="0"/>
              <a:t>Task 2.1:  Development of test cases based on functional requirements and expected behavior.</a:t>
            </a:r>
          </a:p>
          <a:p>
            <a:pPr eaLnBrk="1" hangingPunct="1"/>
            <a:endParaRPr lang="en-US" sz="2800" dirty="0"/>
          </a:p>
          <a:p>
            <a:pPr eaLnBrk="1" hangingPunct="1"/>
            <a:r>
              <a:rPr lang="en-US" sz="2800" dirty="0"/>
              <a:t>Task 2.2: Conduct test plan using test cases and formal feedback to Tolven regarding pass/fail.</a:t>
            </a:r>
          </a:p>
          <a:p>
            <a:pPr eaLnBrk="1" hangingPunct="1"/>
            <a:endParaRPr lang="en-US" sz="2800" dirty="0"/>
          </a:p>
          <a:p>
            <a:pPr eaLnBrk="1" hangingPunct="1"/>
            <a:r>
              <a:rPr lang="en-US" sz="2800" dirty="0"/>
              <a:t>Task 2.3:  Certify TRANSCEND platform </a:t>
            </a:r>
          </a:p>
        </p:txBody>
      </p:sp>
      <p:pic>
        <p:nvPicPr>
          <p:cNvPr id="5" name="Picture 14" descr="caBIG_black_updated_tex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242" y="6006500"/>
            <a:ext cx="2385746" cy="80168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9AE45A32-F0AB-9A4E-B5E6-B179158F2A97}" type="slidenum">
              <a:rPr lang="en-US" smtClean="0"/>
              <a:pPr/>
              <a:t>27</a:t>
            </a:fld>
            <a:endParaRPr lang="en-US" smtClean="0"/>
          </a:p>
        </p:txBody>
      </p:sp>
      <p:sp>
        <p:nvSpPr>
          <p:cNvPr id="47107" name="Rectangle 2"/>
          <p:cNvSpPr>
            <a:spLocks noGrp="1" noChangeArrowheads="1"/>
          </p:cNvSpPr>
          <p:nvPr>
            <p:ph type="title"/>
          </p:nvPr>
        </p:nvSpPr>
        <p:spPr/>
        <p:txBody>
          <a:bodyPr/>
          <a:lstStyle/>
          <a:p>
            <a:pPr eaLnBrk="1" hangingPunct="1"/>
            <a:r>
              <a:rPr lang="en-US" sz="2400"/>
              <a:t>Phase I:</a:t>
            </a:r>
            <a:br>
              <a:rPr lang="en-US" sz="2400"/>
            </a:br>
            <a:r>
              <a:rPr lang="en-US" sz="2400"/>
              <a:t>Task 3 – System Documentation</a:t>
            </a:r>
          </a:p>
        </p:txBody>
      </p:sp>
      <p:sp>
        <p:nvSpPr>
          <p:cNvPr id="47108" name="Rectangle 3"/>
          <p:cNvSpPr>
            <a:spLocks noGrp="1" noChangeArrowheads="1"/>
          </p:cNvSpPr>
          <p:nvPr>
            <p:ph type="body" idx="1"/>
          </p:nvPr>
        </p:nvSpPr>
        <p:spPr>
          <a:xfrm>
            <a:off x="533400" y="1533110"/>
            <a:ext cx="8229600" cy="4411663"/>
          </a:xfrm>
        </p:spPr>
        <p:txBody>
          <a:bodyPr/>
          <a:lstStyle/>
          <a:p>
            <a:pPr eaLnBrk="1" hangingPunct="1"/>
            <a:r>
              <a:rPr lang="en-US" dirty="0"/>
              <a:t>Task 3.1:  Develop user-training guides for clinical users (to be used in Task 5)</a:t>
            </a:r>
          </a:p>
          <a:p>
            <a:pPr eaLnBrk="1" hangingPunct="1"/>
            <a:endParaRPr lang="en-US" dirty="0"/>
          </a:p>
          <a:p>
            <a:pPr eaLnBrk="1" hangingPunct="1"/>
            <a:r>
              <a:rPr lang="en-US" dirty="0"/>
              <a:t>Task 3.2:  Develop system documentation including system architecture diagrams, relevant UML diagrams, and documentation regarding data elements and controlled terminology mappings. </a:t>
            </a:r>
          </a:p>
        </p:txBody>
      </p:sp>
      <p:pic>
        <p:nvPicPr>
          <p:cNvPr id="5" name="Picture 14" descr="caBIG_black_updated_tex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241" y="6029802"/>
            <a:ext cx="2385746" cy="80168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589D26CF-1A24-9946-AF88-3B90B2B40D0A}" type="slidenum">
              <a:rPr lang="en-US" smtClean="0"/>
              <a:pPr/>
              <a:t>28</a:t>
            </a:fld>
            <a:endParaRPr lang="en-US" smtClean="0"/>
          </a:p>
        </p:txBody>
      </p:sp>
      <p:sp>
        <p:nvSpPr>
          <p:cNvPr id="48131" name="Rectangle 2"/>
          <p:cNvSpPr>
            <a:spLocks noGrp="1" noChangeArrowheads="1"/>
          </p:cNvSpPr>
          <p:nvPr>
            <p:ph type="title"/>
          </p:nvPr>
        </p:nvSpPr>
        <p:spPr/>
        <p:txBody>
          <a:bodyPr/>
          <a:lstStyle/>
          <a:p>
            <a:pPr eaLnBrk="1" hangingPunct="1"/>
            <a:r>
              <a:rPr lang="en-US" sz="2400"/>
              <a:t>Phase I:</a:t>
            </a:r>
            <a:br>
              <a:rPr lang="en-US" sz="2400"/>
            </a:br>
            <a:r>
              <a:rPr lang="en-US" sz="2400"/>
              <a:t>Task 4 – Deploy TRANSCEND at UCSF and University of Pennsylvania </a:t>
            </a:r>
          </a:p>
        </p:txBody>
      </p:sp>
      <p:sp>
        <p:nvSpPr>
          <p:cNvPr id="48132" name="Rectangle 3"/>
          <p:cNvSpPr>
            <a:spLocks noGrp="1" noChangeArrowheads="1"/>
          </p:cNvSpPr>
          <p:nvPr>
            <p:ph type="body" idx="1"/>
          </p:nvPr>
        </p:nvSpPr>
        <p:spPr>
          <a:xfrm>
            <a:off x="457200" y="1655914"/>
            <a:ext cx="8229600" cy="4411663"/>
          </a:xfrm>
        </p:spPr>
        <p:txBody>
          <a:bodyPr/>
          <a:lstStyle/>
          <a:p>
            <a:pPr eaLnBrk="1" hangingPunct="1"/>
            <a:r>
              <a:rPr lang="en-US" sz="2800" dirty="0"/>
              <a:t>Task 4.1:  Deploy TRANSCEND </a:t>
            </a:r>
            <a:r>
              <a:rPr lang="en-US" sz="2800" dirty="0" err="1"/>
              <a:t>eCHR</a:t>
            </a:r>
            <a:r>
              <a:rPr lang="en-US" sz="2800" dirty="0"/>
              <a:t> (Tolven) training and production environments within UCSF BCC and </a:t>
            </a:r>
            <a:r>
              <a:rPr lang="en-US" sz="2800" dirty="0" err="1"/>
              <a:t>UPenn</a:t>
            </a:r>
            <a:endParaRPr lang="en-US" sz="2800" dirty="0"/>
          </a:p>
          <a:p>
            <a:pPr eaLnBrk="1" hangingPunct="1"/>
            <a:endParaRPr lang="en-US" sz="2800" dirty="0"/>
          </a:p>
          <a:p>
            <a:pPr eaLnBrk="1" hangingPunct="1"/>
            <a:r>
              <a:rPr lang="en-US" sz="2800" dirty="0"/>
              <a:t>Task 4.2: Conduct user training on TRANSCEND training environment</a:t>
            </a:r>
          </a:p>
          <a:p>
            <a:pPr eaLnBrk="1" hangingPunct="1"/>
            <a:endParaRPr lang="en-US" sz="2800" dirty="0"/>
          </a:p>
          <a:p>
            <a:pPr eaLnBrk="1" hangingPunct="1"/>
            <a:r>
              <a:rPr lang="en-US" sz="2800" dirty="0"/>
              <a:t>Task 4.3:  Create user accounts and go-live </a:t>
            </a:r>
          </a:p>
        </p:txBody>
      </p:sp>
      <p:pic>
        <p:nvPicPr>
          <p:cNvPr id="5" name="Picture 14" descr="caBIG_black_updated_tex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588" y="5994849"/>
            <a:ext cx="2385746" cy="80168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F5ED77CC-44BA-4244-B625-7D3841225D3E}" type="slidenum">
              <a:rPr lang="en-US" smtClean="0"/>
              <a:pPr/>
              <a:t>29</a:t>
            </a:fld>
            <a:endParaRPr lang="en-US" smtClean="0"/>
          </a:p>
        </p:txBody>
      </p:sp>
      <p:sp>
        <p:nvSpPr>
          <p:cNvPr id="49155" name="Rectangle 2"/>
          <p:cNvSpPr>
            <a:spLocks noGrp="1" noChangeArrowheads="1"/>
          </p:cNvSpPr>
          <p:nvPr>
            <p:ph type="title"/>
          </p:nvPr>
        </p:nvSpPr>
        <p:spPr/>
        <p:txBody>
          <a:bodyPr/>
          <a:lstStyle/>
          <a:p>
            <a:pPr eaLnBrk="1" hangingPunct="1"/>
            <a:r>
              <a:rPr lang="en-US" sz="2400"/>
              <a:t>Phase I:</a:t>
            </a:r>
            <a:br>
              <a:rPr lang="en-US" sz="2400"/>
            </a:br>
            <a:r>
              <a:rPr lang="en-US" sz="2400"/>
              <a:t>Task 5 – Project Management/Status Reporting</a:t>
            </a:r>
            <a:br>
              <a:rPr lang="en-US" sz="2400"/>
            </a:br>
            <a:r>
              <a:rPr lang="en-US" sz="2400"/>
              <a:t>Task 6 –caBIG Silver Compatibility Review</a:t>
            </a:r>
          </a:p>
        </p:txBody>
      </p:sp>
      <p:sp>
        <p:nvSpPr>
          <p:cNvPr id="49156" name="Rectangle 3"/>
          <p:cNvSpPr>
            <a:spLocks noGrp="1" noChangeArrowheads="1"/>
          </p:cNvSpPr>
          <p:nvPr>
            <p:ph type="body" idx="1"/>
          </p:nvPr>
        </p:nvSpPr>
        <p:spPr>
          <a:xfrm>
            <a:off x="480504" y="1754477"/>
            <a:ext cx="8229600" cy="4411663"/>
          </a:xfrm>
        </p:spPr>
        <p:txBody>
          <a:bodyPr/>
          <a:lstStyle/>
          <a:p>
            <a:pPr eaLnBrk="1" hangingPunct="1"/>
            <a:r>
              <a:rPr lang="en-US" sz="2800"/>
              <a:t>Task 5.1: Monthly status reports to NCI</a:t>
            </a:r>
          </a:p>
          <a:p>
            <a:pPr eaLnBrk="1" hangingPunct="1"/>
            <a:endParaRPr lang="en-US" sz="2800"/>
          </a:p>
          <a:p>
            <a:pPr eaLnBrk="1" hangingPunct="1"/>
            <a:r>
              <a:rPr lang="en-US" sz="2800"/>
              <a:t>Task 5.2: Risk Management meetings twice a month </a:t>
            </a:r>
          </a:p>
          <a:p>
            <a:pPr eaLnBrk="1" hangingPunct="1"/>
            <a:endParaRPr lang="en-US" sz="2800"/>
          </a:p>
          <a:p>
            <a:pPr eaLnBrk="1" hangingPunct="1"/>
            <a:r>
              <a:rPr lang="en-US" sz="2800"/>
              <a:t>Task 6.1: Contact caBIG review and ask for workspace mentors to help begin assembling documentation for caBIG review. </a:t>
            </a:r>
          </a:p>
        </p:txBody>
      </p:sp>
      <p:pic>
        <p:nvPicPr>
          <p:cNvPr id="5" name="Picture 14" descr="caBIG_black_updated_tex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7893" y="6018150"/>
            <a:ext cx="2385746" cy="80168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l="-2344" t="20313" r="22656" b="21094"/>
          <a:stretch>
            <a:fillRect/>
          </a:stretch>
        </p:blipFill>
        <p:spPr bwMode="auto">
          <a:xfrm>
            <a:off x="609600" y="1524000"/>
            <a:ext cx="2362200" cy="1371600"/>
          </a:xfrm>
          <a:prstGeom prst="rect">
            <a:avLst/>
          </a:prstGeom>
          <a:noFill/>
          <a:ln w="9525">
            <a:noFill/>
            <a:miter lim="800000"/>
            <a:headEnd/>
            <a:tailEnd/>
          </a:ln>
        </p:spPr>
      </p:pic>
      <p:pic>
        <p:nvPicPr>
          <p:cNvPr id="17411" name="Picture 3"/>
          <p:cNvPicPr>
            <a:picLocks noChangeAspect="1" noChangeArrowheads="1"/>
          </p:cNvPicPr>
          <p:nvPr/>
        </p:nvPicPr>
        <p:blipFill>
          <a:blip r:embed="rId4"/>
          <a:srcRect l="-4688" t="25000" r="22656" b="16406"/>
          <a:stretch>
            <a:fillRect/>
          </a:stretch>
        </p:blipFill>
        <p:spPr bwMode="auto">
          <a:xfrm>
            <a:off x="5562600" y="1524000"/>
            <a:ext cx="2514600" cy="1371600"/>
          </a:xfrm>
          <a:prstGeom prst="rect">
            <a:avLst/>
          </a:prstGeom>
          <a:noFill/>
          <a:ln w="9525">
            <a:noFill/>
            <a:miter lim="800000"/>
            <a:headEnd/>
            <a:tailEnd/>
          </a:ln>
        </p:spPr>
      </p:pic>
      <p:pic>
        <p:nvPicPr>
          <p:cNvPr id="17412" name="Picture 4"/>
          <p:cNvPicPr>
            <a:picLocks noChangeAspect="1" noChangeArrowheads="1"/>
          </p:cNvPicPr>
          <p:nvPr/>
        </p:nvPicPr>
        <p:blipFill>
          <a:blip r:embed="rId5"/>
          <a:srcRect t="22656" r="22656" b="18750"/>
          <a:stretch>
            <a:fillRect/>
          </a:stretch>
        </p:blipFill>
        <p:spPr bwMode="auto">
          <a:xfrm>
            <a:off x="3209925" y="1524000"/>
            <a:ext cx="2276475" cy="1371600"/>
          </a:xfrm>
          <a:prstGeom prst="rect">
            <a:avLst/>
          </a:prstGeom>
          <a:noFill/>
          <a:ln w="9525">
            <a:noFill/>
            <a:miter lim="800000"/>
            <a:headEnd/>
            <a:tailEnd/>
          </a:ln>
        </p:spPr>
      </p:pic>
      <p:sp>
        <p:nvSpPr>
          <p:cNvPr id="17413" name="Rectangle 5"/>
          <p:cNvSpPr>
            <a:spLocks noGrp="1" noChangeArrowheads="1"/>
          </p:cNvSpPr>
          <p:nvPr>
            <p:ph type="ctrTitle"/>
          </p:nvPr>
        </p:nvSpPr>
        <p:spPr>
          <a:xfrm>
            <a:off x="885317" y="3425360"/>
            <a:ext cx="7315200" cy="768958"/>
          </a:xfrm>
        </p:spPr>
        <p:txBody>
          <a:bodyPr/>
          <a:lstStyle/>
          <a:p>
            <a:pPr eaLnBrk="1" hangingPunct="1"/>
            <a:r>
              <a:rPr lang="en-US" sz="3600" dirty="0"/>
              <a:t/>
            </a:r>
            <a:br>
              <a:rPr lang="en-US" sz="3600" dirty="0"/>
            </a:br>
            <a:r>
              <a:rPr lang="en-US" sz="3600" dirty="0" smtClean="0"/>
              <a:t/>
            </a:r>
            <a:br>
              <a:rPr lang="en-US" sz="3600" dirty="0" smtClean="0"/>
            </a:br>
            <a:r>
              <a:rPr lang="en-US" sz="3600" dirty="0" smtClean="0"/>
              <a:t/>
            </a:r>
            <a:br>
              <a:rPr lang="en-US" sz="3600" dirty="0" smtClean="0"/>
            </a:br>
            <a:r>
              <a:rPr lang="en-US" dirty="0" smtClean="0">
                <a:solidFill>
                  <a:srgbClr val="FF0000"/>
                </a:solidFill>
              </a:rPr>
              <a:t>Background </a:t>
            </a:r>
            <a:br>
              <a:rPr lang="en-US" dirty="0" smtClean="0">
                <a:solidFill>
                  <a:srgbClr val="FF0000"/>
                </a:solidFill>
              </a:rPr>
            </a:br>
            <a:r>
              <a:rPr lang="en-US" sz="2000" dirty="0" smtClean="0">
                <a:solidFill>
                  <a:srgbClr val="FF0000"/>
                </a:solidFill>
              </a:rPr>
              <a:t>PI: Laura Esserman M.D. and UCSF</a:t>
            </a:r>
            <a:r>
              <a:rPr lang="en-US" sz="3600" dirty="0" smtClean="0"/>
              <a:t/>
            </a:r>
            <a:br>
              <a:rPr lang="en-US" sz="3600" dirty="0" smtClean="0"/>
            </a:br>
            <a:r>
              <a:rPr lang="en-US" sz="3600" dirty="0">
                <a:solidFill>
                  <a:schemeClr val="tx1"/>
                </a:solidFill>
                <a:latin typeface="Verdana" pitchFamily="-108" charset="0"/>
              </a:rPr>
              <a:t>The </a:t>
            </a:r>
            <a:r>
              <a:rPr lang="en-US" sz="3800" dirty="0">
                <a:solidFill>
                  <a:schemeClr val="tx1"/>
                </a:solidFill>
                <a:latin typeface="Verdana" pitchFamily="-108" charset="0"/>
              </a:rPr>
              <a:t>I-SPY TRIALS</a:t>
            </a:r>
            <a:br>
              <a:rPr lang="en-US" sz="3800" dirty="0">
                <a:solidFill>
                  <a:schemeClr val="tx1"/>
                </a:solidFill>
                <a:latin typeface="Verdana" pitchFamily="-108" charset="0"/>
              </a:rPr>
            </a:br>
            <a:r>
              <a:rPr lang="en-US" sz="3800" dirty="0">
                <a:latin typeface="Verdana" pitchFamily="-108" charset="0"/>
              </a:rPr>
              <a:t> I-SPY 1</a:t>
            </a:r>
            <a:r>
              <a:rPr lang="en-US" sz="3800" dirty="0">
                <a:solidFill>
                  <a:srgbClr val="FFFF00"/>
                </a:solidFill>
                <a:latin typeface="Verdana" pitchFamily="-108" charset="0"/>
                <a:sym typeface="Wingdings" pitchFamily="-108" charset="2"/>
              </a:rPr>
              <a:t></a:t>
            </a:r>
            <a:r>
              <a:rPr lang="en-US" sz="3800" dirty="0">
                <a:solidFill>
                  <a:srgbClr val="FFFF00"/>
                </a:solidFill>
                <a:latin typeface="Verdana" pitchFamily="-108" charset="0"/>
              </a:rPr>
              <a:t>I-SPY 2</a:t>
            </a:r>
            <a:r>
              <a:rPr lang="en-US" sz="3600" dirty="0">
                <a:solidFill>
                  <a:schemeClr val="folHlink"/>
                </a:solidFill>
              </a:rPr>
              <a:t> </a:t>
            </a:r>
            <a:br>
              <a:rPr lang="en-US" sz="3600" dirty="0">
                <a:solidFill>
                  <a:schemeClr val="folHlink"/>
                </a:solidFill>
              </a:rPr>
            </a:br>
            <a:r>
              <a:rPr lang="en-US" sz="3600" dirty="0"/>
              <a:t/>
            </a:r>
            <a:br>
              <a:rPr lang="en-US" sz="3600" dirty="0"/>
            </a:br>
            <a:endParaRPr lang="en-US" sz="3600" dirty="0"/>
          </a:p>
        </p:txBody>
      </p:sp>
      <p:sp>
        <p:nvSpPr>
          <p:cNvPr id="17414" name="Rectangle 6"/>
          <p:cNvSpPr>
            <a:spLocks noGrp="1" noChangeArrowheads="1"/>
          </p:cNvSpPr>
          <p:nvPr>
            <p:ph type="subTitle" idx="1"/>
          </p:nvPr>
        </p:nvSpPr>
        <p:spPr>
          <a:xfrm>
            <a:off x="727584" y="5443276"/>
            <a:ext cx="7696200" cy="1267632"/>
          </a:xfrm>
        </p:spPr>
        <p:txBody>
          <a:bodyPr/>
          <a:lstStyle/>
          <a:p>
            <a:pPr eaLnBrk="1" hangingPunct="1">
              <a:lnSpc>
                <a:spcPct val="90000"/>
              </a:lnSpc>
            </a:pPr>
            <a:r>
              <a:rPr lang="en-US" sz="2400" dirty="0"/>
              <a:t>National trials to integrate imaging and tissue biomarkers to </a:t>
            </a:r>
          </a:p>
          <a:p>
            <a:pPr eaLnBrk="1" hangingPunct="1">
              <a:lnSpc>
                <a:spcPct val="90000"/>
              </a:lnSpc>
            </a:pPr>
            <a:r>
              <a:rPr lang="en-US" sz="2400" b="1" dirty="0">
                <a:solidFill>
                  <a:schemeClr val="tx2"/>
                </a:solidFill>
              </a:rPr>
              <a:t>Predict</a:t>
            </a:r>
            <a:r>
              <a:rPr lang="en-US" sz="2800" dirty="0">
                <a:solidFill>
                  <a:schemeClr val="tx2"/>
                </a:solidFill>
              </a:rPr>
              <a:t> </a:t>
            </a:r>
            <a:r>
              <a:rPr lang="en-US" sz="2400" dirty="0">
                <a:solidFill>
                  <a:schemeClr val="tx2"/>
                </a:solidFill>
              </a:rPr>
              <a:t>response to Rx</a:t>
            </a:r>
            <a:r>
              <a:rPr lang="en-US" sz="2800" dirty="0">
                <a:solidFill>
                  <a:schemeClr val="accent2"/>
                </a:solidFill>
              </a:rPr>
              <a:t> </a:t>
            </a:r>
            <a:r>
              <a:rPr lang="en-US" sz="2800" dirty="0" err="1">
                <a:solidFill>
                  <a:srgbClr val="FFFF00"/>
                </a:solidFill>
                <a:sym typeface="Wingdings" pitchFamily="-108" charset="2"/>
              </a:rPr>
              <a:t></a:t>
            </a:r>
            <a:r>
              <a:rPr lang="en-US" sz="2800" dirty="0">
                <a:solidFill>
                  <a:srgbClr val="FFFF00"/>
                </a:solidFill>
                <a:sym typeface="Wingdings" pitchFamily="-108" charset="2"/>
              </a:rPr>
              <a:t> </a:t>
            </a:r>
            <a:r>
              <a:rPr lang="en-US" sz="2400" b="1" dirty="0">
                <a:solidFill>
                  <a:srgbClr val="FFFF00"/>
                </a:solidFill>
                <a:sym typeface="Wingdings" pitchFamily="-108" charset="2"/>
              </a:rPr>
              <a:t>Tailor</a:t>
            </a:r>
            <a:r>
              <a:rPr lang="en-US" sz="2400" dirty="0">
                <a:solidFill>
                  <a:srgbClr val="FFFF00"/>
                </a:solidFill>
                <a:sym typeface="Wingdings" pitchFamily="-108" charset="2"/>
              </a:rPr>
              <a:t> Rx to response</a:t>
            </a:r>
          </a:p>
          <a:p>
            <a:pPr eaLnBrk="1" hangingPunct="1">
              <a:lnSpc>
                <a:spcPct val="90000"/>
              </a:lnSpc>
            </a:pPr>
            <a:endParaRPr lang="en-US" sz="1800" dirty="0">
              <a:solidFill>
                <a:schemeClr val="accent2"/>
              </a:solidFill>
              <a:latin typeface="Times New Roman" pitchFamily="-108" charset="0"/>
            </a:endParaRPr>
          </a:p>
          <a:p>
            <a:pPr eaLnBrk="1" hangingPunct="1">
              <a:lnSpc>
                <a:spcPct val="90000"/>
              </a:lnSpc>
            </a:pPr>
            <a:endParaRPr lang="en-US" sz="2600" dirty="0"/>
          </a:p>
        </p:txBody>
      </p:sp>
      <p:pic>
        <p:nvPicPr>
          <p:cNvPr id="17415" name="Picture 7"/>
          <p:cNvPicPr>
            <a:picLocks noChangeAspect="1" noChangeArrowheads="1"/>
          </p:cNvPicPr>
          <p:nvPr/>
        </p:nvPicPr>
        <p:blipFill>
          <a:blip r:embed="rId6"/>
          <a:srcRect l="7031" t="18359" r="15625" b="20996"/>
          <a:stretch>
            <a:fillRect/>
          </a:stretch>
        </p:blipFill>
        <p:spPr bwMode="auto">
          <a:xfrm>
            <a:off x="685800" y="306388"/>
            <a:ext cx="2286000" cy="1216025"/>
          </a:xfrm>
          <a:prstGeom prst="rect">
            <a:avLst/>
          </a:prstGeom>
          <a:noFill/>
          <a:ln w="9525">
            <a:noFill/>
            <a:miter lim="800000"/>
            <a:headEnd/>
            <a:tailEnd/>
          </a:ln>
        </p:spPr>
      </p:pic>
      <p:pic>
        <p:nvPicPr>
          <p:cNvPr id="17416" name="Picture 8"/>
          <p:cNvPicPr>
            <a:picLocks noChangeAspect="1" noChangeArrowheads="1"/>
          </p:cNvPicPr>
          <p:nvPr/>
        </p:nvPicPr>
        <p:blipFill>
          <a:blip r:embed="rId7"/>
          <a:srcRect l="2344" t="22607" r="20313" b="16357"/>
          <a:stretch>
            <a:fillRect/>
          </a:stretch>
        </p:blipFill>
        <p:spPr bwMode="auto">
          <a:xfrm>
            <a:off x="3214688" y="304800"/>
            <a:ext cx="2271712" cy="1223963"/>
          </a:xfrm>
          <a:prstGeom prst="rect">
            <a:avLst/>
          </a:prstGeom>
          <a:noFill/>
          <a:ln w="9525">
            <a:noFill/>
            <a:miter lim="800000"/>
            <a:headEnd/>
            <a:tailEnd/>
          </a:ln>
        </p:spPr>
      </p:pic>
      <p:pic>
        <p:nvPicPr>
          <p:cNvPr id="17417" name="Picture 9"/>
          <p:cNvPicPr>
            <a:picLocks noChangeAspect="1" noChangeArrowheads="1"/>
          </p:cNvPicPr>
          <p:nvPr/>
        </p:nvPicPr>
        <p:blipFill>
          <a:blip r:embed="rId8"/>
          <a:srcRect l="2344" t="22607" r="20313" b="16357"/>
          <a:stretch>
            <a:fillRect/>
          </a:stretch>
        </p:blipFill>
        <p:spPr bwMode="auto">
          <a:xfrm>
            <a:off x="5715000" y="306388"/>
            <a:ext cx="2362200" cy="122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7F2EAB3E-555F-4C48-A1C9-CB66AD2DC03D}" type="slidenum">
              <a:rPr lang="en-US" smtClean="0"/>
              <a:pPr/>
              <a:t>30</a:t>
            </a:fld>
            <a:endParaRPr lang="en-US" smtClean="0"/>
          </a:p>
        </p:txBody>
      </p:sp>
      <p:sp>
        <p:nvSpPr>
          <p:cNvPr id="50179" name="Rectangle 2"/>
          <p:cNvSpPr>
            <a:spLocks noGrp="1" noChangeArrowheads="1"/>
          </p:cNvSpPr>
          <p:nvPr>
            <p:ph type="title"/>
          </p:nvPr>
        </p:nvSpPr>
        <p:spPr/>
        <p:txBody>
          <a:bodyPr/>
          <a:lstStyle/>
          <a:p>
            <a:pPr eaLnBrk="1" hangingPunct="1"/>
            <a:r>
              <a:rPr lang="en-US" sz="2400"/>
              <a:t>Phase II:</a:t>
            </a:r>
            <a:br>
              <a:rPr lang="en-US" sz="2400"/>
            </a:br>
            <a:r>
              <a:rPr lang="en-US" sz="2400"/>
              <a:t>Task 1 – Evaluation</a:t>
            </a:r>
          </a:p>
        </p:txBody>
      </p:sp>
      <p:sp>
        <p:nvSpPr>
          <p:cNvPr id="50180" name="Rectangle 3"/>
          <p:cNvSpPr>
            <a:spLocks noGrp="1" noChangeArrowheads="1"/>
          </p:cNvSpPr>
          <p:nvPr>
            <p:ph type="body" idx="1"/>
          </p:nvPr>
        </p:nvSpPr>
        <p:spPr>
          <a:xfrm>
            <a:off x="533400" y="1632612"/>
            <a:ext cx="8229600" cy="4411663"/>
          </a:xfrm>
        </p:spPr>
        <p:txBody>
          <a:bodyPr/>
          <a:lstStyle/>
          <a:p>
            <a:pPr eaLnBrk="1" hangingPunct="1"/>
            <a:r>
              <a:rPr lang="en-US" dirty="0"/>
              <a:t>Task 1.1:  Conduct usability evaluation through direct observation of users in a clinic environment. </a:t>
            </a:r>
          </a:p>
          <a:p>
            <a:pPr eaLnBrk="1" hangingPunct="1"/>
            <a:endParaRPr lang="en-US" dirty="0"/>
          </a:p>
          <a:p>
            <a:pPr eaLnBrk="1" hangingPunct="1"/>
            <a:r>
              <a:rPr lang="en-US" dirty="0"/>
              <a:t>Task 1.2: Conduct data quality evaluation of data entered through the </a:t>
            </a:r>
            <a:r>
              <a:rPr lang="en-US" dirty="0" err="1"/>
              <a:t>eCHR</a:t>
            </a:r>
            <a:r>
              <a:rPr lang="en-US" dirty="0"/>
              <a:t> component. </a:t>
            </a:r>
          </a:p>
        </p:txBody>
      </p:sp>
      <p:pic>
        <p:nvPicPr>
          <p:cNvPr id="5" name="Picture 14" descr="caBIG_black_updated_tex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241" y="6018152"/>
            <a:ext cx="2385746" cy="80168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E01ADA35-02BE-A645-9B65-F0509E003FD9}" type="slidenum">
              <a:rPr lang="en-US" smtClean="0"/>
              <a:pPr/>
              <a:t>31</a:t>
            </a:fld>
            <a:endParaRPr lang="en-US" smtClean="0"/>
          </a:p>
        </p:txBody>
      </p:sp>
      <p:sp>
        <p:nvSpPr>
          <p:cNvPr id="51203" name="Rectangle 2"/>
          <p:cNvSpPr>
            <a:spLocks noGrp="1" noChangeArrowheads="1"/>
          </p:cNvSpPr>
          <p:nvPr>
            <p:ph type="title"/>
          </p:nvPr>
        </p:nvSpPr>
        <p:spPr/>
        <p:txBody>
          <a:bodyPr/>
          <a:lstStyle/>
          <a:p>
            <a:pPr eaLnBrk="1" hangingPunct="1"/>
            <a:r>
              <a:rPr lang="en-US" sz="2400"/>
              <a:t>Phase II:</a:t>
            </a:r>
            <a:br>
              <a:rPr lang="en-US" sz="2400"/>
            </a:br>
            <a:r>
              <a:rPr lang="en-US" sz="2400"/>
              <a:t>Task 2 – Interfacing TRANSCEND/Tolven eCHR with caINTEGRATOR </a:t>
            </a:r>
          </a:p>
        </p:txBody>
      </p:sp>
      <p:sp>
        <p:nvSpPr>
          <p:cNvPr id="51204" name="Rectangle 3"/>
          <p:cNvSpPr>
            <a:spLocks noGrp="1" noChangeArrowheads="1"/>
          </p:cNvSpPr>
          <p:nvPr>
            <p:ph type="body" idx="1"/>
          </p:nvPr>
        </p:nvSpPr>
        <p:spPr>
          <a:xfrm>
            <a:off x="457200" y="1905001"/>
            <a:ext cx="8229600" cy="3862186"/>
          </a:xfrm>
        </p:spPr>
        <p:txBody>
          <a:bodyPr/>
          <a:lstStyle/>
          <a:p>
            <a:pPr eaLnBrk="1" hangingPunct="1"/>
            <a:r>
              <a:rPr lang="en-US" sz="2400" dirty="0"/>
              <a:t>Task 2.1: Conduct analysis to determine data elements and process for interfacing with caINTEGRATOR.</a:t>
            </a:r>
          </a:p>
          <a:p>
            <a:pPr eaLnBrk="1" hangingPunct="1"/>
            <a:endParaRPr lang="en-US" sz="2400" dirty="0"/>
          </a:p>
          <a:p>
            <a:pPr eaLnBrk="1" hangingPunct="1"/>
            <a:r>
              <a:rPr lang="en-US" sz="2400" dirty="0"/>
              <a:t>Task 2.2:  Implement outbound Tolven interface to caINTEGRATOR using either </a:t>
            </a:r>
            <a:r>
              <a:rPr lang="en-US" sz="2400" dirty="0" err="1"/>
              <a:t>caADAPTER</a:t>
            </a:r>
            <a:r>
              <a:rPr lang="en-US" sz="2400" dirty="0"/>
              <a:t> or existing caINTEGRATOR API.</a:t>
            </a:r>
          </a:p>
          <a:p>
            <a:pPr eaLnBrk="1" hangingPunct="1"/>
            <a:endParaRPr lang="en-US" sz="2400" dirty="0"/>
          </a:p>
          <a:p>
            <a:pPr eaLnBrk="1" hangingPunct="1"/>
            <a:r>
              <a:rPr lang="en-US" sz="2400" dirty="0"/>
              <a:t>Task 2.3:  Test </a:t>
            </a:r>
            <a:r>
              <a:rPr lang="en-US" sz="2400" dirty="0" err="1"/>
              <a:t>eCHR</a:t>
            </a:r>
            <a:r>
              <a:rPr lang="en-US" sz="2400" dirty="0"/>
              <a:t>-caINTEGRATOR interface with 1,000 data element test set. </a:t>
            </a:r>
          </a:p>
        </p:txBody>
      </p:sp>
      <p:pic>
        <p:nvPicPr>
          <p:cNvPr id="5" name="Picture 14" descr="caBIG_black_updated_tex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240" y="6018152"/>
            <a:ext cx="2385746" cy="80168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430BD06E-010B-F34A-82EB-7BF2310F60F3}" type="slidenum">
              <a:rPr lang="en-US" smtClean="0"/>
              <a:pPr/>
              <a:t>32</a:t>
            </a:fld>
            <a:endParaRPr lang="en-US" smtClean="0"/>
          </a:p>
        </p:txBody>
      </p:sp>
      <p:sp>
        <p:nvSpPr>
          <p:cNvPr id="52227" name="Rectangle 2"/>
          <p:cNvSpPr>
            <a:spLocks noGrp="1" noChangeArrowheads="1"/>
          </p:cNvSpPr>
          <p:nvPr>
            <p:ph type="title"/>
          </p:nvPr>
        </p:nvSpPr>
        <p:spPr/>
        <p:txBody>
          <a:bodyPr/>
          <a:lstStyle/>
          <a:p>
            <a:pPr eaLnBrk="1" hangingPunct="1"/>
            <a:r>
              <a:rPr lang="en-US" sz="2400"/>
              <a:t>Phase II:</a:t>
            </a:r>
            <a:br>
              <a:rPr lang="en-US" sz="2400"/>
            </a:br>
            <a:r>
              <a:rPr lang="en-US" sz="2400"/>
              <a:t>Task 3 – Integration of caTISSUE with TRANSCEND </a:t>
            </a:r>
          </a:p>
        </p:txBody>
      </p:sp>
      <p:sp>
        <p:nvSpPr>
          <p:cNvPr id="52228" name="Rectangle 3"/>
          <p:cNvSpPr>
            <a:spLocks noGrp="1" noChangeArrowheads="1"/>
          </p:cNvSpPr>
          <p:nvPr>
            <p:ph type="body" idx="1"/>
          </p:nvPr>
        </p:nvSpPr>
        <p:spPr/>
        <p:txBody>
          <a:bodyPr/>
          <a:lstStyle/>
          <a:p>
            <a:pPr eaLnBrk="1" hangingPunct="1"/>
            <a:r>
              <a:rPr lang="en-US" sz="2800"/>
              <a:t>Task 3.1: Install caTISSUE server for I-SPY at UCSF.</a:t>
            </a:r>
          </a:p>
          <a:p>
            <a:pPr eaLnBrk="1" hangingPunct="1"/>
            <a:endParaRPr lang="en-US" sz="2800"/>
          </a:p>
          <a:p>
            <a:pPr eaLnBrk="1" hangingPunct="1"/>
            <a:r>
              <a:rPr lang="en-US" sz="2800"/>
              <a:t>Task 3.2: Develop interface strategy and design for caTISSUE and TRANSCEND/Tolven eCHR. </a:t>
            </a:r>
          </a:p>
          <a:p>
            <a:pPr eaLnBrk="1" hangingPunct="1"/>
            <a:endParaRPr lang="en-US" sz="2800"/>
          </a:p>
          <a:p>
            <a:pPr eaLnBrk="1" hangingPunct="1"/>
            <a:r>
              <a:rPr lang="en-US" sz="2800"/>
              <a:t>Task 3.3: Develop caBIG compliant interface between caTISSUE, caINTEGRATOR and Tolven eCHR. </a:t>
            </a:r>
          </a:p>
        </p:txBody>
      </p:sp>
      <p:pic>
        <p:nvPicPr>
          <p:cNvPr id="5" name="Picture 14" descr="caBIG_black_updated_tex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588" y="6018151"/>
            <a:ext cx="2385746" cy="80168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p>
            <a:fld id="{C2E9779D-8B59-5447-ACEB-3771B3B4677F}" type="slidenum">
              <a:rPr lang="en-US" smtClean="0"/>
              <a:pPr/>
              <a:t>33</a:t>
            </a:fld>
            <a:endParaRPr lang="en-US" smtClean="0"/>
          </a:p>
        </p:txBody>
      </p:sp>
      <p:sp>
        <p:nvSpPr>
          <p:cNvPr id="53251" name="Rectangle 2"/>
          <p:cNvSpPr>
            <a:spLocks noGrp="1" noChangeArrowheads="1"/>
          </p:cNvSpPr>
          <p:nvPr>
            <p:ph type="title"/>
          </p:nvPr>
        </p:nvSpPr>
        <p:spPr/>
        <p:txBody>
          <a:bodyPr/>
          <a:lstStyle/>
          <a:p>
            <a:pPr eaLnBrk="1" hangingPunct="1"/>
            <a:r>
              <a:rPr lang="en-US" sz="2400"/>
              <a:t>Phase II:</a:t>
            </a:r>
            <a:br>
              <a:rPr lang="en-US" sz="2400"/>
            </a:br>
            <a:r>
              <a:rPr lang="en-US" sz="2400"/>
              <a:t>Task 4 – Planning for Additional Integration</a:t>
            </a:r>
          </a:p>
        </p:txBody>
      </p:sp>
      <p:sp>
        <p:nvSpPr>
          <p:cNvPr id="53252" name="Rectangle 3"/>
          <p:cNvSpPr>
            <a:spLocks noGrp="1" noChangeArrowheads="1"/>
          </p:cNvSpPr>
          <p:nvPr>
            <p:ph type="body" idx="1"/>
          </p:nvPr>
        </p:nvSpPr>
        <p:spPr>
          <a:xfrm>
            <a:off x="439738" y="1708150"/>
            <a:ext cx="8229600" cy="4411663"/>
          </a:xfrm>
        </p:spPr>
        <p:txBody>
          <a:bodyPr/>
          <a:lstStyle/>
          <a:p>
            <a:pPr eaLnBrk="1" hangingPunct="1"/>
            <a:r>
              <a:rPr lang="en-US" sz="2800"/>
              <a:t>Task 4.1: Work with Dr. Hylton to create a plan to develop interfaces to tools that automate the calculation of MRI tumor volume</a:t>
            </a:r>
          </a:p>
          <a:p>
            <a:pPr eaLnBrk="1" hangingPunct="1"/>
            <a:endParaRPr lang="en-US" sz="2800"/>
          </a:p>
          <a:p>
            <a:pPr eaLnBrk="1" hangingPunct="1"/>
            <a:r>
              <a:rPr lang="en-US" sz="2800"/>
              <a:t>Task 4.2:  Work with Joel Salz and Elliot Siegel to develop plan to build interfaces to National Cancer Imaging Archive (NCIA)</a:t>
            </a:r>
          </a:p>
        </p:txBody>
      </p:sp>
      <p:pic>
        <p:nvPicPr>
          <p:cNvPr id="5" name="Picture 14" descr="caBIG_black_updated_tex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241" y="6006500"/>
            <a:ext cx="2385746" cy="80168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D51D6DD0-9550-9B46-8638-22D0D18F3569}" type="slidenum">
              <a:rPr lang="en-US" smtClean="0"/>
              <a:pPr/>
              <a:t>34</a:t>
            </a:fld>
            <a:endParaRPr lang="en-US" smtClean="0"/>
          </a:p>
        </p:txBody>
      </p:sp>
      <p:sp>
        <p:nvSpPr>
          <p:cNvPr id="54275" name="Rectangle 2"/>
          <p:cNvSpPr>
            <a:spLocks noGrp="1" noChangeArrowheads="1"/>
          </p:cNvSpPr>
          <p:nvPr>
            <p:ph type="title"/>
          </p:nvPr>
        </p:nvSpPr>
        <p:spPr/>
        <p:txBody>
          <a:bodyPr/>
          <a:lstStyle/>
          <a:p>
            <a:pPr eaLnBrk="1" hangingPunct="1"/>
            <a:r>
              <a:rPr lang="en-US"/>
              <a:t>Project Timing</a:t>
            </a:r>
          </a:p>
        </p:txBody>
      </p:sp>
      <p:sp>
        <p:nvSpPr>
          <p:cNvPr id="54276" name="Rectangle 3"/>
          <p:cNvSpPr>
            <a:spLocks noGrp="1" noChangeArrowheads="1"/>
          </p:cNvSpPr>
          <p:nvPr>
            <p:ph type="body" idx="1"/>
          </p:nvPr>
        </p:nvSpPr>
        <p:spPr>
          <a:xfrm>
            <a:off x="609600" y="2209801"/>
            <a:ext cx="8229600" cy="3266114"/>
          </a:xfrm>
        </p:spPr>
        <p:txBody>
          <a:bodyPr/>
          <a:lstStyle/>
          <a:p>
            <a:pPr eaLnBrk="1" hangingPunct="1"/>
            <a:r>
              <a:rPr lang="en-US"/>
              <a:t>Phase I: April 2008 – September 2008</a:t>
            </a:r>
          </a:p>
          <a:p>
            <a:pPr eaLnBrk="1" hangingPunct="1"/>
            <a:endParaRPr lang="en-US"/>
          </a:p>
          <a:p>
            <a:pPr eaLnBrk="1" hangingPunct="1"/>
            <a:r>
              <a:rPr lang="en-US"/>
              <a:t>Phase II: October 2008 – March 2009</a:t>
            </a:r>
          </a:p>
          <a:p>
            <a:pPr eaLnBrk="1" hangingPunct="1"/>
            <a:endParaRPr lang="en-US"/>
          </a:p>
          <a:p>
            <a:pPr eaLnBrk="1" hangingPunct="1"/>
            <a:r>
              <a:rPr lang="en-US"/>
              <a:t>I-SPY2 Trial Launch: Spring/Summer 2009</a:t>
            </a:r>
          </a:p>
        </p:txBody>
      </p:sp>
      <p:pic>
        <p:nvPicPr>
          <p:cNvPr id="5" name="Picture 14" descr="caBIG_black_updated_tex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9545" y="6006501"/>
            <a:ext cx="2385746" cy="80168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p>
            <a:fld id="{ABABFF78-1A1A-1A49-8B03-E242D0186F80}" type="slidenum">
              <a:rPr lang="en-US" smtClean="0"/>
              <a:pPr/>
              <a:t>35</a:t>
            </a:fld>
            <a:endParaRPr lang="en-US" smtClean="0"/>
          </a:p>
        </p:txBody>
      </p:sp>
      <p:sp>
        <p:nvSpPr>
          <p:cNvPr id="55299" name="Rectangle 2"/>
          <p:cNvSpPr>
            <a:spLocks noGrp="1" noChangeArrowheads="1"/>
          </p:cNvSpPr>
          <p:nvPr>
            <p:ph type="title"/>
          </p:nvPr>
        </p:nvSpPr>
        <p:spPr>
          <a:xfrm>
            <a:off x="457200" y="2465004"/>
            <a:ext cx="8229600" cy="1143000"/>
          </a:xfrm>
        </p:spPr>
        <p:txBody>
          <a:bodyPr/>
          <a:lstStyle/>
          <a:p>
            <a:pPr eaLnBrk="1" hangingPunct="1"/>
            <a:r>
              <a:rPr lang="en-US" dirty="0" smtClean="0"/>
              <a:t>Questions &amp; Discussion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373063"/>
            <a:ext cx="8229600" cy="1143000"/>
          </a:xfrm>
          <a:solidFill>
            <a:schemeClr val="bg1"/>
          </a:solidFill>
        </p:spPr>
        <p:txBody>
          <a:bodyPr/>
          <a:lstStyle/>
          <a:p>
            <a:pPr eaLnBrk="1" hangingPunct="1">
              <a:defRPr/>
            </a:pPr>
            <a:r>
              <a:rPr lang="en-US" sz="3600">
                <a:solidFill>
                  <a:srgbClr val="FFFF00"/>
                </a:solidFill>
                <a:latin typeface="Verdana" pitchFamily="-108" charset="0"/>
                <a:ea typeface="+mj-ea"/>
                <a:cs typeface="+mj-cs"/>
              </a:rPr>
              <a:t>Changing the Paradigm</a:t>
            </a:r>
            <a:br>
              <a:rPr lang="en-US" sz="3600">
                <a:solidFill>
                  <a:srgbClr val="FFFF00"/>
                </a:solidFill>
                <a:latin typeface="Verdana" pitchFamily="-108" charset="0"/>
                <a:ea typeface="+mj-ea"/>
                <a:cs typeface="+mj-cs"/>
              </a:rPr>
            </a:br>
            <a:r>
              <a:rPr lang="en-US" sz="3600">
                <a:solidFill>
                  <a:srgbClr val="FFFF00"/>
                </a:solidFill>
                <a:latin typeface="Verdana" pitchFamily="-108" charset="0"/>
                <a:ea typeface="+mj-ea"/>
                <a:cs typeface="+mj-cs"/>
              </a:rPr>
              <a:t>To Accelerate Progress</a:t>
            </a:r>
            <a:r>
              <a:rPr lang="en-US" sz="4000" b="1">
                <a:solidFill>
                  <a:srgbClr val="FFFF00"/>
                </a:solidFill>
                <a:effectLst>
                  <a:outerShdw blurRad="38100" dist="38100" dir="2700000" algn="tl">
                    <a:srgbClr val="000000"/>
                  </a:outerShdw>
                </a:effectLst>
                <a:latin typeface="Comic Sans MS" pitchFamily="-108" charset="0"/>
                <a:ea typeface="+mj-ea"/>
                <a:cs typeface="+mj-cs"/>
              </a:rPr>
              <a:t> </a:t>
            </a:r>
          </a:p>
        </p:txBody>
      </p:sp>
      <p:sp>
        <p:nvSpPr>
          <p:cNvPr id="27651" name="Rectangle 3"/>
          <p:cNvSpPr>
            <a:spLocks noGrp="1" noChangeArrowheads="1"/>
          </p:cNvSpPr>
          <p:nvPr>
            <p:ph type="body" sz="half" idx="2"/>
          </p:nvPr>
        </p:nvSpPr>
        <p:spPr>
          <a:xfrm>
            <a:off x="914400" y="1714500"/>
            <a:ext cx="6938963" cy="4525963"/>
          </a:xfrm>
          <a:solidFill>
            <a:schemeClr val="bg1"/>
          </a:solidFill>
        </p:spPr>
        <p:txBody>
          <a:bodyPr/>
          <a:lstStyle/>
          <a:p>
            <a:pPr eaLnBrk="1" hangingPunct="1">
              <a:lnSpc>
                <a:spcPct val="90000"/>
              </a:lnSpc>
              <a:buFontTx/>
              <a:buNone/>
              <a:defRPr/>
            </a:pPr>
            <a:r>
              <a:rPr lang="en-US" sz="2400" u="sng">
                <a:solidFill>
                  <a:schemeClr val="tx2"/>
                </a:solidFill>
                <a:effectLst>
                  <a:outerShdw blurRad="38100" dist="38100" dir="2700000" algn="tl">
                    <a:srgbClr val="000000"/>
                  </a:outerShdw>
                </a:effectLst>
                <a:ea typeface="+mn-ea"/>
                <a:cs typeface="+mn-cs"/>
              </a:rPr>
              <a:t>Understand biology</a:t>
            </a:r>
            <a:r>
              <a:rPr lang="en-US" sz="2400">
                <a:solidFill>
                  <a:schemeClr val="tx2"/>
                </a:solidFill>
                <a:ea typeface="+mn-ea"/>
                <a:cs typeface="+mn-cs"/>
              </a:rPr>
              <a:t> </a:t>
            </a:r>
          </a:p>
          <a:p>
            <a:pPr eaLnBrk="1" hangingPunct="1">
              <a:lnSpc>
                <a:spcPct val="90000"/>
              </a:lnSpc>
              <a:buFontTx/>
              <a:buNone/>
              <a:defRPr/>
            </a:pPr>
            <a:r>
              <a:rPr lang="en-US" sz="2400">
                <a:solidFill>
                  <a:schemeClr val="tx2"/>
                </a:solidFill>
                <a:ea typeface="+mn-ea"/>
                <a:cs typeface="+mn-cs"/>
              </a:rPr>
              <a:t>	of the tumors that present</a:t>
            </a:r>
          </a:p>
          <a:p>
            <a:pPr eaLnBrk="1" hangingPunct="1">
              <a:lnSpc>
                <a:spcPct val="90000"/>
              </a:lnSpc>
              <a:buFontTx/>
              <a:buNone/>
              <a:defRPr/>
            </a:pPr>
            <a:endParaRPr lang="en-US" sz="2400">
              <a:solidFill>
                <a:schemeClr val="tx2"/>
              </a:solidFill>
              <a:ea typeface="+mn-ea"/>
              <a:cs typeface="+mn-cs"/>
            </a:endParaRPr>
          </a:p>
          <a:p>
            <a:pPr eaLnBrk="1" hangingPunct="1">
              <a:lnSpc>
                <a:spcPct val="90000"/>
              </a:lnSpc>
              <a:buFontTx/>
              <a:buNone/>
              <a:defRPr/>
            </a:pPr>
            <a:r>
              <a:rPr lang="en-US" sz="2400" u="sng">
                <a:solidFill>
                  <a:schemeClr val="tx2"/>
                </a:solidFill>
                <a:effectLst>
                  <a:outerShdw blurRad="38100" dist="38100" dir="2700000" algn="tl">
                    <a:srgbClr val="000000"/>
                  </a:outerShdw>
                </a:effectLst>
                <a:ea typeface="+mn-ea"/>
                <a:cs typeface="+mn-cs"/>
              </a:rPr>
              <a:t>Tailor therapy</a:t>
            </a:r>
            <a:r>
              <a:rPr lang="en-US" sz="2400">
                <a:solidFill>
                  <a:schemeClr val="tx2"/>
                </a:solidFill>
                <a:ea typeface="+mn-ea"/>
                <a:cs typeface="+mn-cs"/>
              </a:rPr>
              <a:t> </a:t>
            </a:r>
          </a:p>
          <a:p>
            <a:pPr eaLnBrk="1" hangingPunct="1">
              <a:lnSpc>
                <a:spcPct val="90000"/>
              </a:lnSpc>
              <a:buFontTx/>
              <a:buNone/>
              <a:defRPr/>
            </a:pPr>
            <a:r>
              <a:rPr lang="en-US" sz="2400">
                <a:solidFill>
                  <a:schemeClr val="tx2"/>
                </a:solidFill>
                <a:ea typeface="+mn-ea"/>
                <a:cs typeface="+mn-cs"/>
              </a:rPr>
              <a:t>	accordingly, at the outset, find the right set of markers to rapidly predict response, introduce new agents </a:t>
            </a:r>
          </a:p>
          <a:p>
            <a:pPr eaLnBrk="1" hangingPunct="1">
              <a:lnSpc>
                <a:spcPct val="90000"/>
              </a:lnSpc>
              <a:buFontTx/>
              <a:buNone/>
              <a:defRPr/>
            </a:pPr>
            <a:endParaRPr lang="en-US" sz="2400">
              <a:solidFill>
                <a:schemeClr val="tx2"/>
              </a:solidFill>
              <a:ea typeface="+mn-ea"/>
              <a:cs typeface="+mn-cs"/>
            </a:endParaRPr>
          </a:p>
          <a:p>
            <a:pPr eaLnBrk="1" hangingPunct="1">
              <a:lnSpc>
                <a:spcPct val="90000"/>
              </a:lnSpc>
              <a:buFontTx/>
              <a:buNone/>
              <a:defRPr/>
            </a:pPr>
            <a:r>
              <a:rPr lang="en-US" sz="2400" u="sng">
                <a:solidFill>
                  <a:srgbClr val="F9F907"/>
                </a:solidFill>
                <a:ea typeface="+mn-ea"/>
                <a:cs typeface="+mn-cs"/>
              </a:rPr>
              <a:t>Targeted Therapy Trials</a:t>
            </a:r>
          </a:p>
          <a:p>
            <a:pPr eaLnBrk="1" hangingPunct="1">
              <a:lnSpc>
                <a:spcPct val="90000"/>
              </a:lnSpc>
              <a:buFontTx/>
              <a:buNone/>
              <a:defRPr/>
            </a:pPr>
            <a:r>
              <a:rPr lang="en-US" sz="2400">
                <a:solidFill>
                  <a:schemeClr val="tx2"/>
                </a:solidFill>
                <a:ea typeface="+mn-ea"/>
                <a:cs typeface="+mn-cs"/>
              </a:rPr>
              <a:t>	neoadjuvant approach should enable us to dramatically shorten the timeline and cost to assess new agents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216025" y="1381125"/>
            <a:ext cx="7696200" cy="5095875"/>
          </a:xfrm>
          <a:prstGeom prst="rect">
            <a:avLst/>
          </a:prstGeom>
          <a:noFill/>
          <a:ln w="12700">
            <a:noFill/>
            <a:miter lim="800000"/>
            <a:headEnd/>
            <a:tailEnd/>
          </a:ln>
          <a:effectLst/>
        </p:spPr>
        <p:txBody>
          <a:bodyPr>
            <a:prstTxWarp prst="textNoShape">
              <a:avLst/>
            </a:prstTxWarp>
            <a:spAutoFit/>
          </a:bodyPr>
          <a:lstStyle/>
          <a:p>
            <a:pPr algn="just" eaLnBrk="0" hangingPunct="0">
              <a:defRPr/>
            </a:pPr>
            <a:r>
              <a:rPr lang="en-US" sz="3600">
                <a:solidFill>
                  <a:srgbClr val="FFFF00"/>
                </a:solidFill>
                <a:effectLst>
                  <a:outerShdw blurRad="38100" dist="38100" dir="2700000" algn="tl">
                    <a:srgbClr val="000000"/>
                  </a:outerShdw>
                </a:effectLst>
                <a:latin typeface="Verdana" pitchFamily="-108" charset="0"/>
                <a:ea typeface="Arial" pitchFamily="-108" charset="0"/>
                <a:cs typeface="Arial" pitchFamily="-108" charset="0"/>
              </a:rPr>
              <a:t>I</a:t>
            </a:r>
            <a:r>
              <a:rPr lang="en-US" sz="3200">
                <a:effectLst>
                  <a:outerShdw blurRad="38100" dist="38100" dir="2700000" algn="tl">
                    <a:srgbClr val="000000"/>
                  </a:outerShdw>
                </a:effectLst>
                <a:latin typeface="Verdana" pitchFamily="-108" charset="0"/>
                <a:ea typeface="Arial" pitchFamily="-108" charset="0"/>
                <a:cs typeface="Arial" pitchFamily="-108" charset="0"/>
              </a:rPr>
              <a:t>nvestigation of</a:t>
            </a:r>
          </a:p>
          <a:p>
            <a:pPr algn="just" eaLnBrk="0" hangingPunct="0">
              <a:defRPr/>
            </a:pPr>
            <a:r>
              <a:rPr lang="en-US" sz="3200">
                <a:solidFill>
                  <a:schemeClr val="bg2"/>
                </a:solidFill>
                <a:effectLst>
                  <a:outerShdw blurRad="38100" dist="38100" dir="2700000" algn="tl">
                    <a:srgbClr val="000000"/>
                  </a:outerShdw>
                </a:effectLst>
                <a:latin typeface="Verdana" pitchFamily="-108" charset="0"/>
                <a:ea typeface="Arial" pitchFamily="-108" charset="0"/>
                <a:cs typeface="Arial" pitchFamily="-108" charset="0"/>
              </a:rPr>
              <a:t>	</a:t>
            </a:r>
            <a:r>
              <a:rPr lang="en-US" sz="3600">
                <a:solidFill>
                  <a:srgbClr val="FFFF00"/>
                </a:solidFill>
                <a:effectLst>
                  <a:outerShdw blurRad="38100" dist="38100" dir="2700000" algn="tl">
                    <a:srgbClr val="000000"/>
                  </a:outerShdw>
                </a:effectLst>
                <a:latin typeface="Verdana" pitchFamily="-108" charset="0"/>
                <a:ea typeface="Arial" pitchFamily="-108" charset="0"/>
                <a:cs typeface="Arial" pitchFamily="-108" charset="0"/>
              </a:rPr>
              <a:t>S</a:t>
            </a:r>
            <a:r>
              <a:rPr lang="en-US" sz="3200">
                <a:effectLst>
                  <a:outerShdw blurRad="38100" dist="38100" dir="2700000" algn="tl">
                    <a:srgbClr val="000000"/>
                  </a:outerShdw>
                </a:effectLst>
                <a:latin typeface="Verdana" pitchFamily="-108" charset="0"/>
                <a:ea typeface="Arial" pitchFamily="-108" charset="0"/>
                <a:cs typeface="Arial" pitchFamily="-108" charset="0"/>
              </a:rPr>
              <a:t>erial</a:t>
            </a:r>
            <a:r>
              <a:rPr lang="en-US" sz="3200">
                <a:solidFill>
                  <a:srgbClr val="FF6600"/>
                </a:solidFill>
                <a:effectLst>
                  <a:outerShdw blurRad="38100" dist="38100" dir="2700000" algn="tl">
                    <a:srgbClr val="000000"/>
                  </a:outerShdw>
                </a:effectLst>
                <a:latin typeface="Verdana" pitchFamily="-108" charset="0"/>
                <a:ea typeface="Arial" pitchFamily="-108" charset="0"/>
                <a:cs typeface="Arial" pitchFamily="-108" charset="0"/>
              </a:rPr>
              <a:t> </a:t>
            </a:r>
            <a:r>
              <a:rPr lang="en-US" sz="3200">
                <a:effectLst>
                  <a:outerShdw blurRad="38100" dist="38100" dir="2700000" algn="tl">
                    <a:srgbClr val="000000"/>
                  </a:outerShdw>
                </a:effectLst>
                <a:latin typeface="Verdana" pitchFamily="-108" charset="0"/>
                <a:ea typeface="Arial" pitchFamily="-108" charset="0"/>
                <a:cs typeface="Arial" pitchFamily="-108" charset="0"/>
              </a:rPr>
              <a:t>studies to</a:t>
            </a:r>
          </a:p>
          <a:p>
            <a:pPr algn="just" eaLnBrk="0" hangingPunct="0">
              <a:defRPr/>
            </a:pPr>
            <a:r>
              <a:rPr lang="en-US" sz="3200">
                <a:solidFill>
                  <a:schemeClr val="bg2"/>
                </a:solidFill>
                <a:effectLst>
                  <a:outerShdw blurRad="38100" dist="38100" dir="2700000" algn="tl">
                    <a:srgbClr val="000000"/>
                  </a:outerShdw>
                </a:effectLst>
                <a:latin typeface="Verdana" pitchFamily="-108" charset="0"/>
                <a:ea typeface="Arial" pitchFamily="-108" charset="0"/>
                <a:cs typeface="Arial" pitchFamily="-108" charset="0"/>
              </a:rPr>
              <a:t>	</a:t>
            </a:r>
            <a:r>
              <a:rPr lang="en-US" sz="3600">
                <a:solidFill>
                  <a:srgbClr val="FFFF00"/>
                </a:solidFill>
                <a:effectLst>
                  <a:outerShdw blurRad="38100" dist="38100" dir="2700000" algn="tl">
                    <a:srgbClr val="000000"/>
                  </a:outerShdw>
                </a:effectLst>
                <a:latin typeface="Verdana" pitchFamily="-108" charset="0"/>
                <a:ea typeface="Arial" pitchFamily="-108" charset="0"/>
                <a:cs typeface="Arial" pitchFamily="-108" charset="0"/>
              </a:rPr>
              <a:t>P</a:t>
            </a:r>
            <a:r>
              <a:rPr lang="en-US" sz="3200">
                <a:effectLst>
                  <a:outerShdw blurRad="38100" dist="38100" dir="2700000" algn="tl">
                    <a:srgbClr val="000000"/>
                  </a:outerShdw>
                </a:effectLst>
                <a:latin typeface="Verdana" pitchFamily="-108" charset="0"/>
                <a:ea typeface="Arial" pitchFamily="-108" charset="0"/>
                <a:cs typeface="Arial" pitchFamily="-108" charset="0"/>
              </a:rPr>
              <a:t>redict</a:t>
            </a:r>
          </a:p>
          <a:p>
            <a:pPr algn="just" eaLnBrk="0" hangingPunct="0">
              <a:defRPr/>
            </a:pPr>
            <a:r>
              <a:rPr lang="en-US" sz="3200">
                <a:solidFill>
                  <a:schemeClr val="bg2"/>
                </a:solidFill>
                <a:effectLst>
                  <a:outerShdw blurRad="38100" dist="38100" dir="2700000" algn="tl">
                    <a:srgbClr val="000000"/>
                  </a:outerShdw>
                </a:effectLst>
                <a:latin typeface="Verdana" pitchFamily="-108" charset="0"/>
                <a:ea typeface="Arial" pitchFamily="-108" charset="0"/>
                <a:cs typeface="Arial" pitchFamily="-108" charset="0"/>
              </a:rPr>
              <a:t>	</a:t>
            </a:r>
            <a:r>
              <a:rPr lang="en-US" sz="3600">
                <a:solidFill>
                  <a:srgbClr val="FFFF00"/>
                </a:solidFill>
                <a:effectLst>
                  <a:outerShdw blurRad="38100" dist="38100" dir="2700000" algn="tl">
                    <a:srgbClr val="000000"/>
                  </a:outerShdw>
                </a:effectLst>
                <a:latin typeface="Verdana" pitchFamily="-108" charset="0"/>
                <a:ea typeface="Arial" pitchFamily="-108" charset="0"/>
                <a:cs typeface="Arial" pitchFamily="-108" charset="0"/>
              </a:rPr>
              <a:t>Y</a:t>
            </a:r>
            <a:r>
              <a:rPr lang="en-US" sz="3200">
                <a:effectLst>
                  <a:outerShdw blurRad="38100" dist="38100" dir="2700000" algn="tl">
                    <a:srgbClr val="000000"/>
                  </a:outerShdw>
                </a:effectLst>
                <a:latin typeface="Verdana" pitchFamily="-108" charset="0"/>
                <a:ea typeface="Arial" pitchFamily="-108" charset="0"/>
                <a:cs typeface="Arial" pitchFamily="-108" charset="0"/>
              </a:rPr>
              <a:t>our</a:t>
            </a:r>
          </a:p>
          <a:p>
            <a:pPr algn="just" eaLnBrk="0" hangingPunct="0">
              <a:defRPr/>
            </a:pPr>
            <a:r>
              <a:rPr lang="en-US" sz="3200">
                <a:solidFill>
                  <a:schemeClr val="bg2"/>
                </a:solidFill>
                <a:effectLst>
                  <a:outerShdw blurRad="38100" dist="38100" dir="2700000" algn="tl">
                    <a:srgbClr val="000000"/>
                  </a:outerShdw>
                </a:effectLst>
                <a:latin typeface="Verdana" pitchFamily="-108" charset="0"/>
                <a:ea typeface="Arial" pitchFamily="-108" charset="0"/>
                <a:cs typeface="Arial" pitchFamily="-108" charset="0"/>
              </a:rPr>
              <a:t>		</a:t>
            </a:r>
            <a:r>
              <a:rPr lang="en-US" sz="3600">
                <a:solidFill>
                  <a:srgbClr val="FFFF00"/>
                </a:solidFill>
                <a:effectLst>
                  <a:outerShdw blurRad="38100" dist="38100" dir="2700000" algn="tl">
                    <a:srgbClr val="000000"/>
                  </a:outerShdw>
                </a:effectLst>
                <a:latin typeface="Verdana" pitchFamily="-108" charset="0"/>
                <a:ea typeface="Arial" pitchFamily="-108" charset="0"/>
                <a:cs typeface="Arial" pitchFamily="-108" charset="0"/>
              </a:rPr>
              <a:t>T</a:t>
            </a:r>
            <a:r>
              <a:rPr lang="en-US" sz="3200">
                <a:effectLst>
                  <a:outerShdw blurRad="38100" dist="38100" dir="2700000" algn="tl">
                    <a:srgbClr val="000000"/>
                  </a:outerShdw>
                </a:effectLst>
                <a:latin typeface="Verdana" pitchFamily="-108" charset="0"/>
                <a:ea typeface="Arial" pitchFamily="-108" charset="0"/>
                <a:cs typeface="Arial" pitchFamily="-108" charset="0"/>
              </a:rPr>
              <a:t>herapeutic</a:t>
            </a:r>
          </a:p>
          <a:p>
            <a:pPr algn="just" eaLnBrk="0" hangingPunct="0">
              <a:defRPr/>
            </a:pPr>
            <a:r>
              <a:rPr lang="en-US" sz="3200">
                <a:solidFill>
                  <a:schemeClr val="bg2"/>
                </a:solidFill>
                <a:effectLst>
                  <a:outerShdw blurRad="38100" dist="38100" dir="2700000" algn="tl">
                    <a:srgbClr val="000000"/>
                  </a:outerShdw>
                </a:effectLst>
                <a:latin typeface="Verdana" pitchFamily="-108" charset="0"/>
                <a:ea typeface="Arial" pitchFamily="-108" charset="0"/>
                <a:cs typeface="Arial" pitchFamily="-108" charset="0"/>
              </a:rPr>
              <a:t>		</a:t>
            </a:r>
            <a:r>
              <a:rPr lang="en-US" sz="3600">
                <a:solidFill>
                  <a:srgbClr val="FFFF00"/>
                </a:solidFill>
                <a:effectLst>
                  <a:outerShdw blurRad="38100" dist="38100" dir="2700000" algn="tl">
                    <a:srgbClr val="000000"/>
                  </a:outerShdw>
                </a:effectLst>
                <a:latin typeface="Verdana" pitchFamily="-108" charset="0"/>
                <a:ea typeface="Arial" pitchFamily="-108" charset="0"/>
                <a:cs typeface="Arial" pitchFamily="-108" charset="0"/>
              </a:rPr>
              <a:t>R</a:t>
            </a:r>
            <a:r>
              <a:rPr lang="en-US" sz="3200">
                <a:effectLst>
                  <a:outerShdw blurRad="38100" dist="38100" dir="2700000" algn="tl">
                    <a:srgbClr val="000000"/>
                  </a:outerShdw>
                </a:effectLst>
                <a:latin typeface="Verdana" pitchFamily="-108" charset="0"/>
                <a:ea typeface="Arial" pitchFamily="-108" charset="0"/>
                <a:cs typeface="Arial" pitchFamily="-108" charset="0"/>
              </a:rPr>
              <a:t>esponse</a:t>
            </a:r>
            <a:r>
              <a:rPr lang="en-US" sz="3200">
                <a:solidFill>
                  <a:schemeClr val="bg2"/>
                </a:solidFill>
                <a:effectLst>
                  <a:outerShdw blurRad="38100" dist="38100" dir="2700000" algn="tl">
                    <a:srgbClr val="000000"/>
                  </a:outerShdw>
                </a:effectLst>
                <a:latin typeface="Verdana" pitchFamily="-108" charset="0"/>
                <a:ea typeface="Arial" pitchFamily="-108" charset="0"/>
                <a:cs typeface="Arial" pitchFamily="-108" charset="0"/>
              </a:rPr>
              <a:t> </a:t>
            </a:r>
            <a:r>
              <a:rPr lang="en-US" sz="3200">
                <a:effectLst>
                  <a:outerShdw blurRad="38100" dist="38100" dir="2700000" algn="tl">
                    <a:srgbClr val="000000"/>
                  </a:outerShdw>
                </a:effectLst>
                <a:latin typeface="Verdana" pitchFamily="-108" charset="0"/>
                <a:ea typeface="Arial" pitchFamily="-108" charset="0"/>
                <a:cs typeface="Arial" pitchFamily="-108" charset="0"/>
              </a:rPr>
              <a:t>with</a:t>
            </a:r>
          </a:p>
          <a:p>
            <a:pPr algn="just" eaLnBrk="0" hangingPunct="0">
              <a:defRPr/>
            </a:pPr>
            <a:r>
              <a:rPr lang="en-US" sz="3200">
                <a:solidFill>
                  <a:schemeClr val="bg2"/>
                </a:solidFill>
                <a:effectLst>
                  <a:outerShdw blurRad="38100" dist="38100" dir="2700000" algn="tl">
                    <a:srgbClr val="000000"/>
                  </a:outerShdw>
                </a:effectLst>
                <a:latin typeface="Verdana" pitchFamily="-108" charset="0"/>
                <a:ea typeface="Arial" pitchFamily="-108" charset="0"/>
                <a:cs typeface="Arial" pitchFamily="-108" charset="0"/>
              </a:rPr>
              <a:t>		</a:t>
            </a:r>
            <a:r>
              <a:rPr lang="en-US" sz="4000">
                <a:solidFill>
                  <a:srgbClr val="FFFF00"/>
                </a:solidFill>
                <a:effectLst>
                  <a:outerShdw blurRad="38100" dist="38100" dir="2700000" algn="tl">
                    <a:srgbClr val="000000"/>
                  </a:outerShdw>
                </a:effectLst>
                <a:latin typeface="Verdana" pitchFamily="-108" charset="0"/>
                <a:ea typeface="Arial" pitchFamily="-108" charset="0"/>
                <a:cs typeface="Arial" pitchFamily="-108" charset="0"/>
              </a:rPr>
              <a:t>I</a:t>
            </a:r>
            <a:r>
              <a:rPr lang="en-US" sz="3200">
                <a:effectLst>
                  <a:outerShdw blurRad="38100" dist="38100" dir="2700000" algn="tl">
                    <a:srgbClr val="000000"/>
                  </a:outerShdw>
                </a:effectLst>
                <a:latin typeface="Verdana" pitchFamily="-108" charset="0"/>
                <a:ea typeface="Arial" pitchFamily="-108" charset="0"/>
                <a:cs typeface="Arial" pitchFamily="-108" charset="0"/>
              </a:rPr>
              <a:t>maging</a:t>
            </a:r>
            <a:r>
              <a:rPr lang="en-US" sz="3200">
                <a:solidFill>
                  <a:schemeClr val="bg2"/>
                </a:solidFill>
                <a:effectLst>
                  <a:outerShdw blurRad="38100" dist="38100" dir="2700000" algn="tl">
                    <a:srgbClr val="000000"/>
                  </a:outerShdw>
                </a:effectLst>
                <a:latin typeface="Verdana" pitchFamily="-108" charset="0"/>
                <a:ea typeface="Arial" pitchFamily="-108" charset="0"/>
                <a:cs typeface="Arial" pitchFamily="-108" charset="0"/>
              </a:rPr>
              <a:t> </a:t>
            </a:r>
            <a:r>
              <a:rPr lang="en-US" sz="3200">
                <a:effectLst>
                  <a:outerShdw blurRad="38100" dist="38100" dir="2700000" algn="tl">
                    <a:srgbClr val="000000"/>
                  </a:outerShdw>
                </a:effectLst>
                <a:latin typeface="Verdana" pitchFamily="-108" charset="0"/>
                <a:ea typeface="Arial" pitchFamily="-108" charset="0"/>
                <a:cs typeface="Arial" pitchFamily="-108" charset="0"/>
              </a:rPr>
              <a:t>and</a:t>
            </a:r>
          </a:p>
          <a:p>
            <a:pPr algn="just" eaLnBrk="0" hangingPunct="0">
              <a:defRPr/>
            </a:pPr>
            <a:r>
              <a:rPr lang="en-US" sz="3200">
                <a:solidFill>
                  <a:srgbClr val="FF6600"/>
                </a:solidFill>
                <a:effectLst>
                  <a:outerShdw blurRad="38100" dist="38100" dir="2700000" algn="tl">
                    <a:srgbClr val="000000"/>
                  </a:outerShdw>
                </a:effectLst>
                <a:latin typeface="Verdana" pitchFamily="-108" charset="0"/>
                <a:ea typeface="Arial" pitchFamily="-108" charset="0"/>
                <a:cs typeface="Arial" pitchFamily="-108" charset="0"/>
              </a:rPr>
              <a:t>		</a:t>
            </a:r>
            <a:r>
              <a:rPr lang="en-US" sz="3600">
                <a:solidFill>
                  <a:srgbClr val="FFFF00"/>
                </a:solidFill>
                <a:effectLst>
                  <a:outerShdw blurRad="38100" dist="38100" dir="2700000" algn="tl">
                    <a:srgbClr val="000000"/>
                  </a:outerShdw>
                </a:effectLst>
                <a:latin typeface="Verdana" pitchFamily="-108" charset="0"/>
                <a:ea typeface="Arial" pitchFamily="-108" charset="0"/>
                <a:cs typeface="Arial" pitchFamily="-108" charset="0"/>
              </a:rPr>
              <a:t>A</a:t>
            </a:r>
            <a:r>
              <a:rPr lang="en-US" sz="3200">
                <a:effectLst>
                  <a:outerShdw blurRad="38100" dist="38100" dir="2700000" algn="tl">
                    <a:srgbClr val="000000"/>
                  </a:outerShdw>
                </a:effectLst>
                <a:latin typeface="Verdana" pitchFamily="-108" charset="0"/>
                <a:ea typeface="Arial" pitchFamily="-108" charset="0"/>
                <a:cs typeface="Arial" pitchFamily="-108" charset="0"/>
              </a:rPr>
              <a:t>nd</a:t>
            </a:r>
          </a:p>
          <a:p>
            <a:pPr algn="just" eaLnBrk="0" hangingPunct="0">
              <a:defRPr/>
            </a:pPr>
            <a:r>
              <a:rPr lang="en-US" sz="3200">
                <a:solidFill>
                  <a:srgbClr val="FF6600"/>
                </a:solidFill>
                <a:effectLst>
                  <a:outerShdw blurRad="38100" dist="38100" dir="2700000" algn="tl">
                    <a:srgbClr val="000000"/>
                  </a:outerShdw>
                </a:effectLst>
                <a:latin typeface="Verdana" pitchFamily="-108" charset="0"/>
                <a:ea typeface="Arial" pitchFamily="-108" charset="0"/>
                <a:cs typeface="Arial" pitchFamily="-108" charset="0"/>
              </a:rPr>
              <a:t>	   </a:t>
            </a:r>
            <a:r>
              <a:rPr lang="en-US" sz="3200">
                <a:effectLst>
                  <a:outerShdw blurRad="38100" dist="38100" dir="2700000" algn="tl">
                    <a:srgbClr val="000000"/>
                  </a:outerShdw>
                </a:effectLst>
                <a:latin typeface="Verdana" pitchFamily="-108" charset="0"/>
                <a:ea typeface="Arial" pitchFamily="-108" charset="0"/>
                <a:cs typeface="Arial" pitchFamily="-108" charset="0"/>
              </a:rPr>
              <a:t>mo</a:t>
            </a:r>
            <a:r>
              <a:rPr lang="en-US" sz="3600">
                <a:solidFill>
                  <a:srgbClr val="FFFF00"/>
                </a:solidFill>
                <a:effectLst>
                  <a:outerShdw blurRad="38100" dist="38100" dir="2700000" algn="tl">
                    <a:srgbClr val="000000"/>
                  </a:outerShdw>
                </a:effectLst>
                <a:latin typeface="Verdana" pitchFamily="-108" charset="0"/>
                <a:ea typeface="Arial" pitchFamily="-108" charset="0"/>
                <a:cs typeface="Arial" pitchFamily="-108" charset="0"/>
              </a:rPr>
              <a:t>L</a:t>
            </a:r>
            <a:r>
              <a:rPr lang="en-US" sz="3200">
                <a:effectLst>
                  <a:outerShdw blurRad="38100" dist="38100" dir="2700000" algn="tl">
                    <a:srgbClr val="000000"/>
                  </a:outerShdw>
                </a:effectLst>
                <a:latin typeface="Verdana" pitchFamily="-108" charset="0"/>
                <a:ea typeface="Arial" pitchFamily="-108" charset="0"/>
                <a:cs typeface="Arial" pitchFamily="-108" charset="0"/>
              </a:rPr>
              <a:t>ecular</a:t>
            </a:r>
            <a:r>
              <a:rPr lang="en-US" sz="3200">
                <a:solidFill>
                  <a:srgbClr val="FF6600"/>
                </a:solidFill>
                <a:effectLst>
                  <a:outerShdw blurRad="38100" dist="38100" dir="2700000" algn="tl">
                    <a:srgbClr val="000000"/>
                  </a:outerShdw>
                </a:effectLst>
                <a:latin typeface="Verdana" pitchFamily="-108" charset="0"/>
                <a:ea typeface="Arial" pitchFamily="-108" charset="0"/>
                <a:cs typeface="Arial" pitchFamily="-108" charset="0"/>
              </a:rPr>
              <a:t> </a:t>
            </a:r>
            <a:r>
              <a:rPr lang="en-US" sz="3200">
                <a:effectLst>
                  <a:outerShdw blurRad="38100" dist="38100" dir="2700000" algn="tl">
                    <a:srgbClr val="000000"/>
                  </a:outerShdw>
                </a:effectLst>
                <a:latin typeface="Verdana" pitchFamily="-108" charset="0"/>
                <a:ea typeface="Arial" pitchFamily="-108" charset="0"/>
                <a:cs typeface="Arial" pitchFamily="-108" charset="0"/>
              </a:rPr>
              <a:t>analysis</a:t>
            </a:r>
          </a:p>
        </p:txBody>
      </p:sp>
      <p:sp>
        <p:nvSpPr>
          <p:cNvPr id="20483" name="Rectangle 3"/>
          <p:cNvSpPr>
            <a:spLocks noGrp="1" noChangeArrowheads="1"/>
          </p:cNvSpPr>
          <p:nvPr>
            <p:ph type="title"/>
          </p:nvPr>
        </p:nvSpPr>
        <p:spPr>
          <a:xfrm>
            <a:off x="685800" y="223838"/>
            <a:ext cx="7772400" cy="1143000"/>
          </a:xfrm>
          <a:noFill/>
        </p:spPr>
        <p:txBody>
          <a:bodyPr/>
          <a:lstStyle/>
          <a:p>
            <a:pPr eaLnBrk="1" hangingPunct="1"/>
            <a:r>
              <a:rPr lang="en-US" sz="4000">
                <a:latin typeface="Verdana" pitchFamily="-108" charset="0"/>
              </a:rPr>
              <a:t>C</a:t>
            </a:r>
            <a:r>
              <a:rPr lang="en-US" sz="3200">
                <a:latin typeface="Verdana" pitchFamily="-108" charset="0"/>
              </a:rPr>
              <a:t>ALGB</a:t>
            </a:r>
            <a:r>
              <a:rPr lang="en-US" sz="4000">
                <a:latin typeface="Verdana" pitchFamily="-108" charset="0"/>
              </a:rPr>
              <a:t> I</a:t>
            </a:r>
            <a:r>
              <a:rPr lang="en-US" sz="3200">
                <a:latin typeface="Verdana" pitchFamily="-108" charset="0"/>
              </a:rPr>
              <a:t>NTER</a:t>
            </a:r>
            <a:r>
              <a:rPr lang="en-US" sz="4000">
                <a:latin typeface="Verdana" pitchFamily="-108" charset="0"/>
              </a:rPr>
              <a:t>S</a:t>
            </a:r>
            <a:r>
              <a:rPr lang="en-US" sz="3200">
                <a:latin typeface="Verdana" pitchFamily="-108" charset="0"/>
              </a:rPr>
              <a:t>PORE</a:t>
            </a:r>
            <a:r>
              <a:rPr lang="en-US" sz="4000">
                <a:latin typeface="Verdana" pitchFamily="-108" charset="0"/>
              </a:rPr>
              <a:t> A</a:t>
            </a:r>
            <a:r>
              <a:rPr lang="en-US" sz="3200">
                <a:latin typeface="Verdana" pitchFamily="-108" charset="0"/>
              </a:rPr>
              <a:t>CRIN </a:t>
            </a:r>
            <a:r>
              <a:rPr lang="en-US" sz="4000">
                <a:latin typeface="Verdana" pitchFamily="-108" charset="0"/>
              </a:rPr>
              <a:t>N</a:t>
            </a:r>
            <a:r>
              <a:rPr lang="en-US" sz="3200">
                <a:latin typeface="Verdana" pitchFamily="-108" charset="0"/>
              </a:rPr>
              <a:t>CICB</a:t>
            </a:r>
          </a:p>
        </p:txBody>
      </p:sp>
      <p:pic>
        <p:nvPicPr>
          <p:cNvPr id="20484" name="Picture 5" descr="I SPY logo"/>
          <p:cNvPicPr>
            <a:picLocks noChangeAspect="1" noChangeArrowheads="1"/>
          </p:cNvPicPr>
          <p:nvPr/>
        </p:nvPicPr>
        <p:blipFill>
          <a:blip r:embed="rId3"/>
          <a:srcRect/>
          <a:stretch>
            <a:fillRect/>
          </a:stretch>
        </p:blipFill>
        <p:spPr bwMode="auto">
          <a:xfrm>
            <a:off x="6781800" y="1600200"/>
            <a:ext cx="1905000" cy="1209675"/>
          </a:xfrm>
          <a:prstGeom prst="rect">
            <a:avLst/>
          </a:prstGeom>
          <a:noFill/>
          <a:ln w="9525">
            <a:noFill/>
            <a:miter lim="800000"/>
            <a:headEnd/>
            <a:tailEnd/>
          </a:ln>
        </p:spPr>
      </p:pic>
    </p:spTree>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685800" y="538163"/>
            <a:ext cx="7772400" cy="1143000"/>
          </a:xfrm>
          <a:prstGeom prst="rect">
            <a:avLst/>
          </a:prstGeom>
          <a:noFill/>
          <a:ln w="9525">
            <a:noFill/>
            <a:miter lim="800000"/>
            <a:headEnd/>
            <a:tailEnd/>
          </a:ln>
        </p:spPr>
        <p:txBody>
          <a:bodyPr anchor="ctr">
            <a:prstTxWarp prst="textNoShape">
              <a:avLst/>
            </a:prstTxWarp>
          </a:bodyPr>
          <a:lstStyle/>
          <a:p>
            <a:pPr algn="ctr"/>
            <a:r>
              <a:rPr lang="en-US" sz="4000">
                <a:solidFill>
                  <a:srgbClr val="FFFF00"/>
                </a:solidFill>
                <a:latin typeface="Verdana" pitchFamily="-108" charset="0"/>
              </a:rPr>
              <a:t>Founding Principles of the </a:t>
            </a:r>
            <a:br>
              <a:rPr lang="en-US" sz="4000">
                <a:solidFill>
                  <a:srgbClr val="FFFF00"/>
                </a:solidFill>
                <a:latin typeface="Verdana" pitchFamily="-108" charset="0"/>
              </a:rPr>
            </a:br>
            <a:r>
              <a:rPr lang="en-US" sz="4000">
                <a:solidFill>
                  <a:srgbClr val="FFFF00"/>
                </a:solidFill>
                <a:latin typeface="Verdana" pitchFamily="-108" charset="0"/>
              </a:rPr>
              <a:t>I-SPY Trial</a:t>
            </a:r>
          </a:p>
        </p:txBody>
      </p:sp>
      <p:sp>
        <p:nvSpPr>
          <p:cNvPr id="22531" name="Rectangle 5"/>
          <p:cNvSpPr>
            <a:spLocks noChangeArrowheads="1"/>
          </p:cNvSpPr>
          <p:nvPr/>
        </p:nvSpPr>
        <p:spPr bwMode="auto">
          <a:xfrm>
            <a:off x="914400" y="2290763"/>
            <a:ext cx="7772400" cy="4114800"/>
          </a:xfrm>
          <a:prstGeom prst="rect">
            <a:avLst/>
          </a:prstGeom>
          <a:noFill/>
          <a:ln w="9525">
            <a:noFill/>
            <a:miter lim="800000"/>
            <a:headEnd/>
            <a:tailEnd/>
          </a:ln>
        </p:spPr>
        <p:txBody>
          <a:bodyPr>
            <a:prstTxWarp prst="textNoShape">
              <a:avLst/>
            </a:prstTxWarp>
          </a:bodyPr>
          <a:lstStyle/>
          <a:p>
            <a:pPr marL="533400" indent="-533400">
              <a:spcBef>
                <a:spcPct val="20000"/>
              </a:spcBef>
              <a:buFontTx/>
              <a:buChar char="•"/>
            </a:pPr>
            <a:r>
              <a:rPr lang="en-US" sz="2800">
                <a:ea typeface="Times New Roman" pitchFamily="-108" charset="0"/>
                <a:cs typeface="Times New Roman" pitchFamily="-108" charset="0"/>
              </a:rPr>
              <a:t>Investigators agreed to sharing data  and biologic materials</a:t>
            </a:r>
          </a:p>
          <a:p>
            <a:pPr marL="533400" indent="-533400">
              <a:spcBef>
                <a:spcPct val="20000"/>
              </a:spcBef>
              <a:buFontTx/>
              <a:buChar char="•"/>
            </a:pPr>
            <a:r>
              <a:rPr lang="en-US" sz="2800">
                <a:ea typeface="Times New Roman" pitchFamily="-108" charset="0"/>
                <a:cs typeface="Times New Roman" pitchFamily="-108" charset="0"/>
              </a:rPr>
              <a:t>Data to be released after completion of trial and accessible to the community</a:t>
            </a:r>
          </a:p>
          <a:p>
            <a:pPr marL="533400" indent="-533400">
              <a:spcBef>
                <a:spcPct val="20000"/>
              </a:spcBef>
              <a:buFontTx/>
              <a:buChar char="•"/>
            </a:pPr>
            <a:r>
              <a:rPr lang="en-US" sz="2800">
                <a:ea typeface="Times New Roman" pitchFamily="-108" charset="0"/>
                <a:cs typeface="Times New Roman" pitchFamily="-108" charset="0"/>
              </a:rPr>
              <a:t>Adherence to data standards</a:t>
            </a:r>
          </a:p>
          <a:p>
            <a:pPr marL="533400" indent="-533400">
              <a:spcBef>
                <a:spcPct val="20000"/>
              </a:spcBef>
              <a:buFontTx/>
              <a:buChar char="•"/>
            </a:pPr>
            <a:r>
              <a:rPr lang="en-US" sz="2800">
                <a:ea typeface="Times New Roman" pitchFamily="-108" charset="0"/>
                <a:cs typeface="Times New Roman" pitchFamily="-108" charset="0"/>
              </a:rPr>
              <a:t>Use of common data elements</a:t>
            </a:r>
          </a:p>
          <a:p>
            <a:pPr marL="533400" indent="-533400">
              <a:spcBef>
                <a:spcPct val="20000"/>
              </a:spcBef>
              <a:buFontTx/>
              <a:buChar char="•"/>
            </a:pPr>
            <a:endParaRPr lang="en-US" sz="2800">
              <a:ea typeface="Times New Roman" pitchFamily="-108" charset="0"/>
              <a:cs typeface="Times New Roman" pitchFamily="-108" charset="0"/>
            </a:endParaRPr>
          </a:p>
          <a:p>
            <a:pPr marL="533400" indent="-533400">
              <a:spcBef>
                <a:spcPct val="20000"/>
              </a:spcBef>
            </a:pPr>
            <a:endParaRPr lang="en-US" sz="1600"/>
          </a:p>
        </p:txBody>
      </p:sp>
      <p:pic>
        <p:nvPicPr>
          <p:cNvPr id="22532" name="Picture 6" descr="I SPY logo"/>
          <p:cNvPicPr>
            <a:picLocks noChangeAspect="1" noChangeArrowheads="1"/>
          </p:cNvPicPr>
          <p:nvPr/>
        </p:nvPicPr>
        <p:blipFill>
          <a:blip r:embed="rId2"/>
          <a:srcRect/>
          <a:stretch>
            <a:fillRect/>
          </a:stretch>
        </p:blipFill>
        <p:spPr bwMode="auto">
          <a:xfrm>
            <a:off x="152400" y="6157913"/>
            <a:ext cx="838200" cy="53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676275" y="-138113"/>
            <a:ext cx="7772400" cy="1143001"/>
          </a:xfrm>
          <a:prstGeom prst="rect">
            <a:avLst/>
          </a:prstGeom>
          <a:noFill/>
          <a:ln w="9525">
            <a:noFill/>
            <a:miter lim="800000"/>
            <a:headEnd/>
            <a:tailEnd/>
          </a:ln>
        </p:spPr>
        <p:txBody>
          <a:bodyPr anchor="ctr">
            <a:prstTxWarp prst="textNoShape">
              <a:avLst/>
            </a:prstTxWarp>
          </a:bodyPr>
          <a:lstStyle/>
          <a:p>
            <a:pPr algn="ctr"/>
            <a:r>
              <a:rPr lang="en-US" sz="3600">
                <a:solidFill>
                  <a:srgbClr val="FFFF00"/>
                </a:solidFill>
                <a:latin typeface="Verdana" pitchFamily="-108" charset="0"/>
              </a:rPr>
              <a:t>Accomplishments of I-SPY</a:t>
            </a:r>
            <a:r>
              <a:rPr lang="en-US" sz="3600" u="sng">
                <a:solidFill>
                  <a:srgbClr val="FFFF00"/>
                </a:solidFill>
                <a:latin typeface="Verdana" pitchFamily="-108" charset="0"/>
              </a:rPr>
              <a:t> </a:t>
            </a:r>
          </a:p>
        </p:txBody>
      </p:sp>
      <p:sp>
        <p:nvSpPr>
          <p:cNvPr id="4101" name="Rectangle 5"/>
          <p:cNvSpPr>
            <a:spLocks noChangeArrowheads="1"/>
          </p:cNvSpPr>
          <p:nvPr/>
        </p:nvSpPr>
        <p:spPr bwMode="auto">
          <a:xfrm>
            <a:off x="1128713" y="838200"/>
            <a:ext cx="7772400" cy="41148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defRPr/>
            </a:pPr>
            <a:r>
              <a:rPr lang="en-US" sz="2000">
                <a:solidFill>
                  <a:schemeClr val="tx2"/>
                </a:solidFill>
              </a:rPr>
              <a:t>Organized national team of participants:</a:t>
            </a:r>
            <a:r>
              <a:rPr lang="en-US" sz="2000"/>
              <a:t> </a:t>
            </a:r>
          </a:p>
          <a:p>
            <a:pPr marL="742950" lvl="1" indent="-285750">
              <a:lnSpc>
                <a:spcPct val="90000"/>
              </a:lnSpc>
              <a:spcBef>
                <a:spcPct val="20000"/>
              </a:spcBef>
              <a:buFontTx/>
              <a:buChar char="–"/>
              <a:defRPr/>
            </a:pPr>
            <a:r>
              <a:rPr lang="en-US">
                <a:ea typeface="ＭＳ Ｐゴシック" pitchFamily="-108" charset="-128"/>
              </a:rPr>
              <a:t>CALGB, SPORE, ACRIN,NCICB, Advocates</a:t>
            </a:r>
          </a:p>
          <a:p>
            <a:pPr marL="742950" lvl="1" indent="-285750">
              <a:lnSpc>
                <a:spcPct val="90000"/>
              </a:lnSpc>
              <a:spcBef>
                <a:spcPct val="20000"/>
              </a:spcBef>
              <a:buFontTx/>
              <a:buChar char="–"/>
              <a:defRPr/>
            </a:pPr>
            <a:r>
              <a:rPr lang="en-US">
                <a:ea typeface="ＭＳ Ｐゴシック" pitchFamily="-108" charset="-128"/>
              </a:rPr>
              <a:t>9 clinical sites</a:t>
            </a:r>
          </a:p>
          <a:p>
            <a:pPr marL="742950" lvl="1" indent="-285750">
              <a:lnSpc>
                <a:spcPct val="90000"/>
              </a:lnSpc>
              <a:spcBef>
                <a:spcPct val="20000"/>
              </a:spcBef>
              <a:buFontTx/>
              <a:buChar char="–"/>
              <a:defRPr/>
            </a:pPr>
            <a:r>
              <a:rPr lang="en-US">
                <a:ea typeface="ＭＳ Ｐゴシック" pitchFamily="-108" charset="-128"/>
              </a:rPr>
              <a:t>8 laboratories </a:t>
            </a:r>
          </a:p>
          <a:p>
            <a:pPr marL="342900" indent="-342900">
              <a:lnSpc>
                <a:spcPct val="90000"/>
              </a:lnSpc>
              <a:spcBef>
                <a:spcPct val="20000"/>
              </a:spcBef>
              <a:buFontTx/>
              <a:buChar char="•"/>
              <a:defRPr/>
            </a:pPr>
            <a:r>
              <a:rPr lang="en-US" sz="2000">
                <a:solidFill>
                  <a:schemeClr val="tx2"/>
                </a:solidFill>
              </a:rPr>
              <a:t>Developed standardized methods for MR imaging</a:t>
            </a:r>
            <a:r>
              <a:rPr lang="en-US" sz="2000"/>
              <a:t> </a:t>
            </a:r>
          </a:p>
          <a:p>
            <a:pPr marL="742950" lvl="1" indent="-285750">
              <a:lnSpc>
                <a:spcPct val="90000"/>
              </a:lnSpc>
              <a:spcBef>
                <a:spcPct val="20000"/>
              </a:spcBef>
              <a:buFontTx/>
              <a:buChar char="–"/>
              <a:defRPr/>
            </a:pPr>
            <a:r>
              <a:rPr lang="en-US">
                <a:ea typeface="ＭＳ Ｐゴシック" pitchFamily="-108" charset="-128"/>
              </a:rPr>
              <a:t>Accuracy,reproducibility of volume measurement being studied</a:t>
            </a:r>
          </a:p>
          <a:p>
            <a:pPr marL="342900" indent="-342900">
              <a:lnSpc>
                <a:spcPct val="90000"/>
              </a:lnSpc>
              <a:spcBef>
                <a:spcPct val="20000"/>
              </a:spcBef>
              <a:buFontTx/>
              <a:buChar char="•"/>
              <a:defRPr/>
            </a:pPr>
            <a:r>
              <a:rPr lang="en-US" sz="2000">
                <a:solidFill>
                  <a:schemeClr val="tx2"/>
                </a:solidFill>
              </a:rPr>
              <a:t>Developed methods to optimize assays for, share, and distribute frozen small core bx material</a:t>
            </a:r>
          </a:p>
          <a:p>
            <a:pPr marL="742950" lvl="1" indent="-285750">
              <a:lnSpc>
                <a:spcPct val="90000"/>
              </a:lnSpc>
              <a:spcBef>
                <a:spcPct val="20000"/>
              </a:spcBef>
              <a:buFontTx/>
              <a:buChar char="–"/>
              <a:defRPr/>
            </a:pPr>
            <a:r>
              <a:rPr lang="en-US">
                <a:ea typeface="ＭＳ Ｐゴシック" pitchFamily="-108" charset="-128"/>
              </a:rPr>
              <a:t>CGH, expression, protein arrays; p53 sequencing</a:t>
            </a:r>
          </a:p>
          <a:p>
            <a:pPr marL="342900" indent="-342900">
              <a:lnSpc>
                <a:spcPct val="90000"/>
              </a:lnSpc>
              <a:spcBef>
                <a:spcPct val="20000"/>
              </a:spcBef>
              <a:buFontTx/>
              <a:buChar char="•"/>
              <a:defRPr/>
            </a:pPr>
            <a:r>
              <a:rPr lang="en-US" sz="2000">
                <a:solidFill>
                  <a:schemeClr val="tx2"/>
                </a:solidFill>
              </a:rPr>
              <a:t>Developing tools to support </a:t>
            </a:r>
            <a:r>
              <a:rPr lang="en-US" sz="2000">
                <a:solidFill>
                  <a:schemeClr val="tx2"/>
                </a:solidFill>
                <a:effectLst>
                  <a:outerShdw blurRad="38100" dist="38100" dir="2700000" algn="tl">
                    <a:srgbClr val="000000"/>
                  </a:outerShdw>
                </a:effectLst>
              </a:rPr>
              <a:t>data sharing, </a:t>
            </a:r>
            <a:r>
              <a:rPr lang="en-US" sz="2000">
                <a:solidFill>
                  <a:schemeClr val="tx2"/>
                </a:solidFill>
              </a:rPr>
              <a:t>tissue tracking, common information repositories, clinical trial automation</a:t>
            </a:r>
          </a:p>
          <a:p>
            <a:pPr marL="742950" lvl="1" indent="-285750">
              <a:lnSpc>
                <a:spcPct val="90000"/>
              </a:lnSpc>
              <a:spcBef>
                <a:spcPct val="20000"/>
              </a:spcBef>
              <a:buFontTx/>
              <a:buChar char="–"/>
              <a:defRPr/>
            </a:pPr>
            <a:r>
              <a:rPr lang="en-US">
                <a:ea typeface="ＭＳ Ｐゴシック" pitchFamily="-108" charset="-128"/>
              </a:rPr>
              <a:t>Agreement to share data, reward participation on all levels </a:t>
            </a:r>
          </a:p>
          <a:p>
            <a:pPr marL="742950" lvl="1" indent="-285750">
              <a:lnSpc>
                <a:spcPct val="90000"/>
              </a:lnSpc>
              <a:spcBef>
                <a:spcPct val="20000"/>
              </a:spcBef>
              <a:buFontTx/>
              <a:buChar char="–"/>
              <a:defRPr/>
            </a:pPr>
            <a:r>
              <a:rPr lang="en-US">
                <a:ea typeface="ＭＳ Ｐゴシック" pitchFamily="-108" charset="-128"/>
              </a:rPr>
              <a:t>CALGB: Lab Trak</a:t>
            </a:r>
          </a:p>
          <a:p>
            <a:pPr marL="742950" lvl="1" indent="-285750">
              <a:lnSpc>
                <a:spcPct val="90000"/>
              </a:lnSpc>
              <a:spcBef>
                <a:spcPct val="20000"/>
              </a:spcBef>
              <a:buFontTx/>
              <a:buChar char="–"/>
              <a:defRPr/>
            </a:pPr>
            <a:r>
              <a:rPr lang="en-US">
                <a:ea typeface="ＭＳ Ｐゴシック" pitchFamily="-108" charset="-128"/>
              </a:rPr>
              <a:t>NCICB:  caINTEGRATOR; Quality Indicator portal</a:t>
            </a:r>
          </a:p>
          <a:p>
            <a:pPr marL="742950" lvl="1" indent="-285750">
              <a:lnSpc>
                <a:spcPct val="90000"/>
              </a:lnSpc>
              <a:spcBef>
                <a:spcPct val="20000"/>
              </a:spcBef>
              <a:buFontTx/>
              <a:buChar char="–"/>
              <a:defRPr/>
            </a:pPr>
            <a:r>
              <a:rPr lang="en-US">
                <a:ea typeface="ＭＳ Ｐゴシック" pitchFamily="-108" charset="-128"/>
              </a:rPr>
              <a:t>caBIG: caIMAGE will yield real time data  images for the ammendment</a:t>
            </a:r>
          </a:p>
          <a:p>
            <a:pPr marL="342900" indent="-342900">
              <a:lnSpc>
                <a:spcPct val="90000"/>
              </a:lnSpc>
              <a:spcBef>
                <a:spcPct val="20000"/>
              </a:spcBef>
              <a:buFontTx/>
              <a:buChar char="•"/>
              <a:defRPr/>
            </a:pPr>
            <a:r>
              <a:rPr lang="en-US" sz="2000">
                <a:solidFill>
                  <a:schemeClr val="tx2"/>
                </a:solidFill>
              </a:rPr>
              <a:t>Patient Accrual completed, on time</a:t>
            </a:r>
          </a:p>
          <a:p>
            <a:pPr marL="742950" lvl="1" indent="-285750">
              <a:lnSpc>
                <a:spcPct val="90000"/>
              </a:lnSpc>
              <a:spcBef>
                <a:spcPct val="20000"/>
              </a:spcBef>
              <a:buFontTx/>
              <a:buChar char="–"/>
              <a:defRPr/>
            </a:pPr>
            <a:r>
              <a:rPr lang="en-US">
                <a:ea typeface="ＭＳ Ｐゴシック" pitchFamily="-108" charset="-128"/>
              </a:rPr>
              <a:t>237 patients on trial</a:t>
            </a:r>
          </a:p>
          <a:p>
            <a:pPr marL="742950" lvl="1" indent="-285750">
              <a:lnSpc>
                <a:spcPct val="90000"/>
              </a:lnSpc>
              <a:spcBef>
                <a:spcPct val="20000"/>
              </a:spcBef>
              <a:buFontTx/>
              <a:buChar char="–"/>
              <a:defRPr/>
            </a:pPr>
            <a:r>
              <a:rPr lang="en-US">
                <a:ea typeface="ＭＳ Ｐゴシック" pitchFamily="-108" charset="-128"/>
              </a:rPr>
              <a:t>8-12 per month</a:t>
            </a:r>
          </a:p>
        </p:txBody>
      </p:sp>
      <p:pic>
        <p:nvPicPr>
          <p:cNvPr id="23556" name="Picture 6" descr="I SPY logo"/>
          <p:cNvPicPr>
            <a:picLocks noChangeAspect="1" noChangeArrowheads="1"/>
          </p:cNvPicPr>
          <p:nvPr/>
        </p:nvPicPr>
        <p:blipFill>
          <a:blip r:embed="rId2"/>
          <a:srcRect/>
          <a:stretch>
            <a:fillRect/>
          </a:stretch>
        </p:blipFill>
        <p:spPr bwMode="auto">
          <a:xfrm>
            <a:off x="152400" y="6157913"/>
            <a:ext cx="838200" cy="53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304800" y="1295400"/>
            <a:ext cx="7924800" cy="5284788"/>
            <a:chOff x="288" y="816"/>
            <a:chExt cx="4992" cy="3329"/>
          </a:xfrm>
        </p:grpSpPr>
        <p:pic>
          <p:nvPicPr>
            <p:cNvPr id="24582" name="Picture 3"/>
            <p:cNvPicPr>
              <a:picLocks noChangeAspect="1" noChangeArrowheads="1"/>
            </p:cNvPicPr>
            <p:nvPr/>
          </p:nvPicPr>
          <p:blipFill>
            <a:blip r:embed="rId3"/>
            <a:srcRect/>
            <a:stretch>
              <a:fillRect/>
            </a:stretch>
          </p:blipFill>
          <p:spPr bwMode="auto">
            <a:xfrm>
              <a:off x="816" y="816"/>
              <a:ext cx="4419" cy="3329"/>
            </a:xfrm>
            <a:prstGeom prst="rect">
              <a:avLst/>
            </a:prstGeom>
            <a:solidFill>
              <a:srgbClr val="E0DFBF"/>
            </a:solidFill>
            <a:ln w="9525">
              <a:noFill/>
              <a:miter lim="800000"/>
              <a:headEnd/>
              <a:tailEnd/>
            </a:ln>
          </p:spPr>
        </p:pic>
        <p:sp>
          <p:nvSpPr>
            <p:cNvPr id="24583" name="AutoShape 4"/>
            <p:cNvSpPr>
              <a:spLocks noChangeArrowheads="1"/>
            </p:cNvSpPr>
            <p:nvPr/>
          </p:nvSpPr>
          <p:spPr bwMode="auto">
            <a:xfrm>
              <a:off x="4032" y="3024"/>
              <a:ext cx="1248" cy="576"/>
            </a:xfrm>
            <a:prstGeom prst="wedgeRectCallout">
              <a:avLst>
                <a:gd name="adj1" fmla="val -80690"/>
                <a:gd name="adj2" fmla="val -347"/>
              </a:avLst>
            </a:prstGeom>
            <a:solidFill>
              <a:srgbClr val="E0DFBF"/>
            </a:solidFill>
            <a:ln w="9525">
              <a:solidFill>
                <a:srgbClr val="000000"/>
              </a:solidFill>
              <a:miter lim="800000"/>
              <a:headEnd/>
              <a:tailEnd/>
            </a:ln>
          </p:spPr>
          <p:txBody>
            <a:bodyPr>
              <a:prstTxWarp prst="textNoShape">
                <a:avLst/>
              </a:prstTxWarp>
            </a:bodyPr>
            <a:lstStyle/>
            <a:p>
              <a:pPr algn="ctr"/>
              <a:r>
                <a:rPr lang="en-US" sz="1400" b="1">
                  <a:solidFill>
                    <a:schemeClr val="bg1"/>
                  </a:solidFill>
                </a:rPr>
                <a:t>Gene Expression, Tissue Arrays, Imaging, H&amp;E Images</a:t>
              </a:r>
            </a:p>
          </p:txBody>
        </p:sp>
        <p:sp>
          <p:nvSpPr>
            <p:cNvPr id="24584" name="AutoShape 5"/>
            <p:cNvSpPr>
              <a:spLocks noChangeArrowheads="1"/>
            </p:cNvSpPr>
            <p:nvPr/>
          </p:nvSpPr>
          <p:spPr bwMode="auto">
            <a:xfrm>
              <a:off x="4080" y="2208"/>
              <a:ext cx="1152" cy="336"/>
            </a:xfrm>
            <a:prstGeom prst="wedgeRectCallout">
              <a:avLst>
                <a:gd name="adj1" fmla="val -59551"/>
                <a:gd name="adj2" fmla="val 86606"/>
              </a:avLst>
            </a:prstGeom>
            <a:solidFill>
              <a:srgbClr val="E0DFBF"/>
            </a:solidFill>
            <a:ln w="9525">
              <a:solidFill>
                <a:srgbClr val="000000"/>
              </a:solidFill>
              <a:miter lim="800000"/>
              <a:headEnd/>
              <a:tailEnd/>
            </a:ln>
          </p:spPr>
          <p:txBody>
            <a:bodyPr>
              <a:prstTxWarp prst="textNoShape">
                <a:avLst/>
              </a:prstTxWarp>
            </a:bodyPr>
            <a:lstStyle/>
            <a:p>
              <a:pPr algn="ctr"/>
              <a:r>
                <a:rPr lang="en-US" sz="1400" b="1">
                  <a:solidFill>
                    <a:schemeClr val="bg1"/>
                  </a:solidFill>
                </a:rPr>
                <a:t>Specimens, IHC, FISH Assays</a:t>
              </a:r>
            </a:p>
          </p:txBody>
        </p:sp>
        <p:sp>
          <p:nvSpPr>
            <p:cNvPr id="24585" name="AutoShape 6"/>
            <p:cNvSpPr>
              <a:spLocks noChangeArrowheads="1"/>
            </p:cNvSpPr>
            <p:nvPr/>
          </p:nvSpPr>
          <p:spPr bwMode="auto">
            <a:xfrm>
              <a:off x="2352" y="1632"/>
              <a:ext cx="1008" cy="336"/>
            </a:xfrm>
            <a:prstGeom prst="wedgeRectCallout">
              <a:avLst>
                <a:gd name="adj1" fmla="val 31250"/>
                <a:gd name="adj2" fmla="val 125296"/>
              </a:avLst>
            </a:prstGeom>
            <a:solidFill>
              <a:srgbClr val="E0DFBF"/>
            </a:solidFill>
            <a:ln w="9525">
              <a:solidFill>
                <a:srgbClr val="000000"/>
              </a:solidFill>
              <a:miter lim="800000"/>
              <a:headEnd/>
              <a:tailEnd/>
            </a:ln>
          </p:spPr>
          <p:txBody>
            <a:bodyPr>
              <a:prstTxWarp prst="textNoShape">
                <a:avLst/>
              </a:prstTxWarp>
            </a:bodyPr>
            <a:lstStyle/>
            <a:p>
              <a:pPr algn="ctr"/>
              <a:r>
                <a:rPr lang="en-US" sz="1400" b="1">
                  <a:solidFill>
                    <a:schemeClr val="bg1"/>
                  </a:solidFill>
                </a:rPr>
                <a:t>Protocols, Accruals</a:t>
              </a:r>
            </a:p>
          </p:txBody>
        </p:sp>
        <p:sp>
          <p:nvSpPr>
            <p:cNvPr id="24586" name="AutoShape 7"/>
            <p:cNvSpPr>
              <a:spLocks noChangeArrowheads="1"/>
            </p:cNvSpPr>
            <p:nvPr/>
          </p:nvSpPr>
          <p:spPr bwMode="auto">
            <a:xfrm>
              <a:off x="288" y="1968"/>
              <a:ext cx="1440" cy="480"/>
            </a:xfrm>
            <a:prstGeom prst="wedgeRectCallout">
              <a:avLst>
                <a:gd name="adj1" fmla="val 67083"/>
                <a:gd name="adj2" fmla="val 65625"/>
              </a:avLst>
            </a:prstGeom>
            <a:solidFill>
              <a:srgbClr val="E0DFBF"/>
            </a:solidFill>
            <a:ln w="9525">
              <a:solidFill>
                <a:schemeClr val="bg2"/>
              </a:solidFill>
              <a:miter lim="800000"/>
              <a:headEnd/>
              <a:tailEnd/>
            </a:ln>
          </p:spPr>
          <p:txBody>
            <a:bodyPr>
              <a:prstTxWarp prst="textNoShape">
                <a:avLst/>
              </a:prstTxWarp>
            </a:bodyPr>
            <a:lstStyle/>
            <a:p>
              <a:pPr algn="ctr"/>
              <a:r>
                <a:rPr lang="en-US" sz="1400" b="1">
                  <a:solidFill>
                    <a:schemeClr val="bg1"/>
                  </a:solidFill>
                </a:rPr>
                <a:t>Clinical Case Report Forms, Patient Demographics</a:t>
              </a:r>
            </a:p>
          </p:txBody>
        </p:sp>
        <p:sp>
          <p:nvSpPr>
            <p:cNvPr id="24587" name="AutoShape 8"/>
            <p:cNvSpPr>
              <a:spLocks noChangeArrowheads="1"/>
            </p:cNvSpPr>
            <p:nvPr/>
          </p:nvSpPr>
          <p:spPr bwMode="auto">
            <a:xfrm>
              <a:off x="576" y="3264"/>
              <a:ext cx="1152" cy="240"/>
            </a:xfrm>
            <a:prstGeom prst="wedgeRectCallout">
              <a:avLst>
                <a:gd name="adj1" fmla="val 98958"/>
                <a:gd name="adj2" fmla="val 26667"/>
              </a:avLst>
            </a:prstGeom>
            <a:solidFill>
              <a:srgbClr val="E0DFBF"/>
            </a:solidFill>
            <a:ln w="9525">
              <a:solidFill>
                <a:srgbClr val="000000"/>
              </a:solidFill>
              <a:miter lim="800000"/>
              <a:headEnd/>
              <a:tailEnd/>
            </a:ln>
          </p:spPr>
          <p:txBody>
            <a:bodyPr>
              <a:prstTxWarp prst="textNoShape">
                <a:avLst/>
              </a:prstTxWarp>
            </a:bodyPr>
            <a:lstStyle/>
            <a:p>
              <a:pPr algn="ctr"/>
              <a:r>
                <a:rPr lang="en-US" sz="1400" b="1">
                  <a:solidFill>
                    <a:schemeClr val="bg1"/>
                  </a:solidFill>
                </a:rPr>
                <a:t>Analysis Tools</a:t>
              </a:r>
            </a:p>
          </p:txBody>
        </p:sp>
      </p:grpSp>
      <p:sp>
        <p:nvSpPr>
          <p:cNvPr id="60425" name="WordArt 9"/>
          <p:cNvSpPr>
            <a:spLocks noChangeArrowheads="1" noChangeShapeType="1" noTextEdit="1"/>
          </p:cNvSpPr>
          <p:nvPr/>
        </p:nvSpPr>
        <p:spPr bwMode="auto">
          <a:xfrm>
            <a:off x="3429000" y="4305300"/>
            <a:ext cx="26670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B7BDD5"/>
                    </a:gs>
                    <a:gs pos="100000">
                      <a:srgbClr val="6A76A8"/>
                    </a:gs>
                  </a:gsLst>
                  <a:path path="rect">
                    <a:fillToRect r="100000" b="100000"/>
                  </a:path>
                </a:gradFill>
                <a:effectLst>
                  <a:outerShdw blurRad="63500" dist="38099" dir="2700000" algn="ctr" rotWithShape="0">
                    <a:srgbClr val="C0C0C0">
                      <a:alpha val="79999"/>
                    </a:srgbClr>
                  </a:outerShdw>
                </a:effectLst>
                <a:latin typeface="Impact"/>
                <a:ea typeface="Impact"/>
                <a:cs typeface="Impact"/>
              </a:rPr>
              <a:t>caINTEGRATOR</a:t>
            </a:r>
          </a:p>
        </p:txBody>
      </p:sp>
      <p:sp>
        <p:nvSpPr>
          <p:cNvPr id="24580" name="Rectangle 10"/>
          <p:cNvSpPr>
            <a:spLocks noChangeArrowheads="1"/>
          </p:cNvSpPr>
          <p:nvPr/>
        </p:nvSpPr>
        <p:spPr bwMode="auto">
          <a:xfrm>
            <a:off x="671513" y="228600"/>
            <a:ext cx="7772400" cy="1143000"/>
          </a:xfrm>
          <a:prstGeom prst="rect">
            <a:avLst/>
          </a:prstGeom>
          <a:noFill/>
          <a:ln w="9525">
            <a:noFill/>
            <a:miter lim="800000"/>
            <a:headEnd/>
            <a:tailEnd/>
          </a:ln>
        </p:spPr>
        <p:txBody>
          <a:bodyPr anchor="ctr">
            <a:prstTxWarp prst="textNoShape">
              <a:avLst/>
            </a:prstTxWarp>
          </a:bodyPr>
          <a:lstStyle/>
          <a:p>
            <a:pPr algn="ctr"/>
            <a:r>
              <a:rPr lang="en-US" sz="3600">
                <a:solidFill>
                  <a:srgbClr val="FFFF00"/>
                </a:solidFill>
                <a:latin typeface="Verdana" pitchFamily="-108" charset="0"/>
              </a:rPr>
              <a:t>I SPY Trial Web Portal</a:t>
            </a:r>
          </a:p>
        </p:txBody>
      </p:sp>
      <p:pic>
        <p:nvPicPr>
          <p:cNvPr id="24581" name="Picture 11" descr="I SPY logo"/>
          <p:cNvPicPr>
            <a:picLocks noChangeAspect="1" noChangeArrowheads="1"/>
          </p:cNvPicPr>
          <p:nvPr/>
        </p:nvPicPr>
        <p:blipFill>
          <a:blip r:embed="rId4"/>
          <a:srcRect/>
          <a:stretch>
            <a:fillRect/>
          </a:stretch>
        </p:blipFill>
        <p:spPr bwMode="auto">
          <a:xfrm>
            <a:off x="8077200" y="228600"/>
            <a:ext cx="838200" cy="531813"/>
          </a:xfrm>
          <a:prstGeom prst="rect">
            <a:avLst/>
          </a:prstGeom>
          <a:noFill/>
          <a:ln w="9525">
            <a:noFill/>
            <a:miter lim="800000"/>
            <a:headEnd/>
            <a:tailEnd/>
          </a:ln>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25"/>
                                        </p:tgtEl>
                                        <p:attrNameLst>
                                          <p:attrName>style.visibility</p:attrName>
                                        </p:attrNameLst>
                                      </p:cBhvr>
                                      <p:to>
                                        <p:strVal val="visible"/>
                                      </p:to>
                                    </p:set>
                                    <p:animEffect transition="in" filter="dissolve">
                                      <p:cBhvr>
                                        <p:cTn id="7" dur="500"/>
                                        <p:tgtEl>
                                          <p:spTgt spid="60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5"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2" descr="caIntegrator_disparate_data"/>
          <p:cNvPicPr>
            <a:picLocks noChangeAspect="1" noChangeArrowheads="1"/>
          </p:cNvPicPr>
          <p:nvPr/>
        </p:nvPicPr>
        <p:blipFill>
          <a:blip r:embed="rId3"/>
          <a:srcRect/>
          <a:stretch>
            <a:fillRect/>
          </a:stretch>
        </p:blipFill>
        <p:spPr bwMode="auto">
          <a:xfrm>
            <a:off x="180975" y="317500"/>
            <a:ext cx="8836025" cy="6292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1384</TotalTime>
  <Words>1962</Words>
  <Application>Microsoft Office PowerPoint</Application>
  <PresentationFormat>On-screen Show (4:3)</PresentationFormat>
  <Paragraphs>248</Paragraphs>
  <Slides>35</Slides>
  <Notes>7</Notes>
  <HiddenSlides>0</HiddenSlides>
  <MMClips>0</MMClips>
  <ScaleCrop>false</ScaleCrop>
  <HeadingPairs>
    <vt:vector size="8" baseType="variant">
      <vt:variant>
        <vt:lpstr>Fonts Used</vt:lpstr>
      </vt:variant>
      <vt:variant>
        <vt:i4>7</vt:i4>
      </vt:variant>
      <vt:variant>
        <vt:lpstr>Design Template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Arial</vt:lpstr>
      <vt:lpstr>ＭＳ Ｐゴシック</vt:lpstr>
      <vt:lpstr>Verdana</vt:lpstr>
      <vt:lpstr>Times New Roman</vt:lpstr>
      <vt:lpstr>Wingdings</vt:lpstr>
      <vt:lpstr>Comic Sans MS</vt:lpstr>
      <vt:lpstr>Arial Narrow</vt:lpstr>
      <vt:lpstr>Default Design</vt:lpstr>
      <vt:lpstr>Microsoft PowerPoint Presentation</vt:lpstr>
      <vt:lpstr> Next Generation Clinical Trials   TRANSCEND  </vt:lpstr>
      <vt:lpstr>Slide 2</vt:lpstr>
      <vt:lpstr>   Background  PI: Laura Esserman M.D. and UCSF The I-SPY TRIALS  I-SPY 1I-SPY 2   </vt:lpstr>
      <vt:lpstr>Changing the Paradigm To Accelerate Progress </vt:lpstr>
      <vt:lpstr>CALGB INTERSPORE ACRIN NCICB</vt:lpstr>
      <vt:lpstr>Slide 6</vt:lpstr>
      <vt:lpstr>Slide 7</vt:lpstr>
      <vt:lpstr>Slide 8</vt:lpstr>
      <vt:lpstr>Slide 9</vt:lpstr>
      <vt:lpstr>Connect Cancer Genomics Browser  to the Human Genome Browser  David Hausler, Jing Zhu, et al. UC Santa Cruz  </vt:lpstr>
      <vt:lpstr>I-SPY 2</vt:lpstr>
      <vt:lpstr>I-SPY 2 Adaptive Design Trial Goals</vt:lpstr>
      <vt:lpstr>Specifications for I-SPY 2</vt:lpstr>
      <vt:lpstr>Avoid Technology Obsolescence</vt:lpstr>
      <vt:lpstr>Informatics  Integration   Clinical CareClinical ResearchClinical Care</vt:lpstr>
      <vt:lpstr>Slide 16</vt:lpstr>
      <vt:lpstr>Primary Objectives of TRANSCEND are to: </vt:lpstr>
      <vt:lpstr>1° TRANSCEND  Objectives continued: </vt:lpstr>
      <vt:lpstr>TRANSCEND Project</vt:lpstr>
      <vt:lpstr>Preliminary Data Flow</vt:lpstr>
      <vt:lpstr>Case Report Forms</vt:lpstr>
      <vt:lpstr>CRF Rules</vt:lpstr>
      <vt:lpstr>Common Data Elements</vt:lpstr>
      <vt:lpstr>Phase I and Phase II of TRANSCEND</vt:lpstr>
      <vt:lpstr>Phase I: Task 1 – Development of TRANSCEND</vt:lpstr>
      <vt:lpstr>Phase I: Task 2 – System Testing of TRANSCEND</vt:lpstr>
      <vt:lpstr>Phase I: Task 3 – System Documentation</vt:lpstr>
      <vt:lpstr>Phase I: Task 4 – Deploy TRANSCEND at UCSF and University of Pennsylvania </vt:lpstr>
      <vt:lpstr>Phase I: Task 5 – Project Management/Status Reporting Task 6 –caBIG Silver Compatibility Review</vt:lpstr>
      <vt:lpstr>Phase II: Task 1 – Evaluation</vt:lpstr>
      <vt:lpstr>Phase II: Task 2 – Interfacing TRANSCEND/Tolven eCHR with caINTEGRATOR </vt:lpstr>
      <vt:lpstr>Phase II: Task 3 – Integration of caTISSUE with TRANSCEND </vt:lpstr>
      <vt:lpstr>Phase II: Task 4 – Planning for Additional Integration</vt:lpstr>
      <vt:lpstr>Project Timing</vt:lpstr>
      <vt:lpstr>Questions &amp; Discussion</vt:lpstr>
    </vt:vector>
  </TitlesOfParts>
  <Company>UCSF Medical Center</Company>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UCSF</dc:creator>
  <cp:lastModifiedBy>Sorena Nadaf</cp:lastModifiedBy>
  <cp:revision>58</cp:revision>
  <dcterms:created xsi:type="dcterms:W3CDTF">2008-04-29T15:01:37Z</dcterms:created>
  <dcterms:modified xsi:type="dcterms:W3CDTF">2008-04-29T19:35:06Z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ntativeReviewCycleID">
    <vt:i4>1234062098</vt:i4>
  </property>
  <property fmtid="{D5CDD505-2E9C-101B-9397-08002B2CF9AE}" pid="3" name="_ReviewCycleID">
    <vt:i4>1234062098</vt:i4>
  </property>
  <property fmtid="{D5CDD505-2E9C-101B-9397-08002B2CF9AE}" pid="4" name="_NewReviewCycle">
    <vt:lpwstr/>
  </property>
  <property fmtid="{D5CDD505-2E9C-101B-9397-08002B2CF9AE}" pid="5" name="_EmailEntryID">
    <vt:lpwstr>0000000019FB0EC115B6654E8268863712DA4BDA070012A90E48CBA3C445A5670393CB4AA4B90000000FF5E2000012A90E48CBA3C445A5670393CB4AA4B9000000219EC60000</vt:lpwstr>
  </property>
  <property fmtid="{D5CDD505-2E9C-101B-9397-08002B2CF9AE}" pid="6" name="_EmailStoreID">
    <vt:lpwstr>0000000038A1BB1005E5101AA1BB08002B2A56C20000454D534D44422E444C4C00000000000000001B55FA20AA6611CD9BC800AA002FC45A0C000000534F4D4D41494C002F6F3D554353462F6F753D55435346205363686F6F6C206F66204D65646963696E652F636E3D526563697069656E74732F636E3D6E616461667300</vt:lpwstr>
  </property>
</Properties>
</file>