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332" r:id="rId2"/>
    <p:sldId id="369" r:id="rId3"/>
    <p:sldId id="371" r:id="rId4"/>
    <p:sldId id="375" r:id="rId5"/>
    <p:sldId id="410" r:id="rId6"/>
    <p:sldId id="400" r:id="rId7"/>
    <p:sldId id="372" r:id="rId8"/>
    <p:sldId id="401" r:id="rId9"/>
    <p:sldId id="393" r:id="rId10"/>
    <p:sldId id="391" r:id="rId11"/>
    <p:sldId id="392" r:id="rId12"/>
    <p:sldId id="389" r:id="rId13"/>
    <p:sldId id="278" r:id="rId14"/>
    <p:sldId id="405" r:id="rId15"/>
    <p:sldId id="408" r:id="rId16"/>
    <p:sldId id="407" r:id="rId17"/>
    <p:sldId id="402" r:id="rId18"/>
    <p:sldId id="409" r:id="rId19"/>
    <p:sldId id="404" r:id="rId20"/>
    <p:sldId id="399" r:id="rId21"/>
    <p:sldId id="397" r:id="rId22"/>
    <p:sldId id="411" r:id="rId23"/>
    <p:sldId id="396" r:id="rId24"/>
    <p:sldId id="403" r:id="rId25"/>
    <p:sldId id="412" r:id="rId26"/>
    <p:sldId id="41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67695" autoAdjust="0"/>
  </p:normalViewPr>
  <p:slideViewPr>
    <p:cSldViewPr>
      <p:cViewPr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9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4875471-211C-4519-A1BF-6A79172D99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1BC0C-6E10-42E9-8675-1C89B49E3DB7}" type="slidenum">
              <a:rPr lang="en-US"/>
              <a:pPr/>
              <a:t>1</a:t>
            </a:fld>
            <a:endParaRPr lang="en-US"/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VA Heart Failure Network</a:t>
            </a:r>
          </a:p>
          <a:p>
            <a:endParaRPr lang="en-US" b="1"/>
          </a:p>
          <a:p>
            <a:r>
              <a:rPr lang="en-US"/>
              <a:t>Paul Heidenreich MD</a:t>
            </a:r>
          </a:p>
          <a:p>
            <a:r>
              <a:rPr lang="en-US"/>
              <a:t>Barry Massie MD</a:t>
            </a:r>
          </a:p>
          <a:p>
            <a:r>
              <a:rPr lang="en-US"/>
              <a:t>Greg Larsen MD</a:t>
            </a:r>
          </a:p>
          <a:p>
            <a:endParaRPr lang="en-US"/>
          </a:p>
          <a:p>
            <a:r>
              <a:rPr lang="en-US"/>
              <a:t>3/1/2007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E3718-354F-4ECA-BD5E-61AD170EFE0C}" type="slidenum">
              <a:rPr lang="en-US"/>
              <a:pPr/>
              <a:t>10</a:t>
            </a:fld>
            <a:endParaRPr lang="en-US"/>
          </a:p>
        </p:txBody>
      </p:sp>
      <p:sp>
        <p:nvSpPr>
          <p:cNvPr id="307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VISN Distribution: Beta-Blockers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DB16C-F042-4C75-8D26-F66CEDC7540F}" type="slidenum">
              <a:rPr lang="en-US"/>
              <a:pPr/>
              <a:t>11</a:t>
            </a:fld>
            <a:endParaRPr lang="en-US"/>
          </a:p>
        </p:txBody>
      </p:sp>
      <p:sp>
        <p:nvSpPr>
          <p:cNvPr id="30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VISN Distribution: Recommended Beta-Blockers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C9F06-F2F9-4EE4-9DE8-FFB62DBB08F9}" type="slidenum">
              <a:rPr lang="en-US"/>
              <a:pPr/>
              <a:t>12</a:t>
            </a:fld>
            <a:endParaRPr lang="en-US"/>
          </a:p>
        </p:txBody>
      </p:sp>
      <p:sp>
        <p:nvSpPr>
          <p:cNvPr id="309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Beta-Blockers Use Over Time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805A2-D1A3-48FC-B92D-F06ED8411CF5}" type="slidenum">
              <a:rPr lang="en-US"/>
              <a:pPr/>
              <a:t>13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VA CHF Performance 2004-2005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8C5F0-76E4-4C73-B4F7-C75FD0A97378}" type="slidenum">
              <a:rPr lang="en-US"/>
              <a:pPr/>
              <a:t>14</a:t>
            </a:fld>
            <a:endParaRPr lang="en-US"/>
          </a:p>
        </p:txBody>
      </p:sp>
      <p:sp>
        <p:nvSpPr>
          <p:cNvPr id="310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Interventions to Improve Beta-Blocker Use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A8FD9-29CB-46EF-9338-DC2EFE62652E}" type="slidenum">
              <a:rPr lang="en-US"/>
              <a:pPr/>
              <a:t>15</a:t>
            </a:fld>
            <a:endParaRPr lang="en-US"/>
          </a:p>
        </p:txBody>
      </p:sp>
      <p:sp>
        <p:nvSpPr>
          <p:cNvPr id="311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Potential Beta-Blocker Interventions</a:t>
            </a:r>
          </a:p>
          <a:p>
            <a:r>
              <a:rPr lang="en-US"/>
              <a:t>Performance Measure</a:t>
            </a:r>
          </a:p>
          <a:p>
            <a:r>
              <a:rPr lang="en-US"/>
              <a:t>Outpatient</a:t>
            </a:r>
          </a:p>
          <a:p>
            <a:r>
              <a:rPr lang="en-US"/>
              <a:t>What about at Discharge?</a:t>
            </a:r>
          </a:p>
          <a:p>
            <a:r>
              <a:rPr lang="en-US"/>
              <a:t>Should specific medications be recommended?</a:t>
            </a:r>
          </a:p>
          <a:p>
            <a:r>
              <a:rPr lang="en-US"/>
              <a:t>Carvedilol</a:t>
            </a:r>
          </a:p>
          <a:p>
            <a:r>
              <a:rPr lang="en-US"/>
              <a:t>Metoprolol succinate</a:t>
            </a:r>
          </a:p>
          <a:p>
            <a:r>
              <a:rPr lang="en-US"/>
              <a:t>Bisoprolol</a:t>
            </a:r>
          </a:p>
          <a:p>
            <a:r>
              <a:rPr lang="en-US"/>
              <a:t>Should stable patients be switched to one of these three?</a:t>
            </a:r>
          </a:p>
          <a:p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6A9D2-FF54-44E8-81ED-434F0B9FE4B1}" type="slidenum">
              <a:rPr lang="en-US"/>
              <a:pPr/>
              <a:t>16</a:t>
            </a:fld>
            <a:endParaRPr lang="en-US"/>
          </a:p>
        </p:txBody>
      </p:sp>
      <p:sp>
        <p:nvSpPr>
          <p:cNvPr id="312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Initiation Titration Clinic</a:t>
            </a:r>
          </a:p>
          <a:p>
            <a:r>
              <a:rPr lang="en-US"/>
              <a:t>Nurse Based</a:t>
            </a:r>
          </a:p>
          <a:p>
            <a:r>
              <a:rPr lang="en-US"/>
              <a:t>Requires Staff </a:t>
            </a:r>
          </a:p>
          <a:p>
            <a:r>
              <a:rPr lang="en-US"/>
              <a:t>We are developing the business case </a:t>
            </a:r>
          </a:p>
          <a:p>
            <a:r>
              <a:rPr lang="en-US"/>
              <a:t>cost-effectiveness analysis from a successful randomized trial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6B60C-6D98-4527-80EB-16E18DB1E18F}" type="slidenum">
              <a:rPr lang="en-US"/>
              <a:pPr/>
              <a:t>17</a:t>
            </a:fld>
            <a:endParaRPr lang="en-US"/>
          </a:p>
        </p:txBody>
      </p:sp>
      <p:sp>
        <p:nvSpPr>
          <p:cNvPr id="313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Implanted Monitoring Devices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Hemodynamic monitors or devices that assess fluid content.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Interest in "centralized" monitoring group to deal with the data similar to the ICD program.</a:t>
            </a:r>
          </a:p>
          <a:p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F5B27-CAD1-43B9-BAB9-AA0D05134F23}" type="slidenum">
              <a:rPr lang="en-US"/>
              <a:pPr/>
              <a:t>18</a:t>
            </a:fld>
            <a:endParaRPr lang="en-US"/>
          </a:p>
        </p:txBody>
      </p:sp>
      <p:sp>
        <p:nvSpPr>
          <p:cNvPr id="31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Heart Failure Education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966DB-A85F-4B20-B09C-1C1424CD37D8}" type="slidenum">
              <a:rPr lang="en-US"/>
              <a:pPr/>
              <a:t>19</a:t>
            </a:fld>
            <a:endParaRPr lang="en-US"/>
          </a:p>
        </p:txBody>
      </p:sp>
      <p:sp>
        <p:nvSpPr>
          <p:cNvPr id="315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Interested in Setting Up a Heart Failure Clinic?</a:t>
            </a:r>
          </a:p>
          <a:p>
            <a:r>
              <a:rPr lang="en-US"/>
              <a:t>Options</a:t>
            </a:r>
          </a:p>
          <a:p>
            <a:r>
              <a:rPr lang="en-US"/>
              <a:t>National Heart Failure Training (N-Heft) on line materials.</a:t>
            </a:r>
          </a:p>
          <a:p>
            <a:r>
              <a:rPr lang="en-US"/>
              <a:t>Heart Failure Society of American developing materials</a:t>
            </a:r>
          </a:p>
          <a:p>
            <a:r>
              <a:rPr lang="en-US"/>
              <a:t> If there is interest, we can modify the above to be VA specific.</a:t>
            </a:r>
          </a:p>
          <a:p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6D372-3AE5-4139-A053-A5BE607EDB97}" type="slidenum">
              <a:rPr lang="en-US"/>
              <a:pPr/>
              <a:t>2</a:t>
            </a:fld>
            <a:endParaRPr lang="en-US"/>
          </a:p>
        </p:txBody>
      </p:sp>
      <p:sp>
        <p:nvSpPr>
          <p:cNvPr id="299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Outline</a:t>
            </a:r>
          </a:p>
          <a:p>
            <a:endParaRPr lang="en-US" b="1"/>
          </a:p>
          <a:p>
            <a:r>
              <a:rPr lang="en-US"/>
              <a:t>Announcements (5 mins)</a:t>
            </a:r>
          </a:p>
          <a:p>
            <a:r>
              <a:rPr lang="en-US"/>
              <a:t>Beta-Blockers (10 mins)</a:t>
            </a:r>
          </a:p>
          <a:p>
            <a:r>
              <a:rPr lang="en-US"/>
              <a:t>Implanted Monitoring Devices (10 mins)</a:t>
            </a:r>
          </a:p>
          <a:p>
            <a:r>
              <a:rPr lang="en-US"/>
              <a:t>National HF Training Program (10 mins)</a:t>
            </a:r>
          </a:p>
          <a:p>
            <a:r>
              <a:rPr lang="en-US"/>
              <a:t>Education for generalists / CBOCs</a:t>
            </a:r>
          </a:p>
          <a:p>
            <a:r>
              <a:rPr lang="en-US"/>
              <a:t>Setting up a Heart Failure Clinic</a:t>
            </a:r>
          </a:p>
          <a:p>
            <a:r>
              <a:rPr lang="en-US"/>
              <a:t>Local Heart Failure Experience (20 mins)</a:t>
            </a:r>
          </a:p>
          <a:p>
            <a:r>
              <a:rPr lang="en-US"/>
              <a:t>Portland - Greg Larsen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C7004-CC18-4660-BF90-A7B9AC8DDF91}" type="slidenum">
              <a:rPr lang="en-US"/>
              <a:pPr/>
              <a:t>20</a:t>
            </a:fld>
            <a:endParaRPr lang="en-US"/>
          </a:p>
        </p:txBody>
      </p:sp>
      <p:sp>
        <p:nvSpPr>
          <p:cNvPr id="316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b="1">
                <a:solidFill>
                  <a:srgbClr val="FFFF00"/>
                </a:solidFill>
              </a:rPr>
              <a:t>www.nheft.org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B387C-BFE3-47B9-BC0F-02FECE133EE1}" type="slidenum">
              <a:rPr lang="en-US"/>
              <a:pPr/>
              <a:t>21</a:t>
            </a:fld>
            <a:endParaRPr lang="en-US"/>
          </a:p>
        </p:txBody>
      </p:sp>
      <p:sp>
        <p:nvSpPr>
          <p:cNvPr id="317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NHEFT Leadership</a:t>
            </a:r>
          </a:p>
          <a:p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05536-FA11-4B67-9AFC-A51B66B6211C}" type="slidenum">
              <a:rPr lang="en-US"/>
              <a:pPr/>
              <a:t>22</a:t>
            </a:fld>
            <a:endParaRPr lang="en-US"/>
          </a:p>
        </p:txBody>
      </p:sp>
      <p:sp>
        <p:nvSpPr>
          <p:cNvPr id="318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b="1">
                <a:solidFill>
                  <a:srgbClr val="FFFF00"/>
                </a:solidFill>
              </a:rPr>
              <a:t>www.nheft.org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138EC-8F1E-4CA3-BCC4-A3169E39E0BE}" type="slidenum">
              <a:rPr lang="en-US"/>
              <a:pPr/>
              <a:t>23</a:t>
            </a:fld>
            <a:endParaRPr lang="en-US"/>
          </a:p>
        </p:txBody>
      </p:sp>
      <p:sp>
        <p:nvSpPr>
          <p:cNvPr id="319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www.nheft.org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2E9FE-5BCF-49EC-994A-B2648E0B88DB}" type="slidenum">
              <a:rPr lang="en-US"/>
              <a:pPr/>
              <a:t>24</a:t>
            </a:fld>
            <a:endParaRPr lang="en-US"/>
          </a:p>
        </p:txBody>
      </p:sp>
      <p:sp>
        <p:nvSpPr>
          <p:cNvPr id="320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Options for Adopting N-HEFT Programs</a:t>
            </a:r>
          </a:p>
          <a:p>
            <a:endParaRPr lang="en-US" b="1"/>
          </a:p>
          <a:p>
            <a:r>
              <a:rPr lang="en-US"/>
              <a:t>Individual VA Heart Failure clinics could serve as educational sites for generalists/CBOCs.</a:t>
            </a:r>
          </a:p>
          <a:p>
            <a:r>
              <a:rPr lang="en-US"/>
              <a:t>A national heart failure group could be formed to adopt/present curriculum</a:t>
            </a:r>
          </a:p>
          <a:p>
            <a:r>
              <a:rPr lang="en-US"/>
              <a:t>Instruction could use technology to allow remote patient interaction examination.</a:t>
            </a:r>
          </a:p>
          <a:p>
            <a:endParaRPr lang="en-US"/>
          </a:p>
          <a:p>
            <a:endParaRPr lang="en-US" b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DE986-08F1-4B84-86A9-AA5CFBCA9C2E}" type="slidenum">
              <a:rPr lang="en-US"/>
              <a:pPr/>
              <a:t>25</a:t>
            </a:fld>
            <a:endParaRPr lang="en-US"/>
          </a:p>
        </p:txBody>
      </p:sp>
      <p:sp>
        <p:nvSpPr>
          <p:cNvPr id="321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Portland Experience</a:t>
            </a:r>
            <a:br>
              <a:rPr lang="en-US" b="1"/>
            </a:br>
            <a:endParaRPr lang="en-US" b="1"/>
          </a:p>
          <a:p>
            <a:r>
              <a:rPr lang="en-US" b="1"/>
              <a:t>Greg Larsen, MD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DA8E1-106A-4FB8-BEEA-E65F39A8F51D}" type="slidenum">
              <a:rPr lang="en-US"/>
              <a:pPr/>
              <a:t>26</a:t>
            </a:fld>
            <a:endParaRPr lang="en-US"/>
          </a:p>
        </p:txBody>
      </p:sp>
      <p:sp>
        <p:nvSpPr>
          <p:cNvPr id="322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Next Call</a:t>
            </a:r>
          </a:p>
          <a:p>
            <a:endParaRPr lang="en-US"/>
          </a:p>
          <a:p>
            <a:r>
              <a:rPr lang="en-US"/>
              <a:t>May 1</a:t>
            </a:r>
            <a:r>
              <a:rPr lang="en-US" baseline="30000"/>
              <a:t>st</a:t>
            </a:r>
            <a:r>
              <a:rPr lang="en-US"/>
              <a:t> 10 am Pacific/ 1pm Eastern</a:t>
            </a:r>
          </a:p>
          <a:p>
            <a:r>
              <a:rPr lang="en-US"/>
              <a:t>Please let us know if you would like to discuss heart failure related programs/experience.</a:t>
            </a:r>
          </a:p>
          <a:p>
            <a:r>
              <a:rPr lang="en-US"/>
              <a:t>Positive or Negative</a:t>
            </a:r>
          </a:p>
          <a:p>
            <a:r>
              <a:rPr lang="en-US"/>
              <a:t>Any VA investigators leading multicenter clinical trials looking for sites.</a:t>
            </a:r>
          </a:p>
          <a:p>
            <a:endParaRPr lang="en-US"/>
          </a:p>
          <a:p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32BD5-9FF2-46BA-AEC6-42A444820BE6}" type="slidenum">
              <a:rPr lang="en-US"/>
              <a:pPr/>
              <a:t>3</a:t>
            </a:fld>
            <a:endParaRPr lang="en-US"/>
          </a:p>
        </p:txBody>
      </p:sp>
      <p:sp>
        <p:nvSpPr>
          <p:cNvPr id="302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Announcement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EC50D-4F1D-499C-8263-B5AC0DB0D9FF}" type="slidenum">
              <a:rPr lang="en-US"/>
              <a:pPr/>
              <a:t>4</a:t>
            </a:fld>
            <a:endParaRPr lang="en-US"/>
          </a:p>
        </p:txBody>
      </p:sp>
      <p:sp>
        <p:nvSpPr>
          <p:cNvPr id="300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Looking for Interested</a:t>
            </a:r>
            <a:br>
              <a:rPr lang="en-US" b="1"/>
            </a:br>
            <a:r>
              <a:rPr lang="en-US" b="1"/>
              <a:t>VA Echocardiography Labs</a:t>
            </a:r>
          </a:p>
          <a:p>
            <a:endParaRPr lang="en-US" b="1"/>
          </a:p>
          <a:p>
            <a:r>
              <a:rPr lang="en-US"/>
              <a:t>- Create a multicenter registry of low LVEF patients to be linked with other VA data.</a:t>
            </a:r>
          </a:p>
          <a:p>
            <a:r>
              <a:rPr lang="en-US"/>
              <a:t>- Work toward a standard echocardiography report.</a:t>
            </a:r>
          </a:p>
          <a:p>
            <a:r>
              <a:rPr lang="en-US"/>
              <a:t>- Implement reminders.</a:t>
            </a:r>
          </a:p>
          <a:p>
            <a:r>
              <a:rPr lang="en-US"/>
              <a:t>- Examine quality of LVEF measurement.</a:t>
            </a:r>
          </a:p>
          <a:p>
            <a:endParaRPr lang="en-US"/>
          </a:p>
          <a:p>
            <a:r>
              <a:rPr lang="en-US"/>
              <a:t>Contacts: Anju.Sahay@va.gov   Or Paul.Heidenreich@va.gov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687D9-75B6-4169-ABCD-CB24227E52E0}" type="slidenum">
              <a:rPr lang="en-US"/>
              <a:pPr/>
              <a:t>5</a:t>
            </a:fld>
            <a:endParaRPr lang="en-US"/>
          </a:p>
        </p:txBody>
      </p:sp>
      <p:sp>
        <p:nvSpPr>
          <p:cNvPr id="301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Call for Description of HF Programs/Clinics</a:t>
            </a:r>
          </a:p>
          <a:p>
            <a:endParaRPr lang="en-US" b="1"/>
          </a:p>
          <a:p>
            <a:r>
              <a:rPr lang="en-US"/>
              <a:t>Unique aspects </a:t>
            </a:r>
          </a:p>
          <a:p>
            <a:r>
              <a:rPr lang="en-US"/>
              <a:t>Organizational factors (eg., leadership, resources, communication, staff, etc.) </a:t>
            </a:r>
          </a:p>
          <a:p>
            <a:r>
              <a:rPr lang="en-US"/>
              <a:t>Why it worked (or didn't work) </a:t>
            </a:r>
          </a:p>
          <a:p>
            <a:r>
              <a:rPr lang="en-US"/>
              <a:t>Definition of Success </a:t>
            </a:r>
          </a:p>
          <a:p>
            <a:r>
              <a:rPr lang="en-US"/>
              <a:t>Lessons learned</a:t>
            </a:r>
          </a:p>
          <a:p>
            <a:r>
              <a:rPr lang="en-US"/>
              <a:t>Facilitators </a:t>
            </a:r>
          </a:p>
          <a:p>
            <a:r>
              <a:rPr lang="en-US"/>
              <a:t>Barriers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14A30-6BE6-4548-B3E8-5A2C232BFDE0}" type="slidenum">
              <a:rPr lang="en-US"/>
              <a:pPr/>
              <a:t>6</a:t>
            </a:fld>
            <a:endParaRPr lang="en-US"/>
          </a:p>
        </p:txBody>
      </p:sp>
      <p:sp>
        <p:nvSpPr>
          <p:cNvPr id="303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Guideline Modification to Recommend Specific Beta-blockers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AA156-2124-498C-BA21-B5EE0ACF1543}" type="slidenum">
              <a:rPr lang="en-US"/>
              <a:pPr/>
              <a:t>7</a:t>
            </a:fld>
            <a:endParaRPr lang="en-US"/>
          </a:p>
        </p:txBody>
      </p:sp>
      <p:sp>
        <p:nvSpPr>
          <p:cNvPr id="30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Beta-Blockers: Draft VA Recommendation</a:t>
            </a:r>
          </a:p>
          <a:p>
            <a:endParaRPr lang="en-US" b="1"/>
          </a:p>
          <a:p>
            <a:pPr>
              <a:buFont typeface="Symbol" pitchFamily="18" charset="2"/>
              <a:buNone/>
            </a:pPr>
            <a:r>
              <a:rPr lang="en-US" sz="1400"/>
              <a:t>Stable patients with current or prior symptoms of HF (Stage C*) due to systolic dysfunction should receive therapy with a beta-adrenergic blocker that has proven to reduce mortality (i.e., </a:t>
            </a:r>
            <a:r>
              <a:rPr lang="en-US" sz="1400">
                <a:solidFill>
                  <a:srgbClr val="FFFF00"/>
                </a:solidFill>
              </a:rPr>
              <a:t>bisoprolol, carvedilol, sustained release metoprolol succinate</a:t>
            </a:r>
            <a:r>
              <a:rPr lang="en-US" sz="1400"/>
              <a:t>) unless contraindicated.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41ABB-A894-46C9-AC21-91072109A9B4}" type="slidenum">
              <a:rPr lang="en-US"/>
              <a:pPr/>
              <a:t>8</a:t>
            </a:fld>
            <a:endParaRPr lang="en-US"/>
          </a:p>
        </p:txBody>
      </p:sp>
      <p:sp>
        <p:nvSpPr>
          <p:cNvPr id="305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How is the VA Doing?</a:t>
            </a:r>
            <a:br>
              <a:rPr lang="en-US" b="1"/>
            </a:br>
            <a:endParaRPr lang="en-US" b="1"/>
          </a:p>
          <a:p>
            <a:r>
              <a:rPr lang="en-US" b="1"/>
              <a:t>Beta-Blockers in Heart Failure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B474E-BFC2-4FFA-97B6-555EEA3AEB27}" type="slidenum">
              <a:rPr lang="en-US"/>
              <a:pPr/>
              <a:t>9</a:t>
            </a:fld>
            <a:endParaRPr lang="en-US"/>
          </a:p>
        </p:txBody>
      </p:sp>
      <p:sp>
        <p:nvSpPr>
          <p:cNvPr id="306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External Peer Review Program: Beta-Blocker Use</a:t>
            </a:r>
          </a:p>
          <a:p>
            <a:endParaRPr lang="en-US" b="1"/>
          </a:p>
          <a:p>
            <a:r>
              <a:rPr lang="en-US"/>
              <a:t>10,504 patients with an outpatient diagnosis of heart failure.</a:t>
            </a:r>
          </a:p>
          <a:p>
            <a:r>
              <a:rPr lang="en-US"/>
              <a:t>5,966 (56%) had an EF below 40% and, of these </a:t>
            </a:r>
          </a:p>
          <a:p>
            <a:r>
              <a:rPr lang="en-US"/>
              <a:t>5,497 had no contraindication to beta-blockers. </a:t>
            </a:r>
          </a:p>
          <a:p>
            <a:r>
              <a:rPr lang="en-US"/>
              <a:t>4,646 (85%) were treated with a beta-blocker</a:t>
            </a:r>
          </a:p>
          <a:p>
            <a:r>
              <a:rPr lang="en-US"/>
              <a:t>2,565 (47%) were treated with a recommended beta-blocker (carvedilol, metoprolol XL, bisoprolol)</a:t>
            </a:r>
          </a:p>
          <a:p>
            <a:endParaRPr 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39883E-E54C-41A1-A88D-D74D98E4A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8A089-1D18-4089-B015-CD127E064B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E17389-0BCA-4173-8746-28D46B3F68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A3C18C-8D3C-4300-9760-10FA4E3FFA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12A10-DF9F-489E-A700-EE6C4E54F4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985C25-2BAA-463F-BEC6-395E6526D8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B6103C-AE83-418A-8B7C-67D2BA612E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219A2F-9523-43D6-BA1B-C445FF3CDB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255704-C33A-4256-9A81-ACBE5AF71C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6A3F48-C111-4E10-836A-2251B44628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0A2A5E-5774-4A71-8BEA-AF6CFCCDED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96EE6F-D8F1-4557-AB4B-612550FCE7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D12D3-3790-4AEA-B73A-AB4001E46A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E5B014EA-3606-43A1-9EFD-1BE76AEBCCC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ju.Sahay@va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nju.Sahay@va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ju.Sahay@v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ul.Heidenreich@v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ju.Sahay@v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VA Heart Failure Network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Paul Heidenreich MD</a:t>
            </a:r>
          </a:p>
          <a:p>
            <a:pPr>
              <a:lnSpc>
                <a:spcPct val="90000"/>
              </a:lnSpc>
            </a:pPr>
            <a:r>
              <a:rPr lang="en-US" sz="2800"/>
              <a:t>Barry Massie MD</a:t>
            </a:r>
          </a:p>
          <a:p>
            <a:pPr>
              <a:lnSpc>
                <a:spcPct val="90000"/>
              </a:lnSpc>
            </a:pPr>
            <a:r>
              <a:rPr lang="en-US" sz="2800"/>
              <a:t>Greg Larsen MD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3/1/2007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VISN Distribution: Beta-Blockers</a:t>
            </a:r>
          </a:p>
        </p:txBody>
      </p:sp>
      <p:graphicFrame>
        <p:nvGraphicFramePr>
          <p:cNvPr id="272387" name="Object 3"/>
          <p:cNvGraphicFramePr>
            <a:graphicFrameLocks noChangeAspect="1"/>
          </p:cNvGraphicFramePr>
          <p:nvPr>
            <p:ph idx="1"/>
          </p:nvPr>
        </p:nvGraphicFramePr>
        <p:xfrm>
          <a:off x="955675" y="2359025"/>
          <a:ext cx="7866063" cy="4041775"/>
        </p:xfrm>
        <a:graphic>
          <a:graphicData uri="http://schemas.openxmlformats.org/presentationml/2006/ole">
            <p:oleObj spid="_x0000_s272387" name="Chart" r:id="rId4" imgW="8581949" imgH="4410151" progId="MSGraph.Chart.8">
              <p:embed followColorScheme="full"/>
            </p:oleObj>
          </a:graphicData>
        </a:graphic>
      </p:graphicFrame>
      <p:sp>
        <p:nvSpPr>
          <p:cNvPr id="272388" name="Text Box 4"/>
          <p:cNvSpPr txBox="1">
            <a:spLocks noChangeArrowheads="1"/>
          </p:cNvSpPr>
          <p:nvPr/>
        </p:nvSpPr>
        <p:spPr bwMode="auto">
          <a:xfrm rot="16200000">
            <a:off x="263525" y="3927475"/>
            <a:ext cx="151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% USE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4876800" y="62484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VISN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VISN Distribution: Recommended Beta-Blockers</a:t>
            </a:r>
          </a:p>
        </p:txBody>
      </p:sp>
      <p:graphicFrame>
        <p:nvGraphicFramePr>
          <p:cNvPr id="273411" name="Object 3"/>
          <p:cNvGraphicFramePr>
            <a:graphicFrameLocks noChangeAspect="1"/>
          </p:cNvGraphicFramePr>
          <p:nvPr>
            <p:ph idx="1"/>
          </p:nvPr>
        </p:nvGraphicFramePr>
        <p:xfrm>
          <a:off x="955675" y="2359025"/>
          <a:ext cx="7866063" cy="4041775"/>
        </p:xfrm>
        <a:graphic>
          <a:graphicData uri="http://schemas.openxmlformats.org/presentationml/2006/ole">
            <p:oleObj spid="_x0000_s273411" name="Chart" r:id="rId4" imgW="8581949" imgH="4410151" progId="MSGraph.Chart.8">
              <p:embed followColorScheme="full"/>
            </p:oleObj>
          </a:graphicData>
        </a:graphic>
      </p:graphicFrame>
      <p:sp>
        <p:nvSpPr>
          <p:cNvPr id="273412" name="Text Box 4"/>
          <p:cNvSpPr txBox="1">
            <a:spLocks noChangeArrowheads="1"/>
          </p:cNvSpPr>
          <p:nvPr/>
        </p:nvSpPr>
        <p:spPr bwMode="auto">
          <a:xfrm rot="16200000">
            <a:off x="263525" y="3927475"/>
            <a:ext cx="151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% USE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4876800" y="62484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VISN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Beta-Blockers Use Over Time</a:t>
            </a:r>
          </a:p>
        </p:txBody>
      </p:sp>
      <p:graphicFrame>
        <p:nvGraphicFramePr>
          <p:cNvPr id="270339" name="Object 3"/>
          <p:cNvGraphicFramePr>
            <a:graphicFrameLocks noChangeAspect="1"/>
          </p:cNvGraphicFramePr>
          <p:nvPr>
            <p:ph idx="1"/>
          </p:nvPr>
        </p:nvGraphicFramePr>
        <p:xfrm>
          <a:off x="1150938" y="1362075"/>
          <a:ext cx="7535862" cy="5054600"/>
        </p:xfrm>
        <a:graphic>
          <a:graphicData uri="http://schemas.openxmlformats.org/presentationml/2006/ole">
            <p:oleObj spid="_x0000_s270339" name="Chart" r:id="rId4" imgW="6915302" imgH="4638751" progId="MSGraph.Chart.8">
              <p:embed followColorScheme="full"/>
            </p:oleObj>
          </a:graphicData>
        </a:graphic>
      </p:graphicFrame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2057400" y="6248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2004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5334000" y="6248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2005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 rot="16200000">
            <a:off x="-454818" y="3350418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Beta-Blocker Use (%)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ph/>
          </p:nvPr>
        </p:nvGraphicFramePr>
        <p:xfrm>
          <a:off x="1230313" y="1225550"/>
          <a:ext cx="7913687" cy="5632450"/>
        </p:xfrm>
        <a:graphic>
          <a:graphicData uri="http://schemas.openxmlformats.org/presentationml/2006/ole">
            <p:oleObj spid="_x0000_s63490" name="Chart" r:id="rId4" imgW="8229600" imgH="5857951" progId="MSGraph.Chart.8">
              <p:embed followColorScheme="full"/>
            </p:oleObj>
          </a:graphicData>
        </a:graphic>
      </p:graphicFrame>
      <p:sp>
        <p:nvSpPr>
          <p:cNvPr id="63491" name="Text Box 3"/>
          <p:cNvSpPr txBox="1">
            <a:spLocks noChangeArrowheads="1"/>
          </p:cNvSpPr>
          <p:nvPr/>
        </p:nvSpPr>
        <p:spPr bwMode="auto">
          <a:xfrm rot="-5400000">
            <a:off x="-1092200" y="3454400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% of Heart Failure Patients</a:t>
            </a:r>
          </a:p>
        </p:txBody>
      </p:sp>
      <p:sp>
        <p:nvSpPr>
          <p:cNvPr id="63493" name="Rectangle 5"/>
          <p:cNvSpPr>
            <a:spLocks noRot="1"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 CHF Performance 2004-2005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sz="4000"/>
              <a:t>Interventions to Improve Beta-Blocker Use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Potential Beta-Blocker Interventions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/>
              <a:t>Performance Measure</a:t>
            </a:r>
          </a:p>
          <a:p>
            <a:pPr lvl="1"/>
            <a:r>
              <a:rPr lang="en-US"/>
              <a:t>Outpatient</a:t>
            </a:r>
          </a:p>
          <a:p>
            <a:pPr lvl="1"/>
            <a:r>
              <a:rPr lang="en-US"/>
              <a:t>What about at Discharge?</a:t>
            </a:r>
          </a:p>
          <a:p>
            <a:pPr lvl="1"/>
            <a:r>
              <a:rPr lang="en-US"/>
              <a:t>Should specific medications be recommended?</a:t>
            </a:r>
          </a:p>
          <a:p>
            <a:pPr lvl="2"/>
            <a:r>
              <a:rPr lang="en-US"/>
              <a:t>Carvedilol</a:t>
            </a:r>
          </a:p>
          <a:p>
            <a:pPr lvl="2"/>
            <a:r>
              <a:rPr lang="en-US"/>
              <a:t>Metoprolol succinate</a:t>
            </a:r>
          </a:p>
          <a:p>
            <a:pPr lvl="2"/>
            <a:r>
              <a:rPr lang="en-US"/>
              <a:t>Bisoprolol</a:t>
            </a:r>
          </a:p>
          <a:p>
            <a:pPr lvl="1"/>
            <a:r>
              <a:rPr lang="en-US"/>
              <a:t>Should stable patients be switched to one of these three?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Initiation Titration Clinic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Nurse Based</a:t>
            </a:r>
          </a:p>
          <a:p>
            <a:r>
              <a:rPr lang="en-US"/>
              <a:t>Requires Staff </a:t>
            </a:r>
          </a:p>
          <a:p>
            <a:r>
              <a:rPr lang="en-US"/>
              <a:t>We are developing the business case </a:t>
            </a:r>
          </a:p>
          <a:p>
            <a:pPr lvl="1"/>
            <a:r>
              <a:rPr lang="en-US"/>
              <a:t>cost-effectiveness analysis from a successful randomized trial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2362200" y="6019800"/>
            <a:ext cx="622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Ansari, Circulation. 2003 Jun 10;107(22):2799-804.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Implanted Monitoring Devices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>
                <a:effectLst/>
              </a:rPr>
              <a:t>Hemodynamic monitors or devices that assess fluid content.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>
                <a:effectLst/>
              </a:rPr>
              <a:t>Interest in "centralized" monitoring group to deal with the data similar to the ICD program.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US"/>
              <a:t>Heart Failure Education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Interested in Setting Up a Heart Failure Clinic?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Options</a:t>
            </a:r>
          </a:p>
          <a:p>
            <a:pPr lvl="1"/>
            <a:r>
              <a:rPr lang="en-US"/>
              <a:t>National Heart Failure Training (N-Heft) on line materials.</a:t>
            </a:r>
          </a:p>
          <a:p>
            <a:pPr lvl="1"/>
            <a:r>
              <a:rPr lang="en-US"/>
              <a:t>Heart Failure Society of American developing materials</a:t>
            </a:r>
          </a:p>
          <a:p>
            <a:pPr lvl="1"/>
            <a:r>
              <a:rPr lang="en-US"/>
              <a:t> If there is interest, we can modify the above to be VA specific.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441325" y="6227763"/>
            <a:ext cx="363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Contact: </a:t>
            </a:r>
            <a:r>
              <a:rPr lang="en-US" sz="2400">
                <a:hlinkClick r:id="rId3"/>
              </a:rPr>
              <a:t>Anju.Sahay@va.gov</a:t>
            </a:r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/>
              <a:t>Announcements (5 mins)</a:t>
            </a:r>
          </a:p>
          <a:p>
            <a:r>
              <a:rPr lang="en-US"/>
              <a:t>Beta-Blockers (10 mins)</a:t>
            </a:r>
          </a:p>
          <a:p>
            <a:r>
              <a:rPr lang="en-US"/>
              <a:t>Implanted Monitoring Devices (10 mins)</a:t>
            </a:r>
          </a:p>
          <a:p>
            <a:r>
              <a:rPr lang="en-US"/>
              <a:t>National HF Training Program (10 mins)</a:t>
            </a:r>
          </a:p>
          <a:p>
            <a:pPr lvl="1"/>
            <a:r>
              <a:rPr lang="en-US"/>
              <a:t>Education for generalists / CBOCs</a:t>
            </a:r>
          </a:p>
          <a:p>
            <a:pPr lvl="1"/>
            <a:r>
              <a:rPr lang="en-US"/>
              <a:t>Setting up a Heart Failure Clinic</a:t>
            </a:r>
          </a:p>
          <a:p>
            <a:r>
              <a:rPr lang="en-US"/>
              <a:t>Local Heart Failure Experience (20 mins)</a:t>
            </a:r>
          </a:p>
          <a:p>
            <a:pPr lvl="1"/>
            <a:r>
              <a:rPr lang="en-US"/>
              <a:t>Portland - Greg Larsen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55700"/>
            <a:ext cx="79248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2971800" y="381000"/>
            <a:ext cx="310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Arial" charset="0"/>
              </a:rPr>
              <a:t>www.nheft.org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828800"/>
            <a:ext cx="574833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581" name="Rectangle 5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NHEFT Leadership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55700"/>
            <a:ext cx="79248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2971800" y="381000"/>
            <a:ext cx="310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Arial" charset="0"/>
              </a:rPr>
              <a:t>www.nheft.org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5488"/>
            <a:ext cx="9144000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2895600" y="0"/>
            <a:ext cx="310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Arial" charset="0"/>
              </a:rPr>
              <a:t>www.nheft.org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Options for Adopting N-HEFT Programs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Individual VA Heart Failure clinics could serve as educational sites for generalists/CBOCs.</a:t>
            </a:r>
          </a:p>
          <a:p>
            <a:r>
              <a:rPr lang="en-US"/>
              <a:t>A national heart failure group could be formed to adopt/present curriculum</a:t>
            </a:r>
          </a:p>
          <a:p>
            <a:r>
              <a:rPr lang="en-US"/>
              <a:t>Instruction could use technology to allow remote patient interaction examination.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441325" y="6227763"/>
            <a:ext cx="363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Contact: </a:t>
            </a:r>
            <a:r>
              <a:rPr lang="en-US" sz="2400">
                <a:hlinkClick r:id="rId3"/>
              </a:rPr>
              <a:t>Anju.Sahay@va.gov</a:t>
            </a:r>
            <a:endParaRPr 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sz="4000"/>
              <a:t>Portland Experience</a:t>
            </a:r>
            <a:br>
              <a:rPr lang="en-US" sz="4000"/>
            </a:br>
            <a:r>
              <a:rPr lang="en-US" sz="4000"/>
              <a:t>Greg Larsen, MD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Next Call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 1</a:t>
            </a:r>
            <a:r>
              <a:rPr lang="en-US" baseline="30000"/>
              <a:t>st</a:t>
            </a:r>
            <a:r>
              <a:rPr lang="en-US"/>
              <a:t> 10 am Pacific/ 1pm Eastern</a:t>
            </a:r>
          </a:p>
          <a:p>
            <a:r>
              <a:rPr lang="en-US"/>
              <a:t>Please let us know if you would like to discuss heart failure related programs/experience.</a:t>
            </a:r>
          </a:p>
          <a:p>
            <a:pPr lvl="1"/>
            <a:r>
              <a:rPr lang="en-US"/>
              <a:t>Positive or Negative</a:t>
            </a:r>
          </a:p>
          <a:p>
            <a:r>
              <a:rPr lang="en-US"/>
              <a:t>Any VA investigators leading multicenter clinical trials looking for sites.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7" name="Picture 5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0"/>
            <a:ext cx="6151563" cy="6858000"/>
          </a:xfrm>
          <a:noFill/>
          <a:ln/>
        </p:spPr>
      </p:pic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4876800" y="5867400"/>
            <a:ext cx="207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son.nguyen1.va.gov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Looking for Interested</a:t>
            </a:r>
            <a:br>
              <a:rPr lang="en-US" sz="4000"/>
            </a:br>
            <a:r>
              <a:rPr lang="en-US" sz="4000"/>
              <a:t>VA Echocardiography Labs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Create a multicenter registry of low LVEF patients to be linked with other VA data.</a:t>
            </a:r>
          </a:p>
          <a:p>
            <a:r>
              <a:rPr lang="en-US"/>
              <a:t>Work toward a standard echocardiography report.</a:t>
            </a:r>
          </a:p>
          <a:p>
            <a:r>
              <a:rPr lang="en-US"/>
              <a:t>Implement reminders.</a:t>
            </a:r>
          </a:p>
          <a:p>
            <a:r>
              <a:rPr lang="en-US"/>
              <a:t>Examine quality of LVEF measurement.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441325" y="6227763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Contacts: </a:t>
            </a:r>
            <a:r>
              <a:rPr lang="en-US" sz="2400">
                <a:hlinkClick r:id="rId3"/>
              </a:rPr>
              <a:t>Anju.Sahay@va.gov</a:t>
            </a:r>
            <a:r>
              <a:rPr lang="en-US" sz="2400"/>
              <a:t>   Or </a:t>
            </a:r>
            <a:r>
              <a:rPr lang="en-US" sz="2400">
                <a:hlinkClick r:id="rId4"/>
              </a:rPr>
              <a:t>Paul.Heidenreich@va.gov</a:t>
            </a:r>
            <a:r>
              <a:rPr lang="en-US" sz="240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Call for Description of HF Programs/Clinics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Unique aspects </a:t>
            </a:r>
          </a:p>
          <a:p>
            <a:r>
              <a:rPr lang="en-US">
                <a:effectLst/>
              </a:rPr>
              <a:t>Organizational factors (eg., leadership, resources, communication, staff, etc.) </a:t>
            </a:r>
          </a:p>
          <a:p>
            <a:r>
              <a:rPr lang="en-US">
                <a:effectLst/>
              </a:rPr>
              <a:t>Why it worked (or didn't work) </a:t>
            </a:r>
          </a:p>
          <a:p>
            <a:pPr lvl="1"/>
            <a:r>
              <a:rPr lang="en-US">
                <a:effectLst/>
              </a:rPr>
              <a:t>Definition of Success </a:t>
            </a:r>
          </a:p>
          <a:p>
            <a:pPr lvl="1"/>
            <a:r>
              <a:rPr lang="en-US">
                <a:effectLst/>
              </a:rPr>
              <a:t>Lessons learned</a:t>
            </a:r>
          </a:p>
          <a:p>
            <a:pPr lvl="2"/>
            <a:r>
              <a:rPr lang="en-US">
                <a:effectLst/>
              </a:rPr>
              <a:t>Facilitators </a:t>
            </a:r>
          </a:p>
          <a:p>
            <a:pPr lvl="2"/>
            <a:r>
              <a:rPr lang="en-US">
                <a:effectLst/>
              </a:rPr>
              <a:t>Barriers </a:t>
            </a:r>
          </a:p>
          <a:p>
            <a:pPr>
              <a:buFont typeface="Wingdings" pitchFamily="2" charset="2"/>
              <a:buNone/>
            </a:pPr>
            <a:endParaRPr lang="en-US">
              <a:effectLst/>
            </a:endParaRPr>
          </a:p>
          <a:p>
            <a:endParaRPr lang="en-US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441325" y="6227763"/>
            <a:ext cx="363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Contact: </a:t>
            </a:r>
            <a:r>
              <a:rPr lang="en-US" sz="2400">
                <a:hlinkClick r:id="rId3"/>
              </a:rPr>
              <a:t>Anju.Sahay@va.gov</a:t>
            </a:r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/>
          <a:lstStyle/>
          <a:p>
            <a:r>
              <a:rPr lang="en-US" sz="4000"/>
              <a:t>Guideline Modification to Recommend Specific Beta-blockers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Beta-Blockers: Draft VA Recommendation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Char char="·"/>
            </a:pPr>
            <a:r>
              <a:rPr lang="en-US" sz="3600">
                <a:effectLst/>
              </a:rPr>
              <a:t>Stable patients with current or prior symptoms of HF (Stage C*) due to systolic dysfunction should receive therapy with a beta-adrenergic blocker that has proven to reduce mortality (i.e., </a:t>
            </a:r>
            <a:r>
              <a:rPr lang="en-US" sz="3600">
                <a:solidFill>
                  <a:srgbClr val="FFFF00"/>
                </a:solidFill>
                <a:effectLst/>
              </a:rPr>
              <a:t>bisoprolol, carvedilol, sustained release metoprolol succinate</a:t>
            </a:r>
            <a:r>
              <a:rPr lang="en-US" sz="3600">
                <a:effectLst/>
              </a:rPr>
              <a:t>) unless contraindicated.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/>
          <a:lstStyle/>
          <a:p>
            <a:r>
              <a:rPr lang="en-US" sz="4000"/>
              <a:t>How is the VA Doing?</a:t>
            </a:r>
            <a:br>
              <a:rPr lang="en-US" sz="4000"/>
            </a:br>
            <a:r>
              <a:rPr lang="en-US" sz="4000"/>
              <a:t>Beta-Blockers in Heart Failure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External Peer Review Program: Beta-Blocker Use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3724275"/>
          </a:xfrm>
        </p:spPr>
        <p:txBody>
          <a:bodyPr/>
          <a:lstStyle/>
          <a:p>
            <a:r>
              <a:rPr lang="en-US"/>
              <a:t>10,504 patients with an outpatient diagnosis of heart failure.</a:t>
            </a:r>
          </a:p>
          <a:p>
            <a:r>
              <a:rPr lang="en-US"/>
              <a:t>5,966 (56%) had an EF below 40% and, of these </a:t>
            </a:r>
          </a:p>
          <a:p>
            <a:r>
              <a:rPr lang="en-US"/>
              <a:t>5,497 had no contraindication to beta-blockers. </a:t>
            </a:r>
          </a:p>
          <a:p>
            <a:pPr lvl="1"/>
            <a:r>
              <a:rPr lang="en-US"/>
              <a:t>4,646 (85%) were treated with a beta-blocker</a:t>
            </a:r>
          </a:p>
          <a:p>
            <a:pPr lvl="1"/>
            <a:r>
              <a:rPr lang="en-US"/>
              <a:t>2,565 (47%) were treated with a recommended beta-blocker (carvedilol, metoprolol XL, bisoprolol)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2812</TotalTime>
  <Words>912</Words>
  <Application>Microsoft PowerPoint</Application>
  <PresentationFormat>On-screen Show (4:3)</PresentationFormat>
  <Paragraphs>189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Garamond</vt:lpstr>
      <vt:lpstr>Times New Roman</vt:lpstr>
      <vt:lpstr>Wingdings</vt:lpstr>
      <vt:lpstr>Symbol</vt:lpstr>
      <vt:lpstr>Stream</vt:lpstr>
      <vt:lpstr>Microsoft Graph Chart</vt:lpstr>
      <vt:lpstr>VA Heart Failure Network</vt:lpstr>
      <vt:lpstr>Outline</vt:lpstr>
      <vt:lpstr>Slide 3</vt:lpstr>
      <vt:lpstr>Looking for Interested VA Echocardiography Labs</vt:lpstr>
      <vt:lpstr>Call for Description of HF Programs/Clinics</vt:lpstr>
      <vt:lpstr>Guideline Modification to Recommend Specific Beta-blockers</vt:lpstr>
      <vt:lpstr>Beta-Blockers: Draft VA Recommendation</vt:lpstr>
      <vt:lpstr>How is the VA Doing? Beta-Blockers in Heart Failure</vt:lpstr>
      <vt:lpstr>External Peer Review Program: Beta-Blocker Use</vt:lpstr>
      <vt:lpstr>VISN Distribution: Beta-Blockers</vt:lpstr>
      <vt:lpstr>VISN Distribution: Recommended Beta-Blockers</vt:lpstr>
      <vt:lpstr>Beta-Blockers Use Over Time</vt:lpstr>
      <vt:lpstr>Slide 13</vt:lpstr>
      <vt:lpstr>Interventions to Improve Beta-Blocker Use</vt:lpstr>
      <vt:lpstr>Potential Beta-Blocker Interventions</vt:lpstr>
      <vt:lpstr>Initiation Titration Clinic</vt:lpstr>
      <vt:lpstr>Implanted Monitoring Devices</vt:lpstr>
      <vt:lpstr>Heart Failure Education</vt:lpstr>
      <vt:lpstr>Interested in Setting Up a Heart Failure Clinic?</vt:lpstr>
      <vt:lpstr>Slide 20</vt:lpstr>
      <vt:lpstr>Slide 21</vt:lpstr>
      <vt:lpstr>Slide 22</vt:lpstr>
      <vt:lpstr>Slide 23</vt:lpstr>
      <vt:lpstr>Options for Adopting N-HEFT Programs</vt:lpstr>
      <vt:lpstr>Portland Experience Greg Larsen, MD</vt:lpstr>
      <vt:lpstr>Next Call</vt:lpstr>
    </vt:vector>
  </TitlesOfParts>
  <Company>DEPT. OF VETERANS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of Heart Failure Care</dc:title>
  <dc:creator>vhapalheidep</dc:creator>
  <cp:lastModifiedBy>vhapalsahaya</cp:lastModifiedBy>
  <cp:revision>104</cp:revision>
  <dcterms:created xsi:type="dcterms:W3CDTF">2006-09-08T17:31:06Z</dcterms:created>
  <dcterms:modified xsi:type="dcterms:W3CDTF">2007-11-01T22:41:12Z</dcterms:modified>
</cp:coreProperties>
</file>