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05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5" r:id="rId3"/>
    <p:sldId id="296" r:id="rId4"/>
    <p:sldId id="331" r:id="rId5"/>
    <p:sldId id="357" r:id="rId6"/>
    <p:sldId id="297" r:id="rId7"/>
    <p:sldId id="298" r:id="rId8"/>
    <p:sldId id="355" r:id="rId9"/>
    <p:sldId id="328" r:id="rId10"/>
    <p:sldId id="301" r:id="rId11"/>
    <p:sldId id="333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56" r:id="rId21"/>
    <p:sldId id="347" r:id="rId22"/>
  </p:sldIdLst>
  <p:sldSz cx="9144000" cy="6858000" type="letter"/>
  <p:notesSz cx="6934200" cy="9232900"/>
  <p:embeddedFontLst>
    <p:embeddedFont>
      <p:font typeface="Franklin Gothic Heavy" pitchFamily="34" charset="0"/>
      <p:regular r:id="rId25"/>
      <p:italic r:id="rId26"/>
    </p:embeddedFont>
    <p:embeddedFont>
      <p:font typeface="Franklin Gothic Medium Cond" pitchFamily="34" charset="0"/>
      <p:regular r:id="rId27"/>
    </p:embeddedFont>
    <p:embeddedFont>
      <p:font typeface="Franklin Gothic Demi" pitchFamily="34" charset="0"/>
      <p:regular r:id="rId28"/>
      <p:italic r:id="rId29"/>
    </p:embeddedFont>
    <p:embeddedFont>
      <p:font typeface="Franklin Gothic Medium" pitchFamily="34" charset="0"/>
      <p:regular r:id="rId30"/>
      <p:italic r:id="rId31"/>
    </p:embeddedFont>
    <p:embeddedFont>
      <p:font typeface="Franklin Gothic Book" pitchFamily="34" charset="0"/>
      <p:regular r:id="rId32"/>
      <p:italic r:id="rId33"/>
    </p:embeddedFont>
    <p:embeddedFont>
      <p:font typeface="Webdings" pitchFamily="18" charset="2"/>
      <p:regular r:id="rId34"/>
    </p:embeddedFont>
    <p:embeddedFont>
      <p:font typeface="Arial Narrow" pitchFamily="3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66"/>
    <a:srgbClr val="FF3300"/>
    <a:srgbClr val="E4C578"/>
    <a:srgbClr val="EAD7A0"/>
    <a:srgbClr val="EBCD91"/>
    <a:srgbClr val="123262"/>
    <a:srgbClr val="002B7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24" autoAdjust="0"/>
    <p:restoredTop sz="96337" autoAdjust="0"/>
  </p:normalViewPr>
  <p:slideViewPr>
    <p:cSldViewPr snapToGrid="0">
      <p:cViewPr>
        <p:scale>
          <a:sx n="100" d="100"/>
          <a:sy n="100" d="100"/>
        </p:scale>
        <p:origin x="3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56" y="2232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W:\Presentations\2008\General\Transition%20Package\Transition%20Documents\Phase%20II%20Materials\Final_PhaseII_PPTs\mwRevisions\budgetCharts\20081014-FY05-09%20Historic%20Budget%20A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autoTitleDeleted val="1"/>
    <c:plotArea>
      <c:layout>
        <c:manualLayout>
          <c:layoutTarget val="inner"/>
          <c:xMode val="edge"/>
          <c:yMode val="edge"/>
          <c:x val="7.0057098125892184E-2"/>
          <c:y val="3.1223597050368774E-2"/>
          <c:w val="0.91386103052908074"/>
          <c:h val="0.76257280339957811"/>
        </c:manualLayout>
      </c:layout>
      <c:barChart>
        <c:barDir val="col"/>
        <c:grouping val="clustered"/>
        <c:ser>
          <c:idx val="0"/>
          <c:order val="0"/>
          <c:tx>
            <c:strRef>
              <c:f>OMAO!$A$2</c:f>
              <c:strCache>
                <c:ptCount val="1"/>
                <c:pt idx="0">
                  <c:v>OMAO TOTAL</c:v>
                </c:pt>
              </c:strCache>
            </c:strRef>
          </c:tx>
          <c:spPr>
            <a:gradFill flip="none" rotWithShape="1">
              <a:gsLst>
                <a:gs pos="0">
                  <a:srgbClr val="0F6FC6">
                    <a:lumMod val="75000"/>
                    <a:shade val="30000"/>
                    <a:satMod val="115000"/>
                  </a:srgbClr>
                </a:gs>
                <a:gs pos="50000">
                  <a:srgbClr val="0F6FC6">
                    <a:lumMod val="75000"/>
                    <a:shade val="67500"/>
                    <a:satMod val="115000"/>
                  </a:srgbClr>
                </a:gs>
                <a:gs pos="100000">
                  <a:srgbClr val="0F6FC6">
                    <a:lumMod val="75000"/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c:spPr>
          <c:dLbls>
            <c:numFmt formatCode="&quot;$&quot;#,##0.0" sourceLinked="0"/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latin typeface="Franklin Gothic Medium Cond" pitchFamily="34" charset="0"/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OMAO!$B$1:$I$1</c:f>
              <c:strCache>
                <c:ptCount val="8"/>
                <c:pt idx="0">
                  <c:v>FY 2005 Enacted</c:v>
                </c:pt>
                <c:pt idx="1">
                  <c:v>FY 2006 Enacted</c:v>
                </c:pt>
                <c:pt idx="2">
                  <c:v>FY 2007 Enacted</c:v>
                </c:pt>
                <c:pt idx="3">
                  <c:v>FY 2008 President's Request</c:v>
                </c:pt>
                <c:pt idx="4">
                  <c:v>FY 2008 Enacted</c:v>
                </c:pt>
                <c:pt idx="5">
                  <c:v>FY 2009 President's Request * (With the census and HFIF amendment)</c:v>
                </c:pt>
                <c:pt idx="6">
                  <c:v>House Markup</c:v>
                </c:pt>
                <c:pt idx="7">
                  <c:v>Senate Markup</c:v>
                </c:pt>
              </c:strCache>
            </c:strRef>
          </c:cat>
          <c:val>
            <c:numRef>
              <c:f>OMAO!$B$2:$I$2</c:f>
              <c:numCache>
                <c:formatCode>"$"#,##0</c:formatCode>
                <c:ptCount val="8"/>
                <c:pt idx="0">
                  <c:v>225055</c:v>
                </c:pt>
                <c:pt idx="1">
                  <c:v>228572</c:v>
                </c:pt>
                <c:pt idx="2">
                  <c:v>187538</c:v>
                </c:pt>
                <c:pt idx="3">
                  <c:v>184908</c:v>
                </c:pt>
                <c:pt idx="4">
                  <c:v>182021</c:v>
                </c:pt>
                <c:pt idx="5">
                  <c:v>198173</c:v>
                </c:pt>
                <c:pt idx="6">
                  <c:v>204795</c:v>
                </c:pt>
                <c:pt idx="7">
                  <c:v>202175</c:v>
                </c:pt>
              </c:numCache>
            </c:numRef>
          </c:val>
        </c:ser>
        <c:gapWidth val="76"/>
        <c:axId val="140076928"/>
        <c:axId val="155705728"/>
      </c:barChart>
      <c:catAx>
        <c:axId val="140076928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>
                <a:latin typeface="Franklin Gothic Medium Cond" pitchFamily="34" charset="0"/>
              </a:defRPr>
            </a:pPr>
            <a:endParaRPr lang="en-US"/>
          </a:p>
        </c:txPr>
        <c:crossAx val="155705728"/>
        <c:crosses val="autoZero"/>
        <c:auto val="1"/>
        <c:lblAlgn val="ctr"/>
        <c:lblOffset val="100"/>
      </c:catAx>
      <c:valAx>
        <c:axId val="155705728"/>
        <c:scaling>
          <c:orientation val="minMax"/>
        </c:scaling>
        <c:axPos val="l"/>
        <c:majorGridlines/>
        <c:numFmt formatCode="&quot;$&quot;#,##0.0" sourceLinked="0"/>
        <c:tickLblPos val="nextTo"/>
        <c:txPr>
          <a:bodyPr/>
          <a:lstStyle/>
          <a:p>
            <a:pPr>
              <a:defRPr sz="1200">
                <a:latin typeface="Franklin Gothic Medium Cond" pitchFamily="34" charset="0"/>
              </a:defRPr>
            </a:pPr>
            <a:endParaRPr lang="en-US"/>
          </a:p>
        </c:txPr>
        <c:crossAx val="14007692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8.3333333333333454E-2"/>
                <c:y val="3.6514602341374013E-2"/>
              </c:manualLayout>
            </c:layout>
            <c:tx>
              <c:rich>
                <a:bodyPr rot="0" vert="horz"/>
                <a:lstStyle/>
                <a:p>
                  <a:pPr>
                    <a:defRPr sz="1100" b="0">
                      <a:latin typeface="Franklin Gothic Medium Cond" pitchFamily="34" charset="0"/>
                    </a:defRPr>
                  </a:pPr>
                  <a:r>
                    <a:rPr lang="en-US" dirty="0" smtClean="0"/>
                    <a:t>Millions</a:t>
                  </a:r>
                  <a:endParaRPr lang="en-US" dirty="0"/>
                </a:p>
              </c:rich>
            </c:tx>
          </c:dispUnitsLbl>
        </c:dispUnits>
      </c:valAx>
      <c:spPr>
        <a:solidFill>
          <a:schemeClr val="accent1">
            <a:lumMod val="20000"/>
            <a:lumOff val="80000"/>
          </a:schemeClr>
        </a:solidFill>
      </c:spPr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2411D0-0F77-4F10-B5AA-DD065A295AEF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5B9D86-7C20-427C-B6B9-E9BBF4678893}">
      <dgm:prSet phldrT="[Text]" custT="1"/>
      <dgm:spPr/>
      <dgm:t>
        <a:bodyPr/>
        <a:lstStyle/>
        <a:p>
          <a:r>
            <a:rPr lang="en-US" sz="2400" dirty="0" smtClean="0">
              <a:latin typeface="Franklin Gothic Heavy" pitchFamily="34" charset="0"/>
            </a:rPr>
            <a:t>Marine &amp; Aviation Operations</a:t>
          </a:r>
          <a:endParaRPr lang="en-US" sz="2400" dirty="0">
            <a:latin typeface="Franklin Gothic Heavy" pitchFamily="34" charset="0"/>
          </a:endParaRPr>
        </a:p>
      </dgm:t>
    </dgm:pt>
    <dgm:pt modelId="{6941BC59-AC8E-4CC6-BAD9-CCE2F5B84D03}" type="parTrans" cxnId="{B0897153-5AF7-47D3-A2F4-9D59BB891459}">
      <dgm:prSet/>
      <dgm:spPr/>
      <dgm:t>
        <a:bodyPr/>
        <a:lstStyle/>
        <a:p>
          <a:endParaRPr lang="en-US"/>
        </a:p>
      </dgm:t>
    </dgm:pt>
    <dgm:pt modelId="{02940908-796B-46DB-ADFC-3E9F949A14D2}" type="sibTrans" cxnId="{B0897153-5AF7-47D3-A2F4-9D59BB891459}">
      <dgm:prSet/>
      <dgm:spPr/>
      <dgm:t>
        <a:bodyPr/>
        <a:lstStyle/>
        <a:p>
          <a:endParaRPr lang="en-US"/>
        </a:p>
      </dgm:t>
    </dgm:pt>
    <dgm:pt modelId="{18EC01F0-3017-411F-953A-A80C17098B0A}">
      <dgm:prSet phldrT="[Text]"/>
      <dgm:spPr/>
      <dgm:t>
        <a:bodyPr/>
        <a:lstStyle/>
        <a:p>
          <a:r>
            <a:rPr lang="en-US" dirty="0" smtClean="0">
              <a:latin typeface="Franklin Gothic Medium Cond" pitchFamily="34" charset="0"/>
            </a:rPr>
            <a:t>Aircraft Operations Center</a:t>
          </a:r>
          <a:endParaRPr lang="en-US" dirty="0">
            <a:latin typeface="Franklin Gothic Medium Cond" pitchFamily="34" charset="0"/>
          </a:endParaRPr>
        </a:p>
      </dgm:t>
    </dgm:pt>
    <dgm:pt modelId="{967511B2-2831-4F42-BFFD-28FFA6120297}" type="parTrans" cxnId="{F4827026-76A3-4C7D-B566-FCFBE205C2D3}">
      <dgm:prSet/>
      <dgm:spPr/>
      <dgm:t>
        <a:bodyPr/>
        <a:lstStyle/>
        <a:p>
          <a:endParaRPr lang="en-US"/>
        </a:p>
      </dgm:t>
    </dgm:pt>
    <dgm:pt modelId="{859BBFEA-64EC-4256-AB07-32339F28136D}" type="sibTrans" cxnId="{F4827026-76A3-4C7D-B566-FCFBE205C2D3}">
      <dgm:prSet/>
      <dgm:spPr/>
      <dgm:t>
        <a:bodyPr/>
        <a:lstStyle/>
        <a:p>
          <a:endParaRPr lang="en-US"/>
        </a:p>
      </dgm:t>
    </dgm:pt>
    <dgm:pt modelId="{27CA5405-1A47-4AA5-96EA-B5DE5D815221}">
      <dgm:prSet phldrT="[Text]"/>
      <dgm:spPr/>
      <dgm:t>
        <a:bodyPr/>
        <a:lstStyle/>
        <a:p>
          <a:r>
            <a:rPr lang="en-US" dirty="0" smtClean="0">
              <a:latin typeface="Franklin Gothic Medium Cond" pitchFamily="34" charset="0"/>
            </a:rPr>
            <a:t>Marine Operations Center</a:t>
          </a:r>
          <a:endParaRPr lang="en-US" dirty="0">
            <a:latin typeface="Franklin Gothic Medium Cond" pitchFamily="34" charset="0"/>
          </a:endParaRPr>
        </a:p>
      </dgm:t>
    </dgm:pt>
    <dgm:pt modelId="{A284A727-F1DF-477E-BD90-5850766A4590}" type="parTrans" cxnId="{B75EE7DC-2F07-4BBA-8B25-E81693A103B9}">
      <dgm:prSet/>
      <dgm:spPr/>
      <dgm:t>
        <a:bodyPr/>
        <a:lstStyle/>
        <a:p>
          <a:endParaRPr lang="en-US"/>
        </a:p>
      </dgm:t>
    </dgm:pt>
    <dgm:pt modelId="{382762D8-8E90-43B1-B996-18CFFB4CD3B0}" type="sibTrans" cxnId="{B75EE7DC-2F07-4BBA-8B25-E81693A103B9}">
      <dgm:prSet/>
      <dgm:spPr/>
      <dgm:t>
        <a:bodyPr/>
        <a:lstStyle/>
        <a:p>
          <a:endParaRPr lang="en-US"/>
        </a:p>
      </dgm:t>
    </dgm:pt>
    <dgm:pt modelId="{FB486EC6-4687-4577-A253-6F7116D49DAA}">
      <dgm:prSet phldrT="[Text]"/>
      <dgm:spPr/>
      <dgm:t>
        <a:bodyPr/>
        <a:lstStyle/>
        <a:p>
          <a:r>
            <a:rPr lang="en-US" dirty="0" smtClean="0">
              <a:latin typeface="Franklin Gothic Medium Cond" pitchFamily="34" charset="0"/>
            </a:rPr>
            <a:t>Commissioned Personnel Center</a:t>
          </a:r>
          <a:endParaRPr lang="en-US" dirty="0">
            <a:latin typeface="Franklin Gothic Medium Cond" pitchFamily="34" charset="0"/>
          </a:endParaRPr>
        </a:p>
      </dgm:t>
    </dgm:pt>
    <dgm:pt modelId="{CDE8F142-2FB2-40C7-9949-AF933347027B}" type="parTrans" cxnId="{7A270B2B-CFD8-41C3-A206-D8E4A022D655}">
      <dgm:prSet/>
      <dgm:spPr/>
      <dgm:t>
        <a:bodyPr/>
        <a:lstStyle/>
        <a:p>
          <a:endParaRPr lang="en-US"/>
        </a:p>
      </dgm:t>
    </dgm:pt>
    <dgm:pt modelId="{309672AF-E53F-45AE-97EE-825EF684891F}" type="sibTrans" cxnId="{7A270B2B-CFD8-41C3-A206-D8E4A022D655}">
      <dgm:prSet/>
      <dgm:spPr/>
      <dgm:t>
        <a:bodyPr/>
        <a:lstStyle/>
        <a:p>
          <a:endParaRPr lang="en-US"/>
        </a:p>
      </dgm:t>
    </dgm:pt>
    <dgm:pt modelId="{B6A349BE-F52F-4B7C-BF7E-3017EA86E020}">
      <dgm:prSet/>
      <dgm:spPr/>
      <dgm:t>
        <a:bodyPr/>
        <a:lstStyle/>
        <a:p>
          <a:r>
            <a:rPr lang="en-US" dirty="0" smtClean="0">
              <a:latin typeface="Franklin Gothic Medium Cond" pitchFamily="34" charset="0"/>
            </a:rPr>
            <a:t>NOAA Dive Center</a:t>
          </a:r>
          <a:endParaRPr lang="en-US" dirty="0">
            <a:latin typeface="Franklin Gothic Medium Cond" pitchFamily="34" charset="0"/>
          </a:endParaRPr>
        </a:p>
      </dgm:t>
    </dgm:pt>
    <dgm:pt modelId="{670A8994-D195-4125-B7C4-28D0DEA05641}" type="parTrans" cxnId="{2872226A-ED90-40C7-BBAB-C6E5B920C64F}">
      <dgm:prSet/>
      <dgm:spPr/>
      <dgm:t>
        <a:bodyPr/>
        <a:lstStyle/>
        <a:p>
          <a:endParaRPr lang="en-US"/>
        </a:p>
      </dgm:t>
    </dgm:pt>
    <dgm:pt modelId="{3084090B-42BE-42DB-9A06-CCBFB8A12E10}" type="sibTrans" cxnId="{2872226A-ED90-40C7-BBAB-C6E5B920C64F}">
      <dgm:prSet/>
      <dgm:spPr/>
      <dgm:t>
        <a:bodyPr/>
        <a:lstStyle/>
        <a:p>
          <a:endParaRPr lang="en-US"/>
        </a:p>
      </dgm:t>
    </dgm:pt>
    <dgm:pt modelId="{A5CE2231-82E2-4A60-AB45-59CC1E61E463}">
      <dgm:prSet/>
      <dgm:spPr/>
      <dgm:t>
        <a:bodyPr/>
        <a:lstStyle/>
        <a:p>
          <a:r>
            <a:rPr lang="en-US" dirty="0" smtClean="0">
              <a:latin typeface="Franklin Gothic Medium Cond" pitchFamily="34" charset="0"/>
            </a:rPr>
            <a:t>Teacher At Sea Program</a:t>
          </a:r>
          <a:endParaRPr lang="en-US" dirty="0">
            <a:latin typeface="Franklin Gothic Medium Cond" pitchFamily="34" charset="0"/>
          </a:endParaRPr>
        </a:p>
      </dgm:t>
    </dgm:pt>
    <dgm:pt modelId="{B2FB33DA-D9DD-49FA-B77F-BED5DD071F0C}" type="parTrans" cxnId="{41E119F1-147B-4B7B-99B4-81B3791DD03A}">
      <dgm:prSet/>
      <dgm:spPr/>
      <dgm:t>
        <a:bodyPr/>
        <a:lstStyle/>
        <a:p>
          <a:endParaRPr lang="en-US"/>
        </a:p>
      </dgm:t>
    </dgm:pt>
    <dgm:pt modelId="{B5647163-9770-48A4-A18F-533F56C42BAC}" type="sibTrans" cxnId="{41E119F1-147B-4B7B-99B4-81B3791DD03A}">
      <dgm:prSet/>
      <dgm:spPr/>
      <dgm:t>
        <a:bodyPr/>
        <a:lstStyle/>
        <a:p>
          <a:endParaRPr lang="en-US"/>
        </a:p>
      </dgm:t>
    </dgm:pt>
    <dgm:pt modelId="{9F63DE6B-360C-40C5-952C-E4A604F02592}" type="pres">
      <dgm:prSet presAssocID="{402411D0-0F77-4F10-B5AA-DD065A295A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4AD6FA-3175-4DAE-B914-F5B8FD5B0578}" type="pres">
      <dgm:prSet presAssocID="{8B5B9D86-7C20-427C-B6B9-E9BBF4678893}" presName="hierRoot1" presStyleCnt="0">
        <dgm:presLayoutVars>
          <dgm:hierBranch val="init"/>
        </dgm:presLayoutVars>
      </dgm:prSet>
      <dgm:spPr/>
    </dgm:pt>
    <dgm:pt modelId="{71876AA7-7F7A-477D-96E4-BD20CB0B1508}" type="pres">
      <dgm:prSet presAssocID="{8B5B9D86-7C20-427C-B6B9-E9BBF4678893}" presName="rootComposite1" presStyleCnt="0"/>
      <dgm:spPr/>
    </dgm:pt>
    <dgm:pt modelId="{53382132-1521-4BDD-A18C-17289C1E5EF6}" type="pres">
      <dgm:prSet presAssocID="{8B5B9D86-7C20-427C-B6B9-E9BBF4678893}" presName="rootText1" presStyleLbl="node0" presStyleIdx="0" presStyleCnt="1" custScaleX="187114" custScaleY="1209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6C7672-1723-47E2-BE36-C2DB0FBEF81D}" type="pres">
      <dgm:prSet presAssocID="{8B5B9D86-7C20-427C-B6B9-E9BBF467889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1446219-6DBA-462D-BB2C-4A753917B9FC}" type="pres">
      <dgm:prSet presAssocID="{8B5B9D86-7C20-427C-B6B9-E9BBF4678893}" presName="hierChild2" presStyleCnt="0"/>
      <dgm:spPr/>
    </dgm:pt>
    <dgm:pt modelId="{E2C7B939-AF14-4A2D-9A72-AC27EAF97B72}" type="pres">
      <dgm:prSet presAssocID="{967511B2-2831-4F42-BFFD-28FFA6120297}" presName="Name37" presStyleLbl="parChTrans1D2" presStyleIdx="0" presStyleCnt="5"/>
      <dgm:spPr/>
      <dgm:t>
        <a:bodyPr/>
        <a:lstStyle/>
        <a:p>
          <a:endParaRPr lang="en-US"/>
        </a:p>
      </dgm:t>
    </dgm:pt>
    <dgm:pt modelId="{F5F495ED-855B-45EC-ADB9-AE5D478FA8B5}" type="pres">
      <dgm:prSet presAssocID="{18EC01F0-3017-411F-953A-A80C17098B0A}" presName="hierRoot2" presStyleCnt="0">
        <dgm:presLayoutVars>
          <dgm:hierBranch val="init"/>
        </dgm:presLayoutVars>
      </dgm:prSet>
      <dgm:spPr/>
    </dgm:pt>
    <dgm:pt modelId="{DC0C7CAE-5624-43FD-BEFD-D9B50028090B}" type="pres">
      <dgm:prSet presAssocID="{18EC01F0-3017-411F-953A-A80C17098B0A}" presName="rootComposite" presStyleCnt="0"/>
      <dgm:spPr/>
    </dgm:pt>
    <dgm:pt modelId="{02D80832-2C5D-4DB7-BA21-CE285F7893C9}" type="pres">
      <dgm:prSet presAssocID="{18EC01F0-3017-411F-953A-A80C17098B0A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85EA75-B001-44BD-8F1D-0C21C5D62976}" type="pres">
      <dgm:prSet presAssocID="{18EC01F0-3017-411F-953A-A80C17098B0A}" presName="rootConnector" presStyleLbl="node2" presStyleIdx="0" presStyleCnt="5"/>
      <dgm:spPr/>
      <dgm:t>
        <a:bodyPr/>
        <a:lstStyle/>
        <a:p>
          <a:endParaRPr lang="en-US"/>
        </a:p>
      </dgm:t>
    </dgm:pt>
    <dgm:pt modelId="{EA054978-D709-410F-8E2E-58FF23B5DAEF}" type="pres">
      <dgm:prSet presAssocID="{18EC01F0-3017-411F-953A-A80C17098B0A}" presName="hierChild4" presStyleCnt="0"/>
      <dgm:spPr/>
    </dgm:pt>
    <dgm:pt modelId="{D70064D2-3560-4012-A7D7-CE3FD3D40BD5}" type="pres">
      <dgm:prSet presAssocID="{18EC01F0-3017-411F-953A-A80C17098B0A}" presName="hierChild5" presStyleCnt="0"/>
      <dgm:spPr/>
    </dgm:pt>
    <dgm:pt modelId="{2EF3B12F-03F6-4E79-A40F-F31536F68B7F}" type="pres">
      <dgm:prSet presAssocID="{A284A727-F1DF-477E-BD90-5850766A4590}" presName="Name37" presStyleLbl="parChTrans1D2" presStyleIdx="1" presStyleCnt="5"/>
      <dgm:spPr/>
      <dgm:t>
        <a:bodyPr/>
        <a:lstStyle/>
        <a:p>
          <a:endParaRPr lang="en-US"/>
        </a:p>
      </dgm:t>
    </dgm:pt>
    <dgm:pt modelId="{E843746C-9AF4-4811-9A0F-7A24D9E8FA2D}" type="pres">
      <dgm:prSet presAssocID="{27CA5405-1A47-4AA5-96EA-B5DE5D815221}" presName="hierRoot2" presStyleCnt="0">
        <dgm:presLayoutVars>
          <dgm:hierBranch val="init"/>
        </dgm:presLayoutVars>
      </dgm:prSet>
      <dgm:spPr/>
    </dgm:pt>
    <dgm:pt modelId="{1AD4F082-9419-41E3-8D0A-7B7521BDC120}" type="pres">
      <dgm:prSet presAssocID="{27CA5405-1A47-4AA5-96EA-B5DE5D815221}" presName="rootComposite" presStyleCnt="0"/>
      <dgm:spPr/>
    </dgm:pt>
    <dgm:pt modelId="{7D9651F1-5E84-489E-A252-BBB06DA8AAC6}" type="pres">
      <dgm:prSet presAssocID="{27CA5405-1A47-4AA5-96EA-B5DE5D815221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FFD764-59A6-405E-A4B6-59B8B433A615}" type="pres">
      <dgm:prSet presAssocID="{27CA5405-1A47-4AA5-96EA-B5DE5D815221}" presName="rootConnector" presStyleLbl="node2" presStyleIdx="1" presStyleCnt="5"/>
      <dgm:spPr/>
      <dgm:t>
        <a:bodyPr/>
        <a:lstStyle/>
        <a:p>
          <a:endParaRPr lang="en-US"/>
        </a:p>
      </dgm:t>
    </dgm:pt>
    <dgm:pt modelId="{22B9E640-B9BA-400D-9313-E5E234B7D3B0}" type="pres">
      <dgm:prSet presAssocID="{27CA5405-1A47-4AA5-96EA-B5DE5D815221}" presName="hierChild4" presStyleCnt="0"/>
      <dgm:spPr/>
    </dgm:pt>
    <dgm:pt modelId="{9F60097A-4644-44F6-B441-CDDAF3489D37}" type="pres">
      <dgm:prSet presAssocID="{27CA5405-1A47-4AA5-96EA-B5DE5D815221}" presName="hierChild5" presStyleCnt="0"/>
      <dgm:spPr/>
    </dgm:pt>
    <dgm:pt modelId="{15290FF9-4E00-4D89-B572-FAB2665E8C93}" type="pres">
      <dgm:prSet presAssocID="{CDE8F142-2FB2-40C7-9949-AF933347027B}" presName="Name37" presStyleLbl="parChTrans1D2" presStyleIdx="2" presStyleCnt="5"/>
      <dgm:spPr/>
      <dgm:t>
        <a:bodyPr/>
        <a:lstStyle/>
        <a:p>
          <a:endParaRPr lang="en-US"/>
        </a:p>
      </dgm:t>
    </dgm:pt>
    <dgm:pt modelId="{9EFE690E-91F2-40F6-BCE5-7F4349784FAB}" type="pres">
      <dgm:prSet presAssocID="{FB486EC6-4687-4577-A253-6F7116D49DAA}" presName="hierRoot2" presStyleCnt="0">
        <dgm:presLayoutVars>
          <dgm:hierBranch val="init"/>
        </dgm:presLayoutVars>
      </dgm:prSet>
      <dgm:spPr/>
    </dgm:pt>
    <dgm:pt modelId="{BCE42765-48BD-49C4-B2DB-7A1B71425D1F}" type="pres">
      <dgm:prSet presAssocID="{FB486EC6-4687-4577-A253-6F7116D49DAA}" presName="rootComposite" presStyleCnt="0"/>
      <dgm:spPr/>
    </dgm:pt>
    <dgm:pt modelId="{728A644A-4508-4CCA-A39D-C7E113D2FAB4}" type="pres">
      <dgm:prSet presAssocID="{FB486EC6-4687-4577-A253-6F7116D49DAA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BA2927-82A7-40C2-B70C-D5952583C31C}" type="pres">
      <dgm:prSet presAssocID="{FB486EC6-4687-4577-A253-6F7116D49DAA}" presName="rootConnector" presStyleLbl="node2" presStyleIdx="2" presStyleCnt="5"/>
      <dgm:spPr/>
      <dgm:t>
        <a:bodyPr/>
        <a:lstStyle/>
        <a:p>
          <a:endParaRPr lang="en-US"/>
        </a:p>
      </dgm:t>
    </dgm:pt>
    <dgm:pt modelId="{AB9C0904-B6AE-464F-86F0-7D836BC0BA56}" type="pres">
      <dgm:prSet presAssocID="{FB486EC6-4687-4577-A253-6F7116D49DAA}" presName="hierChild4" presStyleCnt="0"/>
      <dgm:spPr/>
    </dgm:pt>
    <dgm:pt modelId="{BDF7A3AC-1FCC-4758-8DE6-67885E315EEF}" type="pres">
      <dgm:prSet presAssocID="{FB486EC6-4687-4577-A253-6F7116D49DAA}" presName="hierChild5" presStyleCnt="0"/>
      <dgm:spPr/>
    </dgm:pt>
    <dgm:pt modelId="{3138CD92-0686-4978-AF00-92387A7C2C1B}" type="pres">
      <dgm:prSet presAssocID="{670A8994-D195-4125-B7C4-28D0DEA05641}" presName="Name37" presStyleLbl="parChTrans1D2" presStyleIdx="3" presStyleCnt="5"/>
      <dgm:spPr/>
      <dgm:t>
        <a:bodyPr/>
        <a:lstStyle/>
        <a:p>
          <a:endParaRPr lang="en-US"/>
        </a:p>
      </dgm:t>
    </dgm:pt>
    <dgm:pt modelId="{8F7776A1-0893-402B-AD26-92E941F4774C}" type="pres">
      <dgm:prSet presAssocID="{B6A349BE-F52F-4B7C-BF7E-3017EA86E020}" presName="hierRoot2" presStyleCnt="0">
        <dgm:presLayoutVars>
          <dgm:hierBranch val="init"/>
        </dgm:presLayoutVars>
      </dgm:prSet>
      <dgm:spPr/>
    </dgm:pt>
    <dgm:pt modelId="{CCF922EE-DAA2-44E0-972F-A1280C8A718C}" type="pres">
      <dgm:prSet presAssocID="{B6A349BE-F52F-4B7C-BF7E-3017EA86E020}" presName="rootComposite" presStyleCnt="0"/>
      <dgm:spPr/>
    </dgm:pt>
    <dgm:pt modelId="{AAA35421-87F1-4730-8248-F6DF21950823}" type="pres">
      <dgm:prSet presAssocID="{B6A349BE-F52F-4B7C-BF7E-3017EA86E020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2FF8CC-5731-4604-A81C-C80461B93B1C}" type="pres">
      <dgm:prSet presAssocID="{B6A349BE-F52F-4B7C-BF7E-3017EA86E020}" presName="rootConnector" presStyleLbl="node2" presStyleIdx="3" presStyleCnt="5"/>
      <dgm:spPr/>
      <dgm:t>
        <a:bodyPr/>
        <a:lstStyle/>
        <a:p>
          <a:endParaRPr lang="en-US"/>
        </a:p>
      </dgm:t>
    </dgm:pt>
    <dgm:pt modelId="{204EC7EE-1614-4B61-8ED3-B662D59287A8}" type="pres">
      <dgm:prSet presAssocID="{B6A349BE-F52F-4B7C-BF7E-3017EA86E020}" presName="hierChild4" presStyleCnt="0"/>
      <dgm:spPr/>
    </dgm:pt>
    <dgm:pt modelId="{000453D4-6F9E-4756-816F-D5C955D323EE}" type="pres">
      <dgm:prSet presAssocID="{B6A349BE-F52F-4B7C-BF7E-3017EA86E020}" presName="hierChild5" presStyleCnt="0"/>
      <dgm:spPr/>
    </dgm:pt>
    <dgm:pt modelId="{027C8CC1-4AD8-43EB-883D-FF294F1DDD13}" type="pres">
      <dgm:prSet presAssocID="{B2FB33DA-D9DD-49FA-B77F-BED5DD071F0C}" presName="Name37" presStyleLbl="parChTrans1D2" presStyleIdx="4" presStyleCnt="5"/>
      <dgm:spPr/>
      <dgm:t>
        <a:bodyPr/>
        <a:lstStyle/>
        <a:p>
          <a:endParaRPr lang="en-US"/>
        </a:p>
      </dgm:t>
    </dgm:pt>
    <dgm:pt modelId="{EB479486-62BD-4758-A29B-66F300B447AF}" type="pres">
      <dgm:prSet presAssocID="{A5CE2231-82E2-4A60-AB45-59CC1E61E463}" presName="hierRoot2" presStyleCnt="0">
        <dgm:presLayoutVars>
          <dgm:hierBranch val="init"/>
        </dgm:presLayoutVars>
      </dgm:prSet>
      <dgm:spPr/>
    </dgm:pt>
    <dgm:pt modelId="{99C01C57-D8F7-4EF9-8D7C-CD83FCB8C6EB}" type="pres">
      <dgm:prSet presAssocID="{A5CE2231-82E2-4A60-AB45-59CC1E61E463}" presName="rootComposite" presStyleCnt="0"/>
      <dgm:spPr/>
    </dgm:pt>
    <dgm:pt modelId="{84C105E8-6B15-46AC-A43F-6F27CEE36925}" type="pres">
      <dgm:prSet presAssocID="{A5CE2231-82E2-4A60-AB45-59CC1E61E463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8B5A7D-7DEB-41DA-BB95-9471432670FF}" type="pres">
      <dgm:prSet presAssocID="{A5CE2231-82E2-4A60-AB45-59CC1E61E463}" presName="rootConnector" presStyleLbl="node2" presStyleIdx="4" presStyleCnt="5"/>
      <dgm:spPr/>
      <dgm:t>
        <a:bodyPr/>
        <a:lstStyle/>
        <a:p>
          <a:endParaRPr lang="en-US"/>
        </a:p>
      </dgm:t>
    </dgm:pt>
    <dgm:pt modelId="{3BC0D35C-BD5C-4111-938B-08274396948A}" type="pres">
      <dgm:prSet presAssocID="{A5CE2231-82E2-4A60-AB45-59CC1E61E463}" presName="hierChild4" presStyleCnt="0"/>
      <dgm:spPr/>
    </dgm:pt>
    <dgm:pt modelId="{19B8FCBD-A70C-4476-AE8C-317C36C98519}" type="pres">
      <dgm:prSet presAssocID="{A5CE2231-82E2-4A60-AB45-59CC1E61E463}" presName="hierChild5" presStyleCnt="0"/>
      <dgm:spPr/>
    </dgm:pt>
    <dgm:pt modelId="{BB16CF93-34C9-4F43-A27A-5B0565452F43}" type="pres">
      <dgm:prSet presAssocID="{8B5B9D86-7C20-427C-B6B9-E9BBF4678893}" presName="hierChild3" presStyleCnt="0"/>
      <dgm:spPr/>
    </dgm:pt>
  </dgm:ptLst>
  <dgm:cxnLst>
    <dgm:cxn modelId="{E0198311-9647-4FEA-96FD-BF6551D12E29}" type="presOf" srcId="{A5CE2231-82E2-4A60-AB45-59CC1E61E463}" destId="{108B5A7D-7DEB-41DA-BB95-9471432670FF}" srcOrd="1" destOrd="0" presId="urn:microsoft.com/office/officeart/2005/8/layout/orgChart1"/>
    <dgm:cxn modelId="{C0FBAB5B-2512-41FA-95EE-A1E9DC003578}" type="presOf" srcId="{FB486EC6-4687-4577-A253-6F7116D49DAA}" destId="{728A644A-4508-4CCA-A39D-C7E113D2FAB4}" srcOrd="0" destOrd="0" presId="urn:microsoft.com/office/officeart/2005/8/layout/orgChart1"/>
    <dgm:cxn modelId="{AE8FB9DE-6624-4B90-B95A-DC382803D07A}" type="presOf" srcId="{8B5B9D86-7C20-427C-B6B9-E9BBF4678893}" destId="{53382132-1521-4BDD-A18C-17289C1E5EF6}" srcOrd="0" destOrd="0" presId="urn:microsoft.com/office/officeart/2005/8/layout/orgChart1"/>
    <dgm:cxn modelId="{E8B232A9-25A5-45FB-9203-63EE30597B87}" type="presOf" srcId="{967511B2-2831-4F42-BFFD-28FFA6120297}" destId="{E2C7B939-AF14-4A2D-9A72-AC27EAF97B72}" srcOrd="0" destOrd="0" presId="urn:microsoft.com/office/officeart/2005/8/layout/orgChart1"/>
    <dgm:cxn modelId="{7A270B2B-CFD8-41C3-A206-D8E4A022D655}" srcId="{8B5B9D86-7C20-427C-B6B9-E9BBF4678893}" destId="{FB486EC6-4687-4577-A253-6F7116D49DAA}" srcOrd="2" destOrd="0" parTransId="{CDE8F142-2FB2-40C7-9949-AF933347027B}" sibTransId="{309672AF-E53F-45AE-97EE-825EF684891F}"/>
    <dgm:cxn modelId="{F4BEFDD6-8F0C-4F75-843A-0A6C16570620}" type="presOf" srcId="{B2FB33DA-D9DD-49FA-B77F-BED5DD071F0C}" destId="{027C8CC1-4AD8-43EB-883D-FF294F1DDD13}" srcOrd="0" destOrd="0" presId="urn:microsoft.com/office/officeart/2005/8/layout/orgChart1"/>
    <dgm:cxn modelId="{C578FB6C-AB46-4209-9372-44C3EF74A073}" type="presOf" srcId="{CDE8F142-2FB2-40C7-9949-AF933347027B}" destId="{15290FF9-4E00-4D89-B572-FAB2665E8C93}" srcOrd="0" destOrd="0" presId="urn:microsoft.com/office/officeart/2005/8/layout/orgChart1"/>
    <dgm:cxn modelId="{0593E11F-E508-4DAF-920A-A2C478CF4BB8}" type="presOf" srcId="{8B5B9D86-7C20-427C-B6B9-E9BBF4678893}" destId="{576C7672-1723-47E2-BE36-C2DB0FBEF81D}" srcOrd="1" destOrd="0" presId="urn:microsoft.com/office/officeart/2005/8/layout/orgChart1"/>
    <dgm:cxn modelId="{E5CAA543-65BC-457C-98DC-FF2DE35ACC5D}" type="presOf" srcId="{A284A727-F1DF-477E-BD90-5850766A4590}" destId="{2EF3B12F-03F6-4E79-A40F-F31536F68B7F}" srcOrd="0" destOrd="0" presId="urn:microsoft.com/office/officeart/2005/8/layout/orgChart1"/>
    <dgm:cxn modelId="{A152CA59-598D-47EA-968C-502151B32B08}" type="presOf" srcId="{B6A349BE-F52F-4B7C-BF7E-3017EA86E020}" destId="{DA2FF8CC-5731-4604-A81C-C80461B93B1C}" srcOrd="1" destOrd="0" presId="urn:microsoft.com/office/officeart/2005/8/layout/orgChart1"/>
    <dgm:cxn modelId="{41E119F1-147B-4B7B-99B4-81B3791DD03A}" srcId="{8B5B9D86-7C20-427C-B6B9-E9BBF4678893}" destId="{A5CE2231-82E2-4A60-AB45-59CC1E61E463}" srcOrd="4" destOrd="0" parTransId="{B2FB33DA-D9DD-49FA-B77F-BED5DD071F0C}" sibTransId="{B5647163-9770-48A4-A18F-533F56C42BAC}"/>
    <dgm:cxn modelId="{74A4B6F7-EAE6-4149-B5CA-982A716A9189}" type="presOf" srcId="{18EC01F0-3017-411F-953A-A80C17098B0A}" destId="{9585EA75-B001-44BD-8F1D-0C21C5D62976}" srcOrd="1" destOrd="0" presId="urn:microsoft.com/office/officeart/2005/8/layout/orgChart1"/>
    <dgm:cxn modelId="{5CAED20D-EAFF-4DB7-93D6-95E78B9B5350}" type="presOf" srcId="{B6A349BE-F52F-4B7C-BF7E-3017EA86E020}" destId="{AAA35421-87F1-4730-8248-F6DF21950823}" srcOrd="0" destOrd="0" presId="urn:microsoft.com/office/officeart/2005/8/layout/orgChart1"/>
    <dgm:cxn modelId="{4288786A-BB0E-4BB3-99D4-FE9E6698D305}" type="presOf" srcId="{FB486EC6-4687-4577-A253-6F7116D49DAA}" destId="{0FBA2927-82A7-40C2-B70C-D5952583C31C}" srcOrd="1" destOrd="0" presId="urn:microsoft.com/office/officeart/2005/8/layout/orgChart1"/>
    <dgm:cxn modelId="{220305CD-9703-486F-8B1A-390A62C477BF}" type="presOf" srcId="{18EC01F0-3017-411F-953A-A80C17098B0A}" destId="{02D80832-2C5D-4DB7-BA21-CE285F7893C9}" srcOrd="0" destOrd="0" presId="urn:microsoft.com/office/officeart/2005/8/layout/orgChart1"/>
    <dgm:cxn modelId="{F4827026-76A3-4C7D-B566-FCFBE205C2D3}" srcId="{8B5B9D86-7C20-427C-B6B9-E9BBF4678893}" destId="{18EC01F0-3017-411F-953A-A80C17098B0A}" srcOrd="0" destOrd="0" parTransId="{967511B2-2831-4F42-BFFD-28FFA6120297}" sibTransId="{859BBFEA-64EC-4256-AB07-32339F28136D}"/>
    <dgm:cxn modelId="{A8438C16-8D81-437D-A651-BECDFB3AE254}" type="presOf" srcId="{A5CE2231-82E2-4A60-AB45-59CC1E61E463}" destId="{84C105E8-6B15-46AC-A43F-6F27CEE36925}" srcOrd="0" destOrd="0" presId="urn:microsoft.com/office/officeart/2005/8/layout/orgChart1"/>
    <dgm:cxn modelId="{47635C10-2E02-4E8B-B61E-1BF2C7060738}" type="presOf" srcId="{670A8994-D195-4125-B7C4-28D0DEA05641}" destId="{3138CD92-0686-4978-AF00-92387A7C2C1B}" srcOrd="0" destOrd="0" presId="urn:microsoft.com/office/officeart/2005/8/layout/orgChart1"/>
    <dgm:cxn modelId="{0FD8FD64-61F2-4E21-A9CA-40D943D97B56}" type="presOf" srcId="{27CA5405-1A47-4AA5-96EA-B5DE5D815221}" destId="{7D9651F1-5E84-489E-A252-BBB06DA8AAC6}" srcOrd="0" destOrd="0" presId="urn:microsoft.com/office/officeart/2005/8/layout/orgChart1"/>
    <dgm:cxn modelId="{44801D6A-39B6-4B60-BD79-7F1F3184331B}" type="presOf" srcId="{27CA5405-1A47-4AA5-96EA-B5DE5D815221}" destId="{D7FFD764-59A6-405E-A4B6-59B8B433A615}" srcOrd="1" destOrd="0" presId="urn:microsoft.com/office/officeart/2005/8/layout/orgChart1"/>
    <dgm:cxn modelId="{CBF985F7-2931-4B37-997B-D165AE15226E}" type="presOf" srcId="{402411D0-0F77-4F10-B5AA-DD065A295AEF}" destId="{9F63DE6B-360C-40C5-952C-E4A604F02592}" srcOrd="0" destOrd="0" presId="urn:microsoft.com/office/officeart/2005/8/layout/orgChart1"/>
    <dgm:cxn modelId="{B75EE7DC-2F07-4BBA-8B25-E81693A103B9}" srcId="{8B5B9D86-7C20-427C-B6B9-E9BBF4678893}" destId="{27CA5405-1A47-4AA5-96EA-B5DE5D815221}" srcOrd="1" destOrd="0" parTransId="{A284A727-F1DF-477E-BD90-5850766A4590}" sibTransId="{382762D8-8E90-43B1-B996-18CFFB4CD3B0}"/>
    <dgm:cxn modelId="{2872226A-ED90-40C7-BBAB-C6E5B920C64F}" srcId="{8B5B9D86-7C20-427C-B6B9-E9BBF4678893}" destId="{B6A349BE-F52F-4B7C-BF7E-3017EA86E020}" srcOrd="3" destOrd="0" parTransId="{670A8994-D195-4125-B7C4-28D0DEA05641}" sibTransId="{3084090B-42BE-42DB-9A06-CCBFB8A12E10}"/>
    <dgm:cxn modelId="{B0897153-5AF7-47D3-A2F4-9D59BB891459}" srcId="{402411D0-0F77-4F10-B5AA-DD065A295AEF}" destId="{8B5B9D86-7C20-427C-B6B9-E9BBF4678893}" srcOrd="0" destOrd="0" parTransId="{6941BC59-AC8E-4CC6-BAD9-CCE2F5B84D03}" sibTransId="{02940908-796B-46DB-ADFC-3E9F949A14D2}"/>
    <dgm:cxn modelId="{33640420-021F-471F-92F6-A7EC27076FFC}" type="presParOf" srcId="{9F63DE6B-360C-40C5-952C-E4A604F02592}" destId="{C34AD6FA-3175-4DAE-B914-F5B8FD5B0578}" srcOrd="0" destOrd="0" presId="urn:microsoft.com/office/officeart/2005/8/layout/orgChart1"/>
    <dgm:cxn modelId="{D22817FF-C67D-48EB-AFF5-0743AF95070A}" type="presParOf" srcId="{C34AD6FA-3175-4DAE-B914-F5B8FD5B0578}" destId="{71876AA7-7F7A-477D-96E4-BD20CB0B1508}" srcOrd="0" destOrd="0" presId="urn:microsoft.com/office/officeart/2005/8/layout/orgChart1"/>
    <dgm:cxn modelId="{FE2B49B0-9FD0-4DC8-AEC1-FC3410B0A495}" type="presParOf" srcId="{71876AA7-7F7A-477D-96E4-BD20CB0B1508}" destId="{53382132-1521-4BDD-A18C-17289C1E5EF6}" srcOrd="0" destOrd="0" presId="urn:microsoft.com/office/officeart/2005/8/layout/orgChart1"/>
    <dgm:cxn modelId="{861EC551-A630-46F8-AE7E-C82F59A16B44}" type="presParOf" srcId="{71876AA7-7F7A-477D-96E4-BD20CB0B1508}" destId="{576C7672-1723-47E2-BE36-C2DB0FBEF81D}" srcOrd="1" destOrd="0" presId="urn:microsoft.com/office/officeart/2005/8/layout/orgChart1"/>
    <dgm:cxn modelId="{A4384475-9F21-4D02-B7FF-F016080B2F14}" type="presParOf" srcId="{C34AD6FA-3175-4DAE-B914-F5B8FD5B0578}" destId="{C1446219-6DBA-462D-BB2C-4A753917B9FC}" srcOrd="1" destOrd="0" presId="urn:microsoft.com/office/officeart/2005/8/layout/orgChart1"/>
    <dgm:cxn modelId="{76BD9DA0-1F0E-4799-A977-309C9DA3E52F}" type="presParOf" srcId="{C1446219-6DBA-462D-BB2C-4A753917B9FC}" destId="{E2C7B939-AF14-4A2D-9A72-AC27EAF97B72}" srcOrd="0" destOrd="0" presId="urn:microsoft.com/office/officeart/2005/8/layout/orgChart1"/>
    <dgm:cxn modelId="{5F3BE4B9-BA30-498F-AFED-942A1A6C86D6}" type="presParOf" srcId="{C1446219-6DBA-462D-BB2C-4A753917B9FC}" destId="{F5F495ED-855B-45EC-ADB9-AE5D478FA8B5}" srcOrd="1" destOrd="0" presId="urn:microsoft.com/office/officeart/2005/8/layout/orgChart1"/>
    <dgm:cxn modelId="{35BE006A-1694-429A-B07D-20E02F19D75B}" type="presParOf" srcId="{F5F495ED-855B-45EC-ADB9-AE5D478FA8B5}" destId="{DC0C7CAE-5624-43FD-BEFD-D9B50028090B}" srcOrd="0" destOrd="0" presId="urn:microsoft.com/office/officeart/2005/8/layout/orgChart1"/>
    <dgm:cxn modelId="{F835507B-9CE4-4DDD-BDBF-ABD0C0CE9A75}" type="presParOf" srcId="{DC0C7CAE-5624-43FD-BEFD-D9B50028090B}" destId="{02D80832-2C5D-4DB7-BA21-CE285F7893C9}" srcOrd="0" destOrd="0" presId="urn:microsoft.com/office/officeart/2005/8/layout/orgChart1"/>
    <dgm:cxn modelId="{DBB55A98-C67D-41BD-AF18-82D9F1F578C7}" type="presParOf" srcId="{DC0C7CAE-5624-43FD-BEFD-D9B50028090B}" destId="{9585EA75-B001-44BD-8F1D-0C21C5D62976}" srcOrd="1" destOrd="0" presId="urn:microsoft.com/office/officeart/2005/8/layout/orgChart1"/>
    <dgm:cxn modelId="{ABE29A60-DDD6-4F78-B9AF-45D8F55FD6F9}" type="presParOf" srcId="{F5F495ED-855B-45EC-ADB9-AE5D478FA8B5}" destId="{EA054978-D709-410F-8E2E-58FF23B5DAEF}" srcOrd="1" destOrd="0" presId="urn:microsoft.com/office/officeart/2005/8/layout/orgChart1"/>
    <dgm:cxn modelId="{E3987ED2-8DCB-4124-8ED8-75A8A8D6944A}" type="presParOf" srcId="{F5F495ED-855B-45EC-ADB9-AE5D478FA8B5}" destId="{D70064D2-3560-4012-A7D7-CE3FD3D40BD5}" srcOrd="2" destOrd="0" presId="urn:microsoft.com/office/officeart/2005/8/layout/orgChart1"/>
    <dgm:cxn modelId="{E6579AC9-A320-4FE8-BD04-198D50A828EE}" type="presParOf" srcId="{C1446219-6DBA-462D-BB2C-4A753917B9FC}" destId="{2EF3B12F-03F6-4E79-A40F-F31536F68B7F}" srcOrd="2" destOrd="0" presId="urn:microsoft.com/office/officeart/2005/8/layout/orgChart1"/>
    <dgm:cxn modelId="{722C7F68-0D8A-482F-B00D-FE096874FCF8}" type="presParOf" srcId="{C1446219-6DBA-462D-BB2C-4A753917B9FC}" destId="{E843746C-9AF4-4811-9A0F-7A24D9E8FA2D}" srcOrd="3" destOrd="0" presId="urn:microsoft.com/office/officeart/2005/8/layout/orgChart1"/>
    <dgm:cxn modelId="{114302C6-982C-4CDB-9CC2-23BB49E9F8DF}" type="presParOf" srcId="{E843746C-9AF4-4811-9A0F-7A24D9E8FA2D}" destId="{1AD4F082-9419-41E3-8D0A-7B7521BDC120}" srcOrd="0" destOrd="0" presId="urn:microsoft.com/office/officeart/2005/8/layout/orgChart1"/>
    <dgm:cxn modelId="{69DDA76E-F151-4465-A275-C09B096B7A60}" type="presParOf" srcId="{1AD4F082-9419-41E3-8D0A-7B7521BDC120}" destId="{7D9651F1-5E84-489E-A252-BBB06DA8AAC6}" srcOrd="0" destOrd="0" presId="urn:microsoft.com/office/officeart/2005/8/layout/orgChart1"/>
    <dgm:cxn modelId="{601FAA6F-133E-42DA-8FA5-FDB07A13351F}" type="presParOf" srcId="{1AD4F082-9419-41E3-8D0A-7B7521BDC120}" destId="{D7FFD764-59A6-405E-A4B6-59B8B433A615}" srcOrd="1" destOrd="0" presId="urn:microsoft.com/office/officeart/2005/8/layout/orgChart1"/>
    <dgm:cxn modelId="{327E047E-8EB6-4B94-95C4-BEC2B3F710A2}" type="presParOf" srcId="{E843746C-9AF4-4811-9A0F-7A24D9E8FA2D}" destId="{22B9E640-B9BA-400D-9313-E5E234B7D3B0}" srcOrd="1" destOrd="0" presId="urn:microsoft.com/office/officeart/2005/8/layout/orgChart1"/>
    <dgm:cxn modelId="{23603D37-1C45-4E8A-944C-7EAE068DF7A7}" type="presParOf" srcId="{E843746C-9AF4-4811-9A0F-7A24D9E8FA2D}" destId="{9F60097A-4644-44F6-B441-CDDAF3489D37}" srcOrd="2" destOrd="0" presId="urn:microsoft.com/office/officeart/2005/8/layout/orgChart1"/>
    <dgm:cxn modelId="{384C968A-A13D-4DC3-8E93-604A00AA2656}" type="presParOf" srcId="{C1446219-6DBA-462D-BB2C-4A753917B9FC}" destId="{15290FF9-4E00-4D89-B572-FAB2665E8C93}" srcOrd="4" destOrd="0" presId="urn:microsoft.com/office/officeart/2005/8/layout/orgChart1"/>
    <dgm:cxn modelId="{69FB169C-7AFA-4E1B-B72B-E90A12DF4BEA}" type="presParOf" srcId="{C1446219-6DBA-462D-BB2C-4A753917B9FC}" destId="{9EFE690E-91F2-40F6-BCE5-7F4349784FAB}" srcOrd="5" destOrd="0" presId="urn:microsoft.com/office/officeart/2005/8/layout/orgChart1"/>
    <dgm:cxn modelId="{A51D34C3-6527-4479-9D1A-F8A8279F912E}" type="presParOf" srcId="{9EFE690E-91F2-40F6-BCE5-7F4349784FAB}" destId="{BCE42765-48BD-49C4-B2DB-7A1B71425D1F}" srcOrd="0" destOrd="0" presId="urn:microsoft.com/office/officeart/2005/8/layout/orgChart1"/>
    <dgm:cxn modelId="{ED29F153-8E3E-449F-AF7E-BECC178E8B7E}" type="presParOf" srcId="{BCE42765-48BD-49C4-B2DB-7A1B71425D1F}" destId="{728A644A-4508-4CCA-A39D-C7E113D2FAB4}" srcOrd="0" destOrd="0" presId="urn:microsoft.com/office/officeart/2005/8/layout/orgChart1"/>
    <dgm:cxn modelId="{BEBBB163-495A-481C-A23C-4D80F599EB20}" type="presParOf" srcId="{BCE42765-48BD-49C4-B2DB-7A1B71425D1F}" destId="{0FBA2927-82A7-40C2-B70C-D5952583C31C}" srcOrd="1" destOrd="0" presId="urn:microsoft.com/office/officeart/2005/8/layout/orgChart1"/>
    <dgm:cxn modelId="{0BC2B1BE-225B-4E10-B8A8-FCBC79DA860C}" type="presParOf" srcId="{9EFE690E-91F2-40F6-BCE5-7F4349784FAB}" destId="{AB9C0904-B6AE-464F-86F0-7D836BC0BA56}" srcOrd="1" destOrd="0" presId="urn:microsoft.com/office/officeart/2005/8/layout/orgChart1"/>
    <dgm:cxn modelId="{FF35F249-CA8D-4358-8802-E647D3EAE4BF}" type="presParOf" srcId="{9EFE690E-91F2-40F6-BCE5-7F4349784FAB}" destId="{BDF7A3AC-1FCC-4758-8DE6-67885E315EEF}" srcOrd="2" destOrd="0" presId="urn:microsoft.com/office/officeart/2005/8/layout/orgChart1"/>
    <dgm:cxn modelId="{C5D7D2D2-9419-492A-8287-F42C0A85B0CA}" type="presParOf" srcId="{C1446219-6DBA-462D-BB2C-4A753917B9FC}" destId="{3138CD92-0686-4978-AF00-92387A7C2C1B}" srcOrd="6" destOrd="0" presId="urn:microsoft.com/office/officeart/2005/8/layout/orgChart1"/>
    <dgm:cxn modelId="{862969D2-EDEF-42D6-82CB-B0AF36266E21}" type="presParOf" srcId="{C1446219-6DBA-462D-BB2C-4A753917B9FC}" destId="{8F7776A1-0893-402B-AD26-92E941F4774C}" srcOrd="7" destOrd="0" presId="urn:microsoft.com/office/officeart/2005/8/layout/orgChart1"/>
    <dgm:cxn modelId="{9FF24B44-3F59-4BDD-9626-1C983B9FD758}" type="presParOf" srcId="{8F7776A1-0893-402B-AD26-92E941F4774C}" destId="{CCF922EE-DAA2-44E0-972F-A1280C8A718C}" srcOrd="0" destOrd="0" presId="urn:microsoft.com/office/officeart/2005/8/layout/orgChart1"/>
    <dgm:cxn modelId="{E3DC47D9-A1DE-43F6-BD02-AEDC05F7ABC3}" type="presParOf" srcId="{CCF922EE-DAA2-44E0-972F-A1280C8A718C}" destId="{AAA35421-87F1-4730-8248-F6DF21950823}" srcOrd="0" destOrd="0" presId="urn:microsoft.com/office/officeart/2005/8/layout/orgChart1"/>
    <dgm:cxn modelId="{30A625BF-7800-4CBD-AE0C-5DD63C88AEC2}" type="presParOf" srcId="{CCF922EE-DAA2-44E0-972F-A1280C8A718C}" destId="{DA2FF8CC-5731-4604-A81C-C80461B93B1C}" srcOrd="1" destOrd="0" presId="urn:microsoft.com/office/officeart/2005/8/layout/orgChart1"/>
    <dgm:cxn modelId="{D431656B-AA32-4CC8-A58B-DEE4139D1EF3}" type="presParOf" srcId="{8F7776A1-0893-402B-AD26-92E941F4774C}" destId="{204EC7EE-1614-4B61-8ED3-B662D59287A8}" srcOrd="1" destOrd="0" presId="urn:microsoft.com/office/officeart/2005/8/layout/orgChart1"/>
    <dgm:cxn modelId="{39A1D383-A4E4-413E-9613-F9FA314B7194}" type="presParOf" srcId="{8F7776A1-0893-402B-AD26-92E941F4774C}" destId="{000453D4-6F9E-4756-816F-D5C955D323EE}" srcOrd="2" destOrd="0" presId="urn:microsoft.com/office/officeart/2005/8/layout/orgChart1"/>
    <dgm:cxn modelId="{F4DFE403-15F1-4B4F-B78F-66D8AC5ED1CA}" type="presParOf" srcId="{C1446219-6DBA-462D-BB2C-4A753917B9FC}" destId="{027C8CC1-4AD8-43EB-883D-FF294F1DDD13}" srcOrd="8" destOrd="0" presId="urn:microsoft.com/office/officeart/2005/8/layout/orgChart1"/>
    <dgm:cxn modelId="{8ED2E9EF-E0F5-47C8-9443-8C0E3A9CE6A9}" type="presParOf" srcId="{C1446219-6DBA-462D-BB2C-4A753917B9FC}" destId="{EB479486-62BD-4758-A29B-66F300B447AF}" srcOrd="9" destOrd="0" presId="urn:microsoft.com/office/officeart/2005/8/layout/orgChart1"/>
    <dgm:cxn modelId="{2A1CEEC7-9474-4828-8429-D7F633CA29F6}" type="presParOf" srcId="{EB479486-62BD-4758-A29B-66F300B447AF}" destId="{99C01C57-D8F7-4EF9-8D7C-CD83FCB8C6EB}" srcOrd="0" destOrd="0" presId="urn:microsoft.com/office/officeart/2005/8/layout/orgChart1"/>
    <dgm:cxn modelId="{2334309C-C4FC-4044-A411-79963F13DCBD}" type="presParOf" srcId="{99C01C57-D8F7-4EF9-8D7C-CD83FCB8C6EB}" destId="{84C105E8-6B15-46AC-A43F-6F27CEE36925}" srcOrd="0" destOrd="0" presId="urn:microsoft.com/office/officeart/2005/8/layout/orgChart1"/>
    <dgm:cxn modelId="{3811A04B-5CC3-4A5B-87D3-C9C47986FB30}" type="presParOf" srcId="{99C01C57-D8F7-4EF9-8D7C-CD83FCB8C6EB}" destId="{108B5A7D-7DEB-41DA-BB95-9471432670FF}" srcOrd="1" destOrd="0" presId="urn:microsoft.com/office/officeart/2005/8/layout/orgChart1"/>
    <dgm:cxn modelId="{4C4F2E2D-209B-49D9-AE6D-431220C766C3}" type="presParOf" srcId="{EB479486-62BD-4758-A29B-66F300B447AF}" destId="{3BC0D35C-BD5C-4111-938B-08274396948A}" srcOrd="1" destOrd="0" presId="urn:microsoft.com/office/officeart/2005/8/layout/orgChart1"/>
    <dgm:cxn modelId="{62D64158-14F1-4F74-BFAD-C62B2BF03216}" type="presParOf" srcId="{EB479486-62BD-4758-A29B-66F300B447AF}" destId="{19B8FCBD-A70C-4476-AE8C-317C36C98519}" srcOrd="2" destOrd="0" presId="urn:microsoft.com/office/officeart/2005/8/layout/orgChart1"/>
    <dgm:cxn modelId="{93000CD5-5D9F-4718-828A-5B258774ABF6}" type="presParOf" srcId="{C34AD6FA-3175-4DAE-B914-F5B8FD5B0578}" destId="{BB16CF93-34C9-4F43-A27A-5B0565452F43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D9856B-230B-4660-A048-4762E063E523}" type="doc">
      <dgm:prSet loTypeId="urn:microsoft.com/office/officeart/2005/8/layout/lProcess3" loCatId="process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B4587C78-412C-49F8-92F2-F9AAD969F1E5}">
      <dgm:prSet phldrT="[Text]"/>
      <dgm:spPr/>
      <dgm:t>
        <a:bodyPr/>
        <a:lstStyle/>
        <a:p>
          <a:r>
            <a:rPr lang="en-US" dirty="0" smtClean="0">
              <a:latin typeface="Franklin Gothic Heavy" pitchFamily="34" charset="0"/>
            </a:rPr>
            <a:t>Director</a:t>
          </a:r>
          <a:br>
            <a:rPr lang="en-US" dirty="0" smtClean="0">
              <a:latin typeface="Franklin Gothic Heavy" pitchFamily="34" charset="0"/>
            </a:rPr>
          </a:br>
          <a:r>
            <a:rPr lang="en-US" dirty="0" smtClean="0">
              <a:latin typeface="Franklin Gothic Heavy" pitchFamily="34" charset="0"/>
            </a:rPr>
            <a:t>OMAO</a:t>
          </a:r>
          <a:endParaRPr lang="en-US" dirty="0">
            <a:latin typeface="Franklin Gothic Heavy" pitchFamily="34" charset="0"/>
          </a:endParaRPr>
        </a:p>
      </dgm:t>
    </dgm:pt>
    <dgm:pt modelId="{64DD75A2-765D-4DBE-8442-A5E87AA7B909}" type="parTrans" cxnId="{FC548C25-72EA-4E7B-A7EF-5531764E015D}">
      <dgm:prSet/>
      <dgm:spPr/>
      <dgm:t>
        <a:bodyPr/>
        <a:lstStyle/>
        <a:p>
          <a:endParaRPr lang="en-US"/>
        </a:p>
      </dgm:t>
    </dgm:pt>
    <dgm:pt modelId="{3AA03932-53D2-42AF-9478-D09CCB2E4403}" type="sibTrans" cxnId="{FC548C25-72EA-4E7B-A7EF-5531764E015D}">
      <dgm:prSet/>
      <dgm:spPr/>
      <dgm:t>
        <a:bodyPr/>
        <a:lstStyle/>
        <a:p>
          <a:endParaRPr lang="en-US"/>
        </a:p>
      </dgm:t>
    </dgm:pt>
    <dgm:pt modelId="{5286C242-A122-419D-AA1A-935A0BC89885}">
      <dgm:prSet phldrT="[Text]" custT="1"/>
      <dgm:spPr/>
      <dgm:t>
        <a:bodyPr/>
        <a:lstStyle/>
        <a:p>
          <a:pPr algn="l"/>
          <a:r>
            <a:rPr lang="en-US" sz="2400" dirty="0" smtClean="0">
              <a:latin typeface="Franklin Gothic Medium Cond" pitchFamily="34" charset="0"/>
            </a:rPr>
            <a:t>Final Approval</a:t>
          </a:r>
        </a:p>
        <a:p>
          <a:pPr algn="l"/>
          <a:r>
            <a:rPr lang="en-US" sz="2400" dirty="0" smtClean="0">
              <a:latin typeface="Franklin Gothic Medium Cond" pitchFamily="34" charset="0"/>
            </a:rPr>
            <a:t>Implementation</a:t>
          </a:r>
          <a:endParaRPr lang="en-US" sz="2400" dirty="0">
            <a:latin typeface="Franklin Gothic Medium Cond" pitchFamily="34" charset="0"/>
          </a:endParaRPr>
        </a:p>
      </dgm:t>
    </dgm:pt>
    <dgm:pt modelId="{1CE4467B-532C-4573-B4BB-C2EC197D79C6}" type="parTrans" cxnId="{3663BF74-41DF-4DFA-A91F-710E1A16072D}">
      <dgm:prSet/>
      <dgm:spPr/>
      <dgm:t>
        <a:bodyPr/>
        <a:lstStyle/>
        <a:p>
          <a:endParaRPr lang="en-US"/>
        </a:p>
      </dgm:t>
    </dgm:pt>
    <dgm:pt modelId="{59D091B5-190B-4CE1-B3BD-FBC0554B29E2}" type="sibTrans" cxnId="{3663BF74-41DF-4DFA-A91F-710E1A16072D}">
      <dgm:prSet/>
      <dgm:spPr/>
      <dgm:t>
        <a:bodyPr/>
        <a:lstStyle/>
        <a:p>
          <a:endParaRPr lang="en-US"/>
        </a:p>
      </dgm:t>
    </dgm:pt>
    <dgm:pt modelId="{CE875574-8310-490D-BBEA-9F7515AD3508}">
      <dgm:prSet phldrT="[Text]"/>
      <dgm:spPr/>
      <dgm:t>
        <a:bodyPr/>
        <a:lstStyle/>
        <a:p>
          <a:r>
            <a:rPr lang="en-US" dirty="0" smtClean="0">
              <a:latin typeface="Franklin Gothic Heavy" pitchFamily="34" charset="0"/>
            </a:rPr>
            <a:t>Fleet Council</a:t>
          </a:r>
          <a:endParaRPr lang="en-US" dirty="0">
            <a:latin typeface="Franklin Gothic Heavy" pitchFamily="34" charset="0"/>
          </a:endParaRPr>
        </a:p>
      </dgm:t>
    </dgm:pt>
    <dgm:pt modelId="{646D6E3B-FE87-4760-A117-8459F62FF498}" type="parTrans" cxnId="{AEB4F536-8D7D-4C3E-84D6-FF0C76652282}">
      <dgm:prSet/>
      <dgm:spPr/>
      <dgm:t>
        <a:bodyPr/>
        <a:lstStyle/>
        <a:p>
          <a:endParaRPr lang="en-US"/>
        </a:p>
      </dgm:t>
    </dgm:pt>
    <dgm:pt modelId="{2E27459C-196D-4B9C-A794-02A433917BB1}" type="sibTrans" cxnId="{AEB4F536-8D7D-4C3E-84D6-FF0C76652282}">
      <dgm:prSet/>
      <dgm:spPr/>
      <dgm:t>
        <a:bodyPr/>
        <a:lstStyle/>
        <a:p>
          <a:endParaRPr lang="en-US"/>
        </a:p>
      </dgm:t>
    </dgm:pt>
    <dgm:pt modelId="{4B7898A6-545E-4098-A538-0ABC3A6C5EF0}">
      <dgm:prSet phldrT="[Text]" custT="1"/>
      <dgm:spPr/>
      <dgm:t>
        <a:bodyPr/>
        <a:lstStyle/>
        <a:p>
          <a:pPr algn="l"/>
          <a:r>
            <a:rPr lang="en-US" sz="2400" dirty="0" smtClean="0">
              <a:latin typeface="Franklin Gothic Medium Cond" pitchFamily="34" charset="0"/>
            </a:rPr>
            <a:t>Arbitrate Priorities</a:t>
          </a:r>
        </a:p>
        <a:p>
          <a:pPr algn="l"/>
          <a:r>
            <a:rPr lang="en-US" sz="2400" dirty="0" smtClean="0">
              <a:latin typeface="Franklin Gothic Medium Cond" pitchFamily="34" charset="0"/>
            </a:rPr>
            <a:t>Approve Fleet Policy</a:t>
          </a:r>
        </a:p>
        <a:p>
          <a:pPr algn="l"/>
          <a:r>
            <a:rPr lang="en-US" sz="2400" dirty="0" smtClean="0">
              <a:latin typeface="Franklin Gothic Medium Cond" pitchFamily="34" charset="0"/>
            </a:rPr>
            <a:t>Disseminate Fleet Information</a:t>
          </a:r>
        </a:p>
      </dgm:t>
    </dgm:pt>
    <dgm:pt modelId="{B55112BB-FAD0-43E3-8AA8-71FC9F1D39E5}" type="parTrans" cxnId="{FFB633D6-0E30-4FD8-9FE9-3C7BE4E2C913}">
      <dgm:prSet/>
      <dgm:spPr/>
      <dgm:t>
        <a:bodyPr/>
        <a:lstStyle/>
        <a:p>
          <a:endParaRPr lang="en-US"/>
        </a:p>
      </dgm:t>
    </dgm:pt>
    <dgm:pt modelId="{EE1B756A-E479-4866-87EC-5889D9301D58}" type="sibTrans" cxnId="{FFB633D6-0E30-4FD8-9FE9-3C7BE4E2C913}">
      <dgm:prSet/>
      <dgm:spPr/>
      <dgm:t>
        <a:bodyPr/>
        <a:lstStyle/>
        <a:p>
          <a:endParaRPr lang="en-US"/>
        </a:p>
      </dgm:t>
    </dgm:pt>
    <dgm:pt modelId="{A259DFAB-0959-4BE3-B27D-D00163FF508A}">
      <dgm:prSet phldrT="[Text]"/>
      <dgm:spPr/>
      <dgm:t>
        <a:bodyPr/>
        <a:lstStyle/>
        <a:p>
          <a:r>
            <a:rPr lang="en-US" dirty="0" smtClean="0">
              <a:latin typeface="Franklin Gothic Heavy" pitchFamily="34" charset="0"/>
            </a:rPr>
            <a:t>Fleet Working Group</a:t>
          </a:r>
          <a:endParaRPr lang="en-US" dirty="0">
            <a:latin typeface="Franklin Gothic Heavy" pitchFamily="34" charset="0"/>
          </a:endParaRPr>
        </a:p>
      </dgm:t>
    </dgm:pt>
    <dgm:pt modelId="{B4BC6743-4BDE-404F-AD58-EFD86143F733}" type="parTrans" cxnId="{5EE9502A-CC74-4938-8B80-C2013AED0E3D}">
      <dgm:prSet/>
      <dgm:spPr/>
      <dgm:t>
        <a:bodyPr/>
        <a:lstStyle/>
        <a:p>
          <a:endParaRPr lang="en-US"/>
        </a:p>
      </dgm:t>
    </dgm:pt>
    <dgm:pt modelId="{655144A0-B29C-4410-8739-CD6253F5A233}" type="sibTrans" cxnId="{5EE9502A-CC74-4938-8B80-C2013AED0E3D}">
      <dgm:prSet/>
      <dgm:spPr/>
      <dgm:t>
        <a:bodyPr/>
        <a:lstStyle/>
        <a:p>
          <a:endParaRPr lang="en-US"/>
        </a:p>
      </dgm:t>
    </dgm:pt>
    <dgm:pt modelId="{87B6C458-DDB5-4041-8497-E760A74C01DB}">
      <dgm:prSet phldrT="[Text]" custT="1"/>
      <dgm:spPr/>
      <dgm:t>
        <a:bodyPr/>
        <a:lstStyle/>
        <a:p>
          <a:pPr algn="l"/>
          <a:r>
            <a:rPr lang="en-US" sz="2400" dirty="0" smtClean="0">
              <a:latin typeface="Franklin Gothic Medium Cond" pitchFamily="34" charset="0"/>
            </a:rPr>
            <a:t>Bring Requirements Together</a:t>
          </a:r>
        </a:p>
        <a:p>
          <a:pPr algn="l"/>
          <a:r>
            <a:rPr lang="en-US" sz="2400" dirty="0" smtClean="0">
              <a:latin typeface="Franklin Gothic Medium Cond" pitchFamily="34" charset="0"/>
            </a:rPr>
            <a:t>Optimize Fleet Use</a:t>
          </a:r>
        </a:p>
        <a:p>
          <a:pPr algn="l"/>
          <a:r>
            <a:rPr lang="en-US" sz="2400" dirty="0" smtClean="0">
              <a:latin typeface="Franklin Gothic Medium Cond" pitchFamily="34" charset="0"/>
            </a:rPr>
            <a:t>Synergize Fleet Use</a:t>
          </a:r>
        </a:p>
      </dgm:t>
    </dgm:pt>
    <dgm:pt modelId="{601A297D-2578-4B1A-A0EC-28F23E1D3563}" type="parTrans" cxnId="{5BB3B31A-8273-4A17-98D1-51A9208D03CC}">
      <dgm:prSet/>
      <dgm:spPr/>
      <dgm:t>
        <a:bodyPr/>
        <a:lstStyle/>
        <a:p>
          <a:endParaRPr lang="en-US"/>
        </a:p>
      </dgm:t>
    </dgm:pt>
    <dgm:pt modelId="{15D4852B-57CA-489C-B6AF-9DB342D336EC}" type="sibTrans" cxnId="{5BB3B31A-8273-4A17-98D1-51A9208D03CC}">
      <dgm:prSet/>
      <dgm:spPr/>
      <dgm:t>
        <a:bodyPr/>
        <a:lstStyle/>
        <a:p>
          <a:endParaRPr lang="en-US"/>
        </a:p>
      </dgm:t>
    </dgm:pt>
    <dgm:pt modelId="{E985E814-30DE-4682-B684-5DEADD9AE285}" type="pres">
      <dgm:prSet presAssocID="{38D9856B-230B-4660-A048-4762E063E52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F441FB4-72A3-4FAA-9EB2-87A2738A35AC}" type="pres">
      <dgm:prSet presAssocID="{B4587C78-412C-49F8-92F2-F9AAD969F1E5}" presName="horFlow" presStyleCnt="0"/>
      <dgm:spPr/>
    </dgm:pt>
    <dgm:pt modelId="{4D3AC900-3562-4A70-A70C-CD65C0BBFE40}" type="pres">
      <dgm:prSet presAssocID="{B4587C78-412C-49F8-92F2-F9AAD969F1E5}" presName="bigChev" presStyleLbl="node1" presStyleIdx="0" presStyleCnt="3"/>
      <dgm:spPr/>
      <dgm:t>
        <a:bodyPr/>
        <a:lstStyle/>
        <a:p>
          <a:endParaRPr lang="en-US"/>
        </a:p>
      </dgm:t>
    </dgm:pt>
    <dgm:pt modelId="{80FB9D4F-C126-4827-8AF0-36779DD101DF}" type="pres">
      <dgm:prSet presAssocID="{1CE4467B-532C-4573-B4BB-C2EC197D79C6}" presName="parTrans" presStyleCnt="0"/>
      <dgm:spPr/>
    </dgm:pt>
    <dgm:pt modelId="{21557E7F-40EE-43BD-9F42-B0B9325AAEFA}" type="pres">
      <dgm:prSet presAssocID="{5286C242-A122-419D-AA1A-935A0BC89885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DEAC9-2E07-47A4-8E31-7785137D267E}" type="pres">
      <dgm:prSet presAssocID="{B4587C78-412C-49F8-92F2-F9AAD969F1E5}" presName="vSp" presStyleCnt="0"/>
      <dgm:spPr/>
    </dgm:pt>
    <dgm:pt modelId="{F614B218-63F5-476B-ADE5-62A8A5B21FC9}" type="pres">
      <dgm:prSet presAssocID="{CE875574-8310-490D-BBEA-9F7515AD3508}" presName="horFlow" presStyleCnt="0"/>
      <dgm:spPr/>
    </dgm:pt>
    <dgm:pt modelId="{C808CA58-D9AE-4B9B-B63C-D85925BC6D41}" type="pres">
      <dgm:prSet presAssocID="{CE875574-8310-490D-BBEA-9F7515AD3508}" presName="bigChev" presStyleLbl="node1" presStyleIdx="1" presStyleCnt="3"/>
      <dgm:spPr/>
      <dgm:t>
        <a:bodyPr/>
        <a:lstStyle/>
        <a:p>
          <a:endParaRPr lang="en-US"/>
        </a:p>
      </dgm:t>
    </dgm:pt>
    <dgm:pt modelId="{DB0F6362-5B42-4CD4-AA80-6400DBABBB16}" type="pres">
      <dgm:prSet presAssocID="{B55112BB-FAD0-43E3-8AA8-71FC9F1D39E5}" presName="parTrans" presStyleCnt="0"/>
      <dgm:spPr/>
    </dgm:pt>
    <dgm:pt modelId="{7E572691-815D-4ABF-A138-F278F4355EEE}" type="pres">
      <dgm:prSet presAssocID="{4B7898A6-545E-4098-A538-0ABC3A6C5EF0}" presName="node" presStyleLbl="alignAccFollowNode1" presStyleIdx="1" presStyleCnt="3" custScaleX="164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261EE-5266-485E-834C-4D45595614B6}" type="pres">
      <dgm:prSet presAssocID="{CE875574-8310-490D-BBEA-9F7515AD3508}" presName="vSp" presStyleCnt="0"/>
      <dgm:spPr/>
    </dgm:pt>
    <dgm:pt modelId="{E805BC2E-4A63-439B-AEF2-5BFF1B13C393}" type="pres">
      <dgm:prSet presAssocID="{A259DFAB-0959-4BE3-B27D-D00163FF508A}" presName="horFlow" presStyleCnt="0"/>
      <dgm:spPr/>
    </dgm:pt>
    <dgm:pt modelId="{738AE1FD-5C3D-496D-9C7C-8633FECA97DA}" type="pres">
      <dgm:prSet presAssocID="{A259DFAB-0959-4BE3-B27D-D00163FF508A}" presName="bigChev" presStyleLbl="node1" presStyleIdx="2" presStyleCnt="3"/>
      <dgm:spPr/>
      <dgm:t>
        <a:bodyPr/>
        <a:lstStyle/>
        <a:p>
          <a:endParaRPr lang="en-US"/>
        </a:p>
      </dgm:t>
    </dgm:pt>
    <dgm:pt modelId="{7E7D525D-4A31-4C64-AB11-5ECC28E50E3C}" type="pres">
      <dgm:prSet presAssocID="{601A297D-2578-4B1A-A0EC-28F23E1D3563}" presName="parTrans" presStyleCnt="0"/>
      <dgm:spPr/>
    </dgm:pt>
    <dgm:pt modelId="{E3D85C58-3E46-4ADD-AB17-BF031495337C}" type="pres">
      <dgm:prSet presAssocID="{87B6C458-DDB5-4041-8497-E760A74C01DB}" presName="node" presStyleLbl="alignAccFollowNode1" presStyleIdx="2" presStyleCnt="3" custScaleX="160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B4F536-8D7D-4C3E-84D6-FF0C76652282}" srcId="{38D9856B-230B-4660-A048-4762E063E523}" destId="{CE875574-8310-490D-BBEA-9F7515AD3508}" srcOrd="1" destOrd="0" parTransId="{646D6E3B-FE87-4760-A117-8459F62FF498}" sibTransId="{2E27459C-196D-4B9C-A794-02A433917BB1}"/>
    <dgm:cxn modelId="{FFB633D6-0E30-4FD8-9FE9-3C7BE4E2C913}" srcId="{CE875574-8310-490D-BBEA-9F7515AD3508}" destId="{4B7898A6-545E-4098-A538-0ABC3A6C5EF0}" srcOrd="0" destOrd="0" parTransId="{B55112BB-FAD0-43E3-8AA8-71FC9F1D39E5}" sibTransId="{EE1B756A-E479-4866-87EC-5889D9301D58}"/>
    <dgm:cxn modelId="{839463C9-5D5B-4D59-BB18-A437B9324431}" type="presOf" srcId="{38D9856B-230B-4660-A048-4762E063E523}" destId="{E985E814-30DE-4682-B684-5DEADD9AE285}" srcOrd="0" destOrd="0" presId="urn:microsoft.com/office/officeart/2005/8/layout/lProcess3"/>
    <dgm:cxn modelId="{FC548C25-72EA-4E7B-A7EF-5531764E015D}" srcId="{38D9856B-230B-4660-A048-4762E063E523}" destId="{B4587C78-412C-49F8-92F2-F9AAD969F1E5}" srcOrd="0" destOrd="0" parTransId="{64DD75A2-765D-4DBE-8442-A5E87AA7B909}" sibTransId="{3AA03932-53D2-42AF-9478-D09CCB2E4403}"/>
    <dgm:cxn modelId="{5BB3B31A-8273-4A17-98D1-51A9208D03CC}" srcId="{A259DFAB-0959-4BE3-B27D-D00163FF508A}" destId="{87B6C458-DDB5-4041-8497-E760A74C01DB}" srcOrd="0" destOrd="0" parTransId="{601A297D-2578-4B1A-A0EC-28F23E1D3563}" sibTransId="{15D4852B-57CA-489C-B6AF-9DB342D336EC}"/>
    <dgm:cxn modelId="{D00D848D-9D6C-4F95-AD8E-ED376C6A55F8}" type="presOf" srcId="{CE875574-8310-490D-BBEA-9F7515AD3508}" destId="{C808CA58-D9AE-4B9B-B63C-D85925BC6D41}" srcOrd="0" destOrd="0" presId="urn:microsoft.com/office/officeart/2005/8/layout/lProcess3"/>
    <dgm:cxn modelId="{5EE9502A-CC74-4938-8B80-C2013AED0E3D}" srcId="{38D9856B-230B-4660-A048-4762E063E523}" destId="{A259DFAB-0959-4BE3-B27D-D00163FF508A}" srcOrd="2" destOrd="0" parTransId="{B4BC6743-4BDE-404F-AD58-EFD86143F733}" sibTransId="{655144A0-B29C-4410-8739-CD6253F5A233}"/>
    <dgm:cxn modelId="{2AC3CB2C-3D15-4BB9-8CE5-05CE7109EA80}" type="presOf" srcId="{A259DFAB-0959-4BE3-B27D-D00163FF508A}" destId="{738AE1FD-5C3D-496D-9C7C-8633FECA97DA}" srcOrd="0" destOrd="0" presId="urn:microsoft.com/office/officeart/2005/8/layout/lProcess3"/>
    <dgm:cxn modelId="{3AF179E7-AA8F-4852-B9AE-3A661EE5421F}" type="presOf" srcId="{4B7898A6-545E-4098-A538-0ABC3A6C5EF0}" destId="{7E572691-815D-4ABF-A138-F278F4355EEE}" srcOrd="0" destOrd="0" presId="urn:microsoft.com/office/officeart/2005/8/layout/lProcess3"/>
    <dgm:cxn modelId="{033B3CD1-44B5-4905-9148-0ED7F2968195}" type="presOf" srcId="{B4587C78-412C-49F8-92F2-F9AAD969F1E5}" destId="{4D3AC900-3562-4A70-A70C-CD65C0BBFE40}" srcOrd="0" destOrd="0" presId="urn:microsoft.com/office/officeart/2005/8/layout/lProcess3"/>
    <dgm:cxn modelId="{3A296702-CF35-4ABC-B896-DDC20F9AAE97}" type="presOf" srcId="{87B6C458-DDB5-4041-8497-E760A74C01DB}" destId="{E3D85C58-3E46-4ADD-AB17-BF031495337C}" srcOrd="0" destOrd="0" presId="urn:microsoft.com/office/officeart/2005/8/layout/lProcess3"/>
    <dgm:cxn modelId="{36E61BD6-1ED0-42FF-9278-75E3A50A43CC}" type="presOf" srcId="{5286C242-A122-419D-AA1A-935A0BC89885}" destId="{21557E7F-40EE-43BD-9F42-B0B9325AAEFA}" srcOrd="0" destOrd="0" presId="urn:microsoft.com/office/officeart/2005/8/layout/lProcess3"/>
    <dgm:cxn modelId="{3663BF74-41DF-4DFA-A91F-710E1A16072D}" srcId="{B4587C78-412C-49F8-92F2-F9AAD969F1E5}" destId="{5286C242-A122-419D-AA1A-935A0BC89885}" srcOrd="0" destOrd="0" parTransId="{1CE4467B-532C-4573-B4BB-C2EC197D79C6}" sibTransId="{59D091B5-190B-4CE1-B3BD-FBC0554B29E2}"/>
    <dgm:cxn modelId="{DDC48C7C-9C06-4213-98B5-ECEDFB2F5689}" type="presParOf" srcId="{E985E814-30DE-4682-B684-5DEADD9AE285}" destId="{EF441FB4-72A3-4FAA-9EB2-87A2738A35AC}" srcOrd="0" destOrd="0" presId="urn:microsoft.com/office/officeart/2005/8/layout/lProcess3"/>
    <dgm:cxn modelId="{48B34954-ABC8-49FF-9A5D-5057263DEE38}" type="presParOf" srcId="{EF441FB4-72A3-4FAA-9EB2-87A2738A35AC}" destId="{4D3AC900-3562-4A70-A70C-CD65C0BBFE40}" srcOrd="0" destOrd="0" presId="urn:microsoft.com/office/officeart/2005/8/layout/lProcess3"/>
    <dgm:cxn modelId="{D6F9B9B3-3FA7-4815-B676-C5A62AD3764E}" type="presParOf" srcId="{EF441FB4-72A3-4FAA-9EB2-87A2738A35AC}" destId="{80FB9D4F-C126-4827-8AF0-36779DD101DF}" srcOrd="1" destOrd="0" presId="urn:microsoft.com/office/officeart/2005/8/layout/lProcess3"/>
    <dgm:cxn modelId="{A22FA79E-93D7-40B2-BD9B-26733C99BA6C}" type="presParOf" srcId="{EF441FB4-72A3-4FAA-9EB2-87A2738A35AC}" destId="{21557E7F-40EE-43BD-9F42-B0B9325AAEFA}" srcOrd="2" destOrd="0" presId="urn:microsoft.com/office/officeart/2005/8/layout/lProcess3"/>
    <dgm:cxn modelId="{B873E16F-54A4-4A80-992F-9E1199E8DC6E}" type="presParOf" srcId="{E985E814-30DE-4682-B684-5DEADD9AE285}" destId="{183DEAC9-2E07-47A4-8E31-7785137D267E}" srcOrd="1" destOrd="0" presId="urn:microsoft.com/office/officeart/2005/8/layout/lProcess3"/>
    <dgm:cxn modelId="{4460ACBF-8E6F-47A5-A1ED-505FDB27B09F}" type="presParOf" srcId="{E985E814-30DE-4682-B684-5DEADD9AE285}" destId="{F614B218-63F5-476B-ADE5-62A8A5B21FC9}" srcOrd="2" destOrd="0" presId="urn:microsoft.com/office/officeart/2005/8/layout/lProcess3"/>
    <dgm:cxn modelId="{9E499848-38A1-4C08-AC39-BC2AF69F8853}" type="presParOf" srcId="{F614B218-63F5-476B-ADE5-62A8A5B21FC9}" destId="{C808CA58-D9AE-4B9B-B63C-D85925BC6D41}" srcOrd="0" destOrd="0" presId="urn:microsoft.com/office/officeart/2005/8/layout/lProcess3"/>
    <dgm:cxn modelId="{20B33C60-28F5-4167-A689-999059A355CB}" type="presParOf" srcId="{F614B218-63F5-476B-ADE5-62A8A5B21FC9}" destId="{DB0F6362-5B42-4CD4-AA80-6400DBABBB16}" srcOrd="1" destOrd="0" presId="urn:microsoft.com/office/officeart/2005/8/layout/lProcess3"/>
    <dgm:cxn modelId="{0D5C79A4-717A-4CFC-B146-6A7775E40C53}" type="presParOf" srcId="{F614B218-63F5-476B-ADE5-62A8A5B21FC9}" destId="{7E572691-815D-4ABF-A138-F278F4355EEE}" srcOrd="2" destOrd="0" presId="urn:microsoft.com/office/officeart/2005/8/layout/lProcess3"/>
    <dgm:cxn modelId="{86A91DA5-F3CE-408E-B4D8-F1ECAC5B35F3}" type="presParOf" srcId="{E985E814-30DE-4682-B684-5DEADD9AE285}" destId="{DF8261EE-5266-485E-834C-4D45595614B6}" srcOrd="3" destOrd="0" presId="urn:microsoft.com/office/officeart/2005/8/layout/lProcess3"/>
    <dgm:cxn modelId="{0814DE9B-162F-49F9-8D53-3744A15969FE}" type="presParOf" srcId="{E985E814-30DE-4682-B684-5DEADD9AE285}" destId="{E805BC2E-4A63-439B-AEF2-5BFF1B13C393}" srcOrd="4" destOrd="0" presId="urn:microsoft.com/office/officeart/2005/8/layout/lProcess3"/>
    <dgm:cxn modelId="{6E41FEA2-7092-46CF-B6D7-AFB5083A0BEF}" type="presParOf" srcId="{E805BC2E-4A63-439B-AEF2-5BFF1B13C393}" destId="{738AE1FD-5C3D-496D-9C7C-8633FECA97DA}" srcOrd="0" destOrd="0" presId="urn:microsoft.com/office/officeart/2005/8/layout/lProcess3"/>
    <dgm:cxn modelId="{16C2DE08-FE35-41A1-996E-6DFE0F6D6568}" type="presParOf" srcId="{E805BC2E-4A63-439B-AEF2-5BFF1B13C393}" destId="{7E7D525D-4A31-4C64-AB11-5ECC28E50E3C}" srcOrd="1" destOrd="0" presId="urn:microsoft.com/office/officeart/2005/8/layout/lProcess3"/>
    <dgm:cxn modelId="{CB6BC452-0452-4AA5-8B29-010BE56ECFB0}" type="presParOf" srcId="{E805BC2E-4A63-439B-AEF2-5BFF1B13C393}" destId="{E3D85C58-3E46-4ADD-AB17-BF031495337C}" srcOrd="2" destOrd="0" presId="urn:microsoft.com/office/officeart/2005/8/layout/l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7" tIns="46147" rIns="92297" bIns="46147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/>
            </a:lvl1pPr>
          </a:lstStyle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7" tIns="46147" rIns="92297" bIns="46147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/>
            </a:lvl1pPr>
          </a:lstStyle>
          <a:p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7" tIns="46147" rIns="92297" bIns="46147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/>
            </a:lvl1pPr>
          </a:lstStyle>
          <a:p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7" tIns="46147" rIns="92297" bIns="46147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/>
            </a:lvl1pPr>
          </a:lstStyle>
          <a:p>
            <a:fld id="{2575DEAC-0B3E-4B95-9ABE-D02B6AD84F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7" tIns="46147" rIns="92297" bIns="46147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7" tIns="46147" rIns="92297" bIns="46147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7" tIns="46147" rIns="92297" bIns="461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7" tIns="46147" rIns="92297" bIns="46147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/>
            </a:lvl1pPr>
          </a:lstStyle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7" tIns="46147" rIns="92297" bIns="46147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/>
            </a:lvl1pPr>
          </a:lstStyle>
          <a:p>
            <a:fld id="{8884290F-6F72-499D-989F-61B82EF4042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0CD30-5BCD-434A-B389-BEECB6F57A52}" type="slidenum">
              <a:rPr lang="en-US"/>
              <a:pPr/>
              <a:t>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738" y="4386263"/>
            <a:ext cx="6413500" cy="41529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244475"/>
            <a:ext cx="4618038" cy="3463925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3748088"/>
            <a:ext cx="6367463" cy="4379912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2150"/>
            <a:ext cx="4616450" cy="3462338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2150"/>
            <a:ext cx="4616450" cy="3462338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889625" cy="41529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04833-EEAC-412C-8731-AF523ECCE6F5}" type="slidenum">
              <a:rPr lang="en-US"/>
              <a:pPr/>
              <a:t>14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857FF-9858-4853-A3C2-CCBF7E06F80C}" type="slidenum">
              <a:rPr lang="en-US"/>
              <a:pPr/>
              <a:t>15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7E9E5-34C7-4766-AFBB-A7FA74617C9C}" type="slidenum">
              <a:rPr lang="en-US"/>
              <a:pPr/>
              <a:t>16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67434-0E8F-412A-8499-1C9130BA4C94}" type="slidenum">
              <a:rPr lang="en-US"/>
              <a:pPr/>
              <a:t>17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4F249-0D4E-4D48-9AD0-D829A67CAA63}" type="slidenum">
              <a:rPr lang="en-US"/>
              <a:pPr/>
              <a:t>18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2150"/>
            <a:ext cx="4616450" cy="3462338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546725" cy="4154487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F7ADFA-C369-4B67-9F56-CAF67221D3C7}" type="slidenum">
              <a:rPr lang="en-US"/>
              <a:pPr/>
              <a:t>19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2150"/>
            <a:ext cx="4616450" cy="3462338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291013"/>
            <a:ext cx="5603875" cy="47736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230188" algn="l"/>
              </a:tabLst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1E06AE52-203B-4A51-BB3B-78EC94725A46}" type="slidenum">
              <a:rPr lang="en-US"/>
              <a:pPr defTabSz="919163"/>
              <a:t>20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7263" y="314325"/>
            <a:ext cx="2417762" cy="181292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5688" y="2192338"/>
            <a:ext cx="5584825" cy="6642100"/>
          </a:xfrm>
        </p:spPr>
        <p:txBody>
          <a:bodyPr/>
          <a:lstStyle/>
          <a:p>
            <a:pPr eaLnBrk="1" hangingPunct="1"/>
            <a:endParaRPr lang="en-US" sz="1400" b="1" i="1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A1DC0-7F1D-4CA9-B564-FCE2491C1903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244475"/>
            <a:ext cx="4618038" cy="3463925"/>
          </a:xfrm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8" y="3748088"/>
            <a:ext cx="6369050" cy="4379912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09800"/>
            <a:ext cx="9144000" cy="2971800"/>
          </a:xfrm>
          <a:prstGeom prst="rect">
            <a:avLst/>
          </a:prstGeom>
          <a:solidFill>
            <a:schemeClr val="tx1">
              <a:alpha val="70000"/>
            </a:schemeClr>
          </a:solidFill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22"/>
          <p:cNvSpPr/>
          <p:nvPr/>
        </p:nvSpPr>
        <p:spPr>
          <a:xfrm>
            <a:off x="152400" y="2266950"/>
            <a:ext cx="3468688" cy="28384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25"/>
          <p:cNvSpPr/>
          <p:nvPr/>
        </p:nvSpPr>
        <p:spPr>
          <a:xfrm>
            <a:off x="3733800" y="2266950"/>
            <a:ext cx="3470275" cy="284003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28"/>
          <p:cNvSpPr/>
          <p:nvPr/>
        </p:nvSpPr>
        <p:spPr>
          <a:xfrm>
            <a:off x="7315200" y="2286000"/>
            <a:ext cx="1676400" cy="1371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33"/>
          <p:cNvSpPr/>
          <p:nvPr/>
        </p:nvSpPr>
        <p:spPr>
          <a:xfrm>
            <a:off x="7315200" y="3733800"/>
            <a:ext cx="1676400" cy="1371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034"/>
          <p:cNvSpPr>
            <a:spLocks noChangeArrowheads="1"/>
          </p:cNvSpPr>
          <p:nvPr/>
        </p:nvSpPr>
        <p:spPr bwMode="auto">
          <a:xfrm>
            <a:off x="2514600" y="0"/>
            <a:ext cx="46482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1400">
              <a:solidFill>
                <a:srgbClr val="CC0000"/>
              </a:solidFill>
            </a:endParaRPr>
          </a:p>
        </p:txBody>
      </p:sp>
      <p:sp>
        <p:nvSpPr>
          <p:cNvPr id="10" name="Text Box 1038"/>
          <p:cNvSpPr txBox="1">
            <a:spLocks noChangeArrowheads="1"/>
          </p:cNvSpPr>
          <p:nvPr/>
        </p:nvSpPr>
        <p:spPr bwMode="auto">
          <a:xfrm>
            <a:off x="4632325" y="265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i="1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209800"/>
          </a:xfrm>
          <a:ln/>
        </p:spPr>
        <p:txBody>
          <a:bodyPr/>
          <a:lstStyle>
            <a:lvl1pPr algn="l">
              <a:lnSpc>
                <a:spcPct val="100000"/>
              </a:lnSpc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181600"/>
            <a:ext cx="5486400" cy="1676400"/>
          </a:xfrm>
        </p:spPr>
        <p:txBody>
          <a:bodyPr tIns="182880" rIns="182880"/>
          <a:lstStyle>
            <a:lvl1pPr algn="l">
              <a:defRPr sz="3200">
                <a:solidFill>
                  <a:srgbClr val="FFFFCC"/>
                </a:solidFill>
                <a:latin typeface="Franklin Gothic Medium Cond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_  _____ __  _____ ___  _______  _________       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NOAA’s Office of Marine and Aviation Operations (OMAO)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C7649-F382-4A52-A02C-FA6DD3E2A4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5757-D5ED-46AA-8B14-648B4A0CE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771900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600200"/>
            <a:ext cx="3771900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_  _____ __  _____ ___  _______  _________       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NOAA’s Office of Marine and Aviation Operations (OMAO)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7A8AE-1510-44B1-8723-C497EA81F1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2B4D4-292C-4C72-876B-5F8D4D2CCD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419600" cy="639762"/>
          </a:xfrm>
        </p:spPr>
        <p:txBody>
          <a:bodyPr anchor="b"/>
          <a:lstStyle>
            <a:lvl1pPr marL="0" indent="0">
              <a:buNone/>
              <a:defRPr lang="en-US" sz="2000" b="0" dirty="0" smtClean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4196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35113"/>
            <a:ext cx="4343400" cy="639762"/>
          </a:xfrm>
        </p:spPr>
        <p:txBody>
          <a:bodyPr anchor="b"/>
          <a:lstStyle>
            <a:lvl1pPr marL="0" indent="0" algn="l" rtl="0" eaLnBrk="1" fontAlgn="base" hangingPunct="1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None/>
              <a:defRPr lang="en-US" sz="2000" b="0" dirty="0" smtClean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74875"/>
            <a:ext cx="43434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_  _____ __  _____ ___  _______  _________       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NOAA’s Office of Marine and Aviation Operations (OMAO)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1BDE1-5152-4046-A23F-2A79346450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E776A-B4B0-49E3-937E-E3C70299CC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_  _____ __  _____ ___  _______  _________       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NOAA’s Office of Marine and Aviation Operations (OMAO)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8FE54-0727-4716-943C-1FCF2ED78C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C5211-197D-418F-A695-9120951A84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_  _____ __  _____ ___  _______  _________       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NOAA’s Office of Marine and Aviation Operations (OMAO)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065D8-39A7-4066-9F31-4D86A64D8D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6AB65-C71A-49A0-9725-9DDA4F3D8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/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957263" y="1447800"/>
            <a:ext cx="3368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0066"/>
                </a:solidFill>
                <a:latin typeface="Franklin Gothic Heavy" pitchFamily="34" charset="0"/>
              </a:rPr>
              <a:t>MISSION</a:t>
            </a:r>
          </a:p>
        </p:txBody>
      </p:sp>
      <p:sp>
        <p:nvSpPr>
          <p:cNvPr id="9" name="TextBox 17"/>
          <p:cNvSpPr txBox="1"/>
          <p:nvPr/>
        </p:nvSpPr>
        <p:spPr>
          <a:xfrm>
            <a:off x="4565650" y="1447800"/>
            <a:ext cx="3517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Franklin Gothic Heavy" pitchFamily="34" charset="0"/>
              </a:rPr>
              <a:t>VISION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12800" y="1447800"/>
            <a:ext cx="3657600" cy="5093208"/>
          </a:xfr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4320" tIns="2560320" rIns="274320" rtlCol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8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95800" y="1447800"/>
            <a:ext cx="3657600" cy="5093208"/>
          </a:xfr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74320" tIns="2560320" rIns="274320" rtlCol="0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800" dirty="0" smtClean="0">
                <a:solidFill>
                  <a:srgbClr val="008000"/>
                </a:solidFill>
                <a:latin typeface="Franklin Gothic Medium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965200" y="2057400"/>
            <a:ext cx="3352800" cy="18288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648200" y="2057400"/>
            <a:ext cx="3352800" cy="18288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NOAA’s Office of Marine and Aviation Operations (OMAO)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57133-A640-432B-BFA1-ECEC7FDA43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76400"/>
            <a:ext cx="41529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676400"/>
            <a:ext cx="4152900" cy="4876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_  _____ __  _____ ___  _______  _________       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NOAA’s Office of Marine and Aviation Operations (OMAO)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EDFCE-77CB-4DB3-A9A3-8B1395F33C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078FA-72A1-41B6-9AC9-233D2C037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71600"/>
            <a:ext cx="9144000" cy="518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8" name="Picture 8" descr="luxtonEarth_FullPag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76200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18288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764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701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008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rgbClr val="FFFFCC"/>
                </a:solidFill>
                <a:latin typeface="Franklin Gothic Medium Cond" pitchFamily="34" charset="0"/>
              </a:defRPr>
            </a:lvl1pPr>
          </a:lstStyle>
          <a:p>
            <a:pPr>
              <a:defRPr/>
            </a:pPr>
            <a:r>
              <a:rPr lang="en-US"/>
              <a:t>     _  _____ __  _____ ___  _______  _________       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701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008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rgbClr val="FFFFCC"/>
                </a:solidFill>
                <a:latin typeface="Franklin Gothic Medium Cond" pitchFamily="34" charset="0"/>
              </a:defRPr>
            </a:lvl1pPr>
          </a:lstStyle>
          <a:p>
            <a:pPr>
              <a:defRPr/>
            </a:pPr>
            <a:r>
              <a:rPr lang="en-US"/>
              <a:t>NOAA’s Office of Marine and Aviation Operations (OMAO)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None/>
              <a:defRPr sz="1400" b="0" smtClean="0">
                <a:solidFill>
                  <a:srgbClr val="FFFFCC"/>
                </a:solidFill>
                <a:latin typeface="Franklin Gothic Medium Cond" pitchFamily="34" charset="0"/>
              </a:defRPr>
            </a:lvl1pPr>
          </a:lstStyle>
          <a:p>
            <a:pPr>
              <a:defRPr/>
            </a:pPr>
            <a:fld id="{A7799953-1523-48A6-B920-E2A237E8E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None/>
              <a:defRPr sz="1400" b="0" smtClean="0">
                <a:solidFill>
                  <a:srgbClr val="FFFFCC"/>
                </a:solidFill>
                <a:latin typeface="Franklin Gothic Medium Cond" pitchFamily="34" charset="0"/>
              </a:defRPr>
            </a:lvl1pPr>
          </a:lstStyle>
          <a:p>
            <a:pPr>
              <a:defRPr/>
            </a:pPr>
            <a:fld id="{CDCC624B-F125-46E1-92BC-0E03F8948B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3" name="Picture 7" descr="Dept of Commerce 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7475" y="6588125"/>
            <a:ext cx="2365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8" descr="NOA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6075" y="65913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124200" y="6526213"/>
            <a:ext cx="46482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1400">
              <a:solidFill>
                <a:srgbClr val="CC0000"/>
              </a:solidFill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4632325" y="265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i="1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16" r:id="rId3"/>
    <p:sldLayoutId id="2147483715" r:id="rId4"/>
    <p:sldLayoutId id="2147483714" r:id="rId5"/>
    <p:sldLayoutId id="2147483713" r:id="rId6"/>
    <p:sldLayoutId id="2147483719" r:id="rId7"/>
    <p:sldLayoutId id="2147483720" r:id="rId8"/>
    <p:sldLayoutId id="2147483712" r:id="rId9"/>
    <p:sldLayoutId id="2147483721" r:id="rId10"/>
    <p:sldLayoutId id="2147483722" r:id="rId11"/>
    <p:sldLayoutId id="2147483723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Franklin Gothic Demi" pitchFamily="34" charset="0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Franklin Gothic Demi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Franklin Gothic Demi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Franklin Gothic Demi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Franklin Gothic Demi" pitchFamily="34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75000"/>
        </a:spcBef>
        <a:spcAft>
          <a:spcPct val="0"/>
        </a:spcAft>
        <a:defRPr sz="2800">
          <a:solidFill>
            <a:srgbClr val="083763"/>
          </a:solidFill>
          <a:latin typeface="Franklin Gothic Medium" pitchFamily="34" charset="0"/>
          <a:ea typeface="+mn-ea"/>
          <a:cs typeface="+mn-cs"/>
        </a:defRPr>
      </a:lvl1pPr>
      <a:lvl2pPr marL="514350" indent="-285750" algn="l" rtl="0" fontAlgn="base">
        <a:spcBef>
          <a:spcPct val="5000"/>
        </a:spcBef>
        <a:spcAft>
          <a:spcPct val="0"/>
        </a:spcAft>
        <a:buBlip>
          <a:blip r:embed="rId17"/>
        </a:buBlip>
        <a:defRPr sz="2000">
          <a:solidFill>
            <a:srgbClr val="083763"/>
          </a:solidFill>
          <a:latin typeface="Franklin Gothic Medium Cond" pitchFamily="34" charset="0"/>
        </a:defRPr>
      </a:lvl2pPr>
      <a:lvl3pPr marL="914400" indent="-228600" algn="l" rtl="0" fontAlgn="base">
        <a:spcBef>
          <a:spcPct val="5000"/>
        </a:spcBef>
        <a:spcAft>
          <a:spcPct val="0"/>
        </a:spcAft>
        <a:buBlip>
          <a:blip r:embed="rId18"/>
        </a:buBlip>
        <a:defRPr>
          <a:solidFill>
            <a:srgbClr val="083763"/>
          </a:solidFill>
          <a:latin typeface="Franklin Gothic Medium Cond" pitchFamily="34" charset="0"/>
        </a:defRPr>
      </a:lvl3pPr>
      <a:lvl4pPr marL="1257300" indent="-228600" algn="l" rtl="0" fontAlgn="base">
        <a:spcBef>
          <a:spcPct val="5000"/>
        </a:spcBef>
        <a:spcAft>
          <a:spcPct val="0"/>
        </a:spcAft>
        <a:buBlip>
          <a:blip r:embed="rId19"/>
        </a:buBlip>
        <a:defRPr sz="1600">
          <a:solidFill>
            <a:srgbClr val="083763"/>
          </a:solidFill>
          <a:latin typeface="Franklin Gothic Medium Cond" pitchFamily="34" charset="0"/>
        </a:defRPr>
      </a:lvl4pPr>
      <a:lvl5pPr marL="1600200" indent="-228600" algn="l" rtl="0" fontAlgn="base">
        <a:spcBef>
          <a:spcPct val="5000"/>
        </a:spcBef>
        <a:spcAft>
          <a:spcPct val="0"/>
        </a:spcAft>
        <a:buChar char="»"/>
        <a:defRPr sz="1600">
          <a:solidFill>
            <a:schemeClr val="accent2"/>
          </a:solidFill>
          <a:latin typeface="Franklin Gothic Medium Cond" pitchFamily="34" charset="0"/>
        </a:defRPr>
      </a:lvl5pPr>
      <a:lvl6pPr marL="20574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6pPr>
      <a:lvl7pPr marL="25146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7pPr>
      <a:lvl8pPr marL="29718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8pPr>
      <a:lvl9pPr marL="34290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jpeg"/><Relationship Id="rId18" Type="http://schemas.openxmlformats.org/officeDocument/2006/relationships/image" Target="../media/image59.png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62.png"/><Relationship Id="rId7" Type="http://schemas.openxmlformats.org/officeDocument/2006/relationships/image" Target="../media/image51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58.jpe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7.jpeg"/><Relationship Id="rId20" Type="http://schemas.openxmlformats.org/officeDocument/2006/relationships/image" Target="../media/image61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49.png"/><Relationship Id="rId15" Type="http://schemas.openxmlformats.org/officeDocument/2006/relationships/image" Target="../media/image56.jpeg"/><Relationship Id="rId10" Type="http://schemas.openxmlformats.org/officeDocument/2006/relationships/image" Target="../media/image54.png"/><Relationship Id="rId19" Type="http://schemas.openxmlformats.org/officeDocument/2006/relationships/image" Target="../media/image60.jpeg"/><Relationship Id="rId4" Type="http://schemas.openxmlformats.org/officeDocument/2006/relationships/image" Target="../media/image48.png"/><Relationship Id="rId9" Type="http://schemas.openxmlformats.org/officeDocument/2006/relationships/image" Target="../media/image53.jpeg"/><Relationship Id="rId14" Type="http://schemas.openxmlformats.org/officeDocument/2006/relationships/oleObject" Target="../embeddings/oleObject3.bin"/><Relationship Id="rId22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NOAA’s</a:t>
            </a:r>
            <a:br>
              <a:rPr lang="en-US" sz="4000" dirty="0" smtClean="0"/>
            </a:br>
            <a:r>
              <a:rPr lang="en-US" sz="4000" dirty="0" smtClean="0"/>
              <a:t>Office of Marine and Aviation Operations (OMAO)</a:t>
            </a:r>
          </a:p>
        </p:txBody>
      </p:sp>
      <p:sp>
        <p:nvSpPr>
          <p:cNvPr id="16386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9538" y="0"/>
            <a:ext cx="7764462" cy="1371600"/>
          </a:xfrm>
        </p:spPr>
        <p:txBody>
          <a:bodyPr/>
          <a:lstStyle/>
          <a:p>
            <a:r>
              <a:rPr lang="en-US" smtClean="0"/>
              <a:t> OMAO Programs and Services</a:t>
            </a:r>
          </a:p>
        </p:txBody>
      </p:sp>
      <p:sp>
        <p:nvSpPr>
          <p:cNvPr id="34818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smtClean="0"/>
              <a:t>Outsourcing Support — aircraft and vessel charters</a:t>
            </a:r>
          </a:p>
          <a:p>
            <a:pPr marL="0" indent="0"/>
            <a:r>
              <a:rPr lang="en-US" sz="2000" smtClean="0"/>
              <a:t>Aircraft and Small Boat Safety Programs —standardized safety and policy procedures, training and inspection programs</a:t>
            </a:r>
          </a:p>
          <a:p>
            <a:pPr marL="0" indent="0"/>
            <a:r>
              <a:rPr lang="en-US" sz="2000" smtClean="0"/>
              <a:t>NOAA Dive Program — safety oversight, training and certification</a:t>
            </a:r>
          </a:p>
          <a:p>
            <a:pPr marL="0" indent="0"/>
            <a:r>
              <a:rPr lang="en-US" sz="2000" smtClean="0"/>
              <a:t>Teacher at Sea Program – fosters environmental literacy at sea and in the classroom</a:t>
            </a:r>
          </a:p>
        </p:txBody>
      </p:sp>
      <p:pic>
        <p:nvPicPr>
          <p:cNvPr id="12292" name="Picture 5" descr="Launch2801_2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8" y="4335463"/>
            <a:ext cx="2638425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293" name="Picture 8" descr="Install Datums Kure Atoll Shipwreck Site 001_robert schwem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8838" y="4318000"/>
            <a:ext cx="267335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294" name="Picture 5" descr="tas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6538" y="4319588"/>
            <a:ext cx="2370137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4822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3BADB5-F5CF-4563-9701-33805800F53D}" type="slidenum">
              <a:rPr lang="en-US"/>
              <a:pPr/>
              <a:t>10</a:t>
            </a:fld>
            <a:endParaRPr lang="en-US"/>
          </a:p>
        </p:txBody>
      </p:sp>
      <p:sp>
        <p:nvSpPr>
          <p:cNvPr id="34823" name="Footer Placeholder 1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NOAA’s Office of Marine and Aviation Operations (OMAO)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Value to NOAA and the Nation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mtClean="0"/>
              <a:t>NOAA Ships and Aircraft are National Assets:</a:t>
            </a:r>
          </a:p>
          <a:p>
            <a:pPr lvl="1"/>
            <a:r>
              <a:rPr lang="en-US" smtClean="0"/>
              <a:t>Highly mobile and responsive to national emergencies</a:t>
            </a:r>
          </a:p>
          <a:p>
            <a:pPr lvl="1"/>
            <a:r>
              <a:rPr lang="en-US" smtClean="0"/>
              <a:t>Collect data that support the protection of life and property and the economic health of the nation</a:t>
            </a:r>
          </a:p>
          <a:p>
            <a:pPr lvl="1"/>
            <a:r>
              <a:rPr lang="en-US" smtClean="0"/>
              <a:t>Have unique capabilities that support all NOAA programs</a:t>
            </a:r>
          </a:p>
          <a:p>
            <a:pPr marL="0" indent="0"/>
            <a:endParaRPr lang="en-US" smtClean="0"/>
          </a:p>
        </p:txBody>
      </p:sp>
      <p:pic>
        <p:nvPicPr>
          <p:cNvPr id="13315" name="Picture 3" descr="P101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4019550"/>
            <a:ext cx="273526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316" name="Picture 5" descr="Doppler tailrad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7600" y="4027488"/>
            <a:ext cx="2744788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317" name="Picture 6" descr="Dyson_MMoran_INBOX1019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6913" y="4027488"/>
            <a:ext cx="275907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338138" y="5730875"/>
            <a:ext cx="1162050" cy="3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6478" tIns="43239" rIns="86478" bIns="43239">
            <a:spAutoFit/>
          </a:bodyPr>
          <a:lstStyle/>
          <a:p>
            <a:pPr defTabSz="865188">
              <a:spcBef>
                <a:spcPct val="50000"/>
              </a:spcBef>
            </a:pPr>
            <a:r>
              <a:rPr lang="en-US" sz="1700" b="0">
                <a:latin typeface="Franklin Gothic Medium Cond" pitchFamily="34" charset="0"/>
              </a:rPr>
              <a:t>G-IV</a:t>
            </a: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3278188" y="5719763"/>
            <a:ext cx="1160462" cy="3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6478" tIns="43239" rIns="86478" bIns="43239">
            <a:spAutoFit/>
          </a:bodyPr>
          <a:lstStyle/>
          <a:p>
            <a:pPr defTabSz="865188">
              <a:spcBef>
                <a:spcPct val="50000"/>
              </a:spcBef>
            </a:pPr>
            <a:r>
              <a:rPr lang="en-US" sz="1700" b="0">
                <a:latin typeface="Franklin Gothic Medium Cond" pitchFamily="34" charset="0"/>
              </a:rPr>
              <a:t>DYSON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6240463" y="5707063"/>
            <a:ext cx="1162050" cy="3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6478" tIns="43239" rIns="86478" bIns="43239">
            <a:spAutoFit/>
          </a:bodyPr>
          <a:lstStyle/>
          <a:p>
            <a:pPr defTabSz="865188">
              <a:spcBef>
                <a:spcPct val="50000"/>
              </a:spcBef>
            </a:pPr>
            <a:r>
              <a:rPr lang="en-US" sz="1700" b="0">
                <a:latin typeface="Franklin Gothic Medium Cond" pitchFamily="34" charset="0"/>
              </a:rPr>
              <a:t>P-3</a:t>
            </a:r>
          </a:p>
        </p:txBody>
      </p:sp>
      <p:sp>
        <p:nvSpPr>
          <p:cNvPr id="36873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50B95D-C359-4970-9A31-EB592ADA3E3F}" type="slidenum">
              <a:rPr lang="en-US"/>
              <a:pPr/>
              <a:t>11</a:t>
            </a:fld>
            <a:endParaRPr lang="en-US"/>
          </a:p>
        </p:txBody>
      </p:sp>
      <p:sp>
        <p:nvSpPr>
          <p:cNvPr id="36874" name="Footer Placeholder 1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NOAA’s Office of Marine and Aviation Operations (OMAO)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Value to NOAA and the Nation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3850" y="1620838"/>
          <a:ext cx="8496302" cy="4868082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862263"/>
                <a:gridCol w="5634039"/>
              </a:tblGrid>
              <a:tr h="346072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Franklin Gothic Demi" pitchFamily="34" charset="0"/>
                        </a:rPr>
                        <a:t>Current Ship Outputs</a:t>
                      </a:r>
                      <a:endParaRPr lang="en-US" sz="1800" b="0" dirty="0">
                        <a:latin typeface="Franklin Gothic Dem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Franklin Gothic Demi" pitchFamily="34" charset="0"/>
                        </a:rPr>
                        <a:t>National Outcomes</a:t>
                      </a:r>
                      <a:endParaRPr lang="en-US" sz="1800" b="0" dirty="0">
                        <a:latin typeface="Franklin Gothic Dem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79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Stock assessment surveys that facilitate management decisions under MSRA, MMPA, and ESA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Supports healthy fisheries.  U.S. consumers spent $69.5 billion on fishery products in 2006.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866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Promotes sustainable management of domestic fish stocks.  U.S. imports 70% of its seafood annually.  The U.S. seafood trade deficit is estimated at $8 billion.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79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Hydrographic surveys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Facilitates 60,000 port calls per year by vessels required to carry NOAA charts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79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Supports movement of 2.5 billion short tons of cargo through U.S. ports valued at over $1 trillion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1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Annual health assessments of Pacific coral reefs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Informs management decisions that protect the estimated $578 million of economic benefit from coral reefs to the Pacific Islands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79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Deployment, maintenance, and upgrades to NOAA’s TAO/TOGA buoys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Provides climate and weather data worth an estimated $300 million to the Nation’s agricultural economy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144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Tracks the development of El Niño/La Niña and anticipates their probable influence on the Atlantic hurricane season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8931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F5F029-5B1F-4923-A581-035BA6F63E72}" type="slidenum">
              <a:rPr lang="en-US"/>
              <a:pPr/>
              <a:t>12</a:t>
            </a:fld>
            <a:endParaRPr lang="en-US"/>
          </a:p>
        </p:txBody>
      </p:sp>
      <p:sp>
        <p:nvSpPr>
          <p:cNvPr id="38932" name="Footer Placeholder 1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NOAA’s Office of Marine and Aviation Operations (OMAO)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Value to NOAA and the Nation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3850" y="1741488"/>
          <a:ext cx="8496302" cy="4527703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862263"/>
                <a:gridCol w="5634039"/>
              </a:tblGrid>
              <a:tr h="346072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Franklin Gothic Demi" pitchFamily="34" charset="0"/>
                        </a:rPr>
                        <a:t>Current Aircraft</a:t>
                      </a:r>
                      <a:r>
                        <a:rPr lang="en-US" sz="1800" b="0" baseline="0" dirty="0" smtClean="0">
                          <a:latin typeface="Franklin Gothic Demi" pitchFamily="34" charset="0"/>
                        </a:rPr>
                        <a:t> </a:t>
                      </a:r>
                      <a:r>
                        <a:rPr lang="en-US" sz="1800" b="0" dirty="0" smtClean="0">
                          <a:latin typeface="Franklin Gothic Demi" pitchFamily="34" charset="0"/>
                        </a:rPr>
                        <a:t>Outputs</a:t>
                      </a:r>
                      <a:endParaRPr lang="en-US" sz="1800" b="0" dirty="0">
                        <a:latin typeface="Franklin Gothic Dem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Franklin Gothic Demi" pitchFamily="34" charset="0"/>
                        </a:rPr>
                        <a:t>National Outcomes</a:t>
                      </a:r>
                      <a:endParaRPr lang="en-US" sz="1800" b="0" dirty="0">
                        <a:latin typeface="Franklin Gothic Dem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79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Hurricane research, reconnaissance and surveillance flights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Contributes to NOAA hurricane forecasts, warnings, and the associated responses which save $1 billion in property-related damage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866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Contributes $2 billion in savings due to the reduction in hurricane-related deaths from forecasts and warnings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79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Snow survey observations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Retains current capacity to forecast frequent winter and spring floods in all regions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79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Supports federal, state and municipal water resource programs resulting in over $170 million / year in hydropower benefits alone.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79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Marine Mammal Surveys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Supports timely and accurate assessments and recovery strategies for species listed under Endangered Species Act and Marine Mammal Protection Act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144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Facilitates annual expenditures for marine wildlife viewing, ranging from $7-10 million in California to $26 million in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Stellwagen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 Bank in New England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097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1A133E-263D-43F9-93B4-B9FEF9065247}" type="slidenum">
              <a:rPr lang="en-US"/>
              <a:pPr/>
              <a:t>13</a:t>
            </a:fld>
            <a:endParaRPr lang="en-US"/>
          </a:p>
        </p:txBody>
      </p:sp>
      <p:sp>
        <p:nvSpPr>
          <p:cNvPr id="40977" name="Footer Placeholder 10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NOAA’s Office of Marine and Aviation Operations (OMAO)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CODEN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5800" y="171291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01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Value to NOAA and the Nation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mtClean="0"/>
              <a:t>Fisheries Surveys and Research</a:t>
            </a:r>
          </a:p>
          <a:p>
            <a:pPr lvl="1"/>
            <a:r>
              <a:rPr lang="en-US" smtClean="0"/>
              <a:t> Fish Stock Assessments</a:t>
            </a:r>
          </a:p>
          <a:p>
            <a:pPr lvl="1"/>
            <a:r>
              <a:rPr lang="en-US" smtClean="0"/>
              <a:t> Marine Mammal Surveys</a:t>
            </a:r>
          </a:p>
          <a:p>
            <a:pPr lvl="1"/>
            <a:r>
              <a:rPr lang="en-US" smtClean="0"/>
              <a:t> Biological Sampling</a:t>
            </a:r>
          </a:p>
          <a:p>
            <a:pPr lvl="1"/>
            <a:r>
              <a:rPr lang="en-US" smtClean="0"/>
              <a:t> Ecosystems Research</a:t>
            </a:r>
          </a:p>
        </p:txBody>
      </p:sp>
      <p:pic>
        <p:nvPicPr>
          <p:cNvPr id="16389" name="Picture 5" descr="rosan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7313" y="4095750"/>
            <a:ext cx="3071812" cy="23177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0" descr="shark on de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4875" y="4094163"/>
            <a:ext cx="33559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014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8707C1-2254-4698-ABFF-6CD53E62B50C}" type="slidenum">
              <a:rPr lang="en-US"/>
              <a:pPr/>
              <a:t>14</a:t>
            </a:fld>
            <a:endParaRPr lang="en-US"/>
          </a:p>
        </p:txBody>
      </p:sp>
      <p:sp>
        <p:nvSpPr>
          <p:cNvPr id="43015" name="Footer Placeholder 1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NOAA’s Office of Marine and Aviation Operations (OMAO)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Value to NOAA and the Nation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mtClean="0"/>
              <a:t>Marine and Aerial Charting/Mapping</a:t>
            </a:r>
          </a:p>
          <a:p>
            <a:pPr lvl="1"/>
            <a:r>
              <a:rPr lang="en-US" smtClean="0"/>
              <a:t> Nautical Chart Data</a:t>
            </a:r>
          </a:p>
          <a:p>
            <a:pPr lvl="1"/>
            <a:r>
              <a:rPr lang="en-US" smtClean="0"/>
              <a:t> Dangers to Navigation</a:t>
            </a:r>
          </a:p>
          <a:p>
            <a:pPr lvl="1"/>
            <a:r>
              <a:rPr lang="en-US" smtClean="0"/>
              <a:t> Habitat and Coral Reef Mapping</a:t>
            </a:r>
          </a:p>
          <a:p>
            <a:pPr lvl="1"/>
            <a:r>
              <a:rPr lang="en-US" smtClean="0"/>
              <a:t> Aerial Mapping and Damage Assessment</a:t>
            </a:r>
          </a:p>
          <a:p>
            <a:pPr lvl="1"/>
            <a:r>
              <a:rPr lang="en-US" smtClean="0"/>
              <a:t> Shoreline (LIDAR) Mapping </a:t>
            </a:r>
          </a:p>
          <a:p>
            <a:pPr lvl="1"/>
            <a:r>
              <a:rPr lang="en-US" smtClean="0"/>
              <a:t> Storm Damage Assessments</a:t>
            </a:r>
          </a:p>
          <a:p>
            <a:pPr lvl="1"/>
            <a:r>
              <a:rPr lang="en-US" smtClean="0"/>
              <a:t> Coral Reef, Kelp Bed, and Algal  Bloom Mapping</a:t>
            </a:r>
          </a:p>
          <a:p>
            <a:pPr lvl="1"/>
            <a:r>
              <a:rPr lang="en-US" smtClean="0"/>
              <a:t> Coastal Erosion</a:t>
            </a:r>
          </a:p>
          <a:p>
            <a:pPr lvl="1"/>
            <a:r>
              <a:rPr lang="en-US" smtClean="0"/>
              <a:t> Port and Harbor Updates </a:t>
            </a:r>
          </a:p>
          <a:p>
            <a:pPr lvl="1"/>
            <a:r>
              <a:rPr lang="en-US" smtClean="0"/>
              <a:t> Wetlands Surveys </a:t>
            </a:r>
          </a:p>
        </p:txBody>
      </p:sp>
      <p:pic>
        <p:nvPicPr>
          <p:cNvPr id="17411" name="Picture 18" descr="EldoradoSpitBargeGeoZui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9025" y="4337050"/>
            <a:ext cx="286067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412" name="Picture 20" descr="katrina-grand-isle-la-help-sign-08-31-2005[2]"/>
          <p:cNvPicPr>
            <a:picLocks noChangeAspect="1" noChangeArrowheads="1"/>
          </p:cNvPicPr>
          <p:nvPr/>
        </p:nvPicPr>
        <p:blipFill>
          <a:blip r:embed="rId4"/>
          <a:srcRect t="10785" b="19608"/>
          <a:stretch>
            <a:fillRect/>
          </a:stretch>
        </p:blipFill>
        <p:spPr bwMode="auto">
          <a:xfrm>
            <a:off x="6165850" y="1511300"/>
            <a:ext cx="28638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5061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7E27F9-CF34-47C5-BABB-0D063F0180EA}" type="slidenum">
              <a:rPr lang="en-US"/>
              <a:pPr/>
              <a:t>15</a:t>
            </a:fld>
            <a:endParaRPr lang="en-US"/>
          </a:p>
        </p:txBody>
      </p:sp>
      <p:sp>
        <p:nvSpPr>
          <p:cNvPr id="45062" name="Footer Placeholder 1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NOAA’s Office of Marine and Aviation Operations (OMAO)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Value to NOAA and the Nation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5588000" cy="4876800"/>
          </a:xfrm>
        </p:spPr>
        <p:txBody>
          <a:bodyPr/>
          <a:lstStyle/>
          <a:p>
            <a:pPr marL="0" indent="0"/>
            <a:r>
              <a:rPr lang="en-US" smtClean="0"/>
              <a:t>Oceanographic and  Atmospheric Research</a:t>
            </a:r>
          </a:p>
          <a:p>
            <a:pPr lvl="1"/>
            <a:r>
              <a:rPr lang="en-US" smtClean="0"/>
              <a:t>Servicing of TAO Array (60 Buoys) and DART System (38 Buoys)</a:t>
            </a:r>
          </a:p>
          <a:p>
            <a:pPr lvl="1"/>
            <a:r>
              <a:rPr lang="en-US" smtClean="0"/>
              <a:t>Ocean Exploration </a:t>
            </a:r>
          </a:p>
          <a:p>
            <a:pPr lvl="1"/>
            <a:r>
              <a:rPr lang="en-US" smtClean="0"/>
              <a:t>Hydrothermal Vent Studies</a:t>
            </a:r>
          </a:p>
          <a:p>
            <a:pPr lvl="1"/>
            <a:r>
              <a:rPr lang="en-US" smtClean="0"/>
              <a:t>Air Quality Studies</a:t>
            </a:r>
          </a:p>
          <a:p>
            <a:pPr marL="0" indent="0"/>
            <a:endParaRPr lang="en-US" smtClean="0"/>
          </a:p>
        </p:txBody>
      </p:sp>
      <p:pic>
        <p:nvPicPr>
          <p:cNvPr id="18435" name="Picture 20" descr="tsunami-buoy-deploymen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9100" y="4251325"/>
            <a:ext cx="31273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436" name="Picture 27" descr="in water-with tugbo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7000" y="3776663"/>
            <a:ext cx="37655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437" name="Picture 28" descr="IMG_04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6625" y="1584325"/>
            <a:ext cx="2963863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7110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DF3E32-2A90-48D1-BEAA-4D5884F6F89D}" type="slidenum">
              <a:rPr lang="en-US"/>
              <a:pPr/>
              <a:t>16</a:t>
            </a:fld>
            <a:endParaRPr lang="en-US"/>
          </a:p>
        </p:txBody>
      </p:sp>
      <p:sp>
        <p:nvSpPr>
          <p:cNvPr id="47111" name="Footer Placeholder 1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NOAA’s Office of Marine and Aviation Operations (OMAO)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Value to NOAA and the Nation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mtClean="0"/>
              <a:t>Research and Forecasting </a:t>
            </a:r>
          </a:p>
          <a:p>
            <a:pPr lvl="1"/>
            <a:r>
              <a:rPr lang="en-US" smtClean="0"/>
              <a:t>Hurricane Intensity</a:t>
            </a:r>
          </a:p>
          <a:p>
            <a:pPr lvl="1"/>
            <a:r>
              <a:rPr lang="en-US" smtClean="0"/>
              <a:t>Hurricane Track and Landfall Predictions</a:t>
            </a:r>
          </a:p>
          <a:p>
            <a:pPr lvl="1"/>
            <a:r>
              <a:rPr lang="en-US" smtClean="0"/>
              <a:t>Winter Storm Intensity and Tracks</a:t>
            </a:r>
          </a:p>
          <a:p>
            <a:pPr lvl="1"/>
            <a:r>
              <a:rPr lang="en-US" smtClean="0"/>
              <a:t>Atmospheric Pollutant Studies</a:t>
            </a:r>
          </a:p>
          <a:p>
            <a:pPr lvl="1"/>
            <a:r>
              <a:rPr lang="en-US" smtClean="0"/>
              <a:t>Cloud Physics</a:t>
            </a:r>
          </a:p>
        </p:txBody>
      </p:sp>
      <p:pic>
        <p:nvPicPr>
          <p:cNvPr id="19460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5625" y="1624013"/>
            <a:ext cx="30988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461" name="Picture 5" descr="gregengin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4513" y="3960813"/>
            <a:ext cx="3103562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462" name="Picture 114" descr="3p3sinastor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4037013"/>
            <a:ext cx="5207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9158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47BC66-06FC-404A-984A-A20785148A39}" type="slidenum">
              <a:rPr lang="en-US"/>
              <a:pPr/>
              <a:t>17</a:t>
            </a:fld>
            <a:endParaRPr lang="en-US"/>
          </a:p>
        </p:txBody>
      </p:sp>
      <p:sp>
        <p:nvSpPr>
          <p:cNvPr id="49159" name="Footer Placeholder 1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NOAA’s Office of Marine and Aviation Operations (OMAO)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 3"/>
          <p:cNvSpPr>
            <a:spLocks/>
          </p:cNvSpPr>
          <p:nvPr/>
        </p:nvSpPr>
        <p:spPr bwMode="auto">
          <a:xfrm>
            <a:off x="2925763" y="2155825"/>
            <a:ext cx="4638675" cy="3414713"/>
          </a:xfrm>
          <a:custGeom>
            <a:avLst/>
            <a:gdLst>
              <a:gd name="T0" fmla="*/ 2147483647 w 3410"/>
              <a:gd name="T1" fmla="*/ 2147483647 h 2113"/>
              <a:gd name="T2" fmla="*/ 2147483647 w 3410"/>
              <a:gd name="T3" fmla="*/ 2147483647 h 2113"/>
              <a:gd name="T4" fmla="*/ 2147483647 w 3410"/>
              <a:gd name="T5" fmla="*/ 2147483647 h 2113"/>
              <a:gd name="T6" fmla="*/ 0 w 3410"/>
              <a:gd name="T7" fmla="*/ 2147483647 h 2113"/>
              <a:gd name="T8" fmla="*/ 2147483647 w 3410"/>
              <a:gd name="T9" fmla="*/ 2147483647 h 2113"/>
              <a:gd name="T10" fmla="*/ 2147483647 w 3410"/>
              <a:gd name="T11" fmla="*/ 2147483647 h 2113"/>
              <a:gd name="T12" fmla="*/ 2147483647 w 3410"/>
              <a:gd name="T13" fmla="*/ 2147483647 h 2113"/>
              <a:gd name="T14" fmla="*/ 2147483647 w 3410"/>
              <a:gd name="T15" fmla="*/ 2147483647 h 2113"/>
              <a:gd name="T16" fmla="*/ 2147483647 w 3410"/>
              <a:gd name="T17" fmla="*/ 2147483647 h 2113"/>
              <a:gd name="T18" fmla="*/ 2147483647 w 3410"/>
              <a:gd name="T19" fmla="*/ 2147483647 h 2113"/>
              <a:gd name="T20" fmla="*/ 2147483647 w 3410"/>
              <a:gd name="T21" fmla="*/ 2147483647 h 2113"/>
              <a:gd name="T22" fmla="*/ 2147483647 w 3410"/>
              <a:gd name="T23" fmla="*/ 2147483647 h 2113"/>
              <a:gd name="T24" fmla="*/ 2147483647 w 3410"/>
              <a:gd name="T25" fmla="*/ 2147483647 h 2113"/>
              <a:gd name="T26" fmla="*/ 2147483647 w 3410"/>
              <a:gd name="T27" fmla="*/ 2147483647 h 2113"/>
              <a:gd name="T28" fmla="*/ 2147483647 w 3410"/>
              <a:gd name="T29" fmla="*/ 2147483647 h 2113"/>
              <a:gd name="T30" fmla="*/ 2147483647 w 3410"/>
              <a:gd name="T31" fmla="*/ 2147483647 h 2113"/>
              <a:gd name="T32" fmla="*/ 2147483647 w 3410"/>
              <a:gd name="T33" fmla="*/ 2147483647 h 2113"/>
              <a:gd name="T34" fmla="*/ 2147483647 w 3410"/>
              <a:gd name="T35" fmla="*/ 2147483647 h 2113"/>
              <a:gd name="T36" fmla="*/ 2147483647 w 3410"/>
              <a:gd name="T37" fmla="*/ 2147483647 h 2113"/>
              <a:gd name="T38" fmla="*/ 2147483647 w 3410"/>
              <a:gd name="T39" fmla="*/ 2147483647 h 2113"/>
              <a:gd name="T40" fmla="*/ 2147483647 w 3410"/>
              <a:gd name="T41" fmla="*/ 2147483647 h 2113"/>
              <a:gd name="T42" fmla="*/ 2147483647 w 3410"/>
              <a:gd name="T43" fmla="*/ 2147483647 h 2113"/>
              <a:gd name="T44" fmla="*/ 2147483647 w 3410"/>
              <a:gd name="T45" fmla="*/ 2147483647 h 2113"/>
              <a:gd name="T46" fmla="*/ 2147483647 w 3410"/>
              <a:gd name="T47" fmla="*/ 2147483647 h 2113"/>
              <a:gd name="T48" fmla="*/ 2147483647 w 3410"/>
              <a:gd name="T49" fmla="*/ 2147483647 h 2113"/>
              <a:gd name="T50" fmla="*/ 2147483647 w 3410"/>
              <a:gd name="T51" fmla="*/ 2147483647 h 2113"/>
              <a:gd name="T52" fmla="*/ 2147483647 w 3410"/>
              <a:gd name="T53" fmla="*/ 2147483647 h 2113"/>
              <a:gd name="T54" fmla="*/ 2147483647 w 3410"/>
              <a:gd name="T55" fmla="*/ 2147483647 h 2113"/>
              <a:gd name="T56" fmla="*/ 2147483647 w 3410"/>
              <a:gd name="T57" fmla="*/ 2147483647 h 2113"/>
              <a:gd name="T58" fmla="*/ 2147483647 w 3410"/>
              <a:gd name="T59" fmla="*/ 2147483647 h 2113"/>
              <a:gd name="T60" fmla="*/ 2147483647 w 3410"/>
              <a:gd name="T61" fmla="*/ 2147483647 h 2113"/>
              <a:gd name="T62" fmla="*/ 2147483647 w 3410"/>
              <a:gd name="T63" fmla="*/ 2147483647 h 2113"/>
              <a:gd name="T64" fmla="*/ 2147483647 w 3410"/>
              <a:gd name="T65" fmla="*/ 2147483647 h 2113"/>
              <a:gd name="T66" fmla="*/ 2147483647 w 3410"/>
              <a:gd name="T67" fmla="*/ 2147483647 h 2113"/>
              <a:gd name="T68" fmla="*/ 2147483647 w 3410"/>
              <a:gd name="T69" fmla="*/ 2147483647 h 2113"/>
              <a:gd name="T70" fmla="*/ 2147483647 w 3410"/>
              <a:gd name="T71" fmla="*/ 2147483647 h 2113"/>
              <a:gd name="T72" fmla="*/ 2147483647 w 3410"/>
              <a:gd name="T73" fmla="*/ 2147483647 h 2113"/>
              <a:gd name="T74" fmla="*/ 2147483647 w 3410"/>
              <a:gd name="T75" fmla="*/ 2147483647 h 2113"/>
              <a:gd name="T76" fmla="*/ 2147483647 w 3410"/>
              <a:gd name="T77" fmla="*/ 2147483647 h 2113"/>
              <a:gd name="T78" fmla="*/ 2147483647 w 3410"/>
              <a:gd name="T79" fmla="*/ 2147483647 h 2113"/>
              <a:gd name="T80" fmla="*/ 2147483647 w 3410"/>
              <a:gd name="T81" fmla="*/ 2147483647 h 2113"/>
              <a:gd name="T82" fmla="*/ 2147483647 w 3410"/>
              <a:gd name="T83" fmla="*/ 2147483647 h 2113"/>
              <a:gd name="T84" fmla="*/ 2147483647 w 3410"/>
              <a:gd name="T85" fmla="*/ 2147483647 h 2113"/>
              <a:gd name="T86" fmla="*/ 2147483647 w 3410"/>
              <a:gd name="T87" fmla="*/ 2147483647 h 2113"/>
              <a:gd name="T88" fmla="*/ 2147483647 w 3410"/>
              <a:gd name="T89" fmla="*/ 2147483647 h 2113"/>
              <a:gd name="T90" fmla="*/ 2147483647 w 3410"/>
              <a:gd name="T91" fmla="*/ 2147483647 h 2113"/>
              <a:gd name="T92" fmla="*/ 2147483647 w 3410"/>
              <a:gd name="T93" fmla="*/ 2147483647 h 2113"/>
              <a:gd name="T94" fmla="*/ 2147483647 w 3410"/>
              <a:gd name="T95" fmla="*/ 2147483647 h 2113"/>
              <a:gd name="T96" fmla="*/ 2147483647 w 3410"/>
              <a:gd name="T97" fmla="*/ 2147483647 h 2113"/>
              <a:gd name="T98" fmla="*/ 2147483647 w 3410"/>
              <a:gd name="T99" fmla="*/ 2147483647 h 2113"/>
              <a:gd name="T100" fmla="*/ 2147483647 w 3410"/>
              <a:gd name="T101" fmla="*/ 2147483647 h 211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410"/>
              <a:gd name="T154" fmla="*/ 0 h 2113"/>
              <a:gd name="T155" fmla="*/ 3410 w 3410"/>
              <a:gd name="T156" fmla="*/ 2113 h 211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410" h="2113">
                <a:moveTo>
                  <a:pt x="336" y="9"/>
                </a:moveTo>
                <a:lnTo>
                  <a:pt x="291" y="117"/>
                </a:lnTo>
                <a:lnTo>
                  <a:pt x="261" y="113"/>
                </a:lnTo>
                <a:lnTo>
                  <a:pt x="291" y="54"/>
                </a:lnTo>
                <a:lnTo>
                  <a:pt x="211" y="0"/>
                </a:lnTo>
                <a:lnTo>
                  <a:pt x="208" y="111"/>
                </a:lnTo>
                <a:lnTo>
                  <a:pt x="109" y="353"/>
                </a:lnTo>
                <a:lnTo>
                  <a:pt x="50" y="448"/>
                </a:lnTo>
                <a:lnTo>
                  <a:pt x="64" y="461"/>
                </a:lnTo>
                <a:lnTo>
                  <a:pt x="42" y="527"/>
                </a:lnTo>
                <a:lnTo>
                  <a:pt x="50" y="544"/>
                </a:lnTo>
                <a:lnTo>
                  <a:pt x="0" y="662"/>
                </a:lnTo>
                <a:lnTo>
                  <a:pt x="36" y="878"/>
                </a:lnTo>
                <a:lnTo>
                  <a:pt x="75" y="859"/>
                </a:lnTo>
                <a:lnTo>
                  <a:pt x="70" y="907"/>
                </a:lnTo>
                <a:lnTo>
                  <a:pt x="47" y="940"/>
                </a:lnTo>
                <a:lnTo>
                  <a:pt x="75" y="984"/>
                </a:lnTo>
                <a:lnTo>
                  <a:pt x="75" y="1093"/>
                </a:lnTo>
                <a:lnTo>
                  <a:pt x="98" y="1110"/>
                </a:lnTo>
                <a:lnTo>
                  <a:pt x="121" y="1199"/>
                </a:lnTo>
                <a:lnTo>
                  <a:pt x="177" y="1205"/>
                </a:lnTo>
                <a:lnTo>
                  <a:pt x="235" y="1298"/>
                </a:lnTo>
                <a:lnTo>
                  <a:pt x="276" y="1313"/>
                </a:lnTo>
                <a:lnTo>
                  <a:pt x="303" y="1395"/>
                </a:lnTo>
                <a:lnTo>
                  <a:pt x="439" y="1423"/>
                </a:lnTo>
                <a:lnTo>
                  <a:pt x="701" y="1582"/>
                </a:lnTo>
                <a:lnTo>
                  <a:pt x="882" y="1595"/>
                </a:lnTo>
                <a:lnTo>
                  <a:pt x="910" y="1566"/>
                </a:lnTo>
                <a:lnTo>
                  <a:pt x="1027" y="1585"/>
                </a:lnTo>
                <a:lnTo>
                  <a:pt x="1227" y="1830"/>
                </a:lnTo>
                <a:lnTo>
                  <a:pt x="1326" y="1773"/>
                </a:lnTo>
                <a:lnTo>
                  <a:pt x="1448" y="1841"/>
                </a:lnTo>
                <a:lnTo>
                  <a:pt x="1512" y="1947"/>
                </a:lnTo>
                <a:lnTo>
                  <a:pt x="1523" y="2004"/>
                </a:lnTo>
                <a:lnTo>
                  <a:pt x="1601" y="2083"/>
                </a:lnTo>
                <a:lnTo>
                  <a:pt x="1682" y="2086"/>
                </a:lnTo>
                <a:lnTo>
                  <a:pt x="1672" y="2004"/>
                </a:lnTo>
                <a:lnTo>
                  <a:pt x="1648" y="1980"/>
                </a:lnTo>
                <a:lnTo>
                  <a:pt x="1735" y="1863"/>
                </a:lnTo>
                <a:lnTo>
                  <a:pt x="1820" y="1816"/>
                </a:lnTo>
                <a:lnTo>
                  <a:pt x="1868" y="1786"/>
                </a:lnTo>
                <a:lnTo>
                  <a:pt x="2076" y="1773"/>
                </a:lnTo>
                <a:lnTo>
                  <a:pt x="2143" y="1815"/>
                </a:lnTo>
                <a:lnTo>
                  <a:pt x="2216" y="1779"/>
                </a:lnTo>
                <a:lnTo>
                  <a:pt x="2244" y="1791"/>
                </a:lnTo>
                <a:lnTo>
                  <a:pt x="2215" y="1764"/>
                </a:lnTo>
                <a:lnTo>
                  <a:pt x="2247" y="1736"/>
                </a:lnTo>
                <a:lnTo>
                  <a:pt x="2208" y="1723"/>
                </a:lnTo>
                <a:lnTo>
                  <a:pt x="2395" y="1673"/>
                </a:lnTo>
                <a:lnTo>
                  <a:pt x="2483" y="1670"/>
                </a:lnTo>
                <a:lnTo>
                  <a:pt x="2563" y="1720"/>
                </a:lnTo>
                <a:lnTo>
                  <a:pt x="2599" y="1694"/>
                </a:lnTo>
                <a:lnTo>
                  <a:pt x="2723" y="1758"/>
                </a:lnTo>
                <a:lnTo>
                  <a:pt x="2721" y="1858"/>
                </a:lnTo>
                <a:lnTo>
                  <a:pt x="2762" y="1865"/>
                </a:lnTo>
                <a:lnTo>
                  <a:pt x="2825" y="1967"/>
                </a:lnTo>
                <a:lnTo>
                  <a:pt x="2822" y="1981"/>
                </a:lnTo>
                <a:lnTo>
                  <a:pt x="2866" y="2013"/>
                </a:lnTo>
                <a:lnTo>
                  <a:pt x="2880" y="2061"/>
                </a:lnTo>
                <a:lnTo>
                  <a:pt x="2929" y="2033"/>
                </a:lnTo>
                <a:lnTo>
                  <a:pt x="2918" y="2082"/>
                </a:lnTo>
                <a:lnTo>
                  <a:pt x="2878" y="2112"/>
                </a:lnTo>
                <a:lnTo>
                  <a:pt x="2923" y="2079"/>
                </a:lnTo>
                <a:lnTo>
                  <a:pt x="2951" y="1926"/>
                </a:lnTo>
                <a:lnTo>
                  <a:pt x="2872" y="1810"/>
                </a:lnTo>
                <a:lnTo>
                  <a:pt x="2856" y="1720"/>
                </a:lnTo>
                <a:lnTo>
                  <a:pt x="2817" y="1670"/>
                </a:lnTo>
                <a:lnTo>
                  <a:pt x="2809" y="1516"/>
                </a:lnTo>
                <a:lnTo>
                  <a:pt x="3048" y="1211"/>
                </a:lnTo>
                <a:lnTo>
                  <a:pt x="3093" y="1189"/>
                </a:lnTo>
                <a:lnTo>
                  <a:pt x="3073" y="1145"/>
                </a:lnTo>
                <a:lnTo>
                  <a:pt x="3111" y="1128"/>
                </a:lnTo>
                <a:lnTo>
                  <a:pt x="3106" y="1090"/>
                </a:lnTo>
                <a:lnTo>
                  <a:pt x="3059" y="1093"/>
                </a:lnTo>
                <a:lnTo>
                  <a:pt x="3054" y="1081"/>
                </a:lnTo>
                <a:lnTo>
                  <a:pt x="3098" y="1076"/>
                </a:lnTo>
                <a:lnTo>
                  <a:pt x="3015" y="834"/>
                </a:lnTo>
                <a:lnTo>
                  <a:pt x="3035" y="811"/>
                </a:lnTo>
                <a:lnTo>
                  <a:pt x="3071" y="909"/>
                </a:lnTo>
                <a:lnTo>
                  <a:pt x="3080" y="972"/>
                </a:lnTo>
                <a:lnTo>
                  <a:pt x="3112" y="863"/>
                </a:lnTo>
                <a:lnTo>
                  <a:pt x="3062" y="791"/>
                </a:lnTo>
                <a:lnTo>
                  <a:pt x="3126" y="815"/>
                </a:lnTo>
                <a:lnTo>
                  <a:pt x="3152" y="756"/>
                </a:lnTo>
                <a:lnTo>
                  <a:pt x="3131" y="684"/>
                </a:lnTo>
                <a:lnTo>
                  <a:pt x="3164" y="631"/>
                </a:lnTo>
                <a:lnTo>
                  <a:pt x="3319" y="541"/>
                </a:lnTo>
                <a:lnTo>
                  <a:pt x="3345" y="506"/>
                </a:lnTo>
                <a:lnTo>
                  <a:pt x="3287" y="512"/>
                </a:lnTo>
                <a:lnTo>
                  <a:pt x="3271" y="446"/>
                </a:lnTo>
                <a:lnTo>
                  <a:pt x="3294" y="342"/>
                </a:lnTo>
                <a:lnTo>
                  <a:pt x="3334" y="330"/>
                </a:lnTo>
                <a:lnTo>
                  <a:pt x="3375" y="261"/>
                </a:lnTo>
                <a:lnTo>
                  <a:pt x="3409" y="231"/>
                </a:lnTo>
                <a:lnTo>
                  <a:pt x="3403" y="192"/>
                </a:lnTo>
                <a:lnTo>
                  <a:pt x="3381" y="145"/>
                </a:lnTo>
                <a:lnTo>
                  <a:pt x="3366" y="169"/>
                </a:lnTo>
                <a:lnTo>
                  <a:pt x="3303" y="36"/>
                </a:lnTo>
                <a:lnTo>
                  <a:pt x="3232" y="61"/>
                </a:lnTo>
                <a:lnTo>
                  <a:pt x="3213" y="119"/>
                </a:lnTo>
                <a:lnTo>
                  <a:pt x="3203" y="241"/>
                </a:lnTo>
                <a:lnTo>
                  <a:pt x="3073" y="309"/>
                </a:lnTo>
                <a:lnTo>
                  <a:pt x="2997" y="323"/>
                </a:lnTo>
                <a:lnTo>
                  <a:pt x="2931" y="401"/>
                </a:lnTo>
                <a:lnTo>
                  <a:pt x="2952" y="452"/>
                </a:lnTo>
                <a:lnTo>
                  <a:pt x="2892" y="511"/>
                </a:lnTo>
                <a:lnTo>
                  <a:pt x="2834" y="507"/>
                </a:lnTo>
                <a:lnTo>
                  <a:pt x="2776" y="532"/>
                </a:lnTo>
                <a:lnTo>
                  <a:pt x="2772" y="570"/>
                </a:lnTo>
                <a:lnTo>
                  <a:pt x="2807" y="584"/>
                </a:lnTo>
                <a:lnTo>
                  <a:pt x="2709" y="667"/>
                </a:lnTo>
                <a:lnTo>
                  <a:pt x="2549" y="718"/>
                </a:lnTo>
                <a:lnTo>
                  <a:pt x="2587" y="645"/>
                </a:lnTo>
                <a:lnTo>
                  <a:pt x="2582" y="555"/>
                </a:lnTo>
                <a:lnTo>
                  <a:pt x="2541" y="511"/>
                </a:lnTo>
                <a:lnTo>
                  <a:pt x="2517" y="535"/>
                </a:lnTo>
                <a:lnTo>
                  <a:pt x="2499" y="436"/>
                </a:lnTo>
                <a:lnTo>
                  <a:pt x="2391" y="384"/>
                </a:lnTo>
                <a:lnTo>
                  <a:pt x="2382" y="393"/>
                </a:lnTo>
                <a:lnTo>
                  <a:pt x="2403" y="414"/>
                </a:lnTo>
                <a:lnTo>
                  <a:pt x="2388" y="420"/>
                </a:lnTo>
                <a:lnTo>
                  <a:pt x="2359" y="457"/>
                </a:lnTo>
                <a:lnTo>
                  <a:pt x="2335" y="516"/>
                </a:lnTo>
                <a:lnTo>
                  <a:pt x="2335" y="595"/>
                </a:lnTo>
                <a:lnTo>
                  <a:pt x="2363" y="683"/>
                </a:lnTo>
                <a:lnTo>
                  <a:pt x="2332" y="732"/>
                </a:lnTo>
                <a:lnTo>
                  <a:pt x="2296" y="741"/>
                </a:lnTo>
                <a:lnTo>
                  <a:pt x="2258" y="663"/>
                </a:lnTo>
                <a:lnTo>
                  <a:pt x="2296" y="436"/>
                </a:lnTo>
                <a:lnTo>
                  <a:pt x="2253" y="476"/>
                </a:lnTo>
                <a:lnTo>
                  <a:pt x="2253" y="414"/>
                </a:lnTo>
                <a:lnTo>
                  <a:pt x="2323" y="380"/>
                </a:lnTo>
                <a:lnTo>
                  <a:pt x="2583" y="370"/>
                </a:lnTo>
                <a:lnTo>
                  <a:pt x="2380" y="319"/>
                </a:lnTo>
                <a:lnTo>
                  <a:pt x="2202" y="310"/>
                </a:lnTo>
                <a:lnTo>
                  <a:pt x="2222" y="274"/>
                </a:lnTo>
                <a:lnTo>
                  <a:pt x="2155" y="298"/>
                </a:lnTo>
                <a:lnTo>
                  <a:pt x="2090" y="346"/>
                </a:lnTo>
                <a:lnTo>
                  <a:pt x="1980" y="330"/>
                </a:lnTo>
                <a:lnTo>
                  <a:pt x="2062" y="271"/>
                </a:lnTo>
                <a:lnTo>
                  <a:pt x="2094" y="222"/>
                </a:lnTo>
                <a:lnTo>
                  <a:pt x="1987" y="226"/>
                </a:lnTo>
                <a:lnTo>
                  <a:pt x="1935" y="218"/>
                </a:lnTo>
                <a:lnTo>
                  <a:pt x="1965" y="205"/>
                </a:lnTo>
                <a:lnTo>
                  <a:pt x="1901" y="169"/>
                </a:lnTo>
                <a:lnTo>
                  <a:pt x="1902" y="204"/>
                </a:lnTo>
                <a:lnTo>
                  <a:pt x="1839" y="196"/>
                </a:lnTo>
                <a:lnTo>
                  <a:pt x="1886" y="174"/>
                </a:lnTo>
                <a:lnTo>
                  <a:pt x="1820" y="87"/>
                </a:lnTo>
                <a:lnTo>
                  <a:pt x="1821" y="132"/>
                </a:lnTo>
                <a:lnTo>
                  <a:pt x="1801" y="132"/>
                </a:lnTo>
                <a:lnTo>
                  <a:pt x="1805" y="165"/>
                </a:lnTo>
                <a:lnTo>
                  <a:pt x="336" y="9"/>
                </a:lnTo>
              </a:path>
            </a:pathLst>
          </a:custGeom>
          <a:solidFill>
            <a:schemeClr val="tx1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5238750" y="4630738"/>
            <a:ext cx="960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64" tIns="44438" rIns="90464" bIns="44438">
            <a:spAutoFit/>
          </a:bodyPr>
          <a:lstStyle/>
          <a:p>
            <a:pPr algn="ctr" eaLnBrk="0" hangingPunct="0"/>
            <a:r>
              <a:rPr lang="en-US" sz="1000" b="0">
                <a:solidFill>
                  <a:schemeClr val="accent2"/>
                </a:solidFill>
                <a:latin typeface="Franklin Gothic Demi" pitchFamily="34" charset="0"/>
                <a:cs typeface="Times New Roman" pitchFamily="18" charset="0"/>
              </a:rPr>
              <a:t>PASCAGOULA</a:t>
            </a:r>
          </a:p>
          <a:p>
            <a:pPr algn="ctr" eaLnBrk="0" hangingPunct="0"/>
            <a:r>
              <a:rPr lang="en-US" sz="1000" b="0">
                <a:solidFill>
                  <a:schemeClr val="accent2"/>
                </a:solidFill>
                <a:latin typeface="Franklin Gothic Demi" pitchFamily="34" charset="0"/>
                <a:cs typeface="Times New Roman" pitchFamily="18" charset="0"/>
              </a:rPr>
              <a:t>(3)</a:t>
            </a:r>
          </a:p>
        </p:txBody>
      </p:sp>
      <p:sp>
        <p:nvSpPr>
          <p:cNvPr id="2055" name="Oval 5"/>
          <p:cNvSpPr>
            <a:spLocks noChangeArrowheads="1"/>
          </p:cNvSpPr>
          <p:nvPr/>
        </p:nvSpPr>
        <p:spPr bwMode="auto">
          <a:xfrm>
            <a:off x="6000750" y="4826000"/>
            <a:ext cx="107950" cy="107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2056" name="Freeform 6"/>
          <p:cNvSpPr>
            <a:spLocks/>
          </p:cNvSpPr>
          <p:nvPr/>
        </p:nvSpPr>
        <p:spPr bwMode="auto">
          <a:xfrm>
            <a:off x="2908300" y="6221413"/>
            <a:ext cx="38100" cy="42862"/>
          </a:xfrm>
          <a:custGeom>
            <a:avLst/>
            <a:gdLst>
              <a:gd name="T0" fmla="*/ 2147483647 w 30"/>
              <a:gd name="T1" fmla="*/ 0 h 33"/>
              <a:gd name="T2" fmla="*/ 2147483647 w 30"/>
              <a:gd name="T3" fmla="*/ 2147483647 h 33"/>
              <a:gd name="T4" fmla="*/ 2147483647 w 30"/>
              <a:gd name="T5" fmla="*/ 2147483647 h 33"/>
              <a:gd name="T6" fmla="*/ 2147483647 w 30"/>
              <a:gd name="T7" fmla="*/ 2147483647 h 33"/>
              <a:gd name="T8" fmla="*/ 2147483647 w 30"/>
              <a:gd name="T9" fmla="*/ 2147483647 h 33"/>
              <a:gd name="T10" fmla="*/ 2147483647 w 30"/>
              <a:gd name="T11" fmla="*/ 2147483647 h 33"/>
              <a:gd name="T12" fmla="*/ 2147483647 w 30"/>
              <a:gd name="T13" fmla="*/ 2147483647 h 33"/>
              <a:gd name="T14" fmla="*/ 2147483647 w 30"/>
              <a:gd name="T15" fmla="*/ 2147483647 h 33"/>
              <a:gd name="T16" fmla="*/ 0 w 30"/>
              <a:gd name="T17" fmla="*/ 2147483647 h 33"/>
              <a:gd name="T18" fmla="*/ 0 w 30"/>
              <a:gd name="T19" fmla="*/ 2147483647 h 33"/>
              <a:gd name="T20" fmla="*/ 2147483647 w 30"/>
              <a:gd name="T21" fmla="*/ 2147483647 h 33"/>
              <a:gd name="T22" fmla="*/ 2147483647 w 30"/>
              <a:gd name="T23" fmla="*/ 2147483647 h 33"/>
              <a:gd name="T24" fmla="*/ 2147483647 w 30"/>
              <a:gd name="T25" fmla="*/ 2147483647 h 33"/>
              <a:gd name="T26" fmla="*/ 2147483647 w 30"/>
              <a:gd name="T27" fmla="*/ 2147483647 h 33"/>
              <a:gd name="T28" fmla="*/ 2147483647 w 30"/>
              <a:gd name="T29" fmla="*/ 2147483647 h 3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"/>
              <a:gd name="T46" fmla="*/ 0 h 33"/>
              <a:gd name="T47" fmla="*/ 30 w 30"/>
              <a:gd name="T48" fmla="*/ 33 h 3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" h="33">
                <a:moveTo>
                  <a:pt x="25" y="0"/>
                </a:moveTo>
                <a:lnTo>
                  <a:pt x="26" y="1"/>
                </a:lnTo>
                <a:lnTo>
                  <a:pt x="29" y="10"/>
                </a:lnTo>
                <a:lnTo>
                  <a:pt x="26" y="20"/>
                </a:lnTo>
                <a:lnTo>
                  <a:pt x="26" y="24"/>
                </a:lnTo>
                <a:lnTo>
                  <a:pt x="21" y="28"/>
                </a:lnTo>
                <a:lnTo>
                  <a:pt x="16" y="28"/>
                </a:lnTo>
                <a:lnTo>
                  <a:pt x="13" y="32"/>
                </a:lnTo>
                <a:lnTo>
                  <a:pt x="0" y="28"/>
                </a:lnTo>
                <a:lnTo>
                  <a:pt x="0" y="24"/>
                </a:lnTo>
                <a:lnTo>
                  <a:pt x="2" y="16"/>
                </a:lnTo>
                <a:lnTo>
                  <a:pt x="8" y="16"/>
                </a:lnTo>
                <a:lnTo>
                  <a:pt x="13" y="13"/>
                </a:lnTo>
                <a:lnTo>
                  <a:pt x="18" y="5"/>
                </a:lnTo>
                <a:lnTo>
                  <a:pt x="24" y="1"/>
                </a:lnTo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2057" name="Freeform 7"/>
          <p:cNvSpPr>
            <a:spLocks/>
          </p:cNvSpPr>
          <p:nvPr/>
        </p:nvSpPr>
        <p:spPr bwMode="auto">
          <a:xfrm>
            <a:off x="1965325" y="5753100"/>
            <a:ext cx="53975" cy="71438"/>
          </a:xfrm>
          <a:custGeom>
            <a:avLst/>
            <a:gdLst>
              <a:gd name="T0" fmla="*/ 2147483647 w 44"/>
              <a:gd name="T1" fmla="*/ 0 h 58"/>
              <a:gd name="T2" fmla="*/ 2147483647 w 44"/>
              <a:gd name="T3" fmla="*/ 0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2147483647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0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0 h 58"/>
              <a:gd name="T38" fmla="*/ 2147483647 w 44"/>
              <a:gd name="T39" fmla="*/ 2147483647 h 5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4"/>
              <a:gd name="T61" fmla="*/ 0 h 58"/>
              <a:gd name="T62" fmla="*/ 44 w 44"/>
              <a:gd name="T63" fmla="*/ 58 h 5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4" h="58">
                <a:moveTo>
                  <a:pt x="35" y="0"/>
                </a:moveTo>
                <a:lnTo>
                  <a:pt x="41" y="0"/>
                </a:lnTo>
                <a:lnTo>
                  <a:pt x="43" y="7"/>
                </a:lnTo>
                <a:lnTo>
                  <a:pt x="38" y="19"/>
                </a:lnTo>
                <a:lnTo>
                  <a:pt x="35" y="26"/>
                </a:lnTo>
                <a:lnTo>
                  <a:pt x="30" y="34"/>
                </a:lnTo>
                <a:lnTo>
                  <a:pt x="24" y="34"/>
                </a:lnTo>
                <a:lnTo>
                  <a:pt x="16" y="42"/>
                </a:lnTo>
                <a:lnTo>
                  <a:pt x="11" y="54"/>
                </a:lnTo>
                <a:lnTo>
                  <a:pt x="6" y="57"/>
                </a:lnTo>
                <a:lnTo>
                  <a:pt x="0" y="50"/>
                </a:lnTo>
                <a:lnTo>
                  <a:pt x="3" y="38"/>
                </a:lnTo>
                <a:lnTo>
                  <a:pt x="8" y="31"/>
                </a:lnTo>
                <a:lnTo>
                  <a:pt x="16" y="23"/>
                </a:lnTo>
                <a:lnTo>
                  <a:pt x="22" y="19"/>
                </a:lnTo>
                <a:lnTo>
                  <a:pt x="27" y="11"/>
                </a:lnTo>
                <a:lnTo>
                  <a:pt x="30" y="3"/>
                </a:lnTo>
                <a:lnTo>
                  <a:pt x="33" y="3"/>
                </a:lnTo>
                <a:lnTo>
                  <a:pt x="38" y="0"/>
                </a:lnTo>
                <a:lnTo>
                  <a:pt x="41" y="3"/>
                </a:lnTo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2058" name="Freeform 8"/>
          <p:cNvSpPr>
            <a:spLocks/>
          </p:cNvSpPr>
          <p:nvPr/>
        </p:nvSpPr>
        <p:spPr bwMode="auto">
          <a:xfrm>
            <a:off x="1735138" y="5060950"/>
            <a:ext cx="134937" cy="123825"/>
          </a:xfrm>
          <a:custGeom>
            <a:avLst/>
            <a:gdLst>
              <a:gd name="T0" fmla="*/ 2147483647 w 108"/>
              <a:gd name="T1" fmla="*/ 2147483647 h 101"/>
              <a:gd name="T2" fmla="*/ 2147483647 w 108"/>
              <a:gd name="T3" fmla="*/ 2147483647 h 101"/>
              <a:gd name="T4" fmla="*/ 2147483647 w 108"/>
              <a:gd name="T5" fmla="*/ 2147483647 h 101"/>
              <a:gd name="T6" fmla="*/ 2147483647 w 108"/>
              <a:gd name="T7" fmla="*/ 2147483647 h 101"/>
              <a:gd name="T8" fmla="*/ 2147483647 w 108"/>
              <a:gd name="T9" fmla="*/ 2147483647 h 101"/>
              <a:gd name="T10" fmla="*/ 2147483647 w 108"/>
              <a:gd name="T11" fmla="*/ 2147483647 h 101"/>
              <a:gd name="T12" fmla="*/ 2147483647 w 108"/>
              <a:gd name="T13" fmla="*/ 2147483647 h 101"/>
              <a:gd name="T14" fmla="*/ 2147483647 w 108"/>
              <a:gd name="T15" fmla="*/ 2147483647 h 101"/>
              <a:gd name="T16" fmla="*/ 2147483647 w 108"/>
              <a:gd name="T17" fmla="*/ 2147483647 h 101"/>
              <a:gd name="T18" fmla="*/ 2147483647 w 108"/>
              <a:gd name="T19" fmla="*/ 2147483647 h 101"/>
              <a:gd name="T20" fmla="*/ 2147483647 w 108"/>
              <a:gd name="T21" fmla="*/ 2147483647 h 101"/>
              <a:gd name="T22" fmla="*/ 2147483647 w 108"/>
              <a:gd name="T23" fmla="*/ 2147483647 h 101"/>
              <a:gd name="T24" fmla="*/ 2147483647 w 108"/>
              <a:gd name="T25" fmla="*/ 2147483647 h 101"/>
              <a:gd name="T26" fmla="*/ 2147483647 w 108"/>
              <a:gd name="T27" fmla="*/ 2147483647 h 101"/>
              <a:gd name="T28" fmla="*/ 2147483647 w 108"/>
              <a:gd name="T29" fmla="*/ 2147483647 h 101"/>
              <a:gd name="T30" fmla="*/ 2147483647 w 108"/>
              <a:gd name="T31" fmla="*/ 2147483647 h 101"/>
              <a:gd name="T32" fmla="*/ 2147483647 w 108"/>
              <a:gd name="T33" fmla="*/ 2147483647 h 101"/>
              <a:gd name="T34" fmla="*/ 2147483647 w 108"/>
              <a:gd name="T35" fmla="*/ 2147483647 h 101"/>
              <a:gd name="T36" fmla="*/ 2147483647 w 108"/>
              <a:gd name="T37" fmla="*/ 2147483647 h 101"/>
              <a:gd name="T38" fmla="*/ 2147483647 w 108"/>
              <a:gd name="T39" fmla="*/ 2147483647 h 101"/>
              <a:gd name="T40" fmla="*/ 2147483647 w 108"/>
              <a:gd name="T41" fmla="*/ 2147483647 h 101"/>
              <a:gd name="T42" fmla="*/ 2147483647 w 108"/>
              <a:gd name="T43" fmla="*/ 2147483647 h 101"/>
              <a:gd name="T44" fmla="*/ 2147483647 w 108"/>
              <a:gd name="T45" fmla="*/ 2147483647 h 101"/>
              <a:gd name="T46" fmla="*/ 0 w 108"/>
              <a:gd name="T47" fmla="*/ 2147483647 h 101"/>
              <a:gd name="T48" fmla="*/ 0 w 108"/>
              <a:gd name="T49" fmla="*/ 2147483647 h 101"/>
              <a:gd name="T50" fmla="*/ 2147483647 w 108"/>
              <a:gd name="T51" fmla="*/ 2147483647 h 101"/>
              <a:gd name="T52" fmla="*/ 2147483647 w 108"/>
              <a:gd name="T53" fmla="*/ 2147483647 h 101"/>
              <a:gd name="T54" fmla="*/ 2147483647 w 108"/>
              <a:gd name="T55" fmla="*/ 2147483647 h 101"/>
              <a:gd name="T56" fmla="*/ 2147483647 w 108"/>
              <a:gd name="T57" fmla="*/ 2147483647 h 101"/>
              <a:gd name="T58" fmla="*/ 2147483647 w 108"/>
              <a:gd name="T59" fmla="*/ 2147483647 h 101"/>
              <a:gd name="T60" fmla="*/ 2147483647 w 108"/>
              <a:gd name="T61" fmla="*/ 2147483647 h 101"/>
              <a:gd name="T62" fmla="*/ 2147483647 w 108"/>
              <a:gd name="T63" fmla="*/ 2147483647 h 101"/>
              <a:gd name="T64" fmla="*/ 2147483647 w 108"/>
              <a:gd name="T65" fmla="*/ 2147483647 h 101"/>
              <a:gd name="T66" fmla="*/ 2147483647 w 108"/>
              <a:gd name="T67" fmla="*/ 2147483647 h 101"/>
              <a:gd name="T68" fmla="*/ 2147483647 w 108"/>
              <a:gd name="T69" fmla="*/ 2147483647 h 101"/>
              <a:gd name="T70" fmla="*/ 2147483647 w 108"/>
              <a:gd name="T71" fmla="*/ 0 h 101"/>
              <a:gd name="T72" fmla="*/ 2147483647 w 108"/>
              <a:gd name="T73" fmla="*/ 2147483647 h 101"/>
              <a:gd name="T74" fmla="*/ 2147483647 w 108"/>
              <a:gd name="T75" fmla="*/ 2147483647 h 101"/>
              <a:gd name="T76" fmla="*/ 2147483647 w 108"/>
              <a:gd name="T77" fmla="*/ 2147483647 h 101"/>
              <a:gd name="T78" fmla="*/ 2147483647 w 108"/>
              <a:gd name="T79" fmla="*/ 2147483647 h 101"/>
              <a:gd name="T80" fmla="*/ 2147483647 w 108"/>
              <a:gd name="T81" fmla="*/ 2147483647 h 101"/>
              <a:gd name="T82" fmla="*/ 2147483647 w 108"/>
              <a:gd name="T83" fmla="*/ 2147483647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8"/>
              <a:gd name="T127" fmla="*/ 0 h 101"/>
              <a:gd name="T128" fmla="*/ 108 w 108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8" h="101">
                <a:moveTo>
                  <a:pt x="105" y="23"/>
                </a:moveTo>
                <a:lnTo>
                  <a:pt x="107" y="27"/>
                </a:lnTo>
                <a:lnTo>
                  <a:pt x="107" y="38"/>
                </a:lnTo>
                <a:lnTo>
                  <a:pt x="102" y="46"/>
                </a:lnTo>
                <a:lnTo>
                  <a:pt x="100" y="54"/>
                </a:lnTo>
                <a:lnTo>
                  <a:pt x="97" y="61"/>
                </a:lnTo>
                <a:lnTo>
                  <a:pt x="94" y="65"/>
                </a:lnTo>
                <a:lnTo>
                  <a:pt x="92" y="77"/>
                </a:lnTo>
                <a:lnTo>
                  <a:pt x="89" y="84"/>
                </a:lnTo>
                <a:lnTo>
                  <a:pt x="81" y="92"/>
                </a:lnTo>
                <a:lnTo>
                  <a:pt x="75" y="96"/>
                </a:lnTo>
                <a:lnTo>
                  <a:pt x="70" y="100"/>
                </a:lnTo>
                <a:lnTo>
                  <a:pt x="64" y="96"/>
                </a:lnTo>
                <a:lnTo>
                  <a:pt x="59" y="96"/>
                </a:lnTo>
                <a:lnTo>
                  <a:pt x="51" y="96"/>
                </a:lnTo>
                <a:lnTo>
                  <a:pt x="46" y="92"/>
                </a:lnTo>
                <a:lnTo>
                  <a:pt x="43" y="89"/>
                </a:lnTo>
                <a:lnTo>
                  <a:pt x="40" y="89"/>
                </a:lnTo>
                <a:lnTo>
                  <a:pt x="35" y="84"/>
                </a:lnTo>
                <a:lnTo>
                  <a:pt x="32" y="81"/>
                </a:lnTo>
                <a:lnTo>
                  <a:pt x="27" y="73"/>
                </a:lnTo>
                <a:lnTo>
                  <a:pt x="16" y="73"/>
                </a:lnTo>
                <a:lnTo>
                  <a:pt x="6" y="65"/>
                </a:lnTo>
                <a:lnTo>
                  <a:pt x="0" y="54"/>
                </a:lnTo>
                <a:lnTo>
                  <a:pt x="0" y="50"/>
                </a:lnTo>
                <a:lnTo>
                  <a:pt x="6" y="34"/>
                </a:lnTo>
                <a:lnTo>
                  <a:pt x="11" y="27"/>
                </a:lnTo>
                <a:lnTo>
                  <a:pt x="16" y="19"/>
                </a:lnTo>
                <a:lnTo>
                  <a:pt x="27" y="19"/>
                </a:lnTo>
                <a:lnTo>
                  <a:pt x="38" y="8"/>
                </a:lnTo>
                <a:lnTo>
                  <a:pt x="43" y="4"/>
                </a:lnTo>
                <a:lnTo>
                  <a:pt x="46" y="4"/>
                </a:lnTo>
                <a:lnTo>
                  <a:pt x="54" y="4"/>
                </a:lnTo>
                <a:lnTo>
                  <a:pt x="59" y="8"/>
                </a:lnTo>
                <a:lnTo>
                  <a:pt x="67" y="4"/>
                </a:lnTo>
                <a:lnTo>
                  <a:pt x="70" y="0"/>
                </a:lnTo>
                <a:lnTo>
                  <a:pt x="75" y="4"/>
                </a:lnTo>
                <a:lnTo>
                  <a:pt x="81" y="4"/>
                </a:lnTo>
                <a:lnTo>
                  <a:pt x="89" y="4"/>
                </a:lnTo>
                <a:lnTo>
                  <a:pt x="94" y="8"/>
                </a:lnTo>
                <a:lnTo>
                  <a:pt x="100" y="8"/>
                </a:lnTo>
                <a:lnTo>
                  <a:pt x="105" y="15"/>
                </a:lnTo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2059" name="Freeform 9"/>
          <p:cNvSpPr>
            <a:spLocks/>
          </p:cNvSpPr>
          <p:nvPr/>
        </p:nvSpPr>
        <p:spPr bwMode="auto">
          <a:xfrm>
            <a:off x="2138363" y="5241925"/>
            <a:ext cx="160337" cy="146050"/>
          </a:xfrm>
          <a:custGeom>
            <a:avLst/>
            <a:gdLst>
              <a:gd name="T0" fmla="*/ 2147483647 w 127"/>
              <a:gd name="T1" fmla="*/ 2147483647 h 117"/>
              <a:gd name="T2" fmla="*/ 2147483647 w 127"/>
              <a:gd name="T3" fmla="*/ 2147483647 h 117"/>
              <a:gd name="T4" fmla="*/ 2147483647 w 127"/>
              <a:gd name="T5" fmla="*/ 2147483647 h 117"/>
              <a:gd name="T6" fmla="*/ 2147483647 w 127"/>
              <a:gd name="T7" fmla="*/ 2147483647 h 117"/>
              <a:gd name="T8" fmla="*/ 2147483647 w 127"/>
              <a:gd name="T9" fmla="*/ 2147483647 h 117"/>
              <a:gd name="T10" fmla="*/ 2147483647 w 127"/>
              <a:gd name="T11" fmla="*/ 2147483647 h 117"/>
              <a:gd name="T12" fmla="*/ 2147483647 w 127"/>
              <a:gd name="T13" fmla="*/ 2147483647 h 117"/>
              <a:gd name="T14" fmla="*/ 2147483647 w 127"/>
              <a:gd name="T15" fmla="*/ 2147483647 h 117"/>
              <a:gd name="T16" fmla="*/ 2147483647 w 127"/>
              <a:gd name="T17" fmla="*/ 2147483647 h 117"/>
              <a:gd name="T18" fmla="*/ 2147483647 w 127"/>
              <a:gd name="T19" fmla="*/ 2147483647 h 117"/>
              <a:gd name="T20" fmla="*/ 2147483647 w 127"/>
              <a:gd name="T21" fmla="*/ 2147483647 h 117"/>
              <a:gd name="T22" fmla="*/ 2147483647 w 127"/>
              <a:gd name="T23" fmla="*/ 2147483647 h 117"/>
              <a:gd name="T24" fmla="*/ 2147483647 w 127"/>
              <a:gd name="T25" fmla="*/ 2147483647 h 117"/>
              <a:gd name="T26" fmla="*/ 2147483647 w 127"/>
              <a:gd name="T27" fmla="*/ 2147483647 h 117"/>
              <a:gd name="T28" fmla="*/ 2147483647 w 127"/>
              <a:gd name="T29" fmla="*/ 2147483647 h 117"/>
              <a:gd name="T30" fmla="*/ 2147483647 w 127"/>
              <a:gd name="T31" fmla="*/ 2147483647 h 117"/>
              <a:gd name="T32" fmla="*/ 2147483647 w 127"/>
              <a:gd name="T33" fmla="*/ 2147483647 h 117"/>
              <a:gd name="T34" fmla="*/ 2147483647 w 127"/>
              <a:gd name="T35" fmla="*/ 2147483647 h 117"/>
              <a:gd name="T36" fmla="*/ 2147483647 w 127"/>
              <a:gd name="T37" fmla="*/ 2147483647 h 117"/>
              <a:gd name="T38" fmla="*/ 2147483647 w 127"/>
              <a:gd name="T39" fmla="*/ 2147483647 h 117"/>
              <a:gd name="T40" fmla="*/ 2147483647 w 127"/>
              <a:gd name="T41" fmla="*/ 2147483647 h 117"/>
              <a:gd name="T42" fmla="*/ 2147483647 w 127"/>
              <a:gd name="T43" fmla="*/ 2147483647 h 117"/>
              <a:gd name="T44" fmla="*/ 2147483647 w 127"/>
              <a:gd name="T45" fmla="*/ 2147483647 h 117"/>
              <a:gd name="T46" fmla="*/ 2147483647 w 127"/>
              <a:gd name="T47" fmla="*/ 2147483647 h 117"/>
              <a:gd name="T48" fmla="*/ 2147483647 w 127"/>
              <a:gd name="T49" fmla="*/ 2147483647 h 117"/>
              <a:gd name="T50" fmla="*/ 2147483647 w 127"/>
              <a:gd name="T51" fmla="*/ 2147483647 h 117"/>
              <a:gd name="T52" fmla="*/ 2147483647 w 127"/>
              <a:gd name="T53" fmla="*/ 2147483647 h 117"/>
              <a:gd name="T54" fmla="*/ 2147483647 w 127"/>
              <a:gd name="T55" fmla="*/ 2147483647 h 117"/>
              <a:gd name="T56" fmla="*/ 2147483647 w 127"/>
              <a:gd name="T57" fmla="*/ 2147483647 h 117"/>
              <a:gd name="T58" fmla="*/ 0 w 127"/>
              <a:gd name="T59" fmla="*/ 2147483647 h 117"/>
              <a:gd name="T60" fmla="*/ 2147483647 w 127"/>
              <a:gd name="T61" fmla="*/ 2147483647 h 117"/>
              <a:gd name="T62" fmla="*/ 2147483647 w 127"/>
              <a:gd name="T63" fmla="*/ 2147483647 h 117"/>
              <a:gd name="T64" fmla="*/ 2147483647 w 127"/>
              <a:gd name="T65" fmla="*/ 2147483647 h 117"/>
              <a:gd name="T66" fmla="*/ 2147483647 w 127"/>
              <a:gd name="T67" fmla="*/ 2147483647 h 117"/>
              <a:gd name="T68" fmla="*/ 2147483647 w 127"/>
              <a:gd name="T69" fmla="*/ 2147483647 h 117"/>
              <a:gd name="T70" fmla="*/ 2147483647 w 127"/>
              <a:gd name="T71" fmla="*/ 2147483647 h 117"/>
              <a:gd name="T72" fmla="*/ 2147483647 w 127"/>
              <a:gd name="T73" fmla="*/ 0 h 117"/>
              <a:gd name="T74" fmla="*/ 2147483647 w 127"/>
              <a:gd name="T75" fmla="*/ 2147483647 h 11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7"/>
              <a:gd name="T115" fmla="*/ 0 h 117"/>
              <a:gd name="T116" fmla="*/ 127 w 127"/>
              <a:gd name="T117" fmla="*/ 117 h 11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7" h="117">
                <a:moveTo>
                  <a:pt x="70" y="12"/>
                </a:moveTo>
                <a:lnTo>
                  <a:pt x="77" y="24"/>
                </a:lnTo>
                <a:lnTo>
                  <a:pt x="77" y="31"/>
                </a:lnTo>
                <a:lnTo>
                  <a:pt x="83" y="39"/>
                </a:lnTo>
                <a:lnTo>
                  <a:pt x="83" y="51"/>
                </a:lnTo>
                <a:lnTo>
                  <a:pt x="88" y="62"/>
                </a:lnTo>
                <a:lnTo>
                  <a:pt x="94" y="70"/>
                </a:lnTo>
                <a:lnTo>
                  <a:pt x="104" y="78"/>
                </a:lnTo>
                <a:lnTo>
                  <a:pt x="113" y="81"/>
                </a:lnTo>
                <a:lnTo>
                  <a:pt x="118" y="93"/>
                </a:lnTo>
                <a:lnTo>
                  <a:pt x="126" y="101"/>
                </a:lnTo>
                <a:lnTo>
                  <a:pt x="126" y="112"/>
                </a:lnTo>
                <a:lnTo>
                  <a:pt x="121" y="116"/>
                </a:lnTo>
                <a:lnTo>
                  <a:pt x="113" y="116"/>
                </a:lnTo>
                <a:lnTo>
                  <a:pt x="99" y="116"/>
                </a:lnTo>
                <a:lnTo>
                  <a:pt x="94" y="116"/>
                </a:lnTo>
                <a:lnTo>
                  <a:pt x="91" y="116"/>
                </a:lnTo>
                <a:lnTo>
                  <a:pt x="83" y="112"/>
                </a:lnTo>
                <a:lnTo>
                  <a:pt x="72" y="105"/>
                </a:lnTo>
                <a:lnTo>
                  <a:pt x="56" y="105"/>
                </a:lnTo>
                <a:lnTo>
                  <a:pt x="48" y="108"/>
                </a:lnTo>
                <a:lnTo>
                  <a:pt x="43" y="108"/>
                </a:lnTo>
                <a:lnTo>
                  <a:pt x="32" y="108"/>
                </a:lnTo>
                <a:lnTo>
                  <a:pt x="24" y="97"/>
                </a:lnTo>
                <a:lnTo>
                  <a:pt x="18" y="86"/>
                </a:lnTo>
                <a:lnTo>
                  <a:pt x="16" y="74"/>
                </a:lnTo>
                <a:lnTo>
                  <a:pt x="10" y="70"/>
                </a:lnTo>
                <a:lnTo>
                  <a:pt x="5" y="58"/>
                </a:lnTo>
                <a:lnTo>
                  <a:pt x="2" y="51"/>
                </a:lnTo>
                <a:lnTo>
                  <a:pt x="0" y="39"/>
                </a:lnTo>
                <a:lnTo>
                  <a:pt x="8" y="35"/>
                </a:lnTo>
                <a:lnTo>
                  <a:pt x="24" y="31"/>
                </a:lnTo>
                <a:lnTo>
                  <a:pt x="32" y="27"/>
                </a:lnTo>
                <a:lnTo>
                  <a:pt x="37" y="20"/>
                </a:lnTo>
                <a:lnTo>
                  <a:pt x="43" y="8"/>
                </a:lnTo>
                <a:lnTo>
                  <a:pt x="51" y="4"/>
                </a:lnTo>
                <a:lnTo>
                  <a:pt x="62" y="0"/>
                </a:lnTo>
                <a:lnTo>
                  <a:pt x="67" y="4"/>
                </a:lnTo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2060" name="Freeform 10"/>
          <p:cNvSpPr>
            <a:spLocks/>
          </p:cNvSpPr>
          <p:nvPr/>
        </p:nvSpPr>
        <p:spPr bwMode="auto">
          <a:xfrm>
            <a:off x="2420938" y="5410200"/>
            <a:ext cx="152400" cy="53975"/>
          </a:xfrm>
          <a:custGeom>
            <a:avLst/>
            <a:gdLst>
              <a:gd name="T0" fmla="*/ 2147483647 w 121"/>
              <a:gd name="T1" fmla="*/ 0 h 43"/>
              <a:gd name="T2" fmla="*/ 2147483647 w 121"/>
              <a:gd name="T3" fmla="*/ 0 h 43"/>
              <a:gd name="T4" fmla="*/ 2147483647 w 121"/>
              <a:gd name="T5" fmla="*/ 2147483647 h 43"/>
              <a:gd name="T6" fmla="*/ 2147483647 w 121"/>
              <a:gd name="T7" fmla="*/ 2147483647 h 43"/>
              <a:gd name="T8" fmla="*/ 2147483647 w 121"/>
              <a:gd name="T9" fmla="*/ 2147483647 h 43"/>
              <a:gd name="T10" fmla="*/ 2147483647 w 121"/>
              <a:gd name="T11" fmla="*/ 2147483647 h 43"/>
              <a:gd name="T12" fmla="*/ 2147483647 w 121"/>
              <a:gd name="T13" fmla="*/ 2147483647 h 43"/>
              <a:gd name="T14" fmla="*/ 2147483647 w 121"/>
              <a:gd name="T15" fmla="*/ 2147483647 h 43"/>
              <a:gd name="T16" fmla="*/ 2147483647 w 121"/>
              <a:gd name="T17" fmla="*/ 2147483647 h 43"/>
              <a:gd name="T18" fmla="*/ 2147483647 w 121"/>
              <a:gd name="T19" fmla="*/ 2147483647 h 43"/>
              <a:gd name="T20" fmla="*/ 2147483647 w 121"/>
              <a:gd name="T21" fmla="*/ 2147483647 h 43"/>
              <a:gd name="T22" fmla="*/ 2147483647 w 121"/>
              <a:gd name="T23" fmla="*/ 2147483647 h 43"/>
              <a:gd name="T24" fmla="*/ 2147483647 w 121"/>
              <a:gd name="T25" fmla="*/ 2147483647 h 43"/>
              <a:gd name="T26" fmla="*/ 2147483647 w 121"/>
              <a:gd name="T27" fmla="*/ 2147483647 h 43"/>
              <a:gd name="T28" fmla="*/ 2147483647 w 121"/>
              <a:gd name="T29" fmla="*/ 2147483647 h 43"/>
              <a:gd name="T30" fmla="*/ 2147483647 w 121"/>
              <a:gd name="T31" fmla="*/ 2147483647 h 43"/>
              <a:gd name="T32" fmla="*/ 2147483647 w 121"/>
              <a:gd name="T33" fmla="*/ 2147483647 h 43"/>
              <a:gd name="T34" fmla="*/ 2147483647 w 121"/>
              <a:gd name="T35" fmla="*/ 2147483647 h 43"/>
              <a:gd name="T36" fmla="*/ 2147483647 w 121"/>
              <a:gd name="T37" fmla="*/ 2147483647 h 43"/>
              <a:gd name="T38" fmla="*/ 2147483647 w 121"/>
              <a:gd name="T39" fmla="*/ 2147483647 h 43"/>
              <a:gd name="T40" fmla="*/ 2147483647 w 121"/>
              <a:gd name="T41" fmla="*/ 2147483647 h 43"/>
              <a:gd name="T42" fmla="*/ 0 w 121"/>
              <a:gd name="T43" fmla="*/ 2147483647 h 43"/>
              <a:gd name="T44" fmla="*/ 0 w 121"/>
              <a:gd name="T45" fmla="*/ 2147483647 h 43"/>
              <a:gd name="T46" fmla="*/ 2147483647 w 121"/>
              <a:gd name="T47" fmla="*/ 2147483647 h 43"/>
              <a:gd name="T48" fmla="*/ 2147483647 w 121"/>
              <a:gd name="T49" fmla="*/ 2147483647 h 43"/>
              <a:gd name="T50" fmla="*/ 2147483647 w 121"/>
              <a:gd name="T51" fmla="*/ 0 h 43"/>
              <a:gd name="T52" fmla="*/ 2147483647 w 121"/>
              <a:gd name="T53" fmla="*/ 0 h 43"/>
              <a:gd name="T54" fmla="*/ 2147483647 w 121"/>
              <a:gd name="T55" fmla="*/ 0 h 43"/>
              <a:gd name="T56" fmla="*/ 2147483647 w 121"/>
              <a:gd name="T57" fmla="*/ 0 h 43"/>
              <a:gd name="T58" fmla="*/ 2147483647 w 121"/>
              <a:gd name="T59" fmla="*/ 2147483647 h 43"/>
              <a:gd name="T60" fmla="*/ 2147483647 w 121"/>
              <a:gd name="T61" fmla="*/ 2147483647 h 43"/>
              <a:gd name="T62" fmla="*/ 2147483647 w 121"/>
              <a:gd name="T63" fmla="*/ 2147483647 h 43"/>
              <a:gd name="T64" fmla="*/ 2147483647 w 121"/>
              <a:gd name="T65" fmla="*/ 0 h 4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43"/>
              <a:gd name="T101" fmla="*/ 121 w 121"/>
              <a:gd name="T102" fmla="*/ 43 h 4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43">
                <a:moveTo>
                  <a:pt x="70" y="0"/>
                </a:moveTo>
                <a:lnTo>
                  <a:pt x="74" y="0"/>
                </a:lnTo>
                <a:lnTo>
                  <a:pt x="80" y="8"/>
                </a:lnTo>
                <a:lnTo>
                  <a:pt x="91" y="11"/>
                </a:lnTo>
                <a:lnTo>
                  <a:pt x="101" y="11"/>
                </a:lnTo>
                <a:lnTo>
                  <a:pt x="107" y="11"/>
                </a:lnTo>
                <a:lnTo>
                  <a:pt x="120" y="13"/>
                </a:lnTo>
                <a:lnTo>
                  <a:pt x="120" y="19"/>
                </a:lnTo>
                <a:lnTo>
                  <a:pt x="112" y="27"/>
                </a:lnTo>
                <a:lnTo>
                  <a:pt x="107" y="31"/>
                </a:lnTo>
                <a:lnTo>
                  <a:pt x="91" y="42"/>
                </a:lnTo>
                <a:lnTo>
                  <a:pt x="85" y="42"/>
                </a:lnTo>
                <a:lnTo>
                  <a:pt x="75" y="38"/>
                </a:lnTo>
                <a:lnTo>
                  <a:pt x="72" y="34"/>
                </a:lnTo>
                <a:lnTo>
                  <a:pt x="64" y="31"/>
                </a:lnTo>
                <a:lnTo>
                  <a:pt x="53" y="27"/>
                </a:lnTo>
                <a:lnTo>
                  <a:pt x="42" y="27"/>
                </a:lnTo>
                <a:lnTo>
                  <a:pt x="37" y="22"/>
                </a:lnTo>
                <a:lnTo>
                  <a:pt x="29" y="27"/>
                </a:lnTo>
                <a:lnTo>
                  <a:pt x="23" y="27"/>
                </a:lnTo>
                <a:lnTo>
                  <a:pt x="7" y="31"/>
                </a:lnTo>
                <a:lnTo>
                  <a:pt x="0" y="27"/>
                </a:lnTo>
                <a:lnTo>
                  <a:pt x="0" y="22"/>
                </a:lnTo>
                <a:lnTo>
                  <a:pt x="5" y="8"/>
                </a:lnTo>
                <a:lnTo>
                  <a:pt x="7" y="3"/>
                </a:lnTo>
                <a:lnTo>
                  <a:pt x="16" y="0"/>
                </a:lnTo>
                <a:lnTo>
                  <a:pt x="23" y="0"/>
                </a:lnTo>
                <a:lnTo>
                  <a:pt x="34" y="0"/>
                </a:lnTo>
                <a:lnTo>
                  <a:pt x="40" y="0"/>
                </a:lnTo>
                <a:lnTo>
                  <a:pt x="48" y="3"/>
                </a:lnTo>
                <a:lnTo>
                  <a:pt x="59" y="8"/>
                </a:lnTo>
                <a:lnTo>
                  <a:pt x="64" y="1"/>
                </a:lnTo>
                <a:lnTo>
                  <a:pt x="69" y="0"/>
                </a:lnTo>
              </a:path>
            </a:pathLst>
          </a:custGeom>
          <a:solidFill>
            <a:schemeClr val="bg2"/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2061" name="Freeform 11"/>
          <p:cNvSpPr>
            <a:spLocks/>
          </p:cNvSpPr>
          <p:nvPr/>
        </p:nvSpPr>
        <p:spPr bwMode="auto">
          <a:xfrm>
            <a:off x="2449513" y="5502275"/>
            <a:ext cx="66675" cy="58738"/>
          </a:xfrm>
          <a:custGeom>
            <a:avLst/>
            <a:gdLst>
              <a:gd name="T0" fmla="*/ 2147483647 w 52"/>
              <a:gd name="T1" fmla="*/ 2147483647 h 48"/>
              <a:gd name="T2" fmla="*/ 2147483647 w 52"/>
              <a:gd name="T3" fmla="*/ 2147483647 h 48"/>
              <a:gd name="T4" fmla="*/ 2147483647 w 52"/>
              <a:gd name="T5" fmla="*/ 2147483647 h 48"/>
              <a:gd name="T6" fmla="*/ 2147483647 w 52"/>
              <a:gd name="T7" fmla="*/ 2147483647 h 48"/>
              <a:gd name="T8" fmla="*/ 2147483647 w 52"/>
              <a:gd name="T9" fmla="*/ 2147483647 h 48"/>
              <a:gd name="T10" fmla="*/ 2147483647 w 52"/>
              <a:gd name="T11" fmla="*/ 2147483647 h 48"/>
              <a:gd name="T12" fmla="*/ 2147483647 w 52"/>
              <a:gd name="T13" fmla="*/ 2147483647 h 48"/>
              <a:gd name="T14" fmla="*/ 2147483647 w 52"/>
              <a:gd name="T15" fmla="*/ 2147483647 h 48"/>
              <a:gd name="T16" fmla="*/ 2147483647 w 52"/>
              <a:gd name="T17" fmla="*/ 2147483647 h 48"/>
              <a:gd name="T18" fmla="*/ 0 w 52"/>
              <a:gd name="T19" fmla="*/ 2147483647 h 48"/>
              <a:gd name="T20" fmla="*/ 2147483647 w 52"/>
              <a:gd name="T21" fmla="*/ 2147483647 h 48"/>
              <a:gd name="T22" fmla="*/ 2147483647 w 52"/>
              <a:gd name="T23" fmla="*/ 0 h 48"/>
              <a:gd name="T24" fmla="*/ 2147483647 w 52"/>
              <a:gd name="T25" fmla="*/ 0 h 48"/>
              <a:gd name="T26" fmla="*/ 2147483647 w 52"/>
              <a:gd name="T27" fmla="*/ 0 h 48"/>
              <a:gd name="T28" fmla="*/ 2147483647 w 52"/>
              <a:gd name="T29" fmla="*/ 0 h 48"/>
              <a:gd name="T30" fmla="*/ 2147483647 w 52"/>
              <a:gd name="T31" fmla="*/ 2147483647 h 48"/>
              <a:gd name="T32" fmla="*/ 2147483647 w 52"/>
              <a:gd name="T33" fmla="*/ 2147483647 h 48"/>
              <a:gd name="T34" fmla="*/ 2147483647 w 52"/>
              <a:gd name="T35" fmla="*/ 2147483647 h 48"/>
              <a:gd name="T36" fmla="*/ 2147483647 w 52"/>
              <a:gd name="T37" fmla="*/ 2147483647 h 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2"/>
              <a:gd name="T58" fmla="*/ 0 h 48"/>
              <a:gd name="T59" fmla="*/ 52 w 52"/>
              <a:gd name="T60" fmla="*/ 48 h 4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2" h="48">
                <a:moveTo>
                  <a:pt x="51" y="27"/>
                </a:moveTo>
                <a:lnTo>
                  <a:pt x="48" y="38"/>
                </a:lnTo>
                <a:lnTo>
                  <a:pt x="40" y="42"/>
                </a:lnTo>
                <a:lnTo>
                  <a:pt x="32" y="46"/>
                </a:lnTo>
                <a:lnTo>
                  <a:pt x="26" y="47"/>
                </a:lnTo>
                <a:lnTo>
                  <a:pt x="21" y="42"/>
                </a:lnTo>
                <a:lnTo>
                  <a:pt x="19" y="30"/>
                </a:lnTo>
                <a:lnTo>
                  <a:pt x="14" y="22"/>
                </a:lnTo>
                <a:lnTo>
                  <a:pt x="5" y="17"/>
                </a:lnTo>
                <a:lnTo>
                  <a:pt x="0" y="11"/>
                </a:lnTo>
                <a:lnTo>
                  <a:pt x="2" y="4"/>
                </a:lnTo>
                <a:lnTo>
                  <a:pt x="13" y="0"/>
                </a:lnTo>
                <a:lnTo>
                  <a:pt x="21" y="0"/>
                </a:lnTo>
                <a:lnTo>
                  <a:pt x="29" y="0"/>
                </a:lnTo>
                <a:lnTo>
                  <a:pt x="35" y="0"/>
                </a:lnTo>
                <a:lnTo>
                  <a:pt x="37" y="4"/>
                </a:lnTo>
                <a:lnTo>
                  <a:pt x="40" y="11"/>
                </a:lnTo>
                <a:lnTo>
                  <a:pt x="45" y="16"/>
                </a:lnTo>
                <a:lnTo>
                  <a:pt x="51" y="23"/>
                </a:lnTo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2062" name="Freeform 12"/>
          <p:cNvSpPr>
            <a:spLocks/>
          </p:cNvSpPr>
          <p:nvPr/>
        </p:nvSpPr>
        <p:spPr bwMode="auto">
          <a:xfrm>
            <a:off x="2544763" y="5470525"/>
            <a:ext cx="198437" cy="149225"/>
          </a:xfrm>
          <a:custGeom>
            <a:avLst/>
            <a:gdLst>
              <a:gd name="T0" fmla="*/ 2147483647 w 157"/>
              <a:gd name="T1" fmla="*/ 2147483647 h 116"/>
              <a:gd name="T2" fmla="*/ 2147483647 w 157"/>
              <a:gd name="T3" fmla="*/ 2147483647 h 116"/>
              <a:gd name="T4" fmla="*/ 2147483647 w 157"/>
              <a:gd name="T5" fmla="*/ 2147483647 h 116"/>
              <a:gd name="T6" fmla="*/ 2147483647 w 157"/>
              <a:gd name="T7" fmla="*/ 2147483647 h 116"/>
              <a:gd name="T8" fmla="*/ 2147483647 w 157"/>
              <a:gd name="T9" fmla="*/ 2147483647 h 116"/>
              <a:gd name="T10" fmla="*/ 2147483647 w 157"/>
              <a:gd name="T11" fmla="*/ 2147483647 h 116"/>
              <a:gd name="T12" fmla="*/ 2147483647 w 157"/>
              <a:gd name="T13" fmla="*/ 2147483647 h 116"/>
              <a:gd name="T14" fmla="*/ 2147483647 w 157"/>
              <a:gd name="T15" fmla="*/ 2147483647 h 116"/>
              <a:gd name="T16" fmla="*/ 2147483647 w 157"/>
              <a:gd name="T17" fmla="*/ 2147483647 h 116"/>
              <a:gd name="T18" fmla="*/ 2147483647 w 157"/>
              <a:gd name="T19" fmla="*/ 2147483647 h 116"/>
              <a:gd name="T20" fmla="*/ 2147483647 w 157"/>
              <a:gd name="T21" fmla="*/ 2147483647 h 116"/>
              <a:gd name="T22" fmla="*/ 2147483647 w 157"/>
              <a:gd name="T23" fmla="*/ 2147483647 h 116"/>
              <a:gd name="T24" fmla="*/ 2147483647 w 157"/>
              <a:gd name="T25" fmla="*/ 2147483647 h 116"/>
              <a:gd name="T26" fmla="*/ 2147483647 w 157"/>
              <a:gd name="T27" fmla="*/ 2147483647 h 116"/>
              <a:gd name="T28" fmla="*/ 2147483647 w 157"/>
              <a:gd name="T29" fmla="*/ 2147483647 h 116"/>
              <a:gd name="T30" fmla="*/ 2147483647 w 157"/>
              <a:gd name="T31" fmla="*/ 2147483647 h 116"/>
              <a:gd name="T32" fmla="*/ 2147483647 w 157"/>
              <a:gd name="T33" fmla="*/ 2147483647 h 116"/>
              <a:gd name="T34" fmla="*/ 2147483647 w 157"/>
              <a:gd name="T35" fmla="*/ 2147483647 h 116"/>
              <a:gd name="T36" fmla="*/ 2147483647 w 157"/>
              <a:gd name="T37" fmla="*/ 2147483647 h 116"/>
              <a:gd name="T38" fmla="*/ 2147483647 w 157"/>
              <a:gd name="T39" fmla="*/ 2147483647 h 116"/>
              <a:gd name="T40" fmla="*/ 2147483647 w 157"/>
              <a:gd name="T41" fmla="*/ 2147483647 h 116"/>
              <a:gd name="T42" fmla="*/ 2147483647 w 157"/>
              <a:gd name="T43" fmla="*/ 2147483647 h 116"/>
              <a:gd name="T44" fmla="*/ 2147483647 w 157"/>
              <a:gd name="T45" fmla="*/ 2147483647 h 116"/>
              <a:gd name="T46" fmla="*/ 2147483647 w 157"/>
              <a:gd name="T47" fmla="*/ 2147483647 h 116"/>
              <a:gd name="T48" fmla="*/ 2147483647 w 157"/>
              <a:gd name="T49" fmla="*/ 2147483647 h 116"/>
              <a:gd name="T50" fmla="*/ 2147483647 w 157"/>
              <a:gd name="T51" fmla="*/ 2147483647 h 116"/>
              <a:gd name="T52" fmla="*/ 0 w 157"/>
              <a:gd name="T53" fmla="*/ 2147483647 h 116"/>
              <a:gd name="T54" fmla="*/ 0 w 157"/>
              <a:gd name="T55" fmla="*/ 2147483647 h 116"/>
              <a:gd name="T56" fmla="*/ 0 w 157"/>
              <a:gd name="T57" fmla="*/ 2147483647 h 116"/>
              <a:gd name="T58" fmla="*/ 2147483647 w 157"/>
              <a:gd name="T59" fmla="*/ 2147483647 h 116"/>
              <a:gd name="T60" fmla="*/ 2147483647 w 157"/>
              <a:gd name="T61" fmla="*/ 2147483647 h 116"/>
              <a:gd name="T62" fmla="*/ 2147483647 w 157"/>
              <a:gd name="T63" fmla="*/ 0 h 116"/>
              <a:gd name="T64" fmla="*/ 2147483647 w 157"/>
              <a:gd name="T65" fmla="*/ 0 h 116"/>
              <a:gd name="T66" fmla="*/ 2147483647 w 157"/>
              <a:gd name="T67" fmla="*/ 2147483647 h 116"/>
              <a:gd name="T68" fmla="*/ 2147483647 w 157"/>
              <a:gd name="T69" fmla="*/ 2147483647 h 116"/>
              <a:gd name="T70" fmla="*/ 2147483647 w 157"/>
              <a:gd name="T71" fmla="*/ 2147483647 h 116"/>
              <a:gd name="T72" fmla="*/ 2147483647 w 157"/>
              <a:gd name="T73" fmla="*/ 2147483647 h 116"/>
              <a:gd name="T74" fmla="*/ 2147483647 w 157"/>
              <a:gd name="T75" fmla="*/ 2147483647 h 116"/>
              <a:gd name="T76" fmla="*/ 2147483647 w 157"/>
              <a:gd name="T77" fmla="*/ 2147483647 h 116"/>
              <a:gd name="T78" fmla="*/ 2147483647 w 157"/>
              <a:gd name="T79" fmla="*/ 2147483647 h 116"/>
              <a:gd name="T80" fmla="*/ 2147483647 w 157"/>
              <a:gd name="T81" fmla="*/ 2147483647 h 116"/>
              <a:gd name="T82" fmla="*/ 2147483647 w 157"/>
              <a:gd name="T83" fmla="*/ 2147483647 h 116"/>
              <a:gd name="T84" fmla="*/ 2147483647 w 157"/>
              <a:gd name="T85" fmla="*/ 2147483647 h 116"/>
              <a:gd name="T86" fmla="*/ 2147483647 w 157"/>
              <a:gd name="T87" fmla="*/ 2147483647 h 116"/>
              <a:gd name="T88" fmla="*/ 2147483647 w 157"/>
              <a:gd name="T89" fmla="*/ 2147483647 h 116"/>
              <a:gd name="T90" fmla="*/ 2147483647 w 157"/>
              <a:gd name="T91" fmla="*/ 2147483647 h 116"/>
              <a:gd name="T92" fmla="*/ 2147483647 w 157"/>
              <a:gd name="T93" fmla="*/ 2147483647 h 116"/>
              <a:gd name="T94" fmla="*/ 2147483647 w 157"/>
              <a:gd name="T95" fmla="*/ 2147483647 h 116"/>
              <a:gd name="T96" fmla="*/ 2147483647 w 157"/>
              <a:gd name="T97" fmla="*/ 2147483647 h 116"/>
              <a:gd name="T98" fmla="*/ 2147483647 w 157"/>
              <a:gd name="T99" fmla="*/ 2147483647 h 116"/>
              <a:gd name="T100" fmla="*/ 2147483647 w 157"/>
              <a:gd name="T101" fmla="*/ 2147483647 h 116"/>
              <a:gd name="T102" fmla="*/ 2147483647 w 157"/>
              <a:gd name="T103" fmla="*/ 2147483647 h 116"/>
              <a:gd name="T104" fmla="*/ 2147483647 w 157"/>
              <a:gd name="T105" fmla="*/ 2147483647 h 116"/>
              <a:gd name="T106" fmla="*/ 2147483647 w 157"/>
              <a:gd name="T107" fmla="*/ 2147483647 h 11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57"/>
              <a:gd name="T163" fmla="*/ 0 h 116"/>
              <a:gd name="T164" fmla="*/ 157 w 157"/>
              <a:gd name="T165" fmla="*/ 116 h 11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57" h="116">
                <a:moveTo>
                  <a:pt x="156" y="73"/>
                </a:moveTo>
                <a:lnTo>
                  <a:pt x="151" y="85"/>
                </a:lnTo>
                <a:lnTo>
                  <a:pt x="140" y="96"/>
                </a:lnTo>
                <a:lnTo>
                  <a:pt x="134" y="96"/>
                </a:lnTo>
                <a:lnTo>
                  <a:pt x="129" y="96"/>
                </a:lnTo>
                <a:lnTo>
                  <a:pt x="121" y="104"/>
                </a:lnTo>
                <a:lnTo>
                  <a:pt x="110" y="104"/>
                </a:lnTo>
                <a:lnTo>
                  <a:pt x="102" y="108"/>
                </a:lnTo>
                <a:lnTo>
                  <a:pt x="94" y="108"/>
                </a:lnTo>
                <a:lnTo>
                  <a:pt x="81" y="112"/>
                </a:lnTo>
                <a:lnTo>
                  <a:pt x="67" y="115"/>
                </a:lnTo>
                <a:lnTo>
                  <a:pt x="62" y="115"/>
                </a:lnTo>
                <a:lnTo>
                  <a:pt x="56" y="112"/>
                </a:lnTo>
                <a:lnTo>
                  <a:pt x="56" y="96"/>
                </a:lnTo>
                <a:lnTo>
                  <a:pt x="54" y="89"/>
                </a:lnTo>
                <a:lnTo>
                  <a:pt x="51" y="69"/>
                </a:lnTo>
                <a:lnTo>
                  <a:pt x="51" y="65"/>
                </a:lnTo>
                <a:lnTo>
                  <a:pt x="43" y="61"/>
                </a:lnTo>
                <a:lnTo>
                  <a:pt x="38" y="61"/>
                </a:lnTo>
                <a:lnTo>
                  <a:pt x="32" y="61"/>
                </a:lnTo>
                <a:lnTo>
                  <a:pt x="35" y="54"/>
                </a:lnTo>
                <a:lnTo>
                  <a:pt x="32" y="54"/>
                </a:lnTo>
                <a:lnTo>
                  <a:pt x="30" y="54"/>
                </a:lnTo>
                <a:lnTo>
                  <a:pt x="24" y="58"/>
                </a:lnTo>
                <a:lnTo>
                  <a:pt x="16" y="54"/>
                </a:lnTo>
                <a:lnTo>
                  <a:pt x="8" y="46"/>
                </a:lnTo>
                <a:lnTo>
                  <a:pt x="0" y="34"/>
                </a:lnTo>
                <a:lnTo>
                  <a:pt x="0" y="23"/>
                </a:lnTo>
                <a:lnTo>
                  <a:pt x="0" y="19"/>
                </a:lnTo>
                <a:lnTo>
                  <a:pt x="6" y="15"/>
                </a:lnTo>
                <a:lnTo>
                  <a:pt x="11" y="4"/>
                </a:lnTo>
                <a:lnTo>
                  <a:pt x="19" y="0"/>
                </a:lnTo>
                <a:lnTo>
                  <a:pt x="24" y="0"/>
                </a:lnTo>
                <a:lnTo>
                  <a:pt x="32" y="4"/>
                </a:lnTo>
                <a:lnTo>
                  <a:pt x="35" y="15"/>
                </a:lnTo>
                <a:lnTo>
                  <a:pt x="43" y="23"/>
                </a:lnTo>
                <a:lnTo>
                  <a:pt x="48" y="27"/>
                </a:lnTo>
                <a:lnTo>
                  <a:pt x="51" y="34"/>
                </a:lnTo>
                <a:lnTo>
                  <a:pt x="62" y="27"/>
                </a:lnTo>
                <a:lnTo>
                  <a:pt x="67" y="27"/>
                </a:lnTo>
                <a:lnTo>
                  <a:pt x="78" y="27"/>
                </a:lnTo>
                <a:lnTo>
                  <a:pt x="85" y="24"/>
                </a:lnTo>
                <a:lnTo>
                  <a:pt x="91" y="27"/>
                </a:lnTo>
                <a:lnTo>
                  <a:pt x="99" y="26"/>
                </a:lnTo>
                <a:lnTo>
                  <a:pt x="99" y="27"/>
                </a:lnTo>
                <a:lnTo>
                  <a:pt x="107" y="34"/>
                </a:lnTo>
                <a:lnTo>
                  <a:pt x="110" y="42"/>
                </a:lnTo>
                <a:lnTo>
                  <a:pt x="118" y="46"/>
                </a:lnTo>
                <a:lnTo>
                  <a:pt x="123" y="46"/>
                </a:lnTo>
                <a:lnTo>
                  <a:pt x="132" y="54"/>
                </a:lnTo>
                <a:lnTo>
                  <a:pt x="137" y="54"/>
                </a:lnTo>
                <a:lnTo>
                  <a:pt x="148" y="61"/>
                </a:lnTo>
                <a:lnTo>
                  <a:pt x="151" y="65"/>
                </a:lnTo>
                <a:lnTo>
                  <a:pt x="156" y="73"/>
                </a:lnTo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2063" name="Freeform 13"/>
          <p:cNvSpPr>
            <a:spLocks/>
          </p:cNvSpPr>
          <p:nvPr/>
        </p:nvSpPr>
        <p:spPr bwMode="auto">
          <a:xfrm>
            <a:off x="2714625" y="5716588"/>
            <a:ext cx="327025" cy="449262"/>
          </a:xfrm>
          <a:custGeom>
            <a:avLst/>
            <a:gdLst>
              <a:gd name="T0" fmla="*/ 2147483647 w 259"/>
              <a:gd name="T1" fmla="*/ 0 h 362"/>
              <a:gd name="T2" fmla="*/ 2147483647 w 259"/>
              <a:gd name="T3" fmla="*/ 2147483647 h 362"/>
              <a:gd name="T4" fmla="*/ 2147483647 w 259"/>
              <a:gd name="T5" fmla="*/ 2147483647 h 362"/>
              <a:gd name="T6" fmla="*/ 2147483647 w 259"/>
              <a:gd name="T7" fmla="*/ 2147483647 h 362"/>
              <a:gd name="T8" fmla="*/ 2147483647 w 259"/>
              <a:gd name="T9" fmla="*/ 2147483647 h 362"/>
              <a:gd name="T10" fmla="*/ 2147483647 w 259"/>
              <a:gd name="T11" fmla="*/ 2147483647 h 362"/>
              <a:gd name="T12" fmla="*/ 2147483647 w 259"/>
              <a:gd name="T13" fmla="*/ 2147483647 h 362"/>
              <a:gd name="T14" fmla="*/ 2147483647 w 259"/>
              <a:gd name="T15" fmla="*/ 2147483647 h 362"/>
              <a:gd name="T16" fmla="*/ 2147483647 w 259"/>
              <a:gd name="T17" fmla="*/ 2147483647 h 362"/>
              <a:gd name="T18" fmla="*/ 2147483647 w 259"/>
              <a:gd name="T19" fmla="*/ 2147483647 h 362"/>
              <a:gd name="T20" fmla="*/ 2147483647 w 259"/>
              <a:gd name="T21" fmla="*/ 2147483647 h 362"/>
              <a:gd name="T22" fmla="*/ 2147483647 w 259"/>
              <a:gd name="T23" fmla="*/ 2147483647 h 362"/>
              <a:gd name="T24" fmla="*/ 2147483647 w 259"/>
              <a:gd name="T25" fmla="*/ 2147483647 h 362"/>
              <a:gd name="T26" fmla="*/ 2147483647 w 259"/>
              <a:gd name="T27" fmla="*/ 2147483647 h 362"/>
              <a:gd name="T28" fmla="*/ 2147483647 w 259"/>
              <a:gd name="T29" fmla="*/ 2147483647 h 362"/>
              <a:gd name="T30" fmla="*/ 2147483647 w 259"/>
              <a:gd name="T31" fmla="*/ 2147483647 h 362"/>
              <a:gd name="T32" fmla="*/ 2147483647 w 259"/>
              <a:gd name="T33" fmla="*/ 2147483647 h 362"/>
              <a:gd name="T34" fmla="*/ 2147483647 w 259"/>
              <a:gd name="T35" fmla="*/ 2147483647 h 362"/>
              <a:gd name="T36" fmla="*/ 2147483647 w 259"/>
              <a:gd name="T37" fmla="*/ 2147483647 h 362"/>
              <a:gd name="T38" fmla="*/ 2147483647 w 259"/>
              <a:gd name="T39" fmla="*/ 2147483647 h 362"/>
              <a:gd name="T40" fmla="*/ 2147483647 w 259"/>
              <a:gd name="T41" fmla="*/ 2147483647 h 362"/>
              <a:gd name="T42" fmla="*/ 2147483647 w 259"/>
              <a:gd name="T43" fmla="*/ 2147483647 h 362"/>
              <a:gd name="T44" fmla="*/ 2147483647 w 259"/>
              <a:gd name="T45" fmla="*/ 2147483647 h 362"/>
              <a:gd name="T46" fmla="*/ 2147483647 w 259"/>
              <a:gd name="T47" fmla="*/ 2147483647 h 362"/>
              <a:gd name="T48" fmla="*/ 2147483647 w 259"/>
              <a:gd name="T49" fmla="*/ 2147483647 h 362"/>
              <a:gd name="T50" fmla="*/ 2147483647 w 259"/>
              <a:gd name="T51" fmla="*/ 2147483647 h 362"/>
              <a:gd name="T52" fmla="*/ 2147483647 w 259"/>
              <a:gd name="T53" fmla="*/ 2147483647 h 362"/>
              <a:gd name="T54" fmla="*/ 2147483647 w 259"/>
              <a:gd name="T55" fmla="*/ 2147483647 h 362"/>
              <a:gd name="T56" fmla="*/ 2147483647 w 259"/>
              <a:gd name="T57" fmla="*/ 2147483647 h 362"/>
              <a:gd name="T58" fmla="*/ 2147483647 w 259"/>
              <a:gd name="T59" fmla="*/ 2147483647 h 362"/>
              <a:gd name="T60" fmla="*/ 2147483647 w 259"/>
              <a:gd name="T61" fmla="*/ 2147483647 h 362"/>
              <a:gd name="T62" fmla="*/ 2147483647 w 259"/>
              <a:gd name="T63" fmla="*/ 2147483647 h 362"/>
              <a:gd name="T64" fmla="*/ 2147483647 w 259"/>
              <a:gd name="T65" fmla="*/ 2147483647 h 362"/>
              <a:gd name="T66" fmla="*/ 2147483647 w 259"/>
              <a:gd name="T67" fmla="*/ 2147483647 h 362"/>
              <a:gd name="T68" fmla="*/ 2147483647 w 259"/>
              <a:gd name="T69" fmla="*/ 2147483647 h 362"/>
              <a:gd name="T70" fmla="*/ 2147483647 w 259"/>
              <a:gd name="T71" fmla="*/ 2147483647 h 362"/>
              <a:gd name="T72" fmla="*/ 2147483647 w 259"/>
              <a:gd name="T73" fmla="*/ 2147483647 h 362"/>
              <a:gd name="T74" fmla="*/ 2147483647 w 259"/>
              <a:gd name="T75" fmla="*/ 2147483647 h 362"/>
              <a:gd name="T76" fmla="*/ 2147483647 w 259"/>
              <a:gd name="T77" fmla="*/ 2147483647 h 362"/>
              <a:gd name="T78" fmla="*/ 2147483647 w 259"/>
              <a:gd name="T79" fmla="*/ 2147483647 h 362"/>
              <a:gd name="T80" fmla="*/ 2147483647 w 259"/>
              <a:gd name="T81" fmla="*/ 2147483647 h 362"/>
              <a:gd name="T82" fmla="*/ 2147483647 w 259"/>
              <a:gd name="T83" fmla="*/ 2147483647 h 362"/>
              <a:gd name="T84" fmla="*/ 2147483647 w 259"/>
              <a:gd name="T85" fmla="*/ 2147483647 h 362"/>
              <a:gd name="T86" fmla="*/ 2147483647 w 259"/>
              <a:gd name="T87" fmla="*/ 2147483647 h 362"/>
              <a:gd name="T88" fmla="*/ 2147483647 w 259"/>
              <a:gd name="T89" fmla="*/ 2147483647 h 362"/>
              <a:gd name="T90" fmla="*/ 2147483647 w 259"/>
              <a:gd name="T91" fmla="*/ 2147483647 h 362"/>
              <a:gd name="T92" fmla="*/ 2147483647 w 259"/>
              <a:gd name="T93" fmla="*/ 2147483647 h 362"/>
              <a:gd name="T94" fmla="*/ 2147483647 w 259"/>
              <a:gd name="T95" fmla="*/ 2147483647 h 362"/>
              <a:gd name="T96" fmla="*/ 2147483647 w 259"/>
              <a:gd name="T97" fmla="*/ 2147483647 h 362"/>
              <a:gd name="T98" fmla="*/ 0 w 259"/>
              <a:gd name="T99" fmla="*/ 2147483647 h 362"/>
              <a:gd name="T100" fmla="*/ 0 w 259"/>
              <a:gd name="T101" fmla="*/ 2147483647 h 362"/>
              <a:gd name="T102" fmla="*/ 2147483647 w 259"/>
              <a:gd name="T103" fmla="*/ 2147483647 h 362"/>
              <a:gd name="T104" fmla="*/ 2147483647 w 259"/>
              <a:gd name="T105" fmla="*/ 2147483647 h 362"/>
              <a:gd name="T106" fmla="*/ 2147483647 w 259"/>
              <a:gd name="T107" fmla="*/ 2147483647 h 362"/>
              <a:gd name="T108" fmla="*/ 2147483647 w 259"/>
              <a:gd name="T109" fmla="*/ 2147483647 h 362"/>
              <a:gd name="T110" fmla="*/ 2147483647 w 259"/>
              <a:gd name="T111" fmla="*/ 2147483647 h 362"/>
              <a:gd name="T112" fmla="*/ 2147483647 w 259"/>
              <a:gd name="T113" fmla="*/ 2147483647 h 362"/>
              <a:gd name="T114" fmla="*/ 2147483647 w 259"/>
              <a:gd name="T115" fmla="*/ 2147483647 h 362"/>
              <a:gd name="T116" fmla="*/ 2147483647 w 259"/>
              <a:gd name="T117" fmla="*/ 2147483647 h 362"/>
              <a:gd name="T118" fmla="*/ 2147483647 w 259"/>
              <a:gd name="T119" fmla="*/ 2147483647 h 362"/>
              <a:gd name="T120" fmla="*/ 2147483647 w 259"/>
              <a:gd name="T121" fmla="*/ 2147483647 h 3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9"/>
              <a:gd name="T184" fmla="*/ 0 h 362"/>
              <a:gd name="T185" fmla="*/ 259 w 259"/>
              <a:gd name="T186" fmla="*/ 362 h 3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9" h="362">
                <a:moveTo>
                  <a:pt x="37" y="0"/>
                </a:moveTo>
                <a:lnTo>
                  <a:pt x="46" y="0"/>
                </a:lnTo>
                <a:lnTo>
                  <a:pt x="53" y="4"/>
                </a:lnTo>
                <a:lnTo>
                  <a:pt x="62" y="12"/>
                </a:lnTo>
                <a:lnTo>
                  <a:pt x="72" y="19"/>
                </a:lnTo>
                <a:lnTo>
                  <a:pt x="78" y="27"/>
                </a:lnTo>
                <a:lnTo>
                  <a:pt x="84" y="31"/>
                </a:lnTo>
                <a:lnTo>
                  <a:pt x="89" y="35"/>
                </a:lnTo>
                <a:lnTo>
                  <a:pt x="97" y="38"/>
                </a:lnTo>
                <a:lnTo>
                  <a:pt x="107" y="38"/>
                </a:lnTo>
                <a:lnTo>
                  <a:pt x="113" y="38"/>
                </a:lnTo>
                <a:lnTo>
                  <a:pt x="118" y="42"/>
                </a:lnTo>
                <a:lnTo>
                  <a:pt x="123" y="46"/>
                </a:lnTo>
                <a:lnTo>
                  <a:pt x="131" y="54"/>
                </a:lnTo>
                <a:lnTo>
                  <a:pt x="142" y="58"/>
                </a:lnTo>
                <a:lnTo>
                  <a:pt x="148" y="58"/>
                </a:lnTo>
                <a:lnTo>
                  <a:pt x="158" y="65"/>
                </a:lnTo>
                <a:lnTo>
                  <a:pt x="169" y="73"/>
                </a:lnTo>
                <a:lnTo>
                  <a:pt x="177" y="77"/>
                </a:lnTo>
                <a:lnTo>
                  <a:pt x="182" y="81"/>
                </a:lnTo>
                <a:lnTo>
                  <a:pt x="185" y="92"/>
                </a:lnTo>
                <a:lnTo>
                  <a:pt x="188" y="92"/>
                </a:lnTo>
                <a:lnTo>
                  <a:pt x="193" y="100"/>
                </a:lnTo>
                <a:lnTo>
                  <a:pt x="196" y="108"/>
                </a:lnTo>
                <a:lnTo>
                  <a:pt x="201" y="112"/>
                </a:lnTo>
                <a:lnTo>
                  <a:pt x="201" y="119"/>
                </a:lnTo>
                <a:lnTo>
                  <a:pt x="204" y="127"/>
                </a:lnTo>
                <a:lnTo>
                  <a:pt x="204" y="135"/>
                </a:lnTo>
                <a:lnTo>
                  <a:pt x="204" y="142"/>
                </a:lnTo>
                <a:lnTo>
                  <a:pt x="204" y="146"/>
                </a:lnTo>
                <a:lnTo>
                  <a:pt x="212" y="146"/>
                </a:lnTo>
                <a:lnTo>
                  <a:pt x="220" y="145"/>
                </a:lnTo>
                <a:lnTo>
                  <a:pt x="223" y="149"/>
                </a:lnTo>
                <a:lnTo>
                  <a:pt x="224" y="157"/>
                </a:lnTo>
                <a:lnTo>
                  <a:pt x="226" y="166"/>
                </a:lnTo>
                <a:lnTo>
                  <a:pt x="229" y="177"/>
                </a:lnTo>
                <a:lnTo>
                  <a:pt x="234" y="185"/>
                </a:lnTo>
                <a:lnTo>
                  <a:pt x="239" y="193"/>
                </a:lnTo>
                <a:lnTo>
                  <a:pt x="247" y="197"/>
                </a:lnTo>
                <a:lnTo>
                  <a:pt x="252" y="197"/>
                </a:lnTo>
                <a:lnTo>
                  <a:pt x="258" y="205"/>
                </a:lnTo>
                <a:lnTo>
                  <a:pt x="258" y="212"/>
                </a:lnTo>
                <a:lnTo>
                  <a:pt x="252" y="224"/>
                </a:lnTo>
                <a:lnTo>
                  <a:pt x="244" y="231"/>
                </a:lnTo>
                <a:lnTo>
                  <a:pt x="239" y="235"/>
                </a:lnTo>
                <a:lnTo>
                  <a:pt x="231" y="235"/>
                </a:lnTo>
                <a:lnTo>
                  <a:pt x="231" y="243"/>
                </a:lnTo>
                <a:lnTo>
                  <a:pt x="226" y="247"/>
                </a:lnTo>
                <a:lnTo>
                  <a:pt x="223" y="251"/>
                </a:lnTo>
                <a:lnTo>
                  <a:pt x="215" y="251"/>
                </a:lnTo>
                <a:lnTo>
                  <a:pt x="209" y="258"/>
                </a:lnTo>
                <a:lnTo>
                  <a:pt x="201" y="266"/>
                </a:lnTo>
                <a:lnTo>
                  <a:pt x="193" y="270"/>
                </a:lnTo>
                <a:lnTo>
                  <a:pt x="185" y="274"/>
                </a:lnTo>
                <a:lnTo>
                  <a:pt x="180" y="278"/>
                </a:lnTo>
                <a:lnTo>
                  <a:pt x="172" y="278"/>
                </a:lnTo>
                <a:lnTo>
                  <a:pt x="161" y="274"/>
                </a:lnTo>
                <a:lnTo>
                  <a:pt x="156" y="278"/>
                </a:lnTo>
                <a:lnTo>
                  <a:pt x="148" y="282"/>
                </a:lnTo>
                <a:lnTo>
                  <a:pt x="137" y="289"/>
                </a:lnTo>
                <a:lnTo>
                  <a:pt x="126" y="297"/>
                </a:lnTo>
                <a:lnTo>
                  <a:pt x="121" y="301"/>
                </a:lnTo>
                <a:lnTo>
                  <a:pt x="116" y="305"/>
                </a:lnTo>
                <a:lnTo>
                  <a:pt x="113" y="308"/>
                </a:lnTo>
                <a:lnTo>
                  <a:pt x="110" y="316"/>
                </a:lnTo>
                <a:lnTo>
                  <a:pt x="105" y="320"/>
                </a:lnTo>
                <a:lnTo>
                  <a:pt x="105" y="328"/>
                </a:lnTo>
                <a:lnTo>
                  <a:pt x="99" y="336"/>
                </a:lnTo>
                <a:lnTo>
                  <a:pt x="94" y="347"/>
                </a:lnTo>
                <a:lnTo>
                  <a:pt x="86" y="351"/>
                </a:lnTo>
                <a:lnTo>
                  <a:pt x="83" y="360"/>
                </a:lnTo>
                <a:lnTo>
                  <a:pt x="78" y="361"/>
                </a:lnTo>
                <a:lnTo>
                  <a:pt x="70" y="360"/>
                </a:lnTo>
                <a:lnTo>
                  <a:pt x="70" y="355"/>
                </a:lnTo>
                <a:lnTo>
                  <a:pt x="67" y="355"/>
                </a:lnTo>
                <a:lnTo>
                  <a:pt x="62" y="347"/>
                </a:lnTo>
                <a:lnTo>
                  <a:pt x="53" y="347"/>
                </a:lnTo>
                <a:lnTo>
                  <a:pt x="48" y="339"/>
                </a:lnTo>
                <a:lnTo>
                  <a:pt x="43" y="336"/>
                </a:lnTo>
                <a:lnTo>
                  <a:pt x="37" y="332"/>
                </a:lnTo>
                <a:lnTo>
                  <a:pt x="35" y="324"/>
                </a:lnTo>
                <a:lnTo>
                  <a:pt x="32" y="313"/>
                </a:lnTo>
                <a:lnTo>
                  <a:pt x="32" y="305"/>
                </a:lnTo>
                <a:lnTo>
                  <a:pt x="30" y="301"/>
                </a:lnTo>
                <a:lnTo>
                  <a:pt x="30" y="286"/>
                </a:lnTo>
                <a:lnTo>
                  <a:pt x="32" y="278"/>
                </a:lnTo>
                <a:lnTo>
                  <a:pt x="35" y="266"/>
                </a:lnTo>
                <a:lnTo>
                  <a:pt x="35" y="258"/>
                </a:lnTo>
                <a:lnTo>
                  <a:pt x="35" y="255"/>
                </a:lnTo>
                <a:lnTo>
                  <a:pt x="35" y="243"/>
                </a:lnTo>
                <a:lnTo>
                  <a:pt x="32" y="231"/>
                </a:lnTo>
                <a:lnTo>
                  <a:pt x="30" y="220"/>
                </a:lnTo>
                <a:lnTo>
                  <a:pt x="24" y="216"/>
                </a:lnTo>
                <a:lnTo>
                  <a:pt x="19" y="201"/>
                </a:lnTo>
                <a:lnTo>
                  <a:pt x="19" y="193"/>
                </a:lnTo>
                <a:lnTo>
                  <a:pt x="16" y="185"/>
                </a:lnTo>
                <a:lnTo>
                  <a:pt x="14" y="177"/>
                </a:lnTo>
                <a:lnTo>
                  <a:pt x="5" y="166"/>
                </a:lnTo>
                <a:lnTo>
                  <a:pt x="3" y="158"/>
                </a:lnTo>
                <a:lnTo>
                  <a:pt x="0" y="154"/>
                </a:lnTo>
                <a:lnTo>
                  <a:pt x="0" y="146"/>
                </a:lnTo>
                <a:lnTo>
                  <a:pt x="0" y="139"/>
                </a:lnTo>
                <a:lnTo>
                  <a:pt x="3" y="131"/>
                </a:lnTo>
                <a:lnTo>
                  <a:pt x="5" y="123"/>
                </a:lnTo>
                <a:lnTo>
                  <a:pt x="14" y="119"/>
                </a:lnTo>
                <a:lnTo>
                  <a:pt x="14" y="115"/>
                </a:lnTo>
                <a:lnTo>
                  <a:pt x="24" y="112"/>
                </a:lnTo>
                <a:lnTo>
                  <a:pt x="30" y="108"/>
                </a:lnTo>
                <a:lnTo>
                  <a:pt x="30" y="104"/>
                </a:lnTo>
                <a:lnTo>
                  <a:pt x="35" y="96"/>
                </a:lnTo>
                <a:lnTo>
                  <a:pt x="37" y="88"/>
                </a:lnTo>
                <a:lnTo>
                  <a:pt x="43" y="85"/>
                </a:lnTo>
                <a:lnTo>
                  <a:pt x="48" y="81"/>
                </a:lnTo>
                <a:lnTo>
                  <a:pt x="48" y="77"/>
                </a:lnTo>
                <a:lnTo>
                  <a:pt x="48" y="73"/>
                </a:lnTo>
                <a:lnTo>
                  <a:pt x="43" y="65"/>
                </a:lnTo>
                <a:lnTo>
                  <a:pt x="40" y="58"/>
                </a:lnTo>
                <a:lnTo>
                  <a:pt x="35" y="42"/>
                </a:lnTo>
                <a:lnTo>
                  <a:pt x="35" y="35"/>
                </a:lnTo>
                <a:lnTo>
                  <a:pt x="32" y="23"/>
                </a:lnTo>
                <a:lnTo>
                  <a:pt x="32" y="19"/>
                </a:lnTo>
                <a:lnTo>
                  <a:pt x="35" y="12"/>
                </a:lnTo>
                <a:lnTo>
                  <a:pt x="37" y="1"/>
                </a:lnTo>
              </a:path>
            </a:pathLst>
          </a:custGeom>
          <a:solidFill>
            <a:schemeClr val="bg2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2064" name="Oval 14"/>
          <p:cNvSpPr>
            <a:spLocks noChangeArrowheads="1"/>
          </p:cNvSpPr>
          <p:nvPr/>
        </p:nvSpPr>
        <p:spPr bwMode="auto">
          <a:xfrm>
            <a:off x="3379788" y="2262188"/>
            <a:ext cx="106362" cy="1063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2065" name="Rectangle 16"/>
          <p:cNvSpPr>
            <a:spLocks noChangeArrowheads="1"/>
          </p:cNvSpPr>
          <p:nvPr/>
        </p:nvSpPr>
        <p:spPr bwMode="auto">
          <a:xfrm>
            <a:off x="3429000" y="4275138"/>
            <a:ext cx="9366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4" tIns="44438" rIns="90464" bIns="44438">
            <a:spAutoFit/>
          </a:bodyPr>
          <a:lstStyle/>
          <a:p>
            <a:pPr algn="ctr" eaLnBrk="0" hangingPunct="0"/>
            <a:r>
              <a:rPr lang="en-US" sz="1000" b="0">
                <a:solidFill>
                  <a:schemeClr val="accent2"/>
                </a:solidFill>
                <a:latin typeface="Franklin Gothic Demi" pitchFamily="34" charset="0"/>
                <a:cs typeface="Times New Roman" pitchFamily="18" charset="0"/>
              </a:rPr>
              <a:t>SAN DIEGO (1)</a:t>
            </a:r>
          </a:p>
        </p:txBody>
      </p:sp>
      <p:sp>
        <p:nvSpPr>
          <p:cNvPr id="2066" name="Oval 17"/>
          <p:cNvSpPr>
            <a:spLocks noChangeArrowheads="1"/>
          </p:cNvSpPr>
          <p:nvPr/>
        </p:nvSpPr>
        <p:spPr bwMode="auto">
          <a:xfrm>
            <a:off x="6954838" y="3660775"/>
            <a:ext cx="106362" cy="106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2067" name="Rectangle 18"/>
          <p:cNvSpPr>
            <a:spLocks noChangeArrowheads="1"/>
          </p:cNvSpPr>
          <p:nvPr/>
        </p:nvSpPr>
        <p:spPr bwMode="auto">
          <a:xfrm>
            <a:off x="5827713" y="3594100"/>
            <a:ext cx="11953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4" tIns="44438" rIns="90464" bIns="44438">
            <a:spAutoFit/>
          </a:bodyPr>
          <a:lstStyle/>
          <a:p>
            <a:pPr algn="ctr" eaLnBrk="0" hangingPunct="0"/>
            <a:r>
              <a:rPr lang="en-US" sz="1000" b="0">
                <a:solidFill>
                  <a:srgbClr val="FF3300"/>
                </a:solidFill>
                <a:latin typeface="Franklin Gothic Heavy" pitchFamily="34" charset="0"/>
                <a:cs typeface="Times New Roman" pitchFamily="18" charset="0"/>
              </a:rPr>
              <a:t>MOC NORFOLK</a:t>
            </a:r>
          </a:p>
          <a:p>
            <a:pPr algn="ctr" eaLnBrk="0" hangingPunct="0"/>
            <a:r>
              <a:rPr lang="en-US" sz="1000" b="0">
                <a:solidFill>
                  <a:srgbClr val="FF3300"/>
                </a:solidFill>
                <a:latin typeface="Franklin Gothic Heavy" pitchFamily="34" charset="0"/>
                <a:cs typeface="Times New Roman" pitchFamily="18" charset="0"/>
              </a:rPr>
              <a:t>(1)</a:t>
            </a:r>
          </a:p>
        </p:txBody>
      </p:sp>
      <p:sp>
        <p:nvSpPr>
          <p:cNvPr id="2068" name="Oval 19"/>
          <p:cNvSpPr>
            <a:spLocks noChangeArrowheads="1"/>
          </p:cNvSpPr>
          <p:nvPr/>
        </p:nvSpPr>
        <p:spPr bwMode="auto">
          <a:xfrm>
            <a:off x="6762750" y="4248150"/>
            <a:ext cx="106363" cy="106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2069" name="Rectangle 20"/>
          <p:cNvSpPr>
            <a:spLocks noChangeArrowheads="1"/>
          </p:cNvSpPr>
          <p:nvPr/>
        </p:nvSpPr>
        <p:spPr bwMode="auto">
          <a:xfrm>
            <a:off x="5576888" y="4298950"/>
            <a:ext cx="13462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4" tIns="44438" rIns="90464" bIns="44438">
            <a:spAutoFit/>
          </a:bodyPr>
          <a:lstStyle/>
          <a:p>
            <a:pPr eaLnBrk="0" hangingPunct="0"/>
            <a:r>
              <a:rPr lang="en-US" sz="1000" b="0">
                <a:solidFill>
                  <a:schemeClr val="accent2"/>
                </a:solidFill>
                <a:latin typeface="Franklin Gothic Demi" pitchFamily="34" charset="0"/>
                <a:cs typeface="Times New Roman" pitchFamily="18" charset="0"/>
              </a:rPr>
              <a:t>CHARLESTON  (2)</a:t>
            </a:r>
          </a:p>
        </p:txBody>
      </p:sp>
      <p:pic>
        <p:nvPicPr>
          <p:cNvPr id="2070" name="Picture 21" descr="DELAWA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3200" y="2514600"/>
            <a:ext cx="1027113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1" name="Text Box 22"/>
          <p:cNvSpPr txBox="1">
            <a:spLocks noChangeArrowheads="1"/>
          </p:cNvSpPr>
          <p:nvPr/>
        </p:nvSpPr>
        <p:spPr bwMode="auto">
          <a:xfrm>
            <a:off x="7839075" y="2300288"/>
            <a:ext cx="10096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DELAWARE II</a:t>
            </a:r>
          </a:p>
        </p:txBody>
      </p:sp>
      <p:pic>
        <p:nvPicPr>
          <p:cNvPr id="2072" name="Picture 23" descr="kaimim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6713" y="5072063"/>
            <a:ext cx="9906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24" descr="img00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46713" y="5735638"/>
            <a:ext cx="95567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4" name="Text Box 25"/>
          <p:cNvSpPr txBox="1">
            <a:spLocks noChangeArrowheads="1"/>
          </p:cNvSpPr>
          <p:nvPr/>
        </p:nvSpPr>
        <p:spPr bwMode="auto">
          <a:xfrm>
            <a:off x="5438775" y="6256338"/>
            <a:ext cx="952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OREGON II</a:t>
            </a:r>
          </a:p>
        </p:txBody>
      </p:sp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5410200" y="5530850"/>
            <a:ext cx="1066800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GORDON GUNTER</a:t>
            </a:r>
          </a:p>
        </p:txBody>
      </p:sp>
      <p:pic>
        <p:nvPicPr>
          <p:cNvPr id="2076" name="Picture 27" descr="img00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63863" y="4651375"/>
            <a:ext cx="904875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7" name="Text Box 28"/>
          <p:cNvSpPr txBox="1">
            <a:spLocks noChangeArrowheads="1"/>
          </p:cNvSpPr>
          <p:nvPr/>
        </p:nvSpPr>
        <p:spPr bwMode="auto">
          <a:xfrm>
            <a:off x="2901950" y="5186363"/>
            <a:ext cx="9652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DAVID STARR JORDAN</a:t>
            </a:r>
          </a:p>
        </p:txBody>
      </p:sp>
      <p:pic>
        <p:nvPicPr>
          <p:cNvPr id="2078" name="Picture 29" descr="rh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4560888"/>
            <a:ext cx="976313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9" name="Text Box 30"/>
          <p:cNvSpPr txBox="1">
            <a:spLocks noChangeArrowheads="1"/>
          </p:cNvSpPr>
          <p:nvPr/>
        </p:nvSpPr>
        <p:spPr bwMode="auto">
          <a:xfrm>
            <a:off x="7839075" y="5207000"/>
            <a:ext cx="930275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NANCY FOSTER</a:t>
            </a:r>
          </a:p>
        </p:txBody>
      </p:sp>
      <p:sp>
        <p:nvSpPr>
          <p:cNvPr id="2080" name="Text Box 31"/>
          <p:cNvSpPr txBox="1">
            <a:spLocks noChangeArrowheads="1"/>
          </p:cNvSpPr>
          <p:nvPr/>
        </p:nvSpPr>
        <p:spPr bwMode="auto">
          <a:xfrm>
            <a:off x="6756400" y="5216525"/>
            <a:ext cx="1268413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RONALD  H. BROWN</a:t>
            </a:r>
          </a:p>
        </p:txBody>
      </p:sp>
      <p:pic>
        <p:nvPicPr>
          <p:cNvPr id="2081" name="Picture 32" descr="bow view Nov 13 lo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80363" y="4535488"/>
            <a:ext cx="6191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2" name="Oval 33"/>
          <p:cNvSpPr>
            <a:spLocks noChangeArrowheads="1"/>
          </p:cNvSpPr>
          <p:nvPr/>
        </p:nvSpPr>
        <p:spPr bwMode="auto">
          <a:xfrm>
            <a:off x="7245350" y="3041650"/>
            <a:ext cx="104775" cy="106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2084" name="Rectangle 34"/>
          <p:cNvSpPr>
            <a:spLocks noChangeArrowheads="1"/>
          </p:cNvSpPr>
          <p:nvPr/>
        </p:nvSpPr>
        <p:spPr bwMode="auto">
          <a:xfrm>
            <a:off x="6091238" y="2849563"/>
            <a:ext cx="1414462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4" tIns="44438" rIns="90464" bIns="44438">
            <a:spAutoFit/>
          </a:bodyPr>
          <a:lstStyle/>
          <a:p>
            <a:pPr algn="ctr" eaLnBrk="0" hangingPunct="0">
              <a:defRPr/>
            </a:pPr>
            <a:r>
              <a:rPr lang="en-US" sz="1000" b="0" dirty="0">
                <a:solidFill>
                  <a:schemeClr val="accent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Demi" pitchFamily="34" charset="0"/>
                <a:cs typeface="Times New Roman" pitchFamily="18" charset="0"/>
              </a:rPr>
              <a:t>WOODS HOLE (1)</a:t>
            </a:r>
          </a:p>
        </p:txBody>
      </p:sp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1625600" y="1403350"/>
            <a:ext cx="9683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4" tIns="44438" rIns="90464" bIns="44438">
            <a:spAutoFit/>
          </a:bodyPr>
          <a:lstStyle/>
          <a:p>
            <a:pPr eaLnBrk="0" hangingPunct="0"/>
            <a:r>
              <a:rPr lang="en-US" sz="1000" b="0">
                <a:solidFill>
                  <a:schemeClr val="accent2"/>
                </a:solidFill>
                <a:latin typeface="Franklin Gothic Demi" pitchFamily="34" charset="0"/>
                <a:cs typeface="Times New Roman" pitchFamily="18" charset="0"/>
              </a:rPr>
              <a:t>KODIAK (1)</a:t>
            </a:r>
            <a:endParaRPr lang="en-US" sz="1000" b="0">
              <a:latin typeface="Franklin Gothic Demi" pitchFamily="34" charset="0"/>
              <a:cs typeface="Times New Roman" pitchFamily="18" charset="0"/>
            </a:endParaRPr>
          </a:p>
        </p:txBody>
      </p:sp>
      <p:sp>
        <p:nvSpPr>
          <p:cNvPr id="2085" name="Oval 36"/>
          <p:cNvSpPr>
            <a:spLocks noChangeArrowheads="1"/>
          </p:cNvSpPr>
          <p:nvPr/>
        </p:nvSpPr>
        <p:spPr bwMode="auto">
          <a:xfrm>
            <a:off x="1550988" y="1493838"/>
            <a:ext cx="77787" cy="77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2087" name="Rectangle 37"/>
          <p:cNvSpPr>
            <a:spLocks noChangeArrowheads="1"/>
          </p:cNvSpPr>
          <p:nvPr/>
        </p:nvSpPr>
        <p:spPr bwMode="auto">
          <a:xfrm>
            <a:off x="4152900" y="2903538"/>
            <a:ext cx="1619250" cy="1327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  <a:defRPr/>
            </a:pPr>
            <a:endParaRPr lang="en-US"/>
          </a:p>
        </p:txBody>
      </p:sp>
      <p:sp>
        <p:nvSpPr>
          <p:cNvPr id="3" name="Rectangle 38"/>
          <p:cNvSpPr>
            <a:spLocks noChangeArrowheads="1"/>
          </p:cNvSpPr>
          <p:nvPr/>
        </p:nvSpPr>
        <p:spPr bwMode="auto">
          <a:xfrm>
            <a:off x="4156075" y="3116263"/>
            <a:ext cx="1654175" cy="1058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4" tIns="44438" rIns="90464" bIns="44438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1000" b="0">
                <a:solidFill>
                  <a:schemeClr val="bg1"/>
                </a:solidFill>
                <a:latin typeface="Franklin Gothic Demi" pitchFamily="34" charset="0"/>
                <a:cs typeface="Times New Roman" pitchFamily="18" charset="0"/>
              </a:rPr>
              <a:t>Nautical Charting</a:t>
            </a:r>
          </a:p>
          <a:p>
            <a:pPr eaLnBrk="0" hangingPunct="0">
              <a:lnSpc>
                <a:spcPct val="130000"/>
              </a:lnSpc>
            </a:pPr>
            <a:r>
              <a:rPr lang="en-US" sz="1000" b="0">
                <a:solidFill>
                  <a:schemeClr val="bg1"/>
                </a:solidFill>
                <a:latin typeface="Franklin Gothic Demi" pitchFamily="34" charset="0"/>
                <a:cs typeface="Times New Roman" pitchFamily="18" charset="0"/>
              </a:rPr>
              <a:t>Fisheries Research</a:t>
            </a:r>
          </a:p>
          <a:p>
            <a:pPr eaLnBrk="0" hangingPunct="0">
              <a:lnSpc>
                <a:spcPct val="130000"/>
              </a:lnSpc>
            </a:pPr>
            <a:r>
              <a:rPr lang="en-US" sz="1000" b="0">
                <a:solidFill>
                  <a:schemeClr val="bg1"/>
                </a:solidFill>
                <a:latin typeface="Franklin Gothic Demi" pitchFamily="34" charset="0"/>
                <a:cs typeface="Times New Roman" pitchFamily="18" charset="0"/>
              </a:rPr>
              <a:t>Oceanographic Research</a:t>
            </a:r>
          </a:p>
          <a:p>
            <a:pPr eaLnBrk="0" hangingPunct="0">
              <a:lnSpc>
                <a:spcPct val="120000"/>
              </a:lnSpc>
            </a:pPr>
            <a:r>
              <a:rPr lang="en-US" sz="1000" b="0">
                <a:solidFill>
                  <a:schemeClr val="bg1"/>
                </a:solidFill>
                <a:latin typeface="Franklin Gothic Demi" pitchFamily="34" charset="0"/>
                <a:cs typeface="Times New Roman" pitchFamily="18" charset="0"/>
              </a:rPr>
              <a:t>Coastal Monitoring </a:t>
            </a:r>
          </a:p>
          <a:p>
            <a:pPr eaLnBrk="0" hangingPunct="0">
              <a:lnSpc>
                <a:spcPct val="120000"/>
              </a:lnSpc>
            </a:pPr>
            <a:r>
              <a:rPr lang="en-US" sz="1000" b="0">
                <a:solidFill>
                  <a:schemeClr val="bg1"/>
                </a:solidFill>
                <a:latin typeface="Franklin Gothic Demi" pitchFamily="34" charset="0"/>
                <a:cs typeface="Times New Roman" pitchFamily="18" charset="0"/>
              </a:rPr>
              <a:t>Ocean Exploration</a:t>
            </a:r>
          </a:p>
        </p:txBody>
      </p:sp>
      <p:sp>
        <p:nvSpPr>
          <p:cNvPr id="2088" name="Rectangle 39"/>
          <p:cNvSpPr>
            <a:spLocks noChangeArrowheads="1"/>
          </p:cNvSpPr>
          <p:nvPr/>
        </p:nvSpPr>
        <p:spPr bwMode="auto">
          <a:xfrm>
            <a:off x="4152900" y="2935288"/>
            <a:ext cx="1619250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4" tIns="44438" rIns="90464" bIns="44438">
            <a:spAutoFit/>
          </a:bodyPr>
          <a:lstStyle/>
          <a:p>
            <a:pPr algn="ctr" eaLnBrk="0" hangingPunct="0"/>
            <a:r>
              <a:rPr lang="en-US" sz="1100" b="0">
                <a:solidFill>
                  <a:schemeClr val="bg1"/>
                </a:solidFill>
                <a:latin typeface="Franklin Gothic Heavy" pitchFamily="34" charset="0"/>
                <a:cs typeface="Times New Roman" pitchFamily="18" charset="0"/>
              </a:rPr>
              <a:t>MISSIONS</a:t>
            </a:r>
          </a:p>
        </p:txBody>
      </p:sp>
      <p:grpSp>
        <p:nvGrpSpPr>
          <p:cNvPr id="2089" name="Group 40"/>
          <p:cNvGrpSpPr>
            <a:grpSpLocks/>
          </p:cNvGrpSpPr>
          <p:nvPr/>
        </p:nvGrpSpPr>
        <p:grpSpPr bwMode="auto">
          <a:xfrm>
            <a:off x="795338" y="4325938"/>
            <a:ext cx="1147762" cy="2279650"/>
            <a:chOff x="300" y="2801"/>
            <a:chExt cx="722" cy="1436"/>
          </a:xfrm>
        </p:grpSpPr>
        <p:pic>
          <p:nvPicPr>
            <p:cNvPr id="2136" name="Picture 41" descr="ka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86" y="3802"/>
              <a:ext cx="582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7" name="Text Box 42"/>
            <p:cNvSpPr txBox="1">
              <a:spLocks noChangeArrowheads="1"/>
            </p:cNvSpPr>
            <p:nvPr/>
          </p:nvSpPr>
          <p:spPr bwMode="auto">
            <a:xfrm>
              <a:off x="342" y="4083"/>
              <a:ext cx="638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416" tIns="45708" rIns="91416" bIns="4570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000" b="0">
                  <a:solidFill>
                    <a:schemeClr val="accent2"/>
                  </a:solidFill>
                  <a:latin typeface="Franklin Gothic Medium Cond" pitchFamily="34" charset="0"/>
                  <a:cs typeface="Times New Roman" pitchFamily="18" charset="0"/>
                </a:rPr>
                <a:t>KA’IMIMOANA</a:t>
              </a:r>
            </a:p>
          </p:txBody>
        </p:sp>
        <p:sp>
          <p:nvSpPr>
            <p:cNvPr id="2138" name="Text Box 43"/>
            <p:cNvSpPr txBox="1">
              <a:spLocks noChangeArrowheads="1"/>
            </p:cNvSpPr>
            <p:nvPr/>
          </p:nvSpPr>
          <p:spPr bwMode="auto">
            <a:xfrm>
              <a:off x="300" y="3666"/>
              <a:ext cx="722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416" tIns="45708" rIns="91416" bIns="4570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000" b="0">
                  <a:solidFill>
                    <a:schemeClr val="accent2"/>
                  </a:solidFill>
                  <a:latin typeface="Franklin Gothic Medium Cond" pitchFamily="34" charset="0"/>
                  <a:cs typeface="Times New Roman" pitchFamily="18" charset="0"/>
                </a:rPr>
                <a:t>OSCAR ELTON SETTE</a:t>
              </a:r>
            </a:p>
          </p:txBody>
        </p:sp>
        <p:sp>
          <p:nvSpPr>
            <p:cNvPr id="2139" name="Text Box 44"/>
            <p:cNvSpPr txBox="1">
              <a:spLocks noChangeArrowheads="1"/>
            </p:cNvSpPr>
            <p:nvPr/>
          </p:nvSpPr>
          <p:spPr bwMode="auto">
            <a:xfrm>
              <a:off x="342" y="3197"/>
              <a:ext cx="6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6" tIns="45708" rIns="91416" bIns="45708">
              <a:spAutoFit/>
            </a:bodyPr>
            <a:lstStyle/>
            <a:p>
              <a:pPr algn="ctr"/>
              <a:r>
                <a:rPr lang="en-US" sz="1000" b="0">
                  <a:solidFill>
                    <a:schemeClr val="accent2"/>
                  </a:solidFill>
                  <a:latin typeface="Franklin Gothic Medium Cond" pitchFamily="34" charset="0"/>
                  <a:cs typeface="Times New Roman" pitchFamily="18" charset="0"/>
                </a:rPr>
                <a:t>HI’IALAKAI</a:t>
              </a:r>
            </a:p>
          </p:txBody>
        </p:sp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386" y="3356"/>
            <a:ext cx="582" cy="329"/>
          </p:xfrm>
          <a:graphic>
            <a:graphicData uri="http://schemas.openxmlformats.org/presentationml/2006/ole">
              <p:oleObj spid="_x0000_s2051" name="Image Document" r:id="rId11" imgW="2143080" imgH="1428840" progId="">
                <p:embed/>
              </p:oleObj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386" y="2801"/>
            <a:ext cx="582" cy="424"/>
          </p:xfrm>
          <a:graphic>
            <a:graphicData uri="http://schemas.openxmlformats.org/presentationml/2006/ole">
              <p:oleObj spid="_x0000_s2052" name="Image Document" r:id="rId12" imgW="1219320" imgH="914400" progId="">
                <p:embed/>
              </p:oleObj>
            </a:graphicData>
          </a:graphic>
        </p:graphicFrame>
      </p:grpSp>
      <p:pic>
        <p:nvPicPr>
          <p:cNvPr id="2090" name="Picture 47" descr="lakeuni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78100" y="2684463"/>
            <a:ext cx="10271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1" name="Text Box 48"/>
          <p:cNvSpPr txBox="1">
            <a:spLocks noChangeArrowheads="1"/>
          </p:cNvSpPr>
          <p:nvPr/>
        </p:nvSpPr>
        <p:spPr bwMode="auto">
          <a:xfrm>
            <a:off x="2578100" y="2462213"/>
            <a:ext cx="1035050" cy="211137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ctr" eaLnBrk="0" hangingPunct="0">
              <a:spcBef>
                <a:spcPct val="50000"/>
              </a:spcBef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RAINIER</a:t>
            </a:r>
          </a:p>
        </p:txBody>
      </p:sp>
      <p:sp>
        <p:nvSpPr>
          <p:cNvPr id="2092" name="Text Box 49"/>
          <p:cNvSpPr txBox="1">
            <a:spLocks noChangeArrowheads="1"/>
          </p:cNvSpPr>
          <p:nvPr/>
        </p:nvSpPr>
        <p:spPr bwMode="auto">
          <a:xfrm>
            <a:off x="1476375" y="3994150"/>
            <a:ext cx="1057275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BELL M. SHIMADA</a:t>
            </a:r>
          </a:p>
        </p:txBody>
      </p:sp>
      <p:sp>
        <p:nvSpPr>
          <p:cNvPr id="2093" name="Text Box 50"/>
          <p:cNvSpPr txBox="1">
            <a:spLocks noChangeArrowheads="1"/>
          </p:cNvSpPr>
          <p:nvPr/>
        </p:nvSpPr>
        <p:spPr bwMode="auto">
          <a:xfrm>
            <a:off x="2578100" y="3994150"/>
            <a:ext cx="996950" cy="18415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McARTHUR II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574925" y="3341688"/>
          <a:ext cx="1009650" cy="639762"/>
        </p:xfrm>
        <a:graphic>
          <a:graphicData uri="http://schemas.openxmlformats.org/presentationml/2006/ole">
            <p:oleObj spid="_x0000_s2050" name="Image Document" r:id="rId14" imgW="3657600" imgH="2438280" progId="">
              <p:embed/>
            </p:oleObj>
          </a:graphicData>
        </a:graphic>
      </p:graphicFrame>
      <p:sp>
        <p:nvSpPr>
          <p:cNvPr id="2094" name="Text Box 52"/>
          <p:cNvSpPr txBox="1">
            <a:spLocks noChangeArrowheads="1"/>
          </p:cNvSpPr>
          <p:nvPr/>
        </p:nvSpPr>
        <p:spPr bwMode="auto">
          <a:xfrm>
            <a:off x="142875" y="1819275"/>
            <a:ext cx="98107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FAIRWEATHER</a:t>
            </a:r>
          </a:p>
        </p:txBody>
      </p:sp>
      <p:sp>
        <p:nvSpPr>
          <p:cNvPr id="2095" name="Text Box 53"/>
          <p:cNvSpPr txBox="1">
            <a:spLocks noChangeArrowheads="1"/>
          </p:cNvSpPr>
          <p:nvPr/>
        </p:nvSpPr>
        <p:spPr bwMode="auto">
          <a:xfrm>
            <a:off x="1476375" y="1600200"/>
            <a:ext cx="9810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/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OSCAR DYSON</a:t>
            </a:r>
          </a:p>
        </p:txBody>
      </p:sp>
      <p:pic>
        <p:nvPicPr>
          <p:cNvPr id="2096" name="Picture 54" descr="Dyson from sid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49400" y="1781175"/>
            <a:ext cx="84296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7" name="Text Box 55"/>
          <p:cNvSpPr txBox="1">
            <a:spLocks noChangeArrowheads="1"/>
          </p:cNvSpPr>
          <p:nvPr/>
        </p:nvSpPr>
        <p:spPr bwMode="auto">
          <a:xfrm>
            <a:off x="7092950" y="3943350"/>
            <a:ext cx="7620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solidFill>
                  <a:schemeClr val="accent2"/>
                </a:solidFill>
                <a:cs typeface="Times New Roman" pitchFamily="18" charset="0"/>
              </a:rPr>
              <a:t>THOMAS</a:t>
            </a:r>
          </a:p>
        </p:txBody>
      </p:sp>
      <p:sp>
        <p:nvSpPr>
          <p:cNvPr id="2098" name="Oval 56"/>
          <p:cNvSpPr>
            <a:spLocks noChangeArrowheads="1"/>
          </p:cNvSpPr>
          <p:nvPr/>
        </p:nvSpPr>
        <p:spPr bwMode="auto">
          <a:xfrm>
            <a:off x="3606800" y="4476750"/>
            <a:ext cx="107950" cy="107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2099" name="Rectangle 57"/>
          <p:cNvSpPr>
            <a:spLocks noChangeArrowheads="1"/>
          </p:cNvSpPr>
          <p:nvPr/>
        </p:nvSpPr>
        <p:spPr bwMode="auto">
          <a:xfrm>
            <a:off x="1828800" y="5994400"/>
            <a:ext cx="990600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4" tIns="44438" rIns="90464" bIns="44438">
            <a:spAutoFit/>
          </a:bodyPr>
          <a:lstStyle/>
          <a:p>
            <a:pPr algn="ctr" eaLnBrk="0" hangingPunct="0"/>
            <a:r>
              <a:rPr lang="en-US" sz="1000" b="0">
                <a:solidFill>
                  <a:schemeClr val="accent2"/>
                </a:solidFill>
                <a:latin typeface="Franklin Gothic Demi" pitchFamily="34" charset="0"/>
                <a:cs typeface="Times New Roman" pitchFamily="18" charset="0"/>
              </a:rPr>
              <a:t>HONOLULU (3)</a:t>
            </a:r>
          </a:p>
        </p:txBody>
      </p:sp>
      <p:sp>
        <p:nvSpPr>
          <p:cNvPr id="2100" name="Text Box 58"/>
          <p:cNvSpPr txBox="1">
            <a:spLocks noChangeArrowheads="1"/>
          </p:cNvSpPr>
          <p:nvPr/>
        </p:nvSpPr>
        <p:spPr bwMode="auto">
          <a:xfrm>
            <a:off x="6954838" y="4303713"/>
            <a:ext cx="12176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 eaLnBrk="0" hangingPunct="0"/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Arial" charset="0"/>
              </a:rPr>
              <a:t>THOMAS JEFFERSON</a:t>
            </a:r>
          </a:p>
        </p:txBody>
      </p:sp>
      <p:pic>
        <p:nvPicPr>
          <p:cNvPr id="2101" name="Picture 59" descr="Fairweather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42875" y="2024063"/>
            <a:ext cx="992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2" name="Text Box 60"/>
          <p:cNvSpPr txBox="1">
            <a:spLocks noChangeArrowheads="1"/>
          </p:cNvSpPr>
          <p:nvPr/>
        </p:nvSpPr>
        <p:spPr bwMode="auto">
          <a:xfrm>
            <a:off x="7178675" y="2254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6" tIns="45708" rIns="91416" bIns="45708">
            <a:spAutoFit/>
          </a:bodyPr>
          <a:lstStyle/>
          <a:p>
            <a:endParaRPr lang="en-US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3" name="Text Box 61"/>
          <p:cNvSpPr txBox="1">
            <a:spLocks noChangeArrowheads="1"/>
          </p:cNvSpPr>
          <p:nvPr/>
        </p:nvSpPr>
        <p:spPr bwMode="auto">
          <a:xfrm>
            <a:off x="6619875" y="2276475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6" tIns="45708" rIns="91416" bIns="45708">
            <a:spAutoFit/>
          </a:bodyPr>
          <a:lstStyle/>
          <a:p>
            <a:endParaRPr lang="en-US" sz="1000" b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04" name="Picture 62" descr="bigelowfloating-cropsm_new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81875" y="5962650"/>
            <a:ext cx="106203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5" name="Text Box 63"/>
          <p:cNvSpPr txBox="1">
            <a:spLocks noChangeArrowheads="1"/>
          </p:cNvSpPr>
          <p:nvPr/>
        </p:nvSpPr>
        <p:spPr bwMode="auto">
          <a:xfrm>
            <a:off x="4448175" y="6270625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/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PISCES</a:t>
            </a:r>
          </a:p>
        </p:txBody>
      </p:sp>
      <p:pic>
        <p:nvPicPr>
          <p:cNvPr id="2106" name="Picture 64" descr="FSV drawi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445000" y="5724525"/>
            <a:ext cx="9239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7" name="Picture 6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159625" y="3776663"/>
            <a:ext cx="7270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08" name="Group 66"/>
          <p:cNvGrpSpPr>
            <a:grpSpLocks/>
          </p:cNvGrpSpPr>
          <p:nvPr/>
        </p:nvGrpSpPr>
        <p:grpSpPr bwMode="auto">
          <a:xfrm>
            <a:off x="6869113" y="2908300"/>
            <a:ext cx="2289175" cy="917575"/>
            <a:chOff x="4190" y="3349"/>
            <a:chExt cx="1442" cy="579"/>
          </a:xfrm>
        </p:grpSpPr>
        <p:pic>
          <p:nvPicPr>
            <p:cNvPr id="2133" name="Picture 67" descr="capablesm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569" y="3486"/>
              <a:ext cx="731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4" name="Text Box 68"/>
            <p:cNvSpPr txBox="1">
              <a:spLocks noChangeArrowheads="1"/>
            </p:cNvSpPr>
            <p:nvPr/>
          </p:nvSpPr>
          <p:spPr bwMode="auto">
            <a:xfrm>
              <a:off x="4190" y="3774"/>
              <a:ext cx="14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6" tIns="45708" rIns="91416" bIns="45708">
              <a:spAutoFit/>
            </a:bodyPr>
            <a:lstStyle/>
            <a:p>
              <a:endParaRPr lang="en-US" sz="1000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  <p:sp>
          <p:nvSpPr>
            <p:cNvPr id="2135" name="Text Box 69"/>
            <p:cNvSpPr txBox="1">
              <a:spLocks noChangeArrowheads="1"/>
            </p:cNvSpPr>
            <p:nvPr/>
          </p:nvSpPr>
          <p:spPr bwMode="auto">
            <a:xfrm>
              <a:off x="4454" y="3349"/>
              <a:ext cx="11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6" tIns="45708" rIns="91416" bIns="45708">
              <a:spAutoFit/>
            </a:bodyPr>
            <a:lstStyle/>
            <a:p>
              <a:endParaRPr lang="en-US" sz="1000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</p:grpSp>
      <p:sp>
        <p:nvSpPr>
          <p:cNvPr id="2109" name="Text Box 70"/>
          <p:cNvSpPr txBox="1">
            <a:spLocks noChangeArrowheads="1"/>
          </p:cNvSpPr>
          <p:nvPr/>
        </p:nvSpPr>
        <p:spPr bwMode="auto">
          <a:xfrm>
            <a:off x="7620000" y="1400175"/>
            <a:ext cx="78105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FERDINAND R. HASSLER</a:t>
            </a:r>
          </a:p>
        </p:txBody>
      </p:sp>
      <p:sp>
        <p:nvSpPr>
          <p:cNvPr id="2110" name="Text Box 73"/>
          <p:cNvSpPr txBox="1">
            <a:spLocks noChangeArrowheads="1"/>
          </p:cNvSpPr>
          <p:nvPr/>
        </p:nvSpPr>
        <p:spPr bwMode="auto">
          <a:xfrm>
            <a:off x="7700963" y="5597525"/>
            <a:ext cx="184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6" tIns="45708" rIns="91416" bIns="45708">
            <a:spAutoFit/>
          </a:bodyPr>
          <a:lstStyle/>
          <a:p>
            <a:pPr eaLnBrk="0" hangingPunct="0"/>
            <a:endParaRPr lang="en-US" sz="1000">
              <a:solidFill>
                <a:schemeClr val="accent2"/>
              </a:solidFill>
              <a:cs typeface="Times New Roman" pitchFamily="18" charset="0"/>
            </a:endParaRPr>
          </a:p>
          <a:p>
            <a:endParaRPr lang="en-US" sz="1200" b="0" i="1">
              <a:cs typeface="Times New Roman" pitchFamily="18" charset="0"/>
            </a:endParaRPr>
          </a:p>
        </p:txBody>
      </p:sp>
      <p:sp>
        <p:nvSpPr>
          <p:cNvPr id="2112" name="Text Box 74"/>
          <p:cNvSpPr txBox="1">
            <a:spLocks noChangeArrowheads="1"/>
          </p:cNvSpPr>
          <p:nvPr/>
        </p:nvSpPr>
        <p:spPr bwMode="auto">
          <a:xfrm>
            <a:off x="6172200" y="3055938"/>
            <a:ext cx="1282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>
              <a:defRPr/>
            </a:pPr>
            <a:r>
              <a:rPr lang="en-US" sz="1000" b="0">
                <a:solidFill>
                  <a:schemeClr val="accent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Demi" pitchFamily="34" charset="0"/>
                <a:cs typeface="Times New Roman" pitchFamily="18" charset="0"/>
              </a:rPr>
              <a:t>DAVISVILLE (1)</a:t>
            </a:r>
          </a:p>
        </p:txBody>
      </p:sp>
      <p:sp>
        <p:nvSpPr>
          <p:cNvPr id="4" name="Text Box 76"/>
          <p:cNvSpPr txBox="1">
            <a:spLocks noChangeArrowheads="1"/>
          </p:cNvSpPr>
          <p:nvPr/>
        </p:nvSpPr>
        <p:spPr bwMode="auto">
          <a:xfrm>
            <a:off x="7204075" y="5551488"/>
            <a:ext cx="1420813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6478" tIns="43239" rIns="86478" bIns="43239">
            <a:spAutoFit/>
          </a:bodyPr>
          <a:lstStyle/>
          <a:p>
            <a:pPr algn="ctr" defTabSz="865188"/>
            <a:r>
              <a:rPr lang="en-US" sz="1100" b="0">
                <a:solidFill>
                  <a:schemeClr val="accent2"/>
                </a:solidFill>
                <a:latin typeface="Franklin Gothic Heavy" pitchFamily="34" charset="0"/>
                <a:cs typeface="Times New Roman" pitchFamily="18" charset="0"/>
              </a:rPr>
              <a:t>Homeport TBD:</a:t>
            </a:r>
          </a:p>
          <a:p>
            <a:pPr algn="ctr" defTabSz="865188"/>
            <a:r>
              <a:rPr lang="en-US" sz="1100" b="0">
                <a:solidFill>
                  <a:schemeClr val="accent2"/>
                </a:solidFill>
                <a:latin typeface="Franklin Gothic Heavy" pitchFamily="34" charset="0"/>
                <a:cs typeface="Times New Roman" pitchFamily="18" charset="0"/>
              </a:rPr>
              <a:t>HENRY BIGELOW </a:t>
            </a:r>
          </a:p>
        </p:txBody>
      </p:sp>
      <p:sp>
        <p:nvSpPr>
          <p:cNvPr id="2113" name="Oval 77"/>
          <p:cNvSpPr>
            <a:spLocks noChangeArrowheads="1"/>
          </p:cNvSpPr>
          <p:nvPr/>
        </p:nvSpPr>
        <p:spPr bwMode="auto">
          <a:xfrm>
            <a:off x="2601913" y="5613400"/>
            <a:ext cx="106362" cy="1095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2114" name="Oval 78"/>
          <p:cNvSpPr>
            <a:spLocks noChangeArrowheads="1"/>
          </p:cNvSpPr>
          <p:nvPr/>
        </p:nvSpPr>
        <p:spPr bwMode="auto">
          <a:xfrm>
            <a:off x="7388225" y="2944813"/>
            <a:ext cx="107950" cy="1095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2117" name="Line 79"/>
          <p:cNvSpPr>
            <a:spLocks noChangeShapeType="1"/>
          </p:cNvSpPr>
          <p:nvPr/>
        </p:nvSpPr>
        <p:spPr bwMode="auto">
          <a:xfrm flipV="1">
            <a:off x="7480300" y="2921000"/>
            <a:ext cx="346075" cy="682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16" name="Line 80"/>
          <p:cNvSpPr>
            <a:spLocks noChangeShapeType="1"/>
          </p:cNvSpPr>
          <p:nvPr/>
        </p:nvSpPr>
        <p:spPr bwMode="auto">
          <a:xfrm flipV="1">
            <a:off x="7399338" y="2333625"/>
            <a:ext cx="376237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7458075" y="3568700"/>
            <a:ext cx="1171575" cy="24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6478" tIns="43239" rIns="86478" bIns="43239">
            <a:spAutoFit/>
          </a:bodyPr>
          <a:lstStyle/>
          <a:p>
            <a:pPr algn="ctr" defTabSz="865188">
              <a:spcBef>
                <a:spcPct val="50000"/>
              </a:spcBef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OKEANOS EXPLORER</a:t>
            </a:r>
          </a:p>
        </p:txBody>
      </p:sp>
      <p:sp>
        <p:nvSpPr>
          <p:cNvPr id="2120" name="Line 82"/>
          <p:cNvSpPr>
            <a:spLocks noChangeShapeType="1"/>
          </p:cNvSpPr>
          <p:nvPr/>
        </p:nvSpPr>
        <p:spPr bwMode="auto">
          <a:xfrm>
            <a:off x="6832600" y="4324350"/>
            <a:ext cx="200025" cy="23495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119" name="Picture 83" descr="SWATH 3-D Stbd Bow Image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637463" y="1763713"/>
            <a:ext cx="7683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2" name="Line 84"/>
          <p:cNvSpPr>
            <a:spLocks noChangeShapeType="1"/>
          </p:cNvSpPr>
          <p:nvPr/>
        </p:nvSpPr>
        <p:spPr bwMode="auto">
          <a:xfrm>
            <a:off x="7334250" y="3127375"/>
            <a:ext cx="125413" cy="635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23" name="Text Box 85"/>
          <p:cNvSpPr txBox="1">
            <a:spLocks noChangeArrowheads="1"/>
          </p:cNvSpPr>
          <p:nvPr/>
        </p:nvSpPr>
        <p:spPr bwMode="auto">
          <a:xfrm>
            <a:off x="6381750" y="2554288"/>
            <a:ext cx="14906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>
              <a:defRPr/>
            </a:pPr>
            <a:r>
              <a:rPr lang="en-US" sz="1000" b="0" dirty="0">
                <a:solidFill>
                  <a:schemeClr val="accent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Demi" pitchFamily="34" charset="0"/>
                <a:cs typeface="Times New Roman" pitchFamily="18" charset="0"/>
              </a:rPr>
              <a:t>NEW CASTLE (1)</a:t>
            </a:r>
          </a:p>
        </p:txBody>
      </p:sp>
      <p:sp>
        <p:nvSpPr>
          <p:cNvPr id="6" name="Oval 86"/>
          <p:cNvSpPr>
            <a:spLocks noChangeArrowheads="1"/>
          </p:cNvSpPr>
          <p:nvPr/>
        </p:nvSpPr>
        <p:spPr bwMode="auto">
          <a:xfrm>
            <a:off x="7288213" y="2820988"/>
            <a:ext cx="107950" cy="107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pic>
        <p:nvPicPr>
          <p:cNvPr id="7" name="Picture 87" descr="FSV drawi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525588" y="3382963"/>
            <a:ext cx="96043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4" name="Picture 88" descr="img0017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547813" y="2709863"/>
            <a:ext cx="966787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5" name="Text Box 89"/>
          <p:cNvSpPr txBox="1">
            <a:spLocks noChangeArrowheads="1"/>
          </p:cNvSpPr>
          <p:nvPr/>
        </p:nvSpPr>
        <p:spPr bwMode="auto">
          <a:xfrm>
            <a:off x="1519238" y="2500313"/>
            <a:ext cx="104298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MILLER FREEMAN</a:t>
            </a:r>
          </a:p>
        </p:txBody>
      </p:sp>
      <p:sp>
        <p:nvSpPr>
          <p:cNvPr id="2126" name="Text Box 138"/>
          <p:cNvSpPr txBox="1">
            <a:spLocks noChangeArrowheads="1"/>
          </p:cNvSpPr>
          <p:nvPr/>
        </p:nvSpPr>
        <p:spPr bwMode="auto">
          <a:xfrm>
            <a:off x="4311650" y="1538288"/>
            <a:ext cx="18161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  <a:latin typeface="Franklin Gothic Heavy" pitchFamily="34" charset="0"/>
              </a:rPr>
              <a:t>20 Ships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  <a:latin typeface="Franklin Gothic Heavy" pitchFamily="34" charset="0"/>
              </a:rPr>
              <a:t>11 Homeports</a:t>
            </a:r>
          </a:p>
        </p:txBody>
      </p:sp>
      <p:sp>
        <p:nvSpPr>
          <p:cNvPr id="2127" name="Rectangle 35"/>
          <p:cNvSpPr>
            <a:spLocks noChangeArrowheads="1"/>
          </p:cNvSpPr>
          <p:nvPr/>
        </p:nvSpPr>
        <p:spPr bwMode="auto">
          <a:xfrm>
            <a:off x="301625" y="1593850"/>
            <a:ext cx="1131888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4" tIns="44438" rIns="90464" bIns="44438">
            <a:spAutoFit/>
          </a:bodyPr>
          <a:lstStyle/>
          <a:p>
            <a:pPr eaLnBrk="0" hangingPunct="0"/>
            <a:r>
              <a:rPr lang="en-US" sz="1000" b="0">
                <a:solidFill>
                  <a:schemeClr val="accent2"/>
                </a:solidFill>
                <a:latin typeface="Franklin Gothic Demi" pitchFamily="34" charset="0"/>
                <a:cs typeface="Times New Roman" pitchFamily="18" charset="0"/>
              </a:rPr>
              <a:t>KETCHIKAN (1)</a:t>
            </a:r>
            <a:endParaRPr lang="en-US" sz="1000" b="0">
              <a:latin typeface="Franklin Gothic Demi" pitchFamily="34" charset="0"/>
              <a:cs typeface="Times New Roman" pitchFamily="18" charset="0"/>
            </a:endParaRPr>
          </a:p>
        </p:txBody>
      </p:sp>
      <p:sp>
        <p:nvSpPr>
          <p:cNvPr id="2128" name="Oval 36"/>
          <p:cNvSpPr>
            <a:spLocks noChangeArrowheads="1"/>
          </p:cNvSpPr>
          <p:nvPr/>
        </p:nvSpPr>
        <p:spPr bwMode="auto">
          <a:xfrm>
            <a:off x="203200" y="1662113"/>
            <a:ext cx="77788" cy="77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2129" name="Title 9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OMAO Assets and Facilities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2800" smtClean="0">
                <a:latin typeface="Franklin Gothic Medium Cond" pitchFamily="34" charset="0"/>
              </a:rPr>
              <a:t>NOAA Ships and Homeports in FY’09</a:t>
            </a:r>
          </a:p>
        </p:txBody>
      </p:sp>
      <p:sp>
        <p:nvSpPr>
          <p:cNvPr id="2130" name="Rectangle 15"/>
          <p:cNvSpPr>
            <a:spLocks noChangeArrowheads="1"/>
          </p:cNvSpPr>
          <p:nvPr/>
        </p:nvSpPr>
        <p:spPr bwMode="auto">
          <a:xfrm>
            <a:off x="3257550" y="2330450"/>
            <a:ext cx="1225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4" tIns="44438" rIns="90464" bIns="44438">
            <a:spAutoFit/>
          </a:bodyPr>
          <a:lstStyle/>
          <a:p>
            <a:pPr algn="ctr" eaLnBrk="0" hangingPunct="0"/>
            <a:r>
              <a:rPr lang="en-US" sz="1000" b="0">
                <a:solidFill>
                  <a:srgbClr val="FF3300"/>
                </a:solidFill>
                <a:latin typeface="Franklin Gothic Heavy" pitchFamily="34" charset="0"/>
                <a:cs typeface="Times New Roman" pitchFamily="18" charset="0"/>
              </a:rPr>
              <a:t>MOC-PACIFIC</a:t>
            </a:r>
          </a:p>
          <a:p>
            <a:pPr algn="ctr" eaLnBrk="0" hangingPunct="0"/>
            <a:r>
              <a:rPr lang="en-US" sz="1000" b="0">
                <a:solidFill>
                  <a:srgbClr val="FF3300"/>
                </a:solidFill>
                <a:latin typeface="Franklin Gothic Heavy" pitchFamily="34" charset="0"/>
                <a:cs typeface="Times New Roman" pitchFamily="18" charset="0"/>
              </a:rPr>
              <a:t>(4)</a:t>
            </a:r>
          </a:p>
        </p:txBody>
      </p:sp>
      <p:sp>
        <p:nvSpPr>
          <p:cNvPr id="2131" name="Slide Number Placeholder 9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2E4E38-9C00-4446-A350-43B07B37F3E5}" type="slidenum">
              <a:rPr lang="en-US"/>
              <a:pPr/>
              <a:t>18</a:t>
            </a:fld>
            <a:endParaRPr lang="en-US"/>
          </a:p>
        </p:txBody>
      </p:sp>
      <p:sp>
        <p:nvSpPr>
          <p:cNvPr id="2132" name="Footer Placeholder 9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NOAA’s Office of Marine and Aviation Operations (OMAO)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ChangeArrowheads="1"/>
          </p:cNvSpPr>
          <p:nvPr/>
        </p:nvSpPr>
        <p:spPr bwMode="auto">
          <a:xfrm>
            <a:off x="3886200" y="2225675"/>
            <a:ext cx="1447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4" tIns="44438" rIns="90464" bIns="44438">
            <a:spAutoFit/>
          </a:bodyPr>
          <a:lstStyle/>
          <a:p>
            <a:pPr algn="ctr" eaLnBrk="0" hangingPunct="0"/>
            <a:r>
              <a:rPr lang="en-US" sz="1000" b="0">
                <a:solidFill>
                  <a:schemeClr val="accent2"/>
                </a:solidFill>
                <a:latin typeface="Franklin Gothic Demi" pitchFamily="34" charset="0"/>
                <a:cs typeface="Times New Roman" pitchFamily="18" charset="0"/>
              </a:rPr>
              <a:t>Minneapolis</a:t>
            </a:r>
          </a:p>
          <a:p>
            <a:pPr algn="ctr" eaLnBrk="0" hangingPunct="0"/>
            <a:r>
              <a:rPr lang="en-US" sz="1000" b="0">
                <a:solidFill>
                  <a:schemeClr val="accent2"/>
                </a:solidFill>
                <a:latin typeface="Franklin Gothic Demi" pitchFamily="34" charset="0"/>
                <a:cs typeface="Times New Roman" pitchFamily="18" charset="0"/>
              </a:rPr>
              <a:t>(2)</a:t>
            </a:r>
          </a:p>
        </p:txBody>
      </p:sp>
      <p:sp>
        <p:nvSpPr>
          <p:cNvPr id="54274" name="Freeform 4"/>
          <p:cNvSpPr>
            <a:spLocks/>
          </p:cNvSpPr>
          <p:nvPr/>
        </p:nvSpPr>
        <p:spPr bwMode="auto">
          <a:xfrm>
            <a:off x="1971675" y="1730375"/>
            <a:ext cx="5105400" cy="3417888"/>
          </a:xfrm>
          <a:custGeom>
            <a:avLst/>
            <a:gdLst>
              <a:gd name="T0" fmla="*/ 2147483647 w 3410"/>
              <a:gd name="T1" fmla="*/ 2147483647 h 2113"/>
              <a:gd name="T2" fmla="*/ 2147483647 w 3410"/>
              <a:gd name="T3" fmla="*/ 2147483647 h 2113"/>
              <a:gd name="T4" fmla="*/ 2147483647 w 3410"/>
              <a:gd name="T5" fmla="*/ 2147483647 h 2113"/>
              <a:gd name="T6" fmla="*/ 0 w 3410"/>
              <a:gd name="T7" fmla="*/ 2147483647 h 2113"/>
              <a:gd name="T8" fmla="*/ 2147483647 w 3410"/>
              <a:gd name="T9" fmla="*/ 2147483647 h 2113"/>
              <a:gd name="T10" fmla="*/ 2147483647 w 3410"/>
              <a:gd name="T11" fmla="*/ 2147483647 h 2113"/>
              <a:gd name="T12" fmla="*/ 2147483647 w 3410"/>
              <a:gd name="T13" fmla="*/ 2147483647 h 2113"/>
              <a:gd name="T14" fmla="*/ 2147483647 w 3410"/>
              <a:gd name="T15" fmla="*/ 2147483647 h 2113"/>
              <a:gd name="T16" fmla="*/ 2147483647 w 3410"/>
              <a:gd name="T17" fmla="*/ 2147483647 h 2113"/>
              <a:gd name="T18" fmla="*/ 2147483647 w 3410"/>
              <a:gd name="T19" fmla="*/ 2147483647 h 2113"/>
              <a:gd name="T20" fmla="*/ 2147483647 w 3410"/>
              <a:gd name="T21" fmla="*/ 2147483647 h 2113"/>
              <a:gd name="T22" fmla="*/ 2147483647 w 3410"/>
              <a:gd name="T23" fmla="*/ 2147483647 h 2113"/>
              <a:gd name="T24" fmla="*/ 2147483647 w 3410"/>
              <a:gd name="T25" fmla="*/ 2147483647 h 2113"/>
              <a:gd name="T26" fmla="*/ 2147483647 w 3410"/>
              <a:gd name="T27" fmla="*/ 2147483647 h 2113"/>
              <a:gd name="T28" fmla="*/ 2147483647 w 3410"/>
              <a:gd name="T29" fmla="*/ 2147483647 h 2113"/>
              <a:gd name="T30" fmla="*/ 2147483647 w 3410"/>
              <a:gd name="T31" fmla="*/ 2147483647 h 2113"/>
              <a:gd name="T32" fmla="*/ 2147483647 w 3410"/>
              <a:gd name="T33" fmla="*/ 2147483647 h 2113"/>
              <a:gd name="T34" fmla="*/ 2147483647 w 3410"/>
              <a:gd name="T35" fmla="*/ 2147483647 h 2113"/>
              <a:gd name="T36" fmla="*/ 2147483647 w 3410"/>
              <a:gd name="T37" fmla="*/ 2147483647 h 2113"/>
              <a:gd name="T38" fmla="*/ 2147483647 w 3410"/>
              <a:gd name="T39" fmla="*/ 2147483647 h 2113"/>
              <a:gd name="T40" fmla="*/ 2147483647 w 3410"/>
              <a:gd name="T41" fmla="*/ 2147483647 h 2113"/>
              <a:gd name="T42" fmla="*/ 2147483647 w 3410"/>
              <a:gd name="T43" fmla="*/ 2147483647 h 2113"/>
              <a:gd name="T44" fmla="*/ 2147483647 w 3410"/>
              <a:gd name="T45" fmla="*/ 2147483647 h 2113"/>
              <a:gd name="T46" fmla="*/ 2147483647 w 3410"/>
              <a:gd name="T47" fmla="*/ 2147483647 h 2113"/>
              <a:gd name="T48" fmla="*/ 2147483647 w 3410"/>
              <a:gd name="T49" fmla="*/ 2147483647 h 2113"/>
              <a:gd name="T50" fmla="*/ 2147483647 w 3410"/>
              <a:gd name="T51" fmla="*/ 2147483647 h 2113"/>
              <a:gd name="T52" fmla="*/ 2147483647 w 3410"/>
              <a:gd name="T53" fmla="*/ 2147483647 h 2113"/>
              <a:gd name="T54" fmla="*/ 2147483647 w 3410"/>
              <a:gd name="T55" fmla="*/ 2147483647 h 2113"/>
              <a:gd name="T56" fmla="*/ 2147483647 w 3410"/>
              <a:gd name="T57" fmla="*/ 2147483647 h 2113"/>
              <a:gd name="T58" fmla="*/ 2147483647 w 3410"/>
              <a:gd name="T59" fmla="*/ 2147483647 h 2113"/>
              <a:gd name="T60" fmla="*/ 2147483647 w 3410"/>
              <a:gd name="T61" fmla="*/ 2147483647 h 2113"/>
              <a:gd name="T62" fmla="*/ 2147483647 w 3410"/>
              <a:gd name="T63" fmla="*/ 2147483647 h 2113"/>
              <a:gd name="T64" fmla="*/ 2147483647 w 3410"/>
              <a:gd name="T65" fmla="*/ 2147483647 h 2113"/>
              <a:gd name="T66" fmla="*/ 2147483647 w 3410"/>
              <a:gd name="T67" fmla="*/ 2147483647 h 2113"/>
              <a:gd name="T68" fmla="*/ 2147483647 w 3410"/>
              <a:gd name="T69" fmla="*/ 2147483647 h 2113"/>
              <a:gd name="T70" fmla="*/ 2147483647 w 3410"/>
              <a:gd name="T71" fmla="*/ 2147483647 h 2113"/>
              <a:gd name="T72" fmla="*/ 2147483647 w 3410"/>
              <a:gd name="T73" fmla="*/ 2147483647 h 2113"/>
              <a:gd name="T74" fmla="*/ 2147483647 w 3410"/>
              <a:gd name="T75" fmla="*/ 2147483647 h 2113"/>
              <a:gd name="T76" fmla="*/ 2147483647 w 3410"/>
              <a:gd name="T77" fmla="*/ 2147483647 h 2113"/>
              <a:gd name="T78" fmla="*/ 2147483647 w 3410"/>
              <a:gd name="T79" fmla="*/ 2147483647 h 2113"/>
              <a:gd name="T80" fmla="*/ 2147483647 w 3410"/>
              <a:gd name="T81" fmla="*/ 2147483647 h 2113"/>
              <a:gd name="T82" fmla="*/ 2147483647 w 3410"/>
              <a:gd name="T83" fmla="*/ 2147483647 h 2113"/>
              <a:gd name="T84" fmla="*/ 2147483647 w 3410"/>
              <a:gd name="T85" fmla="*/ 2147483647 h 2113"/>
              <a:gd name="T86" fmla="*/ 2147483647 w 3410"/>
              <a:gd name="T87" fmla="*/ 2147483647 h 2113"/>
              <a:gd name="T88" fmla="*/ 2147483647 w 3410"/>
              <a:gd name="T89" fmla="*/ 2147483647 h 2113"/>
              <a:gd name="T90" fmla="*/ 2147483647 w 3410"/>
              <a:gd name="T91" fmla="*/ 2147483647 h 2113"/>
              <a:gd name="T92" fmla="*/ 2147483647 w 3410"/>
              <a:gd name="T93" fmla="*/ 2147483647 h 2113"/>
              <a:gd name="T94" fmla="*/ 2147483647 w 3410"/>
              <a:gd name="T95" fmla="*/ 2147483647 h 2113"/>
              <a:gd name="T96" fmla="*/ 2147483647 w 3410"/>
              <a:gd name="T97" fmla="*/ 2147483647 h 2113"/>
              <a:gd name="T98" fmla="*/ 2147483647 w 3410"/>
              <a:gd name="T99" fmla="*/ 2147483647 h 2113"/>
              <a:gd name="T100" fmla="*/ 2147483647 w 3410"/>
              <a:gd name="T101" fmla="*/ 2147483647 h 211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410"/>
              <a:gd name="T154" fmla="*/ 0 h 2113"/>
              <a:gd name="T155" fmla="*/ 3410 w 3410"/>
              <a:gd name="T156" fmla="*/ 2113 h 211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410" h="2113">
                <a:moveTo>
                  <a:pt x="336" y="9"/>
                </a:moveTo>
                <a:lnTo>
                  <a:pt x="291" y="117"/>
                </a:lnTo>
                <a:lnTo>
                  <a:pt x="261" y="113"/>
                </a:lnTo>
                <a:lnTo>
                  <a:pt x="291" y="54"/>
                </a:lnTo>
                <a:lnTo>
                  <a:pt x="211" y="0"/>
                </a:lnTo>
                <a:lnTo>
                  <a:pt x="208" y="111"/>
                </a:lnTo>
                <a:lnTo>
                  <a:pt x="109" y="353"/>
                </a:lnTo>
                <a:lnTo>
                  <a:pt x="50" y="448"/>
                </a:lnTo>
                <a:lnTo>
                  <a:pt x="64" y="461"/>
                </a:lnTo>
                <a:lnTo>
                  <a:pt x="42" y="527"/>
                </a:lnTo>
                <a:lnTo>
                  <a:pt x="50" y="544"/>
                </a:lnTo>
                <a:lnTo>
                  <a:pt x="0" y="662"/>
                </a:lnTo>
                <a:lnTo>
                  <a:pt x="36" y="878"/>
                </a:lnTo>
                <a:lnTo>
                  <a:pt x="75" y="859"/>
                </a:lnTo>
                <a:lnTo>
                  <a:pt x="70" y="907"/>
                </a:lnTo>
                <a:lnTo>
                  <a:pt x="47" y="940"/>
                </a:lnTo>
                <a:lnTo>
                  <a:pt x="75" y="984"/>
                </a:lnTo>
                <a:lnTo>
                  <a:pt x="75" y="1093"/>
                </a:lnTo>
                <a:lnTo>
                  <a:pt x="98" y="1110"/>
                </a:lnTo>
                <a:lnTo>
                  <a:pt x="121" y="1199"/>
                </a:lnTo>
                <a:lnTo>
                  <a:pt x="177" y="1205"/>
                </a:lnTo>
                <a:lnTo>
                  <a:pt x="235" y="1298"/>
                </a:lnTo>
                <a:lnTo>
                  <a:pt x="276" y="1313"/>
                </a:lnTo>
                <a:lnTo>
                  <a:pt x="303" y="1395"/>
                </a:lnTo>
                <a:lnTo>
                  <a:pt x="439" y="1423"/>
                </a:lnTo>
                <a:lnTo>
                  <a:pt x="701" y="1582"/>
                </a:lnTo>
                <a:lnTo>
                  <a:pt x="882" y="1595"/>
                </a:lnTo>
                <a:lnTo>
                  <a:pt x="910" y="1566"/>
                </a:lnTo>
                <a:lnTo>
                  <a:pt x="1027" y="1585"/>
                </a:lnTo>
                <a:lnTo>
                  <a:pt x="1227" y="1830"/>
                </a:lnTo>
                <a:lnTo>
                  <a:pt x="1326" y="1773"/>
                </a:lnTo>
                <a:lnTo>
                  <a:pt x="1448" y="1841"/>
                </a:lnTo>
                <a:lnTo>
                  <a:pt x="1512" y="1947"/>
                </a:lnTo>
                <a:lnTo>
                  <a:pt x="1523" y="2004"/>
                </a:lnTo>
                <a:lnTo>
                  <a:pt x="1601" y="2083"/>
                </a:lnTo>
                <a:lnTo>
                  <a:pt x="1682" y="2086"/>
                </a:lnTo>
                <a:lnTo>
                  <a:pt x="1672" y="2004"/>
                </a:lnTo>
                <a:lnTo>
                  <a:pt x="1648" y="1980"/>
                </a:lnTo>
                <a:lnTo>
                  <a:pt x="1735" y="1863"/>
                </a:lnTo>
                <a:lnTo>
                  <a:pt x="1820" y="1816"/>
                </a:lnTo>
                <a:lnTo>
                  <a:pt x="1868" y="1786"/>
                </a:lnTo>
                <a:lnTo>
                  <a:pt x="2076" y="1773"/>
                </a:lnTo>
                <a:lnTo>
                  <a:pt x="2143" y="1815"/>
                </a:lnTo>
                <a:lnTo>
                  <a:pt x="2216" y="1779"/>
                </a:lnTo>
                <a:lnTo>
                  <a:pt x="2244" y="1791"/>
                </a:lnTo>
                <a:lnTo>
                  <a:pt x="2215" y="1764"/>
                </a:lnTo>
                <a:lnTo>
                  <a:pt x="2247" y="1736"/>
                </a:lnTo>
                <a:lnTo>
                  <a:pt x="2208" y="1723"/>
                </a:lnTo>
                <a:lnTo>
                  <a:pt x="2395" y="1673"/>
                </a:lnTo>
                <a:lnTo>
                  <a:pt x="2483" y="1670"/>
                </a:lnTo>
                <a:lnTo>
                  <a:pt x="2563" y="1720"/>
                </a:lnTo>
                <a:lnTo>
                  <a:pt x="2599" y="1694"/>
                </a:lnTo>
                <a:lnTo>
                  <a:pt x="2723" y="1758"/>
                </a:lnTo>
                <a:lnTo>
                  <a:pt x="2721" y="1858"/>
                </a:lnTo>
                <a:lnTo>
                  <a:pt x="2762" y="1865"/>
                </a:lnTo>
                <a:lnTo>
                  <a:pt x="2825" y="1967"/>
                </a:lnTo>
                <a:lnTo>
                  <a:pt x="2822" y="1981"/>
                </a:lnTo>
                <a:lnTo>
                  <a:pt x="2866" y="2013"/>
                </a:lnTo>
                <a:lnTo>
                  <a:pt x="2880" y="2061"/>
                </a:lnTo>
                <a:lnTo>
                  <a:pt x="2929" y="2033"/>
                </a:lnTo>
                <a:lnTo>
                  <a:pt x="2918" y="2082"/>
                </a:lnTo>
                <a:lnTo>
                  <a:pt x="2878" y="2112"/>
                </a:lnTo>
                <a:lnTo>
                  <a:pt x="2923" y="2079"/>
                </a:lnTo>
                <a:lnTo>
                  <a:pt x="2951" y="1926"/>
                </a:lnTo>
                <a:lnTo>
                  <a:pt x="2872" y="1810"/>
                </a:lnTo>
                <a:lnTo>
                  <a:pt x="2856" y="1720"/>
                </a:lnTo>
                <a:lnTo>
                  <a:pt x="2817" y="1670"/>
                </a:lnTo>
                <a:lnTo>
                  <a:pt x="2809" y="1516"/>
                </a:lnTo>
                <a:lnTo>
                  <a:pt x="3048" y="1211"/>
                </a:lnTo>
                <a:lnTo>
                  <a:pt x="3093" y="1189"/>
                </a:lnTo>
                <a:lnTo>
                  <a:pt x="3073" y="1145"/>
                </a:lnTo>
                <a:lnTo>
                  <a:pt x="3111" y="1128"/>
                </a:lnTo>
                <a:lnTo>
                  <a:pt x="3106" y="1090"/>
                </a:lnTo>
                <a:lnTo>
                  <a:pt x="3059" y="1093"/>
                </a:lnTo>
                <a:lnTo>
                  <a:pt x="3054" y="1081"/>
                </a:lnTo>
                <a:lnTo>
                  <a:pt x="3098" y="1076"/>
                </a:lnTo>
                <a:lnTo>
                  <a:pt x="3015" y="834"/>
                </a:lnTo>
                <a:lnTo>
                  <a:pt x="3035" y="811"/>
                </a:lnTo>
                <a:lnTo>
                  <a:pt x="3071" y="909"/>
                </a:lnTo>
                <a:lnTo>
                  <a:pt x="3080" y="972"/>
                </a:lnTo>
                <a:lnTo>
                  <a:pt x="3112" y="863"/>
                </a:lnTo>
                <a:lnTo>
                  <a:pt x="3062" y="791"/>
                </a:lnTo>
                <a:lnTo>
                  <a:pt x="3126" y="815"/>
                </a:lnTo>
                <a:lnTo>
                  <a:pt x="3152" y="756"/>
                </a:lnTo>
                <a:lnTo>
                  <a:pt x="3131" y="684"/>
                </a:lnTo>
                <a:lnTo>
                  <a:pt x="3164" y="631"/>
                </a:lnTo>
                <a:lnTo>
                  <a:pt x="3319" y="541"/>
                </a:lnTo>
                <a:lnTo>
                  <a:pt x="3345" y="506"/>
                </a:lnTo>
                <a:lnTo>
                  <a:pt x="3287" y="512"/>
                </a:lnTo>
                <a:lnTo>
                  <a:pt x="3271" y="446"/>
                </a:lnTo>
                <a:lnTo>
                  <a:pt x="3294" y="342"/>
                </a:lnTo>
                <a:lnTo>
                  <a:pt x="3334" y="330"/>
                </a:lnTo>
                <a:lnTo>
                  <a:pt x="3375" y="261"/>
                </a:lnTo>
                <a:lnTo>
                  <a:pt x="3409" y="231"/>
                </a:lnTo>
                <a:lnTo>
                  <a:pt x="3403" y="192"/>
                </a:lnTo>
                <a:lnTo>
                  <a:pt x="3381" y="145"/>
                </a:lnTo>
                <a:lnTo>
                  <a:pt x="3366" y="169"/>
                </a:lnTo>
                <a:lnTo>
                  <a:pt x="3303" y="36"/>
                </a:lnTo>
                <a:lnTo>
                  <a:pt x="3232" y="61"/>
                </a:lnTo>
                <a:lnTo>
                  <a:pt x="3213" y="119"/>
                </a:lnTo>
                <a:lnTo>
                  <a:pt x="3203" y="241"/>
                </a:lnTo>
                <a:lnTo>
                  <a:pt x="3073" y="309"/>
                </a:lnTo>
                <a:lnTo>
                  <a:pt x="2997" y="323"/>
                </a:lnTo>
                <a:lnTo>
                  <a:pt x="2931" y="401"/>
                </a:lnTo>
                <a:lnTo>
                  <a:pt x="2952" y="452"/>
                </a:lnTo>
                <a:lnTo>
                  <a:pt x="2892" y="511"/>
                </a:lnTo>
                <a:lnTo>
                  <a:pt x="2834" y="507"/>
                </a:lnTo>
                <a:lnTo>
                  <a:pt x="2776" y="532"/>
                </a:lnTo>
                <a:lnTo>
                  <a:pt x="2772" y="570"/>
                </a:lnTo>
                <a:lnTo>
                  <a:pt x="2807" y="584"/>
                </a:lnTo>
                <a:lnTo>
                  <a:pt x="2709" y="667"/>
                </a:lnTo>
                <a:lnTo>
                  <a:pt x="2549" y="718"/>
                </a:lnTo>
                <a:lnTo>
                  <a:pt x="2587" y="645"/>
                </a:lnTo>
                <a:lnTo>
                  <a:pt x="2582" y="555"/>
                </a:lnTo>
                <a:lnTo>
                  <a:pt x="2541" y="511"/>
                </a:lnTo>
                <a:lnTo>
                  <a:pt x="2517" y="535"/>
                </a:lnTo>
                <a:lnTo>
                  <a:pt x="2499" y="436"/>
                </a:lnTo>
                <a:lnTo>
                  <a:pt x="2391" y="384"/>
                </a:lnTo>
                <a:lnTo>
                  <a:pt x="2382" y="393"/>
                </a:lnTo>
                <a:lnTo>
                  <a:pt x="2403" y="414"/>
                </a:lnTo>
                <a:lnTo>
                  <a:pt x="2388" y="420"/>
                </a:lnTo>
                <a:lnTo>
                  <a:pt x="2359" y="457"/>
                </a:lnTo>
                <a:lnTo>
                  <a:pt x="2335" y="516"/>
                </a:lnTo>
                <a:lnTo>
                  <a:pt x="2335" y="595"/>
                </a:lnTo>
                <a:lnTo>
                  <a:pt x="2363" y="683"/>
                </a:lnTo>
                <a:lnTo>
                  <a:pt x="2332" y="732"/>
                </a:lnTo>
                <a:lnTo>
                  <a:pt x="2296" y="741"/>
                </a:lnTo>
                <a:lnTo>
                  <a:pt x="2258" y="663"/>
                </a:lnTo>
                <a:lnTo>
                  <a:pt x="2296" y="436"/>
                </a:lnTo>
                <a:lnTo>
                  <a:pt x="2253" y="476"/>
                </a:lnTo>
                <a:lnTo>
                  <a:pt x="2253" y="414"/>
                </a:lnTo>
                <a:lnTo>
                  <a:pt x="2323" y="380"/>
                </a:lnTo>
                <a:lnTo>
                  <a:pt x="2583" y="370"/>
                </a:lnTo>
                <a:lnTo>
                  <a:pt x="2380" y="319"/>
                </a:lnTo>
                <a:lnTo>
                  <a:pt x="2202" y="310"/>
                </a:lnTo>
                <a:lnTo>
                  <a:pt x="2222" y="274"/>
                </a:lnTo>
                <a:lnTo>
                  <a:pt x="2155" y="298"/>
                </a:lnTo>
                <a:lnTo>
                  <a:pt x="2090" y="346"/>
                </a:lnTo>
                <a:lnTo>
                  <a:pt x="1980" y="330"/>
                </a:lnTo>
                <a:lnTo>
                  <a:pt x="2062" y="271"/>
                </a:lnTo>
                <a:lnTo>
                  <a:pt x="2094" y="222"/>
                </a:lnTo>
                <a:lnTo>
                  <a:pt x="1987" y="226"/>
                </a:lnTo>
                <a:lnTo>
                  <a:pt x="1935" y="218"/>
                </a:lnTo>
                <a:lnTo>
                  <a:pt x="1965" y="205"/>
                </a:lnTo>
                <a:lnTo>
                  <a:pt x="1901" y="169"/>
                </a:lnTo>
                <a:lnTo>
                  <a:pt x="1902" y="204"/>
                </a:lnTo>
                <a:lnTo>
                  <a:pt x="1839" y="196"/>
                </a:lnTo>
                <a:lnTo>
                  <a:pt x="1886" y="174"/>
                </a:lnTo>
                <a:lnTo>
                  <a:pt x="1820" y="87"/>
                </a:lnTo>
                <a:lnTo>
                  <a:pt x="1821" y="132"/>
                </a:lnTo>
                <a:lnTo>
                  <a:pt x="1801" y="132"/>
                </a:lnTo>
                <a:lnTo>
                  <a:pt x="1805" y="165"/>
                </a:lnTo>
                <a:lnTo>
                  <a:pt x="336" y="9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54275" name="Oval 5"/>
          <p:cNvSpPr>
            <a:spLocks noChangeArrowheads="1"/>
          </p:cNvSpPr>
          <p:nvPr/>
        </p:nvSpPr>
        <p:spPr bwMode="auto">
          <a:xfrm>
            <a:off x="4733925" y="2493963"/>
            <a:ext cx="96838" cy="968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5927725" y="4376738"/>
            <a:ext cx="1447800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4" tIns="44438" rIns="90464" bIns="44438">
            <a:spAutoFit/>
          </a:bodyPr>
          <a:lstStyle/>
          <a:p>
            <a:pPr algn="ctr" eaLnBrk="0" hangingPunct="0"/>
            <a:r>
              <a:rPr lang="en-US" sz="1100" b="0">
                <a:solidFill>
                  <a:srgbClr val="FF3300"/>
                </a:solidFill>
                <a:latin typeface="Franklin Gothic Heavy" pitchFamily="34" charset="0"/>
                <a:cs typeface="Times New Roman" pitchFamily="18" charset="0"/>
              </a:rPr>
              <a:t>AOC Tampa</a:t>
            </a:r>
          </a:p>
          <a:p>
            <a:pPr algn="ctr" eaLnBrk="0" hangingPunct="0"/>
            <a:r>
              <a:rPr lang="en-US" sz="1100" b="0">
                <a:solidFill>
                  <a:srgbClr val="FF3300"/>
                </a:solidFill>
                <a:latin typeface="Franklin Gothic Heavy" pitchFamily="34" charset="0"/>
                <a:cs typeface="Times New Roman" pitchFamily="18" charset="0"/>
              </a:rPr>
              <a:t>(8)</a:t>
            </a:r>
          </a:p>
        </p:txBody>
      </p:sp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3544888" y="2835275"/>
            <a:ext cx="2230437" cy="1320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6" tIns="45708" rIns="91416" bIns="45708" anchor="ctr"/>
          <a:lstStyle/>
          <a:p>
            <a:pPr algn="ctr" eaLnBrk="0" hangingPunct="0"/>
            <a:endParaRPr lang="en-US" sz="120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3533775" y="2833688"/>
            <a:ext cx="1708150" cy="1130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464" tIns="44438" rIns="90464" bIns="44438"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en-US" sz="1100" b="0">
                <a:solidFill>
                  <a:schemeClr val="bg1"/>
                </a:solidFill>
                <a:latin typeface="Franklin Gothic Heavy" pitchFamily="34" charset="0"/>
                <a:cs typeface="Times New Roman" pitchFamily="18" charset="0"/>
              </a:rPr>
              <a:t>MISSIONS</a:t>
            </a:r>
          </a:p>
          <a:p>
            <a:pPr algn="ctr" eaLnBrk="0" hangingPunct="0">
              <a:lnSpc>
                <a:spcPct val="130000"/>
              </a:lnSpc>
            </a:pPr>
            <a:r>
              <a:rPr lang="en-US" sz="1000" b="0">
                <a:solidFill>
                  <a:schemeClr val="bg1"/>
                </a:solidFill>
                <a:latin typeface="Franklin Gothic Demi" pitchFamily="34" charset="0"/>
                <a:cs typeface="Times New Roman" pitchFamily="18" charset="0"/>
              </a:rPr>
              <a:t>Charting and Mapping</a:t>
            </a:r>
          </a:p>
          <a:p>
            <a:pPr algn="ctr" eaLnBrk="0" hangingPunct="0">
              <a:lnSpc>
                <a:spcPct val="130000"/>
              </a:lnSpc>
            </a:pPr>
            <a:r>
              <a:rPr lang="en-US" sz="1000" b="0">
                <a:solidFill>
                  <a:schemeClr val="bg1"/>
                </a:solidFill>
                <a:latin typeface="Franklin Gothic Demi" pitchFamily="34" charset="0"/>
                <a:cs typeface="Times New Roman" pitchFamily="18" charset="0"/>
              </a:rPr>
              <a:t>Fisheries Research</a:t>
            </a:r>
          </a:p>
          <a:p>
            <a:pPr algn="ctr" eaLnBrk="0" hangingPunct="0">
              <a:lnSpc>
                <a:spcPct val="130000"/>
              </a:lnSpc>
            </a:pPr>
            <a:r>
              <a:rPr lang="en-US" sz="1000" b="0">
                <a:solidFill>
                  <a:schemeClr val="bg1"/>
                </a:solidFill>
                <a:latin typeface="Franklin Gothic Demi" pitchFamily="34" charset="0"/>
                <a:cs typeface="Times New Roman" pitchFamily="18" charset="0"/>
              </a:rPr>
              <a:t>Hurricane Research</a:t>
            </a:r>
          </a:p>
          <a:p>
            <a:pPr algn="ctr" eaLnBrk="0" hangingPunct="0">
              <a:lnSpc>
                <a:spcPct val="130000"/>
              </a:lnSpc>
            </a:pPr>
            <a:r>
              <a:rPr lang="en-US" sz="1000" b="0">
                <a:solidFill>
                  <a:schemeClr val="bg1"/>
                </a:solidFill>
                <a:latin typeface="Franklin Gothic Demi" pitchFamily="34" charset="0"/>
                <a:cs typeface="Times New Roman" pitchFamily="18" charset="0"/>
              </a:rPr>
              <a:t>Environmental Assessment</a:t>
            </a:r>
          </a:p>
        </p:txBody>
      </p:sp>
      <p:sp>
        <p:nvSpPr>
          <p:cNvPr id="54279" name="Oval 10"/>
          <p:cNvSpPr>
            <a:spLocks noChangeArrowheads="1"/>
          </p:cNvSpPr>
          <p:nvPr/>
        </p:nvSpPr>
        <p:spPr bwMode="auto">
          <a:xfrm>
            <a:off x="6096000" y="4595813"/>
            <a:ext cx="96838" cy="968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pic>
        <p:nvPicPr>
          <p:cNvPr id="54280" name="Picture 11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675" y="1916113"/>
            <a:ext cx="15716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12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" y="1916113"/>
            <a:ext cx="15668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2" name="Text Box 13"/>
          <p:cNvSpPr txBox="1">
            <a:spLocks noChangeArrowheads="1"/>
          </p:cNvSpPr>
          <p:nvPr/>
        </p:nvSpPr>
        <p:spPr bwMode="auto">
          <a:xfrm>
            <a:off x="2343150" y="2400300"/>
            <a:ext cx="15906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marL="285750" indent="-285750" algn="ctr">
              <a:spcBef>
                <a:spcPct val="50000"/>
              </a:spcBef>
              <a:spcAft>
                <a:spcPct val="20000"/>
              </a:spcAft>
              <a:buClr>
                <a:srgbClr val="333399"/>
              </a:buClr>
              <a:buSzPct val="80000"/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JET PROP COMMANDER</a:t>
            </a:r>
          </a:p>
        </p:txBody>
      </p:sp>
      <p:sp>
        <p:nvSpPr>
          <p:cNvPr id="54283" name="Text Box 14"/>
          <p:cNvSpPr txBox="1">
            <a:spLocks noChangeArrowheads="1"/>
          </p:cNvSpPr>
          <p:nvPr/>
        </p:nvSpPr>
        <p:spPr bwMode="auto">
          <a:xfrm>
            <a:off x="666750" y="2378075"/>
            <a:ext cx="15716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marL="285750" indent="-285750" algn="ctr">
              <a:spcBef>
                <a:spcPct val="50000"/>
              </a:spcBef>
              <a:spcAft>
                <a:spcPct val="20000"/>
              </a:spcAft>
              <a:buClr>
                <a:srgbClr val="333399"/>
              </a:buClr>
              <a:buSzPct val="80000"/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SHRIKE COMMANDER</a:t>
            </a:r>
          </a:p>
        </p:txBody>
      </p:sp>
      <p:pic>
        <p:nvPicPr>
          <p:cNvPr id="54284" name="Picture 15" descr="Picture3"/>
          <p:cNvPicPr>
            <a:picLocks noChangeAspect="1" noChangeArrowheads="1"/>
          </p:cNvPicPr>
          <p:nvPr/>
        </p:nvPicPr>
        <p:blipFill>
          <a:blip r:embed="rId4"/>
          <a:srcRect l="7085" r="11440"/>
          <a:stretch>
            <a:fillRect/>
          </a:stretch>
        </p:blipFill>
        <p:spPr bwMode="auto">
          <a:xfrm>
            <a:off x="4835525" y="4781550"/>
            <a:ext cx="141128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5" name="Picture 16" descr="Picture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8825" y="4781550"/>
            <a:ext cx="139858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6" name="Text Box 17"/>
          <p:cNvSpPr txBox="1">
            <a:spLocks noChangeArrowheads="1"/>
          </p:cNvSpPr>
          <p:nvPr/>
        </p:nvSpPr>
        <p:spPr bwMode="auto">
          <a:xfrm>
            <a:off x="3292475" y="5397500"/>
            <a:ext cx="14097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marL="285750" indent="-285750" algn="ctr" defTabSz="865188">
              <a:spcBef>
                <a:spcPct val="50000"/>
              </a:spcBef>
              <a:buClr>
                <a:srgbClr val="333399"/>
              </a:buClr>
              <a:buSzPct val="80000"/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P-3 (3)</a:t>
            </a:r>
          </a:p>
        </p:txBody>
      </p:sp>
      <p:sp>
        <p:nvSpPr>
          <p:cNvPr id="54287" name="Text Box 18"/>
          <p:cNvSpPr txBox="1">
            <a:spLocks noChangeArrowheads="1"/>
          </p:cNvSpPr>
          <p:nvPr/>
        </p:nvSpPr>
        <p:spPr bwMode="auto">
          <a:xfrm>
            <a:off x="4846638" y="5397500"/>
            <a:ext cx="14017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marL="285750" indent="-285750" algn="ctr" defTabSz="865188">
              <a:spcBef>
                <a:spcPct val="50000"/>
              </a:spcBef>
              <a:buClr>
                <a:srgbClr val="333399"/>
              </a:buClr>
              <a:buSzPct val="80000"/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SHRIKE COMMANDER</a:t>
            </a:r>
          </a:p>
        </p:txBody>
      </p:sp>
      <p:pic>
        <p:nvPicPr>
          <p:cNvPr id="54288" name="Picture 19" descr="Picture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1238" y="5622925"/>
            <a:ext cx="14255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9" name="Picture 20" descr="In flight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98825" y="5622925"/>
            <a:ext cx="14128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0" name="Text Box 21"/>
          <p:cNvSpPr txBox="1">
            <a:spLocks noChangeArrowheads="1"/>
          </p:cNvSpPr>
          <p:nvPr/>
        </p:nvSpPr>
        <p:spPr bwMode="auto">
          <a:xfrm>
            <a:off x="3298825" y="6308725"/>
            <a:ext cx="14097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marL="285750" indent="-285750" algn="ctr" defTabSz="865188">
              <a:spcBef>
                <a:spcPct val="50000"/>
              </a:spcBef>
              <a:buClr>
                <a:srgbClr val="333399"/>
              </a:buClr>
              <a:buSzPct val="80000"/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GULFSTREAM IV</a:t>
            </a:r>
          </a:p>
        </p:txBody>
      </p:sp>
      <p:sp>
        <p:nvSpPr>
          <p:cNvPr id="54291" name="Text Box 22"/>
          <p:cNvSpPr txBox="1">
            <a:spLocks noChangeArrowheads="1"/>
          </p:cNvSpPr>
          <p:nvPr/>
        </p:nvSpPr>
        <p:spPr bwMode="auto">
          <a:xfrm>
            <a:off x="4822825" y="6315075"/>
            <a:ext cx="14255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marL="285750" indent="-285750" algn="ctr" defTabSz="865188">
              <a:spcBef>
                <a:spcPct val="50000"/>
              </a:spcBef>
              <a:buClr>
                <a:srgbClr val="333399"/>
              </a:buClr>
              <a:buSzPct val="80000"/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TWIN OTTER (3)</a:t>
            </a:r>
          </a:p>
        </p:txBody>
      </p:sp>
      <p:sp>
        <p:nvSpPr>
          <p:cNvPr id="54292" name="Text Box 23"/>
          <p:cNvSpPr txBox="1">
            <a:spLocks noChangeArrowheads="1"/>
          </p:cNvSpPr>
          <p:nvPr/>
        </p:nvSpPr>
        <p:spPr bwMode="auto">
          <a:xfrm>
            <a:off x="2438400" y="35052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6" tIns="45708" rIns="91416" bIns="45708">
            <a:spAutoFit/>
          </a:bodyPr>
          <a:lstStyle/>
          <a:p>
            <a:endParaRPr lang="en-US" sz="1400" b="0" i="1">
              <a:cs typeface="Times New Roman" pitchFamily="18" charset="0"/>
            </a:endParaRPr>
          </a:p>
        </p:txBody>
      </p:sp>
      <p:sp>
        <p:nvSpPr>
          <p:cNvPr id="54293" name="Rectangle 27"/>
          <p:cNvSpPr>
            <a:spLocks noChangeArrowheads="1"/>
          </p:cNvSpPr>
          <p:nvPr/>
        </p:nvSpPr>
        <p:spPr bwMode="auto">
          <a:xfrm>
            <a:off x="5748338" y="2784475"/>
            <a:ext cx="1143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1000" b="0">
                <a:solidFill>
                  <a:schemeClr val="accent2"/>
                </a:solidFill>
                <a:latin typeface="Franklin Gothic Demi" pitchFamily="34" charset="0"/>
                <a:cs typeface="Times New Roman" pitchFamily="18" charset="0"/>
              </a:rPr>
              <a:t>Dulles, VA</a:t>
            </a:r>
          </a:p>
          <a:p>
            <a:pPr algn="ctr" eaLnBrk="0" hangingPunct="0"/>
            <a:r>
              <a:rPr lang="en-US" sz="1000" b="0">
                <a:solidFill>
                  <a:schemeClr val="accent2"/>
                </a:solidFill>
                <a:latin typeface="Franklin Gothic Demi" pitchFamily="34" charset="0"/>
                <a:cs typeface="Times New Roman" pitchFamily="18" charset="0"/>
              </a:rPr>
              <a:t>(1)</a:t>
            </a:r>
          </a:p>
        </p:txBody>
      </p:sp>
      <p:sp>
        <p:nvSpPr>
          <p:cNvPr id="54294" name="Oval 28"/>
          <p:cNvSpPr>
            <a:spLocks noChangeArrowheads="1"/>
          </p:cNvSpPr>
          <p:nvPr/>
        </p:nvSpPr>
        <p:spPr bwMode="auto">
          <a:xfrm>
            <a:off x="6486525" y="3114675"/>
            <a:ext cx="96838" cy="968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pic>
        <p:nvPicPr>
          <p:cNvPr id="54295" name="Picture 30" descr="Damage Assess aircraft 2-1-0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23075" y="3033713"/>
            <a:ext cx="168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6" name="Text Box 18"/>
          <p:cNvSpPr txBox="1">
            <a:spLocks noChangeArrowheads="1"/>
          </p:cNvSpPr>
          <p:nvPr/>
        </p:nvSpPr>
        <p:spPr bwMode="auto">
          <a:xfrm>
            <a:off x="6829425" y="3471863"/>
            <a:ext cx="1643063" cy="554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>
              <a:spcBef>
                <a:spcPct val="50000"/>
              </a:spcBef>
              <a:spcAft>
                <a:spcPct val="20000"/>
              </a:spcAft>
              <a:buClr>
                <a:srgbClr val="333399"/>
              </a:buClr>
              <a:buSzPct val="80000"/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DAMAGE ASSESSMENT AIRCRAFT </a:t>
            </a:r>
            <a:b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</a:b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(to replace Citation)</a:t>
            </a:r>
          </a:p>
        </p:txBody>
      </p:sp>
      <p:sp>
        <p:nvSpPr>
          <p:cNvPr id="54297" name="Text Box 33"/>
          <p:cNvSpPr txBox="1">
            <a:spLocks noChangeArrowheads="1"/>
          </p:cNvSpPr>
          <p:nvPr/>
        </p:nvSpPr>
        <p:spPr bwMode="auto">
          <a:xfrm>
            <a:off x="2455863" y="1414463"/>
            <a:ext cx="431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  <a:latin typeface="Franklin Gothic Heavy" pitchFamily="34" charset="0"/>
              </a:rPr>
              <a:t>12 Aircraft, 4 Bases of Operation</a:t>
            </a:r>
          </a:p>
        </p:txBody>
      </p:sp>
      <p:sp>
        <p:nvSpPr>
          <p:cNvPr id="54298" name="Oval 10"/>
          <p:cNvSpPr>
            <a:spLocks noChangeArrowheads="1"/>
          </p:cNvSpPr>
          <p:nvPr/>
        </p:nvSpPr>
        <p:spPr bwMode="auto">
          <a:xfrm>
            <a:off x="2044700" y="3327400"/>
            <a:ext cx="96838" cy="968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54299" name="Rectangle 6"/>
          <p:cNvSpPr>
            <a:spLocks noChangeArrowheads="1"/>
          </p:cNvSpPr>
          <p:nvPr/>
        </p:nvSpPr>
        <p:spPr bwMode="auto">
          <a:xfrm>
            <a:off x="317500" y="3157538"/>
            <a:ext cx="2170113" cy="242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4" tIns="44438" rIns="90464" bIns="44438">
            <a:spAutoFit/>
          </a:bodyPr>
          <a:lstStyle/>
          <a:p>
            <a:pPr algn="ctr" eaLnBrk="0" hangingPunct="0"/>
            <a:r>
              <a:rPr lang="en-US" sz="1000" b="0">
                <a:solidFill>
                  <a:schemeClr val="accent2"/>
                </a:solidFill>
                <a:latin typeface="Franklin Gothic Demi" pitchFamily="34" charset="0"/>
                <a:cs typeface="Times New Roman" pitchFamily="18" charset="0"/>
              </a:rPr>
              <a:t>Monterey, CA (1)</a:t>
            </a:r>
          </a:p>
        </p:txBody>
      </p:sp>
      <p:pic>
        <p:nvPicPr>
          <p:cNvPr id="54300" name="Picture 19" descr="Picture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6275" y="3544888"/>
            <a:ext cx="14255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01" name="Text Box 22"/>
          <p:cNvSpPr txBox="1">
            <a:spLocks noChangeArrowheads="1"/>
          </p:cNvSpPr>
          <p:nvPr/>
        </p:nvSpPr>
        <p:spPr bwMode="auto">
          <a:xfrm>
            <a:off x="676275" y="4297363"/>
            <a:ext cx="14192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marL="285750" indent="-285750" algn="ctr">
              <a:spcBef>
                <a:spcPct val="50000"/>
              </a:spcBef>
              <a:spcAft>
                <a:spcPct val="20000"/>
              </a:spcAft>
              <a:buClr>
                <a:srgbClr val="333399"/>
              </a:buClr>
              <a:buSzPct val="80000"/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TWIN OTTER (1)</a:t>
            </a:r>
          </a:p>
        </p:txBody>
      </p:sp>
      <p:sp>
        <p:nvSpPr>
          <p:cNvPr id="54302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OMAO Assets and Facilities</a:t>
            </a:r>
            <a:br>
              <a:rPr lang="en-US" smtClean="0"/>
            </a:br>
            <a:r>
              <a:rPr lang="en-US" sz="2800" smtClean="0">
                <a:latin typeface="Franklin Gothic Medium Cond" pitchFamily="34" charset="0"/>
              </a:rPr>
              <a:t>NOAA Aircraft and Bases in FY’09</a:t>
            </a:r>
          </a:p>
        </p:txBody>
      </p:sp>
      <p:sp>
        <p:nvSpPr>
          <p:cNvPr id="54303" name="Slide Number Placeholder 3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06B08A-1B6D-461A-AFEA-3D38756F99B7}" type="slidenum">
              <a:rPr lang="en-US"/>
              <a:pPr/>
              <a:t>19</a:t>
            </a:fld>
            <a:endParaRPr lang="en-US"/>
          </a:p>
        </p:txBody>
      </p:sp>
      <p:sp>
        <p:nvSpPr>
          <p:cNvPr id="54304" name="Footer Placeholder 3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NOAA’s Office of Marine and Aviation Operations (OMAO)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Content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400" smtClean="0"/>
              <a:t>Mission and Vision</a:t>
            </a:r>
          </a:p>
          <a:p>
            <a:pPr marL="0" indent="0"/>
            <a:r>
              <a:rPr lang="en-US" sz="2400" smtClean="0"/>
              <a:t>Organization</a:t>
            </a:r>
          </a:p>
          <a:p>
            <a:pPr marL="0" indent="0"/>
            <a:r>
              <a:rPr lang="en-US" sz="2400" smtClean="0"/>
              <a:t>Leadership</a:t>
            </a:r>
          </a:p>
          <a:p>
            <a:pPr marL="0" indent="0"/>
            <a:r>
              <a:rPr lang="en-US" sz="2400" smtClean="0"/>
              <a:t>Personnel</a:t>
            </a:r>
          </a:p>
          <a:p>
            <a:pPr marL="0" indent="0"/>
            <a:r>
              <a:rPr lang="en-US" sz="2400" smtClean="0"/>
              <a:t>OMAO Programs and Services</a:t>
            </a:r>
          </a:p>
          <a:p>
            <a:pPr marL="0" indent="0"/>
            <a:r>
              <a:rPr lang="en-US" sz="2400" smtClean="0"/>
              <a:t>Value to NOAA and the Nation</a:t>
            </a:r>
          </a:p>
          <a:p>
            <a:pPr marL="0" indent="0"/>
            <a:r>
              <a:rPr lang="en-US" sz="2400" smtClean="0"/>
              <a:t>Assets and Facilities</a:t>
            </a:r>
          </a:p>
          <a:p>
            <a:pPr marL="0" indent="0"/>
            <a:r>
              <a:rPr lang="en-US" sz="2400" smtClean="0"/>
              <a:t>Budget</a:t>
            </a: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B0D022-D8EE-418F-A6BD-3D03087AB048}" type="slidenum">
              <a:rPr lang="en-US"/>
              <a:pPr/>
              <a:t>2</a:t>
            </a:fld>
            <a:endParaRPr lang="en-US"/>
          </a:p>
        </p:txBody>
      </p:sp>
      <p:sp>
        <p:nvSpPr>
          <p:cNvPr id="18436" name="Footer Placeholder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NOAA’s Office of Marine and Aviation Operations (OMAO)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OMAO Budget</a:t>
            </a:r>
            <a:endParaRPr lang="en-US" sz="3200" smtClean="0">
              <a:latin typeface="Arial Narrow" pitchFamily="34" charset="0"/>
            </a:endParaRPr>
          </a:p>
        </p:txBody>
      </p:sp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3784600" y="4878388"/>
            <a:ext cx="32092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*</a:t>
            </a:r>
          </a:p>
        </p:txBody>
      </p:sp>
      <p:sp>
        <p:nvSpPr>
          <p:cNvPr id="56323" name="Text Box 8"/>
          <p:cNvSpPr txBox="1">
            <a:spLocks noChangeArrowheads="1"/>
          </p:cNvSpPr>
          <p:nvPr/>
        </p:nvSpPr>
        <p:spPr bwMode="auto">
          <a:xfrm>
            <a:off x="3808413" y="46402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6324" name="Rectangle 9"/>
          <p:cNvSpPr>
            <a:spLocks noChangeArrowheads="1"/>
          </p:cNvSpPr>
          <p:nvPr/>
        </p:nvSpPr>
        <p:spPr bwMode="auto">
          <a:xfrm>
            <a:off x="6129338" y="5767388"/>
            <a:ext cx="14128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 Unicode MS" pitchFamily="34" charset="-128"/>
            </a:endParaRPr>
          </a:p>
        </p:txBody>
      </p:sp>
      <p:sp>
        <p:nvSpPr>
          <p:cNvPr id="56325" name="Text Box 10"/>
          <p:cNvSpPr txBox="1">
            <a:spLocks noChangeArrowheads="1"/>
          </p:cNvSpPr>
          <p:nvPr/>
        </p:nvSpPr>
        <p:spPr bwMode="auto">
          <a:xfrm>
            <a:off x="6438900" y="5692775"/>
            <a:ext cx="184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500">
              <a:latin typeface="Arial Narrow" pitchFamily="34" charset="0"/>
            </a:endParaRPr>
          </a:p>
        </p:txBody>
      </p:sp>
      <p:sp>
        <p:nvSpPr>
          <p:cNvPr id="56326" name="Footer Placeholder 9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NOAA’s Office of Marine and Aviation Operations (OMAO)</a:t>
            </a:r>
          </a:p>
        </p:txBody>
      </p:sp>
      <p:sp>
        <p:nvSpPr>
          <p:cNvPr id="56327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048BFB-54C6-4C67-B8DA-D770FFCA0E6F}" type="slidenum">
              <a:rPr lang="en-US"/>
              <a:pPr/>
              <a:t>20</a:t>
            </a:fld>
            <a:endParaRPr lang="en-US"/>
          </a:p>
        </p:txBody>
      </p:sp>
      <p:graphicFrame>
        <p:nvGraphicFramePr>
          <p:cNvPr id="12" name="Chart 11"/>
          <p:cNvGraphicFramePr/>
          <p:nvPr/>
        </p:nvGraphicFramePr>
        <p:xfrm>
          <a:off x="228600" y="1638300"/>
          <a:ext cx="8686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91440" anchor="t"/>
          <a:lstStyle/>
          <a:p>
            <a:r>
              <a:rPr lang="en-US" smtClean="0"/>
              <a:t>Fleet Allocation Process</a:t>
            </a:r>
          </a:p>
        </p:txBody>
      </p:sp>
      <p:graphicFrame>
        <p:nvGraphicFramePr>
          <p:cNvPr id="14" name="Diagram 13"/>
          <p:cNvGraphicFramePr/>
          <p:nvPr/>
        </p:nvGraphicFramePr>
        <p:xfrm>
          <a:off x="165100" y="1638300"/>
          <a:ext cx="8801100" cy="481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8371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87ADF5-F03C-4157-A146-0AF0C8ABBD6F}" type="slidenum">
              <a:rPr lang="en-US"/>
              <a:pPr/>
              <a:t>21</a:t>
            </a:fld>
            <a:endParaRPr lang="en-US"/>
          </a:p>
        </p:txBody>
      </p:sp>
      <p:sp>
        <p:nvSpPr>
          <p:cNvPr id="58372" name="Footer Placeholder 1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NOAA’s Office of Marine and Aviation Operations (OMAO)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Mission &amp; Vision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812800" y="1447800"/>
            <a:ext cx="3657600" cy="5092700"/>
          </a:xfrm>
        </p:spPr>
        <p:txBody>
          <a:bodyPr/>
          <a:lstStyle/>
          <a:p>
            <a:pPr marL="0" indent="0">
              <a:defRPr/>
            </a:pPr>
            <a:r>
              <a:t>To safely and efficiently operate NOAA ships and aircraft, incorporate emerging data acquisition technologies, and provide a specialized professional team responsive to NOAA programs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5800" y="1447800"/>
            <a:ext cx="3657600" cy="5092700"/>
          </a:xfrm>
        </p:spPr>
        <p:txBody>
          <a:bodyPr/>
          <a:lstStyle/>
          <a:p>
            <a:pPr marL="0" indent="0">
              <a:defRPr/>
            </a:pPr>
            <a:r>
              <a:rPr/>
              <a:t>To be the best in class for sea and air operations and data acquisition for NOAA and the Nation</a:t>
            </a:r>
          </a:p>
        </p:txBody>
      </p:sp>
      <p:pic>
        <p:nvPicPr>
          <p:cNvPr id="20484" name="Picture Placeholder 14" descr="thomasJefferson.jp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9239" b="9239"/>
          <a:stretch>
            <a:fillRect/>
          </a:stretch>
        </p:blipFill>
        <p:spPr/>
      </p:pic>
      <p:pic>
        <p:nvPicPr>
          <p:cNvPr id="20485" name="Picture Placeholder 15" descr="NOAA_206.jpg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9123" b="9123"/>
          <a:stretch>
            <a:fillRect/>
          </a:stretch>
        </p:blipFill>
        <p:spPr/>
      </p:pic>
      <p:sp>
        <p:nvSpPr>
          <p:cNvPr id="20486" name="Slide Number Placeholder 16"/>
          <p:cNvSpPr>
            <a:spLocks noGrp="1"/>
          </p:cNvSpPr>
          <p:nvPr>
            <p:ph type="sldNum" sz="quarter" idx="17"/>
          </p:nvPr>
        </p:nvSpPr>
        <p:spPr>
          <a:noFill/>
        </p:spPr>
        <p:txBody>
          <a:bodyPr/>
          <a:lstStyle/>
          <a:p>
            <a:fld id="{1EB6E141-1383-43D1-8E8C-351B09CED675}" type="slidenum">
              <a:rPr lang="en-US"/>
              <a:pPr/>
              <a:t>3</a:t>
            </a:fld>
            <a:endParaRPr lang="en-US"/>
          </a:p>
        </p:txBody>
      </p:sp>
      <p:sp>
        <p:nvSpPr>
          <p:cNvPr id="20487" name="Footer Placeholder 17"/>
          <p:cNvSpPr>
            <a:spLocks noGrp="1"/>
          </p:cNvSpPr>
          <p:nvPr>
            <p:ph type="ftr" sz="quarter" idx="16"/>
          </p:nvPr>
        </p:nvSpPr>
        <p:spPr>
          <a:noFill/>
        </p:spPr>
        <p:txBody>
          <a:bodyPr/>
          <a:lstStyle/>
          <a:p>
            <a:r>
              <a:rPr lang="en-US"/>
              <a:t>NOAA’s Office of Marine and Aviation Operations (OMAO)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OMAO Organization</a:t>
            </a:r>
          </a:p>
        </p:txBody>
      </p:sp>
      <p:sp>
        <p:nvSpPr>
          <p:cNvPr id="22530" name="Text Box 33"/>
          <p:cNvSpPr txBox="1">
            <a:spLocks noChangeArrowheads="1"/>
          </p:cNvSpPr>
          <p:nvPr/>
        </p:nvSpPr>
        <p:spPr bwMode="auto">
          <a:xfrm>
            <a:off x="4419600" y="647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531" name="Line 35"/>
          <p:cNvSpPr>
            <a:spLocks noChangeShapeType="1"/>
          </p:cNvSpPr>
          <p:nvPr/>
        </p:nvSpPr>
        <p:spPr bwMode="auto">
          <a:xfrm>
            <a:off x="7834313" y="48720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2" name="Diagram 11"/>
          <p:cNvGraphicFramePr/>
          <p:nvPr/>
        </p:nvGraphicFramePr>
        <p:xfrm>
          <a:off x="152400" y="1644650"/>
          <a:ext cx="8801100" cy="277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61" name="Picture 37" descr="W:\Movies, Images and Sounds\Aircraft\Lockheed WP-3D Orio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9700" y="4137025"/>
            <a:ext cx="1511300" cy="11334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62" name="Picture 38" descr="W:\Movies, Images and Sounds\Ships\thomasJefferson.jpg"/>
          <p:cNvPicPr>
            <a:picLocks noChangeAspect="1" noChangeArrowheads="1"/>
          </p:cNvPicPr>
          <p:nvPr/>
        </p:nvPicPr>
        <p:blipFill>
          <a:blip r:embed="rId8"/>
          <a:srcRect l="9630"/>
          <a:stretch>
            <a:fillRect/>
          </a:stretch>
        </p:blipFill>
        <p:spPr bwMode="auto">
          <a:xfrm>
            <a:off x="1930400" y="4137025"/>
            <a:ext cx="1549400" cy="11477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63" name="Picture 39" descr="W:\Movies, Images and Sounds\NMAO\100thclass training.jpg"/>
          <p:cNvPicPr>
            <a:picLocks noChangeAspect="1" noChangeArrowheads="1"/>
          </p:cNvPicPr>
          <p:nvPr/>
        </p:nvPicPr>
        <p:blipFill>
          <a:blip r:embed="rId9" cstate="print"/>
          <a:srcRect r="3659" b="6998"/>
          <a:stretch>
            <a:fillRect/>
          </a:stretch>
        </p:blipFill>
        <p:spPr bwMode="auto">
          <a:xfrm>
            <a:off x="3790950" y="4135438"/>
            <a:ext cx="1504950" cy="11477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64" name="Picture 40" descr="W:\Movies, Images and Sounds\NMAO\noaadivemanuel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18188" y="4111625"/>
            <a:ext cx="1114425" cy="14287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65" name="Picture 41" descr="W:\Movies, Images and Sounds\Outreach and Education\TAS_Kimberly_Pratt_gumby_220.jpg"/>
          <p:cNvPicPr>
            <a:picLocks noChangeAspect="1" noChangeArrowheads="1"/>
          </p:cNvPicPr>
          <p:nvPr/>
        </p:nvPicPr>
        <p:blipFill>
          <a:blip r:embed="rId11"/>
          <a:srcRect t="8113" b="33982"/>
          <a:stretch>
            <a:fillRect/>
          </a:stretch>
        </p:blipFill>
        <p:spPr bwMode="auto">
          <a:xfrm>
            <a:off x="7442200" y="4127500"/>
            <a:ext cx="1498600" cy="11557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538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862D75-E4A7-4471-8B8C-49B101BD50C1}" type="slidenum">
              <a:rPr lang="en-US"/>
              <a:pPr/>
              <a:t>4</a:t>
            </a:fld>
            <a:endParaRPr lang="en-US"/>
          </a:p>
        </p:txBody>
      </p:sp>
      <p:sp>
        <p:nvSpPr>
          <p:cNvPr id="22539" name="Footer Placeholder 2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NOAA’s Office of Marine and Aviation Operations (OMAO)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996113" y="3629025"/>
            <a:ext cx="1371600" cy="1905000"/>
          </a:xfrm>
          <a:prstGeom prst="rect">
            <a:avLst/>
          </a:prstGeom>
          <a:blipFill dpi="0" rotWithShape="1">
            <a:blip r:embed="rId3"/>
            <a:srcRect/>
            <a:tile tx="-57150" ty="-406400" sx="55000" sy="55000" flip="none" algn="ctr"/>
          </a:blipFill>
          <a:ln w="28575">
            <a:solidFill>
              <a:srgbClr val="00008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OMAO Leadership</a:t>
            </a:r>
          </a:p>
        </p:txBody>
      </p:sp>
      <p:sp>
        <p:nvSpPr>
          <p:cNvPr id="24578" name="Footer Placeholder 1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NOAA’s Office of Marine and Aviation Operations (OMAO)</a:t>
            </a:r>
          </a:p>
        </p:txBody>
      </p:sp>
      <p:sp>
        <p:nvSpPr>
          <p:cNvPr id="24579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FC1BB7-FC5D-45F4-A515-276E98916E3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732088" y="3844925"/>
            <a:ext cx="4213225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ebdings" pitchFamily="18" charset="2"/>
              <a:buNone/>
            </a:pPr>
            <a:r>
              <a:rPr lang="en-US" b="0">
                <a:solidFill>
                  <a:schemeClr val="bg1"/>
                </a:solidFill>
                <a:latin typeface="Franklin Gothic Medium" pitchFamily="34" charset="0"/>
              </a:rPr>
              <a:t>Rear Admiral Jonathan W. Bailey</a:t>
            </a:r>
          </a:p>
          <a:p>
            <a:pPr>
              <a:buFont typeface="Webdings" pitchFamily="18" charset="2"/>
              <a:buNone/>
            </a:pPr>
            <a:r>
              <a:rPr lang="en-US" b="0">
                <a:solidFill>
                  <a:schemeClr val="bg1"/>
                </a:solidFill>
                <a:latin typeface="Franklin Gothic Medium" pitchFamily="34" charset="0"/>
              </a:rPr>
              <a:t>Director, NOAA Corps and</a:t>
            </a:r>
          </a:p>
          <a:p>
            <a:pPr>
              <a:buFont typeface="Webdings" pitchFamily="18" charset="2"/>
              <a:buNone/>
            </a:pPr>
            <a:r>
              <a:rPr lang="en-US" b="0">
                <a:solidFill>
                  <a:schemeClr val="bg1"/>
                </a:solidFill>
                <a:latin typeface="Franklin Gothic Medium" pitchFamily="34" charset="0"/>
              </a:rPr>
              <a:t>Office of Marine and Aviation Operations</a:t>
            </a:r>
            <a:endParaRPr lang="en-US" sz="1600" b="0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27025" y="5665788"/>
            <a:ext cx="46164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ebdings" pitchFamily="18" charset="2"/>
              <a:buNone/>
              <a:defRPr/>
            </a:pPr>
            <a:r>
              <a:rPr lang="en-US" sz="1600" b="0" dirty="0">
                <a:solidFill>
                  <a:schemeClr val="bg1"/>
                </a:solidFill>
                <a:latin typeface="+mj-lt"/>
              </a:rPr>
              <a:t>Rear Admiral Philip M. </a:t>
            </a:r>
            <a:r>
              <a:rPr lang="en-US" sz="1600" b="0" dirty="0" err="1">
                <a:solidFill>
                  <a:schemeClr val="bg1"/>
                </a:solidFill>
                <a:latin typeface="+mj-lt"/>
              </a:rPr>
              <a:t>Kenul</a:t>
            </a:r>
            <a:r>
              <a:rPr lang="en-US" sz="1600" b="0" dirty="0">
                <a:solidFill>
                  <a:schemeClr val="bg1"/>
                </a:solidFill>
                <a:latin typeface="+mj-lt"/>
              </a:rPr>
              <a:t>, NOAA</a:t>
            </a:r>
          </a:p>
          <a:p>
            <a:pPr marL="342900" indent="-342900">
              <a:buFont typeface="Webdings" pitchFamily="18" charset="2"/>
              <a:buNone/>
              <a:defRPr/>
            </a:pPr>
            <a:r>
              <a:rPr lang="en-US" sz="1600" b="0" dirty="0">
                <a:solidFill>
                  <a:schemeClr val="bg1"/>
                </a:solidFill>
                <a:latin typeface="+mj-lt"/>
              </a:rPr>
              <a:t>Director, Marine and Aviation Operations Centers</a:t>
            </a: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3705225" y="1450975"/>
            <a:ext cx="1812925" cy="209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6638925" y="5535613"/>
            <a:ext cx="2022475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ebdings" pitchFamily="18" charset="2"/>
              <a:buNone/>
              <a:defRPr/>
            </a:pPr>
            <a:r>
              <a:rPr lang="en-US" sz="1600" b="0" dirty="0">
                <a:solidFill>
                  <a:schemeClr val="bg1"/>
                </a:solidFill>
                <a:latin typeface="+mj-lt"/>
              </a:rPr>
              <a:t>Deputy Director</a:t>
            </a:r>
          </a:p>
          <a:p>
            <a:pPr>
              <a:buFont typeface="Webdings" pitchFamily="18" charset="2"/>
              <a:buNone/>
              <a:defRPr/>
            </a:pPr>
            <a:r>
              <a:rPr lang="en-US" sz="1600" b="0" dirty="0">
                <a:solidFill>
                  <a:schemeClr val="bg1"/>
                </a:solidFill>
                <a:latin typeface="+mj-lt"/>
              </a:rPr>
              <a:t>Office of Marine and </a:t>
            </a:r>
            <a:br>
              <a:rPr lang="en-US" sz="1600" b="0" dirty="0">
                <a:solidFill>
                  <a:schemeClr val="bg1"/>
                </a:solidFill>
                <a:latin typeface="+mj-lt"/>
              </a:rPr>
            </a:br>
            <a:r>
              <a:rPr lang="en-US" sz="1600" b="0" dirty="0">
                <a:solidFill>
                  <a:schemeClr val="bg1"/>
                </a:solidFill>
                <a:latin typeface="+mj-lt"/>
              </a:rPr>
              <a:t>Aviation Operations</a:t>
            </a:r>
          </a:p>
        </p:txBody>
      </p:sp>
      <p:pic>
        <p:nvPicPr>
          <p:cNvPr id="7175" name="Picture 11" descr="bailey_11x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8238" y="1525588"/>
            <a:ext cx="1808162" cy="2312987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176" name="Picture 12" descr="rev_Kenul_11x14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0913" y="3629025"/>
            <a:ext cx="1550987" cy="1982788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OMAO Personnel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1800" smtClean="0"/>
              <a:t>A diverse workforce consisting of six distinct personnel systems and five employee unions:</a:t>
            </a:r>
          </a:p>
          <a:p>
            <a:pPr marL="0" indent="0"/>
            <a:r>
              <a:rPr lang="en-US" sz="1800" smtClean="0"/>
              <a:t>GS and SES Civilians – Primarily land-side mission support, platform acquisition and maintenance, resource management, and administration</a:t>
            </a:r>
          </a:p>
          <a:p>
            <a:pPr marL="0" indent="0"/>
            <a:r>
              <a:rPr lang="en-US" sz="1800" smtClean="0"/>
              <a:t> Wage Mariners – Majority of sea going crew aboard NOAA Ships</a:t>
            </a:r>
          </a:p>
          <a:p>
            <a:pPr marL="0" indent="0"/>
            <a:r>
              <a:rPr lang="en-US" sz="1800" smtClean="0"/>
              <a:t> Commissioned Officers</a:t>
            </a:r>
          </a:p>
          <a:p>
            <a:pPr lvl="1"/>
            <a:r>
              <a:rPr lang="en-US" sz="1400" smtClean="0"/>
              <a:t>NOAA Corps officers serve in OMAO’s operational and administrative leadership positions at sea, in the air, and ashore.</a:t>
            </a:r>
          </a:p>
          <a:p>
            <a:pPr lvl="1"/>
            <a:r>
              <a:rPr lang="en-US" sz="1400" smtClean="0"/>
              <a:t>Public Health Service officers provide medical care at sea and medical administrative services ashore.</a:t>
            </a:r>
          </a:p>
          <a:p>
            <a:pPr marL="0" indent="0"/>
            <a:r>
              <a:rPr lang="en-US" sz="1800" smtClean="0"/>
              <a:t> Contractors – Specialized support in IT, platform acquisition, and administration</a:t>
            </a:r>
          </a:p>
        </p:txBody>
      </p:sp>
      <p:pic>
        <p:nvPicPr>
          <p:cNvPr id="26627" name="Picture 4" descr="ROA conference-group shot0104"/>
          <p:cNvPicPr>
            <a:picLocks noChangeAspect="1" noChangeArrowheads="1"/>
          </p:cNvPicPr>
          <p:nvPr/>
        </p:nvPicPr>
        <p:blipFill>
          <a:blip r:embed="rId3"/>
          <a:srcRect t="15680"/>
          <a:stretch>
            <a:fillRect/>
          </a:stretch>
        </p:blipFill>
        <p:spPr bwMode="auto">
          <a:xfrm>
            <a:off x="1047750" y="4783138"/>
            <a:ext cx="3313113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1210_RECOV12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 l="4176" t="34280" b="17482"/>
          <a:stretch>
            <a:fillRect/>
          </a:stretch>
        </p:blipFill>
        <p:spPr bwMode="auto">
          <a:xfrm>
            <a:off x="5410200" y="4765675"/>
            <a:ext cx="26860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10D04D-4F28-4568-AE09-CB889FD56F5F}" type="slidenum">
              <a:rPr lang="en-US"/>
              <a:pPr/>
              <a:t>6</a:t>
            </a:fld>
            <a:endParaRPr lang="en-US"/>
          </a:p>
        </p:txBody>
      </p:sp>
      <p:sp>
        <p:nvSpPr>
          <p:cNvPr id="26630" name="Footer Placeholder 8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NOAA’s Office of Marine and Aviation Operations (OMAO)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OMAO Programs and Services</a:t>
            </a:r>
          </a:p>
        </p:txBody>
      </p:sp>
      <p:sp>
        <p:nvSpPr>
          <p:cNvPr id="28674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mtClean="0"/>
              <a:t>Centralized Management of NOAA’s Fleet:</a:t>
            </a:r>
          </a:p>
          <a:p>
            <a:pPr lvl="1"/>
            <a:r>
              <a:rPr lang="en-US" smtClean="0"/>
              <a:t>20 NOAA Ships and 12 Aircraft</a:t>
            </a:r>
          </a:p>
          <a:p>
            <a:pPr lvl="1"/>
            <a:r>
              <a:rPr lang="en-US" smtClean="0"/>
              <a:t>Safety of Operations</a:t>
            </a:r>
          </a:p>
          <a:p>
            <a:pPr lvl="1"/>
            <a:r>
              <a:rPr lang="en-US" smtClean="0"/>
              <a:t>Maintenance and Repair</a:t>
            </a:r>
          </a:p>
          <a:p>
            <a:pPr lvl="1"/>
            <a:r>
              <a:rPr lang="en-US" smtClean="0"/>
              <a:t>Platform Allocation</a:t>
            </a:r>
          </a:p>
          <a:p>
            <a:pPr lvl="1"/>
            <a:r>
              <a:rPr lang="en-US" smtClean="0"/>
              <a:t>Recapitalization of Fleet</a:t>
            </a:r>
          </a:p>
          <a:p>
            <a:pPr marL="0" indent="0"/>
            <a:endParaRPr lang="en-US" smtClean="0"/>
          </a:p>
          <a:p>
            <a:pPr marL="0" indent="0"/>
            <a:endParaRPr lang="en-US" smtClean="0"/>
          </a:p>
          <a:p>
            <a:pPr marL="0" indent="0"/>
            <a:endParaRPr lang="en-US" smtClean="0"/>
          </a:p>
          <a:p>
            <a:pPr marL="0" indent="0"/>
            <a:endParaRPr lang="en-US" smtClean="0"/>
          </a:p>
          <a:p>
            <a:pPr marL="0" indent="0"/>
            <a:endParaRPr lang="en-US" smtClean="0"/>
          </a:p>
          <a:p>
            <a:pPr marL="0" indent="0"/>
            <a:endParaRPr lang="en-US" smtClean="0"/>
          </a:p>
          <a:p>
            <a:pPr marL="0" indent="0"/>
            <a:endParaRPr lang="en-US" smtClean="0"/>
          </a:p>
        </p:txBody>
      </p:sp>
      <p:pic>
        <p:nvPicPr>
          <p:cNvPr id="9220" name="Picture 7" descr="P101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4343400"/>
            <a:ext cx="273526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221" name="Picture 8" descr="Doppler tailrad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7600" y="4351338"/>
            <a:ext cx="2744788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222" name="Picture 9" descr="Dyson_MMoran_INBOX1019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6913" y="4351338"/>
            <a:ext cx="275907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5181" name="Picture 13" descr="takingbearingsMFsmall"/>
          <p:cNvPicPr>
            <a:picLocks noChangeAspect="1" noChangeArrowheads="1"/>
          </p:cNvPicPr>
          <p:nvPr/>
        </p:nvPicPr>
        <p:blipFill>
          <a:blip r:embed="rId6"/>
          <a:srcRect t="5507"/>
          <a:stretch>
            <a:fillRect/>
          </a:stretch>
        </p:blipFill>
        <p:spPr bwMode="auto">
          <a:xfrm>
            <a:off x="6080125" y="2178050"/>
            <a:ext cx="2862263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679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BD3B72-6C90-489E-A97D-C82B3DA3D131}" type="slidenum">
              <a:rPr lang="en-US"/>
              <a:pPr/>
              <a:t>7</a:t>
            </a:fld>
            <a:endParaRPr lang="en-US"/>
          </a:p>
        </p:txBody>
      </p:sp>
      <p:sp>
        <p:nvSpPr>
          <p:cNvPr id="28680" name="Footer Placeholder 1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NOAA’s Office of Marine and Aviation Operations (OMAO)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OMAO Programs and Services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5921375" cy="4876800"/>
          </a:xfrm>
        </p:spPr>
        <p:txBody>
          <a:bodyPr/>
          <a:lstStyle/>
          <a:p>
            <a:pPr marL="0" indent="0"/>
            <a:r>
              <a:rPr lang="en-US" sz="2000" smtClean="0"/>
              <a:t>Administration of NOAA Commissioned Corps</a:t>
            </a:r>
          </a:p>
          <a:p>
            <a:pPr marL="0" indent="0"/>
            <a:r>
              <a:rPr lang="en-US" sz="2000" smtClean="0"/>
              <a:t>OMAO administers NOAA’s uniformed service</a:t>
            </a:r>
          </a:p>
          <a:p>
            <a:pPr lvl="1"/>
            <a:r>
              <a:rPr lang="en-US" sz="1600" smtClean="0"/>
              <a:t>Director, OMAO is the senior NOAA Corps officer and concurrently serves as Director, NOAA Corps</a:t>
            </a:r>
          </a:p>
          <a:p>
            <a:pPr lvl="1"/>
            <a:r>
              <a:rPr lang="en-US" sz="1600" smtClean="0"/>
              <a:t>Approximately 2/3 of NOAA Corps officers are assigned to OMAO</a:t>
            </a:r>
          </a:p>
          <a:p>
            <a:pPr marL="0" indent="0"/>
            <a:r>
              <a:rPr lang="en-US" sz="2000" smtClean="0"/>
              <a:t>OMAO Commissioned Personnel Center responsibilities:</a:t>
            </a:r>
          </a:p>
          <a:p>
            <a:pPr lvl="1"/>
            <a:r>
              <a:rPr lang="en-US" sz="1600" smtClean="0"/>
              <a:t>All human resource management policies and procedures for NOAA Corps officers throughout the Agency</a:t>
            </a:r>
          </a:p>
          <a:p>
            <a:pPr lvl="1"/>
            <a:r>
              <a:rPr lang="en-US" sz="1600" smtClean="0"/>
              <a:t>Administration of NOAA Corps pay and benefits</a:t>
            </a:r>
          </a:p>
          <a:p>
            <a:pPr lvl="1"/>
            <a:r>
              <a:rPr lang="en-US" sz="1600" smtClean="0"/>
              <a:t>Representation of NOAA Corps in interdepartmental (inter-service) activities affecting uniformed services</a:t>
            </a:r>
          </a:p>
        </p:txBody>
      </p:sp>
      <p:pic>
        <p:nvPicPr>
          <p:cNvPr id="10244" name="Picture 4" descr="W:\Movies, Images and Sounds\NMAO\99cl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1413" y="3913188"/>
            <a:ext cx="2665412" cy="17970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45" name="Picture 5" descr="W:\Movies, Images and Sounds\NMAO\1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6175" y="1776413"/>
            <a:ext cx="2667000" cy="19986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72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1646E9-AF2B-495A-B4E2-2184593E5C53}" type="slidenum">
              <a:rPr lang="en-US"/>
              <a:pPr/>
              <a:t>8</a:t>
            </a:fld>
            <a:endParaRPr lang="en-US"/>
          </a:p>
        </p:txBody>
      </p:sp>
      <p:sp>
        <p:nvSpPr>
          <p:cNvPr id="30726" name="Footer Placeholder 10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NOAA’s Office of Marine and Aviation Operations (OMAO)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OMAO Programs and Services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mtClean="0"/>
              <a:t>NOAA Corps Officers are NOAA’s operational leaders:</a:t>
            </a:r>
          </a:p>
          <a:p>
            <a:pPr lvl="1"/>
            <a:r>
              <a:rPr lang="en-US" smtClean="0"/>
              <a:t>Provide the technical and operational expertise, dynamic leadership, and breadth of experience to optimize NOAA’s missions through planning, preparation, and execution. </a:t>
            </a:r>
          </a:p>
          <a:p>
            <a:pPr lvl="1"/>
            <a:r>
              <a:rPr lang="en-US" smtClean="0"/>
              <a:t>Rotate between the fleet and shore, increasing the efficiency and effectiveness of scientific operations</a:t>
            </a:r>
          </a:p>
          <a:p>
            <a:pPr lvl="1"/>
            <a:r>
              <a:rPr lang="en-US" smtClean="0"/>
              <a:t>One of seven uniformed services who serve with the </a:t>
            </a:r>
            <a:br>
              <a:rPr lang="en-US" smtClean="0"/>
            </a:br>
            <a:r>
              <a:rPr lang="en-US" smtClean="0"/>
              <a:t>“special trust and confidence” of the President</a:t>
            </a:r>
          </a:p>
          <a:p>
            <a:pPr marL="0" indent="0"/>
            <a:endParaRPr lang="en-US" smtClean="0"/>
          </a:p>
          <a:p>
            <a:pPr marL="0" indent="0"/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987877" y="4824629"/>
            <a:ext cx="7140124" cy="14600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400" b="0" kern="0" dirty="0">
                <a:solidFill>
                  <a:srgbClr val="FFFFFF"/>
                </a:solidFill>
                <a:latin typeface="Franklin Gothic Heavy" pitchFamily="34" charset="0"/>
              </a:rPr>
              <a:t>Vision</a:t>
            </a:r>
          </a:p>
          <a:p>
            <a:pPr algn="ctr">
              <a:defRPr/>
            </a:pPr>
            <a:r>
              <a:rPr lang="en-US" b="0" kern="0" dirty="0">
                <a:solidFill>
                  <a:srgbClr val="FFFFFF"/>
                </a:solidFill>
                <a:latin typeface="Franklin Gothic Medium Cond" pitchFamily="34" charset="0"/>
              </a:rPr>
              <a:t>The NOAA Corps will be the nation’s premier, diverse leaders of  worldwide environmental observations to ensure the flow of commerce and increased understanding of the global environment.</a:t>
            </a:r>
            <a:endParaRPr lang="en-US" dirty="0">
              <a:solidFill>
                <a:srgbClr val="FFFFFF"/>
              </a:solidFill>
              <a:latin typeface="Franklin Gothic Medium Cond" pitchFamily="34" charset="0"/>
            </a:endParaRPr>
          </a:p>
        </p:txBody>
      </p:sp>
      <p:pic>
        <p:nvPicPr>
          <p:cNvPr id="11269" name="Picture 5" descr="W:\Movies, Images and Sounds\NMAO\SecyGutierrez_NOAA_CommCorps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3043" y="3570516"/>
            <a:ext cx="2248786" cy="149263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775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36019E-99E2-43FE-BE98-41ACFFCFD7AB}" type="slidenum">
              <a:rPr lang="en-US"/>
              <a:pPr/>
              <a:t>9</a:t>
            </a:fld>
            <a:endParaRPr lang="en-US"/>
          </a:p>
        </p:txBody>
      </p:sp>
      <p:sp>
        <p:nvSpPr>
          <p:cNvPr id="32776" name="Footer Placeholder 1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NOAA’s Office of Marine and Aviation Operations (OMAO)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NOAA’s&amp;#x0D;&amp;#x0A;Office of Marine and Aviation Operations (OMAO)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Summary of Content&amp;quot;&quot;/&gt;&lt;property id=&quot;20307&quot; value=&quot;295&quot;/&gt;&lt;/object&gt;&lt;object type=&quot;3&quot; unique_id=&quot;10006&quot;&gt;&lt;property id=&quot;20148&quot; value=&quot;5&quot;/&gt;&lt;property id=&quot;20300&quot; value=&quot;Slide 3 - &amp;quot;Mission &amp;amp; Vision&amp;quot;&quot;/&gt;&lt;property id=&quot;20307&quot; value=&quot;296&quot;/&gt;&lt;/object&gt;&lt;object type=&quot;3&quot; unique_id=&quot;10007&quot;&gt;&lt;property id=&quot;20148&quot; value=&quot;5&quot;/&gt;&lt;property id=&quot;20300&quot; value=&quot;Slide 4 - &amp;quot;OMAO Organization&amp;quot;&quot;/&gt;&lt;property id=&quot;20307&quot; value=&quot;331&quot;/&gt;&lt;/object&gt;&lt;object type=&quot;3&quot; unique_id=&quot;10008&quot;&gt;&lt;property id=&quot;20148&quot; value=&quot;5&quot;/&gt;&lt;property id=&quot;20300&quot; value=&quot;Slide 5 - &amp;quot;OMAO Leadership&amp;quot;&quot;/&gt;&lt;property id=&quot;20307&quot; value=&quot;299&quot;/&gt;&lt;/object&gt;&lt;object type=&quot;3&quot; unique_id=&quot;10009&quot;&gt;&lt;property id=&quot;20148&quot; value=&quot;5&quot;/&gt;&lt;property id=&quot;20300&quot; value=&quot;Slide 6 - &amp;quot;OMAO Personnel&amp;quot;&quot;/&gt;&lt;property id=&quot;20307&quot; value=&quot;297&quot;/&gt;&lt;/object&gt;&lt;object type=&quot;3&quot; unique_id=&quot;10010&quot;&gt;&lt;property id=&quot;20148&quot; value=&quot;5&quot;/&gt;&lt;property id=&quot;20300&quot; value=&quot;Slide 7 - &amp;quot;OMAO Programs and Services&amp;quot;&quot;/&gt;&lt;property id=&quot;20307&quot; value=&quot;298&quot;/&gt;&lt;/object&gt;&lt;object type=&quot;3&quot; unique_id=&quot;10011&quot;&gt;&lt;property id=&quot;20148&quot; value=&quot;5&quot;/&gt;&lt;property id=&quot;20300&quot; value=&quot;Slide 8 - &amp;quot;OMAO Programs and Services&amp;quot;&quot;/&gt;&lt;property id=&quot;20307&quot; value=&quot;355&quot;/&gt;&lt;/object&gt;&lt;object type=&quot;3&quot; unique_id=&quot;10012&quot;&gt;&lt;property id=&quot;20148&quot; value=&quot;5&quot;/&gt;&lt;property id=&quot;20300&quot; value=&quot;Slide 9 - &amp;quot;OMAO Programs and Services&amp;quot;&quot;/&gt;&lt;property id=&quot;20307&quot; value=&quot;328&quot;/&gt;&lt;/object&gt;&lt;object type=&quot;3&quot; unique_id=&quot;10013&quot;&gt;&lt;property id=&quot;20148&quot; value=&quot;5&quot;/&gt;&lt;property id=&quot;20300&quot; value=&quot;Slide 10 - &amp;quot; OMAO Programs and Services&amp;quot;&quot;/&gt;&lt;property id=&quot;20307&quot; value=&quot;301&quot;/&gt;&lt;/object&gt;&lt;object type=&quot;3&quot; unique_id=&quot;10014&quot;&gt;&lt;property id=&quot;20148&quot; value=&quot;5&quot;/&gt;&lt;property id=&quot;20300&quot; value=&quot;Slide 11 - &amp;quot;Value to NOAA and the Nation&amp;quot;&quot;/&gt;&lt;property id=&quot;20307&quot; value=&quot;333&quot;/&gt;&lt;/object&gt;&lt;object type=&quot;3&quot; unique_id=&quot;10015&quot;&gt;&lt;property id=&quot;20148&quot; value=&quot;5&quot;/&gt;&lt;property id=&quot;20300&quot; value=&quot;Slide 12 - &amp;quot;Value to NOAA and the Nation&amp;quot;&quot;/&gt;&lt;property id=&quot;20307&quot; value=&quot;337&quot;/&gt;&lt;/object&gt;&lt;object type=&quot;3&quot; unique_id=&quot;10016&quot;&gt;&lt;property id=&quot;20148&quot; value=&quot;5&quot;/&gt;&lt;property id=&quot;20300&quot; value=&quot;Slide 13 - &amp;quot;Value to NOAA and the Nation&amp;quot;&quot;/&gt;&lt;property id=&quot;20307&quot; value=&quot;338&quot;/&gt;&lt;/object&gt;&lt;object type=&quot;3&quot; unique_id=&quot;10017&quot;&gt;&lt;property id=&quot;20148&quot; value=&quot;5&quot;/&gt;&lt;property id=&quot;20300&quot; value=&quot;Slide 14 - &amp;quot;Value to NOAA and the Nation&amp;quot;&quot;/&gt;&lt;property id=&quot;20307&quot; value=&quot;339&quot;/&gt;&lt;/object&gt;&lt;object type=&quot;3&quot; unique_id=&quot;10018&quot;&gt;&lt;property id=&quot;20148&quot; value=&quot;5&quot;/&gt;&lt;property id=&quot;20300&quot; value=&quot;Slide 15 - &amp;quot;Value to NOAA and the Nation&amp;quot;&quot;/&gt;&lt;property id=&quot;20307&quot; value=&quot;340&quot;/&gt;&lt;/object&gt;&lt;object type=&quot;3&quot; unique_id=&quot;10019&quot;&gt;&lt;property id=&quot;20148&quot; value=&quot;5&quot;/&gt;&lt;property id=&quot;20300&quot; value=&quot;Slide 16 - &amp;quot;Value to NOAA and the Nation&amp;quot;&quot;/&gt;&lt;property id=&quot;20307&quot; value=&quot;341&quot;/&gt;&lt;/object&gt;&lt;object type=&quot;3&quot; unique_id=&quot;10020&quot;&gt;&lt;property id=&quot;20148&quot; value=&quot;5&quot;/&gt;&lt;property id=&quot;20300&quot; value=&quot;Slide 17 - &amp;quot;Value to NOAA and the Nation&amp;quot;&quot;/&gt;&lt;property id=&quot;20307&quot; value=&quot;342&quot;/&gt;&lt;/object&gt;&lt;object type=&quot;3&quot; unique_id=&quot;10021&quot;&gt;&lt;property id=&quot;20148&quot; value=&quot;5&quot;/&gt;&lt;property id=&quot;20300&quot; value=&quot;Slide 18 - &amp;quot;OMAO Assets and Facilities&amp;#x0D;&amp;#x0A;NOAA Ships and Homeports in FY’09&amp;quot;&quot;/&gt;&lt;property id=&quot;20307&quot; value=&quot;343&quot;/&gt;&lt;/object&gt;&lt;object type=&quot;3&quot; unique_id=&quot;10022&quot;&gt;&lt;property id=&quot;20148&quot; value=&quot;5&quot;/&gt;&lt;property id=&quot;20300&quot; value=&quot;Slide 19 - &amp;quot;OMAO Assets and Facilities&amp;#x0D;&amp;#x0A;NOAA Aircraft and Bases in FY’09&amp;quot;&quot;/&gt;&lt;property id=&quot;20307&quot; value=&quot;344&quot;/&gt;&lt;/object&gt;&lt;object type=&quot;3&quot; unique_id=&quot;10025&quot;&gt;&lt;property id=&quot;20148&quot; value=&quot;5&quot;/&gt;&lt;property id=&quot;20300&quot; value=&quot;Slide 21 - &amp;quot;Fleet Allocation Process&amp;quot;&quot;/&gt;&lt;property id=&quot;20307&quot; value=&quot;347&quot;/&gt;&lt;/object&gt;&lt;object type=&quot;3&quot; unique_id=&quot;10420&quot;&gt;&lt;property id=&quot;20148&quot; value=&quot;5&quot;/&gt;&lt;property id=&quot;20300&quot; value=&quot;Slide 20 - &amp;quot;OMAO Budget&amp;quot;&quot;/&gt;&lt;property id=&quot;20307&quot; value=&quot;3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luxton_EnergyBriefing">
  <a:themeElements>
    <a:clrScheme name="Edited Multi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buNone/>
          <a:defRPr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OEd</Template>
  <TotalTime>7446</TotalTime>
  <Words>1444</Words>
  <Application>Microsoft Office PowerPoint</Application>
  <PresentationFormat>Letter Paper (8.5x11 in)</PresentationFormat>
  <Paragraphs>265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Franklin Gothic Heavy</vt:lpstr>
      <vt:lpstr>Franklin Gothic Medium Cond</vt:lpstr>
      <vt:lpstr>Franklin Gothic Demi</vt:lpstr>
      <vt:lpstr>Franklin Gothic Medium</vt:lpstr>
      <vt:lpstr>Franklin Gothic Book</vt:lpstr>
      <vt:lpstr>Webdings</vt:lpstr>
      <vt:lpstr>Times New Roman</vt:lpstr>
      <vt:lpstr>Arial Narrow</vt:lpstr>
      <vt:lpstr>Arial Unicode MS</vt:lpstr>
      <vt:lpstr>SolexRegularLining</vt:lpstr>
      <vt:lpstr>SolexBlackLiningItalic</vt:lpstr>
      <vt:lpstr>luxton_EnergyBriefing</vt:lpstr>
      <vt:lpstr>Image Document</vt:lpstr>
      <vt:lpstr>NOAA’s Office of Marine and Aviation Operations (OMAO)</vt:lpstr>
      <vt:lpstr>Summary of Content</vt:lpstr>
      <vt:lpstr>Mission &amp; Vision</vt:lpstr>
      <vt:lpstr>OMAO Organization</vt:lpstr>
      <vt:lpstr>OMAO Leadership</vt:lpstr>
      <vt:lpstr>OMAO Personnel</vt:lpstr>
      <vt:lpstr>OMAO Programs and Services</vt:lpstr>
      <vt:lpstr>OMAO Programs and Services</vt:lpstr>
      <vt:lpstr>OMAO Programs and Services</vt:lpstr>
      <vt:lpstr> OMAO Programs and Services</vt:lpstr>
      <vt:lpstr>Value to NOAA and the Nation</vt:lpstr>
      <vt:lpstr>Value to NOAA and the Nation</vt:lpstr>
      <vt:lpstr>Value to NOAA and the Nation</vt:lpstr>
      <vt:lpstr>Value to NOAA and the Nation</vt:lpstr>
      <vt:lpstr>Value to NOAA and the Nation</vt:lpstr>
      <vt:lpstr>Value to NOAA and the Nation</vt:lpstr>
      <vt:lpstr>Value to NOAA and the Nation</vt:lpstr>
      <vt:lpstr>OMAO Assets and Facilities NOAA Ships and Homeports in FY’09</vt:lpstr>
      <vt:lpstr>OMAO Assets and Facilities NOAA Aircraft and Bases in FY’09</vt:lpstr>
      <vt:lpstr>OMAO Budget</vt:lpstr>
      <vt:lpstr>Fleet Allocation Process</vt:lpstr>
    </vt:vector>
  </TitlesOfParts>
  <Company>NOAA/NMAO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Erika.Brown</dc:creator>
  <cp:lastModifiedBy>Mike Walker</cp:lastModifiedBy>
  <cp:revision>372</cp:revision>
  <dcterms:created xsi:type="dcterms:W3CDTF">2006-01-13T14:28:14Z</dcterms:created>
  <dcterms:modified xsi:type="dcterms:W3CDTF">2008-11-19T17:42:03Z</dcterms:modified>
</cp:coreProperties>
</file>