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44" r:id="rId1"/>
  </p:sldMasterIdLst>
  <p:notesMasterIdLst>
    <p:notesMasterId r:id="rId9"/>
  </p:notesMasterIdLst>
  <p:handoutMasterIdLst>
    <p:handoutMasterId r:id="rId10"/>
  </p:handoutMasterIdLst>
  <p:sldIdLst>
    <p:sldId id="256" r:id="rId2"/>
    <p:sldId id="270" r:id="rId3"/>
    <p:sldId id="338" r:id="rId4"/>
    <p:sldId id="351" r:id="rId5"/>
    <p:sldId id="317" r:id="rId6"/>
    <p:sldId id="350" r:id="rId7"/>
    <p:sldId id="281" r:id="rId8"/>
  </p:sldIdLst>
  <p:sldSz cx="9144000" cy="6858000" type="screen4x3"/>
  <p:notesSz cx="7099300" cy="9398000"/>
  <p:embeddedFontLst>
    <p:embeddedFont>
      <p:font typeface="Franklin Gothic Heavy" pitchFamily="34" charset="0"/>
      <p:regular r:id="rId11"/>
      <p:italic r:id="rId12"/>
    </p:embeddedFont>
    <p:embeddedFont>
      <p:font typeface="Franklin Gothic Medium Cond" pitchFamily="34" charset="0"/>
      <p:regular r:id="rId13"/>
    </p:embeddedFont>
    <p:embeddedFont>
      <p:font typeface="Franklin Gothic Demi" pitchFamily="34" charset="0"/>
      <p:regular r:id="rId14"/>
      <p:italic r:id="rId15"/>
    </p:embeddedFont>
    <p:embeddedFont>
      <p:font typeface="Franklin Gothic Medium" pitchFamily="34" charset="0"/>
      <p:regular r:id="rId16"/>
      <p:italic r:id="rId17"/>
    </p:embeddedFont>
    <p:embeddedFont>
      <p:font typeface="Franklin Gothic Book" pitchFamily="34" charset="0"/>
      <p:regular r:id="rId18"/>
      <p:italic r:id="rId19"/>
    </p:embeddedFont>
    <p:embeddedFont>
      <p:font typeface="SolexRegularLining" pitchFamily="2" charset="0"/>
      <p:regular r:id="rId20"/>
    </p:embeddedFont>
    <p:embeddedFont>
      <p:font typeface="SolexBlackLiningItalic" pitchFamily="2" charset="0"/>
      <p: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CC9900"/>
    <a:srgbClr val="CCCC00"/>
    <a:srgbClr val="006600"/>
    <a:srgbClr val="008000"/>
    <a:srgbClr val="FFFFF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53" autoAdjust="0"/>
    <p:restoredTop sz="86691" autoAdjust="0"/>
  </p:normalViewPr>
  <p:slideViewPr>
    <p:cSldViewPr>
      <p:cViewPr varScale="1">
        <p:scale>
          <a:sx n="64" d="100"/>
          <a:sy n="64" d="100"/>
        </p:scale>
        <p:origin x="-732" y="-108"/>
      </p:cViewPr>
      <p:guideLst>
        <p:guide orient="horz" pos="2544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-282"/>
      </p:cViewPr>
      <p:guideLst>
        <p:guide orient="horz" pos="2960"/>
        <p:guide pos="68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1" tIns="46241" rIns="92481" bIns="46241" numCol="1" anchor="t" anchorCtr="0" compatLnSpc="1">
            <a:prstTxWarp prst="textNoShape">
              <a:avLst/>
            </a:prstTxWarp>
          </a:bodyPr>
          <a:lstStyle>
            <a:lvl1pPr defTabSz="92478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1" tIns="46241" rIns="92481" bIns="46241" numCol="1" anchor="t" anchorCtr="0" compatLnSpc="1">
            <a:prstTxWarp prst="textNoShape">
              <a:avLst/>
            </a:prstTxWarp>
          </a:bodyPr>
          <a:lstStyle>
            <a:lvl1pPr algn="r" defTabSz="92478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1" tIns="46241" rIns="92481" bIns="46241" numCol="1" anchor="b" anchorCtr="0" compatLnSpc="1">
            <a:prstTxWarp prst="textNoShape">
              <a:avLst/>
            </a:prstTxWarp>
          </a:bodyPr>
          <a:lstStyle>
            <a:lvl1pPr defTabSz="92478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265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1" tIns="46241" rIns="92481" bIns="46241" numCol="1" anchor="b" anchorCtr="0" compatLnSpc="1">
            <a:prstTxWarp prst="textNoShape">
              <a:avLst/>
            </a:prstTxWarp>
          </a:bodyPr>
          <a:lstStyle>
            <a:lvl1pPr algn="r" defTabSz="924780">
              <a:defRPr sz="1200">
                <a:latin typeface="Arial" charset="0"/>
              </a:defRPr>
            </a:lvl1pPr>
          </a:lstStyle>
          <a:p>
            <a:pPr>
              <a:defRPr/>
            </a:pPr>
            <a:fld id="{95D45A69-730D-40AE-89DB-A022541F5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40" tIns="47119" rIns="94240" bIns="47119" numCol="1" anchor="t" anchorCtr="0" compatLnSpc="1">
            <a:prstTxWarp prst="textNoShape">
              <a:avLst/>
            </a:prstTxWarp>
          </a:bodyPr>
          <a:lstStyle>
            <a:lvl1pPr defTabSz="93925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40" tIns="47119" rIns="94240" bIns="47119" numCol="1" anchor="t" anchorCtr="0" compatLnSpc="1">
            <a:prstTxWarp prst="textNoShape">
              <a:avLst/>
            </a:prstTxWarp>
          </a:bodyPr>
          <a:lstStyle>
            <a:lvl1pPr algn="r" defTabSz="93925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464050"/>
            <a:ext cx="56769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40" tIns="47119" rIns="94240" bIns="471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40" tIns="47119" rIns="94240" bIns="47119" numCol="1" anchor="b" anchorCtr="0" compatLnSpc="1">
            <a:prstTxWarp prst="textNoShape">
              <a:avLst/>
            </a:prstTxWarp>
          </a:bodyPr>
          <a:lstStyle>
            <a:lvl1pPr defTabSz="93925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892810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40" tIns="47119" rIns="94240" bIns="47119" numCol="1" anchor="b" anchorCtr="0" compatLnSpc="1">
            <a:prstTxWarp prst="textNoShape">
              <a:avLst/>
            </a:prstTxWarp>
          </a:bodyPr>
          <a:lstStyle>
            <a:lvl1pPr algn="r" defTabSz="939254">
              <a:defRPr sz="1200">
                <a:latin typeface="Arial" charset="0"/>
              </a:defRPr>
            </a:lvl1pPr>
          </a:lstStyle>
          <a:p>
            <a:pPr>
              <a:defRPr/>
            </a:pPr>
            <a:fld id="{D41903EE-A45A-4C3C-A641-E5561A888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2191BFE7-89C7-4B43-A459-03A882E5DBE8}" type="slidenum">
              <a:rPr lang="en-US" smtClean="0"/>
              <a:pPr defTabSz="936625"/>
              <a:t>1</a:t>
            </a:fld>
            <a:endParaRPr lang="en-US" smtClean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6810C396-BA92-419C-BB3E-92283A070B36}" type="slidenum">
              <a:rPr lang="en-US" smtClean="0"/>
              <a:pPr defTabSz="936625"/>
              <a:t>2</a:t>
            </a:fld>
            <a:endParaRPr lang="en-US" smtClean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i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60B313A1-A0BC-4F8D-80FC-540EAA8704E6}" type="slidenum">
              <a:rPr lang="en-US" smtClean="0"/>
              <a:pPr defTabSz="936625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954"/>
            <a:fld id="{91DB92B4-C0FE-4483-9659-B1802C190CD1}" type="slidenum">
              <a:rPr lang="en-US" smtClean="0">
                <a:latin typeface="Arial" pitchFamily="34" charset="0"/>
              </a:rPr>
              <a:pPr defTabSz="936954"/>
              <a:t>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1334D7CC-5D83-428B-B149-0D058ABDF35F}" type="slidenum">
              <a:rPr lang="en-US" smtClean="0"/>
              <a:pPr defTabSz="936625"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315913"/>
            <a:ext cx="4695825" cy="3522662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073525"/>
            <a:ext cx="5676900" cy="4932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FB3D4544-5A05-470D-AE30-E41CF1397618}" type="slidenum">
              <a:rPr lang="en-US" smtClean="0"/>
              <a:pPr defTabSz="936625"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5B5FD0D2-B97F-4E6A-A2B3-25149E43D7A5}" type="slidenum">
              <a:rPr lang="en-US" smtClean="0"/>
              <a:pPr defTabSz="936625"/>
              <a:t>7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09800"/>
          </a:xfrm>
          <a:ln/>
        </p:spPr>
        <p:txBody>
          <a:bodyPr/>
          <a:lstStyle>
            <a:lvl1pPr algn="l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5486400" cy="1676400"/>
          </a:xfrm>
        </p:spPr>
        <p:txBody>
          <a:bodyPr tIns="182880" rIns="182880"/>
          <a:lstStyle>
            <a:lvl1pPr algn="l">
              <a:defRPr sz="3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9144000" cy="2971800"/>
          </a:xfrm>
          <a:prstGeom prst="rect">
            <a:avLst/>
          </a:prstGeom>
          <a:solidFill>
            <a:schemeClr val="tx1">
              <a:alpha val="7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152400" y="2285999"/>
            <a:ext cx="3429000" cy="280554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800" y="2285999"/>
            <a:ext cx="3429000" cy="2805545"/>
          </a:xfrm>
          <a:prstGeom prst="rect">
            <a:avLst/>
          </a:prstGeom>
          <a:blipFill dpi="0" rotWithShape="1">
            <a:blip r:embed="rId4"/>
            <a:srcRect/>
            <a:tile tx="0" ty="0" sx="80000" sy="80000" flip="none" algn="ctr"/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15200" y="2286000"/>
            <a:ext cx="16764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15200" y="3733800"/>
            <a:ext cx="16764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34"/>
          <p:cNvSpPr>
            <a:spLocks noChangeArrowheads="1"/>
          </p:cNvSpPr>
          <p:nvPr/>
        </p:nvSpPr>
        <p:spPr bwMode="auto">
          <a:xfrm>
            <a:off x="2514600" y="0"/>
            <a:ext cx="4648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4632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r>
              <a:rPr lang="en-US" smtClean="0"/>
              <a:t>NOAA Research: Serving Society Through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84D3-9937-43A6-88FC-062FFB4C1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7719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7719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NOAA's Office of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4CC0-5EE4-44C9-9012-9622F23BA3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419600" cy="639762"/>
          </a:xfrm>
        </p:spPr>
        <p:txBody>
          <a:bodyPr anchor="b"/>
          <a:lstStyle>
            <a:lvl1pPr marL="0" indent="0">
              <a:buNone/>
              <a:defRPr lang="en-US" sz="2000" b="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4196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343400" cy="639762"/>
          </a:xfr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None/>
              <a:defRPr lang="en-US" sz="2000" b="0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3434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r>
              <a:rPr lang="en-US" smtClean="0"/>
              <a:t>NOAA Research: Serving Society Through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C252-1AFA-4F7B-B5C5-0D8AD40AE5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r>
              <a:rPr lang="en-US" smtClean="0"/>
              <a:t>NOAA Research: Serving Society Through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D4A9-C44D-407A-9B5D-6CD743CE7D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NOAA Research: Serving Society Through Science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2BF4-CA2E-417F-A86E-9FD93C68B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/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Research: Serving Society Through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F90B03-18E4-48AA-896A-F88EEA232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2800" y="1447800"/>
            <a:ext cx="3657600" cy="5093208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tIns="2560320" rIns="274320" rtlCol="0" anchor="t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5800" y="1447800"/>
            <a:ext cx="3657600" cy="5093208"/>
          </a:xfr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0" tIns="2560320" rIns="274320" rtlCol="0" anchor="t" anchorCtr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rgbClr val="008000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65200" y="2057400"/>
            <a:ext cx="3352800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6555" y="1447800"/>
            <a:ext cx="337009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kern="1200" dirty="0" smtClean="0">
                <a:solidFill>
                  <a:srgbClr val="000066"/>
                </a:solidFill>
                <a:latin typeface="Franklin Gothic Heavy" pitchFamily="34" charset="0"/>
                <a:ea typeface="+mn-ea"/>
                <a:cs typeface="+mn-cs"/>
              </a:rPr>
              <a:t>MISSION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48200" y="2057400"/>
            <a:ext cx="3352800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66234" y="1447800"/>
            <a:ext cx="35167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Franklin Gothic Heavy" pitchFamily="34" charset="0"/>
                <a:ea typeface="+mn-ea"/>
                <a:cs typeface="+mn-cs"/>
              </a:rPr>
              <a:t>VISION</a:t>
            </a: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76400"/>
            <a:ext cx="41529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 smtClean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90B03-18E4-48AA-896A-F88EEA232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Research: Serving Society Through Science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uxtonEarth_FullP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" y="283"/>
            <a:ext cx="9143244" cy="685743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r>
              <a:rPr lang="en-US" smtClean="0"/>
              <a:t>NOAA Research: Serving Society Through Science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None/>
              <a:defRPr sz="14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fld id="{4FF90B03-18E4-48AA-896A-F88EEA232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Dept of Commerce Se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7475" y="6588125"/>
            <a:ext cx="236538" cy="234950"/>
          </a:xfrm>
          <a:prstGeom prst="rect">
            <a:avLst/>
          </a:prstGeom>
          <a:noFill/>
        </p:spPr>
      </p:pic>
      <p:pic>
        <p:nvPicPr>
          <p:cNvPr id="1032" name="Picture 8" descr="NOA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6526213"/>
            <a:ext cx="46482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632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i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effectLst/>
          <a:latin typeface="Franklin Gothic Demi" pitchFamily="34" charset="0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chemeClr val="accent1">
              <a:lumMod val="50000"/>
            </a:schemeClr>
          </a:solidFill>
          <a:latin typeface="Franklin Gothic Medium" pitchFamily="34" charset="0"/>
          <a:ea typeface="+mn-ea"/>
          <a:cs typeface="+mn-cs"/>
        </a:defRPr>
      </a:lvl1pPr>
      <a:lvl2pPr marL="514350" indent="-285750" algn="l" rtl="0" eaLnBrk="1" fontAlgn="base" hangingPunct="1">
        <a:spcBef>
          <a:spcPct val="5000"/>
        </a:spcBef>
        <a:spcAft>
          <a:spcPct val="0"/>
        </a:spcAft>
        <a:buFontTx/>
        <a:buBlip>
          <a:blip r:embed="rId14"/>
        </a:buBlip>
        <a:defRPr sz="20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2pPr>
      <a:lvl3pPr marL="914400" indent="-228600" algn="l" rtl="0" eaLnBrk="1" fontAlgn="base" hangingPunct="1">
        <a:spcBef>
          <a:spcPct val="5000"/>
        </a:spcBef>
        <a:spcAft>
          <a:spcPct val="0"/>
        </a:spcAft>
        <a:buFontTx/>
        <a:buBlip>
          <a:blip r:embed="rId15"/>
        </a:buBlip>
        <a:defRPr sz="18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3pPr>
      <a:lvl4pPr marL="1257300" indent="-228600" algn="l" rtl="0" eaLnBrk="1" fontAlgn="base" hangingPunct="1">
        <a:spcBef>
          <a:spcPct val="5000"/>
        </a:spcBef>
        <a:spcAft>
          <a:spcPct val="0"/>
        </a:spcAft>
        <a:buFontTx/>
        <a:buBlip>
          <a:blip r:embed="rId16"/>
        </a:buBlip>
        <a:defRPr sz="16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4pPr>
      <a:lvl5pPr marL="1600200" indent="-228600" algn="l" rtl="0" eaLnBrk="1" fontAlgn="base" hangingPunct="1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NOAA’s Office of Communications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NOAA Communications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NOAA’s Office of Communications coordinates media relations, external affairs, and select internal communications at the corporate NOAA level and also serves a coordinating function throughout NOAA by working closely with the line offices. </a:t>
            </a:r>
          </a:p>
          <a:p>
            <a:r>
              <a:rPr lang="en-US" sz="2000" dirty="0" smtClean="0"/>
              <a:t>Under the leadership of NOAA senior management, the Office of Communications provides messaging, promotion, and coordination for a broad range of external, constituent and communications services.  </a:t>
            </a:r>
          </a:p>
          <a:p>
            <a:r>
              <a:rPr lang="en-US" sz="2000" dirty="0" smtClean="0"/>
              <a:t>The goals of NOAA’s Communications Program are to:</a:t>
            </a:r>
          </a:p>
          <a:p>
            <a:pPr lvl="1"/>
            <a:r>
              <a:rPr lang="en-US" sz="1600" dirty="0" smtClean="0"/>
              <a:t>Increase NOAA’s name recognition;</a:t>
            </a:r>
          </a:p>
          <a:p>
            <a:pPr lvl="1"/>
            <a:r>
              <a:rPr lang="en-US" sz="1600" dirty="0" smtClean="0"/>
              <a:t>Present NOAA’s services to the American public in ways that are easily understood;</a:t>
            </a:r>
          </a:p>
          <a:p>
            <a:pPr lvl="1"/>
            <a:r>
              <a:rPr lang="en-US" sz="1600" dirty="0" smtClean="0"/>
              <a:t>Promote “One NOAA” message and integration across agency programs;</a:t>
            </a:r>
          </a:p>
          <a:p>
            <a:pPr lvl="1"/>
            <a:r>
              <a:rPr lang="en-US" sz="1600" dirty="0" smtClean="0"/>
              <a:t>Advance key legislation and budget initiatives; and</a:t>
            </a:r>
          </a:p>
          <a:p>
            <a:pPr lvl="1"/>
            <a:r>
              <a:rPr lang="en-US" sz="1600" dirty="0" smtClean="0"/>
              <a:t>Engage with, and expand NOAA’s constituencies.</a:t>
            </a:r>
          </a:p>
        </p:txBody>
      </p:sp>
      <p:sp>
        <p:nvSpPr>
          <p:cNvPr id="13316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Communications</a:t>
            </a:r>
          </a:p>
        </p:txBody>
      </p:sp>
      <p:sp>
        <p:nvSpPr>
          <p:cNvPr id="13317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1C6873-EFC8-4E3D-B730-B05316B6B6E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News releases</a:t>
            </a:r>
          </a:p>
          <a:p>
            <a:r>
              <a:rPr lang="en-US" dirty="0" smtClean="0"/>
              <a:t>News conferences</a:t>
            </a:r>
          </a:p>
          <a:p>
            <a:r>
              <a:rPr lang="en-US" dirty="0" smtClean="0"/>
              <a:t>NOAA Web editorial management</a:t>
            </a:r>
          </a:p>
          <a:p>
            <a:r>
              <a:rPr lang="en-US" dirty="0" smtClean="0"/>
              <a:t>Video presentations</a:t>
            </a:r>
          </a:p>
          <a:p>
            <a:r>
              <a:rPr lang="en-US" dirty="0" smtClean="0"/>
              <a:t>Opinion/editorial articles</a:t>
            </a:r>
          </a:p>
          <a:p>
            <a:r>
              <a:rPr lang="en-US" dirty="0" smtClean="0"/>
              <a:t>NOAA World-internal online newsletter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Services</a:t>
            </a:r>
            <a:endParaRPr lang="en-US" dirty="0"/>
          </a:p>
        </p:txBody>
      </p:sp>
      <p:sp>
        <p:nvSpPr>
          <p:cNvPr id="1536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Interview preparation and coordination</a:t>
            </a:r>
          </a:p>
          <a:p>
            <a:r>
              <a:rPr lang="en-US" smtClean="0"/>
              <a:t>Proactive placement of strategic messages in media</a:t>
            </a:r>
          </a:p>
          <a:p>
            <a:r>
              <a:rPr lang="en-US" smtClean="0"/>
              <a:t>Media training</a:t>
            </a:r>
          </a:p>
          <a:p>
            <a:r>
              <a:rPr lang="en-US" smtClean="0"/>
              <a:t>Constituent relations</a:t>
            </a:r>
          </a:p>
          <a:p>
            <a:r>
              <a:rPr lang="en-US" smtClean="0"/>
              <a:t>Exhibits management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endParaRPr lang="en-US" dirty="0" smtClean="0"/>
          </a:p>
        </p:txBody>
      </p:sp>
      <p:sp>
        <p:nvSpPr>
          <p:cNvPr id="1536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Communications</a:t>
            </a:r>
          </a:p>
        </p:txBody>
      </p:sp>
      <p:sp>
        <p:nvSpPr>
          <p:cNvPr id="1536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1010B-8E67-44B0-911E-928E5EC2B61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and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35515" y="2040026"/>
            <a:ext cx="1546485" cy="1998574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008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</a:t>
            </a:r>
            <a:br>
              <a:rPr lang="en-US" dirty="0" smtClean="0"/>
            </a:br>
            <a:r>
              <a:rPr lang="en-US" dirty="0" smtClean="0"/>
              <a:t>Not Available</a:t>
            </a:r>
            <a:endParaRPr lang="en-US" dirty="0"/>
          </a:p>
        </p:txBody>
      </p:sp>
      <p:pic>
        <p:nvPicPr>
          <p:cNvPr id="13" name="Picture 12" descr="Brook Davis 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4596" y="3317937"/>
            <a:ext cx="1448405" cy="2004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008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Karl Ander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0" y="2133600"/>
            <a:ext cx="1902337" cy="2440734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0" dirty="0" smtClean="0"/>
              <a:t>Who We Are:  </a:t>
            </a:r>
            <a:br>
              <a:rPr lang="en-US" i="0" dirty="0" smtClean="0"/>
            </a:br>
            <a:r>
              <a:rPr lang="en-US" sz="3200" dirty="0" smtClean="0">
                <a:latin typeface="Franklin Gothic Medium Cond" pitchFamily="34" charset="0"/>
              </a:rPr>
              <a:t>Office of Communications Leadership</a:t>
            </a:r>
          </a:p>
        </p:txBody>
      </p:sp>
      <p:sp>
        <p:nvSpPr>
          <p:cNvPr id="10247" name="AutoShape 13"/>
          <p:cNvSpPr>
            <a:spLocks noChangeArrowheads="1"/>
          </p:cNvSpPr>
          <p:nvPr/>
        </p:nvSpPr>
        <p:spPr bwMode="auto">
          <a:xfrm>
            <a:off x="309059" y="4666945"/>
            <a:ext cx="2662741" cy="11563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t" anchorCtr="0"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Anson Franklin, 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Director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sz="1800" dirty="0" smtClean="0">
                <a:solidFill>
                  <a:schemeClr val="bg1"/>
                </a:solidFill>
                <a:latin typeface="Franklin Gothic Medium Cond" pitchFamily="34" charset="0"/>
              </a:rPr>
              <a:t>(Political Appointee)</a:t>
            </a:r>
          </a:p>
        </p:txBody>
      </p:sp>
      <p:sp>
        <p:nvSpPr>
          <p:cNvPr id="10248" name="AutoShape 14"/>
          <p:cNvSpPr>
            <a:spLocks noChangeArrowheads="1"/>
          </p:cNvSpPr>
          <p:nvPr/>
        </p:nvSpPr>
        <p:spPr bwMode="auto">
          <a:xfrm>
            <a:off x="4800600" y="5419724"/>
            <a:ext cx="2438400" cy="1133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t" anchorCtr="0"/>
          <a:lstStyle/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Jeff Donald, </a:t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Deputy Director, </a:t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Office of External Affairs</a:t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800" dirty="0" smtClean="0">
                <a:solidFill>
                  <a:schemeClr val="bg1"/>
                </a:solidFill>
                <a:latin typeface="Franklin Gothic Medium Cond" pitchFamily="34" charset="0"/>
              </a:rPr>
              <a:t>(</a:t>
            </a:r>
            <a:r>
              <a:rPr lang="en-US" sz="1800" dirty="0" err="1" smtClean="0">
                <a:solidFill>
                  <a:schemeClr val="bg1"/>
                </a:solidFill>
                <a:latin typeface="Franklin Gothic Medium Cond" pitchFamily="34" charset="0"/>
              </a:rPr>
              <a:t>Politcal</a:t>
            </a:r>
            <a:r>
              <a:rPr lang="en-US" sz="1800" dirty="0" smtClean="0">
                <a:solidFill>
                  <a:schemeClr val="bg1"/>
                </a:solidFill>
                <a:latin typeface="Franklin Gothic Medium Cond" pitchFamily="34" charset="0"/>
              </a:rPr>
              <a:t> Appointee)</a:t>
            </a:r>
            <a:endParaRPr lang="en-US" dirty="0" smtClean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NOAA's Office of Communications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865117-F32F-431F-8F3D-0ECD6A8AE9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" name="Picture 11" descr="Brook Davis 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2034369"/>
            <a:ext cx="1524000" cy="2004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008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743200" y="4136156"/>
            <a:ext cx="1828800" cy="1133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t" anchorCtr="0"/>
          <a:lstStyle/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Scott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Smullen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, </a:t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Deputy Director, Communications</a:t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800" dirty="0" smtClean="0">
                <a:solidFill>
                  <a:schemeClr val="bg1"/>
                </a:solidFill>
                <a:latin typeface="Franklin Gothic Medium Cond" pitchFamily="34" charset="0"/>
              </a:rPr>
              <a:t>(Career)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6705600" y="4141813"/>
            <a:ext cx="1828800" cy="1133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t" anchorCtr="0"/>
          <a:lstStyle/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Vacant, </a:t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Deputy Director, Media Affairs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Franklin Gothic Medium Cond" pitchFamily="34" charset="0"/>
              </a:rPr>
              <a:t>(Career)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We Are</a:t>
            </a:r>
            <a:endParaRPr lang="en-US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266700" y="1905000"/>
            <a:ext cx="4229100" cy="4648200"/>
          </a:xfrm>
        </p:spPr>
        <p:txBody>
          <a:bodyPr/>
          <a:lstStyle/>
          <a:p>
            <a:r>
              <a:rPr lang="en-US" dirty="0" smtClean="0"/>
              <a:t>We are public affairs specialists serving NOAA headquarters and line offices</a:t>
            </a:r>
          </a:p>
          <a:p>
            <a:pPr lvl="1"/>
            <a:r>
              <a:rPr lang="en-US" dirty="0" smtClean="0"/>
              <a:t>Headquarters - 7 </a:t>
            </a:r>
          </a:p>
          <a:p>
            <a:pPr lvl="1"/>
            <a:r>
              <a:rPr lang="en-US" dirty="0" smtClean="0"/>
              <a:t>Fisheries - 4 </a:t>
            </a:r>
          </a:p>
          <a:p>
            <a:pPr lvl="1"/>
            <a:r>
              <a:rPr lang="en-US" dirty="0" smtClean="0"/>
              <a:t>Weather Service- 8 </a:t>
            </a:r>
          </a:p>
          <a:p>
            <a:pPr lvl="1"/>
            <a:r>
              <a:rPr lang="en-US" dirty="0" smtClean="0"/>
              <a:t>Research - 5 </a:t>
            </a:r>
          </a:p>
          <a:p>
            <a:pPr lvl="1"/>
            <a:r>
              <a:rPr lang="en-US" dirty="0" smtClean="0"/>
              <a:t>Satellites - 1</a:t>
            </a:r>
          </a:p>
          <a:p>
            <a:pPr lvl="1"/>
            <a:r>
              <a:rPr lang="en-US" dirty="0" smtClean="0"/>
              <a:t>Ocean Service - 2 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495800" y="1905000"/>
            <a:ext cx="4648200" cy="4648200"/>
          </a:xfrm>
        </p:spPr>
        <p:txBody>
          <a:bodyPr/>
          <a:lstStyle/>
          <a:p>
            <a:r>
              <a:rPr lang="en-US" dirty="0" smtClean="0"/>
              <a:t>We are constituent and intergovernmental affairs specialists</a:t>
            </a:r>
          </a:p>
          <a:p>
            <a:pPr lvl="1"/>
            <a:r>
              <a:rPr lang="en-US" dirty="0" smtClean="0"/>
              <a:t>Constituent - 2</a:t>
            </a:r>
          </a:p>
          <a:p>
            <a:pPr lvl="1"/>
            <a:r>
              <a:rPr lang="en-US" dirty="0" smtClean="0"/>
              <a:t>Intergovernmental -1</a:t>
            </a:r>
          </a:p>
          <a:p>
            <a:pPr lvl="1"/>
            <a:r>
              <a:rPr lang="en-US" dirty="0" smtClean="0"/>
              <a:t>Exhibits - 1</a:t>
            </a:r>
          </a:p>
          <a:p>
            <a:pPr lvl="1"/>
            <a:r>
              <a:rPr lang="en-US" dirty="0" smtClean="0"/>
              <a:t>Writer/editor - 1</a:t>
            </a:r>
          </a:p>
        </p:txBody>
      </p:sp>
      <p:sp>
        <p:nvSpPr>
          <p:cNvPr id="21507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Communications</a:t>
            </a:r>
          </a:p>
        </p:txBody>
      </p:sp>
      <p:sp>
        <p:nvSpPr>
          <p:cNvPr id="2150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F0AC3-E62C-4F03-8622-EB860091A69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lertSkaggs">
            <a:hlinkHover r:id="" action="ppaction://noaction" highlightClick="1"/>
          </p:cNvPr>
          <p:cNvSpPr/>
          <p:nvPr/>
        </p:nvSpPr>
        <p:spPr>
          <a:xfrm>
            <a:off x="7619682" y="2978150"/>
            <a:ext cx="1234440" cy="762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alertAOML">
            <a:hlinkHover r:id="" action="ppaction://noaction" highlightClick="1"/>
          </p:cNvPr>
          <p:cNvSpPr/>
          <p:nvPr/>
        </p:nvSpPr>
        <p:spPr>
          <a:xfrm>
            <a:off x="5516562" y="3138170"/>
            <a:ext cx="1143000" cy="6019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alertGFDL">
            <a:hlinkHover r:id="" action="ppaction://noaction" highlightClick="1"/>
          </p:cNvPr>
          <p:cNvSpPr/>
          <p:nvPr/>
        </p:nvSpPr>
        <p:spPr>
          <a:xfrm>
            <a:off x="6659562" y="2978150"/>
            <a:ext cx="914400" cy="762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alertNSSL">
            <a:hlinkHover r:id="" action="ppaction://noaction" highlightClick="1"/>
          </p:cNvPr>
          <p:cNvSpPr/>
          <p:nvPr/>
        </p:nvSpPr>
        <p:spPr>
          <a:xfrm>
            <a:off x="5897562" y="3740150"/>
            <a:ext cx="1181100" cy="6019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alertPMEL">
            <a:hlinkHover r:id="" action="ppaction://noaction" highlightClick="1"/>
          </p:cNvPr>
          <p:cNvSpPr/>
          <p:nvPr/>
        </p:nvSpPr>
        <p:spPr>
          <a:xfrm>
            <a:off x="7116762" y="3740150"/>
            <a:ext cx="1181100" cy="6019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alertWeatherAirQuality">
            <a:hlinkHover r:id="" action="ppaction://noaction" highlightClick="1"/>
          </p:cNvPr>
          <p:cNvSpPr/>
          <p:nvPr/>
        </p:nvSpPr>
        <p:spPr>
          <a:xfrm>
            <a:off x="6497637" y="1358900"/>
            <a:ext cx="1000124" cy="5238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alertOE">
            <a:hlinkHover r:id="" action="ppaction://noaction" highlightClick="1"/>
          </p:cNvPr>
          <p:cNvSpPr/>
          <p:nvPr/>
        </p:nvSpPr>
        <p:spPr>
          <a:xfrm>
            <a:off x="5268911" y="1358900"/>
            <a:ext cx="1162051" cy="5238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alertSeaGrant">
            <a:hlinkHover r:id="" action="ppaction://noaction" highlightClick="1"/>
          </p:cNvPr>
          <p:cNvSpPr/>
          <p:nvPr/>
        </p:nvSpPr>
        <p:spPr>
          <a:xfrm>
            <a:off x="4268786" y="1358900"/>
            <a:ext cx="971551" cy="5238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alertCPO">
            <a:hlinkHover r:id="" action="ppaction://noaction" highlightClick="1"/>
          </p:cNvPr>
          <p:cNvSpPr/>
          <p:nvPr/>
        </p:nvSpPr>
        <p:spPr>
          <a:xfrm>
            <a:off x="3249611" y="1358900"/>
            <a:ext cx="1000126" cy="5238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81" name="U.S." descr="W:\Presentations\2008\General\Transition Package\forShow\assets\ai\facilities\NWSFacilities_August2008_Ma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64770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2" name="Tit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We Work</a:t>
            </a:r>
          </a:p>
        </p:txBody>
      </p:sp>
      <p:sp>
        <p:nvSpPr>
          <p:cNvPr id="23583" name="Footer Placeholder 110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NOAA Communications</a:t>
            </a:r>
          </a:p>
        </p:txBody>
      </p:sp>
      <p:sp>
        <p:nvSpPr>
          <p:cNvPr id="23584" name="Slide Number Placeholder 11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D158C4-BA3D-4D6D-A8BB-D723B97EE13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896" name="Text Box 200"/>
          <p:cNvSpPr txBox="1">
            <a:spLocks noChangeArrowheads="1"/>
          </p:cNvSpPr>
          <p:nvPr/>
        </p:nvSpPr>
        <p:spPr bwMode="auto">
          <a:xfrm>
            <a:off x="2811780" y="5029200"/>
            <a:ext cx="1295400" cy="338554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(1)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Ft.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Worth, TX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9897" name="Text Box 201"/>
          <p:cNvSpPr txBox="1">
            <a:spLocks noChangeArrowheads="1"/>
          </p:cNvSpPr>
          <p:nvPr/>
        </p:nvSpPr>
        <p:spPr bwMode="auto">
          <a:xfrm>
            <a:off x="1981200" y="5791200"/>
            <a:ext cx="1219200" cy="307777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(1) Honolulu, HI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9899" name="Text Box 203"/>
          <p:cNvSpPr txBox="1">
            <a:spLocks noChangeArrowheads="1"/>
          </p:cNvSpPr>
          <p:nvPr/>
        </p:nvSpPr>
        <p:spPr bwMode="auto">
          <a:xfrm>
            <a:off x="304800" y="1828800"/>
            <a:ext cx="1219200" cy="307777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(1) Seattle, WA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9900" name="Text Box 204"/>
          <p:cNvSpPr txBox="1">
            <a:spLocks noChangeArrowheads="1"/>
          </p:cNvSpPr>
          <p:nvPr/>
        </p:nvSpPr>
        <p:spPr bwMode="auto">
          <a:xfrm>
            <a:off x="0" y="3352800"/>
            <a:ext cx="1524000" cy="307777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(1) Salt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Lake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City, UT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9901" name="Text Box 205"/>
          <p:cNvSpPr txBox="1">
            <a:spLocks noChangeArrowheads="1"/>
          </p:cNvSpPr>
          <p:nvPr/>
        </p:nvSpPr>
        <p:spPr bwMode="auto">
          <a:xfrm>
            <a:off x="3771900" y="1600200"/>
            <a:ext cx="1447800" cy="307777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(1)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Boulder,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CO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9902" name="Text Box 206"/>
          <p:cNvSpPr txBox="1">
            <a:spLocks noChangeArrowheads="1"/>
          </p:cNvSpPr>
          <p:nvPr/>
        </p:nvSpPr>
        <p:spPr bwMode="auto">
          <a:xfrm>
            <a:off x="7086600" y="4343400"/>
            <a:ext cx="1219200" cy="307777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(1)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Kansas City</a:t>
            </a:r>
          </a:p>
        </p:txBody>
      </p:sp>
      <p:sp>
        <p:nvSpPr>
          <p:cNvPr id="29903" name="Text Box 207"/>
          <p:cNvSpPr txBox="1">
            <a:spLocks noChangeArrowheads="1"/>
          </p:cNvSpPr>
          <p:nvPr/>
        </p:nvSpPr>
        <p:spPr bwMode="auto">
          <a:xfrm>
            <a:off x="4800600" y="5257800"/>
            <a:ext cx="1371600" cy="307777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1 Norman,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OK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9904" name="Text Box 208"/>
          <p:cNvSpPr txBox="1">
            <a:spLocks noChangeArrowheads="1"/>
          </p:cNvSpPr>
          <p:nvPr/>
        </p:nvSpPr>
        <p:spPr bwMode="auto">
          <a:xfrm>
            <a:off x="7239000" y="5334000"/>
            <a:ext cx="1066800" cy="338554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(1)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Miami, FL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9905" name="Text Box 209"/>
          <p:cNvSpPr txBox="1">
            <a:spLocks noChangeArrowheads="1"/>
          </p:cNvSpPr>
          <p:nvPr/>
        </p:nvSpPr>
        <p:spPr bwMode="auto">
          <a:xfrm>
            <a:off x="7513320" y="2423993"/>
            <a:ext cx="1569720" cy="307777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(1)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Long Island, N.Y.</a:t>
            </a:r>
          </a:p>
        </p:txBody>
      </p:sp>
      <p:sp>
        <p:nvSpPr>
          <p:cNvPr id="29906" name="Text Box 210"/>
          <p:cNvSpPr txBox="1">
            <a:spLocks noChangeArrowheads="1"/>
          </p:cNvSpPr>
          <p:nvPr/>
        </p:nvSpPr>
        <p:spPr bwMode="auto">
          <a:xfrm>
            <a:off x="7379970" y="3124200"/>
            <a:ext cx="1752600" cy="307777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(17)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Silver Spring,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MD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9907" name="Text Box 211"/>
          <p:cNvSpPr txBox="1">
            <a:spLocks noChangeArrowheads="1"/>
          </p:cNvSpPr>
          <p:nvPr/>
        </p:nvSpPr>
        <p:spPr bwMode="auto">
          <a:xfrm>
            <a:off x="7391400" y="3581400"/>
            <a:ext cx="1600200" cy="307777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itchFamily="34" charset="0"/>
              </a:rPr>
              <a:t>(15) Washington, DC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Franklin Gothic Medium Cond" pitchFamily="34" charset="0"/>
            </a:endParaRPr>
          </a:p>
        </p:txBody>
      </p:sp>
      <p:cxnSp>
        <p:nvCxnSpPr>
          <p:cNvPr id="29" name="Straight Connector 28"/>
          <p:cNvCxnSpPr>
            <a:stCxn id="29899" idx="3"/>
            <a:endCxn id="27" idx="2"/>
          </p:cNvCxnSpPr>
          <p:nvPr/>
        </p:nvCxnSpPr>
        <p:spPr>
          <a:xfrm flipV="1">
            <a:off x="1524000" y="1905000"/>
            <a:ext cx="457200" cy="776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981200" y="1828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9900" idx="3"/>
            <a:endCxn id="33" idx="2"/>
          </p:cNvCxnSpPr>
          <p:nvPr/>
        </p:nvCxnSpPr>
        <p:spPr>
          <a:xfrm flipV="1">
            <a:off x="1524000" y="3124200"/>
            <a:ext cx="1371600" cy="3824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29903" idx="0"/>
            <a:endCxn id="38" idx="5"/>
          </p:cNvCxnSpPr>
          <p:nvPr/>
        </p:nvCxnSpPr>
        <p:spPr>
          <a:xfrm rot="16200000" flipV="1">
            <a:off x="4528727" y="4300127"/>
            <a:ext cx="1089118" cy="8262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530090" y="40386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30140" y="351663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29902" idx="1"/>
            <a:endCxn id="43" idx="5"/>
          </p:cNvCxnSpPr>
          <p:nvPr/>
        </p:nvCxnSpPr>
        <p:spPr>
          <a:xfrm rot="10800000">
            <a:off x="5060222" y="3646713"/>
            <a:ext cx="2026378" cy="8505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9897" idx="3"/>
            <a:endCxn id="64" idx="2"/>
          </p:cNvCxnSpPr>
          <p:nvPr/>
        </p:nvCxnSpPr>
        <p:spPr>
          <a:xfrm flipV="1">
            <a:off x="3200400" y="5715000"/>
            <a:ext cx="228600" cy="2300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429000" y="56388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858000" y="5410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29904" idx="1"/>
            <a:endCxn id="69" idx="6"/>
          </p:cNvCxnSpPr>
          <p:nvPr/>
        </p:nvCxnSpPr>
        <p:spPr>
          <a:xfrm rot="10800000">
            <a:off x="7010400" y="5486401"/>
            <a:ext cx="228600" cy="168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657600" y="32766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80" idx="0"/>
            <a:endCxn id="29901" idx="2"/>
          </p:cNvCxnSpPr>
          <p:nvPr/>
        </p:nvCxnSpPr>
        <p:spPr>
          <a:xfrm rot="5400000" flipH="1" flipV="1">
            <a:off x="3430489" y="2211289"/>
            <a:ext cx="1368623" cy="76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5" idx="6"/>
            <a:endCxn id="29906" idx="1"/>
          </p:cNvCxnSpPr>
          <p:nvPr/>
        </p:nvCxnSpPr>
        <p:spPr>
          <a:xfrm flipV="1">
            <a:off x="7086600" y="3278089"/>
            <a:ext cx="293370" cy="747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5"/>
            <a:endCxn id="29907" idx="1"/>
          </p:cNvCxnSpPr>
          <p:nvPr/>
        </p:nvCxnSpPr>
        <p:spPr>
          <a:xfrm rot="16200000" flipH="1">
            <a:off x="7063538" y="3407426"/>
            <a:ext cx="328607" cy="3271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5" idx="7"/>
            <a:endCxn id="29905" idx="2"/>
          </p:cNvCxnSpPr>
          <p:nvPr/>
        </p:nvCxnSpPr>
        <p:spPr>
          <a:xfrm rot="5400000" flipH="1" flipV="1">
            <a:off x="7740557" y="2360295"/>
            <a:ext cx="186148" cy="9290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934200" y="32766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stCxn id="29896" idx="3"/>
            <a:endCxn id="100" idx="3"/>
          </p:cNvCxnSpPr>
          <p:nvPr/>
        </p:nvCxnSpPr>
        <p:spPr>
          <a:xfrm flipV="1">
            <a:off x="4107180" y="4702082"/>
            <a:ext cx="334738" cy="4963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4419600" y="4572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7010400" cy="1470025"/>
          </a:xfrm>
        </p:spPr>
        <p:txBody>
          <a:bodyPr/>
          <a:lstStyle/>
          <a:p>
            <a:pPr eaLnBrk="1" hangingPunct="1"/>
            <a:r>
              <a:rPr lang="en-US" sz="8000" smtClean="0">
                <a:effectLst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ton_EnergyBriefing">
  <a:themeElements>
    <a:clrScheme name="Edited Multi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buNone/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Comms</Template>
  <TotalTime>4934</TotalTime>
  <Words>247</Words>
  <Application>Microsoft Office PowerPoint</Application>
  <PresentationFormat>On-screen Show (4:3)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Franklin Gothic Heavy</vt:lpstr>
      <vt:lpstr>Franklin Gothic Medium Cond</vt:lpstr>
      <vt:lpstr>Franklin Gothic Demi</vt:lpstr>
      <vt:lpstr>Franklin Gothic Medium</vt:lpstr>
      <vt:lpstr>Franklin Gothic Book</vt:lpstr>
      <vt:lpstr>SolexRegularLining</vt:lpstr>
      <vt:lpstr>SolexBlackLiningItalic</vt:lpstr>
      <vt:lpstr>luxton_EnergyBriefing</vt:lpstr>
      <vt:lpstr>NOAA’s Office of Communications</vt:lpstr>
      <vt:lpstr>NOAA Communications  </vt:lpstr>
      <vt:lpstr>Products and Services</vt:lpstr>
      <vt:lpstr>Who We Are:   Office of Communications Leadership</vt:lpstr>
      <vt:lpstr>Who We Are</vt:lpstr>
      <vt:lpstr>Where We Work</vt:lpstr>
      <vt:lpstr>Questions?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Miller</dc:creator>
  <cp:lastModifiedBy>slewis</cp:lastModifiedBy>
  <cp:revision>217</cp:revision>
  <dcterms:created xsi:type="dcterms:W3CDTF">2007-07-19T13:26:06Z</dcterms:created>
  <dcterms:modified xsi:type="dcterms:W3CDTF">2008-11-14T20:58:26Z</dcterms:modified>
</cp:coreProperties>
</file>