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6" r:id="rId2"/>
    <p:sldId id="257" r:id="rId3"/>
    <p:sldId id="267" r:id="rId4"/>
    <p:sldId id="268" r:id="rId5"/>
    <p:sldId id="272" r:id="rId6"/>
    <p:sldId id="270" r:id="rId7"/>
    <p:sldId id="273" r:id="rId8"/>
    <p:sldId id="271" r:id="rId9"/>
  </p:sldIdLst>
  <p:sldSz cx="9144000" cy="6858000" type="screen4x3"/>
  <p:notesSz cx="6858000" cy="9144000"/>
  <p:embeddedFontLst>
    <p:embeddedFont>
      <p:font typeface="Franklin Gothic Demi" pitchFamily="34" charset="0"/>
      <p:regular r:id="rId12"/>
      <p:italic r:id="rId13"/>
    </p:embeddedFont>
    <p:embeddedFont>
      <p:font typeface="Franklin Gothic Medium Cond" pitchFamily="34" charset="0"/>
      <p:regular r:id="rId14"/>
    </p:embeddedFont>
    <p:embeddedFont>
      <p:font typeface="Franklin Gothic Medium" pitchFamily="34" charset="0"/>
      <p:regular r:id="rId15"/>
      <p:italic r:id="rId16"/>
    </p:embeddedFont>
    <p:embeddedFont>
      <p:font typeface="Arial Narrow" pitchFamily="34" charset="0"/>
      <p:regular r:id="rId17"/>
      <p:bold r:id="rId18"/>
      <p:italic r:id="rId19"/>
      <p:boldItalic r:id="rId20"/>
    </p:embeddedFont>
    <p:embeddedFont>
      <p:font typeface="TradeGothicBold" pitchFamily="2" charset="0"/>
      <p:regular r:id="rId21"/>
    </p:embeddedFont>
    <p:embeddedFont>
      <p:font typeface="Franklin Gothic Book" pitchFamily="34" charset="0"/>
      <p:regular r:id="rId22"/>
      <p:italic r:id="rId23"/>
    </p:embeddedFont>
    <p:embeddedFont>
      <p:font typeface="Calibri" pitchFamily="34" charset="0"/>
      <p:regular r:id="rId24"/>
      <p:bold r:id="rId25"/>
      <p:italic r:id="rId26"/>
      <p:boldItalic r:id="rId27"/>
    </p:embeddedFont>
    <p:embeddedFont>
      <p:font typeface="Franklin Gothic Heavy" pitchFamily="3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334" autoAdjust="0"/>
    <p:restoredTop sz="94660"/>
  </p:normalViewPr>
  <p:slideViewPr>
    <p:cSldViewPr>
      <p:cViewPr varScale="1">
        <p:scale>
          <a:sx n="76" d="100"/>
          <a:sy n="76" d="100"/>
        </p:scale>
        <p:origin x="-108" y="-5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notesMaster" Target="notesMasters/notesMaster1.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W:\Presentations\2008\General\Transition%20Package\Transition%20Documents\Phase%20II%20Materials\Final_PhaseII_PPTs\mwRevisions\budgetCharts\20081014-FY05-09%20Historic%20Budget%20A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plotArea>
      <c:layout>
        <c:manualLayout>
          <c:layoutTarget val="inner"/>
          <c:xMode val="edge"/>
          <c:yMode val="edge"/>
          <c:x val="7.005709812589217E-2"/>
          <c:y val="3.1223597050368746E-2"/>
          <c:w val="0.91386103052907997"/>
          <c:h val="0.76257280339957711"/>
        </c:manualLayout>
      </c:layout>
      <c:barChart>
        <c:barDir val="col"/>
        <c:grouping val="clustered"/>
        <c:ser>
          <c:idx val="0"/>
          <c:order val="0"/>
          <c:tx>
            <c:strRef>
              <c:f>OGC!$A$2</c:f>
              <c:strCache>
                <c:ptCount val="1"/>
                <c:pt idx="0">
                  <c:v>General Counsel</c:v>
                </c:pt>
              </c:strCache>
            </c:strRef>
          </c:tx>
          <c:spPr>
            <a:gradFill flip="none" rotWithShape="1">
              <a:gsLst>
                <a:gs pos="0">
                  <a:srgbClr val="0F6FC6">
                    <a:lumMod val="75000"/>
                    <a:shade val="30000"/>
                    <a:satMod val="115000"/>
                  </a:srgbClr>
                </a:gs>
                <a:gs pos="50000">
                  <a:srgbClr val="0F6FC6">
                    <a:lumMod val="75000"/>
                    <a:shade val="67500"/>
                    <a:satMod val="115000"/>
                  </a:srgbClr>
                </a:gs>
                <a:gs pos="100000">
                  <a:srgbClr val="0F6FC6">
                    <a:lumMod val="75000"/>
                    <a:shade val="100000"/>
                    <a:satMod val="115000"/>
                  </a:srgbClr>
                </a:gs>
              </a:gsLst>
              <a:lin ang="5400000" scaled="1"/>
              <a:tileRect/>
            </a:gradFill>
          </c:spPr>
          <c:dLbls>
            <c:numFmt formatCode="&quot;$&quot;#,##0.0" sourceLinked="0"/>
            <c:spPr>
              <a:noFill/>
            </c:spPr>
            <c:txPr>
              <a:bodyPr/>
              <a:lstStyle/>
              <a:p>
                <a:pPr>
                  <a:defRPr sz="1800">
                    <a:solidFill>
                      <a:schemeClr val="tx1"/>
                    </a:solidFill>
                    <a:latin typeface="Franklin Gothic Medium Cond" pitchFamily="34" charset="0"/>
                  </a:defRPr>
                </a:pPr>
                <a:endParaRPr lang="en-US"/>
              </a:p>
            </c:txPr>
            <c:dLblPos val="inEnd"/>
            <c:showVal val="1"/>
          </c:dLbls>
          <c:cat>
            <c:strRef>
              <c:f>OGC!$B$1:$I$1</c:f>
              <c:strCache>
                <c:ptCount val="8"/>
                <c:pt idx="0">
                  <c:v>FY 2005 Enacted</c:v>
                </c:pt>
                <c:pt idx="1">
                  <c:v>FY 2006 Enacted</c:v>
                </c:pt>
                <c:pt idx="2">
                  <c:v>FY 2007 Enacted</c:v>
                </c:pt>
                <c:pt idx="3">
                  <c:v>FY 2008 President's Request</c:v>
                </c:pt>
                <c:pt idx="4">
                  <c:v>FY 2008 Enacted</c:v>
                </c:pt>
                <c:pt idx="5">
                  <c:v>FY 2009 President's Request * (With the census and HFIF amendment)</c:v>
                </c:pt>
                <c:pt idx="6">
                  <c:v>House Markup</c:v>
                </c:pt>
                <c:pt idx="7">
                  <c:v>Senate Markup</c:v>
                </c:pt>
              </c:strCache>
            </c:strRef>
          </c:cat>
          <c:val>
            <c:numRef>
              <c:f>OGC!$B$2:$I$2</c:f>
              <c:numCache>
                <c:formatCode>"$"#,##0</c:formatCode>
                <c:ptCount val="8"/>
                <c:pt idx="0">
                  <c:v>9720</c:v>
                </c:pt>
                <c:pt idx="1">
                  <c:v>9220.7000000000007</c:v>
                </c:pt>
                <c:pt idx="2">
                  <c:v>9220.7000000000007</c:v>
                </c:pt>
                <c:pt idx="3">
                  <c:v>11957.7</c:v>
                </c:pt>
                <c:pt idx="4">
                  <c:v>9930</c:v>
                </c:pt>
                <c:pt idx="5">
                  <c:v>10122</c:v>
                </c:pt>
                <c:pt idx="6">
                  <c:v>10147</c:v>
                </c:pt>
                <c:pt idx="7">
                  <c:v>10147</c:v>
                </c:pt>
              </c:numCache>
            </c:numRef>
          </c:val>
        </c:ser>
        <c:gapWidth val="76"/>
        <c:axId val="197713280"/>
        <c:axId val="197892352"/>
      </c:barChart>
      <c:catAx>
        <c:axId val="197713280"/>
        <c:scaling>
          <c:orientation val="minMax"/>
        </c:scaling>
        <c:axPos val="b"/>
        <c:tickLblPos val="nextTo"/>
        <c:txPr>
          <a:bodyPr/>
          <a:lstStyle/>
          <a:p>
            <a:pPr>
              <a:defRPr sz="1100">
                <a:latin typeface="Franklin Gothic Medium Cond" pitchFamily="34" charset="0"/>
              </a:defRPr>
            </a:pPr>
            <a:endParaRPr lang="en-US"/>
          </a:p>
        </c:txPr>
        <c:crossAx val="197892352"/>
        <c:crosses val="autoZero"/>
        <c:auto val="1"/>
        <c:lblAlgn val="ctr"/>
        <c:lblOffset val="100"/>
      </c:catAx>
      <c:valAx>
        <c:axId val="197892352"/>
        <c:scaling>
          <c:orientation val="minMax"/>
        </c:scaling>
        <c:axPos val="l"/>
        <c:majorGridlines/>
        <c:numFmt formatCode="&quot;$&quot;#,##0.0" sourceLinked="0"/>
        <c:tickLblPos val="nextTo"/>
        <c:txPr>
          <a:bodyPr/>
          <a:lstStyle/>
          <a:p>
            <a:pPr>
              <a:defRPr sz="1200">
                <a:latin typeface="Franklin Gothic Medium Cond" pitchFamily="34" charset="0"/>
              </a:defRPr>
            </a:pPr>
            <a:endParaRPr lang="en-US"/>
          </a:p>
        </c:txPr>
        <c:crossAx val="197713280"/>
        <c:crosses val="autoZero"/>
        <c:crossBetween val="between"/>
        <c:dispUnits>
          <c:builtInUnit val="thousands"/>
          <c:dispUnitsLbl>
            <c:layout>
              <c:manualLayout>
                <c:xMode val="edge"/>
                <c:yMode val="edge"/>
                <c:x val="7.0175438596491224E-2"/>
                <c:y val="3.1223597050368746E-2"/>
              </c:manualLayout>
            </c:layout>
            <c:tx>
              <c:rich>
                <a:bodyPr rot="0" vert="horz"/>
                <a:lstStyle/>
                <a:p>
                  <a:pPr>
                    <a:defRPr sz="1100" b="0">
                      <a:latin typeface="Franklin Gothic Medium Cond" pitchFamily="34" charset="0"/>
                    </a:defRPr>
                  </a:pPr>
                  <a:r>
                    <a:rPr lang="en-US" dirty="0" smtClean="0"/>
                    <a:t>Millions</a:t>
                  </a:r>
                  <a:endParaRPr lang="en-US" dirty="0"/>
                </a:p>
              </c:rich>
            </c:tx>
          </c:dispUnitsLbl>
        </c:dispUnits>
      </c:valAx>
      <c:spPr>
        <a:solidFill>
          <a:schemeClr val="accent1">
            <a:lumMod val="20000"/>
            <a:lumOff val="80000"/>
          </a:schemeClr>
        </a:solidFill>
      </c:spPr>
    </c:plotArea>
    <c:plotVisOnly val="1"/>
  </c:chart>
  <c:spPr>
    <a:noFill/>
    <a:ln>
      <a:noFill/>
    </a:ln>
  </c:spPr>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76A842-BEC8-4A4B-B024-8754C49E4CF5}" type="datetimeFigureOut">
              <a:rPr lang="en-US" smtClean="0"/>
              <a:pPr/>
              <a:t>11/14/2008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4F35F7-0123-42F3-81B6-E8C522FD5E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475CA-52F3-4F62-8CAB-C3F15F070E11}" type="datetimeFigureOut">
              <a:rPr lang="en-US" smtClean="0"/>
              <a:pPr/>
              <a:t>11/14/2008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6108B-E18E-4BF4-831B-CA08EC594D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09502"/>
            <a:fld id="{D5B47667-E6D9-4B3C-A0D3-95D4FD82BF33}" type="slidenum">
              <a:rPr lang="en-US" smtClean="0"/>
              <a:pPr defTabSz="909502"/>
              <a:t>3</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b="1"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09707"/>
            <a:fld id="{1D5F2554-5F81-40C6-B8F8-E6D976EC09A6}" type="slidenum">
              <a:rPr lang="en-US" smtClean="0">
                <a:latin typeface="Arial" pitchFamily="34" charset="0"/>
              </a:rPr>
              <a:pPr defTabSz="909707"/>
              <a:t>5</a:t>
            </a:fld>
            <a:endParaRPr lang="en-US" dirty="0" smtClean="0">
              <a:latin typeface="Arial" pitchFamily="34" charset="0"/>
            </a:endParaRPr>
          </a:p>
        </p:txBody>
      </p:sp>
      <p:sp>
        <p:nvSpPr>
          <p:cNvPr id="39939" name="Rectangle 2"/>
          <p:cNvSpPr>
            <a:spLocks noGrp="1" noRot="1" noChangeAspect="1" noChangeArrowheads="1" noTextEdit="1"/>
          </p:cNvSpPr>
          <p:nvPr>
            <p:ph type="sldImg"/>
          </p:nvPr>
        </p:nvSpPr>
        <p:spPr>
          <a:xfrm>
            <a:off x="2200275" y="311150"/>
            <a:ext cx="2395538" cy="1797050"/>
          </a:xfrm>
          <a:ln/>
        </p:spPr>
      </p:sp>
      <p:sp>
        <p:nvSpPr>
          <p:cNvPr id="39940" name="Rectangle 3"/>
          <p:cNvSpPr>
            <a:spLocks noGrp="1" noChangeArrowheads="1"/>
          </p:cNvSpPr>
          <p:nvPr>
            <p:ph type="body" idx="1"/>
          </p:nvPr>
        </p:nvSpPr>
        <p:spPr>
          <a:xfrm>
            <a:off x="1043610" y="2172012"/>
            <a:ext cx="5523982" cy="6576935"/>
          </a:xfrm>
          <a:noFill/>
          <a:ln/>
        </p:spPr>
        <p:txBody>
          <a:bodyPr/>
          <a:lstStyle/>
          <a:p>
            <a:pPr eaLnBrk="1" hangingPunct="1"/>
            <a:endParaRPr lang="en-US" sz="1400" b="1" i="1"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08935"/>
            <a:fld id="{91DB92B4-C0FE-4483-9659-B1802C190CD1}" type="slidenum">
              <a:rPr lang="en-US" smtClean="0">
                <a:latin typeface="Arial" pitchFamily="34" charset="0"/>
              </a:rPr>
              <a:pPr defTabSz="908935"/>
              <a:t>7</a:t>
            </a:fld>
            <a:endParaRPr lang="en-US" dirty="0" smtClean="0">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2209800"/>
            <a:ext cx="9144000" cy="2971800"/>
          </a:xfrm>
          <a:prstGeom prst="rect">
            <a:avLst/>
          </a:prstGeom>
          <a:solidFill>
            <a:schemeClr val="tx1">
              <a:alpha val="70000"/>
            </a:schemeClr>
          </a:solidFill>
          <a:effectLst>
            <a:innerShdw blurRad="114300">
              <a:prstClr val="black"/>
            </a:innerShdw>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 name="Rectangle 4"/>
          <p:cNvSpPr/>
          <p:nvPr/>
        </p:nvSpPr>
        <p:spPr>
          <a:xfrm>
            <a:off x="152400" y="2285999"/>
            <a:ext cx="3455096" cy="2826897"/>
          </a:xfrm>
          <a:prstGeom prst="rect">
            <a:avLst/>
          </a:prstGeom>
          <a:blipFill dpi="0" rotWithShape="1">
            <a:blip r:embed="rId3"/>
            <a:srcRect/>
            <a:tile tx="0" ty="1270000" sx="100000" sy="100000" flip="none" algn="ctr"/>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733800" y="2285999"/>
            <a:ext cx="3468666" cy="2837999"/>
          </a:xfrm>
          <a:prstGeom prst="rect">
            <a:avLst/>
          </a:prstGeom>
          <a:blipFill>
            <a:blip r:embed="rId4"/>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315200" y="2286000"/>
            <a:ext cx="1676400" cy="1371600"/>
          </a:xfrm>
          <a:prstGeom prst="rect">
            <a:avLst/>
          </a:prstGeom>
          <a:blipFill>
            <a:blip r:embed="rId5"/>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7315200" y="3733800"/>
            <a:ext cx="1676400" cy="1371600"/>
          </a:xfrm>
          <a:prstGeom prst="rect">
            <a:avLst/>
          </a:prstGeom>
          <a:blipFill>
            <a:blip r:embed="rId6"/>
            <a:stretch>
              <a:fillRect/>
            </a:stretch>
          </a:blipFill>
          <a:ln>
            <a:solidFill>
              <a:srgbClr val="FFFFFF">
                <a:alpha val="74902"/>
              </a:srgb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514" name="Rectangle 2"/>
          <p:cNvSpPr>
            <a:spLocks noGrp="1" noChangeArrowheads="1"/>
          </p:cNvSpPr>
          <p:nvPr>
            <p:ph type="ctrTitle"/>
          </p:nvPr>
        </p:nvSpPr>
        <p:spPr>
          <a:xfrm>
            <a:off x="0" y="0"/>
            <a:ext cx="9144000" cy="2209800"/>
          </a:xfrm>
          <a:ln/>
        </p:spPr>
        <p:txBody>
          <a:bodyPr/>
          <a:lstStyle>
            <a:lvl1pPr algn="l">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64515" name="Rectangle 3"/>
          <p:cNvSpPr>
            <a:spLocks noGrp="1" noChangeArrowheads="1"/>
          </p:cNvSpPr>
          <p:nvPr>
            <p:ph type="subTitle" idx="1"/>
          </p:nvPr>
        </p:nvSpPr>
        <p:spPr>
          <a:xfrm>
            <a:off x="0" y="5181600"/>
            <a:ext cx="5486400" cy="1371600"/>
          </a:xfrm>
        </p:spPr>
        <p:txBody>
          <a:bodyPr rIns="182880"/>
          <a:lstStyle>
            <a:lvl1pPr algn="l">
              <a:defRPr sz="2400">
                <a:solidFill>
                  <a:srgbClr val="FFFFCC"/>
                </a:solidFill>
                <a:latin typeface="Franklin Gothic Medium Cond"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Rectangle 5"/>
          <p:cNvSpPr>
            <a:spLocks noGrp="1" noChangeArrowheads="1"/>
          </p:cNvSpPr>
          <p:nvPr>
            <p:ph type="ftr" sz="quarter"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5372100" y="1600200"/>
            <a:ext cx="3771900" cy="4953000"/>
          </a:xfrm>
        </p:spPr>
        <p:txBody>
          <a:bodyPr/>
          <a:lstStyle>
            <a:lvl1pPr>
              <a:defRPr sz="2400"/>
            </a:lvl1pPr>
            <a:lvl2pPr>
              <a:defRPr sz="20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Rectangle 5"/>
          <p:cNvSpPr>
            <a:spLocks noGrp="1" noChangeArrowheads="1"/>
          </p:cNvSpPr>
          <p:nvPr>
            <p:ph type="ftr" sz="quarter"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6304" y="1535113"/>
            <a:ext cx="3810000"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304" y="2174875"/>
            <a:ext cx="3810000"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5256304" y="1535113"/>
            <a:ext cx="3811496" cy="639762"/>
          </a:xfrm>
        </p:spPr>
        <p:txBody>
          <a:bodyPr anchor="b"/>
          <a:lstStyle>
            <a:lvl1pPr marL="0" indent="0">
              <a:buNone/>
              <a:defRPr sz="2000" b="0">
                <a:latin typeface="Franklin Gothic Dem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6304" y="2174875"/>
            <a:ext cx="3811496"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7" name="Rectangle 5"/>
          <p:cNvSpPr>
            <a:spLocks noGrp="1" noChangeArrowheads="1"/>
          </p:cNvSpPr>
          <p:nvPr>
            <p:ph type="ftr" sz="quarter"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B991410E-0A48-4E85-A277-203C7C7968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otally 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lineOffic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1410E-0A48-4E85-A277-203C7C796850}"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ission/Vis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buFontTx/>
              <a:buNone/>
            </a:pPr>
            <a:r>
              <a:rPr lang="en-US" smtClean="0"/>
              <a:t>NOAA’s Office of Marine and Aviation Operations (OMAO)</a:t>
            </a:r>
            <a:endParaRPr lang="en-US" dirty="0"/>
          </a:p>
        </p:txBody>
      </p:sp>
      <p:sp>
        <p:nvSpPr>
          <p:cNvPr id="4" name="Slide Number Placeholder 3"/>
          <p:cNvSpPr>
            <a:spLocks noGrp="1"/>
          </p:cNvSpPr>
          <p:nvPr>
            <p:ph type="sldNum" sz="quarter" idx="11"/>
          </p:nvPr>
        </p:nvSpPr>
        <p:spPr/>
        <p:txBody>
          <a:bodyPr/>
          <a:lstStyle/>
          <a:p>
            <a:pPr>
              <a:defRPr/>
            </a:pPr>
            <a:fld id="{68CF04B2-B780-4D6C-9559-51EC6F41927F}" type="slidenum">
              <a:rPr lang="en-US" smtClean="0"/>
              <a:pPr>
                <a:defRPr/>
              </a:pPr>
              <a:t>‹#›</a:t>
            </a:fld>
            <a:endParaRPr lang="en-US" dirty="0"/>
          </a:p>
        </p:txBody>
      </p:sp>
      <p:sp>
        <p:nvSpPr>
          <p:cNvPr id="6" name="Text Placeholder 5"/>
          <p:cNvSpPr>
            <a:spLocks noGrp="1"/>
          </p:cNvSpPr>
          <p:nvPr>
            <p:ph type="body" sz="quarter" idx="12"/>
          </p:nvPr>
        </p:nvSpPr>
        <p:spPr>
          <a:xfrm>
            <a:off x="812800" y="1447800"/>
            <a:ext cx="7340600" cy="5093208"/>
          </a:xfrm>
          <a:gradFill>
            <a:gsLst>
              <a:gs pos="0">
                <a:schemeClr val="accent1">
                  <a:tint val="50000"/>
                  <a:satMod val="300000"/>
                </a:schemeClr>
              </a:gs>
              <a:gs pos="35000">
                <a:schemeClr val="accent1">
                  <a:tint val="37000"/>
                  <a:satMod val="300000"/>
                </a:schemeClr>
              </a:gs>
              <a:gs pos="100000">
                <a:schemeClr val="accent1">
                  <a:tint val="15000"/>
                  <a:satMod val="350000"/>
                  <a:alpha val="0"/>
                </a:schemeClr>
              </a:gs>
            </a:gsLst>
          </a:gradFill>
          <a:ln>
            <a:noFill/>
          </a:ln>
        </p:spPr>
        <p:style>
          <a:lnRef idx="1">
            <a:schemeClr val="accent1"/>
          </a:lnRef>
          <a:fillRef idx="2">
            <a:schemeClr val="accent1"/>
          </a:fillRef>
          <a:effectRef idx="1">
            <a:schemeClr val="accent1"/>
          </a:effectRef>
          <a:fontRef idx="minor">
            <a:schemeClr val="dk1"/>
          </a:fontRef>
        </p:style>
        <p:txBody>
          <a:bodyPr lIns="274320" tIns="3108960" rIns="274320" rtlCol="0" anchor="t" anchorCtr="0"/>
          <a:lstStyle>
            <a:lvl1pPr marL="0" indent="0" algn="l" rtl="0" fontAlgn="base">
              <a:spcBef>
                <a:spcPct val="0"/>
              </a:spcBef>
              <a:spcAft>
                <a:spcPct val="0"/>
              </a:spcAft>
              <a:defRPr lang="en-US" sz="1800" dirty="0" smtClean="0">
                <a:solidFill>
                  <a:schemeClr val="accent1">
                    <a:lumMod val="75000"/>
                  </a:schemeClr>
                </a:solidFill>
                <a:latin typeface="Franklin Gothic Medium" pitchFamily="34" charset="0"/>
                <a:ea typeface="+mn-ea"/>
                <a:cs typeface="+mn-cs"/>
              </a:defRPr>
            </a:lvl1pPr>
          </a:lstStyle>
          <a:p>
            <a:pPr lvl="0"/>
            <a:r>
              <a:rPr lang="en-US" dirty="0" smtClean="0"/>
              <a:t>Click to edit Master text styles</a:t>
            </a:r>
          </a:p>
        </p:txBody>
      </p:sp>
      <p:sp>
        <p:nvSpPr>
          <p:cNvPr id="12" name="Picture Placeholder 11"/>
          <p:cNvSpPr>
            <a:spLocks noGrp="1"/>
          </p:cNvSpPr>
          <p:nvPr>
            <p:ph type="pic" sz="quarter" idx="14"/>
          </p:nvPr>
        </p:nvSpPr>
        <p:spPr>
          <a:xfrm>
            <a:off x="2260600" y="1981200"/>
            <a:ext cx="4445000" cy="2424546"/>
          </a:xfrm>
        </p:spPr>
        <p:txBody>
          <a:bodyPr/>
          <a:lstStyle/>
          <a:p>
            <a:r>
              <a:rPr lang="en-US" dirty="0" smtClean="0"/>
              <a:t>Click icon to add picture</a:t>
            </a:r>
            <a:endParaRPr lang="en-US" dirty="0"/>
          </a:p>
        </p:txBody>
      </p:sp>
      <p:sp>
        <p:nvSpPr>
          <p:cNvPr id="13" name="TextBox 12"/>
          <p:cNvSpPr txBox="1"/>
          <p:nvPr/>
        </p:nvSpPr>
        <p:spPr>
          <a:xfrm>
            <a:off x="1101309" y="1447800"/>
            <a:ext cx="6763583" cy="609600"/>
          </a:xfrm>
          <a:prstGeom prst="rect">
            <a:avLst/>
          </a:prstGeom>
          <a:noFill/>
          <a:ln w="9525">
            <a:noFill/>
            <a:miter lim="800000"/>
            <a:headEnd/>
            <a:tailEnd/>
          </a:ln>
          <a:effectLst/>
        </p:spPr>
        <p:txBody>
          <a:bodyPr wrap="square" anchor="ctr">
            <a:noAutofit/>
          </a:bodyPr>
          <a:lstStyle/>
          <a:p>
            <a:pPr algn="ctr" rtl="0" fontAlgn="base">
              <a:spcBef>
                <a:spcPct val="0"/>
              </a:spcBef>
              <a:spcAft>
                <a:spcPct val="0"/>
              </a:spcAft>
              <a:buNone/>
              <a:defRPr/>
            </a:pPr>
            <a:r>
              <a:rPr lang="en-US" sz="3600" kern="1200" dirty="0" smtClean="0">
                <a:solidFill>
                  <a:srgbClr val="000066"/>
                </a:solidFill>
                <a:latin typeface="Franklin Gothic Heavy" pitchFamily="34" charset="0"/>
                <a:ea typeface="+mn-ea"/>
                <a:cs typeface="+mn-cs"/>
              </a:rPr>
              <a:t>MISSION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518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1371600"/>
            <a:ext cx="9144000" cy="76200"/>
          </a:xfrm>
          <a:prstGeom prst="rect">
            <a:avLst/>
          </a:pr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6" name="Picture 8" descr="luxtonEarth_FullPage.png"/>
          <p:cNvPicPr>
            <a:picLocks noChangeAspect="1"/>
          </p:cNvPicPr>
          <p:nvPr/>
        </p:nvPicPr>
        <p:blipFill>
          <a:blip r:embed="rId11"/>
          <a:stretch>
            <a:fillRect/>
          </a:stretch>
        </p:blipFill>
        <p:spPr bwMode="auto">
          <a:xfrm>
            <a:off x="0" y="0"/>
            <a:ext cx="9143999" cy="6858000"/>
          </a:xfrm>
          <a:prstGeom prst="rect">
            <a:avLst/>
          </a:prstGeom>
          <a:noFill/>
          <a:ln w="9525">
            <a:noFill/>
            <a:miter lim="800000"/>
            <a:headEnd/>
            <a:tailEnd/>
          </a:ln>
        </p:spPr>
      </p:pic>
      <p:sp>
        <p:nvSpPr>
          <p:cNvPr id="3077" name="Rectangle 2"/>
          <p:cNvSpPr>
            <a:spLocks noGrp="1" noChangeArrowheads="1"/>
          </p:cNvSpPr>
          <p:nvPr>
            <p:ph type="title"/>
          </p:nvPr>
        </p:nvSpPr>
        <p:spPr bwMode="auto">
          <a:xfrm>
            <a:off x="1524000" y="0"/>
            <a:ext cx="7620000" cy="1371600"/>
          </a:xfrm>
          <a:prstGeom prst="rect">
            <a:avLst/>
          </a:prstGeom>
          <a:noFill/>
          <a:ln w="9525" algn="ctr">
            <a:noFill/>
            <a:miter lim="800000"/>
            <a:headEnd/>
            <a:tailEnd/>
          </a:ln>
        </p:spPr>
        <p:txBody>
          <a:bodyPr vert="horz" wrap="square" lIns="91440" tIns="45720" rIns="182880" bIns="45720" numCol="1" anchor="ctr" anchorCtr="0" compatLnSpc="1">
            <a:prstTxWarp prst="textNoShape">
              <a:avLst/>
            </a:prstTxWarp>
          </a:bodyPr>
          <a:lstStyle/>
          <a:p>
            <a:pPr lvl="0"/>
            <a:r>
              <a:rPr lang="en-US" smtClean="0"/>
              <a:t>Click to edit Master title style</a:t>
            </a:r>
          </a:p>
        </p:txBody>
      </p:sp>
      <p:sp>
        <p:nvSpPr>
          <p:cNvPr id="3078" name="Rectangle 3"/>
          <p:cNvSpPr>
            <a:spLocks noGrp="1" noChangeArrowheads="1"/>
          </p:cNvSpPr>
          <p:nvPr>
            <p:ph type="body" idx="1"/>
          </p:nvPr>
        </p:nvSpPr>
        <p:spPr bwMode="auto">
          <a:xfrm>
            <a:off x="304800" y="1676400"/>
            <a:ext cx="8534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0" y="6553200"/>
            <a:ext cx="7010400" cy="304800"/>
          </a:xfrm>
          <a:prstGeom prst="rect">
            <a:avLst/>
          </a:prstGeom>
          <a:noFill/>
          <a:ln w="9525">
            <a:noFill/>
            <a:miter lim="800000"/>
            <a:headEnd/>
            <a:tailEnd/>
          </a:ln>
          <a:effectLst/>
        </p:spPr>
        <p:txBody>
          <a:bodyPr vert="horz" wrap="square" lIns="960120" tIns="45720" rIns="91440" bIns="45720" numCol="1" anchor="t" anchorCtr="0" compatLnSpc="1">
            <a:prstTxWarp prst="textNoShape">
              <a:avLst/>
            </a:prstTxWarp>
          </a:bodyPr>
          <a:lstStyle>
            <a:lvl1pPr>
              <a:defRPr sz="1200">
                <a:solidFill>
                  <a:srgbClr val="FFFFCC"/>
                </a:solidFill>
                <a:latin typeface="Franklin Gothic Medium Cond" pitchFamily="34" charset="0"/>
              </a:defRPr>
            </a:lvl1pPr>
          </a:lstStyle>
          <a:p>
            <a:endParaRPr lang="en-US"/>
          </a:p>
        </p:txBody>
      </p:sp>
      <p:sp>
        <p:nvSpPr>
          <p:cNvPr id="1030" name="Rectangle 6"/>
          <p:cNvSpPr>
            <a:spLocks noGrp="1" noChangeArrowheads="1"/>
          </p:cNvSpPr>
          <p:nvPr>
            <p:ph type="sldNum" sz="quarter" idx="4"/>
          </p:nvPr>
        </p:nvSpPr>
        <p:spPr bwMode="auto">
          <a:xfrm>
            <a:off x="70104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CC"/>
                </a:solidFill>
                <a:latin typeface="Franklin Gothic Medium Cond" pitchFamily="34" charset="0"/>
              </a:defRPr>
            </a:lvl1pPr>
          </a:lstStyle>
          <a:p>
            <a:fld id="{B991410E-0A48-4E85-A277-203C7C796850}" type="slidenum">
              <a:rPr lang="en-US" smtClean="0"/>
              <a:pPr/>
              <a:t>‹#›</a:t>
            </a:fld>
            <a:endParaRPr lang="en-US"/>
          </a:p>
        </p:txBody>
      </p:sp>
      <p:pic>
        <p:nvPicPr>
          <p:cNvPr id="3081" name="Picture 7" descr="Dept of Commerce Seal"/>
          <p:cNvPicPr>
            <a:picLocks noChangeAspect="1" noChangeArrowheads="1"/>
          </p:cNvPicPr>
          <p:nvPr/>
        </p:nvPicPr>
        <p:blipFill>
          <a:blip r:embed="rId12"/>
          <a:srcRect/>
          <a:stretch>
            <a:fillRect/>
          </a:stretch>
        </p:blipFill>
        <p:spPr bwMode="auto">
          <a:xfrm>
            <a:off x="117475" y="6588125"/>
            <a:ext cx="236538" cy="234950"/>
          </a:xfrm>
          <a:prstGeom prst="rect">
            <a:avLst/>
          </a:prstGeom>
          <a:noFill/>
          <a:ln w="9525">
            <a:noFill/>
            <a:miter lim="800000"/>
            <a:headEnd/>
            <a:tailEnd/>
          </a:ln>
        </p:spPr>
      </p:pic>
      <p:pic>
        <p:nvPicPr>
          <p:cNvPr id="3082" name="Picture 8" descr="NOAA"/>
          <p:cNvPicPr>
            <a:picLocks noChangeAspect="1" noChangeArrowheads="1"/>
          </p:cNvPicPr>
          <p:nvPr/>
        </p:nvPicPr>
        <p:blipFill>
          <a:blip r:embed="rId13"/>
          <a:srcRect/>
          <a:stretch>
            <a:fillRect/>
          </a:stretch>
        </p:blipFill>
        <p:spPr bwMode="auto">
          <a:xfrm>
            <a:off x="346075" y="6591300"/>
            <a:ext cx="228600" cy="2286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txStyles>
    <p:titleStyle>
      <a:lvl1pPr algn="r" rtl="0" eaLnBrk="1" fontAlgn="base" hangingPunct="1">
        <a:lnSpc>
          <a:spcPct val="90000"/>
        </a:lnSpc>
        <a:spcBef>
          <a:spcPct val="0"/>
        </a:spcBef>
        <a:spcAft>
          <a:spcPct val="0"/>
        </a:spcAft>
        <a:defRPr sz="4400">
          <a:solidFill>
            <a:srgbClr val="FFFFCC"/>
          </a:solidFill>
          <a:latin typeface="Franklin Gothic Demi" pitchFamily="34" charset="0"/>
          <a:ea typeface="+mj-ea"/>
          <a:cs typeface="+mj-cs"/>
        </a:defRPr>
      </a:lvl1pPr>
      <a:lvl2pPr algn="r" rtl="0" eaLnBrk="1" fontAlgn="base" hangingPunct="1">
        <a:lnSpc>
          <a:spcPct val="90000"/>
        </a:lnSpc>
        <a:spcBef>
          <a:spcPct val="0"/>
        </a:spcBef>
        <a:spcAft>
          <a:spcPct val="0"/>
        </a:spcAft>
        <a:defRPr sz="4400">
          <a:solidFill>
            <a:srgbClr val="FFFFCC"/>
          </a:solidFill>
          <a:latin typeface="Franklin Gothic Demi" pitchFamily="34" charset="0"/>
        </a:defRPr>
      </a:lvl2pPr>
      <a:lvl3pPr algn="r" rtl="0" eaLnBrk="1" fontAlgn="base" hangingPunct="1">
        <a:lnSpc>
          <a:spcPct val="90000"/>
        </a:lnSpc>
        <a:spcBef>
          <a:spcPct val="0"/>
        </a:spcBef>
        <a:spcAft>
          <a:spcPct val="0"/>
        </a:spcAft>
        <a:defRPr sz="4400">
          <a:solidFill>
            <a:srgbClr val="FFFFCC"/>
          </a:solidFill>
          <a:latin typeface="Franklin Gothic Demi" pitchFamily="34" charset="0"/>
        </a:defRPr>
      </a:lvl3pPr>
      <a:lvl4pPr algn="r" rtl="0" eaLnBrk="1" fontAlgn="base" hangingPunct="1">
        <a:lnSpc>
          <a:spcPct val="90000"/>
        </a:lnSpc>
        <a:spcBef>
          <a:spcPct val="0"/>
        </a:spcBef>
        <a:spcAft>
          <a:spcPct val="0"/>
        </a:spcAft>
        <a:defRPr sz="4400">
          <a:solidFill>
            <a:srgbClr val="FFFFCC"/>
          </a:solidFill>
          <a:latin typeface="Franklin Gothic Demi" pitchFamily="34" charset="0"/>
        </a:defRPr>
      </a:lvl4pPr>
      <a:lvl5pPr algn="r" rtl="0" eaLnBrk="1" fontAlgn="base" hangingPunct="1">
        <a:lnSpc>
          <a:spcPct val="90000"/>
        </a:lnSpc>
        <a:spcBef>
          <a:spcPct val="0"/>
        </a:spcBef>
        <a:spcAft>
          <a:spcPct val="0"/>
        </a:spcAft>
        <a:defRPr sz="4400">
          <a:solidFill>
            <a:srgbClr val="FFFFCC"/>
          </a:solidFill>
          <a:latin typeface="Franklin Gothic Demi" pitchFamily="34" charset="0"/>
        </a:defRPr>
      </a:lvl5pPr>
      <a:lvl6pPr marL="457200" algn="r" rtl="0" eaLnBrk="1" fontAlgn="base" hangingPunct="1">
        <a:lnSpc>
          <a:spcPct val="90000"/>
        </a:lnSpc>
        <a:spcBef>
          <a:spcPct val="0"/>
        </a:spcBef>
        <a:spcAft>
          <a:spcPct val="0"/>
        </a:spcAft>
        <a:defRPr sz="4400">
          <a:solidFill>
            <a:srgbClr val="FFFFCC"/>
          </a:solidFill>
          <a:latin typeface="SolexBlackLiningItalic" pitchFamily="2" charset="0"/>
        </a:defRPr>
      </a:lvl6pPr>
      <a:lvl7pPr marL="914400" algn="r" rtl="0" eaLnBrk="1" fontAlgn="base" hangingPunct="1">
        <a:lnSpc>
          <a:spcPct val="90000"/>
        </a:lnSpc>
        <a:spcBef>
          <a:spcPct val="0"/>
        </a:spcBef>
        <a:spcAft>
          <a:spcPct val="0"/>
        </a:spcAft>
        <a:defRPr sz="4400">
          <a:solidFill>
            <a:srgbClr val="FFFFCC"/>
          </a:solidFill>
          <a:latin typeface="SolexBlackLiningItalic" pitchFamily="2" charset="0"/>
        </a:defRPr>
      </a:lvl7pPr>
      <a:lvl8pPr marL="1371600" algn="r" rtl="0" eaLnBrk="1" fontAlgn="base" hangingPunct="1">
        <a:lnSpc>
          <a:spcPct val="90000"/>
        </a:lnSpc>
        <a:spcBef>
          <a:spcPct val="0"/>
        </a:spcBef>
        <a:spcAft>
          <a:spcPct val="0"/>
        </a:spcAft>
        <a:defRPr sz="4400">
          <a:solidFill>
            <a:srgbClr val="FFFFCC"/>
          </a:solidFill>
          <a:latin typeface="SolexBlackLiningItalic" pitchFamily="2" charset="0"/>
        </a:defRPr>
      </a:lvl8pPr>
      <a:lvl9pPr marL="1828800" algn="r" rtl="0" eaLnBrk="1" fontAlgn="base" hangingPunct="1">
        <a:lnSpc>
          <a:spcPct val="90000"/>
        </a:lnSpc>
        <a:spcBef>
          <a:spcPct val="0"/>
        </a:spcBef>
        <a:spcAft>
          <a:spcPct val="0"/>
        </a:spcAft>
        <a:defRPr sz="4400">
          <a:solidFill>
            <a:srgbClr val="FFFFCC"/>
          </a:solidFill>
          <a:latin typeface="SolexBlackLiningItalic" pitchFamily="2" charset="0"/>
        </a:defRPr>
      </a:lvl9pPr>
    </p:titleStyle>
    <p:bodyStyle>
      <a:lvl1pPr marL="0" indent="0" algn="l" rtl="0" eaLnBrk="1" fontAlgn="base" hangingPunct="1">
        <a:lnSpc>
          <a:spcPct val="90000"/>
        </a:lnSpc>
        <a:spcBef>
          <a:spcPct val="75000"/>
        </a:spcBef>
        <a:spcAft>
          <a:spcPct val="0"/>
        </a:spcAft>
        <a:defRPr sz="2800">
          <a:solidFill>
            <a:srgbClr val="083763"/>
          </a:solidFill>
          <a:latin typeface="Franklin Gothic Medium" pitchFamily="34" charset="0"/>
          <a:ea typeface="+mn-ea"/>
          <a:cs typeface="+mn-cs"/>
        </a:defRPr>
      </a:lvl1pPr>
      <a:lvl2pPr marL="514350" indent="-285750" algn="l" rtl="0" eaLnBrk="1" fontAlgn="base" hangingPunct="1">
        <a:spcBef>
          <a:spcPct val="5000"/>
        </a:spcBef>
        <a:spcAft>
          <a:spcPct val="0"/>
        </a:spcAft>
        <a:buBlip>
          <a:blip r:embed="rId14"/>
        </a:buBlip>
        <a:defRPr sz="2000">
          <a:solidFill>
            <a:srgbClr val="083763"/>
          </a:solidFill>
          <a:latin typeface="Franklin Gothic Medium Cond" pitchFamily="34" charset="0"/>
        </a:defRPr>
      </a:lvl2pPr>
      <a:lvl3pPr marL="914400" indent="-228600" algn="l" rtl="0" eaLnBrk="1" fontAlgn="base" hangingPunct="1">
        <a:spcBef>
          <a:spcPct val="5000"/>
        </a:spcBef>
        <a:spcAft>
          <a:spcPct val="0"/>
        </a:spcAft>
        <a:buBlip>
          <a:blip r:embed="rId15"/>
        </a:buBlip>
        <a:defRPr>
          <a:solidFill>
            <a:srgbClr val="083763"/>
          </a:solidFill>
          <a:latin typeface="Franklin Gothic Medium Cond" pitchFamily="34" charset="0"/>
        </a:defRPr>
      </a:lvl3pPr>
      <a:lvl4pPr marL="1257300" indent="-228600" algn="l" rtl="0" eaLnBrk="1" fontAlgn="base" hangingPunct="1">
        <a:spcBef>
          <a:spcPct val="5000"/>
        </a:spcBef>
        <a:spcAft>
          <a:spcPct val="0"/>
        </a:spcAft>
        <a:buBlip>
          <a:blip r:embed="rId16"/>
        </a:buBlip>
        <a:defRPr sz="1600">
          <a:solidFill>
            <a:srgbClr val="083763"/>
          </a:solidFill>
          <a:latin typeface="Franklin Gothic Medium Cond" pitchFamily="34" charset="0"/>
        </a:defRPr>
      </a:lvl4pPr>
      <a:lvl5pPr marL="1600200" indent="-228600" algn="l" rtl="0" eaLnBrk="1" fontAlgn="base" hangingPunct="1">
        <a:spcBef>
          <a:spcPct val="5000"/>
        </a:spcBef>
        <a:spcAft>
          <a:spcPct val="0"/>
        </a:spcAft>
        <a:buChar char="»"/>
        <a:defRPr sz="1600">
          <a:solidFill>
            <a:schemeClr val="accent2"/>
          </a:solidFill>
          <a:latin typeface="Franklin Gothic Medium Cond" pitchFamily="34" charset="0"/>
        </a:defRPr>
      </a:lvl5pPr>
      <a:lvl6pPr marL="2057400" indent="-228600" algn="l" rtl="0" eaLnBrk="1" fontAlgn="base" hangingPunct="1">
        <a:spcBef>
          <a:spcPct val="5000"/>
        </a:spcBef>
        <a:spcAft>
          <a:spcPct val="0"/>
        </a:spcAft>
        <a:buChar char="»"/>
        <a:defRPr>
          <a:solidFill>
            <a:schemeClr val="accent2"/>
          </a:solidFill>
          <a:latin typeface="SolexRegularLining" pitchFamily="2" charset="0"/>
        </a:defRPr>
      </a:lvl6pPr>
      <a:lvl7pPr marL="2514600" indent="-228600" algn="l" rtl="0" eaLnBrk="1" fontAlgn="base" hangingPunct="1">
        <a:spcBef>
          <a:spcPct val="5000"/>
        </a:spcBef>
        <a:spcAft>
          <a:spcPct val="0"/>
        </a:spcAft>
        <a:buChar char="»"/>
        <a:defRPr>
          <a:solidFill>
            <a:schemeClr val="accent2"/>
          </a:solidFill>
          <a:latin typeface="SolexRegularLining" pitchFamily="2" charset="0"/>
        </a:defRPr>
      </a:lvl7pPr>
      <a:lvl8pPr marL="2971800" indent="-228600" algn="l" rtl="0" eaLnBrk="1" fontAlgn="base" hangingPunct="1">
        <a:spcBef>
          <a:spcPct val="5000"/>
        </a:spcBef>
        <a:spcAft>
          <a:spcPct val="0"/>
        </a:spcAft>
        <a:buChar char="»"/>
        <a:defRPr>
          <a:solidFill>
            <a:schemeClr val="accent2"/>
          </a:solidFill>
          <a:latin typeface="SolexRegularLining" pitchFamily="2" charset="0"/>
        </a:defRPr>
      </a:lvl8pPr>
      <a:lvl9pPr marL="3429000" indent="-228600" algn="l" rtl="0" eaLnBrk="1" fontAlgn="base" hangingPunct="1">
        <a:spcBef>
          <a:spcPct val="5000"/>
        </a:spcBef>
        <a:spcAft>
          <a:spcPct val="0"/>
        </a:spcAft>
        <a:buChar char="»"/>
        <a:defRPr>
          <a:solidFill>
            <a:schemeClr val="accent2"/>
          </a:solidFill>
          <a:latin typeface="SolexRegularLining"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NOAA’s Office of </a:t>
            </a:r>
            <a:br>
              <a:rPr lang="en-US" sz="5400" dirty="0" smtClean="0"/>
            </a:br>
            <a:r>
              <a:rPr lang="en-US" sz="5400" dirty="0" smtClean="0"/>
              <a:t>General Counsel</a:t>
            </a:r>
            <a:endParaRPr lang="en-US" sz="5400" dirty="0"/>
          </a:p>
        </p:txBody>
      </p:sp>
      <p:sp>
        <p:nvSpPr>
          <p:cNvPr id="6" name="Subtitle 5"/>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 of Content</a:t>
            </a:r>
            <a:br>
              <a:rPr lang="en-US" smtClean="0"/>
            </a:br>
            <a:r>
              <a:rPr lang="en-US" smtClean="0"/>
              <a:t>(in order of appearance)</a:t>
            </a:r>
            <a:endParaRPr lang="en-US" dirty="0"/>
          </a:p>
        </p:txBody>
      </p:sp>
      <p:sp>
        <p:nvSpPr>
          <p:cNvPr id="3" name="Content Placeholder 2"/>
          <p:cNvSpPr>
            <a:spLocks noGrp="1"/>
          </p:cNvSpPr>
          <p:nvPr>
            <p:ph idx="1"/>
          </p:nvPr>
        </p:nvSpPr>
        <p:spPr/>
        <p:txBody>
          <a:bodyPr/>
          <a:lstStyle/>
          <a:p>
            <a:r>
              <a:rPr lang="en-US" dirty="0" smtClean="0"/>
              <a:t>Mission</a:t>
            </a:r>
          </a:p>
          <a:p>
            <a:r>
              <a:rPr lang="en-US" dirty="0" smtClean="0"/>
              <a:t>Vision</a:t>
            </a:r>
          </a:p>
          <a:p>
            <a:r>
              <a:rPr lang="en-US" dirty="0" smtClean="0"/>
              <a:t>Outputs: Products and Services</a:t>
            </a:r>
          </a:p>
          <a:p>
            <a:r>
              <a:rPr lang="en-US" dirty="0" smtClean="0"/>
              <a:t>Programs</a:t>
            </a:r>
          </a:p>
          <a:p>
            <a:r>
              <a:rPr lang="en-US" dirty="0" smtClean="0"/>
              <a:t>Budget</a:t>
            </a:r>
          </a:p>
          <a:p>
            <a:r>
              <a:rPr lang="en-US" dirty="0" smtClean="0"/>
              <a:t>Leadership</a:t>
            </a:r>
          </a:p>
          <a:p>
            <a:r>
              <a:rPr lang="en-US" dirty="0" smtClean="0"/>
              <a:t>Facilities and Personnel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Mission and Values</a:t>
            </a:r>
            <a:endParaRPr lang="en-US" dirty="0" smtClean="0"/>
          </a:p>
        </p:txBody>
      </p:sp>
      <p:sp>
        <p:nvSpPr>
          <p:cNvPr id="7179" name="Footer Placeholder 19"/>
          <p:cNvSpPr>
            <a:spLocks noGrp="1"/>
          </p:cNvSpPr>
          <p:nvPr>
            <p:ph type="ftr" sz="quarter" idx="10"/>
          </p:nvPr>
        </p:nvSpPr>
        <p:spPr/>
        <p:txBody>
          <a:bodyPr/>
          <a:lstStyle/>
          <a:p>
            <a:r>
              <a:rPr lang="en-US" smtClean="0"/>
              <a:t>NOAA OCAO: Supporting NOAA’s Program Mission Success</a:t>
            </a:r>
            <a:endParaRPr lang="en-US" dirty="0"/>
          </a:p>
        </p:txBody>
      </p:sp>
      <p:sp>
        <p:nvSpPr>
          <p:cNvPr id="7180" name="Slide Number Placeholder 20"/>
          <p:cNvSpPr>
            <a:spLocks noGrp="1"/>
          </p:cNvSpPr>
          <p:nvPr>
            <p:ph type="sldNum" sz="quarter" idx="11"/>
          </p:nvPr>
        </p:nvSpPr>
        <p:spPr/>
        <p:txBody>
          <a:bodyPr/>
          <a:lstStyle/>
          <a:p>
            <a:fld id="{085383C7-4285-4742-B960-4AB2DAD6C48A}" type="slidenum">
              <a:rPr lang="en-US" smtClean="0"/>
              <a:pPr/>
              <a:t>3</a:t>
            </a:fld>
            <a:endParaRPr lang="en-US" dirty="0"/>
          </a:p>
        </p:txBody>
      </p:sp>
      <p:sp>
        <p:nvSpPr>
          <p:cNvPr id="24" name="Text Placeholder 23"/>
          <p:cNvSpPr>
            <a:spLocks noGrp="1"/>
          </p:cNvSpPr>
          <p:nvPr>
            <p:ph type="body" sz="quarter" idx="12"/>
          </p:nvPr>
        </p:nvSpPr>
        <p:spPr/>
        <p:txBody>
          <a:bodyPr/>
          <a:lstStyle/>
          <a:p>
            <a:pPr>
              <a:lnSpc>
                <a:spcPct val="100000"/>
              </a:lnSpc>
            </a:pPr>
            <a:r>
              <a:rPr lang="en-US" sz="1600" dirty="0" smtClean="0"/>
              <a:t>The NOAA Office of the General Counsel is a team of professionals advancing the mission and objectives of NOAA by delivering legal services of the highest quality. We are committed to providing sound judgment, thoughtful analysis, and constructive advice through effective communication. In an environment fostering innovation and professional development, we apply the rule of law with integrity, respect for people, and commitment to excellence and the public trust</a:t>
            </a:r>
            <a:endParaRPr lang="en-US" sz="1600" dirty="0"/>
          </a:p>
        </p:txBody>
      </p:sp>
      <p:pic>
        <p:nvPicPr>
          <p:cNvPr id="8" name="Picture Placeholder 7" descr="Fisheries Agent Ron Dearmin on right.jpg"/>
          <p:cNvPicPr>
            <a:picLocks noGrp="1" noChangeAspect="1"/>
          </p:cNvPicPr>
          <p:nvPr>
            <p:ph type="pic" sz="quarter" idx="14"/>
          </p:nvPr>
        </p:nvPicPr>
        <p:blipFill>
          <a:blip r:embed="rId3"/>
          <a:srcRect t="10613" b="10613"/>
          <a:stretch>
            <a:fillRect/>
          </a:stretch>
        </p:blip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Programs &amp; Outputs</a:t>
            </a:r>
            <a:endParaRPr lang="en-US" dirty="0"/>
          </a:p>
        </p:txBody>
      </p:sp>
      <p:sp>
        <p:nvSpPr>
          <p:cNvPr id="3" name="Content Placeholder 2"/>
          <p:cNvSpPr>
            <a:spLocks noGrp="1"/>
          </p:cNvSpPr>
          <p:nvPr>
            <p:ph sz="half" idx="1"/>
          </p:nvPr>
        </p:nvSpPr>
        <p:spPr>
          <a:xfrm>
            <a:off x="228600" y="2514600"/>
            <a:ext cx="3962400" cy="4038600"/>
          </a:xfrm>
        </p:spPr>
        <p:txBody>
          <a:bodyPr/>
          <a:lstStyle/>
          <a:p>
            <a:r>
              <a:rPr lang="en-US" sz="1800" dirty="0" smtClean="0"/>
              <a:t>Legal review of fishery management plans and annual fish harvest limits</a:t>
            </a:r>
          </a:p>
          <a:p>
            <a:r>
              <a:rPr lang="en-US" sz="1800" dirty="0" smtClean="0"/>
              <a:t>Legal review of Endangered Species Act consultations	</a:t>
            </a:r>
          </a:p>
          <a:p>
            <a:r>
              <a:rPr lang="en-US" sz="1800" dirty="0" smtClean="0"/>
              <a:t>Legal representation in Enforcement cases </a:t>
            </a:r>
          </a:p>
          <a:p>
            <a:r>
              <a:rPr lang="en-US" sz="1800" dirty="0" smtClean="0"/>
              <a:t>Defense of NOAA’s mandatory </a:t>
            </a:r>
            <a:r>
              <a:rPr lang="en-US" sz="1800" dirty="0" err="1" smtClean="0"/>
              <a:t>fishway</a:t>
            </a:r>
            <a:r>
              <a:rPr lang="en-US" sz="1800" dirty="0" smtClean="0"/>
              <a:t> prescriptions  for new or relicensed hydropower plants</a:t>
            </a:r>
          </a:p>
          <a:p>
            <a:r>
              <a:rPr lang="en-US" sz="1800" dirty="0" smtClean="0"/>
              <a:t>Legal review of petitions for disaster assistance</a:t>
            </a:r>
          </a:p>
        </p:txBody>
      </p:sp>
      <p:sp>
        <p:nvSpPr>
          <p:cNvPr id="8" name="Content Placeholder 7"/>
          <p:cNvSpPr>
            <a:spLocks noGrp="1"/>
          </p:cNvSpPr>
          <p:nvPr>
            <p:ph sz="half" idx="2"/>
          </p:nvPr>
        </p:nvSpPr>
        <p:spPr>
          <a:xfrm>
            <a:off x="4343400" y="2514600"/>
            <a:ext cx="4800600" cy="4038600"/>
          </a:xfrm>
        </p:spPr>
        <p:txBody>
          <a:bodyPr/>
          <a:lstStyle/>
          <a:p>
            <a:r>
              <a:rPr lang="en-US" sz="1800" dirty="0" smtClean="0"/>
              <a:t>Legal support to the Commerce Secretary in deciding whether to overturn state objections to federal licenses for coastal projects</a:t>
            </a:r>
          </a:p>
          <a:p>
            <a:r>
              <a:rPr lang="en-US" sz="1800" dirty="0" smtClean="0"/>
              <a:t>Legal review of sanctuary management plans, amendments, and updates</a:t>
            </a:r>
          </a:p>
          <a:p>
            <a:r>
              <a:rPr lang="en-US" sz="1800" dirty="0" smtClean="0"/>
              <a:t>Legal representation in natural resource damage recovery cases</a:t>
            </a:r>
          </a:p>
          <a:p>
            <a:r>
              <a:rPr lang="en-US" sz="1800" dirty="0" smtClean="0"/>
              <a:t>Legal review of Proposed International Agreements, between NOAA and Foreign Government Entities </a:t>
            </a:r>
          </a:p>
          <a:p>
            <a:r>
              <a:rPr lang="en-US" sz="1800" dirty="0" smtClean="0"/>
              <a:t>Legal representation in federal lawsuits against NOAA</a:t>
            </a:r>
          </a:p>
          <a:p>
            <a:endParaRPr lang="en-US" sz="1800" dirty="0"/>
          </a:p>
        </p:txBody>
      </p:sp>
      <p:sp>
        <p:nvSpPr>
          <p:cNvPr id="9" name="Rectangle 8"/>
          <p:cNvSpPr/>
          <p:nvPr/>
        </p:nvSpPr>
        <p:spPr>
          <a:xfrm>
            <a:off x="288758" y="1600200"/>
            <a:ext cx="8534400" cy="707886"/>
          </a:xfrm>
          <a:prstGeom prst="rect">
            <a:avLst/>
          </a:prstGeom>
        </p:spPr>
        <p:txBody>
          <a:bodyPr wrap="square">
            <a:spAutoFit/>
          </a:bodyPr>
          <a:lstStyle/>
          <a:p>
            <a:r>
              <a:rPr lang="en-US" sz="2000" dirty="0" smtClean="0">
                <a:solidFill>
                  <a:schemeClr val="accent1">
                    <a:lumMod val="50000"/>
                  </a:schemeClr>
                </a:solidFill>
                <a:latin typeface="+mj-lt"/>
              </a:rPr>
              <a:t>OGC provides legal services and guidance for all matters that may arise in the conduct of NOAA's mission. Critical outputs include: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lnSpc>
                <a:spcPct val="90000"/>
              </a:lnSpc>
            </a:pPr>
            <a:r>
              <a:rPr lang="en-US" sz="5400" i="0" dirty="0" smtClean="0"/>
              <a:t>OGC Budget</a:t>
            </a:r>
            <a:endParaRPr lang="en-US" sz="3200" i="0" dirty="0" smtClean="0">
              <a:latin typeface="Arial Narrow" pitchFamily="34" charset="0"/>
            </a:endParaRPr>
          </a:p>
        </p:txBody>
      </p:sp>
      <p:sp>
        <p:nvSpPr>
          <p:cNvPr id="2052" name="Text Box 4"/>
          <p:cNvSpPr txBox="1">
            <a:spLocks noChangeArrowheads="1"/>
          </p:cNvSpPr>
          <p:nvPr/>
        </p:nvSpPr>
        <p:spPr bwMode="auto">
          <a:xfrm>
            <a:off x="3784600" y="4878388"/>
            <a:ext cx="298450" cy="368300"/>
          </a:xfrm>
          <a:prstGeom prst="rect">
            <a:avLst/>
          </a:prstGeom>
          <a:noFill/>
          <a:ln w="9525" algn="ctr">
            <a:noFill/>
            <a:miter lim="800000"/>
            <a:headEnd/>
            <a:tailEnd/>
          </a:ln>
        </p:spPr>
        <p:txBody>
          <a:bodyPr wrap="none">
            <a:spAutoFit/>
          </a:bodyPr>
          <a:lstStyle/>
          <a:p>
            <a:r>
              <a:rPr lang="en-US" sz="1800">
                <a:solidFill>
                  <a:schemeClr val="bg1"/>
                </a:solidFill>
                <a:latin typeface="TradeGothicBold" pitchFamily="2" charset="0"/>
                <a:ea typeface="Arial Unicode MS" pitchFamily="34" charset="-128"/>
                <a:cs typeface="Arial Unicode MS" pitchFamily="34" charset="-128"/>
              </a:rPr>
              <a:t>*</a:t>
            </a:r>
          </a:p>
        </p:txBody>
      </p:sp>
      <p:sp>
        <p:nvSpPr>
          <p:cNvPr id="2055" name="Text Box 8"/>
          <p:cNvSpPr txBox="1">
            <a:spLocks noChangeArrowheads="1"/>
          </p:cNvSpPr>
          <p:nvPr/>
        </p:nvSpPr>
        <p:spPr bwMode="auto">
          <a:xfrm>
            <a:off x="3808413" y="4640263"/>
            <a:ext cx="184150" cy="457200"/>
          </a:xfrm>
          <a:prstGeom prst="rect">
            <a:avLst/>
          </a:prstGeom>
          <a:noFill/>
          <a:ln w="9525">
            <a:noFill/>
            <a:miter lim="800000"/>
            <a:headEnd/>
            <a:tailEnd/>
          </a:ln>
        </p:spPr>
        <p:txBody>
          <a:bodyPr wrap="none">
            <a:spAutoFit/>
          </a:bodyPr>
          <a:lstStyle/>
          <a:p>
            <a:endParaRPr lang="en-US" sz="2400" b="1">
              <a:solidFill>
                <a:schemeClr val="bg1"/>
              </a:solidFill>
              <a:latin typeface="Arial Narrow" pitchFamily="34" charset="0"/>
            </a:endParaRPr>
          </a:p>
        </p:txBody>
      </p:sp>
      <p:sp>
        <p:nvSpPr>
          <p:cNvPr id="2056" name="Rectangle 9"/>
          <p:cNvSpPr>
            <a:spLocks noChangeArrowheads="1"/>
          </p:cNvSpPr>
          <p:nvPr/>
        </p:nvSpPr>
        <p:spPr bwMode="auto">
          <a:xfrm>
            <a:off x="6129338" y="5767388"/>
            <a:ext cx="141287" cy="133350"/>
          </a:xfrm>
          <a:prstGeom prst="rect">
            <a:avLst/>
          </a:prstGeom>
          <a:noFill/>
          <a:ln w="9525">
            <a:noFill/>
            <a:miter lim="800000"/>
            <a:headEnd/>
            <a:tailEnd/>
          </a:ln>
        </p:spPr>
        <p:txBody>
          <a:bodyPr wrap="none" anchor="ctr"/>
          <a:lstStyle/>
          <a:p>
            <a:pPr algn="ctr"/>
            <a:endParaRPr lang="en-US" sz="1800">
              <a:latin typeface="Arial Unicode MS" pitchFamily="34" charset="-128"/>
            </a:endParaRPr>
          </a:p>
        </p:txBody>
      </p:sp>
      <p:sp>
        <p:nvSpPr>
          <p:cNvPr id="2057" name="Text Box 10"/>
          <p:cNvSpPr txBox="1">
            <a:spLocks noChangeArrowheads="1"/>
          </p:cNvSpPr>
          <p:nvPr/>
        </p:nvSpPr>
        <p:spPr bwMode="auto">
          <a:xfrm>
            <a:off x="6438900" y="5692775"/>
            <a:ext cx="184150" cy="320675"/>
          </a:xfrm>
          <a:prstGeom prst="rect">
            <a:avLst/>
          </a:prstGeom>
          <a:noFill/>
          <a:ln w="9525">
            <a:noFill/>
            <a:miter lim="800000"/>
            <a:headEnd/>
            <a:tailEnd/>
          </a:ln>
        </p:spPr>
        <p:txBody>
          <a:bodyPr wrap="none">
            <a:spAutoFit/>
          </a:bodyPr>
          <a:lstStyle/>
          <a:p>
            <a:endParaRPr lang="en-US" sz="1500" b="1">
              <a:latin typeface="Arial Narrow" pitchFamily="34" charset="0"/>
            </a:endParaRPr>
          </a:p>
        </p:txBody>
      </p:sp>
      <p:sp>
        <p:nvSpPr>
          <p:cNvPr id="10" name="Footer Placeholder 9"/>
          <p:cNvSpPr>
            <a:spLocks noGrp="1"/>
          </p:cNvSpPr>
          <p:nvPr>
            <p:ph type="ftr" sz="quarter" idx="10"/>
          </p:nvPr>
        </p:nvSpPr>
        <p:spPr/>
        <p:txBody>
          <a:bodyPr/>
          <a:lstStyle/>
          <a:p>
            <a:r>
              <a:rPr lang="en-US" smtClean="0"/>
              <a:t>NOAA's Acquisition &amp; Grants (AGO)</a:t>
            </a:r>
            <a:endParaRPr lang="en-US"/>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5</a:t>
            </a:fld>
            <a:endParaRPr lang="en-US"/>
          </a:p>
        </p:txBody>
      </p:sp>
      <p:graphicFrame>
        <p:nvGraphicFramePr>
          <p:cNvPr id="12" name="Chart 11"/>
          <p:cNvGraphicFramePr/>
          <p:nvPr/>
        </p:nvGraphicFramePr>
        <p:xfrm>
          <a:off x="228600" y="16383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a:t>
            </a:r>
            <a:endParaRPr lang="en-US" dirty="0"/>
          </a:p>
        </p:txBody>
      </p:sp>
      <p:sp>
        <p:nvSpPr>
          <p:cNvPr id="3" name="Content Placeholder 2"/>
          <p:cNvSpPr>
            <a:spLocks noGrp="1"/>
          </p:cNvSpPr>
          <p:nvPr>
            <p:ph idx="1"/>
          </p:nvPr>
        </p:nvSpPr>
        <p:spPr/>
        <p:txBody>
          <a:bodyPr/>
          <a:lstStyle/>
          <a:p>
            <a:r>
              <a:rPr lang="en-US" dirty="0" smtClean="0"/>
              <a:t>Jane Luxton, General Counsel</a:t>
            </a:r>
          </a:p>
          <a:p>
            <a:r>
              <a:rPr lang="en-US" dirty="0" smtClean="0"/>
              <a:t>Jane Chalmers, Deputy General Counsel</a:t>
            </a:r>
          </a:p>
          <a:p>
            <a:r>
              <a:rPr lang="en-US" dirty="0" smtClean="0"/>
              <a:t>Mary Beth Ward, Deputy General Counsel</a:t>
            </a:r>
          </a:p>
          <a:p>
            <a:r>
              <a:rPr lang="en-US" dirty="0" smtClean="0"/>
              <a:t>Paul Barker, Assistant General Counsel</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lnSpc>
                <a:spcPct val="90000"/>
              </a:lnSpc>
            </a:pPr>
            <a:r>
              <a:rPr lang="en-US" i="0" dirty="0" smtClean="0"/>
              <a:t>Who We Are:  </a:t>
            </a:r>
            <a:br>
              <a:rPr lang="en-US" i="0" dirty="0" smtClean="0"/>
            </a:br>
            <a:r>
              <a:rPr lang="en-US" sz="3200" dirty="0" smtClean="0">
                <a:latin typeface="Franklin Gothic Medium Cond" pitchFamily="34" charset="0"/>
              </a:rPr>
              <a:t>OGC Leadership</a:t>
            </a:r>
          </a:p>
        </p:txBody>
      </p:sp>
      <p:pic>
        <p:nvPicPr>
          <p:cNvPr id="10244" name="Picture 6" descr="Richard W. Spinrad"/>
          <p:cNvPicPr>
            <a:picLocks noChangeAspect="1" noChangeArrowheads="1"/>
          </p:cNvPicPr>
          <p:nvPr/>
        </p:nvPicPr>
        <p:blipFill>
          <a:blip r:embed="rId3" cstate="print"/>
          <a:stretch>
            <a:fillRect/>
          </a:stretch>
        </p:blipFill>
        <p:spPr bwMode="auto">
          <a:xfrm>
            <a:off x="461459" y="2317734"/>
            <a:ext cx="1820282" cy="2314607"/>
          </a:xfrm>
          <a:prstGeom prst="rect">
            <a:avLst/>
          </a:prstGeom>
          <a:noFill/>
          <a:ln w="28575">
            <a:solidFill>
              <a:srgbClr val="000080"/>
            </a:solidFill>
            <a:miter lim="800000"/>
            <a:headEnd/>
            <a:tailEnd/>
          </a:ln>
          <a:effectLst>
            <a:outerShdw blurRad="63500" sx="102000" sy="102000" algn="ctr" rotWithShape="0">
              <a:prstClr val="black">
                <a:alpha val="40000"/>
              </a:prstClr>
            </a:outerShdw>
          </a:effectLst>
        </p:spPr>
      </p:pic>
      <p:sp>
        <p:nvSpPr>
          <p:cNvPr id="10247" name="AutoShape 13"/>
          <p:cNvSpPr>
            <a:spLocks noChangeArrowheads="1"/>
          </p:cNvSpPr>
          <p:nvPr/>
        </p:nvSpPr>
        <p:spPr bwMode="auto">
          <a:xfrm>
            <a:off x="76200" y="4796808"/>
            <a:ext cx="3048000" cy="994392"/>
          </a:xfrm>
          <a:prstGeom prst="rect">
            <a:avLst/>
          </a:prstGeom>
          <a:noFill/>
          <a:ln w="9525">
            <a:noFill/>
            <a:round/>
            <a:headEnd/>
            <a:tailEnd/>
          </a:ln>
        </p:spPr>
        <p:txBody>
          <a:bodyPr anchor="t" anchorCtr="0"/>
          <a:lstStyle/>
          <a:p>
            <a:r>
              <a:rPr lang="en-US" sz="1800" dirty="0" smtClean="0">
                <a:solidFill>
                  <a:schemeClr val="bg1"/>
                </a:solidFill>
                <a:latin typeface="+mj-lt"/>
              </a:rPr>
              <a:t>Jane </a:t>
            </a:r>
            <a:r>
              <a:rPr lang="en-US" sz="1800" dirty="0" err="1" smtClean="0">
                <a:solidFill>
                  <a:schemeClr val="bg1"/>
                </a:solidFill>
                <a:latin typeface="+mj-lt"/>
              </a:rPr>
              <a:t>Luxton</a:t>
            </a:r>
            <a:r>
              <a:rPr lang="en-US" sz="1800" dirty="0" smtClean="0">
                <a:solidFill>
                  <a:schemeClr val="bg1"/>
                </a:solidFill>
                <a:latin typeface="+mj-lt"/>
              </a:rPr>
              <a:t/>
            </a:r>
            <a:br>
              <a:rPr lang="en-US" sz="1800" dirty="0" smtClean="0">
                <a:solidFill>
                  <a:schemeClr val="bg1"/>
                </a:solidFill>
                <a:latin typeface="+mj-lt"/>
              </a:rPr>
            </a:br>
            <a:r>
              <a:rPr lang="en-US" dirty="0" smtClean="0">
                <a:solidFill>
                  <a:schemeClr val="bg1"/>
                </a:solidFill>
                <a:latin typeface="+mj-lt"/>
              </a:rPr>
              <a:t>General Counsel</a:t>
            </a:r>
          </a:p>
          <a:p>
            <a:r>
              <a:rPr lang="en-US" sz="1600" dirty="0" smtClean="0">
                <a:solidFill>
                  <a:schemeClr val="bg1"/>
                </a:solidFill>
                <a:latin typeface="Franklin Gothic Medium Cond" pitchFamily="34" charset="0"/>
              </a:rPr>
              <a:t>(Political Appointee)</a:t>
            </a:r>
            <a:endParaRPr lang="en-US" dirty="0" smtClean="0">
              <a:solidFill>
                <a:schemeClr val="bg1"/>
              </a:solidFill>
              <a:latin typeface="Franklin Gothic Medium Cond" pitchFamily="34" charset="0"/>
            </a:endParaRPr>
          </a:p>
        </p:txBody>
      </p:sp>
      <p:sp>
        <p:nvSpPr>
          <p:cNvPr id="10248" name="AutoShape 14"/>
          <p:cNvSpPr>
            <a:spLocks noChangeArrowheads="1"/>
          </p:cNvSpPr>
          <p:nvPr/>
        </p:nvSpPr>
        <p:spPr bwMode="auto">
          <a:xfrm>
            <a:off x="2281355" y="5392271"/>
            <a:ext cx="2911876" cy="676276"/>
          </a:xfrm>
          <a:prstGeom prst="rect">
            <a:avLst/>
          </a:prstGeom>
          <a:noFill/>
          <a:ln w="9525">
            <a:noFill/>
            <a:round/>
            <a:headEnd/>
            <a:tailEnd/>
          </a:ln>
        </p:spPr>
        <p:txBody>
          <a:bodyPr anchor="t" anchorCtr="0"/>
          <a:lstStyle/>
          <a:p>
            <a:r>
              <a:rPr lang="en-US" sz="1600" dirty="0" smtClean="0">
                <a:solidFill>
                  <a:schemeClr val="bg1"/>
                </a:solidFill>
                <a:latin typeface="+mj-lt"/>
              </a:rPr>
              <a:t>Mary Beth Ward</a:t>
            </a:r>
          </a:p>
          <a:p>
            <a:r>
              <a:rPr lang="en-US" sz="1600" dirty="0" smtClean="0">
                <a:solidFill>
                  <a:schemeClr val="bg1"/>
                </a:solidFill>
                <a:latin typeface="+mj-lt"/>
              </a:rPr>
              <a:t>Deputy General Counsel</a:t>
            </a:r>
          </a:p>
        </p:txBody>
      </p:sp>
      <p:sp>
        <p:nvSpPr>
          <p:cNvPr id="10" name="Footer Placeholder 9"/>
          <p:cNvSpPr>
            <a:spLocks noGrp="1"/>
          </p:cNvSpPr>
          <p:nvPr>
            <p:ph type="ftr" sz="quarter" idx="10"/>
          </p:nvPr>
        </p:nvSpPr>
        <p:spPr/>
        <p:txBody>
          <a:bodyPr/>
          <a:lstStyle/>
          <a:p>
            <a:r>
              <a:rPr lang="en-US" dirty="0" smtClean="0"/>
              <a:t>NOAA's Acquisition &amp; Grants (AGO)</a:t>
            </a:r>
            <a:endParaRPr lang="en-US" dirty="0"/>
          </a:p>
        </p:txBody>
      </p:sp>
      <p:sp>
        <p:nvSpPr>
          <p:cNvPr id="11" name="Slide Number Placeholder 10"/>
          <p:cNvSpPr>
            <a:spLocks noGrp="1"/>
          </p:cNvSpPr>
          <p:nvPr>
            <p:ph type="sldNum" sz="quarter" idx="11"/>
          </p:nvPr>
        </p:nvSpPr>
        <p:spPr/>
        <p:txBody>
          <a:bodyPr/>
          <a:lstStyle/>
          <a:p>
            <a:pPr>
              <a:defRPr/>
            </a:pPr>
            <a:fld id="{94865117-F32F-431F-8F3D-0ECD6A8AE9B9}" type="slidenum">
              <a:rPr lang="en-US" smtClean="0"/>
              <a:pPr>
                <a:defRPr/>
              </a:pPr>
              <a:t>7</a:t>
            </a:fld>
            <a:endParaRPr lang="en-US"/>
          </a:p>
        </p:txBody>
      </p:sp>
      <p:sp>
        <p:nvSpPr>
          <p:cNvPr id="12" name="Rectangle 11"/>
          <p:cNvSpPr/>
          <p:nvPr/>
        </p:nvSpPr>
        <p:spPr>
          <a:xfrm>
            <a:off x="2743200" y="3429000"/>
            <a:ext cx="1371600" cy="1905000"/>
          </a:xfrm>
          <a:prstGeom prst="rect">
            <a:avLst/>
          </a:prstGeom>
          <a:solidFill>
            <a:schemeClr val="accent2"/>
          </a:solid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br>
              <a:rPr lang="en-US" dirty="0" smtClean="0"/>
            </a:br>
            <a:r>
              <a:rPr lang="en-US" dirty="0" smtClean="0"/>
              <a:t>Not Available</a:t>
            </a:r>
            <a:endParaRPr lang="en-US" dirty="0"/>
          </a:p>
        </p:txBody>
      </p:sp>
      <p:sp>
        <p:nvSpPr>
          <p:cNvPr id="9" name="AutoShape 14"/>
          <p:cNvSpPr>
            <a:spLocks noChangeArrowheads="1"/>
          </p:cNvSpPr>
          <p:nvPr/>
        </p:nvSpPr>
        <p:spPr bwMode="auto">
          <a:xfrm>
            <a:off x="4191000" y="4020671"/>
            <a:ext cx="2911876" cy="676276"/>
          </a:xfrm>
          <a:prstGeom prst="rect">
            <a:avLst/>
          </a:prstGeom>
          <a:noFill/>
          <a:ln w="9525">
            <a:noFill/>
            <a:round/>
            <a:headEnd/>
            <a:tailEnd/>
          </a:ln>
        </p:spPr>
        <p:txBody>
          <a:bodyPr anchor="t" anchorCtr="0"/>
          <a:lstStyle/>
          <a:p>
            <a:r>
              <a:rPr lang="en-US" sz="1600" dirty="0" smtClean="0">
                <a:solidFill>
                  <a:schemeClr val="bg1"/>
                </a:solidFill>
                <a:latin typeface="+mj-lt"/>
              </a:rPr>
              <a:t>Jane Chalmers</a:t>
            </a:r>
          </a:p>
          <a:p>
            <a:r>
              <a:rPr lang="en-US" sz="1600" dirty="0" smtClean="0">
                <a:solidFill>
                  <a:schemeClr val="bg1"/>
                </a:solidFill>
                <a:latin typeface="+mj-lt"/>
              </a:rPr>
              <a:t>Deputy General Counsel</a:t>
            </a:r>
          </a:p>
        </p:txBody>
      </p:sp>
      <p:sp>
        <p:nvSpPr>
          <p:cNvPr id="13" name="Rectangle 12"/>
          <p:cNvSpPr/>
          <p:nvPr/>
        </p:nvSpPr>
        <p:spPr>
          <a:xfrm>
            <a:off x="4652845" y="2057400"/>
            <a:ext cx="1371600" cy="1905000"/>
          </a:xfrm>
          <a:prstGeom prst="rect">
            <a:avLst/>
          </a:prstGeom>
          <a:solidFill>
            <a:schemeClr val="accent2"/>
          </a:solid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br>
              <a:rPr lang="en-US" dirty="0" smtClean="0"/>
            </a:br>
            <a:r>
              <a:rPr lang="en-US" dirty="0" smtClean="0"/>
              <a:t>Not Available</a:t>
            </a:r>
            <a:endParaRPr lang="en-US" dirty="0"/>
          </a:p>
        </p:txBody>
      </p:sp>
      <p:sp>
        <p:nvSpPr>
          <p:cNvPr id="14" name="AutoShape 14"/>
          <p:cNvSpPr>
            <a:spLocks noChangeArrowheads="1"/>
          </p:cNvSpPr>
          <p:nvPr/>
        </p:nvSpPr>
        <p:spPr bwMode="auto">
          <a:xfrm>
            <a:off x="6232124" y="5392271"/>
            <a:ext cx="2911876" cy="676276"/>
          </a:xfrm>
          <a:prstGeom prst="rect">
            <a:avLst/>
          </a:prstGeom>
          <a:noFill/>
          <a:ln w="9525">
            <a:noFill/>
            <a:round/>
            <a:headEnd/>
            <a:tailEnd/>
          </a:ln>
        </p:spPr>
        <p:txBody>
          <a:bodyPr anchor="t" anchorCtr="0"/>
          <a:lstStyle/>
          <a:p>
            <a:r>
              <a:rPr lang="en-US" sz="1600" dirty="0" smtClean="0">
                <a:solidFill>
                  <a:schemeClr val="bg1"/>
                </a:solidFill>
                <a:latin typeface="+mj-lt"/>
              </a:rPr>
              <a:t>Paul Barker</a:t>
            </a:r>
          </a:p>
          <a:p>
            <a:r>
              <a:rPr lang="en-US" sz="1600" dirty="0" smtClean="0">
                <a:solidFill>
                  <a:schemeClr val="bg1"/>
                </a:solidFill>
                <a:latin typeface="+mj-lt"/>
              </a:rPr>
              <a:t>Assistant General Counsel</a:t>
            </a:r>
          </a:p>
        </p:txBody>
      </p:sp>
      <p:sp>
        <p:nvSpPr>
          <p:cNvPr id="15" name="Rectangle 14"/>
          <p:cNvSpPr/>
          <p:nvPr/>
        </p:nvSpPr>
        <p:spPr>
          <a:xfrm>
            <a:off x="6693969" y="3429000"/>
            <a:ext cx="1371600" cy="1905000"/>
          </a:xfrm>
          <a:prstGeom prst="rect">
            <a:avLst/>
          </a:prstGeom>
          <a:solidFill>
            <a:schemeClr val="accent2"/>
          </a:solidFill>
          <a:ln w="28575">
            <a:solidFill>
              <a:srgbClr val="000080"/>
            </a:solidFill>
            <a:miter lim="800000"/>
            <a:headEnd/>
            <a:tailEn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Photo</a:t>
            </a:r>
            <a:br>
              <a:rPr lang="en-US" dirty="0" smtClean="0"/>
            </a:br>
            <a:r>
              <a:rPr lang="en-US" dirty="0" smtClean="0"/>
              <a:t>Not Available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and Personnel</a:t>
            </a:r>
            <a:endParaRPr lang="en-US" dirty="0"/>
          </a:p>
        </p:txBody>
      </p:sp>
      <p:sp>
        <p:nvSpPr>
          <p:cNvPr id="3" name="Content Placeholder 2"/>
          <p:cNvSpPr>
            <a:spLocks noGrp="1"/>
          </p:cNvSpPr>
          <p:nvPr>
            <p:ph sz="half" idx="1"/>
          </p:nvPr>
        </p:nvSpPr>
        <p:spPr>
          <a:xfrm>
            <a:off x="152400" y="1828800"/>
            <a:ext cx="4419600" cy="4724400"/>
          </a:xfrm>
        </p:spPr>
        <p:txBody>
          <a:bodyPr/>
          <a:lstStyle/>
          <a:p>
            <a:r>
              <a:rPr lang="en-US" sz="2000" dirty="0" smtClean="0"/>
              <a:t>NOAA’s Office of General Counsel headquartered in HCHB, DC</a:t>
            </a:r>
          </a:p>
          <a:p>
            <a:pPr lvl="1"/>
            <a:r>
              <a:rPr lang="en-US" sz="1600" dirty="0" smtClean="0"/>
              <a:t>105 attorneys </a:t>
            </a:r>
          </a:p>
          <a:p>
            <a:pPr lvl="1"/>
            <a:r>
              <a:rPr lang="en-US" sz="1600" dirty="0" smtClean="0"/>
              <a:t>12 paralegals</a:t>
            </a:r>
          </a:p>
          <a:p>
            <a:pPr lvl="1"/>
            <a:r>
              <a:rPr lang="en-US" sz="1600" dirty="0" smtClean="0"/>
              <a:t>19 support staff</a:t>
            </a:r>
          </a:p>
          <a:p>
            <a:r>
              <a:rPr lang="en-US" sz="2000" dirty="0" smtClean="0"/>
              <a:t>Small headquarters staff </a:t>
            </a:r>
          </a:p>
          <a:p>
            <a:pPr lvl="1"/>
            <a:r>
              <a:rPr lang="en-US" sz="1600" dirty="0" smtClean="0"/>
              <a:t>Attorneys in 13 offices primarily in Silver Spring, Maryland, and</a:t>
            </a:r>
          </a:p>
          <a:p>
            <a:pPr lvl="1"/>
            <a:r>
              <a:rPr lang="en-US" sz="1600" dirty="0" smtClean="0"/>
              <a:t>6 offices around the country</a:t>
            </a:r>
          </a:p>
          <a:p>
            <a:r>
              <a:rPr lang="en-US" sz="2000" dirty="0" smtClean="0"/>
              <a:t>Offices headed by Assistant General Counsels</a:t>
            </a:r>
          </a:p>
          <a:p>
            <a:pPr lvl="1"/>
            <a:r>
              <a:rPr lang="en-US" sz="1600" dirty="0" smtClean="0"/>
              <a:t>Fisheries, Ocean Services, Enforcement and Litigation </a:t>
            </a:r>
          </a:p>
        </p:txBody>
      </p:sp>
      <p:sp>
        <p:nvSpPr>
          <p:cNvPr id="6" name="Content Placeholder 5"/>
          <p:cNvSpPr>
            <a:spLocks noGrp="1"/>
          </p:cNvSpPr>
          <p:nvPr>
            <p:ph sz="half" idx="2"/>
          </p:nvPr>
        </p:nvSpPr>
        <p:spPr>
          <a:xfrm>
            <a:off x="4724400" y="1828800"/>
            <a:ext cx="4419600" cy="4724400"/>
          </a:xfrm>
        </p:spPr>
        <p:txBody>
          <a:bodyPr/>
          <a:lstStyle/>
          <a:p>
            <a:r>
              <a:rPr lang="en-US" sz="2000" dirty="0" smtClean="0"/>
              <a:t>Senior Counselors</a:t>
            </a:r>
          </a:p>
          <a:p>
            <a:pPr lvl="1"/>
            <a:r>
              <a:rPr lang="en-US" sz="1600" dirty="0" smtClean="0"/>
              <a:t>International, Atmospheric and Space Services and Research</a:t>
            </a:r>
          </a:p>
          <a:p>
            <a:r>
              <a:rPr lang="en-US" dirty="0" smtClean="0"/>
              <a:t>Regional Counsels</a:t>
            </a:r>
          </a:p>
          <a:p>
            <a:pPr lvl="1"/>
            <a:r>
              <a:rPr lang="en-US" sz="1600" dirty="0" smtClean="0"/>
              <a:t>Advise the National Marine Fisheries Service and manage offices in Gloucester, MA, St. Petersburg, FL, Long Beach, CA, Seattle, WA, Honolulu, HI, and Juneau, AK.  </a:t>
            </a:r>
          </a:p>
          <a:p>
            <a:r>
              <a:rPr lang="en-US" dirty="0" smtClean="0"/>
              <a:t>Special Counselor for Natural Resources</a:t>
            </a:r>
          </a:p>
          <a:p>
            <a:pPr lvl="1"/>
            <a:r>
              <a:rPr lang="en-US" sz="1600" dirty="0" smtClean="0"/>
              <a:t>Seattle, WA</a:t>
            </a:r>
          </a:p>
        </p:txBody>
      </p:sp>
    </p:spTree>
  </p:cSld>
  <p:clrMapOvr>
    <a:masterClrMapping/>
  </p:clrMapOvr>
</p:sld>
</file>

<file path=ppt/theme/theme1.xml><?xml version="1.0" encoding="utf-8"?>
<a:theme xmlns:a="http://schemas.openxmlformats.org/drawingml/2006/main" name="luxton_EnergyBriefing">
  <a:themeElements>
    <a:clrScheme name="Edited Multis">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B5394"/>
      </a:hlink>
      <a:folHlink>
        <a:srgbClr val="85DFD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OAR</Template>
  <TotalTime>474</TotalTime>
  <Words>390</Words>
  <Application>Microsoft Office PowerPoint</Application>
  <PresentationFormat>On-screen Show (4:3)</PresentationFormat>
  <Paragraphs>67</Paragraphs>
  <Slides>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Franklin Gothic Demi</vt:lpstr>
      <vt:lpstr>Franklin Gothic Medium Cond</vt:lpstr>
      <vt:lpstr>Franklin Gothic Medium</vt:lpstr>
      <vt:lpstr>Arial Narrow</vt:lpstr>
      <vt:lpstr>TradeGothicBold</vt:lpstr>
      <vt:lpstr>Arial Unicode MS</vt:lpstr>
      <vt:lpstr>Franklin Gothic Book</vt:lpstr>
      <vt:lpstr>Calibri</vt:lpstr>
      <vt:lpstr>SolexRegularLining</vt:lpstr>
      <vt:lpstr>SolexBlackLiningItalic</vt:lpstr>
      <vt:lpstr>Franklin Gothic Heavy</vt:lpstr>
      <vt:lpstr>luxton_EnergyBriefing</vt:lpstr>
      <vt:lpstr>NOAA’s Office of  General Counsel</vt:lpstr>
      <vt:lpstr>Summary of Content (in order of appearance)</vt:lpstr>
      <vt:lpstr>Mission and Values</vt:lpstr>
      <vt:lpstr>  Programs &amp; Outputs</vt:lpstr>
      <vt:lpstr>OGC Budget</vt:lpstr>
      <vt:lpstr>Leadership</vt:lpstr>
      <vt:lpstr>Who We Are:   OGC Leadership</vt:lpstr>
      <vt:lpstr>Facilities and Personnel</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OFFICE TITLE</dc:title>
  <dc:creator>slewis</dc:creator>
  <cp:lastModifiedBy>Mike Walker</cp:lastModifiedBy>
  <cp:revision>52</cp:revision>
  <dcterms:created xsi:type="dcterms:W3CDTF">2008-09-15T15:17:05Z</dcterms:created>
  <dcterms:modified xsi:type="dcterms:W3CDTF">2008-11-14T20:40:37Z</dcterms:modified>
</cp:coreProperties>
</file>