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5"/>
  </p:notesMasterIdLst>
  <p:handoutMasterIdLst>
    <p:handoutMasterId r:id="rId16"/>
  </p:handoutMasterIdLst>
  <p:sldIdLst>
    <p:sldId id="256" r:id="rId2"/>
    <p:sldId id="257" r:id="rId3"/>
    <p:sldId id="259" r:id="rId4"/>
    <p:sldId id="258" r:id="rId5"/>
    <p:sldId id="260" r:id="rId6"/>
    <p:sldId id="261" r:id="rId7"/>
    <p:sldId id="262" r:id="rId8"/>
    <p:sldId id="263" r:id="rId9"/>
    <p:sldId id="265" r:id="rId10"/>
    <p:sldId id="264" r:id="rId11"/>
    <p:sldId id="266" r:id="rId12"/>
    <p:sldId id="267" r:id="rId13"/>
    <p:sldId id="268" r:id="rId14"/>
  </p:sldIdLst>
  <p:sldSz cx="9144000" cy="6858000" type="screen4x3"/>
  <p:notesSz cx="6934200" cy="9080500"/>
  <p:defaultTextStyle>
    <a:defPPr>
      <a:defRPr lang="en-US"/>
    </a:defPPr>
    <a:lvl1pPr algn="l" rtl="0" eaLnBrk="0" fontAlgn="base" hangingPunct="0">
      <a:lnSpc>
        <a:spcPct val="90000"/>
      </a:lnSpc>
      <a:spcBef>
        <a:spcPct val="0"/>
      </a:spcBef>
      <a:spcAft>
        <a:spcPct val="0"/>
      </a:spcAft>
      <a:defRPr sz="1600" b="1" kern="1200">
        <a:solidFill>
          <a:srgbClr val="618FFD"/>
        </a:solidFill>
        <a:latin typeface="Helvetica" pitchFamily="34" charset="0"/>
        <a:ea typeface="+mn-ea"/>
        <a:cs typeface="+mn-cs"/>
      </a:defRPr>
    </a:lvl1pPr>
    <a:lvl2pPr marL="457200" algn="l" rtl="0" eaLnBrk="0" fontAlgn="base" hangingPunct="0">
      <a:lnSpc>
        <a:spcPct val="90000"/>
      </a:lnSpc>
      <a:spcBef>
        <a:spcPct val="0"/>
      </a:spcBef>
      <a:spcAft>
        <a:spcPct val="0"/>
      </a:spcAft>
      <a:defRPr sz="1600" b="1" kern="1200">
        <a:solidFill>
          <a:srgbClr val="618FFD"/>
        </a:solidFill>
        <a:latin typeface="Helvetica" pitchFamily="34" charset="0"/>
        <a:ea typeface="+mn-ea"/>
        <a:cs typeface="+mn-cs"/>
      </a:defRPr>
    </a:lvl2pPr>
    <a:lvl3pPr marL="914400" algn="l" rtl="0" eaLnBrk="0" fontAlgn="base" hangingPunct="0">
      <a:lnSpc>
        <a:spcPct val="90000"/>
      </a:lnSpc>
      <a:spcBef>
        <a:spcPct val="0"/>
      </a:spcBef>
      <a:spcAft>
        <a:spcPct val="0"/>
      </a:spcAft>
      <a:defRPr sz="1600" b="1" kern="1200">
        <a:solidFill>
          <a:srgbClr val="618FFD"/>
        </a:solidFill>
        <a:latin typeface="Helvetica" pitchFamily="34" charset="0"/>
        <a:ea typeface="+mn-ea"/>
        <a:cs typeface="+mn-cs"/>
      </a:defRPr>
    </a:lvl3pPr>
    <a:lvl4pPr marL="1371600" algn="l" rtl="0" eaLnBrk="0" fontAlgn="base" hangingPunct="0">
      <a:lnSpc>
        <a:spcPct val="90000"/>
      </a:lnSpc>
      <a:spcBef>
        <a:spcPct val="0"/>
      </a:spcBef>
      <a:spcAft>
        <a:spcPct val="0"/>
      </a:spcAft>
      <a:defRPr sz="1600" b="1" kern="1200">
        <a:solidFill>
          <a:srgbClr val="618FFD"/>
        </a:solidFill>
        <a:latin typeface="Helvetica" pitchFamily="34" charset="0"/>
        <a:ea typeface="+mn-ea"/>
        <a:cs typeface="+mn-cs"/>
      </a:defRPr>
    </a:lvl4pPr>
    <a:lvl5pPr marL="1828800" algn="l" rtl="0" eaLnBrk="0" fontAlgn="base" hangingPunct="0">
      <a:lnSpc>
        <a:spcPct val="90000"/>
      </a:lnSpc>
      <a:spcBef>
        <a:spcPct val="0"/>
      </a:spcBef>
      <a:spcAft>
        <a:spcPct val="0"/>
      </a:spcAft>
      <a:defRPr sz="1600" b="1" kern="1200">
        <a:solidFill>
          <a:srgbClr val="618FFD"/>
        </a:solidFill>
        <a:latin typeface="Helvetica" pitchFamily="34" charset="0"/>
        <a:ea typeface="+mn-ea"/>
        <a:cs typeface="+mn-cs"/>
      </a:defRPr>
    </a:lvl5pPr>
    <a:lvl6pPr marL="2286000" algn="l" defTabSz="914400" rtl="0" eaLnBrk="1" latinLnBrk="0" hangingPunct="1">
      <a:defRPr sz="1600" b="1" kern="1200">
        <a:solidFill>
          <a:srgbClr val="618FFD"/>
        </a:solidFill>
        <a:latin typeface="Helvetica" pitchFamily="34" charset="0"/>
        <a:ea typeface="+mn-ea"/>
        <a:cs typeface="+mn-cs"/>
      </a:defRPr>
    </a:lvl6pPr>
    <a:lvl7pPr marL="2743200" algn="l" defTabSz="914400" rtl="0" eaLnBrk="1" latinLnBrk="0" hangingPunct="1">
      <a:defRPr sz="1600" b="1" kern="1200">
        <a:solidFill>
          <a:srgbClr val="618FFD"/>
        </a:solidFill>
        <a:latin typeface="Helvetica" pitchFamily="34" charset="0"/>
        <a:ea typeface="+mn-ea"/>
        <a:cs typeface="+mn-cs"/>
      </a:defRPr>
    </a:lvl7pPr>
    <a:lvl8pPr marL="3200400" algn="l" defTabSz="914400" rtl="0" eaLnBrk="1" latinLnBrk="0" hangingPunct="1">
      <a:defRPr sz="1600" b="1" kern="1200">
        <a:solidFill>
          <a:srgbClr val="618FFD"/>
        </a:solidFill>
        <a:latin typeface="Helvetica" pitchFamily="34" charset="0"/>
        <a:ea typeface="+mn-ea"/>
        <a:cs typeface="+mn-cs"/>
      </a:defRPr>
    </a:lvl8pPr>
    <a:lvl9pPr marL="3657600" algn="l" defTabSz="914400" rtl="0" eaLnBrk="1" latinLnBrk="0" hangingPunct="1">
      <a:defRPr sz="1600" b="1" kern="1200">
        <a:solidFill>
          <a:srgbClr val="618FFD"/>
        </a:solidFill>
        <a:latin typeface="Helvetic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Thomas" initials="JHT" lastIdx="5" clrIdx="0"/>
</p:cmAuthorLst>
</file>

<file path=ppt/presProps.xml><?xml version="1.0" encoding="utf-8"?>
<p:presentationPr xmlns:a="http://schemas.openxmlformats.org/drawingml/2006/main" xmlns:r="http://schemas.openxmlformats.org/officeDocument/2006/relationships" xmlns:p="http://schemas.openxmlformats.org/presentationml/2006/main">
  <p:htmlPubPr r:id="rId1">
    <p:sldAll/>
  </p:htmlPubPr>
  <p:webPr resizeGraphics="0" encoding="windows-1252" clr="none"/>
  <p:clrMru>
    <a:srgbClr val="FF00FF"/>
    <a:srgbClr val="00CC00"/>
    <a:srgbClr val="FF3300"/>
    <a:srgbClr val="008000"/>
    <a:srgbClr val="B0AC00"/>
    <a:srgbClr val="CCCC00"/>
    <a:srgbClr val="CC9900"/>
    <a:srgbClr val="33CCFF"/>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96" autoAdjust="0"/>
    <p:restoredTop sz="94752" autoAdjust="0"/>
  </p:normalViewPr>
  <p:slideViewPr>
    <p:cSldViewPr showGuides="1">
      <p:cViewPr>
        <p:scale>
          <a:sx n="100" d="100"/>
          <a:sy n="100" d="100"/>
        </p:scale>
        <p:origin x="-594" y="-132"/>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50" d="100"/>
          <a:sy n="150" d="100"/>
        </p:scale>
        <p:origin x="-378" y="3240"/>
      </p:cViewPr>
      <p:guideLst>
        <p:guide orient="horz" pos="2860"/>
        <p:guide pos="2184"/>
      </p:guideLst>
    </p:cSldViewPr>
  </p:notesViewPr>
  <p:gridSpacing cx="78028800" cy="78028800"/>
</p:viewPr>
</file>

<file path=ppt/_rels/presProps.xml.rels><?xml version="1.0" encoding="UTF-8" standalone="yes"?>
<Relationships xmlns="http://schemas.openxmlformats.org/package/2006/relationships"><Relationship Id="rId1" Type="http://schemas.openxmlformats.org/officeDocument/2006/relationships/htmlPubSaveAs" Target="file:///E:\WWW\TPC\QM2001.htm" TargetMode="External"/></Relationships>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hthomas\Desktop\New%20SSD%20Cooling%20Plan\Vortec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hthomas\Desktop\New%20SSD%20Cooling%20Plan\Vortec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catterChart>
        <c:scatterStyle val="lineMarker"/>
        <c:ser>
          <c:idx val="0"/>
          <c:order val="0"/>
          <c:spPr>
            <a:ln w="28575">
              <a:noFill/>
            </a:ln>
          </c:spPr>
          <c:xVal>
            <c:numRef>
              <c:f>Sheet1!$G$31:$G$38</c:f>
              <c:numCache>
                <c:formatCode>General</c:formatCode>
                <c:ptCount val="8"/>
                <c:pt idx="0">
                  <c:v>1420</c:v>
                </c:pt>
                <c:pt idx="1">
                  <c:v>1200</c:v>
                </c:pt>
                <c:pt idx="2">
                  <c:v>937.2</c:v>
                </c:pt>
                <c:pt idx="3">
                  <c:v>809.4</c:v>
                </c:pt>
                <c:pt idx="4">
                  <c:v>667.4</c:v>
                </c:pt>
                <c:pt idx="5">
                  <c:v>596.4</c:v>
                </c:pt>
                <c:pt idx="6">
                  <c:v>525.4</c:v>
                </c:pt>
                <c:pt idx="7">
                  <c:v>355</c:v>
                </c:pt>
              </c:numCache>
            </c:numRef>
          </c:xVal>
          <c:yVal>
            <c:numRef>
              <c:f>Sheet1!$H$31:$H$38</c:f>
              <c:numCache>
                <c:formatCode>General</c:formatCode>
                <c:ptCount val="8"/>
                <c:pt idx="0">
                  <c:v>0</c:v>
                </c:pt>
                <c:pt idx="1">
                  <c:v>0.75000000000000011</c:v>
                </c:pt>
                <c:pt idx="2">
                  <c:v>2</c:v>
                </c:pt>
                <c:pt idx="3">
                  <c:v>4</c:v>
                </c:pt>
                <c:pt idx="4">
                  <c:v>6</c:v>
                </c:pt>
                <c:pt idx="5">
                  <c:v>8</c:v>
                </c:pt>
                <c:pt idx="6">
                  <c:v>10</c:v>
                </c:pt>
                <c:pt idx="7">
                  <c:v>15</c:v>
                </c:pt>
              </c:numCache>
            </c:numRef>
          </c:yVal>
        </c:ser>
        <c:ser>
          <c:idx val="1"/>
          <c:order val="1"/>
          <c:tx>
            <c:v>nothing</c:v>
          </c:tx>
          <c:spPr>
            <a:ln w="28575">
              <a:noFill/>
            </a:ln>
          </c:spPr>
          <c:marker>
            <c:symbol val="circle"/>
            <c:size val="2"/>
            <c:spPr>
              <a:solidFill>
                <a:srgbClr val="0000CC"/>
              </a:solidFill>
              <a:ln>
                <a:solidFill>
                  <a:srgbClr val="0000CC"/>
                </a:solidFill>
              </a:ln>
            </c:spPr>
          </c:marker>
          <c:trendline>
            <c:spPr>
              <a:ln w="28575">
                <a:solidFill>
                  <a:srgbClr val="0000CC"/>
                </a:solidFill>
              </a:ln>
            </c:spPr>
            <c:trendlineType val="poly"/>
            <c:order val="4"/>
            <c:backward val="6"/>
          </c:trendline>
          <c:xVal>
            <c:numRef>
              <c:f>Sheet1!$D$31:$D$39</c:f>
              <c:numCache>
                <c:formatCode>General</c:formatCode>
                <c:ptCount val="9"/>
                <c:pt idx="0">
                  <c:v>204</c:v>
                </c:pt>
                <c:pt idx="1">
                  <c:v>187.68</c:v>
                </c:pt>
                <c:pt idx="2">
                  <c:v>157.08000000000001</c:v>
                </c:pt>
                <c:pt idx="3">
                  <c:v>126.48</c:v>
                </c:pt>
                <c:pt idx="4">
                  <c:v>110.16</c:v>
                </c:pt>
                <c:pt idx="5">
                  <c:v>93.84</c:v>
                </c:pt>
                <c:pt idx="6">
                  <c:v>77.52</c:v>
                </c:pt>
                <c:pt idx="7">
                  <c:v>46.92</c:v>
                </c:pt>
                <c:pt idx="8">
                  <c:v>30.6</c:v>
                </c:pt>
              </c:numCache>
            </c:numRef>
          </c:xVal>
          <c:yVal>
            <c:numRef>
              <c:f>Sheet1!$E$31:$E$39</c:f>
              <c:numCache>
                <c:formatCode>General</c:formatCode>
                <c:ptCount val="9"/>
                <c:pt idx="0">
                  <c:v>0</c:v>
                </c:pt>
                <c:pt idx="1">
                  <c:v>1</c:v>
                </c:pt>
                <c:pt idx="2">
                  <c:v>2</c:v>
                </c:pt>
                <c:pt idx="3">
                  <c:v>4</c:v>
                </c:pt>
                <c:pt idx="4">
                  <c:v>6</c:v>
                </c:pt>
                <c:pt idx="5">
                  <c:v>8</c:v>
                </c:pt>
                <c:pt idx="6">
                  <c:v>10</c:v>
                </c:pt>
                <c:pt idx="7">
                  <c:v>15</c:v>
                </c:pt>
                <c:pt idx="8">
                  <c:v>20</c:v>
                </c:pt>
              </c:numCache>
            </c:numRef>
          </c:yVal>
        </c:ser>
        <c:ser>
          <c:idx val="2"/>
          <c:order val="2"/>
          <c:spPr>
            <a:ln w="28575">
              <a:noFill/>
            </a:ln>
          </c:spPr>
          <c:marker>
            <c:symbol val="square"/>
            <c:size val="2"/>
            <c:spPr>
              <a:ln>
                <a:solidFill>
                  <a:sysClr val="windowText" lastClr="000000">
                    <a:shade val="95000"/>
                    <a:satMod val="105000"/>
                  </a:sysClr>
                </a:solidFill>
              </a:ln>
            </c:spPr>
          </c:marker>
          <c:trendline>
            <c:spPr>
              <a:ln w="28575"/>
            </c:spPr>
            <c:trendlineType val="poly"/>
            <c:order val="4"/>
            <c:backward val="32"/>
          </c:trendline>
          <c:xVal>
            <c:numRef>
              <c:f>Sheet1!$A$31:$A$38</c:f>
              <c:numCache>
                <c:formatCode>General</c:formatCode>
                <c:ptCount val="8"/>
                <c:pt idx="0">
                  <c:v>500</c:v>
                </c:pt>
                <c:pt idx="1">
                  <c:v>450</c:v>
                </c:pt>
                <c:pt idx="2">
                  <c:v>403.75</c:v>
                </c:pt>
                <c:pt idx="3">
                  <c:v>289.75</c:v>
                </c:pt>
                <c:pt idx="4">
                  <c:v>180.5</c:v>
                </c:pt>
                <c:pt idx="5">
                  <c:v>147.25</c:v>
                </c:pt>
                <c:pt idx="6">
                  <c:v>114</c:v>
                </c:pt>
                <c:pt idx="7">
                  <c:v>57</c:v>
                </c:pt>
              </c:numCache>
            </c:numRef>
          </c:xVal>
          <c:yVal>
            <c:numRef>
              <c:f>Sheet1!$B$31:$B$38</c:f>
              <c:numCache>
                <c:formatCode>General</c:formatCode>
                <c:ptCount val="8"/>
                <c:pt idx="0">
                  <c:v>0</c:v>
                </c:pt>
                <c:pt idx="1">
                  <c:v>1</c:v>
                </c:pt>
                <c:pt idx="2">
                  <c:v>2</c:v>
                </c:pt>
                <c:pt idx="3">
                  <c:v>4</c:v>
                </c:pt>
                <c:pt idx="4">
                  <c:v>6</c:v>
                </c:pt>
                <c:pt idx="5">
                  <c:v>8</c:v>
                </c:pt>
                <c:pt idx="6">
                  <c:v>10</c:v>
                </c:pt>
                <c:pt idx="7">
                  <c:v>15</c:v>
                </c:pt>
              </c:numCache>
            </c:numRef>
          </c:yVal>
        </c:ser>
        <c:ser>
          <c:idx val="5"/>
          <c:order val="3"/>
          <c:spPr>
            <a:ln w="28575">
              <a:noFill/>
            </a:ln>
          </c:spPr>
          <c:marker>
            <c:spPr>
              <a:solidFill>
                <a:srgbClr val="FF0000"/>
              </a:solidFill>
              <a:ln>
                <a:solidFill>
                  <a:srgbClr val="FF0000"/>
                </a:solidFill>
              </a:ln>
            </c:spPr>
          </c:marker>
          <c:xVal>
            <c:numRef>
              <c:f>Sheet1!$A$57</c:f>
              <c:numCache>
                <c:formatCode>General</c:formatCode>
                <c:ptCount val="1"/>
                <c:pt idx="0">
                  <c:v>51</c:v>
                </c:pt>
              </c:numCache>
            </c:numRef>
          </c:xVal>
          <c:yVal>
            <c:numRef>
              <c:f>Sheet1!$B$57</c:f>
              <c:numCache>
                <c:formatCode>General</c:formatCode>
                <c:ptCount val="1"/>
                <c:pt idx="0">
                  <c:v>18</c:v>
                </c:pt>
              </c:numCache>
            </c:numRef>
          </c:yVal>
        </c:ser>
        <c:ser>
          <c:idx val="3"/>
          <c:order val="4"/>
          <c:spPr>
            <a:ln w="28575">
              <a:noFill/>
            </a:ln>
          </c:spPr>
          <c:marker>
            <c:symbol val="diamond"/>
            <c:size val="7"/>
            <c:spPr>
              <a:solidFill>
                <a:srgbClr val="FF0000"/>
              </a:solidFill>
              <a:ln>
                <a:solidFill>
                  <a:srgbClr val="FF0000"/>
                </a:solidFill>
              </a:ln>
            </c:spPr>
          </c:marker>
          <c:xVal>
            <c:numRef>
              <c:f>Sheet1!$A$59</c:f>
              <c:numCache>
                <c:formatCode>General</c:formatCode>
                <c:ptCount val="1"/>
                <c:pt idx="0">
                  <c:v>13</c:v>
                </c:pt>
              </c:numCache>
            </c:numRef>
          </c:xVal>
          <c:yVal>
            <c:numRef>
              <c:f>Sheet1!$B$59</c:f>
              <c:numCache>
                <c:formatCode>General</c:formatCode>
                <c:ptCount val="1"/>
                <c:pt idx="0">
                  <c:v>18</c:v>
                </c:pt>
              </c:numCache>
            </c:numRef>
          </c:yVal>
        </c:ser>
        <c:axId val="104553472"/>
        <c:axId val="104568320"/>
      </c:scatterChart>
      <c:valAx>
        <c:axId val="104553472"/>
        <c:scaling>
          <c:orientation val="minMax"/>
          <c:max val="250"/>
        </c:scaling>
        <c:axPos val="b"/>
        <c:title>
          <c:tx>
            <c:rich>
              <a:bodyPr/>
              <a:lstStyle/>
              <a:p>
                <a:pPr>
                  <a:defRPr/>
                </a:pPr>
                <a:r>
                  <a:rPr lang="en-US" sz="1200">
                    <a:latin typeface="Arial" pitchFamily="34" charset="0"/>
                    <a:cs typeface="Arial" pitchFamily="34" charset="0"/>
                  </a:rPr>
                  <a:t>Flow Rate (CFM)</a:t>
                </a:r>
              </a:p>
            </c:rich>
          </c:tx>
          <c:layout/>
        </c:title>
        <c:numFmt formatCode="General" sourceLinked="1"/>
        <c:majorTickMark val="none"/>
        <c:tickLblPos val="nextTo"/>
        <c:txPr>
          <a:bodyPr/>
          <a:lstStyle/>
          <a:p>
            <a:pPr>
              <a:defRPr sz="1200" b="1" i="0" baseline="0"/>
            </a:pPr>
            <a:endParaRPr lang="en-US"/>
          </a:p>
        </c:txPr>
        <c:crossAx val="104568320"/>
        <c:crosses val="autoZero"/>
        <c:crossBetween val="midCat"/>
      </c:valAx>
      <c:valAx>
        <c:axId val="104568320"/>
        <c:scaling>
          <c:orientation val="minMax"/>
          <c:max val="110"/>
          <c:min val="0"/>
        </c:scaling>
        <c:axPos val="l"/>
        <c:majorGridlines>
          <c:spPr>
            <a:ln>
              <a:solidFill>
                <a:srgbClr val="4F81BD">
                  <a:alpha val="49000"/>
                </a:srgbClr>
              </a:solidFill>
            </a:ln>
          </c:spPr>
        </c:majorGridlines>
        <c:title>
          <c:tx>
            <c:rich>
              <a:bodyPr/>
              <a:lstStyle/>
              <a:p>
                <a:pPr>
                  <a:defRPr/>
                </a:pPr>
                <a:r>
                  <a:rPr lang="en-US" sz="1200">
                    <a:latin typeface="Arial" pitchFamily="34" charset="0"/>
                    <a:cs typeface="Arial" pitchFamily="34" charset="0"/>
                  </a:rPr>
                  <a:t>Pressure (Inches of H20)</a:t>
                </a:r>
              </a:p>
            </c:rich>
          </c:tx>
          <c:layout/>
        </c:title>
        <c:numFmt formatCode="General" sourceLinked="1"/>
        <c:majorTickMark val="none"/>
        <c:tickLblPos val="nextTo"/>
        <c:txPr>
          <a:bodyPr/>
          <a:lstStyle/>
          <a:p>
            <a:pPr>
              <a:defRPr sz="1200" b="1" i="0" baseline="0"/>
            </a:pPr>
            <a:endParaRPr lang="en-US"/>
          </a:p>
        </c:txPr>
        <c:crossAx val="104553472"/>
        <c:crosses val="autoZero"/>
        <c:crossBetween val="midCat"/>
      </c:valAx>
      <c:spPr>
        <a:noFill/>
        <a:ln w="25400">
          <a:solidFill>
            <a:schemeClr val="tx1"/>
          </a:solidFill>
        </a:ln>
      </c:spPr>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098337148750974"/>
          <c:y val="0.17003886142139224"/>
          <c:w val="0.8200070438479532"/>
          <c:h val="0.63907342977476655"/>
        </c:manualLayout>
      </c:layout>
      <c:scatterChart>
        <c:scatterStyle val="lineMarker"/>
        <c:ser>
          <c:idx val="0"/>
          <c:order val="0"/>
          <c:spPr>
            <a:ln w="28575">
              <a:noFill/>
            </a:ln>
          </c:spPr>
          <c:xVal>
            <c:numRef>
              <c:f>Sheet1!$G$31:$G$38</c:f>
              <c:numCache>
                <c:formatCode>General</c:formatCode>
                <c:ptCount val="8"/>
                <c:pt idx="0">
                  <c:v>1420</c:v>
                </c:pt>
                <c:pt idx="1">
                  <c:v>1200</c:v>
                </c:pt>
                <c:pt idx="2">
                  <c:v>937.2</c:v>
                </c:pt>
                <c:pt idx="3">
                  <c:v>809.4</c:v>
                </c:pt>
                <c:pt idx="4">
                  <c:v>667.4</c:v>
                </c:pt>
                <c:pt idx="5">
                  <c:v>596.4</c:v>
                </c:pt>
                <c:pt idx="6">
                  <c:v>525.4</c:v>
                </c:pt>
                <c:pt idx="7">
                  <c:v>355</c:v>
                </c:pt>
              </c:numCache>
            </c:numRef>
          </c:xVal>
          <c:yVal>
            <c:numRef>
              <c:f>Sheet1!$H$31:$H$38</c:f>
              <c:numCache>
                <c:formatCode>General</c:formatCode>
                <c:ptCount val="8"/>
                <c:pt idx="0">
                  <c:v>0</c:v>
                </c:pt>
                <c:pt idx="1">
                  <c:v>0.75000000000000044</c:v>
                </c:pt>
                <c:pt idx="2">
                  <c:v>2</c:v>
                </c:pt>
                <c:pt idx="3">
                  <c:v>4</c:v>
                </c:pt>
                <c:pt idx="4">
                  <c:v>6</c:v>
                </c:pt>
                <c:pt idx="5">
                  <c:v>8</c:v>
                </c:pt>
                <c:pt idx="6">
                  <c:v>10</c:v>
                </c:pt>
                <c:pt idx="7">
                  <c:v>15</c:v>
                </c:pt>
              </c:numCache>
            </c:numRef>
          </c:yVal>
        </c:ser>
        <c:ser>
          <c:idx val="1"/>
          <c:order val="1"/>
          <c:tx>
            <c:v>nothing</c:v>
          </c:tx>
          <c:spPr>
            <a:ln w="28575">
              <a:noFill/>
            </a:ln>
          </c:spPr>
          <c:marker>
            <c:symbol val="circle"/>
            <c:size val="2"/>
            <c:spPr>
              <a:solidFill>
                <a:srgbClr val="0000CC"/>
              </a:solidFill>
              <a:ln>
                <a:solidFill>
                  <a:srgbClr val="0000CC"/>
                </a:solidFill>
              </a:ln>
            </c:spPr>
          </c:marker>
          <c:trendline>
            <c:spPr>
              <a:ln w="28575">
                <a:solidFill>
                  <a:srgbClr val="0000CC"/>
                </a:solidFill>
              </a:ln>
            </c:spPr>
            <c:trendlineType val="poly"/>
            <c:order val="4"/>
            <c:backward val="6"/>
          </c:trendline>
          <c:xVal>
            <c:numRef>
              <c:f>Sheet1!$D$31:$D$39</c:f>
              <c:numCache>
                <c:formatCode>General</c:formatCode>
                <c:ptCount val="9"/>
                <c:pt idx="0">
                  <c:v>204</c:v>
                </c:pt>
                <c:pt idx="1">
                  <c:v>187.68</c:v>
                </c:pt>
                <c:pt idx="2">
                  <c:v>157.08000000000001</c:v>
                </c:pt>
                <c:pt idx="3">
                  <c:v>126.48</c:v>
                </c:pt>
                <c:pt idx="4">
                  <c:v>110.16</c:v>
                </c:pt>
                <c:pt idx="5">
                  <c:v>93.84</c:v>
                </c:pt>
                <c:pt idx="6">
                  <c:v>77.52</c:v>
                </c:pt>
                <c:pt idx="7">
                  <c:v>46.92</c:v>
                </c:pt>
                <c:pt idx="8">
                  <c:v>30.6</c:v>
                </c:pt>
              </c:numCache>
            </c:numRef>
          </c:xVal>
          <c:yVal>
            <c:numRef>
              <c:f>Sheet1!$E$31:$E$39</c:f>
              <c:numCache>
                <c:formatCode>General</c:formatCode>
                <c:ptCount val="9"/>
                <c:pt idx="0">
                  <c:v>0</c:v>
                </c:pt>
                <c:pt idx="1">
                  <c:v>1</c:v>
                </c:pt>
                <c:pt idx="2">
                  <c:v>2</c:v>
                </c:pt>
                <c:pt idx="3">
                  <c:v>4</c:v>
                </c:pt>
                <c:pt idx="4">
                  <c:v>6</c:v>
                </c:pt>
                <c:pt idx="5">
                  <c:v>8</c:v>
                </c:pt>
                <c:pt idx="6">
                  <c:v>10</c:v>
                </c:pt>
                <c:pt idx="7">
                  <c:v>15</c:v>
                </c:pt>
                <c:pt idx="8">
                  <c:v>20</c:v>
                </c:pt>
              </c:numCache>
            </c:numRef>
          </c:yVal>
        </c:ser>
        <c:ser>
          <c:idx val="2"/>
          <c:order val="2"/>
          <c:spPr>
            <a:ln w="28575">
              <a:noFill/>
            </a:ln>
          </c:spPr>
          <c:marker>
            <c:symbol val="square"/>
            <c:size val="2"/>
            <c:spPr>
              <a:ln>
                <a:solidFill>
                  <a:sysClr val="windowText" lastClr="000000">
                    <a:shade val="95000"/>
                    <a:satMod val="105000"/>
                  </a:sysClr>
                </a:solidFill>
              </a:ln>
            </c:spPr>
          </c:marker>
          <c:trendline>
            <c:spPr>
              <a:ln w="28575"/>
            </c:spPr>
            <c:trendlineType val="poly"/>
            <c:order val="4"/>
            <c:backward val="32"/>
          </c:trendline>
          <c:xVal>
            <c:numRef>
              <c:f>Sheet1!$A$31:$A$38</c:f>
              <c:numCache>
                <c:formatCode>General</c:formatCode>
                <c:ptCount val="8"/>
                <c:pt idx="0">
                  <c:v>500</c:v>
                </c:pt>
                <c:pt idx="1">
                  <c:v>450</c:v>
                </c:pt>
                <c:pt idx="2">
                  <c:v>403.75</c:v>
                </c:pt>
                <c:pt idx="3">
                  <c:v>289.75</c:v>
                </c:pt>
                <c:pt idx="4">
                  <c:v>180.5</c:v>
                </c:pt>
                <c:pt idx="5">
                  <c:v>147.25</c:v>
                </c:pt>
                <c:pt idx="6">
                  <c:v>114</c:v>
                </c:pt>
                <c:pt idx="7">
                  <c:v>57</c:v>
                </c:pt>
              </c:numCache>
            </c:numRef>
          </c:xVal>
          <c:yVal>
            <c:numRef>
              <c:f>Sheet1!$B$31:$B$38</c:f>
              <c:numCache>
                <c:formatCode>General</c:formatCode>
                <c:ptCount val="8"/>
                <c:pt idx="0">
                  <c:v>0</c:v>
                </c:pt>
                <c:pt idx="1">
                  <c:v>1</c:v>
                </c:pt>
                <c:pt idx="2">
                  <c:v>2</c:v>
                </c:pt>
                <c:pt idx="3">
                  <c:v>4</c:v>
                </c:pt>
                <c:pt idx="4">
                  <c:v>6</c:v>
                </c:pt>
                <c:pt idx="5">
                  <c:v>8</c:v>
                </c:pt>
                <c:pt idx="6">
                  <c:v>10</c:v>
                </c:pt>
                <c:pt idx="7">
                  <c:v>15</c:v>
                </c:pt>
              </c:numCache>
            </c:numRef>
          </c:yVal>
        </c:ser>
        <c:ser>
          <c:idx val="3"/>
          <c:order val="3"/>
          <c:spPr>
            <a:ln w="28575">
              <a:noFill/>
            </a:ln>
          </c:spPr>
          <c:marker>
            <c:symbol val="triangle"/>
            <c:size val="2"/>
            <c:spPr>
              <a:ln>
                <a:solidFill>
                  <a:srgbClr val="FF0000"/>
                </a:solidFill>
              </a:ln>
            </c:spPr>
          </c:marker>
          <c:trendline>
            <c:spPr>
              <a:ln w="28575">
                <a:solidFill>
                  <a:srgbClr val="FF00FF"/>
                </a:solidFill>
              </a:ln>
            </c:spPr>
            <c:trendlineType val="poly"/>
            <c:order val="4"/>
          </c:trendline>
          <c:xVal>
            <c:numRef>
              <c:f>Sheet1!$A$45:$A$49</c:f>
              <c:numCache>
                <c:formatCode>General</c:formatCode>
                <c:ptCount val="5"/>
                <c:pt idx="0">
                  <c:v>25</c:v>
                </c:pt>
                <c:pt idx="1">
                  <c:v>40</c:v>
                </c:pt>
                <c:pt idx="2">
                  <c:v>60</c:v>
                </c:pt>
                <c:pt idx="3">
                  <c:v>80</c:v>
                </c:pt>
                <c:pt idx="4">
                  <c:v>100</c:v>
                </c:pt>
              </c:numCache>
            </c:numRef>
          </c:xVal>
          <c:yVal>
            <c:numRef>
              <c:f>Sheet1!$B$45:$B$49</c:f>
              <c:numCache>
                <c:formatCode>General</c:formatCode>
                <c:ptCount val="5"/>
                <c:pt idx="0">
                  <c:v>73</c:v>
                </c:pt>
                <c:pt idx="1">
                  <c:v>67</c:v>
                </c:pt>
                <c:pt idx="2">
                  <c:v>54</c:v>
                </c:pt>
                <c:pt idx="3">
                  <c:v>32</c:v>
                </c:pt>
                <c:pt idx="4">
                  <c:v>2</c:v>
                </c:pt>
              </c:numCache>
            </c:numRef>
          </c:yVal>
        </c:ser>
        <c:ser>
          <c:idx val="4"/>
          <c:order val="4"/>
          <c:spPr>
            <a:ln w="28575">
              <a:noFill/>
            </a:ln>
          </c:spPr>
          <c:marker>
            <c:symbol val="diamond"/>
            <c:size val="2"/>
            <c:spPr>
              <a:ln>
                <a:solidFill>
                  <a:srgbClr val="00B050"/>
                </a:solidFill>
              </a:ln>
            </c:spPr>
          </c:marker>
          <c:trendline>
            <c:spPr>
              <a:ln w="28575">
                <a:solidFill>
                  <a:srgbClr val="00B050"/>
                </a:solidFill>
              </a:ln>
            </c:spPr>
            <c:trendlineType val="poly"/>
            <c:order val="4"/>
          </c:trendline>
          <c:xVal>
            <c:numRef>
              <c:f>Sheet1!$A$45:$A$52</c:f>
              <c:numCache>
                <c:formatCode>General</c:formatCode>
                <c:ptCount val="8"/>
                <c:pt idx="0">
                  <c:v>25</c:v>
                </c:pt>
                <c:pt idx="1">
                  <c:v>40</c:v>
                </c:pt>
                <c:pt idx="2">
                  <c:v>60</c:v>
                </c:pt>
                <c:pt idx="3">
                  <c:v>80</c:v>
                </c:pt>
                <c:pt idx="4">
                  <c:v>100</c:v>
                </c:pt>
                <c:pt idx="5">
                  <c:v>120</c:v>
                </c:pt>
                <c:pt idx="6">
                  <c:v>140</c:v>
                </c:pt>
                <c:pt idx="7">
                  <c:v>150</c:v>
                </c:pt>
              </c:numCache>
            </c:numRef>
          </c:xVal>
          <c:yVal>
            <c:numRef>
              <c:f>Sheet1!$C$45:$C$52</c:f>
              <c:numCache>
                <c:formatCode>General</c:formatCode>
                <c:ptCount val="8"/>
                <c:pt idx="0">
                  <c:v>98</c:v>
                </c:pt>
                <c:pt idx="1">
                  <c:v>92</c:v>
                </c:pt>
                <c:pt idx="2">
                  <c:v>82</c:v>
                </c:pt>
                <c:pt idx="3">
                  <c:v>68</c:v>
                </c:pt>
                <c:pt idx="4">
                  <c:v>53</c:v>
                </c:pt>
                <c:pt idx="5">
                  <c:v>35</c:v>
                </c:pt>
                <c:pt idx="6">
                  <c:v>16</c:v>
                </c:pt>
                <c:pt idx="7">
                  <c:v>2</c:v>
                </c:pt>
              </c:numCache>
            </c:numRef>
          </c:yVal>
        </c:ser>
        <c:ser>
          <c:idx val="5"/>
          <c:order val="5"/>
          <c:spPr>
            <a:ln w="28575">
              <a:noFill/>
            </a:ln>
          </c:spPr>
          <c:marker>
            <c:spPr>
              <a:solidFill>
                <a:srgbClr val="FF0000"/>
              </a:solidFill>
              <a:ln>
                <a:solidFill>
                  <a:srgbClr val="FF0000"/>
                </a:solidFill>
              </a:ln>
            </c:spPr>
          </c:marker>
          <c:xVal>
            <c:numRef>
              <c:f>Sheet1!$A$57</c:f>
              <c:numCache>
                <c:formatCode>General</c:formatCode>
                <c:ptCount val="1"/>
                <c:pt idx="0">
                  <c:v>51</c:v>
                </c:pt>
              </c:numCache>
            </c:numRef>
          </c:xVal>
          <c:yVal>
            <c:numRef>
              <c:f>Sheet1!$B$57</c:f>
              <c:numCache>
                <c:formatCode>General</c:formatCode>
                <c:ptCount val="1"/>
                <c:pt idx="0">
                  <c:v>18</c:v>
                </c:pt>
              </c:numCache>
            </c:numRef>
          </c:yVal>
        </c:ser>
        <c:ser>
          <c:idx val="6"/>
          <c:order val="6"/>
          <c:spPr>
            <a:ln w="28575">
              <a:noFill/>
            </a:ln>
          </c:spPr>
          <c:marker>
            <c:symbol val="diamond"/>
            <c:size val="7"/>
            <c:spPr>
              <a:solidFill>
                <a:srgbClr val="FF0000"/>
              </a:solidFill>
              <a:ln>
                <a:solidFill>
                  <a:srgbClr val="FF0000"/>
                </a:solidFill>
              </a:ln>
            </c:spPr>
          </c:marker>
          <c:xVal>
            <c:numRef>
              <c:f>Sheet1!$A$59</c:f>
              <c:numCache>
                <c:formatCode>General</c:formatCode>
                <c:ptCount val="1"/>
                <c:pt idx="0">
                  <c:v>13</c:v>
                </c:pt>
              </c:numCache>
            </c:numRef>
          </c:xVal>
          <c:yVal>
            <c:numRef>
              <c:f>Sheet1!$B$59</c:f>
              <c:numCache>
                <c:formatCode>General</c:formatCode>
                <c:ptCount val="1"/>
                <c:pt idx="0">
                  <c:v>18</c:v>
                </c:pt>
              </c:numCache>
            </c:numRef>
          </c:yVal>
        </c:ser>
        <c:axId val="106246912"/>
        <c:axId val="106249216"/>
      </c:scatterChart>
      <c:valAx>
        <c:axId val="106246912"/>
        <c:scaling>
          <c:orientation val="minMax"/>
          <c:max val="250"/>
        </c:scaling>
        <c:axPos val="b"/>
        <c:title>
          <c:tx>
            <c:rich>
              <a:bodyPr/>
              <a:lstStyle/>
              <a:p>
                <a:pPr>
                  <a:defRPr/>
                </a:pPr>
                <a:r>
                  <a:rPr lang="en-US" sz="1200">
                    <a:latin typeface="Arial" pitchFamily="34" charset="0"/>
                    <a:cs typeface="Arial" pitchFamily="34" charset="0"/>
                  </a:rPr>
                  <a:t>Flow Rate (CFM)</a:t>
                </a:r>
              </a:p>
            </c:rich>
          </c:tx>
          <c:layout/>
        </c:title>
        <c:numFmt formatCode="General" sourceLinked="1"/>
        <c:majorTickMark val="none"/>
        <c:tickLblPos val="nextTo"/>
        <c:txPr>
          <a:bodyPr/>
          <a:lstStyle/>
          <a:p>
            <a:pPr>
              <a:defRPr sz="1200" b="1" i="0" baseline="0"/>
            </a:pPr>
            <a:endParaRPr lang="en-US"/>
          </a:p>
        </c:txPr>
        <c:crossAx val="106249216"/>
        <c:crosses val="autoZero"/>
        <c:crossBetween val="midCat"/>
      </c:valAx>
      <c:valAx>
        <c:axId val="106249216"/>
        <c:scaling>
          <c:orientation val="minMax"/>
          <c:max val="110"/>
          <c:min val="0"/>
        </c:scaling>
        <c:axPos val="l"/>
        <c:majorGridlines>
          <c:spPr>
            <a:ln>
              <a:solidFill>
                <a:srgbClr val="4F81BD">
                  <a:alpha val="49000"/>
                </a:srgbClr>
              </a:solidFill>
            </a:ln>
          </c:spPr>
        </c:majorGridlines>
        <c:title>
          <c:tx>
            <c:rich>
              <a:bodyPr/>
              <a:lstStyle/>
              <a:p>
                <a:pPr>
                  <a:defRPr/>
                </a:pPr>
                <a:r>
                  <a:rPr lang="en-US" sz="1200">
                    <a:latin typeface="Arial" pitchFamily="34" charset="0"/>
                    <a:cs typeface="Arial" pitchFamily="34" charset="0"/>
                  </a:rPr>
                  <a:t>Pressure (Inches of H20)</a:t>
                </a:r>
              </a:p>
            </c:rich>
          </c:tx>
          <c:layout/>
        </c:title>
        <c:numFmt formatCode="General" sourceLinked="1"/>
        <c:majorTickMark val="none"/>
        <c:tickLblPos val="nextTo"/>
        <c:txPr>
          <a:bodyPr/>
          <a:lstStyle/>
          <a:p>
            <a:pPr>
              <a:defRPr sz="1200" b="1" i="0" baseline="0"/>
            </a:pPr>
            <a:endParaRPr lang="en-US"/>
          </a:p>
        </c:txPr>
        <c:crossAx val="106246912"/>
        <c:crosses val="autoZero"/>
        <c:crossBetween val="midCat"/>
      </c:valAx>
      <c:spPr>
        <a:noFill/>
        <a:ln w="25400">
          <a:solidFill>
            <a:schemeClr val="tx1"/>
          </a:solidFill>
        </a:ln>
      </c:spPr>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05138"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defRPr sz="1200" b="0">
                <a:solidFill>
                  <a:schemeClr val="tx1"/>
                </a:solidFill>
                <a:latin typeface="Times New Roman" pitchFamily="18" charset="0"/>
              </a:defRPr>
            </a:lvl1pPr>
          </a:lstStyle>
          <a:p>
            <a:pPr>
              <a:defRPr/>
            </a:pPr>
            <a:endParaRPr lang="en-US"/>
          </a:p>
        </p:txBody>
      </p:sp>
      <p:sp>
        <p:nvSpPr>
          <p:cNvPr id="43011" name="Rectangle 3"/>
          <p:cNvSpPr>
            <a:spLocks noGrp="1" noChangeArrowheads="1"/>
          </p:cNvSpPr>
          <p:nvPr>
            <p:ph type="dt" sz="quarter" idx="1"/>
          </p:nvPr>
        </p:nvSpPr>
        <p:spPr bwMode="auto">
          <a:xfrm>
            <a:off x="3929063" y="0"/>
            <a:ext cx="3005137"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defRPr sz="1200" b="0">
                <a:solidFill>
                  <a:schemeClr val="tx1"/>
                </a:solidFill>
                <a:latin typeface="Times New Roman" pitchFamily="18" charset="0"/>
              </a:defRPr>
            </a:lvl1pPr>
          </a:lstStyle>
          <a:p>
            <a:pPr>
              <a:defRPr/>
            </a:pPr>
            <a:endParaRPr lang="en-US"/>
          </a:p>
        </p:txBody>
      </p:sp>
      <p:sp>
        <p:nvSpPr>
          <p:cNvPr id="43012" name="Rectangle 4"/>
          <p:cNvSpPr>
            <a:spLocks noGrp="1" noChangeArrowheads="1"/>
          </p:cNvSpPr>
          <p:nvPr>
            <p:ph type="ftr" sz="quarter" idx="2"/>
          </p:nvPr>
        </p:nvSpPr>
        <p:spPr bwMode="auto">
          <a:xfrm>
            <a:off x="0" y="8626475"/>
            <a:ext cx="3005138"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defRPr sz="1200" b="0">
                <a:solidFill>
                  <a:schemeClr val="tx1"/>
                </a:solidFill>
                <a:latin typeface="Times New Roman" pitchFamily="18" charset="0"/>
              </a:defRPr>
            </a:lvl1pPr>
          </a:lstStyle>
          <a:p>
            <a:pPr>
              <a:defRPr/>
            </a:pPr>
            <a:endParaRPr lang="en-US"/>
          </a:p>
        </p:txBody>
      </p:sp>
      <p:sp>
        <p:nvSpPr>
          <p:cNvPr id="43013" name="Rectangle 5"/>
          <p:cNvSpPr>
            <a:spLocks noGrp="1" noChangeArrowheads="1"/>
          </p:cNvSpPr>
          <p:nvPr>
            <p:ph type="sldNum" sz="quarter" idx="3"/>
          </p:nvPr>
        </p:nvSpPr>
        <p:spPr bwMode="auto">
          <a:xfrm>
            <a:off x="3929063" y="8626475"/>
            <a:ext cx="3005137"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solidFill>
                  <a:schemeClr val="tx1"/>
                </a:solidFill>
                <a:latin typeface="Times New Roman" pitchFamily="18" charset="0"/>
              </a:defRPr>
            </a:lvl1pPr>
          </a:lstStyle>
          <a:p>
            <a:pPr>
              <a:defRPr/>
            </a:pPr>
            <a:fld id="{80C0C46F-D727-4793-BA6E-C132DB22A82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05138"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defRPr sz="1200" b="0">
                <a:solidFill>
                  <a:schemeClr val="tx1"/>
                </a:solidFill>
                <a:latin typeface="Times New Roman" pitchFamily="18" charset="0"/>
              </a:defRPr>
            </a:lvl1pPr>
          </a:lstStyle>
          <a:p>
            <a:pPr>
              <a:defRPr/>
            </a:pPr>
            <a:endParaRPr lang="en-US"/>
          </a:p>
        </p:txBody>
      </p:sp>
      <p:sp>
        <p:nvSpPr>
          <p:cNvPr id="7171" name="Rectangle 3"/>
          <p:cNvSpPr>
            <a:spLocks noGrp="1" noChangeArrowheads="1"/>
          </p:cNvSpPr>
          <p:nvPr>
            <p:ph type="dt" idx="1"/>
          </p:nvPr>
        </p:nvSpPr>
        <p:spPr bwMode="auto">
          <a:xfrm>
            <a:off x="3929063" y="0"/>
            <a:ext cx="3005137"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defRPr sz="1200" b="0">
                <a:solidFill>
                  <a:schemeClr val="tx1"/>
                </a:solidFill>
                <a:latin typeface="Times New Roman" pitchFamily="18"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96975" y="681038"/>
            <a:ext cx="4540250" cy="34051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23925" y="4313238"/>
            <a:ext cx="5086350" cy="408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26475"/>
            <a:ext cx="3005138"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defRPr sz="1200" b="0">
                <a:solidFill>
                  <a:schemeClr val="tx1"/>
                </a:solidFill>
                <a:latin typeface="Times New Roman" pitchFamily="18" charset="0"/>
              </a:defRPr>
            </a:lvl1pPr>
          </a:lstStyle>
          <a:p>
            <a:pPr>
              <a:defRPr/>
            </a:pPr>
            <a:endParaRPr lang="en-US"/>
          </a:p>
        </p:txBody>
      </p:sp>
      <p:sp>
        <p:nvSpPr>
          <p:cNvPr id="7175" name="Rectangle 7"/>
          <p:cNvSpPr>
            <a:spLocks noGrp="1" noChangeArrowheads="1"/>
          </p:cNvSpPr>
          <p:nvPr>
            <p:ph type="sldNum" sz="quarter" idx="5"/>
          </p:nvPr>
        </p:nvSpPr>
        <p:spPr bwMode="auto">
          <a:xfrm>
            <a:off x="3929063" y="8626475"/>
            <a:ext cx="3005137"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defRPr sz="1200" b="0">
                <a:solidFill>
                  <a:schemeClr val="tx1"/>
                </a:solidFill>
                <a:latin typeface="Times New Roman" pitchFamily="18" charset="0"/>
              </a:defRPr>
            </a:lvl1pPr>
          </a:lstStyle>
          <a:p>
            <a:pPr>
              <a:defRPr/>
            </a:pPr>
            <a:fld id="{DAE2D00E-D238-4915-A856-9A73473442B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24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1800">
                <a:solidFill>
                  <a:schemeClr val="accent2"/>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38225" y="1458913"/>
            <a:ext cx="3457575" cy="4243387"/>
          </a:xfrm>
        </p:spPr>
        <p:txBody>
          <a:bodyPr/>
          <a:lstStyle>
            <a:lvl1pPr>
              <a:defRPr sz="1800"/>
            </a:lvl1pPr>
            <a:lvl2pPr>
              <a:defRPr sz="16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58913"/>
            <a:ext cx="3457575" cy="4243387"/>
          </a:xfrm>
        </p:spPr>
        <p:txBody>
          <a:bodyPr/>
          <a:lstStyle>
            <a:lvl1pPr>
              <a:defRPr sz="1800"/>
            </a:lvl1pPr>
            <a:lvl2pPr>
              <a:defRPr sz="16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6858000" y="6550025"/>
            <a:ext cx="1965325" cy="149225"/>
          </a:xfrm>
          <a:prstGeom prst="rect">
            <a:avLst/>
          </a:prstGeom>
          <a:noFill/>
          <a:ln w="12700">
            <a:noFill/>
            <a:miter lim="800000"/>
            <a:headEnd/>
            <a:tailEnd/>
          </a:ln>
          <a:effectLst/>
        </p:spPr>
        <p:txBody>
          <a:bodyPr lIns="62682" tIns="25642" rIns="62682" bIns="25642">
            <a:spAutoFit/>
          </a:bodyPr>
          <a:lstStyle/>
          <a:p>
            <a:pPr marL="339725" indent="-339725" algn="r" defTabSz="901700">
              <a:lnSpc>
                <a:spcPct val="80000"/>
              </a:lnSpc>
              <a:spcBef>
                <a:spcPct val="20000"/>
              </a:spcBef>
              <a:defRPr/>
            </a:pPr>
            <a:fld id="{633A3BD2-9F42-41BF-A662-81156FC42C3E}" type="slidenum">
              <a:rPr lang="en-US" sz="800">
                <a:solidFill>
                  <a:schemeClr val="tx1"/>
                </a:solidFill>
                <a:latin typeface="Helvetica" pitchFamily="1" charset="0"/>
              </a:rPr>
              <a:pPr marL="339725" indent="-339725" algn="r" defTabSz="901700">
                <a:lnSpc>
                  <a:spcPct val="80000"/>
                </a:lnSpc>
                <a:spcBef>
                  <a:spcPct val="20000"/>
                </a:spcBef>
                <a:defRPr/>
              </a:pPr>
              <a:t>‹#›</a:t>
            </a:fld>
            <a:endParaRPr lang="en-US" sz="800">
              <a:solidFill>
                <a:schemeClr val="tx1"/>
              </a:solidFill>
              <a:latin typeface="Helvetica" pitchFamily="1" charset="0"/>
            </a:endParaRPr>
          </a:p>
        </p:txBody>
      </p:sp>
      <p:sp>
        <p:nvSpPr>
          <p:cNvPr id="15363" name="Rectangle 3"/>
          <p:cNvSpPr>
            <a:spLocks noGrp="1" noChangeArrowheads="1"/>
          </p:cNvSpPr>
          <p:nvPr>
            <p:ph type="body" idx="1"/>
          </p:nvPr>
        </p:nvSpPr>
        <p:spPr bwMode="auto">
          <a:xfrm>
            <a:off x="1038225" y="1458913"/>
            <a:ext cx="7067550" cy="4243387"/>
          </a:xfrm>
          <a:prstGeom prst="rect">
            <a:avLst/>
          </a:prstGeom>
          <a:noFill/>
          <a:ln w="12700">
            <a:noFill/>
            <a:miter lim="800000"/>
            <a:headEnd/>
            <a:tailEnd/>
          </a:ln>
        </p:spPr>
        <p:txBody>
          <a:bodyPr vert="horz" wrap="square" lIns="91173" tIns="45587" rIns="91173" bIns="4558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364" name="Rectangle 4"/>
          <p:cNvSpPr>
            <a:spLocks noGrp="1" noChangeArrowheads="1"/>
          </p:cNvSpPr>
          <p:nvPr>
            <p:ph type="title"/>
          </p:nvPr>
        </p:nvSpPr>
        <p:spPr bwMode="auto">
          <a:xfrm>
            <a:off x="285750" y="311150"/>
            <a:ext cx="7070725" cy="534988"/>
          </a:xfrm>
          <a:prstGeom prst="rect">
            <a:avLst/>
          </a:prstGeom>
          <a:noFill/>
          <a:ln w="12700">
            <a:noFill/>
            <a:miter lim="800000"/>
            <a:headEnd/>
            <a:tailEnd/>
          </a:ln>
        </p:spPr>
        <p:txBody>
          <a:bodyPr vert="horz" wrap="square" lIns="91173" tIns="45587" rIns="91173" bIns="45587" numCol="1" anchor="ctr" anchorCtr="0" compatLnSpc="1">
            <a:prstTxWarp prst="textNoShape">
              <a:avLst/>
            </a:prstTxWarp>
          </a:bodyPr>
          <a:lstStyle/>
          <a:p>
            <a:pPr lvl="0"/>
            <a:r>
              <a:rPr lang="en-US" smtClean="0"/>
              <a:t>Click to edit Master title style</a:t>
            </a:r>
            <a:endParaRPr lang="en-US" dirty="0" smtClean="0"/>
          </a:p>
        </p:txBody>
      </p:sp>
      <p:sp>
        <p:nvSpPr>
          <p:cNvPr id="85005" name="Line 13"/>
          <p:cNvSpPr>
            <a:spLocks noChangeShapeType="1"/>
          </p:cNvSpPr>
          <p:nvPr/>
        </p:nvSpPr>
        <p:spPr bwMode="auto">
          <a:xfrm>
            <a:off x="381000" y="768350"/>
            <a:ext cx="8382000" cy="0"/>
          </a:xfrm>
          <a:prstGeom prst="line">
            <a:avLst/>
          </a:prstGeom>
          <a:noFill/>
          <a:ln w="50800">
            <a:solidFill>
              <a:srgbClr val="000000"/>
            </a:solidFill>
            <a:round/>
            <a:headEnd/>
            <a:tailEnd/>
          </a:ln>
          <a:effectLst/>
        </p:spPr>
        <p:txBody>
          <a:bodyPr wrap="none" anchor="ctr"/>
          <a:lstStyle/>
          <a:p>
            <a:pPr>
              <a:defRPr/>
            </a:pPr>
            <a:endParaRPr lang="en-US">
              <a:latin typeface="Helvetica" pitchFamily="1" charset="0"/>
            </a:endParaRPr>
          </a:p>
        </p:txBody>
      </p:sp>
      <p:sp>
        <p:nvSpPr>
          <p:cNvPr id="85009" name="Rectangle 17"/>
          <p:cNvSpPr>
            <a:spLocks noChangeArrowheads="1"/>
          </p:cNvSpPr>
          <p:nvPr/>
        </p:nvSpPr>
        <p:spPr bwMode="auto">
          <a:xfrm>
            <a:off x="317500" y="6551613"/>
            <a:ext cx="1965325" cy="149225"/>
          </a:xfrm>
          <a:prstGeom prst="rect">
            <a:avLst/>
          </a:prstGeom>
          <a:noFill/>
          <a:ln w="12700">
            <a:noFill/>
            <a:miter lim="800000"/>
            <a:headEnd/>
            <a:tailEnd/>
          </a:ln>
          <a:effectLst/>
        </p:spPr>
        <p:txBody>
          <a:bodyPr lIns="62682" tIns="25642" rIns="62682" bIns="25642">
            <a:spAutoFit/>
          </a:bodyPr>
          <a:lstStyle/>
          <a:p>
            <a:pPr marL="339725" indent="-339725" defTabSz="901700">
              <a:lnSpc>
                <a:spcPct val="80000"/>
              </a:lnSpc>
              <a:spcBef>
                <a:spcPct val="20000"/>
              </a:spcBef>
              <a:defRPr/>
            </a:pPr>
            <a:r>
              <a:rPr lang="en-US" sz="800" dirty="0">
                <a:solidFill>
                  <a:schemeClr val="tx1"/>
                </a:solidFill>
                <a:latin typeface="Arial" pitchFamily="34" charset="0"/>
                <a:cs typeface="Arial" pitchFamily="34" charset="0"/>
              </a:rPr>
              <a:t>Jim Thomas - LBL </a:t>
            </a:r>
          </a:p>
        </p:txBody>
      </p:sp>
      <p:pic>
        <p:nvPicPr>
          <p:cNvPr id="15367" name="Picture 9" descr="Untitled-2"/>
          <p:cNvPicPr>
            <a:picLocks noChangeAspect="1" noChangeArrowheads="1"/>
          </p:cNvPicPr>
          <p:nvPr/>
        </p:nvPicPr>
        <p:blipFill>
          <a:blip r:embed="rId7"/>
          <a:srcRect/>
          <a:stretch>
            <a:fillRect/>
          </a:stretch>
        </p:blipFill>
        <p:spPr bwMode="auto">
          <a:xfrm>
            <a:off x="8112125" y="257175"/>
            <a:ext cx="658813" cy="473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5" r:id="rId4"/>
    <p:sldLayoutId id="2147483656" r:id="rId5"/>
  </p:sldLayoutIdLst>
  <p:txStyles>
    <p:titleStyle>
      <a:lvl1pPr algn="l" defTabSz="901700" rtl="0" eaLnBrk="1" fontAlgn="base" hangingPunct="1">
        <a:lnSpc>
          <a:spcPct val="90000"/>
        </a:lnSpc>
        <a:spcBef>
          <a:spcPct val="0"/>
        </a:spcBef>
        <a:spcAft>
          <a:spcPct val="0"/>
        </a:spcAft>
        <a:defRPr sz="2600" b="1">
          <a:solidFill>
            <a:srgbClr val="B0AC00"/>
          </a:solidFill>
          <a:latin typeface="Arial" pitchFamily="34" charset="0"/>
          <a:ea typeface="+mj-ea"/>
          <a:cs typeface="Arial" pitchFamily="34" charset="0"/>
        </a:defRPr>
      </a:lvl1pPr>
      <a:lvl2pPr algn="l" defTabSz="901700" rtl="0" eaLnBrk="1" fontAlgn="base" hangingPunct="1">
        <a:lnSpc>
          <a:spcPct val="90000"/>
        </a:lnSpc>
        <a:spcBef>
          <a:spcPct val="0"/>
        </a:spcBef>
        <a:spcAft>
          <a:spcPct val="0"/>
        </a:spcAft>
        <a:defRPr sz="2600" b="1">
          <a:solidFill>
            <a:srgbClr val="B0AC00"/>
          </a:solidFill>
          <a:latin typeface="Arial" pitchFamily="34" charset="0"/>
          <a:cs typeface="Arial" pitchFamily="34" charset="0"/>
        </a:defRPr>
      </a:lvl2pPr>
      <a:lvl3pPr algn="l" defTabSz="901700" rtl="0" eaLnBrk="1" fontAlgn="base" hangingPunct="1">
        <a:lnSpc>
          <a:spcPct val="90000"/>
        </a:lnSpc>
        <a:spcBef>
          <a:spcPct val="0"/>
        </a:spcBef>
        <a:spcAft>
          <a:spcPct val="0"/>
        </a:spcAft>
        <a:defRPr sz="2600" b="1">
          <a:solidFill>
            <a:srgbClr val="B0AC00"/>
          </a:solidFill>
          <a:latin typeface="Arial" pitchFamily="34" charset="0"/>
          <a:cs typeface="Arial" pitchFamily="34" charset="0"/>
        </a:defRPr>
      </a:lvl3pPr>
      <a:lvl4pPr algn="l" defTabSz="901700" rtl="0" eaLnBrk="1" fontAlgn="base" hangingPunct="1">
        <a:lnSpc>
          <a:spcPct val="90000"/>
        </a:lnSpc>
        <a:spcBef>
          <a:spcPct val="0"/>
        </a:spcBef>
        <a:spcAft>
          <a:spcPct val="0"/>
        </a:spcAft>
        <a:defRPr sz="2600" b="1">
          <a:solidFill>
            <a:srgbClr val="B0AC00"/>
          </a:solidFill>
          <a:latin typeface="Arial" pitchFamily="34" charset="0"/>
          <a:cs typeface="Arial" pitchFamily="34" charset="0"/>
        </a:defRPr>
      </a:lvl4pPr>
      <a:lvl5pPr algn="l" defTabSz="901700" rtl="0" eaLnBrk="1" fontAlgn="base" hangingPunct="1">
        <a:lnSpc>
          <a:spcPct val="90000"/>
        </a:lnSpc>
        <a:spcBef>
          <a:spcPct val="0"/>
        </a:spcBef>
        <a:spcAft>
          <a:spcPct val="0"/>
        </a:spcAft>
        <a:defRPr sz="2600" b="1">
          <a:solidFill>
            <a:srgbClr val="B0AC00"/>
          </a:solidFill>
          <a:latin typeface="Arial" pitchFamily="34" charset="0"/>
          <a:cs typeface="Arial" pitchFamily="34" charset="0"/>
        </a:defRPr>
      </a:lvl5pPr>
      <a:lvl6pPr marL="457200" algn="l" defTabSz="901700" rtl="0" eaLnBrk="1" fontAlgn="base" hangingPunct="1">
        <a:lnSpc>
          <a:spcPct val="90000"/>
        </a:lnSpc>
        <a:spcBef>
          <a:spcPct val="0"/>
        </a:spcBef>
        <a:spcAft>
          <a:spcPct val="0"/>
        </a:spcAft>
        <a:defRPr sz="2600" b="1">
          <a:solidFill>
            <a:srgbClr val="B0AC00"/>
          </a:solidFill>
          <a:latin typeface="Helvetica" pitchFamily="1" charset="0"/>
        </a:defRPr>
      </a:lvl6pPr>
      <a:lvl7pPr marL="914400" algn="l" defTabSz="901700" rtl="0" eaLnBrk="1" fontAlgn="base" hangingPunct="1">
        <a:lnSpc>
          <a:spcPct val="90000"/>
        </a:lnSpc>
        <a:spcBef>
          <a:spcPct val="0"/>
        </a:spcBef>
        <a:spcAft>
          <a:spcPct val="0"/>
        </a:spcAft>
        <a:defRPr sz="2600" b="1">
          <a:solidFill>
            <a:srgbClr val="B0AC00"/>
          </a:solidFill>
          <a:latin typeface="Helvetica" pitchFamily="1" charset="0"/>
        </a:defRPr>
      </a:lvl7pPr>
      <a:lvl8pPr marL="1371600" algn="l" defTabSz="901700" rtl="0" eaLnBrk="1" fontAlgn="base" hangingPunct="1">
        <a:lnSpc>
          <a:spcPct val="90000"/>
        </a:lnSpc>
        <a:spcBef>
          <a:spcPct val="0"/>
        </a:spcBef>
        <a:spcAft>
          <a:spcPct val="0"/>
        </a:spcAft>
        <a:defRPr sz="2600" b="1">
          <a:solidFill>
            <a:srgbClr val="B0AC00"/>
          </a:solidFill>
          <a:latin typeface="Helvetica" pitchFamily="1" charset="0"/>
        </a:defRPr>
      </a:lvl8pPr>
      <a:lvl9pPr marL="1828800" algn="l" defTabSz="901700" rtl="0" eaLnBrk="1" fontAlgn="base" hangingPunct="1">
        <a:lnSpc>
          <a:spcPct val="90000"/>
        </a:lnSpc>
        <a:spcBef>
          <a:spcPct val="0"/>
        </a:spcBef>
        <a:spcAft>
          <a:spcPct val="0"/>
        </a:spcAft>
        <a:defRPr sz="2600" b="1">
          <a:solidFill>
            <a:srgbClr val="B0AC00"/>
          </a:solidFill>
          <a:latin typeface="Helvetica" pitchFamily="1" charset="0"/>
        </a:defRPr>
      </a:lvl9pPr>
    </p:titleStyle>
    <p:bodyStyle>
      <a:lvl1pPr marL="282575" indent="-282575" algn="l" defTabSz="901700" rtl="0" eaLnBrk="1" fontAlgn="base" hangingPunct="1">
        <a:lnSpc>
          <a:spcPct val="90000"/>
        </a:lnSpc>
        <a:spcBef>
          <a:spcPct val="30000"/>
        </a:spcBef>
        <a:spcAft>
          <a:spcPct val="0"/>
        </a:spcAft>
        <a:buSzPct val="100000"/>
        <a:buChar char="•"/>
        <a:defRPr sz="1800" b="1">
          <a:solidFill>
            <a:schemeClr val="tx1"/>
          </a:solidFill>
          <a:latin typeface="Arial" pitchFamily="34" charset="0"/>
          <a:ea typeface="+mn-ea"/>
          <a:cs typeface="Arial" pitchFamily="34" charset="0"/>
        </a:defRPr>
      </a:lvl1pPr>
      <a:lvl2pPr marL="677863" indent="-225425" algn="l" defTabSz="901700" rtl="0" eaLnBrk="1" fontAlgn="base" hangingPunct="1">
        <a:lnSpc>
          <a:spcPct val="90000"/>
        </a:lnSpc>
        <a:spcBef>
          <a:spcPct val="30000"/>
        </a:spcBef>
        <a:spcAft>
          <a:spcPct val="0"/>
        </a:spcAft>
        <a:buSzPct val="100000"/>
        <a:buChar char="–"/>
        <a:defRPr sz="1600" b="1">
          <a:solidFill>
            <a:srgbClr val="0033CC"/>
          </a:solidFill>
          <a:latin typeface="Arial" pitchFamily="34" charset="0"/>
          <a:cs typeface="Arial" pitchFamily="34" charset="0"/>
        </a:defRPr>
      </a:lvl2pPr>
      <a:lvl3pPr marL="1127125" indent="-225425" algn="l" defTabSz="901700" rtl="0" eaLnBrk="1" fontAlgn="base" hangingPunct="1">
        <a:lnSpc>
          <a:spcPct val="90000"/>
        </a:lnSpc>
        <a:spcBef>
          <a:spcPct val="30000"/>
        </a:spcBef>
        <a:spcAft>
          <a:spcPct val="0"/>
        </a:spcAft>
        <a:buSzPct val="100000"/>
        <a:buChar char="•"/>
        <a:defRPr sz="1600" b="1">
          <a:solidFill>
            <a:schemeClr val="hlink"/>
          </a:solidFill>
          <a:latin typeface="Arial" pitchFamily="34" charset="0"/>
          <a:cs typeface="Arial" pitchFamily="34" charset="0"/>
        </a:defRPr>
      </a:lvl3pPr>
      <a:lvl4pPr marL="1522413" indent="-169863" algn="l" defTabSz="901700" rtl="0" eaLnBrk="1" fontAlgn="base" hangingPunct="1">
        <a:lnSpc>
          <a:spcPct val="90000"/>
        </a:lnSpc>
        <a:spcBef>
          <a:spcPct val="30000"/>
        </a:spcBef>
        <a:spcAft>
          <a:spcPct val="0"/>
        </a:spcAft>
        <a:buSzPct val="100000"/>
        <a:buFont typeface="Helvetica" pitchFamily="34" charset="0"/>
        <a:buChar char="–"/>
        <a:defRPr sz="1400" b="1">
          <a:solidFill>
            <a:schemeClr val="tx1"/>
          </a:solidFill>
          <a:latin typeface="Arial" pitchFamily="34" charset="0"/>
          <a:cs typeface="Arial" pitchFamily="34" charset="0"/>
        </a:defRPr>
      </a:lvl4pPr>
      <a:lvl5pPr marL="1974850" indent="-169863" algn="l" defTabSz="901700" rtl="0" eaLnBrk="1" fontAlgn="base" hangingPunct="1">
        <a:lnSpc>
          <a:spcPct val="90000"/>
        </a:lnSpc>
        <a:spcBef>
          <a:spcPct val="30000"/>
        </a:spcBef>
        <a:spcAft>
          <a:spcPct val="0"/>
        </a:spcAft>
        <a:buSzPct val="100000"/>
        <a:buChar char="•"/>
        <a:defRPr sz="1200" b="1">
          <a:solidFill>
            <a:srgbClr val="FF3300"/>
          </a:solidFill>
          <a:latin typeface="Arial" pitchFamily="34" charset="0"/>
          <a:cs typeface="Arial" pitchFamily="34" charset="0"/>
        </a:defRPr>
      </a:lvl5pPr>
      <a:lvl6pPr marL="2432050" indent="-169863" algn="l" defTabSz="901700" rtl="0" eaLnBrk="1" fontAlgn="base" hangingPunct="1">
        <a:lnSpc>
          <a:spcPct val="90000"/>
        </a:lnSpc>
        <a:spcBef>
          <a:spcPct val="30000"/>
        </a:spcBef>
        <a:spcAft>
          <a:spcPct val="0"/>
        </a:spcAft>
        <a:buSzPct val="100000"/>
        <a:buChar char="•"/>
        <a:defRPr sz="1200" b="1">
          <a:solidFill>
            <a:srgbClr val="FF3300"/>
          </a:solidFill>
          <a:latin typeface="+mn-lt"/>
        </a:defRPr>
      </a:lvl6pPr>
      <a:lvl7pPr marL="2889250" indent="-169863" algn="l" defTabSz="901700" rtl="0" eaLnBrk="1" fontAlgn="base" hangingPunct="1">
        <a:lnSpc>
          <a:spcPct val="90000"/>
        </a:lnSpc>
        <a:spcBef>
          <a:spcPct val="30000"/>
        </a:spcBef>
        <a:spcAft>
          <a:spcPct val="0"/>
        </a:spcAft>
        <a:buSzPct val="100000"/>
        <a:buChar char="•"/>
        <a:defRPr sz="1200" b="1">
          <a:solidFill>
            <a:srgbClr val="FF3300"/>
          </a:solidFill>
          <a:latin typeface="+mn-lt"/>
        </a:defRPr>
      </a:lvl7pPr>
      <a:lvl8pPr marL="3346450" indent="-169863" algn="l" defTabSz="901700" rtl="0" eaLnBrk="1" fontAlgn="base" hangingPunct="1">
        <a:lnSpc>
          <a:spcPct val="90000"/>
        </a:lnSpc>
        <a:spcBef>
          <a:spcPct val="30000"/>
        </a:spcBef>
        <a:spcAft>
          <a:spcPct val="0"/>
        </a:spcAft>
        <a:buSzPct val="100000"/>
        <a:buChar char="•"/>
        <a:defRPr sz="1200" b="1">
          <a:solidFill>
            <a:srgbClr val="FF3300"/>
          </a:solidFill>
          <a:latin typeface="+mn-lt"/>
        </a:defRPr>
      </a:lvl8pPr>
      <a:lvl9pPr marL="3803650" indent="-169863" algn="l" defTabSz="901700" rtl="0" eaLnBrk="1" fontAlgn="base" hangingPunct="1">
        <a:lnSpc>
          <a:spcPct val="90000"/>
        </a:lnSpc>
        <a:spcBef>
          <a:spcPct val="30000"/>
        </a:spcBef>
        <a:spcAft>
          <a:spcPct val="0"/>
        </a:spcAft>
        <a:buSzPct val="100000"/>
        <a:buChar char="•"/>
        <a:defRPr sz="1200" b="1">
          <a:solidFill>
            <a:srgbClr val="FF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ates.com/industrial/pressure/airFlow.cf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New Proposal for Cooling the SSD</a:t>
            </a:r>
            <a:endParaRPr lang="en-US" dirty="0"/>
          </a:p>
        </p:txBody>
      </p:sp>
      <p:sp>
        <p:nvSpPr>
          <p:cNvPr id="3" name="Subtitle 2"/>
          <p:cNvSpPr>
            <a:spLocks noGrp="1"/>
          </p:cNvSpPr>
          <p:nvPr>
            <p:ph type="subTitle" idx="1"/>
          </p:nvPr>
        </p:nvSpPr>
        <p:spPr>
          <a:xfrm>
            <a:off x="1371600" y="3657600"/>
            <a:ext cx="6400800" cy="1752600"/>
          </a:xfrm>
        </p:spPr>
        <p:txBody>
          <a:bodyPr/>
          <a:lstStyle/>
          <a:p>
            <a:r>
              <a:rPr lang="en-US" dirty="0" smtClean="0"/>
              <a:t>Jim Thomas</a:t>
            </a:r>
          </a:p>
          <a:p>
            <a:endParaRPr lang="en-US" sz="800" dirty="0" smtClean="0">
              <a:solidFill>
                <a:schemeClr val="tx1"/>
              </a:solidFill>
            </a:endParaRPr>
          </a:p>
          <a:p>
            <a:r>
              <a:rPr lang="en-US" sz="1600" dirty="0" smtClean="0">
                <a:solidFill>
                  <a:schemeClr val="tx1"/>
                </a:solidFill>
              </a:rPr>
              <a:t>Lawrence Berkeley National Laboratory</a:t>
            </a:r>
            <a:endParaRPr lang="en-US" sz="1600" dirty="0" smtClean="0"/>
          </a:p>
          <a:p>
            <a:r>
              <a:rPr lang="en-US" sz="1600" dirty="0" smtClean="0"/>
              <a:t>10/27/2008</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RP-212-EL and RP-426-QL		</a:t>
            </a:r>
            <a:endParaRPr lang="en-US" dirty="0"/>
          </a:p>
        </p:txBody>
      </p:sp>
      <p:sp>
        <p:nvSpPr>
          <p:cNvPr id="3" name="Content Placeholder 2"/>
          <p:cNvSpPr>
            <a:spLocks noGrp="1"/>
          </p:cNvSpPr>
          <p:nvPr>
            <p:ph idx="1"/>
          </p:nvPr>
        </p:nvSpPr>
        <p:spPr>
          <a:xfrm>
            <a:off x="809625" y="4448175"/>
            <a:ext cx="7724776" cy="1130300"/>
          </a:xfrm>
        </p:spPr>
        <p:txBody>
          <a:bodyPr/>
          <a:lstStyle/>
          <a:p>
            <a:r>
              <a:rPr lang="en-US" dirty="0" smtClean="0"/>
              <a:t>A wide variety of option are available.  Shown above are the vacuum curves for a 1.2 kW and a 2.6 kW system from a small company in Southern California.</a:t>
            </a:r>
          </a:p>
          <a:p>
            <a:r>
              <a:rPr lang="en-US" dirty="0" smtClean="0"/>
              <a:t>They will build to suit our needs.   Cost is about $4K.</a:t>
            </a:r>
          </a:p>
          <a:p>
            <a:r>
              <a:rPr lang="en-US" dirty="0" smtClean="0"/>
              <a:t>Either system is more than sufficient for the needs of the SSD and gives a convenient amount of excess capacity to enable us to keep the motor cool and even increase the airflow, if necessary.</a:t>
            </a:r>
            <a:endParaRPr lang="en-US" dirty="0"/>
          </a:p>
        </p:txBody>
      </p:sp>
      <p:graphicFrame>
        <p:nvGraphicFramePr>
          <p:cNvPr id="6" name="Chart 5"/>
          <p:cNvGraphicFramePr/>
          <p:nvPr/>
        </p:nvGraphicFramePr>
        <p:xfrm>
          <a:off x="1600200" y="438149"/>
          <a:ext cx="5962650" cy="4067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Losses are a function of distance	</a:t>
            </a:r>
            <a:endParaRPr lang="en-US" dirty="0"/>
          </a:p>
        </p:txBody>
      </p:sp>
      <p:sp>
        <p:nvSpPr>
          <p:cNvPr id="3" name="Content Placeholder 2"/>
          <p:cNvSpPr>
            <a:spLocks noGrp="1"/>
          </p:cNvSpPr>
          <p:nvPr>
            <p:ph idx="1"/>
          </p:nvPr>
        </p:nvSpPr>
        <p:spPr>
          <a:xfrm>
            <a:off x="862012" y="971550"/>
            <a:ext cx="7596188" cy="4243387"/>
          </a:xfrm>
        </p:spPr>
        <p:txBody>
          <a:bodyPr/>
          <a:lstStyle/>
          <a:p>
            <a:r>
              <a:rPr lang="en-US" dirty="0" smtClean="0"/>
              <a:t>The vacuum source will be mounted on the North Platform</a:t>
            </a:r>
          </a:p>
          <a:p>
            <a:pPr lvl="1"/>
            <a:r>
              <a:rPr lang="en-US" dirty="0" smtClean="0"/>
              <a:t>Dirty power available</a:t>
            </a:r>
          </a:p>
          <a:p>
            <a:r>
              <a:rPr lang="en-US" dirty="0" smtClean="0"/>
              <a:t>We will need approximately 30 meters (100 feet) of tubing to run between the source and the manifold on the face of the TPC.</a:t>
            </a:r>
          </a:p>
          <a:p>
            <a:pPr lvl="1"/>
            <a:r>
              <a:rPr lang="en-US" dirty="0" smtClean="0"/>
              <a:t>Using the old manifold is reasonable and desirable</a:t>
            </a:r>
          </a:p>
          <a:p>
            <a:r>
              <a:rPr lang="en-US" dirty="0" smtClean="0"/>
              <a:t>The vacuum source is manufactured with 2 inch input ports</a:t>
            </a:r>
          </a:p>
          <a:p>
            <a:pPr lvl="1"/>
            <a:r>
              <a:rPr lang="en-US" dirty="0" smtClean="0"/>
              <a:t>The pressure lost in a perfectly smooth tube that is 100 feet long is approximately 4 inches of water.</a:t>
            </a:r>
          </a:p>
          <a:p>
            <a:pPr lvl="2">
              <a:buNone/>
            </a:pPr>
            <a:r>
              <a:rPr lang="en-US" dirty="0" smtClean="0">
                <a:hlinkClick r:id="rId2"/>
              </a:rPr>
              <a:t>http://www.gates.com/industrial/pressure/airFlow.cfm</a:t>
            </a:r>
            <a:endParaRPr lang="en-US" dirty="0" smtClean="0"/>
          </a:p>
          <a:p>
            <a:pPr lvl="1"/>
            <a:r>
              <a:rPr lang="en-US" dirty="0" smtClean="0"/>
              <a:t>However, the pressure lost in a 3 inch tube is only 0.5 inches of H</a:t>
            </a:r>
            <a:r>
              <a:rPr lang="en-US" baseline="-25000" dirty="0" smtClean="0"/>
              <a:t>2</a:t>
            </a:r>
            <a:r>
              <a:rPr lang="en-US" dirty="0" smtClean="0"/>
              <a:t>O</a:t>
            </a:r>
          </a:p>
          <a:p>
            <a:pPr lvl="2"/>
            <a:r>
              <a:rPr lang="en-US" dirty="0" smtClean="0"/>
              <a:t>The only caveat on running a long plastic tube is to provide a conductor inside the tube to dissipate static charge</a:t>
            </a:r>
          </a:p>
          <a:p>
            <a:r>
              <a:rPr lang="en-US" dirty="0" smtClean="0"/>
              <a:t>The pressure lost in a 8 mm (ID) tube that is 4.5 m (15 foot) long is 17 inches of water (43 mbar)</a:t>
            </a:r>
          </a:p>
          <a:p>
            <a:pPr lvl="1"/>
            <a:r>
              <a:rPr lang="en-US" dirty="0" smtClean="0"/>
              <a:t>In good agreement with measurements</a:t>
            </a:r>
          </a:p>
          <a:p>
            <a:pPr lvl="1"/>
            <a:r>
              <a:rPr lang="en-US" dirty="0" smtClean="0"/>
              <a:t>Note that a 1 cm (ID) tube only looses 13 mbar … very sensitive to ID</a:t>
            </a:r>
            <a:endParaRPr lang="en-US" dirty="0"/>
          </a:p>
        </p:txBody>
      </p:sp>
      <p:sp>
        <p:nvSpPr>
          <p:cNvPr id="4" name="TextBox 3"/>
          <p:cNvSpPr txBox="1"/>
          <p:nvPr/>
        </p:nvSpPr>
        <p:spPr>
          <a:xfrm>
            <a:off x="1428750" y="5676900"/>
            <a:ext cx="6553200" cy="1089529"/>
          </a:xfrm>
          <a:prstGeom prst="rect">
            <a:avLst/>
          </a:prstGeom>
          <a:solidFill>
            <a:srgbClr val="FFFF00"/>
          </a:solidFill>
          <a:ln w="12700">
            <a:solidFill>
              <a:schemeClr val="tx1"/>
            </a:solidFill>
          </a:ln>
        </p:spPr>
        <p:txBody>
          <a:bodyPr wrap="square" rtlCol="0">
            <a:spAutoFit/>
          </a:bodyPr>
          <a:lstStyle/>
          <a:p>
            <a:pPr algn="ctr"/>
            <a:r>
              <a:rPr lang="en-US" dirty="0" smtClean="0">
                <a:solidFill>
                  <a:schemeClr val="tx1"/>
                </a:solidFill>
              </a:rPr>
              <a:t>We should use large tubes to conduct the vacuum.  </a:t>
            </a:r>
          </a:p>
          <a:p>
            <a:endParaRPr lang="en-US" sz="800" dirty="0" smtClean="0">
              <a:solidFill>
                <a:schemeClr val="tx1"/>
              </a:solidFill>
            </a:endParaRPr>
          </a:p>
          <a:p>
            <a:pPr algn="just"/>
            <a:r>
              <a:rPr lang="en-US" dirty="0" smtClean="0">
                <a:solidFill>
                  <a:schemeClr val="tx1"/>
                </a:solidFill>
              </a:rPr>
              <a:t>We are still limited by the 1 cm orifice on the ladders but we can tolerate this (and other small diameter hardware) by keeping the overall length of these sections very short.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800100" y="1066800"/>
            <a:ext cx="7543800" cy="4243387"/>
          </a:xfrm>
        </p:spPr>
        <p:txBody>
          <a:bodyPr/>
          <a:lstStyle/>
          <a:p>
            <a:r>
              <a:rPr lang="en-US" dirty="0" smtClean="0"/>
              <a:t>Satisfactory cooling can be achieved by using a vacuum source to pull air from the IFC across the ladders of the SSD</a:t>
            </a:r>
          </a:p>
          <a:p>
            <a:pPr lvl="1"/>
            <a:r>
              <a:rPr lang="en-US" dirty="0" smtClean="0"/>
              <a:t>Extensive measurements show that it works when everything is working perfectly</a:t>
            </a:r>
          </a:p>
          <a:p>
            <a:pPr lvl="1"/>
            <a:endParaRPr lang="en-US" sz="800" dirty="0" smtClean="0"/>
          </a:p>
          <a:p>
            <a:r>
              <a:rPr lang="en-US" dirty="0" smtClean="0"/>
              <a:t>In order to achieve excess capacity to compensate for non-ideal conditions, we should go to a new source of vacuum</a:t>
            </a:r>
          </a:p>
          <a:p>
            <a:pPr lvl="1"/>
            <a:r>
              <a:rPr lang="en-US" dirty="0" smtClean="0"/>
              <a:t>230 V / 3 Phase </a:t>
            </a:r>
            <a:r>
              <a:rPr lang="en-US" dirty="0" smtClean="0"/>
              <a:t>Siemens turbine.  The motors are brushless and rated for </a:t>
            </a:r>
            <a:r>
              <a:rPr lang="en-US" dirty="0" smtClean="0"/>
              <a:t>continuous operation, 25 year lifetime, 65 </a:t>
            </a:r>
            <a:r>
              <a:rPr lang="en-US" dirty="0" err="1" smtClean="0"/>
              <a:t>dBA</a:t>
            </a:r>
            <a:r>
              <a:rPr lang="en-US" dirty="0" smtClean="0"/>
              <a:t>.</a:t>
            </a: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We should use larger diameter hoses at each stage of the design</a:t>
            </a:r>
          </a:p>
          <a:p>
            <a:pPr lvl="1"/>
            <a:r>
              <a:rPr lang="en-US" dirty="0" smtClean="0"/>
              <a:t>The most sensitive hoses are the ~ 1 cm diameter hoses between  the manifold and each ladder.   These can be made larger for the majority of the distance between the manifold and the SSD.  </a:t>
            </a:r>
          </a:p>
          <a:p>
            <a:pPr lvl="1"/>
            <a:r>
              <a:rPr lang="en-US" dirty="0" smtClean="0"/>
              <a:t>The ~ 1 cm hoses should be made stiff (so they won’t kink)</a:t>
            </a:r>
          </a:p>
        </p:txBody>
      </p:sp>
      <p:pic>
        <p:nvPicPr>
          <p:cNvPr id="4" name="Picture 1" descr="rp116ql"/>
          <p:cNvPicPr>
            <a:picLocks noChangeAspect="1" noChangeArrowheads="1"/>
          </p:cNvPicPr>
          <p:nvPr/>
        </p:nvPicPr>
        <p:blipFill>
          <a:blip r:embed="rId2"/>
          <a:srcRect/>
          <a:stretch>
            <a:fillRect/>
          </a:stretch>
        </p:blipFill>
        <p:spPr bwMode="auto">
          <a:xfrm>
            <a:off x="2971800" y="3530600"/>
            <a:ext cx="1092200" cy="1270000"/>
          </a:xfrm>
          <a:prstGeom prst="rect">
            <a:avLst/>
          </a:prstGeom>
          <a:noFill/>
        </p:spPr>
      </p:pic>
      <p:pic>
        <p:nvPicPr>
          <p:cNvPr id="5" name="Picture 4" descr="rp116qlopen"/>
          <p:cNvPicPr>
            <a:picLocks noChangeAspect="1" noChangeArrowheads="1"/>
          </p:cNvPicPr>
          <p:nvPr/>
        </p:nvPicPr>
        <p:blipFill>
          <a:blip r:embed="rId3"/>
          <a:srcRect r="8090"/>
          <a:stretch>
            <a:fillRect/>
          </a:stretch>
        </p:blipFill>
        <p:spPr bwMode="auto">
          <a:xfrm>
            <a:off x="4572000" y="3530600"/>
            <a:ext cx="1558288" cy="1270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JT Notes and Homework		</a:t>
            </a:r>
            <a:endParaRPr lang="en-US" dirty="0"/>
          </a:p>
        </p:txBody>
      </p:sp>
      <p:sp>
        <p:nvSpPr>
          <p:cNvPr id="3" name="Content Placeholder 2"/>
          <p:cNvSpPr>
            <a:spLocks noGrp="1"/>
          </p:cNvSpPr>
          <p:nvPr>
            <p:ph idx="1"/>
          </p:nvPr>
        </p:nvSpPr>
        <p:spPr/>
        <p:txBody>
          <a:bodyPr/>
          <a:lstStyle/>
          <a:p>
            <a:r>
              <a:rPr lang="en-US" dirty="0" smtClean="0"/>
              <a:t>Do we have 230 Volt / 3 phase power on the N Platform?</a:t>
            </a:r>
          </a:p>
          <a:p>
            <a:endParaRPr lang="en-US" dirty="0" smtClean="0"/>
          </a:p>
          <a:p>
            <a:r>
              <a:rPr lang="en-US" dirty="0" smtClean="0"/>
              <a:t>Find </a:t>
            </a:r>
            <a:r>
              <a:rPr lang="en-US" dirty="0" smtClean="0"/>
              <a:t>source of connection hardware to manifold and ladders.  These are less than 1 cm ID but we can and probably should continue to use them because they were chosen very wisely to help navigate the tricky twists and bends that occur at the ladders and near the manifold.  This hardware should not be a serious problem as long as we connect to larger diameter tube and keep the small diameter sections very short.</a:t>
            </a:r>
          </a:p>
          <a:p>
            <a:endParaRPr lang="en-US" dirty="0" smtClean="0"/>
          </a:p>
          <a:p>
            <a:r>
              <a:rPr lang="en-US" dirty="0" smtClean="0"/>
              <a:t>Buy </a:t>
            </a:r>
            <a:r>
              <a:rPr lang="en-US" dirty="0" smtClean="0"/>
              <a:t>the parts and pieces and test the system.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SSD is air cooled </a:t>
            </a:r>
            <a:endParaRPr lang="en-US" dirty="0"/>
          </a:p>
        </p:txBody>
      </p:sp>
      <p:grpSp>
        <p:nvGrpSpPr>
          <p:cNvPr id="18" name="Group 17"/>
          <p:cNvGrpSpPr/>
          <p:nvPr/>
        </p:nvGrpSpPr>
        <p:grpSpPr>
          <a:xfrm>
            <a:off x="381000" y="990600"/>
            <a:ext cx="8458200" cy="5486400"/>
            <a:chOff x="381000" y="914400"/>
            <a:chExt cx="8458200" cy="5486400"/>
          </a:xfrm>
        </p:grpSpPr>
        <p:pic>
          <p:nvPicPr>
            <p:cNvPr id="1027" name="Picture 3" descr="echelle_eclatee_com"/>
            <p:cNvPicPr>
              <a:picLocks noChangeAspect="1" noChangeArrowheads="1"/>
            </p:cNvPicPr>
            <p:nvPr/>
          </p:nvPicPr>
          <p:blipFill>
            <a:blip r:embed="rId2" cstate="print"/>
            <a:srcRect t="3140"/>
            <a:stretch>
              <a:fillRect/>
            </a:stretch>
          </p:blipFill>
          <p:spPr bwMode="auto">
            <a:xfrm>
              <a:off x="944775" y="914400"/>
              <a:ext cx="7254449" cy="5486400"/>
            </a:xfrm>
            <a:prstGeom prst="rect">
              <a:avLst/>
            </a:prstGeom>
            <a:noFill/>
            <a:ln w="9525">
              <a:noFill/>
              <a:miter lim="800000"/>
              <a:headEnd/>
              <a:tailEnd/>
            </a:ln>
          </p:spPr>
        </p:pic>
        <p:sp>
          <p:nvSpPr>
            <p:cNvPr id="6" name="TextBox 5"/>
            <p:cNvSpPr txBox="1"/>
            <p:nvPr/>
          </p:nvSpPr>
          <p:spPr>
            <a:xfrm>
              <a:off x="381000" y="981468"/>
              <a:ext cx="838200" cy="313932"/>
            </a:xfrm>
            <a:prstGeom prst="rect">
              <a:avLst/>
            </a:prstGeom>
            <a:noFill/>
          </p:spPr>
          <p:txBody>
            <a:bodyPr wrap="square" rtlCol="0">
              <a:spAutoFit/>
            </a:bodyPr>
            <a:lstStyle/>
            <a:p>
              <a:r>
                <a:rPr lang="en-US" dirty="0" smtClean="0">
                  <a:solidFill>
                    <a:schemeClr val="accent2"/>
                  </a:solidFill>
                </a:rPr>
                <a:t>Air In</a:t>
              </a:r>
              <a:endParaRPr lang="en-US" dirty="0">
                <a:solidFill>
                  <a:schemeClr val="accent2"/>
                </a:solidFill>
              </a:endParaRPr>
            </a:p>
          </p:txBody>
        </p:sp>
        <p:sp>
          <p:nvSpPr>
            <p:cNvPr id="7" name="Right Arrow 6"/>
            <p:cNvSpPr/>
            <p:nvPr/>
          </p:nvSpPr>
          <p:spPr bwMode="auto">
            <a:xfrm rot="1800000">
              <a:off x="725267" y="1310713"/>
              <a:ext cx="304800" cy="228600"/>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smtClean="0">
                <a:ln>
                  <a:noFill/>
                </a:ln>
                <a:solidFill>
                  <a:srgbClr val="618FFD"/>
                </a:solidFill>
                <a:effectLst/>
                <a:latin typeface="Helvetica" pitchFamily="1" charset="0"/>
              </a:endParaRPr>
            </a:p>
          </p:txBody>
        </p:sp>
        <p:sp>
          <p:nvSpPr>
            <p:cNvPr id="8" name="TextBox 7"/>
            <p:cNvSpPr txBox="1"/>
            <p:nvPr/>
          </p:nvSpPr>
          <p:spPr>
            <a:xfrm>
              <a:off x="7924800" y="5934468"/>
              <a:ext cx="914400" cy="313932"/>
            </a:xfrm>
            <a:prstGeom prst="rect">
              <a:avLst/>
            </a:prstGeom>
            <a:noFill/>
          </p:spPr>
          <p:txBody>
            <a:bodyPr wrap="square" rtlCol="0">
              <a:spAutoFit/>
            </a:bodyPr>
            <a:lstStyle/>
            <a:p>
              <a:r>
                <a:rPr lang="en-US" dirty="0" smtClean="0">
                  <a:solidFill>
                    <a:schemeClr val="accent2"/>
                  </a:solidFill>
                </a:rPr>
                <a:t>Air Out</a:t>
              </a:r>
              <a:endParaRPr lang="en-US" dirty="0">
                <a:solidFill>
                  <a:schemeClr val="accent2"/>
                </a:solidFill>
              </a:endParaRPr>
            </a:p>
          </p:txBody>
        </p:sp>
        <p:sp>
          <p:nvSpPr>
            <p:cNvPr id="9" name="Right Arrow 8"/>
            <p:cNvSpPr/>
            <p:nvPr/>
          </p:nvSpPr>
          <p:spPr bwMode="auto">
            <a:xfrm rot="1800000">
              <a:off x="8192867" y="5587045"/>
              <a:ext cx="304800" cy="228600"/>
            </a:xfrm>
            <a:prstGeom prst="rightArrow">
              <a:avLst/>
            </a:prstGeom>
            <a:solidFill>
              <a:schemeClr val="accent2"/>
            </a:solid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en-US" sz="1600" b="1" i="0" u="none" strike="noStrike" cap="none" normalizeH="0" baseline="0" smtClean="0">
                <a:ln>
                  <a:noFill/>
                </a:ln>
                <a:solidFill>
                  <a:srgbClr val="618FFD"/>
                </a:solidFill>
                <a:effectLst/>
                <a:latin typeface="Helvetica" pitchFamily="1" charset="0"/>
              </a:endParaRPr>
            </a:p>
          </p:txBody>
        </p:sp>
        <p:sp>
          <p:nvSpPr>
            <p:cNvPr id="10" name="TextBox 9"/>
            <p:cNvSpPr txBox="1"/>
            <p:nvPr/>
          </p:nvSpPr>
          <p:spPr>
            <a:xfrm>
              <a:off x="381000" y="2085975"/>
              <a:ext cx="990600" cy="535531"/>
            </a:xfrm>
            <a:prstGeom prst="rect">
              <a:avLst/>
            </a:prstGeom>
            <a:noFill/>
          </p:spPr>
          <p:txBody>
            <a:bodyPr wrap="square" rtlCol="0">
              <a:spAutoFit/>
            </a:bodyPr>
            <a:lstStyle/>
            <a:p>
              <a:r>
                <a:rPr lang="en-US" dirty="0" smtClean="0">
                  <a:solidFill>
                    <a:schemeClr val="accent2"/>
                  </a:solidFill>
                </a:rPr>
                <a:t>1 cm</a:t>
              </a:r>
            </a:p>
            <a:p>
              <a:r>
                <a:rPr lang="en-US" dirty="0" smtClean="0">
                  <a:solidFill>
                    <a:schemeClr val="accent2"/>
                  </a:solidFill>
                </a:rPr>
                <a:t>Orifice</a:t>
              </a:r>
              <a:endParaRPr lang="en-US" dirty="0">
                <a:solidFill>
                  <a:schemeClr val="accent2"/>
                </a:solidFill>
              </a:endParaRPr>
            </a:p>
          </p:txBody>
        </p:sp>
        <p:cxnSp>
          <p:nvCxnSpPr>
            <p:cNvPr id="12" name="Straight Arrow Connector 11"/>
            <p:cNvCxnSpPr/>
            <p:nvPr/>
          </p:nvCxnSpPr>
          <p:spPr bwMode="auto">
            <a:xfrm flipV="1">
              <a:off x="1143000" y="2133600"/>
              <a:ext cx="381000" cy="152400"/>
            </a:xfrm>
            <a:prstGeom prst="straightConnector1">
              <a:avLst/>
            </a:prstGeom>
            <a:solidFill>
              <a:schemeClr val="accent1"/>
            </a:solidFill>
            <a:ln w="19050" cap="flat" cmpd="sng" algn="ctr">
              <a:solidFill>
                <a:schemeClr val="accent2"/>
              </a:solidFill>
              <a:prstDash val="solid"/>
              <a:round/>
              <a:headEnd type="none" w="med" len="med"/>
              <a:tailEnd type="triangle" w="med" len="med"/>
            </a:ln>
            <a:effectLst/>
          </p:spPr>
        </p:cxnSp>
        <p:sp>
          <p:nvSpPr>
            <p:cNvPr id="16" name="TextBox 15"/>
            <p:cNvSpPr txBox="1"/>
            <p:nvPr/>
          </p:nvSpPr>
          <p:spPr>
            <a:xfrm>
              <a:off x="3076575" y="1371600"/>
              <a:ext cx="2362200" cy="313932"/>
            </a:xfrm>
            <a:prstGeom prst="rect">
              <a:avLst/>
            </a:prstGeom>
            <a:noFill/>
          </p:spPr>
          <p:txBody>
            <a:bodyPr wrap="square" rtlCol="0">
              <a:spAutoFit/>
            </a:bodyPr>
            <a:lstStyle/>
            <a:p>
              <a:r>
                <a:rPr lang="en-US" b="0" dirty="0" smtClean="0">
                  <a:solidFill>
                    <a:schemeClr val="tx1"/>
                  </a:solidFill>
                  <a:latin typeface="Times New Roman" pitchFamily="18" charset="0"/>
                  <a:cs typeface="Times New Roman" pitchFamily="18" charset="0"/>
                </a:rPr>
                <a:t>P Side Electronics</a:t>
              </a:r>
              <a:endParaRPr lang="en-US" b="0" dirty="0">
                <a:solidFill>
                  <a:schemeClr val="tx1"/>
                </a:solidFill>
                <a:latin typeface="Times New Roman" pitchFamily="18" charset="0"/>
                <a:cs typeface="Times New Roman" pitchFamily="18" charset="0"/>
              </a:endParaRPr>
            </a:p>
          </p:txBody>
        </p:sp>
        <p:sp>
          <p:nvSpPr>
            <p:cNvPr id="17" name="TextBox 16"/>
            <p:cNvSpPr txBox="1"/>
            <p:nvPr/>
          </p:nvSpPr>
          <p:spPr>
            <a:xfrm>
              <a:off x="933450" y="3610368"/>
              <a:ext cx="2362200" cy="313932"/>
            </a:xfrm>
            <a:prstGeom prst="rect">
              <a:avLst/>
            </a:prstGeom>
            <a:noFill/>
          </p:spPr>
          <p:txBody>
            <a:bodyPr wrap="square" rtlCol="0">
              <a:spAutoFit/>
            </a:bodyPr>
            <a:lstStyle/>
            <a:p>
              <a:r>
                <a:rPr lang="en-US" b="0" dirty="0" smtClean="0">
                  <a:solidFill>
                    <a:schemeClr val="tx1"/>
                  </a:solidFill>
                  <a:latin typeface="Times New Roman" pitchFamily="18" charset="0"/>
                  <a:cs typeface="Times New Roman" pitchFamily="18" charset="0"/>
                </a:rPr>
                <a:t>P Side Electronics</a:t>
              </a:r>
              <a:endParaRPr lang="en-US" b="0" dirty="0">
                <a:solidFill>
                  <a:schemeClr val="tx1"/>
                </a:solidFill>
                <a:latin typeface="Times New Roman" pitchFamily="18" charset="0"/>
                <a:cs typeface="Times New Roman" pitchFamily="18" charset="0"/>
              </a:endParaRPr>
            </a:p>
          </p:txBody>
        </p:sp>
      </p:grpSp>
      <p:graphicFrame>
        <p:nvGraphicFramePr>
          <p:cNvPr id="19" name="Table 18"/>
          <p:cNvGraphicFramePr>
            <a:graphicFrameLocks noGrp="1"/>
          </p:cNvGraphicFramePr>
          <p:nvPr/>
        </p:nvGraphicFramePr>
        <p:xfrm>
          <a:off x="485775" y="5600700"/>
          <a:ext cx="2880360" cy="609600"/>
        </p:xfrm>
        <a:graphic>
          <a:graphicData uri="http://schemas.openxmlformats.org/drawingml/2006/table">
            <a:tbl>
              <a:tblPr/>
              <a:tblGrid>
                <a:gridCol w="1440180"/>
                <a:gridCol w="720090"/>
                <a:gridCol w="72009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accent2"/>
                          </a:solidFill>
                          <a:latin typeface="Times New Roman"/>
                          <a:ea typeface="Times New Roman"/>
                          <a:cs typeface="Times New Roman"/>
                        </a:rPr>
                        <a:t>Cooling  Off</a:t>
                      </a:r>
                      <a:r>
                        <a:rPr lang="en-US" sz="1000" b="1" baseline="0" dirty="0" smtClean="0">
                          <a:solidFill>
                            <a:schemeClr val="accent2"/>
                          </a:solidFill>
                          <a:latin typeface="Times New Roman"/>
                          <a:ea typeface="Times New Roman"/>
                          <a:cs typeface="Times New Roman"/>
                        </a:rPr>
                        <a:t> – </a:t>
                      </a:r>
                      <a:r>
                        <a:rPr lang="en-US" sz="1000" b="1" baseline="0" dirty="0" err="1" smtClean="0">
                          <a:solidFill>
                            <a:schemeClr val="accent2"/>
                          </a:solidFill>
                          <a:latin typeface="Times New Roman"/>
                          <a:ea typeface="Times New Roman"/>
                          <a:cs typeface="Times New Roman"/>
                        </a:rPr>
                        <a:t>vs</a:t>
                      </a:r>
                      <a:r>
                        <a:rPr lang="en-US" sz="1000" b="1" baseline="0" dirty="0" smtClean="0">
                          <a:solidFill>
                            <a:schemeClr val="accent2"/>
                          </a:solidFill>
                          <a:latin typeface="Times New Roman"/>
                          <a:ea typeface="Times New Roman"/>
                          <a:cs typeface="Times New Roman"/>
                        </a:rPr>
                        <a:t> 19 </a:t>
                      </a:r>
                      <a:r>
                        <a:rPr lang="en-US" sz="1000" b="1" baseline="30000" dirty="0" err="1" smtClean="0">
                          <a:solidFill>
                            <a:schemeClr val="accent2"/>
                          </a:solidFill>
                          <a:latin typeface="Times New Roman"/>
                          <a:ea typeface="Times New Roman"/>
                          <a:cs typeface="Times New Roman"/>
                        </a:rPr>
                        <a:t>o</a:t>
                      </a:r>
                      <a:r>
                        <a:rPr lang="en-US" sz="1000" b="1" baseline="0" dirty="0" err="1" smtClean="0">
                          <a:solidFill>
                            <a:schemeClr val="accent2"/>
                          </a:solidFill>
                          <a:latin typeface="Times New Roman"/>
                          <a:ea typeface="Times New Roman"/>
                          <a:cs typeface="Times New Roman"/>
                        </a:rPr>
                        <a:t>C</a:t>
                      </a:r>
                      <a:endParaRPr lang="en-US" sz="1000" b="1" dirty="0">
                        <a:solidFill>
                          <a:schemeClr val="accent2"/>
                        </a:solidFill>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SIDE P</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SIDE N</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000" dirty="0" smtClean="0">
                          <a:latin typeface="Times New Roman"/>
                          <a:ea typeface="Times New Roman"/>
                          <a:cs typeface="Times New Roman"/>
                        </a:rPr>
                        <a:t>ADC Board</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cs typeface="Times New Roman"/>
                        </a:rPr>
                        <a:t>42.8</a:t>
                      </a:r>
                      <a:r>
                        <a:rPr lang="en-US" sz="1000" baseline="30000" dirty="0">
                          <a:latin typeface="Times New Roman"/>
                          <a:ea typeface="Times New Roman"/>
                          <a:cs typeface="Times New Roman"/>
                        </a:rPr>
                        <a:t> </a:t>
                      </a:r>
                      <a:r>
                        <a:rPr lang="en-US" sz="1000" baseline="30000" dirty="0" err="1">
                          <a:latin typeface="Times New Roman"/>
                          <a:ea typeface="Times New Roman"/>
                          <a:cs typeface="Times New Roman"/>
                        </a:rPr>
                        <a:t>o</a:t>
                      </a:r>
                      <a:r>
                        <a:rPr lang="en-US" sz="1000" dirty="0" err="1">
                          <a:latin typeface="Times New Roman"/>
                          <a:ea typeface="Times New Roman"/>
                          <a:cs typeface="Times New Roman"/>
                        </a:rPr>
                        <a:t>C</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46.5</a:t>
                      </a:r>
                      <a:r>
                        <a:rPr lang="en-US" sz="1000" baseline="30000">
                          <a:latin typeface="Times New Roman"/>
                          <a:ea typeface="Times New Roman"/>
                          <a:cs typeface="Times New Roman"/>
                        </a:rPr>
                        <a:t>o</a:t>
                      </a:r>
                      <a:r>
                        <a:rPr lang="en-US" sz="1000">
                          <a:latin typeface="Times New Roman"/>
                          <a:ea typeface="Times New Roman"/>
                          <a:cs typeface="Times New Roman"/>
                        </a:rPr>
                        <a:t>C</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000" dirty="0" smtClean="0">
                          <a:latin typeface="Times New Roman"/>
                          <a:ea typeface="Times New Roman"/>
                          <a:cs typeface="Times New Roman"/>
                        </a:rPr>
                        <a:t>Control</a:t>
                      </a:r>
                      <a:r>
                        <a:rPr lang="en-GB" sz="1000" baseline="0" dirty="0" smtClean="0">
                          <a:latin typeface="Times New Roman"/>
                          <a:ea typeface="Times New Roman"/>
                          <a:cs typeface="Times New Roman"/>
                        </a:rPr>
                        <a:t> Board</a:t>
                      </a:r>
                      <a:r>
                        <a:rPr lang="en-GB" sz="1000" dirty="0" smtClean="0">
                          <a:latin typeface="Times New Roman"/>
                          <a:ea typeface="Times New Roman"/>
                          <a:cs typeface="Times New Roman"/>
                        </a:rPr>
                        <a:t> </a:t>
                      </a:r>
                      <a:r>
                        <a:rPr lang="en-GB" sz="1000" dirty="0">
                          <a:latin typeface="Times New Roman"/>
                          <a:ea typeface="Times New Roman"/>
                          <a:cs typeface="Times New Roman"/>
                        </a:rPr>
                        <a:t>FPGA</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34.8</a:t>
                      </a:r>
                      <a:r>
                        <a:rPr lang="en-US" sz="1000" baseline="30000">
                          <a:latin typeface="Times New Roman"/>
                          <a:ea typeface="Times New Roman"/>
                          <a:cs typeface="Times New Roman"/>
                        </a:rPr>
                        <a:t>o</a:t>
                      </a:r>
                      <a:r>
                        <a:rPr lang="en-US" sz="1000">
                          <a:latin typeface="Times New Roman"/>
                          <a:ea typeface="Times New Roman"/>
                          <a:cs typeface="Times New Roman"/>
                        </a:rPr>
                        <a:t>C</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36.5</a:t>
                      </a:r>
                      <a:r>
                        <a:rPr lang="en-US" sz="1000" baseline="30000">
                          <a:latin typeface="Times New Roman"/>
                          <a:ea typeface="Times New Roman"/>
                          <a:cs typeface="Times New Roman"/>
                        </a:rPr>
                        <a:t>o</a:t>
                      </a:r>
                      <a:r>
                        <a:rPr lang="en-US" sz="1000">
                          <a:latin typeface="Times New Roman"/>
                          <a:ea typeface="Times New Roman"/>
                          <a:cs typeface="Times New Roman"/>
                        </a:rPr>
                        <a:t>C</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US" sz="1000" dirty="0" smtClean="0">
                          <a:latin typeface="Times New Roman"/>
                          <a:ea typeface="Times New Roman"/>
                          <a:cs typeface="Times New Roman"/>
                        </a:rPr>
                        <a:t>Control</a:t>
                      </a:r>
                      <a:r>
                        <a:rPr lang="en-US" sz="1000" baseline="0" dirty="0" smtClean="0">
                          <a:latin typeface="Times New Roman"/>
                          <a:ea typeface="Times New Roman"/>
                          <a:cs typeface="Times New Roman"/>
                        </a:rPr>
                        <a:t> Board</a:t>
                      </a:r>
                      <a:r>
                        <a:rPr lang="en-US" sz="1000" dirty="0" smtClean="0">
                          <a:latin typeface="Times New Roman"/>
                          <a:ea typeface="Times New Roman"/>
                          <a:cs typeface="Times New Roman"/>
                        </a:rPr>
                        <a:t> </a:t>
                      </a:r>
                      <a:r>
                        <a:rPr lang="en-US" sz="1000" baseline="0" dirty="0" smtClean="0">
                          <a:latin typeface="Times New Roman"/>
                          <a:ea typeface="Times New Roman"/>
                          <a:cs typeface="Times New Roman"/>
                        </a:rPr>
                        <a:t> C</a:t>
                      </a:r>
                      <a:r>
                        <a:rPr lang="en-US" sz="1000" dirty="0" smtClean="0">
                          <a:latin typeface="Times New Roman"/>
                          <a:ea typeface="Times New Roman"/>
                          <a:cs typeface="Times New Roman"/>
                        </a:rPr>
                        <a:t>onn</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45.2</a:t>
                      </a:r>
                      <a:r>
                        <a:rPr lang="en-US" sz="1000" baseline="30000">
                          <a:latin typeface="Times New Roman"/>
                          <a:ea typeface="Times New Roman"/>
                          <a:cs typeface="Times New Roman"/>
                        </a:rPr>
                        <a:t>o</a:t>
                      </a:r>
                      <a:r>
                        <a:rPr lang="en-US" sz="1000">
                          <a:latin typeface="Times New Roman"/>
                          <a:ea typeface="Times New Roman"/>
                          <a:cs typeface="Times New Roman"/>
                        </a:rPr>
                        <a:t>C</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cs typeface="Times New Roman"/>
                        </a:rPr>
                        <a:t>45.4</a:t>
                      </a:r>
                      <a:r>
                        <a:rPr lang="en-US" sz="1000" baseline="30000" dirty="0">
                          <a:latin typeface="Times New Roman"/>
                          <a:ea typeface="Times New Roman"/>
                          <a:cs typeface="Times New Roman"/>
                        </a:rPr>
                        <a:t>o</a:t>
                      </a:r>
                      <a:r>
                        <a:rPr lang="en-US" sz="1000" dirty="0">
                          <a:latin typeface="Times New Roman"/>
                          <a:ea typeface="Times New Roman"/>
                          <a:cs typeface="Times New Roman"/>
                        </a:rPr>
                        <a:t>C</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0" name="Table 19"/>
          <p:cNvGraphicFramePr>
            <a:graphicFrameLocks noGrp="1"/>
          </p:cNvGraphicFramePr>
          <p:nvPr/>
        </p:nvGraphicFramePr>
        <p:xfrm>
          <a:off x="5787390" y="1165860"/>
          <a:ext cx="2880360" cy="643890"/>
        </p:xfrm>
        <a:graphic>
          <a:graphicData uri="http://schemas.openxmlformats.org/drawingml/2006/table">
            <a:tbl>
              <a:tblPr/>
              <a:tblGrid>
                <a:gridCol w="1440180"/>
                <a:gridCol w="720090"/>
                <a:gridCol w="720090"/>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accent2"/>
                          </a:solidFill>
                          <a:latin typeface="Times New Roman"/>
                          <a:ea typeface="Times New Roman"/>
                          <a:cs typeface="Times New Roman"/>
                        </a:rPr>
                        <a:t>Cooling  On</a:t>
                      </a:r>
                      <a:r>
                        <a:rPr lang="en-US" sz="1000" b="1" baseline="0" dirty="0" smtClean="0">
                          <a:solidFill>
                            <a:schemeClr val="accent2"/>
                          </a:solidFill>
                          <a:latin typeface="Times New Roman"/>
                          <a:ea typeface="Times New Roman"/>
                          <a:cs typeface="Times New Roman"/>
                        </a:rPr>
                        <a:t> – </a:t>
                      </a:r>
                      <a:r>
                        <a:rPr lang="en-US" sz="1000" b="1" baseline="0" dirty="0" err="1" smtClean="0">
                          <a:solidFill>
                            <a:schemeClr val="accent2"/>
                          </a:solidFill>
                          <a:latin typeface="Times New Roman"/>
                          <a:ea typeface="Times New Roman"/>
                          <a:cs typeface="Times New Roman"/>
                        </a:rPr>
                        <a:t>vs</a:t>
                      </a:r>
                      <a:r>
                        <a:rPr lang="en-US" sz="1000" b="1" baseline="0" dirty="0" smtClean="0">
                          <a:solidFill>
                            <a:schemeClr val="accent2"/>
                          </a:solidFill>
                          <a:latin typeface="Times New Roman"/>
                          <a:ea typeface="Times New Roman"/>
                          <a:cs typeface="Times New Roman"/>
                        </a:rPr>
                        <a:t> 19 </a:t>
                      </a:r>
                      <a:r>
                        <a:rPr lang="en-US" sz="1000" b="1" baseline="30000" dirty="0" err="1" smtClean="0">
                          <a:solidFill>
                            <a:schemeClr val="accent2"/>
                          </a:solidFill>
                          <a:latin typeface="Times New Roman"/>
                          <a:ea typeface="Times New Roman"/>
                          <a:cs typeface="Times New Roman"/>
                        </a:rPr>
                        <a:t>o</a:t>
                      </a:r>
                      <a:r>
                        <a:rPr lang="en-US" sz="1000" b="1" baseline="0" dirty="0" err="1" smtClean="0">
                          <a:solidFill>
                            <a:schemeClr val="accent2"/>
                          </a:solidFill>
                          <a:latin typeface="Times New Roman"/>
                          <a:ea typeface="Times New Roman"/>
                          <a:cs typeface="Times New Roman"/>
                        </a:rPr>
                        <a:t>C</a:t>
                      </a:r>
                      <a:endParaRPr lang="en-US" sz="1000" b="1" dirty="0" smtClean="0">
                        <a:solidFill>
                          <a:schemeClr val="accent2"/>
                        </a:solidFill>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SIDE P</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SIDE N</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000" dirty="0" smtClean="0">
                          <a:latin typeface="Times New Roman"/>
                          <a:ea typeface="Times New Roman"/>
                          <a:cs typeface="Times New Roman"/>
                        </a:rPr>
                        <a:t>ADC Board</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33.1</a:t>
                      </a:r>
                      <a:r>
                        <a:rPr lang="en-US" sz="1000" baseline="30000">
                          <a:latin typeface="Times New Roman"/>
                          <a:ea typeface="Times New Roman"/>
                          <a:cs typeface="Times New Roman"/>
                        </a:rPr>
                        <a:t>o</a:t>
                      </a:r>
                      <a:r>
                        <a:rPr lang="en-US" sz="1000">
                          <a:latin typeface="Times New Roman"/>
                          <a:ea typeface="Times New Roman"/>
                          <a:cs typeface="Times New Roman"/>
                        </a:rPr>
                        <a:t>C</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33.2</a:t>
                      </a:r>
                      <a:r>
                        <a:rPr lang="en-US" sz="1000" baseline="30000">
                          <a:latin typeface="Times New Roman"/>
                          <a:ea typeface="Times New Roman"/>
                          <a:cs typeface="Times New Roman"/>
                        </a:rPr>
                        <a:t>o</a:t>
                      </a:r>
                      <a:r>
                        <a:rPr lang="en-US" sz="1000">
                          <a:latin typeface="Times New Roman"/>
                          <a:ea typeface="Times New Roman"/>
                          <a:cs typeface="Times New Roman"/>
                        </a:rPr>
                        <a:t>C</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000" dirty="0" smtClean="0">
                          <a:latin typeface="Times New Roman"/>
                          <a:ea typeface="Times New Roman"/>
                          <a:cs typeface="Times New Roman"/>
                        </a:rPr>
                        <a:t>Control</a:t>
                      </a:r>
                      <a:r>
                        <a:rPr lang="en-GB" sz="1000" baseline="0" dirty="0" smtClean="0">
                          <a:latin typeface="Times New Roman"/>
                          <a:ea typeface="Times New Roman"/>
                          <a:cs typeface="Times New Roman"/>
                        </a:rPr>
                        <a:t> Board </a:t>
                      </a:r>
                      <a:r>
                        <a:rPr lang="en-GB" sz="1000" dirty="0" smtClean="0">
                          <a:latin typeface="Times New Roman"/>
                          <a:ea typeface="Times New Roman"/>
                          <a:cs typeface="Times New Roman"/>
                        </a:rPr>
                        <a:t>FPGA</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33.7</a:t>
                      </a:r>
                      <a:r>
                        <a:rPr lang="en-US" sz="1000" baseline="30000">
                          <a:latin typeface="Times New Roman"/>
                          <a:ea typeface="Times New Roman"/>
                          <a:cs typeface="Times New Roman"/>
                        </a:rPr>
                        <a:t>o</a:t>
                      </a:r>
                      <a:r>
                        <a:rPr lang="en-US" sz="1000">
                          <a:latin typeface="Times New Roman"/>
                          <a:ea typeface="Times New Roman"/>
                          <a:cs typeface="Times New Roman"/>
                        </a:rPr>
                        <a:t>C</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30.7</a:t>
                      </a:r>
                      <a:r>
                        <a:rPr lang="en-US" sz="1000" baseline="30000">
                          <a:latin typeface="Times New Roman"/>
                          <a:ea typeface="Times New Roman"/>
                          <a:cs typeface="Times New Roman"/>
                        </a:rPr>
                        <a:t>o</a:t>
                      </a:r>
                      <a:r>
                        <a:rPr lang="en-US" sz="1000">
                          <a:latin typeface="Times New Roman"/>
                          <a:ea typeface="Times New Roman"/>
                          <a:cs typeface="Times New Roman"/>
                        </a:rPr>
                        <a:t>C</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690">
                <a:tc>
                  <a:txBody>
                    <a:bodyPr/>
                    <a:lstStyle/>
                    <a:p>
                      <a:pPr marL="0" marR="0" algn="l">
                        <a:spcBef>
                          <a:spcPts val="0"/>
                        </a:spcBef>
                        <a:spcAft>
                          <a:spcPts val="0"/>
                        </a:spcAft>
                      </a:pPr>
                      <a:r>
                        <a:rPr lang="en-US" sz="1000" dirty="0" smtClean="0">
                          <a:latin typeface="Times New Roman"/>
                          <a:ea typeface="Times New Roman"/>
                          <a:cs typeface="Times New Roman"/>
                        </a:rPr>
                        <a:t>Control</a:t>
                      </a:r>
                      <a:r>
                        <a:rPr lang="en-US" sz="1000" baseline="0" dirty="0" smtClean="0">
                          <a:latin typeface="Times New Roman"/>
                          <a:ea typeface="Times New Roman"/>
                          <a:cs typeface="Times New Roman"/>
                        </a:rPr>
                        <a:t> Board C</a:t>
                      </a:r>
                      <a:r>
                        <a:rPr lang="en-US" sz="1000" dirty="0" smtClean="0">
                          <a:latin typeface="Times New Roman"/>
                          <a:ea typeface="Times New Roman"/>
                          <a:cs typeface="Times New Roman"/>
                        </a:rPr>
                        <a:t>onn</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cs typeface="Times New Roman"/>
                        </a:rPr>
                        <a:t>27.6</a:t>
                      </a:r>
                      <a:r>
                        <a:rPr lang="en-US" sz="1000" baseline="30000">
                          <a:latin typeface="Times New Roman"/>
                          <a:ea typeface="Times New Roman"/>
                          <a:cs typeface="Times New Roman"/>
                        </a:rPr>
                        <a:t>o</a:t>
                      </a:r>
                      <a:r>
                        <a:rPr lang="en-US" sz="1000">
                          <a:latin typeface="Times New Roman"/>
                          <a:ea typeface="Times New Roman"/>
                          <a:cs typeface="Times New Roman"/>
                        </a:rPr>
                        <a:t>C</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cs typeface="Times New Roman"/>
                        </a:rPr>
                        <a:t>24.5</a:t>
                      </a:r>
                      <a:r>
                        <a:rPr lang="en-US" sz="1000" baseline="30000" dirty="0">
                          <a:latin typeface="Times New Roman"/>
                          <a:ea typeface="Times New Roman"/>
                          <a:cs typeface="Times New Roman"/>
                        </a:rPr>
                        <a:t>o</a:t>
                      </a:r>
                      <a:r>
                        <a:rPr lang="en-US" sz="1000" dirty="0">
                          <a:latin typeface="Times New Roman"/>
                          <a:ea typeface="Times New Roman"/>
                          <a:cs typeface="Times New Roman"/>
                        </a:rPr>
                        <a:t>C</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a:xfrm>
            <a:off x="825103" y="1371600"/>
            <a:ext cx="7493794" cy="4038600"/>
          </a:xfrm>
        </p:spPr>
        <p:txBody>
          <a:bodyPr/>
          <a:lstStyle/>
          <a:p>
            <a:r>
              <a:rPr lang="en-US" dirty="0" smtClean="0"/>
              <a:t>The performance of the old electronics was perfectly satisfactory when the cooling system was in perfect condition</a:t>
            </a:r>
          </a:p>
          <a:p>
            <a:pPr lvl="1"/>
            <a:r>
              <a:rPr lang="en-US" dirty="0" smtClean="0"/>
              <a:t>6 out of 20 ladders have always performed well</a:t>
            </a:r>
          </a:p>
          <a:p>
            <a:pPr lvl="1"/>
            <a:endParaRPr lang="en-US" dirty="0" smtClean="0"/>
          </a:p>
          <a:p>
            <a:r>
              <a:rPr lang="en-US" dirty="0" smtClean="0"/>
              <a:t>The new SSD electronics will be designed with ‘next generation’ components</a:t>
            </a:r>
          </a:p>
          <a:p>
            <a:endParaRPr lang="en-US" dirty="0" smtClean="0"/>
          </a:p>
          <a:p>
            <a:r>
              <a:rPr lang="en-US" dirty="0" smtClean="0"/>
              <a:t>The new electronics is projected to consume less power than the old electronics even though the new electronics is faster</a:t>
            </a:r>
          </a:p>
          <a:p>
            <a:endParaRPr lang="en-US" dirty="0" smtClean="0"/>
          </a:p>
          <a:p>
            <a:r>
              <a:rPr lang="en-US" dirty="0" smtClean="0"/>
              <a:t>So if we can design a new cooling system that has the same cooling capacity as the old system, but is more reliable, then we should be successful in cooling the new electronics, too.</a:t>
            </a:r>
            <a:endParaRPr lang="en-US" dirty="0"/>
          </a:p>
        </p:txBody>
      </p:sp>
      <p:sp>
        <p:nvSpPr>
          <p:cNvPr id="4" name="TextBox 3"/>
          <p:cNvSpPr txBox="1"/>
          <p:nvPr/>
        </p:nvSpPr>
        <p:spPr>
          <a:xfrm>
            <a:off x="1371600" y="5715000"/>
            <a:ext cx="6400800" cy="313932"/>
          </a:xfrm>
          <a:prstGeom prst="rect">
            <a:avLst/>
          </a:prstGeom>
          <a:solidFill>
            <a:srgbClr val="FFFF00"/>
          </a:solidFill>
          <a:ln w="12700">
            <a:solidFill>
              <a:schemeClr val="tx1"/>
            </a:solidFill>
          </a:ln>
        </p:spPr>
        <p:txBody>
          <a:bodyPr wrap="square" rtlCol="0">
            <a:spAutoFit/>
          </a:bodyPr>
          <a:lstStyle/>
          <a:p>
            <a:pPr algn="ctr"/>
            <a:r>
              <a:rPr lang="en-US" dirty="0" smtClean="0">
                <a:solidFill>
                  <a:schemeClr val="tx1"/>
                </a:solidFill>
              </a:rPr>
              <a:t>Reduce the problem to one that has already been solved</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Load – old electronics on ladder </a:t>
            </a:r>
            <a:r>
              <a:rPr lang="en-US" sz="2400" dirty="0" smtClean="0"/>
              <a:t>#0</a:t>
            </a:r>
            <a:endParaRPr lang="en-US" sz="2400" dirty="0"/>
          </a:p>
        </p:txBody>
      </p:sp>
      <p:graphicFrame>
        <p:nvGraphicFramePr>
          <p:cNvPr id="5" name="Content Placeholder 4"/>
          <p:cNvGraphicFramePr>
            <a:graphicFrameLocks noGrp="1"/>
          </p:cNvGraphicFramePr>
          <p:nvPr>
            <p:ph idx="1"/>
          </p:nvPr>
        </p:nvGraphicFramePr>
        <p:xfrm>
          <a:off x="2350770" y="1874520"/>
          <a:ext cx="4478655" cy="1097280"/>
        </p:xfrm>
        <a:graphic>
          <a:graphicData uri="http://schemas.openxmlformats.org/drawingml/2006/table">
            <a:tbl>
              <a:tblPr/>
              <a:tblGrid>
                <a:gridCol w="1252855"/>
                <a:gridCol w="1012825"/>
                <a:gridCol w="1028700"/>
                <a:gridCol w="1184275"/>
              </a:tblGrid>
              <a:tr h="205105">
                <a:tc>
                  <a:txBody>
                    <a:bodyPr/>
                    <a:lstStyle/>
                    <a:p>
                      <a:pPr marL="0" marR="0" algn="ctr">
                        <a:spcBef>
                          <a:spcPts val="0"/>
                        </a:spcBef>
                        <a:spcAft>
                          <a:spcPts val="0"/>
                        </a:spcAft>
                      </a:pPr>
                      <a:r>
                        <a:rPr lang="en-US" sz="1200" b="1" dirty="0" smtClean="0">
                          <a:solidFill>
                            <a:schemeClr val="accent2"/>
                          </a:solidFill>
                          <a:latin typeface="Times New Roman"/>
                          <a:ea typeface="Times New Roman"/>
                          <a:cs typeface="Times New Roman"/>
                        </a:rPr>
                        <a:t>FEE </a:t>
                      </a:r>
                      <a:r>
                        <a:rPr lang="en-US" sz="1200" b="1" dirty="0">
                          <a:solidFill>
                            <a:schemeClr val="accent2"/>
                          </a:solidFill>
                          <a:latin typeface="Times New Roman"/>
                          <a:ea typeface="Times New Roman"/>
                          <a:cs typeface="Times New Roman"/>
                        </a:rPr>
                        <a:t>POWER</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Number of elements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Predicted Power</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Times New Roman"/>
                          <a:ea typeface="Times New Roman"/>
                          <a:cs typeface="Times New Roman"/>
                        </a:rPr>
                        <a:t>Measured </a:t>
                      </a:r>
                      <a:r>
                        <a:rPr lang="en-US" sz="1200" b="1" dirty="0" smtClean="0">
                          <a:latin typeface="Times New Roman"/>
                          <a:ea typeface="Times New Roman"/>
                          <a:cs typeface="Times New Roman"/>
                        </a:rPr>
                        <a:t>Power </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spcBef>
                          <a:spcPts val="0"/>
                        </a:spcBef>
                        <a:spcAft>
                          <a:spcPts val="0"/>
                        </a:spcAft>
                      </a:pPr>
                      <a:r>
                        <a:rPr lang="en-GB" sz="1200" dirty="0">
                          <a:latin typeface="Times New Roman"/>
                          <a:ea typeface="Times New Roman"/>
                          <a:cs typeface="Times New Roman"/>
                        </a:rPr>
                        <a:t>Alice 128</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a:latin typeface="Times New Roman"/>
                          <a:ea typeface="Times New Roman"/>
                          <a:cs typeface="Times New Roman"/>
                        </a:rPr>
                        <a:t>12 per Module</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smtClean="0">
                          <a:latin typeface="Times New Roman"/>
                          <a:ea typeface="Times New Roman"/>
                          <a:cs typeface="Times New Roman"/>
                        </a:rPr>
                        <a:t>  44  </a:t>
                      </a:r>
                      <a:r>
                        <a:rPr lang="en-US" sz="1200" dirty="0" err="1" smtClean="0">
                          <a:latin typeface="Times New Roman"/>
                          <a:ea typeface="Times New Roman"/>
                          <a:cs typeface="Times New Roman"/>
                        </a:rPr>
                        <a:t>mW</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spcBef>
                          <a:spcPts val="0"/>
                        </a:spcBef>
                        <a:spcAft>
                          <a:spcPts val="0"/>
                        </a:spcAft>
                      </a:pPr>
                      <a:r>
                        <a:rPr lang="en-GB" sz="1200">
                          <a:latin typeface="Times New Roman"/>
                          <a:ea typeface="Times New Roman"/>
                          <a:cs typeface="Times New Roman"/>
                        </a:rPr>
                        <a:t>Costar</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smtClean="0">
                          <a:latin typeface="Times New Roman"/>
                          <a:ea typeface="Times New Roman"/>
                          <a:cs typeface="Times New Roman"/>
                        </a:rPr>
                        <a:t>  2 </a:t>
                      </a:r>
                      <a:r>
                        <a:rPr lang="en-US" sz="1200" dirty="0">
                          <a:latin typeface="Times New Roman"/>
                          <a:ea typeface="Times New Roman"/>
                          <a:cs typeface="Times New Roman"/>
                        </a:rPr>
                        <a:t>per Module</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smtClean="0">
                          <a:latin typeface="Times New Roman"/>
                          <a:ea typeface="Times New Roman"/>
                          <a:cs typeface="Times New Roman"/>
                        </a:rPr>
                        <a:t>  44  </a:t>
                      </a:r>
                      <a:r>
                        <a:rPr lang="en-US" sz="1200" dirty="0" err="1" smtClean="0">
                          <a:latin typeface="Times New Roman"/>
                          <a:ea typeface="Times New Roman"/>
                          <a:cs typeface="Times New Roman"/>
                        </a:rPr>
                        <a:t>mW</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algn="just">
                        <a:spcBef>
                          <a:spcPts val="0"/>
                        </a:spcBef>
                        <a:spcAft>
                          <a:spcPts val="0"/>
                        </a:spcAft>
                      </a:pPr>
                      <a:r>
                        <a:rPr lang="en-US" sz="1200">
                          <a:latin typeface="Times New Roman"/>
                          <a:ea typeface="Times New Roman"/>
                          <a:cs typeface="Times New Roman"/>
                        </a:rPr>
                        <a:t>Detection Module</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a:latin typeface="Times New Roman"/>
                          <a:ea typeface="Times New Roman"/>
                          <a:cs typeface="Times New Roman"/>
                        </a:rPr>
                        <a:t>16 per 1adder</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smtClean="0">
                          <a:latin typeface="Times New Roman"/>
                          <a:ea typeface="Times New Roman"/>
                          <a:cs typeface="Times New Roman"/>
                        </a:rPr>
                        <a:t>616  </a:t>
                      </a:r>
                      <a:r>
                        <a:rPr lang="en-US" sz="1200" dirty="0" err="1">
                          <a:latin typeface="Times New Roman"/>
                          <a:ea typeface="Times New Roman"/>
                          <a:cs typeface="Times New Roman"/>
                        </a:rPr>
                        <a:t>mW</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0">
                <a:tc>
                  <a:txBody>
                    <a:bodyPr/>
                    <a:lstStyle/>
                    <a:p>
                      <a:pPr marL="0" marR="0" algn="just">
                        <a:spcBef>
                          <a:spcPts val="0"/>
                        </a:spcBef>
                        <a:spcAft>
                          <a:spcPts val="0"/>
                        </a:spcAft>
                      </a:pPr>
                      <a:r>
                        <a:rPr lang="en-US" sz="1200" b="1">
                          <a:latin typeface="Times New Roman"/>
                          <a:ea typeface="Times New Roman"/>
                          <a:cs typeface="Times New Roman"/>
                        </a:rPr>
                        <a:t>TOTAL  FEE</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latin typeface="Times New Roman"/>
                          <a:ea typeface="Times New Roman"/>
                          <a:cs typeface="Times New Roman"/>
                        </a:rPr>
                        <a:t> 9.8  W</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smtClean="0">
                          <a:latin typeface="Times New Roman"/>
                          <a:ea typeface="Times New Roman"/>
                          <a:cs typeface="Times New Roman"/>
                        </a:rPr>
                        <a:t>10 W</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2352675" y="3762375"/>
          <a:ext cx="5276850" cy="914400"/>
        </p:xfrm>
        <a:graphic>
          <a:graphicData uri="http://schemas.openxmlformats.org/drawingml/2006/table">
            <a:tbl>
              <a:tblPr/>
              <a:tblGrid>
                <a:gridCol w="2160110"/>
                <a:gridCol w="933730"/>
                <a:gridCol w="1103235"/>
                <a:gridCol w="1079775"/>
              </a:tblGrid>
              <a:tr h="205105">
                <a:tc>
                  <a:txBody>
                    <a:bodyPr/>
                    <a:lstStyle/>
                    <a:p>
                      <a:pPr marL="0" marR="0" algn="ctr">
                        <a:spcBef>
                          <a:spcPts val="0"/>
                        </a:spcBef>
                        <a:spcAft>
                          <a:spcPts val="0"/>
                        </a:spcAft>
                      </a:pPr>
                      <a:r>
                        <a:rPr lang="en-US" sz="1400" b="1" dirty="0">
                          <a:solidFill>
                            <a:schemeClr val="accent2"/>
                          </a:solidFill>
                          <a:latin typeface="Times New Roman"/>
                          <a:ea typeface="Times New Roman"/>
                          <a:cs typeface="Times New Roman"/>
                        </a:rPr>
                        <a:t>Electronics Boards</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Number </a:t>
                      </a:r>
                      <a:r>
                        <a:rPr lang="en-US" sz="1200" dirty="0" smtClean="0">
                          <a:latin typeface="Times New Roman"/>
                          <a:ea typeface="Times New Roman"/>
                          <a:cs typeface="Times New Roman"/>
                        </a:rPr>
                        <a:t>of</a:t>
                      </a:r>
                      <a:r>
                        <a:rPr lang="en-US" sz="1200" baseline="0" dirty="0" smtClean="0">
                          <a:latin typeface="Times New Roman"/>
                          <a:ea typeface="Times New Roman"/>
                          <a:cs typeface="Times New Roman"/>
                        </a:rPr>
                        <a:t> </a:t>
                      </a:r>
                      <a:r>
                        <a:rPr lang="en-US" sz="1200" dirty="0" smtClean="0">
                          <a:latin typeface="Times New Roman"/>
                          <a:ea typeface="Times New Roman"/>
                          <a:cs typeface="Times New Roman"/>
                        </a:rPr>
                        <a:t>elements</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cs typeface="Times New Roman"/>
                        </a:rPr>
                        <a:t>Predicted </a:t>
                      </a:r>
                      <a:r>
                        <a:rPr lang="en-US" sz="1200" dirty="0" smtClean="0">
                          <a:latin typeface="Times New Roman"/>
                          <a:ea typeface="Times New Roman"/>
                          <a:cs typeface="Times New Roman"/>
                        </a:rPr>
                        <a:t>Power</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Times New Roman"/>
                          <a:ea typeface="Times New Roman"/>
                          <a:cs typeface="Times New Roman"/>
                        </a:rPr>
                        <a:t>Measured  </a:t>
                      </a:r>
                      <a:r>
                        <a:rPr lang="en-US" sz="1200" b="1" dirty="0" smtClean="0">
                          <a:latin typeface="Times New Roman"/>
                          <a:ea typeface="Times New Roman"/>
                          <a:cs typeface="Times New Roman"/>
                        </a:rPr>
                        <a:t>Power</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spcBef>
                          <a:spcPts val="0"/>
                        </a:spcBef>
                        <a:spcAft>
                          <a:spcPts val="0"/>
                        </a:spcAft>
                      </a:pPr>
                      <a:r>
                        <a:rPr lang="en-GB" sz="1200">
                          <a:latin typeface="Times New Roman"/>
                          <a:ea typeface="Times New Roman"/>
                          <a:cs typeface="Times New Roman"/>
                        </a:rPr>
                        <a:t>ADC Board</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smtClean="0">
                          <a:latin typeface="Times New Roman"/>
                          <a:ea typeface="Times New Roman"/>
                          <a:cs typeface="Times New Roman"/>
                        </a:rPr>
                        <a:t>2</a:t>
                      </a:r>
                      <a:r>
                        <a:rPr lang="en-US" sz="1200" baseline="0" dirty="0" smtClean="0">
                          <a:latin typeface="Times New Roman"/>
                          <a:ea typeface="Times New Roman"/>
                          <a:cs typeface="Times New Roman"/>
                        </a:rPr>
                        <a:t> per </a:t>
                      </a:r>
                      <a:r>
                        <a:rPr lang="en-US" sz="1200" dirty="0" smtClean="0">
                          <a:latin typeface="Times New Roman"/>
                          <a:ea typeface="Times New Roman"/>
                          <a:cs typeface="Times New Roman"/>
                        </a:rPr>
                        <a:t>Ladder</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smtClean="0">
                          <a:latin typeface="Times New Roman"/>
                          <a:ea typeface="Times New Roman"/>
                          <a:cs typeface="Times New Roman"/>
                        </a:rPr>
                        <a:t>1.0 W</a:t>
                      </a:r>
                      <a:r>
                        <a:rPr lang="en-US" sz="1200" baseline="0" dirty="0" smtClean="0">
                          <a:latin typeface="Times New Roman"/>
                          <a:ea typeface="Times New Roman"/>
                          <a:cs typeface="Times New Roman"/>
                        </a:rPr>
                        <a:t> per card</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0">
                <a:tc>
                  <a:txBody>
                    <a:bodyPr/>
                    <a:lstStyle/>
                    <a:p>
                      <a:pPr marL="0" marR="0" algn="just">
                        <a:spcBef>
                          <a:spcPts val="0"/>
                        </a:spcBef>
                        <a:spcAft>
                          <a:spcPts val="0"/>
                        </a:spcAft>
                      </a:pPr>
                      <a:r>
                        <a:rPr lang="en-US" sz="1200">
                          <a:latin typeface="Times New Roman"/>
                          <a:ea typeface="Times New Roman"/>
                          <a:cs typeface="Times New Roman"/>
                        </a:rPr>
                        <a:t>C2D2 Board</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smtClean="0">
                          <a:latin typeface="Times New Roman"/>
                          <a:ea typeface="Times New Roman"/>
                          <a:cs typeface="Times New Roman"/>
                        </a:rPr>
                        <a:t>2</a:t>
                      </a:r>
                      <a:r>
                        <a:rPr lang="en-US" sz="1200" baseline="0" dirty="0" smtClean="0">
                          <a:latin typeface="Times New Roman"/>
                          <a:ea typeface="Times New Roman"/>
                          <a:cs typeface="Times New Roman"/>
                        </a:rPr>
                        <a:t> per </a:t>
                      </a:r>
                      <a:r>
                        <a:rPr lang="en-US" sz="1200" dirty="0" smtClean="0">
                          <a:latin typeface="Times New Roman"/>
                          <a:ea typeface="Times New Roman"/>
                          <a:cs typeface="Times New Roman"/>
                        </a:rPr>
                        <a:t>Ladder</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dirty="0" smtClean="0">
                          <a:latin typeface="Times New Roman"/>
                          <a:ea typeface="Times New Roman"/>
                          <a:cs typeface="Times New Roman"/>
                        </a:rPr>
                        <a:t>2.0 W</a:t>
                      </a:r>
                      <a:r>
                        <a:rPr lang="en-US" sz="1200" baseline="0" dirty="0" smtClean="0">
                          <a:latin typeface="Times New Roman"/>
                          <a:ea typeface="Times New Roman"/>
                          <a:cs typeface="Times New Roman"/>
                        </a:rPr>
                        <a:t> per card</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0">
                <a:tc>
                  <a:txBody>
                    <a:bodyPr/>
                    <a:lstStyle/>
                    <a:p>
                      <a:pPr marL="0" marR="0" algn="l">
                        <a:spcBef>
                          <a:spcPts val="0"/>
                        </a:spcBef>
                        <a:spcAft>
                          <a:spcPts val="0"/>
                        </a:spcAft>
                      </a:pPr>
                      <a:r>
                        <a:rPr lang="en-GB" sz="1200" b="1" dirty="0" smtClean="0">
                          <a:latin typeface="Times New Roman"/>
                          <a:ea typeface="Times New Roman"/>
                          <a:cs typeface="Times New Roman"/>
                        </a:rPr>
                        <a:t>Total</a:t>
                      </a:r>
                      <a:r>
                        <a:rPr lang="en-GB" sz="1200" b="1" baseline="0" dirty="0" smtClean="0">
                          <a:latin typeface="Times New Roman"/>
                          <a:ea typeface="Times New Roman"/>
                          <a:cs typeface="Times New Roman"/>
                        </a:rPr>
                        <a:t> </a:t>
                      </a:r>
                      <a:r>
                        <a:rPr lang="en-GB" sz="1200" b="1" dirty="0" smtClean="0">
                          <a:latin typeface="Times New Roman"/>
                          <a:ea typeface="Times New Roman"/>
                          <a:cs typeface="Times New Roman"/>
                        </a:rPr>
                        <a:t>Electronic </a:t>
                      </a:r>
                      <a:r>
                        <a:rPr lang="en-GB" sz="1200" b="1" dirty="0">
                          <a:latin typeface="Times New Roman"/>
                          <a:ea typeface="Times New Roman"/>
                          <a:cs typeface="Times New Roman"/>
                        </a:rPr>
                        <a:t>Boards/Ladder</a:t>
                      </a: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200" dirty="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cs typeface="Times New Roman"/>
                        </a:rPr>
                        <a:t>6 W</a:t>
                      </a:r>
                      <a:endParaRPr lang="en-US" sz="1200">
                        <a:latin typeface="Times New Roman"/>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latin typeface="Times New Roman"/>
                          <a:ea typeface="Times New Roman"/>
                          <a:cs typeface="Times New Roman"/>
                        </a:rPr>
                        <a:t>6 W</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p:nvPr/>
        </p:nvSpPr>
        <p:spPr>
          <a:xfrm>
            <a:off x="2362200" y="5410200"/>
            <a:ext cx="4419600" cy="313932"/>
          </a:xfrm>
          <a:prstGeom prst="rect">
            <a:avLst/>
          </a:prstGeom>
          <a:solidFill>
            <a:srgbClr val="FFFF00"/>
          </a:solidFill>
          <a:ln w="12700">
            <a:solidFill>
              <a:schemeClr val="tx1"/>
            </a:solidFill>
          </a:ln>
        </p:spPr>
        <p:txBody>
          <a:bodyPr wrap="square" rtlCol="0">
            <a:spAutoFit/>
          </a:bodyPr>
          <a:lstStyle/>
          <a:p>
            <a:pPr algn="ctr"/>
            <a:r>
              <a:rPr lang="en-US" dirty="0" smtClean="0">
                <a:solidFill>
                  <a:schemeClr val="tx1"/>
                </a:solidFill>
              </a:rPr>
              <a:t>Total Consumption: 16 Watts per Ladder</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a:xfrm>
            <a:off x="1038224" y="1447800"/>
            <a:ext cx="7496176" cy="4243387"/>
          </a:xfrm>
        </p:spPr>
        <p:txBody>
          <a:bodyPr/>
          <a:lstStyle/>
          <a:p>
            <a:r>
              <a:rPr lang="en-US" dirty="0" smtClean="0"/>
              <a:t>16 W per ladder (some documents casually say 20 W (?))</a:t>
            </a:r>
          </a:p>
          <a:p>
            <a:endParaRPr lang="en-US" dirty="0" smtClean="0"/>
          </a:p>
          <a:p>
            <a:r>
              <a:rPr lang="en-US" dirty="0" smtClean="0"/>
              <a:t>20 ladders (and 4 RDO boxes) cooled by a system that pulled the air across the ladders (i.e. vacuum)</a:t>
            </a:r>
          </a:p>
          <a:p>
            <a:pPr>
              <a:buNone/>
            </a:pPr>
            <a:endParaRPr lang="en-US" dirty="0" smtClean="0"/>
          </a:p>
          <a:p>
            <a:r>
              <a:rPr lang="en-US" dirty="0" smtClean="0"/>
              <a:t>Cross sectional area of each ladder (near Si wafers) is  ~ 20 cm</a:t>
            </a:r>
            <a:r>
              <a:rPr lang="en-US" baseline="30000" dirty="0" smtClean="0"/>
              <a:t>2</a:t>
            </a:r>
          </a:p>
          <a:p>
            <a:endParaRPr lang="en-US" dirty="0" smtClean="0"/>
          </a:p>
          <a:p>
            <a:r>
              <a:rPr lang="en-US" dirty="0" smtClean="0"/>
              <a:t>Thus a flow rate of 1 liter / sec requires an air speed of 0.5 m/sec</a:t>
            </a:r>
          </a:p>
          <a:p>
            <a:endParaRPr lang="en-US" dirty="0" smtClean="0"/>
          </a:p>
          <a:p>
            <a:r>
              <a:rPr lang="en-US" dirty="0" smtClean="0"/>
              <a:t>16 Joules into 1 liter of air requires a </a:t>
            </a:r>
            <a:r>
              <a:rPr lang="en-US" dirty="0" smtClean="0">
                <a:sym typeface="Symbol"/>
              </a:rPr>
              <a:t>T of 12 degrees K</a:t>
            </a:r>
          </a:p>
          <a:p>
            <a:pPr lvl="1"/>
            <a:r>
              <a:rPr lang="en-US" dirty="0" smtClean="0">
                <a:sym typeface="Symbol"/>
              </a:rPr>
              <a:t>Heat capacity of lab air is  0.0013  J / cm</a:t>
            </a:r>
            <a:r>
              <a:rPr lang="en-US" baseline="30000" dirty="0" smtClean="0">
                <a:sym typeface="Symbol"/>
              </a:rPr>
              <a:t>3</a:t>
            </a:r>
            <a:r>
              <a:rPr lang="en-US" dirty="0" smtClean="0">
                <a:sym typeface="Symbol"/>
              </a:rPr>
              <a:t> / K</a:t>
            </a:r>
            <a:endParaRPr lang="en-US" dirty="0"/>
          </a:p>
        </p:txBody>
      </p:sp>
      <p:sp>
        <p:nvSpPr>
          <p:cNvPr id="4" name="TextBox 3"/>
          <p:cNvSpPr txBox="1"/>
          <p:nvPr/>
        </p:nvSpPr>
        <p:spPr>
          <a:xfrm>
            <a:off x="1447800" y="5486400"/>
            <a:ext cx="6248400" cy="535531"/>
          </a:xfrm>
          <a:prstGeom prst="rect">
            <a:avLst/>
          </a:prstGeom>
          <a:solidFill>
            <a:srgbClr val="FFFF00"/>
          </a:solidFill>
          <a:ln w="12700">
            <a:solidFill>
              <a:schemeClr val="tx1"/>
            </a:solidFill>
          </a:ln>
        </p:spPr>
        <p:txBody>
          <a:bodyPr wrap="square" rtlCol="0">
            <a:spAutoFit/>
          </a:bodyPr>
          <a:lstStyle/>
          <a:p>
            <a:pPr algn="ctr"/>
            <a:r>
              <a:rPr lang="en-US" dirty="0" smtClean="0">
                <a:solidFill>
                  <a:schemeClr val="tx1"/>
                </a:solidFill>
              </a:rPr>
              <a:t>1 l/sec of air at 0.5 m/sec was extensively tested on the bench, and  was shown to work, without vibration or other difficulties</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311150"/>
            <a:ext cx="7562850" cy="534988"/>
          </a:xfrm>
        </p:spPr>
        <p:txBody>
          <a:bodyPr/>
          <a:lstStyle/>
          <a:p>
            <a:r>
              <a:rPr lang="en-US" dirty="0" smtClean="0"/>
              <a:t>Performance of Cooling System on Ladder #0</a:t>
            </a:r>
            <a:endParaRPr lang="en-US" dirty="0"/>
          </a:p>
        </p:txBody>
      </p:sp>
      <p:sp>
        <p:nvSpPr>
          <p:cNvPr id="3" name="Content Placeholder 2"/>
          <p:cNvSpPr>
            <a:spLocks noGrp="1"/>
          </p:cNvSpPr>
          <p:nvPr>
            <p:ph idx="1"/>
          </p:nvPr>
        </p:nvSpPr>
        <p:spPr>
          <a:xfrm>
            <a:off x="1395412" y="5715000"/>
            <a:ext cx="6353176" cy="552450"/>
          </a:xfrm>
          <a:solidFill>
            <a:schemeClr val="accent1">
              <a:lumMod val="60000"/>
              <a:lumOff val="40000"/>
            </a:schemeClr>
          </a:solidFill>
          <a:ln w="12700">
            <a:solidFill>
              <a:schemeClr val="tx1"/>
            </a:solidFill>
          </a:ln>
        </p:spPr>
        <p:txBody>
          <a:bodyPr/>
          <a:lstStyle/>
          <a:p>
            <a:pPr marL="0">
              <a:spcBef>
                <a:spcPts val="0"/>
              </a:spcBef>
              <a:buNone/>
            </a:pPr>
            <a:r>
              <a:rPr lang="en-US" sz="1600" dirty="0" smtClean="0"/>
              <a:t>Measurements confirm that the majority of heat from the ladder is transferred to the cooling air stream.  </a:t>
            </a:r>
            <a:endParaRPr lang="en-US" sz="1600" dirty="0"/>
          </a:p>
        </p:txBody>
      </p:sp>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2" name="Group 11"/>
          <p:cNvGrpSpPr/>
          <p:nvPr/>
        </p:nvGrpSpPr>
        <p:grpSpPr>
          <a:xfrm>
            <a:off x="514350" y="942493"/>
            <a:ext cx="8096250" cy="4543907"/>
            <a:chOff x="371475" y="923925"/>
            <a:chExt cx="8096250" cy="4543907"/>
          </a:xfrm>
        </p:grpSpPr>
        <p:grpSp>
          <p:nvGrpSpPr>
            <p:cNvPr id="8" name="Group 7"/>
            <p:cNvGrpSpPr/>
            <p:nvPr/>
          </p:nvGrpSpPr>
          <p:grpSpPr>
            <a:xfrm>
              <a:off x="371475" y="923925"/>
              <a:ext cx="8096250" cy="4543907"/>
              <a:chOff x="371475" y="923925"/>
              <a:chExt cx="8096250" cy="4543907"/>
            </a:xfrm>
          </p:grpSpPr>
          <p:graphicFrame>
            <p:nvGraphicFramePr>
              <p:cNvPr id="12291" name="Object 3"/>
              <p:cNvGraphicFramePr>
                <a:graphicFrameLocks noChangeAspect="1"/>
              </p:cNvGraphicFramePr>
              <p:nvPr/>
            </p:nvGraphicFramePr>
            <p:xfrm>
              <a:off x="685800" y="923925"/>
              <a:ext cx="7781925" cy="4327525"/>
            </p:xfrm>
            <a:graphic>
              <a:graphicData uri="http://schemas.openxmlformats.org/presentationml/2006/ole">
                <p:oleObj spid="_x0000_s12291" name="Worksheet" r:id="rId3" imgW="9239250" imgH="5753100" progId="Excel.Sheet.8">
                  <p:embed/>
                </p:oleObj>
              </a:graphicData>
            </a:graphic>
          </p:graphicFrame>
          <p:sp>
            <p:nvSpPr>
              <p:cNvPr id="6" name="TextBox 5"/>
              <p:cNvSpPr txBox="1"/>
              <p:nvPr/>
            </p:nvSpPr>
            <p:spPr>
              <a:xfrm rot="16200000">
                <a:off x="-437909" y="2885834"/>
                <a:ext cx="1905000" cy="286232"/>
              </a:xfrm>
              <a:prstGeom prst="rect">
                <a:avLst/>
              </a:prstGeom>
              <a:noFill/>
            </p:spPr>
            <p:txBody>
              <a:bodyPr wrap="square" rtlCol="0">
                <a:spAutoFit/>
              </a:bodyPr>
              <a:lstStyle/>
              <a:p>
                <a:pPr algn="ctr"/>
                <a:r>
                  <a:rPr lang="en-US" sz="1400" dirty="0" smtClean="0">
                    <a:solidFill>
                      <a:schemeClr val="tx1"/>
                    </a:solidFill>
                  </a:rPr>
                  <a:t>Temperature (</a:t>
                </a:r>
                <a:r>
                  <a:rPr lang="en-US" sz="1400" dirty="0" smtClean="0">
                    <a:solidFill>
                      <a:schemeClr val="tx1"/>
                    </a:solidFill>
                    <a:sym typeface="Symbol"/>
                  </a:rPr>
                  <a:t>C)</a:t>
                </a:r>
                <a:endParaRPr lang="en-US" sz="1400" dirty="0">
                  <a:solidFill>
                    <a:schemeClr val="tx1"/>
                  </a:solidFill>
                </a:endParaRPr>
              </a:p>
            </p:txBody>
          </p:sp>
          <p:sp>
            <p:nvSpPr>
              <p:cNvPr id="7" name="TextBox 6"/>
              <p:cNvSpPr txBox="1"/>
              <p:nvPr/>
            </p:nvSpPr>
            <p:spPr>
              <a:xfrm>
                <a:off x="3505200" y="5181600"/>
                <a:ext cx="2133600" cy="286232"/>
              </a:xfrm>
              <a:prstGeom prst="rect">
                <a:avLst/>
              </a:prstGeom>
              <a:noFill/>
            </p:spPr>
            <p:txBody>
              <a:bodyPr wrap="square" rtlCol="0">
                <a:spAutoFit/>
              </a:bodyPr>
              <a:lstStyle/>
              <a:p>
                <a:pPr algn="ctr"/>
                <a:r>
                  <a:rPr lang="en-US" sz="1400" dirty="0" smtClean="0">
                    <a:solidFill>
                      <a:schemeClr val="tx1"/>
                    </a:solidFill>
                  </a:rPr>
                  <a:t>Time (hours)</a:t>
                </a:r>
                <a:endParaRPr lang="en-US" sz="1400" dirty="0">
                  <a:solidFill>
                    <a:schemeClr val="tx1"/>
                  </a:solidFill>
                </a:endParaRPr>
              </a:p>
            </p:txBody>
          </p:sp>
        </p:grpSp>
        <p:cxnSp>
          <p:nvCxnSpPr>
            <p:cNvPr id="10" name="Straight Arrow Connector 9"/>
            <p:cNvCxnSpPr/>
            <p:nvPr/>
          </p:nvCxnSpPr>
          <p:spPr bwMode="auto">
            <a:xfrm rot="5400000" flipH="1" flipV="1">
              <a:off x="4229100" y="3228975"/>
              <a:ext cx="2057400" cy="1588"/>
            </a:xfrm>
            <a:prstGeom prst="straightConnector1">
              <a:avLst/>
            </a:prstGeom>
            <a:solidFill>
              <a:schemeClr val="accent1"/>
            </a:solidFill>
            <a:ln w="38100" cap="flat" cmpd="sng" algn="ctr">
              <a:solidFill>
                <a:schemeClr val="tx1"/>
              </a:solidFill>
              <a:prstDash val="solid"/>
              <a:round/>
              <a:headEnd type="arrow" w="med" len="med"/>
              <a:tailEnd type="arrow" w="med" len="med"/>
            </a:ln>
            <a:effectLst/>
          </p:spPr>
        </p:cxnSp>
        <p:sp>
          <p:nvSpPr>
            <p:cNvPr id="11" name="TextBox 10"/>
            <p:cNvSpPr txBox="1"/>
            <p:nvPr/>
          </p:nvSpPr>
          <p:spPr>
            <a:xfrm>
              <a:off x="3581400" y="3162693"/>
              <a:ext cx="1524000" cy="313932"/>
            </a:xfrm>
            <a:prstGeom prst="rect">
              <a:avLst/>
            </a:prstGeom>
            <a:noFill/>
          </p:spPr>
          <p:txBody>
            <a:bodyPr wrap="square" rtlCol="0">
              <a:spAutoFit/>
            </a:bodyPr>
            <a:lstStyle/>
            <a:p>
              <a:pPr algn="r"/>
              <a:r>
                <a:rPr lang="en-US" dirty="0" smtClean="0">
                  <a:solidFill>
                    <a:schemeClr val="tx1"/>
                  </a:solidFill>
                  <a:sym typeface="Symbol"/>
                </a:rPr>
                <a:t>T  11 C</a:t>
              </a:r>
              <a:endParaRPr lang="en-US" dirty="0">
                <a:solidFill>
                  <a:schemeClr val="tx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3" name="Object 3"/>
          <p:cNvGraphicFramePr>
            <a:graphicFrameLocks noChangeAspect="1"/>
          </p:cNvGraphicFramePr>
          <p:nvPr/>
        </p:nvGraphicFramePr>
        <p:xfrm>
          <a:off x="1452562" y="4457700"/>
          <a:ext cx="6238875" cy="1257300"/>
        </p:xfrm>
        <a:graphic>
          <a:graphicData uri="http://schemas.openxmlformats.org/presentationml/2006/ole">
            <p:oleObj spid="_x0000_s25603" name="Picture" r:id="rId3" imgW="3020568" imgH="2267712" progId="Word.Picture.8">
              <p:embed/>
            </p:oleObj>
          </a:graphicData>
        </a:graphic>
      </p:graphicFrame>
      <p:sp>
        <p:nvSpPr>
          <p:cNvPr id="2" name="Title 1"/>
          <p:cNvSpPr>
            <a:spLocks noGrp="1"/>
          </p:cNvSpPr>
          <p:nvPr>
            <p:ph type="title"/>
          </p:nvPr>
        </p:nvSpPr>
        <p:spPr>
          <a:xfrm>
            <a:off x="285750" y="311150"/>
            <a:ext cx="7791450" cy="534988"/>
          </a:xfrm>
        </p:spPr>
        <p:txBody>
          <a:bodyPr/>
          <a:lstStyle/>
          <a:p>
            <a:r>
              <a:rPr lang="en-US" dirty="0" smtClean="0"/>
              <a:t>The Previous Solution – a </a:t>
            </a:r>
            <a:r>
              <a:rPr lang="en-US" dirty="0" err="1" smtClean="0"/>
              <a:t>Vortec</a:t>
            </a:r>
            <a:r>
              <a:rPr lang="en-US" dirty="0" smtClean="0"/>
              <a:t> </a:t>
            </a:r>
            <a:r>
              <a:rPr lang="en-US" dirty="0" err="1" smtClean="0"/>
              <a:t>Transvector</a:t>
            </a:r>
            <a:endParaRPr lang="en-US" dirty="0"/>
          </a:p>
        </p:txBody>
      </p:sp>
      <p:sp>
        <p:nvSpPr>
          <p:cNvPr id="3" name="Content Placeholder 2"/>
          <p:cNvSpPr>
            <a:spLocks noGrp="1"/>
          </p:cNvSpPr>
          <p:nvPr>
            <p:ph idx="1"/>
          </p:nvPr>
        </p:nvSpPr>
        <p:spPr>
          <a:xfrm>
            <a:off x="762000" y="1014413"/>
            <a:ext cx="7648576" cy="4243387"/>
          </a:xfrm>
        </p:spPr>
        <p:txBody>
          <a:bodyPr/>
          <a:lstStyle/>
          <a:p>
            <a:pPr>
              <a:buNone/>
            </a:pPr>
            <a:r>
              <a:rPr lang="en-US" dirty="0" smtClean="0"/>
              <a:t>The previous solution was compact, convenient and clever</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marL="0" lvl="1">
              <a:buNone/>
            </a:pPr>
            <a:r>
              <a:rPr lang="en-US" dirty="0" smtClean="0"/>
              <a:t>The left panel (above) shows the vacuum distribution manifold that transfers air from the small diameter tubes to the </a:t>
            </a:r>
            <a:r>
              <a:rPr lang="en-US" dirty="0" err="1" smtClean="0"/>
              <a:t>Transvector</a:t>
            </a:r>
            <a:r>
              <a:rPr lang="en-US" dirty="0" smtClean="0"/>
              <a:t>.  The right panel shows the </a:t>
            </a:r>
            <a:r>
              <a:rPr lang="en-US" dirty="0" err="1" smtClean="0"/>
              <a:t>Transvector</a:t>
            </a:r>
            <a:r>
              <a:rPr lang="en-US" dirty="0" smtClean="0"/>
              <a:t> airflow amplifier and its principles of operation.</a:t>
            </a:r>
          </a:p>
          <a:p>
            <a:pPr marL="0" lvl="1">
              <a:buNone/>
            </a:pPr>
            <a:endParaRPr lang="en-US" dirty="0" smtClean="0"/>
          </a:p>
          <a:p>
            <a:pPr marL="0" lvl="1">
              <a:buNone/>
            </a:pPr>
            <a:endParaRPr lang="en-US" dirty="0" smtClean="0"/>
          </a:p>
          <a:p>
            <a:pPr marL="0" lvl="1">
              <a:buNone/>
            </a:pPr>
            <a:endParaRPr lang="en-US" dirty="0" smtClean="0"/>
          </a:p>
          <a:p>
            <a:pPr marL="0" lvl="1">
              <a:buNone/>
            </a:pPr>
            <a:endParaRPr lang="en-US" dirty="0" smtClean="0"/>
          </a:p>
          <a:p>
            <a:pPr marL="0" lvl="1">
              <a:buNone/>
            </a:pPr>
            <a:endParaRPr lang="en-US" sz="800" dirty="0" smtClean="0"/>
          </a:p>
          <a:p>
            <a:pPr marL="0" lvl="1">
              <a:buNone/>
            </a:pPr>
            <a:r>
              <a:rPr lang="en-US" dirty="0" smtClean="0"/>
              <a:t>It worked.  The </a:t>
            </a:r>
            <a:r>
              <a:rPr lang="en-US" dirty="0" err="1" smtClean="0"/>
              <a:t>Transvector</a:t>
            </a:r>
            <a:r>
              <a:rPr lang="en-US" dirty="0" smtClean="0"/>
              <a:t> drew air over the ladder by starting with air from the IFC (~1 bar).  The system had a measured pressure drop of  -12 mbar at the far end of the ladder and -43 mbar after 4.5 m of 8 mm (ID) plastic hose.</a:t>
            </a:r>
            <a:endParaRPr lang="en-US" dirty="0"/>
          </a:p>
        </p:txBody>
      </p:sp>
      <p:pic>
        <p:nvPicPr>
          <p:cNvPr id="25602" name="Picture 2" descr="blower"/>
          <p:cNvPicPr>
            <a:picLocks noChangeAspect="1" noChangeArrowheads="1"/>
          </p:cNvPicPr>
          <p:nvPr/>
        </p:nvPicPr>
        <p:blipFill>
          <a:blip r:embed="rId4"/>
          <a:srcRect/>
          <a:stretch>
            <a:fillRect/>
          </a:stretch>
        </p:blipFill>
        <p:spPr bwMode="auto">
          <a:xfrm>
            <a:off x="1828800" y="1336675"/>
            <a:ext cx="5486400" cy="2273300"/>
          </a:xfrm>
          <a:prstGeom prst="rect">
            <a:avLst/>
          </a:prstGeom>
          <a:noFill/>
          <a:ln w="9525">
            <a:noFill/>
            <a:miter lim="800000"/>
            <a:headEnd/>
            <a:tailEnd/>
          </a:ln>
        </p:spPr>
      </p:pic>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Vacuum Curve for the </a:t>
            </a:r>
            <a:r>
              <a:rPr lang="en-US" dirty="0" err="1" smtClean="0"/>
              <a:t>Vortec</a:t>
            </a:r>
            <a:r>
              <a:rPr lang="en-US" dirty="0" smtClean="0"/>
              <a:t> System</a:t>
            </a:r>
            <a:endParaRPr lang="en-US" dirty="0"/>
          </a:p>
        </p:txBody>
      </p:sp>
      <p:sp>
        <p:nvSpPr>
          <p:cNvPr id="3" name="Content Placeholder 2"/>
          <p:cNvSpPr>
            <a:spLocks noGrp="1"/>
          </p:cNvSpPr>
          <p:nvPr>
            <p:ph idx="1"/>
          </p:nvPr>
        </p:nvSpPr>
        <p:spPr>
          <a:xfrm>
            <a:off x="1038225" y="4495800"/>
            <a:ext cx="7067550" cy="1511300"/>
          </a:xfrm>
        </p:spPr>
        <p:txBody>
          <a:bodyPr/>
          <a:lstStyle/>
          <a:p>
            <a:r>
              <a:rPr lang="en-US" dirty="0" smtClean="0"/>
              <a:t>The operating point for the SSD is shown in red </a:t>
            </a:r>
          </a:p>
          <a:p>
            <a:pPr lvl="1"/>
            <a:r>
              <a:rPr lang="en-US" dirty="0" smtClean="0"/>
              <a:t>Red diamond is for one </a:t>
            </a:r>
            <a:r>
              <a:rPr lang="en-US" dirty="0" err="1" smtClean="0"/>
              <a:t>Transvector</a:t>
            </a:r>
            <a:r>
              <a:rPr lang="en-US" dirty="0" smtClean="0"/>
              <a:t> =  (5 ladders + 1 RDO)</a:t>
            </a:r>
          </a:p>
          <a:p>
            <a:pPr lvl="1"/>
            <a:r>
              <a:rPr lang="en-US" dirty="0" smtClean="0"/>
              <a:t>The </a:t>
            </a:r>
            <a:r>
              <a:rPr lang="en-US" dirty="0" err="1" smtClean="0"/>
              <a:t>Transvector</a:t>
            </a:r>
            <a:r>
              <a:rPr lang="en-US" dirty="0" smtClean="0"/>
              <a:t> </a:t>
            </a:r>
            <a:r>
              <a:rPr lang="en-US" dirty="0" err="1" smtClean="0"/>
              <a:t>Vortec</a:t>
            </a:r>
            <a:r>
              <a:rPr lang="en-US" dirty="0" smtClean="0"/>
              <a:t> air flow amplifier is perfectly matched to the SSD operating conditions</a:t>
            </a:r>
          </a:p>
          <a:p>
            <a:pPr lvl="1"/>
            <a:r>
              <a:rPr lang="en-US" dirty="0" smtClean="0"/>
              <a:t>Red circle is the sum of 4 </a:t>
            </a:r>
            <a:r>
              <a:rPr lang="en-US" dirty="0" err="1" smtClean="0"/>
              <a:t>Transvectors</a:t>
            </a:r>
            <a:r>
              <a:rPr lang="en-US" dirty="0" smtClean="0"/>
              <a:t> = (20 ladders + 4 RDOs)</a:t>
            </a:r>
          </a:p>
          <a:p>
            <a:r>
              <a:rPr lang="en-US" dirty="0" smtClean="0"/>
              <a:t>However, the curves are very flat and so there is not really any excess capacity in case of a kinked hose and no ability to raise the airflow by 20% (as may be desired).</a:t>
            </a:r>
            <a:endParaRPr lang="en-US" dirty="0"/>
          </a:p>
        </p:txBody>
      </p:sp>
      <p:sp>
        <p:nvSpPr>
          <p:cNvPr id="6" name="TextBox 5"/>
          <p:cNvSpPr txBox="1"/>
          <p:nvPr/>
        </p:nvSpPr>
        <p:spPr>
          <a:xfrm>
            <a:off x="5486400" y="2400300"/>
            <a:ext cx="1447800" cy="313932"/>
          </a:xfrm>
          <a:prstGeom prst="rect">
            <a:avLst/>
          </a:prstGeom>
          <a:noFill/>
        </p:spPr>
        <p:txBody>
          <a:bodyPr wrap="square" rtlCol="0">
            <a:spAutoFit/>
          </a:bodyPr>
          <a:lstStyle/>
          <a:p>
            <a:r>
              <a:rPr lang="en-US" dirty="0" smtClean="0">
                <a:solidFill>
                  <a:schemeClr val="tx1"/>
                </a:solidFill>
              </a:rPr>
              <a:t>Model 903</a:t>
            </a:r>
            <a:endParaRPr lang="en-US" dirty="0">
              <a:solidFill>
                <a:schemeClr val="tx1"/>
              </a:solidFill>
            </a:endParaRPr>
          </a:p>
        </p:txBody>
      </p:sp>
      <p:sp>
        <p:nvSpPr>
          <p:cNvPr id="7" name="TextBox 6"/>
          <p:cNvSpPr txBox="1"/>
          <p:nvPr/>
        </p:nvSpPr>
        <p:spPr>
          <a:xfrm>
            <a:off x="5486400" y="2876943"/>
            <a:ext cx="1447800" cy="313932"/>
          </a:xfrm>
          <a:prstGeom prst="rect">
            <a:avLst/>
          </a:prstGeom>
          <a:noFill/>
        </p:spPr>
        <p:txBody>
          <a:bodyPr wrap="square" rtlCol="0">
            <a:spAutoFit/>
          </a:bodyPr>
          <a:lstStyle/>
          <a:p>
            <a:r>
              <a:rPr lang="en-US" dirty="0" smtClean="0">
                <a:solidFill>
                  <a:schemeClr val="accent2"/>
                </a:solidFill>
              </a:rPr>
              <a:t>Model 902</a:t>
            </a:r>
            <a:endParaRPr lang="en-US" dirty="0">
              <a:solidFill>
                <a:schemeClr val="accent2"/>
              </a:solidFill>
            </a:endParaRPr>
          </a:p>
        </p:txBody>
      </p:sp>
      <p:cxnSp>
        <p:nvCxnSpPr>
          <p:cNvPr id="9" name="Curved Connector 8"/>
          <p:cNvCxnSpPr/>
          <p:nvPr/>
        </p:nvCxnSpPr>
        <p:spPr bwMode="auto">
          <a:xfrm rot="5400000">
            <a:off x="4800600" y="2743200"/>
            <a:ext cx="838200" cy="533400"/>
          </a:xfrm>
          <a:prstGeom prst="curvedConnector3">
            <a:avLst>
              <a:gd name="adj1" fmla="val 45455"/>
            </a:avLst>
          </a:prstGeom>
          <a:solidFill>
            <a:schemeClr val="accent1"/>
          </a:solidFill>
          <a:ln w="19050" cap="flat" cmpd="sng" algn="ctr">
            <a:solidFill>
              <a:schemeClr val="tx1"/>
            </a:solidFill>
            <a:prstDash val="solid"/>
            <a:round/>
            <a:headEnd type="none" w="med" len="med"/>
            <a:tailEnd type="triangle"/>
          </a:ln>
          <a:effectLst/>
        </p:spPr>
      </p:cxnSp>
      <p:cxnSp>
        <p:nvCxnSpPr>
          <p:cNvPr id="12" name="Curved Connector 11"/>
          <p:cNvCxnSpPr/>
          <p:nvPr/>
        </p:nvCxnSpPr>
        <p:spPr bwMode="auto">
          <a:xfrm rot="5400000">
            <a:off x="5791200" y="3238500"/>
            <a:ext cx="457200" cy="457200"/>
          </a:xfrm>
          <a:prstGeom prst="curvedConnector3">
            <a:avLst>
              <a:gd name="adj1" fmla="val 50000"/>
            </a:avLst>
          </a:prstGeom>
          <a:solidFill>
            <a:schemeClr val="accent1"/>
          </a:solidFill>
          <a:ln w="19050" cap="flat" cmpd="sng" algn="ctr">
            <a:solidFill>
              <a:schemeClr val="accent2"/>
            </a:solidFill>
            <a:prstDash val="solid"/>
            <a:round/>
            <a:headEnd type="none" w="med" len="med"/>
            <a:tailEnd type="triangle"/>
          </a:ln>
          <a:effectLst/>
        </p:spPr>
      </p:cxnSp>
      <p:graphicFrame>
        <p:nvGraphicFramePr>
          <p:cNvPr id="10" name="Chart 9"/>
          <p:cNvGraphicFramePr/>
          <p:nvPr/>
        </p:nvGraphicFramePr>
        <p:xfrm>
          <a:off x="1590675" y="990600"/>
          <a:ext cx="5962650" cy="34671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Different Solution to the Same Problem</a:t>
            </a:r>
            <a:endParaRPr lang="en-US" dirty="0"/>
          </a:p>
        </p:txBody>
      </p:sp>
      <p:sp>
        <p:nvSpPr>
          <p:cNvPr id="3" name="Content Placeholder 2"/>
          <p:cNvSpPr>
            <a:spLocks noGrp="1"/>
          </p:cNvSpPr>
          <p:nvPr>
            <p:ph idx="1"/>
          </p:nvPr>
        </p:nvSpPr>
        <p:spPr>
          <a:xfrm>
            <a:off x="695325" y="4191000"/>
            <a:ext cx="7724776" cy="2286000"/>
          </a:xfrm>
        </p:spPr>
        <p:txBody>
          <a:bodyPr/>
          <a:lstStyle/>
          <a:p>
            <a:r>
              <a:rPr lang="en-US" dirty="0" smtClean="0"/>
              <a:t>The wood products industry needs high volume vacuum sources to clear wood chips from around saws and lathes.  </a:t>
            </a:r>
          </a:p>
          <a:p>
            <a:r>
              <a:rPr lang="en-US" dirty="0" smtClean="0"/>
              <a:t>Thus, there is a commercial line of vacuum sources that provide vacuum with more flow and pressure than we need.  </a:t>
            </a:r>
          </a:p>
          <a:p>
            <a:r>
              <a:rPr lang="en-US" dirty="0" smtClean="0"/>
              <a:t>These vacuum sources can be purchased, off the shelf, and are designed for continuous operation.  They run on 3 phase 240 VAC.</a:t>
            </a:r>
          </a:p>
          <a:p>
            <a:pPr lvl="1">
              <a:buNone/>
            </a:pPr>
            <a:endParaRPr lang="en-US" sz="800" dirty="0" smtClean="0"/>
          </a:p>
          <a:p>
            <a:pPr lvl="1">
              <a:buNone/>
            </a:pPr>
            <a:r>
              <a:rPr lang="en-US" dirty="0" smtClean="0"/>
              <a:t>			</a:t>
            </a:r>
            <a:r>
              <a:rPr lang="en-US" u="sng" dirty="0" smtClean="0"/>
              <a:t>http://www.dustcollectorsource.com/</a:t>
            </a:r>
            <a:endParaRPr lang="en-US" dirty="0" smtClean="0"/>
          </a:p>
          <a:p>
            <a:pPr>
              <a:buNone/>
            </a:pPr>
            <a:endParaRPr lang="en-US" dirty="0" smtClean="0"/>
          </a:p>
          <a:p>
            <a:endParaRPr lang="en-US" dirty="0"/>
          </a:p>
        </p:txBody>
      </p:sp>
      <p:pic>
        <p:nvPicPr>
          <p:cNvPr id="27649" name="Picture 1" descr="rp116ql"/>
          <p:cNvPicPr>
            <a:picLocks noChangeAspect="1" noChangeArrowheads="1"/>
          </p:cNvPicPr>
          <p:nvPr/>
        </p:nvPicPr>
        <p:blipFill>
          <a:blip r:embed="rId2"/>
          <a:srcRect/>
          <a:stretch>
            <a:fillRect/>
          </a:stretch>
        </p:blipFill>
        <p:spPr bwMode="auto">
          <a:xfrm>
            <a:off x="1676400" y="1166812"/>
            <a:ext cx="2181225" cy="2543175"/>
          </a:xfrm>
          <a:prstGeom prst="rect">
            <a:avLst/>
          </a:prstGeom>
          <a:noFill/>
        </p:spPr>
      </p:pic>
      <p:pic>
        <p:nvPicPr>
          <p:cNvPr id="27652" name="Picture 4" descr="rp116qlopen"/>
          <p:cNvPicPr>
            <a:picLocks noChangeAspect="1" noChangeArrowheads="1"/>
          </p:cNvPicPr>
          <p:nvPr/>
        </p:nvPicPr>
        <p:blipFill>
          <a:blip r:embed="rId3"/>
          <a:srcRect r="8090"/>
          <a:stretch>
            <a:fillRect/>
          </a:stretch>
        </p:blipFill>
        <p:spPr bwMode="auto">
          <a:xfrm>
            <a:off x="4572000" y="1167606"/>
            <a:ext cx="3114675" cy="2541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arTemplate">
  <a:themeElements>
    <a:clrScheme name="starmaster 14">
      <a:dk1>
        <a:srgbClr val="000000"/>
      </a:dk1>
      <a:lt1>
        <a:srgbClr val="FFFFFF"/>
      </a:lt1>
      <a:dk2>
        <a:srgbClr val="000000"/>
      </a:dk2>
      <a:lt2>
        <a:srgbClr val="919191"/>
      </a:lt2>
      <a:accent1>
        <a:srgbClr val="E5E000"/>
      </a:accent1>
      <a:accent2>
        <a:srgbClr val="0000CC"/>
      </a:accent2>
      <a:accent3>
        <a:srgbClr val="FFFFFF"/>
      </a:accent3>
      <a:accent4>
        <a:srgbClr val="000000"/>
      </a:accent4>
      <a:accent5>
        <a:srgbClr val="F0EDAA"/>
      </a:accent5>
      <a:accent6>
        <a:srgbClr val="0000B9"/>
      </a:accent6>
      <a:hlink>
        <a:srgbClr val="008000"/>
      </a:hlink>
      <a:folHlink>
        <a:srgbClr val="E5E000"/>
      </a:folHlink>
    </a:clrScheme>
    <a:fontScheme name="starmaster">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600" b="1" i="0" u="none" strike="noStrike" cap="none" normalizeH="0" baseline="0" smtClean="0">
            <a:ln>
              <a:noFill/>
            </a:ln>
            <a:solidFill>
              <a:srgbClr val="618FFD"/>
            </a:solidFill>
            <a:effectLst/>
            <a:latin typeface="Helvetica" pitchFamily="1"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1600" b="1" i="0" u="none" strike="noStrike" cap="none" normalizeH="0" baseline="0" smtClean="0">
            <a:ln>
              <a:noFill/>
            </a:ln>
            <a:solidFill>
              <a:srgbClr val="618FFD"/>
            </a:solidFill>
            <a:effectLst/>
            <a:latin typeface="Helvetica" pitchFamily="1" charset="0"/>
          </a:defRPr>
        </a:defPPr>
      </a:lstStyle>
    </a:lnDef>
  </a:objectDefaults>
  <a:extraClrSchemeLst>
    <a:extraClrScheme>
      <a:clrScheme name="star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r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r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r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r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r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r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rmaster 8">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9900"/>
        </a:hlink>
        <a:folHlink>
          <a:srgbClr val="EAEC5E"/>
        </a:folHlink>
      </a:clrScheme>
      <a:clrMap bg1="lt1" tx1="dk1" bg2="lt2" tx2="dk2" accent1="accent1" accent2="accent2" accent3="accent3" accent4="accent4" accent5="accent5" accent6="accent6" hlink="hlink" folHlink="folHlink"/>
    </a:extraClrScheme>
    <a:extraClrScheme>
      <a:clrScheme name="starmaster 9">
        <a:dk1>
          <a:srgbClr val="000000"/>
        </a:dk1>
        <a:lt1>
          <a:srgbClr val="FFFFFF"/>
        </a:lt1>
        <a:dk2>
          <a:srgbClr val="081D58"/>
        </a:dk2>
        <a:lt2>
          <a:srgbClr val="919191"/>
        </a:lt2>
        <a:accent1>
          <a:srgbClr val="EEE800"/>
        </a:accent1>
        <a:accent2>
          <a:srgbClr val="000000"/>
        </a:accent2>
        <a:accent3>
          <a:srgbClr val="FFFFFF"/>
        </a:accent3>
        <a:accent4>
          <a:srgbClr val="000000"/>
        </a:accent4>
        <a:accent5>
          <a:srgbClr val="F5F2AA"/>
        </a:accent5>
        <a:accent6>
          <a:srgbClr val="000000"/>
        </a:accent6>
        <a:hlink>
          <a:srgbClr val="009900"/>
        </a:hlink>
        <a:folHlink>
          <a:srgbClr val="EAEC5E"/>
        </a:folHlink>
      </a:clrScheme>
      <a:clrMap bg1="lt1" tx1="dk1" bg2="lt2" tx2="dk2" accent1="accent1" accent2="accent2" accent3="accent3" accent4="accent4" accent5="accent5" accent6="accent6" hlink="hlink" folHlink="folHlink"/>
    </a:extraClrScheme>
    <a:extraClrScheme>
      <a:clrScheme name="starmaster 10">
        <a:dk1>
          <a:srgbClr val="000000"/>
        </a:dk1>
        <a:lt1>
          <a:srgbClr val="FFFFFF"/>
        </a:lt1>
        <a:dk2>
          <a:srgbClr val="000000"/>
        </a:dk2>
        <a:lt2>
          <a:srgbClr val="919191"/>
        </a:lt2>
        <a:accent1>
          <a:srgbClr val="EEE800"/>
        </a:accent1>
        <a:accent2>
          <a:srgbClr val="000000"/>
        </a:accent2>
        <a:accent3>
          <a:srgbClr val="FFFFFF"/>
        </a:accent3>
        <a:accent4>
          <a:srgbClr val="000000"/>
        </a:accent4>
        <a:accent5>
          <a:srgbClr val="F5F2AA"/>
        </a:accent5>
        <a:accent6>
          <a:srgbClr val="000000"/>
        </a:accent6>
        <a:hlink>
          <a:srgbClr val="009900"/>
        </a:hlink>
        <a:folHlink>
          <a:srgbClr val="EAEC5E"/>
        </a:folHlink>
      </a:clrScheme>
      <a:clrMap bg1="lt1" tx1="dk1" bg2="lt2" tx2="dk2" accent1="accent1" accent2="accent2" accent3="accent3" accent4="accent4" accent5="accent5" accent6="accent6" hlink="hlink" folHlink="folHlink"/>
    </a:extraClrScheme>
    <a:extraClrScheme>
      <a:clrScheme name="starmaster 11">
        <a:dk1>
          <a:srgbClr val="000000"/>
        </a:dk1>
        <a:lt1>
          <a:srgbClr val="FFFFFF"/>
        </a:lt1>
        <a:dk2>
          <a:srgbClr val="000000"/>
        </a:dk2>
        <a:lt2>
          <a:srgbClr val="919191"/>
        </a:lt2>
        <a:accent1>
          <a:srgbClr val="EEE800"/>
        </a:accent1>
        <a:accent2>
          <a:srgbClr val="0000CC"/>
        </a:accent2>
        <a:accent3>
          <a:srgbClr val="FFFFFF"/>
        </a:accent3>
        <a:accent4>
          <a:srgbClr val="000000"/>
        </a:accent4>
        <a:accent5>
          <a:srgbClr val="F5F2AA"/>
        </a:accent5>
        <a:accent6>
          <a:srgbClr val="0000B9"/>
        </a:accent6>
        <a:hlink>
          <a:srgbClr val="009900"/>
        </a:hlink>
        <a:folHlink>
          <a:srgbClr val="D63CE2"/>
        </a:folHlink>
      </a:clrScheme>
      <a:clrMap bg1="lt1" tx1="dk1" bg2="lt2" tx2="dk2" accent1="accent1" accent2="accent2" accent3="accent3" accent4="accent4" accent5="accent5" accent6="accent6" hlink="hlink" folHlink="folHlink"/>
    </a:extraClrScheme>
    <a:extraClrScheme>
      <a:clrScheme name="starmaster 12">
        <a:dk1>
          <a:srgbClr val="000000"/>
        </a:dk1>
        <a:lt1>
          <a:srgbClr val="FFFFFF"/>
        </a:lt1>
        <a:dk2>
          <a:srgbClr val="000000"/>
        </a:dk2>
        <a:lt2>
          <a:srgbClr val="919191"/>
        </a:lt2>
        <a:accent1>
          <a:srgbClr val="EEE800"/>
        </a:accent1>
        <a:accent2>
          <a:srgbClr val="0000CC"/>
        </a:accent2>
        <a:accent3>
          <a:srgbClr val="FFFFFF"/>
        </a:accent3>
        <a:accent4>
          <a:srgbClr val="000000"/>
        </a:accent4>
        <a:accent5>
          <a:srgbClr val="F5F2AA"/>
        </a:accent5>
        <a:accent6>
          <a:srgbClr val="0000B9"/>
        </a:accent6>
        <a:hlink>
          <a:srgbClr val="009900"/>
        </a:hlink>
        <a:folHlink>
          <a:srgbClr val="E5E000"/>
        </a:folHlink>
      </a:clrScheme>
      <a:clrMap bg1="lt1" tx1="dk1" bg2="lt2" tx2="dk2" accent1="accent1" accent2="accent2" accent3="accent3" accent4="accent4" accent5="accent5" accent6="accent6" hlink="hlink" folHlink="folHlink"/>
    </a:extraClrScheme>
    <a:extraClrScheme>
      <a:clrScheme name="starmaster 13">
        <a:dk1>
          <a:srgbClr val="000000"/>
        </a:dk1>
        <a:lt1>
          <a:srgbClr val="FFFFFF"/>
        </a:lt1>
        <a:dk2>
          <a:srgbClr val="000000"/>
        </a:dk2>
        <a:lt2>
          <a:srgbClr val="919191"/>
        </a:lt2>
        <a:accent1>
          <a:srgbClr val="E5E000"/>
        </a:accent1>
        <a:accent2>
          <a:srgbClr val="0000CC"/>
        </a:accent2>
        <a:accent3>
          <a:srgbClr val="FFFFFF"/>
        </a:accent3>
        <a:accent4>
          <a:srgbClr val="000000"/>
        </a:accent4>
        <a:accent5>
          <a:srgbClr val="F0EDAA"/>
        </a:accent5>
        <a:accent6>
          <a:srgbClr val="0000B9"/>
        </a:accent6>
        <a:hlink>
          <a:srgbClr val="009900"/>
        </a:hlink>
        <a:folHlink>
          <a:srgbClr val="E5E000"/>
        </a:folHlink>
      </a:clrScheme>
      <a:clrMap bg1="lt1" tx1="dk1" bg2="lt2" tx2="dk2" accent1="accent1" accent2="accent2" accent3="accent3" accent4="accent4" accent5="accent5" accent6="accent6" hlink="hlink" folHlink="folHlink"/>
    </a:extraClrScheme>
    <a:extraClrScheme>
      <a:clrScheme name="starmaster 14">
        <a:dk1>
          <a:srgbClr val="000000"/>
        </a:dk1>
        <a:lt1>
          <a:srgbClr val="FFFFFF"/>
        </a:lt1>
        <a:dk2>
          <a:srgbClr val="000000"/>
        </a:dk2>
        <a:lt2>
          <a:srgbClr val="919191"/>
        </a:lt2>
        <a:accent1>
          <a:srgbClr val="E5E000"/>
        </a:accent1>
        <a:accent2>
          <a:srgbClr val="0000CC"/>
        </a:accent2>
        <a:accent3>
          <a:srgbClr val="FFFFFF"/>
        </a:accent3>
        <a:accent4>
          <a:srgbClr val="000000"/>
        </a:accent4>
        <a:accent5>
          <a:srgbClr val="F0EDAA"/>
        </a:accent5>
        <a:accent6>
          <a:srgbClr val="0000B9"/>
        </a:accent6>
        <a:hlink>
          <a:srgbClr val="008000"/>
        </a:hlink>
        <a:folHlink>
          <a:srgbClr val="E5E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StarTemplate</Template>
  <TotalTime>427</TotalTime>
  <Words>1300</Words>
  <Application>Microsoft PowerPoint</Application>
  <PresentationFormat>On-screen Show (4:3)</PresentationFormat>
  <Paragraphs>168</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StarTemplate</vt:lpstr>
      <vt:lpstr>Worksheet</vt:lpstr>
      <vt:lpstr>Picture</vt:lpstr>
      <vt:lpstr>A New Proposal for Cooling the SSD</vt:lpstr>
      <vt:lpstr>The SSD is air cooled </vt:lpstr>
      <vt:lpstr>Philosophy</vt:lpstr>
      <vt:lpstr>Heat Load – old electronics on ladder #0</vt:lpstr>
      <vt:lpstr>Requirements</vt:lpstr>
      <vt:lpstr>Performance of Cooling System on Ladder #0</vt:lpstr>
      <vt:lpstr>The Previous Solution – a Vortec Transvector</vt:lpstr>
      <vt:lpstr>Vacuum Curve for the Vortec System</vt:lpstr>
      <vt:lpstr>A Different Solution to the Same Problem</vt:lpstr>
      <vt:lpstr>RP-212-EL and RP-426-QL  </vt:lpstr>
      <vt:lpstr>Losses are a function of distance </vt:lpstr>
      <vt:lpstr>Summary</vt:lpstr>
      <vt:lpstr>JT Notes and Homework  </vt:lpstr>
    </vt:vector>
  </TitlesOfParts>
  <Company>Lawrence Berkeley Laboratory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Proposal for Cooling the SSD</dc:title>
  <dc:creator>Jim Thomas</dc:creator>
  <cp:lastModifiedBy>Jim Thomas</cp:lastModifiedBy>
  <cp:revision>54</cp:revision>
  <dcterms:created xsi:type="dcterms:W3CDTF">2008-10-27T23:08:08Z</dcterms:created>
  <dcterms:modified xsi:type="dcterms:W3CDTF">2008-10-31T22:49:11Z</dcterms:modified>
</cp:coreProperties>
</file>