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4229" r:id="rId2"/>
    <p:sldMasterId id="2147484242" r:id="rId3"/>
    <p:sldMasterId id="2147484254" r:id="rId4"/>
    <p:sldMasterId id="2147484217" r:id="rId5"/>
    <p:sldMasterId id="2147483652" r:id="rId6"/>
    <p:sldMasterId id="2147483650" r:id="rId7"/>
  </p:sldMasterIdLst>
  <p:notesMasterIdLst>
    <p:notesMasterId r:id="rId28"/>
  </p:notesMasterIdLst>
  <p:handoutMasterIdLst>
    <p:handoutMasterId r:id="rId29"/>
  </p:handoutMasterIdLst>
  <p:sldIdLst>
    <p:sldId id="339" r:id="rId8"/>
    <p:sldId id="544" r:id="rId9"/>
    <p:sldId id="545" r:id="rId10"/>
    <p:sldId id="546" r:id="rId11"/>
    <p:sldId id="547" r:id="rId12"/>
    <p:sldId id="548" r:id="rId13"/>
    <p:sldId id="549" r:id="rId14"/>
    <p:sldId id="550" r:id="rId15"/>
    <p:sldId id="551" r:id="rId16"/>
    <p:sldId id="552" r:id="rId17"/>
    <p:sldId id="553" r:id="rId18"/>
    <p:sldId id="554" r:id="rId19"/>
    <p:sldId id="555" r:id="rId20"/>
    <p:sldId id="556" r:id="rId21"/>
    <p:sldId id="557" r:id="rId22"/>
    <p:sldId id="558" r:id="rId23"/>
    <p:sldId id="559" r:id="rId24"/>
    <p:sldId id="560" r:id="rId25"/>
    <p:sldId id="561" r:id="rId26"/>
    <p:sldId id="562" r:id="rId27"/>
  </p:sldIdLst>
  <p:sldSz cx="9144000" cy="6858000" type="screen4x3"/>
  <p:notesSz cx="6934200" cy="9234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ill Sans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ill Sans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ill Sans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ill Sans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ill Sans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Gill Sans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Gill Sans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Gill Sans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Gill San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E3F53D"/>
    <a:srgbClr val="FFFF00"/>
    <a:srgbClr val="006600"/>
    <a:srgbClr val="339933"/>
    <a:srgbClr val="006666"/>
    <a:srgbClr val="0000CC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078" autoAdjust="0"/>
    <p:restoredTop sz="94761" autoAdjust="0"/>
  </p:normalViewPr>
  <p:slideViewPr>
    <p:cSldViewPr>
      <p:cViewPr>
        <p:scale>
          <a:sx n="66" d="100"/>
          <a:sy n="66" d="100"/>
        </p:scale>
        <p:origin x="-990" y="-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76" y="-90"/>
      </p:cViewPr>
      <p:guideLst>
        <p:guide orient="horz" pos="2911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t" anchorCtr="0" compatLnSpc="1">
            <a:prstTxWarp prst="textNoShape">
              <a:avLst/>
            </a:prstTxWarp>
          </a:bodyPr>
          <a:lstStyle>
            <a:lvl1pPr defTabSz="947738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Test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t" anchorCtr="0" compatLnSpc="1">
            <a:prstTxWarp prst="textNoShape">
              <a:avLst/>
            </a:prstTxWarp>
          </a:bodyPr>
          <a:lstStyle>
            <a:lvl1pPr algn="r" defTabSz="947738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b" anchorCtr="0" compatLnSpc="1">
            <a:prstTxWarp prst="textNoShape">
              <a:avLst/>
            </a:prstTxWarp>
          </a:bodyPr>
          <a:lstStyle>
            <a:lvl1pPr defTabSz="947738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72525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b" anchorCtr="0" compatLnSpc="1">
            <a:prstTxWarp prst="textNoShape">
              <a:avLst/>
            </a:prstTxWarp>
          </a:bodyPr>
          <a:lstStyle>
            <a:lvl1pPr algn="r" defTabSz="947738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6DC7D99F-771F-4B4A-8C5D-3A4C40DC01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t" anchorCtr="0" compatLnSpc="1">
            <a:prstTxWarp prst="textNoShape">
              <a:avLst/>
            </a:prstTxWarp>
          </a:bodyPr>
          <a:lstStyle>
            <a:lvl1pPr defTabSz="947738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Test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t" anchorCtr="0" compatLnSpc="1">
            <a:prstTxWarp prst="textNoShape">
              <a:avLst/>
            </a:prstTxWarp>
          </a:bodyPr>
          <a:lstStyle>
            <a:lvl1pPr algn="r" defTabSz="947738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84675"/>
            <a:ext cx="5086350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b" anchorCtr="0" compatLnSpc="1">
            <a:prstTxWarp prst="textNoShape">
              <a:avLst/>
            </a:prstTxWarp>
          </a:bodyPr>
          <a:lstStyle>
            <a:lvl1pPr defTabSz="947738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72525"/>
            <a:ext cx="3006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4" tIns="47315" rIns="94644" bIns="47315" numCol="1" anchor="b" anchorCtr="0" compatLnSpc="1">
            <a:prstTxWarp prst="textNoShape">
              <a:avLst/>
            </a:prstTxWarp>
          </a:bodyPr>
          <a:lstStyle>
            <a:lvl1pPr algn="r" defTabSz="947738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5EC87E1C-FAF6-4B27-8978-6E3C2E41A7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Test</a:t>
            </a:r>
          </a:p>
        </p:txBody>
      </p:sp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8F1715-701B-4BC1-9E5A-518093946509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7D4538-4B56-4955-B116-7D608EBC9A3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3D6C75-5C3A-4A56-84CF-6C3F3877C064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5AAEB4-759E-45EE-B73A-10E7218689C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9A5A97-3E0F-471D-9896-67B008BCE14D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38F65C-3BB8-429C-A667-A51C848B4C5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BCD89D-FD08-4CA2-BBEF-1AD1FACFCFBE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7E14F2-0EA4-4055-A5CA-5A2431E13697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AFCA64-29A2-4AA0-8F11-9D8061B8C536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D652CA-274D-435A-81D0-1D2BA405DC61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D0907B-E466-4EC7-86E1-B1145469E079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DB115B-B187-43C5-950E-0984169AECB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8AED54-654B-49CA-9C56-503D19976FA1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575DE5-A835-4698-A028-A6064462C52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156BE0-DA78-45C5-9BD9-7CCF49A016E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E3A678-3401-4B5E-A1B0-6F6E7058F56E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065079-1BD2-49B8-8E35-AC0167BABCE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B664F6-B2EA-42F4-89F8-0DF97D8B2F2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895CA1-02C4-404E-9B2D-19DBBC6B008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9AC72E-52FB-4A43-B6CA-158FA0EF382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altLang="en-US"/>
              <a:t>Abrams-AAC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910A5-2A47-4B9B-9CE2-D259B8E0C0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  <a:endParaRPr lang="en-US" alt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C4FC5-9A50-4214-A121-EF8E678EFE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  <a:endParaRPr lang="en-US" alt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4E8F3-7CA3-4760-A779-249E606441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  <a:endParaRPr lang="en-US" alt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6FD02-40BC-4EC4-B219-377ECB50B5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EB9DF-81AD-4D1B-AAC4-B9858966C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94BFD-C8E8-4695-99BD-61BE967FD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82887-9197-4931-ABDA-AC8DBCAC1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A5B05-8F09-4EBF-8A1B-386C95A16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62789-5170-45AD-B412-A37FD0B4B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6C442-5E9E-490B-98FC-E9E6A809F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48596-C68C-4712-8C67-0B79BC5C9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  <a:endParaRPr lang="en-US" alt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477000"/>
            <a:ext cx="1905000" cy="38100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9DA5734-F165-4765-8FAC-15BEF5FF48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331FC-5647-498A-82E8-CEDC71833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37508-DD9D-4B04-BF8C-B3570A912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3036E-9B05-49D7-9A0F-D5A48EC73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8C317-3ADF-4452-98C3-E5D37A6C9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055E8-A1C6-4308-9EF2-6BB370CCC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7300A-A0EE-44EE-9F1B-5B71D1AC2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32CA6-FA08-49DD-AE74-57FB60E16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0329A-D671-40EB-9F47-4492FA50E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3BA77-F054-4046-97F1-73DCD3C17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D11FB-230A-4D29-BF9C-E3346F686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  <a:endParaRPr lang="en-US" alt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A67ED-0DA7-4673-BC35-BB41F15C29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83427-57F5-4C1C-BEA0-9FE76C2D7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AAB4E-CE0F-4CF3-A5B1-2F7423098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9A15C-127B-410A-B7DA-75928294D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E6F67-3F50-49AC-961D-5CF72A3FF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B0665-B37D-4C6F-A496-E1A7CF9EF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F4801-0DE2-47C2-BFD0-0BE1F0765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F70EF-475A-4B17-A846-2890D1557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0A307-26AF-4F9C-AA17-2466C7D11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4290F-C290-460A-8222-352FC4590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F2226-9883-425B-AA4F-8E32E9B0A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  <a:endParaRPr lang="en-US" alt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7B769-2E44-40FC-9FD3-1616995CF0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DA613-4546-42B3-9682-9846457E0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EE854-D286-4C1F-8191-D660AD61D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BAE9C-CC88-4814-B33A-C8C9463A7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3F370-ECD1-4903-ABAF-E575CD8AE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BBF0-0D5B-436C-9BB2-3F8A026F5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25BB7-A8A6-49E9-B3F9-AE8EE3255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1666E-F80B-466E-B70D-2E1422698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DD73A-5C74-492E-A609-0E38E76F4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F716C-02EA-4092-AFBC-EB594595A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0439D-CEB4-4EF3-954F-17EDC6F48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  <a:endParaRPr lang="en-US" alt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A2A07-8181-4DBE-B36E-B79D4F377D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F3CA9-2231-47A0-A5AB-71CCDAFE4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6FC83-1578-4C0B-9E6F-E4B16DB73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42C15-3AA3-4455-BBA6-C2E94E608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D5375-C654-4CE6-9357-50A776F3B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CE187-017D-4716-A38F-BDE0928EB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B51FD-992B-4178-BCE5-CFF92E6A5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F8AEC-1538-4DF7-9BCE-68D283154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B9DB3-EEF4-456B-ADD1-5D4E96A33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1FC20-B00D-4A95-B6B2-CF1FDEC6C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80403-BCEF-451E-A5BC-0B16CD236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  <a:endParaRPr lang="en-US" altLang="en-US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18B73-1553-4840-ABF2-0529C9EC19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F5260-BE83-4AFF-BB97-5E6A814B2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F346F-54E0-4E81-9B4D-48CFB0BBC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C775F-DA8F-4E17-B242-1A241EC4C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5883B-F9DE-4631-B928-AFECB17C7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95024-4712-4866-86D7-3AF5C24E7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75E5C-FFA2-4375-93E3-EAA2335E3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9C615-B2B3-4B5B-B104-B2A9241DF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2BF7D-A307-4221-924C-1B9EF3FC3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B2262-A0AF-42A3-9677-8053827C2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6070C-C5E7-44A3-861C-99DA79B5C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  <a:endParaRPr lang="en-US" alt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806C7-8651-4C73-82E2-90104CE534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8EE08-CFDB-46D4-91D6-485106EF4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40216-D38F-4F7E-9C4A-77A02E875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BD85B-CC30-46EA-8800-42CCE2109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A6832-390E-4766-A215-46F5FFA23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1E09E-17F3-4C1B-8FB0-011054D1D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99B5E-30C6-4EBE-8C26-F5144460E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EAF1E-FA9B-4625-9857-708EFD65B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41D40-AFDA-466A-AD6B-9940EFB64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C86DF-F0C5-48D6-8DA4-4691DAB97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9FE3F-AA9E-49C4-A72B-0064CA58C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  <a:endParaRPr lang="en-US" altLang="en-US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0980A-0355-41C9-A0C6-17D42B6972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Feb. 4 2009 </a:t>
            </a:r>
            <a:endParaRPr lang="en-US" alt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ACBD9-CCA9-4189-94D7-52F8226E3F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0"/>
            <a:ext cx="662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Title</a:t>
            </a:r>
          </a:p>
        </p:txBody>
      </p:sp>
      <p:sp>
        <p:nvSpPr>
          <p:cNvPr id="1027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Feb. 4 2009 </a:t>
            </a:r>
            <a:endParaRPr lang="en-US" altLang="en-US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B50C1F6E-2ADE-42FD-814C-5D38338BC5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>
            <a:off x="685800" y="914400"/>
            <a:ext cx="7772400" cy="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Gill Sans" pitchFamily="34" charset="0"/>
            </a:endParaRPr>
          </a:p>
        </p:txBody>
      </p:sp>
      <p:pic>
        <p:nvPicPr>
          <p:cNvPr id="1031" name="Picture 24" descr="flog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305800" y="0"/>
            <a:ext cx="83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2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4770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grpSp>
        <p:nvGrpSpPr>
          <p:cNvPr id="1033" name="Group 33"/>
          <p:cNvGrpSpPr>
            <a:grpSpLocks/>
          </p:cNvGrpSpPr>
          <p:nvPr userDrawn="1"/>
        </p:nvGrpSpPr>
        <p:grpSpPr bwMode="auto">
          <a:xfrm>
            <a:off x="0" y="0"/>
            <a:ext cx="1905000" cy="838200"/>
            <a:chOff x="3840" y="3216"/>
            <a:chExt cx="1440" cy="624"/>
          </a:xfrm>
        </p:grpSpPr>
        <p:grpSp>
          <p:nvGrpSpPr>
            <p:cNvPr id="1034" name="Group 34"/>
            <p:cNvGrpSpPr>
              <a:grpSpLocks/>
            </p:cNvGrpSpPr>
            <p:nvPr/>
          </p:nvGrpSpPr>
          <p:grpSpPr bwMode="auto">
            <a:xfrm>
              <a:off x="3840" y="3216"/>
              <a:ext cx="336" cy="624"/>
              <a:chOff x="1152" y="288"/>
              <a:chExt cx="960" cy="1872"/>
            </a:xfrm>
          </p:grpSpPr>
          <p:sp>
            <p:nvSpPr>
              <p:cNvPr id="19" name="Oval 35"/>
              <p:cNvSpPr>
                <a:spLocks noChangeArrowheads="1"/>
              </p:cNvSpPr>
              <p:nvPr/>
            </p:nvSpPr>
            <p:spPr bwMode="auto">
              <a:xfrm>
                <a:off x="1152" y="1486"/>
                <a:ext cx="960" cy="674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Gill Sans" charset="0"/>
                </a:endParaRPr>
              </a:p>
            </p:txBody>
          </p:sp>
          <p:sp>
            <p:nvSpPr>
              <p:cNvPr id="20" name="Oval 36"/>
              <p:cNvSpPr>
                <a:spLocks noChangeArrowheads="1"/>
              </p:cNvSpPr>
              <p:nvPr/>
            </p:nvSpPr>
            <p:spPr bwMode="auto">
              <a:xfrm>
                <a:off x="1152" y="288"/>
                <a:ext cx="960" cy="674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Gill Sans" charset="0"/>
                </a:endParaRPr>
              </a:p>
            </p:txBody>
          </p:sp>
          <p:sp>
            <p:nvSpPr>
              <p:cNvPr id="21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1152" y="625"/>
                <a:ext cx="960" cy="1198"/>
              </a:xfrm>
              <a:prstGeom prst="rect">
                <a:avLst/>
              </a:prstGeom>
              <a:solidFill>
                <a:schemeClr val="accent2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Gill Sans" charset="0"/>
                </a:endParaRPr>
              </a:p>
            </p:txBody>
          </p:sp>
          <p:sp>
            <p:nvSpPr>
              <p:cNvPr id="1039" name="WordArt 38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392" y="768"/>
                <a:ext cx="494" cy="100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2833"/>
                  </a:avLst>
                </a:prstTxWarp>
              </a:bodyPr>
              <a:lstStyle/>
              <a:p>
                <a:r>
                  <a:rPr lang="en-US" sz="5400" i="1" kern="10">
                    <a:ln w="19050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Symbol"/>
                  </a:rPr>
                  <a:t>m</a:t>
                </a:r>
              </a:p>
            </p:txBody>
          </p:sp>
        </p:grpSp>
        <p:sp>
          <p:nvSpPr>
            <p:cNvPr id="18" name="Text Box 39"/>
            <p:cNvSpPr txBox="1">
              <a:spLocks noChangeArrowheads="1"/>
            </p:cNvSpPr>
            <p:nvPr/>
          </p:nvSpPr>
          <p:spPr bwMode="auto">
            <a:xfrm>
              <a:off x="4274" y="3360"/>
              <a:ext cx="1006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600" i="1">
                  <a:solidFill>
                    <a:schemeClr val="accent2"/>
                  </a:solidFill>
                  <a:latin typeface="Times New Roman" pitchFamily="18" charset="0"/>
                </a:rPr>
                <a:t>Muons, Inc.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4" r:id="rId1"/>
    <p:sldLayoutId id="2147484335" r:id="rId2"/>
    <p:sldLayoutId id="2147484266" r:id="rId3"/>
    <p:sldLayoutId id="2147484265" r:id="rId4"/>
    <p:sldLayoutId id="2147484264" r:id="rId5"/>
    <p:sldLayoutId id="2147484263" r:id="rId6"/>
    <p:sldLayoutId id="2147484262" r:id="rId7"/>
    <p:sldLayoutId id="2147484261" r:id="rId8"/>
    <p:sldLayoutId id="2147484260" r:id="rId9"/>
    <p:sldLayoutId id="2147484259" r:id="rId10"/>
    <p:sldLayoutId id="2147484258" r:id="rId11"/>
    <p:sldLayoutId id="2147484257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sz="2400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2000">
          <a:solidFill>
            <a:srgbClr val="0066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Gill Sans" charset="0"/>
              </a:defRPr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Gill Sans" charset="0"/>
              </a:defRPr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Gill Sans" charset="0"/>
              </a:defRPr>
            </a:lvl1pPr>
          </a:lstStyle>
          <a:p>
            <a:pPr>
              <a:defRPr/>
            </a:pPr>
            <a:fld id="{30AA0475-0018-4058-AA3B-DD61FD108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7" r:id="rId2"/>
    <p:sldLayoutId id="2147484276" r:id="rId3"/>
    <p:sldLayoutId id="2147484275" r:id="rId4"/>
    <p:sldLayoutId id="2147484274" r:id="rId5"/>
    <p:sldLayoutId id="2147484273" r:id="rId6"/>
    <p:sldLayoutId id="2147484272" r:id="rId7"/>
    <p:sldLayoutId id="2147484271" r:id="rId8"/>
    <p:sldLayoutId id="2147484270" r:id="rId9"/>
    <p:sldLayoutId id="2147484269" r:id="rId10"/>
    <p:sldLayoutId id="2147484268" r:id="rId11"/>
    <p:sldLayoutId id="2147484267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Gill Sans" charset="0"/>
              </a:defRPr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Gill Sans" charset="0"/>
              </a:defRPr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Gill Sans" charset="0"/>
              </a:defRPr>
            </a:lvl1pPr>
          </a:lstStyle>
          <a:p>
            <a:pPr>
              <a:defRPr/>
            </a:pPr>
            <a:fld id="{268CAA8A-7D9C-4C91-995C-6F336D717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9" r:id="rId1"/>
    <p:sldLayoutId id="2147484288" r:id="rId2"/>
    <p:sldLayoutId id="2147484287" r:id="rId3"/>
    <p:sldLayoutId id="2147484286" r:id="rId4"/>
    <p:sldLayoutId id="2147484285" r:id="rId5"/>
    <p:sldLayoutId id="2147484284" r:id="rId6"/>
    <p:sldLayoutId id="2147484283" r:id="rId7"/>
    <p:sldLayoutId id="2147484282" r:id="rId8"/>
    <p:sldLayoutId id="2147484281" r:id="rId9"/>
    <p:sldLayoutId id="2147484280" r:id="rId10"/>
    <p:sldLayoutId id="214748427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99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Gill Sans" charset="0"/>
              </a:defRPr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Gill Sans" charset="0"/>
              </a:defRPr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Gill Sans" charset="0"/>
              </a:defRPr>
            </a:lvl1pPr>
          </a:lstStyle>
          <a:p>
            <a:pPr>
              <a:defRPr/>
            </a:pPr>
            <a:fld id="{38C7CA3F-92E2-4522-B852-54BFADCDB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299" r:id="rId2"/>
    <p:sldLayoutId id="2147484298" r:id="rId3"/>
    <p:sldLayoutId id="2147484297" r:id="rId4"/>
    <p:sldLayoutId id="2147484296" r:id="rId5"/>
    <p:sldLayoutId id="2147484295" r:id="rId6"/>
    <p:sldLayoutId id="2147484294" r:id="rId7"/>
    <p:sldLayoutId id="2147484293" r:id="rId8"/>
    <p:sldLayoutId id="2147484292" r:id="rId9"/>
    <p:sldLayoutId id="2147484291" r:id="rId10"/>
    <p:sldLayoutId id="214748429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22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Gill Sans" charset="0"/>
              </a:defRPr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Gill Sans" charset="0"/>
              </a:defRPr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Gill Sans" charset="0"/>
              </a:defRPr>
            </a:lvl1pPr>
          </a:lstStyle>
          <a:p>
            <a:pPr>
              <a:defRPr/>
            </a:pPr>
            <a:fld id="{0916F921-834D-4768-A421-3B54729E1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0" r:id="rId2"/>
    <p:sldLayoutId id="2147484309" r:id="rId3"/>
    <p:sldLayoutId id="2147484308" r:id="rId4"/>
    <p:sldLayoutId id="2147484307" r:id="rId5"/>
    <p:sldLayoutId id="2147484306" r:id="rId6"/>
    <p:sldLayoutId id="2147484305" r:id="rId7"/>
    <p:sldLayoutId id="2147484304" r:id="rId8"/>
    <p:sldLayoutId id="2147484303" r:id="rId9"/>
    <p:sldLayoutId id="2147484302" r:id="rId10"/>
    <p:sldLayoutId id="214748430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7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347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347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8A8FE450-C743-4309-8A62-49E8CCECE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2" r:id="rId1"/>
    <p:sldLayoutId id="2147484321" r:id="rId2"/>
    <p:sldLayoutId id="2147484320" r:id="rId3"/>
    <p:sldLayoutId id="2147484319" r:id="rId4"/>
    <p:sldLayoutId id="2147484318" r:id="rId5"/>
    <p:sldLayoutId id="2147484317" r:id="rId6"/>
    <p:sldLayoutId id="2147484316" r:id="rId7"/>
    <p:sldLayoutId id="2147484315" r:id="rId8"/>
    <p:sldLayoutId id="2147484314" r:id="rId9"/>
    <p:sldLayoutId id="2147484313" r:id="rId10"/>
    <p:sldLayoutId id="214748431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Feb. 4 2009 </a:t>
            </a:r>
          </a:p>
        </p:txBody>
      </p:sp>
      <p:sp>
        <p:nvSpPr>
          <p:cNvPr id="3450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Abrams-AAC</a:t>
            </a:r>
          </a:p>
        </p:txBody>
      </p:sp>
      <p:sp>
        <p:nvSpPr>
          <p:cNvPr id="3450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23BD9B81-C2E4-4AC3-AB53-31AE502BB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2" r:id="rId2"/>
    <p:sldLayoutId id="2147484331" r:id="rId3"/>
    <p:sldLayoutId id="2147484330" r:id="rId4"/>
    <p:sldLayoutId id="2147484329" r:id="rId5"/>
    <p:sldLayoutId id="2147484328" r:id="rId6"/>
    <p:sldLayoutId id="2147484327" r:id="rId7"/>
    <p:sldLayoutId id="2147484326" r:id="rId8"/>
    <p:sldLayoutId id="2147484325" r:id="rId9"/>
    <p:sldLayoutId id="2147484324" r:id="rId10"/>
    <p:sldLayoutId id="214748432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jpeg"/><Relationship Id="rId7" Type="http://schemas.openxmlformats.org/officeDocument/2006/relationships/image" Target="../media/image2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Feb. 4 2009 </a:t>
            </a:r>
            <a:endParaRPr lang="en-US" altLang="en-US" smtClean="0"/>
          </a:p>
        </p:txBody>
      </p:sp>
      <p:sp>
        <p:nvSpPr>
          <p:cNvPr id="911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2B45BB1-4ABF-4602-A931-C4A5FE76A759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91139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Abrams-AAC</a:t>
            </a:r>
          </a:p>
        </p:txBody>
      </p:sp>
      <p:sp>
        <p:nvSpPr>
          <p:cNvPr id="9114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6629400" cy="635000"/>
          </a:xfrm>
        </p:spPr>
        <p:txBody>
          <a:bodyPr/>
          <a:lstStyle/>
          <a:p>
            <a:r>
              <a:rPr lang="en-US" altLang="en-US" smtClean="0">
                <a:latin typeface="Trebuchet MS" pitchFamily="34" charset="0"/>
              </a:rPr>
              <a:t>AAC Meeting</a:t>
            </a:r>
          </a:p>
        </p:txBody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Symbol" pitchFamily="18" charset="2"/>
              <a:buNone/>
            </a:pPr>
            <a:endParaRPr lang="en-US" altLang="en-US" sz="2200" b="1" smtClean="0">
              <a:latin typeface="Arial" charset="0"/>
            </a:endParaRPr>
          </a:p>
          <a:p>
            <a:endParaRPr lang="en-US" altLang="en-US" sz="2200" b="1" smtClean="0">
              <a:latin typeface="Arial" charset="0"/>
            </a:endParaRPr>
          </a:p>
          <a:p>
            <a:endParaRPr lang="en-US" altLang="en-US" sz="2200" b="1" smtClean="0">
              <a:latin typeface="Arial" charset="0"/>
            </a:endParaRPr>
          </a:p>
          <a:p>
            <a:pPr>
              <a:buFont typeface="Symbol" pitchFamily="18" charset="2"/>
              <a:buNone/>
            </a:pPr>
            <a:endParaRPr lang="en-US" altLang="en-US" b="1" smtClean="0">
              <a:latin typeface="Arial" charset="0"/>
            </a:endParaRPr>
          </a:p>
          <a:p>
            <a:endParaRPr lang="en-US" altLang="en-US" smtClean="0"/>
          </a:p>
        </p:txBody>
      </p:sp>
      <p:sp>
        <p:nvSpPr>
          <p:cNvPr id="23559" name="Text Box 4"/>
          <p:cNvSpPr txBox="1">
            <a:spLocks noChangeArrowheads="1"/>
          </p:cNvSpPr>
          <p:nvPr/>
        </p:nvSpPr>
        <p:spPr bwMode="auto">
          <a:xfrm>
            <a:off x="228600" y="2362200"/>
            <a:ext cx="8610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MANX at RAL Experiment:   Beam Line, Detectors, and Plans</a:t>
            </a:r>
          </a:p>
        </p:txBody>
      </p:sp>
      <p:sp>
        <p:nvSpPr>
          <p:cNvPr id="91143" name="Text Box 5"/>
          <p:cNvSpPr txBox="1">
            <a:spLocks noChangeArrowheads="1"/>
          </p:cNvSpPr>
          <p:nvPr/>
        </p:nvSpPr>
        <p:spPr bwMode="auto">
          <a:xfrm>
            <a:off x="685800" y="3886200"/>
            <a:ext cx="7848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400" b="0">
                <a:solidFill>
                  <a:srgbClr val="006600"/>
                </a:solidFill>
                <a:latin typeface="Comic Sans MS" pitchFamily="66" charset="0"/>
              </a:rPr>
              <a:t>Bob Abrams</a:t>
            </a:r>
          </a:p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Font typeface="Symbol" pitchFamily="18" charset="2"/>
              <a:buNone/>
            </a:pPr>
            <a:r>
              <a:rPr lang="en-US" sz="2400" b="0">
                <a:solidFill>
                  <a:srgbClr val="006600"/>
                </a:solidFill>
                <a:latin typeface="Comic Sans MS" pitchFamily="66" charset="0"/>
              </a:rPr>
              <a:t>February 4, 2009</a:t>
            </a:r>
            <a:endParaRPr lang="en-US" altLang="en-US" sz="2400" b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91144" name="Rectangle 6"/>
          <p:cNvSpPr>
            <a:spLocks noChangeArrowheads="1"/>
          </p:cNvSpPr>
          <p:nvPr/>
        </p:nvSpPr>
        <p:spPr bwMode="auto">
          <a:xfrm>
            <a:off x="304800" y="6400800"/>
            <a:ext cx="830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Feb. 4 2009 </a:t>
            </a:r>
          </a:p>
        </p:txBody>
      </p:sp>
      <p:sp>
        <p:nvSpPr>
          <p:cNvPr id="109570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7239000" y="6553200"/>
            <a:ext cx="1905000" cy="304800"/>
          </a:xfrm>
          <a:noFill/>
        </p:spPr>
        <p:txBody>
          <a:bodyPr/>
          <a:lstStyle/>
          <a:p>
            <a:pPr algn="r"/>
            <a:r>
              <a:rPr lang="en-US" sz="1400" smtClean="0"/>
              <a:t>Abrams-AAC</a:t>
            </a:r>
          </a:p>
        </p:txBody>
      </p:sp>
      <p:sp>
        <p:nvSpPr>
          <p:cNvPr id="10957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209800" y="6477000"/>
            <a:ext cx="5029200" cy="381000"/>
          </a:xfrm>
          <a:noFill/>
        </p:spPr>
        <p:txBody>
          <a:bodyPr/>
          <a:lstStyle/>
          <a:p>
            <a:pPr algn="ctr"/>
            <a:fld id="{BD7E1339-D60E-4017-AC9A-C4566AF4EA62}" type="slidenum">
              <a:rPr lang="en-US" sz="1200" smtClean="0"/>
              <a:pPr algn="ctr"/>
              <a:t>10</a:t>
            </a:fld>
            <a:endParaRPr lang="en-US" sz="1200" smtClean="0"/>
          </a:p>
        </p:txBody>
      </p:sp>
      <p:sp>
        <p:nvSpPr>
          <p:cNvPr id="1095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MCP TOF Detectors</a:t>
            </a:r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39838"/>
            <a:ext cx="4038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 smtClean="0"/>
              <a:t>Concept (Frisch et al)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Goal: 5-10 ps resolution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MTBF tests achieved: 13 ps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5 cm x 5 cm tiles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2mm x 2mm anodes</a:t>
            </a:r>
          </a:p>
          <a:p>
            <a:pPr lvl="2">
              <a:lnSpc>
                <a:spcPct val="90000"/>
              </a:lnSpc>
            </a:pPr>
            <a:r>
              <a:rPr lang="en-US" sz="1400" dirty="0" smtClean="0"/>
              <a:t>Good space resolution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Anode unit has transmission lines and time digitizers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DAQ, FPGA, custom chips in progress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International </a:t>
            </a:r>
            <a:r>
              <a:rPr lang="en-US" sz="1800" dirty="0" err="1" smtClean="0"/>
              <a:t>Psec</a:t>
            </a:r>
            <a:r>
              <a:rPr lang="en-US" sz="1800" dirty="0" smtClean="0"/>
              <a:t> Timing  Collaboration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Advancing the art toward 1 </a:t>
            </a:r>
            <a:r>
              <a:rPr lang="en-US" sz="1600" dirty="0" err="1" smtClean="0"/>
              <a:t>psec</a:t>
            </a:r>
            <a:r>
              <a:rPr lang="en-US" sz="1600" dirty="0" smtClean="0"/>
              <a:t> goal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Medical applications, e.g. PET scanners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Other HEP applications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1600" dirty="0" smtClean="0"/>
          </a:p>
        </p:txBody>
      </p:sp>
      <p:pic>
        <p:nvPicPr>
          <p:cNvPr id="10957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4613" y="1295400"/>
            <a:ext cx="3049587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4238" y="1525588"/>
            <a:ext cx="1671637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4038600" y="3124201"/>
            <a:ext cx="4876799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aseline="-25000" dirty="0" err="1">
                <a:latin typeface="Times New Roman" pitchFamily="18" charset="0"/>
              </a:rPr>
              <a:t>MgF</a:t>
            </a:r>
            <a:r>
              <a:rPr lang="en-US" baseline="-25000" dirty="0">
                <a:latin typeface="Times New Roman" pitchFamily="18" charset="0"/>
              </a:rPr>
              <a:t>    Cathode   MCP        </a:t>
            </a:r>
            <a:r>
              <a:rPr lang="en-US" baseline="-25000" dirty="0" smtClean="0">
                <a:latin typeface="Times New Roman" pitchFamily="18" charset="0"/>
              </a:rPr>
              <a:t>Anode/ </a:t>
            </a:r>
            <a:r>
              <a:rPr lang="en-US" baseline="-25000" dirty="0" err="1" smtClean="0">
                <a:latin typeface="Times New Roman" pitchFamily="18" charset="0"/>
              </a:rPr>
              <a:t>transmline</a:t>
            </a:r>
            <a:r>
              <a:rPr lang="en-US" baseline="-25000" dirty="0">
                <a:latin typeface="Times New Roman" pitchFamily="18" charset="0"/>
              </a:rPr>
              <a:t>/</a:t>
            </a:r>
          </a:p>
          <a:p>
            <a:r>
              <a:rPr lang="en-US" baseline="-25000" dirty="0">
                <a:latin typeface="Times New Roman" pitchFamily="18" charset="0"/>
              </a:rPr>
              <a:t>                                            </a:t>
            </a:r>
          </a:p>
        </p:txBody>
      </p:sp>
      <p:sp>
        <p:nvSpPr>
          <p:cNvPr id="109577" name="Text Box 11"/>
          <p:cNvSpPr txBox="1">
            <a:spLocks noChangeArrowheads="1"/>
          </p:cNvSpPr>
          <p:nvPr/>
        </p:nvSpPr>
        <p:spPr bwMode="auto">
          <a:xfrm>
            <a:off x="7391400" y="3429000"/>
            <a:ext cx="14192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aseline="-25000" dirty="0">
                <a:latin typeface="Times New Roman" pitchFamily="18" charset="0"/>
              </a:rPr>
              <a:t>Anode layout</a:t>
            </a:r>
          </a:p>
          <a:p>
            <a:r>
              <a:rPr lang="en-US" sz="1600" baseline="-25000" dirty="0">
                <a:latin typeface="Times New Roman" pitchFamily="18" charset="0"/>
              </a:rPr>
              <a:t>Designed for equal times for signals</a:t>
            </a:r>
          </a:p>
        </p:txBody>
      </p:sp>
      <p:sp>
        <p:nvSpPr>
          <p:cNvPr id="109578" name="Rectangle 12"/>
          <p:cNvSpPr>
            <a:spLocks noChangeArrowheads="1"/>
          </p:cNvSpPr>
          <p:nvPr/>
        </p:nvSpPr>
        <p:spPr bwMode="auto">
          <a:xfrm>
            <a:off x="4038600" y="4419600"/>
            <a:ext cx="4572000" cy="107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Tom Roberts, Valentine </a:t>
            </a:r>
            <a:r>
              <a:rPr lang="en-US" sz="1600" dirty="0" err="1">
                <a:latin typeface="Times New Roman" pitchFamily="18" charset="0"/>
              </a:rPr>
              <a:t>Ivanov</a:t>
            </a:r>
            <a:r>
              <a:rPr lang="en-US" sz="1600" dirty="0">
                <a:latin typeface="Times New Roman" pitchFamily="18" charset="0"/>
              </a:rPr>
              <a:t> (Muons, Inc.) and Henry Frisch (U. Chicago) have submitted an SBIR proposal for G4BL simulation of MCP gain for TOF counters with </a:t>
            </a:r>
            <a:r>
              <a:rPr lang="en-US" sz="1600" dirty="0" err="1">
                <a:latin typeface="Times New Roman" pitchFamily="18" charset="0"/>
              </a:rPr>
              <a:t>microchannel</a:t>
            </a:r>
            <a:r>
              <a:rPr lang="en-US" sz="1600" dirty="0">
                <a:latin typeface="Times New Roman" pitchFamily="18" charset="0"/>
              </a:rPr>
              <a:t> plates.</a:t>
            </a:r>
          </a:p>
        </p:txBody>
      </p:sp>
      <p:sp>
        <p:nvSpPr>
          <p:cNvPr id="109580" name="Rectangle 12"/>
          <p:cNvSpPr>
            <a:spLocks noChangeArrowheads="1"/>
          </p:cNvSpPr>
          <p:nvPr/>
        </p:nvSpPr>
        <p:spPr bwMode="auto">
          <a:xfrm>
            <a:off x="3276600" y="5638800"/>
            <a:ext cx="5638800" cy="646331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itchFamily="18" charset="0"/>
              </a:rPr>
              <a:t>Low-cost large-area </a:t>
            </a:r>
            <a:r>
              <a:rPr lang="en-US" sz="1600" dirty="0" err="1">
                <a:latin typeface="Times New Roman" pitchFamily="18" charset="0"/>
              </a:rPr>
              <a:t>nanoporeMCP</a:t>
            </a:r>
            <a:r>
              <a:rPr lang="en-US" sz="1600" dirty="0">
                <a:latin typeface="Times New Roman" pitchFamily="18" charset="0"/>
              </a:rPr>
              <a:t> materials </a:t>
            </a:r>
          </a:p>
          <a:p>
            <a:r>
              <a:rPr lang="en-US" sz="1600" dirty="0">
                <a:latin typeface="Times New Roman" pitchFamily="18" charset="0"/>
              </a:rPr>
              <a:t>in development </a:t>
            </a:r>
            <a:r>
              <a:rPr lang="en-US" sz="1600" dirty="0"/>
              <a:t>at ANL</a:t>
            </a:r>
            <a:r>
              <a:rPr lang="en-US" dirty="0"/>
              <a:t>: </a:t>
            </a:r>
            <a:r>
              <a:rPr lang="en-US" sz="1600" dirty="0"/>
              <a:t>alternative to </a:t>
            </a:r>
            <a:r>
              <a:rPr lang="en-US" sz="1600" dirty="0" smtClean="0"/>
              <a:t>commercial </a:t>
            </a:r>
            <a:r>
              <a:rPr lang="en-US" sz="1600" dirty="0"/>
              <a:t>MCPs</a:t>
            </a:r>
          </a:p>
        </p:txBody>
      </p:sp>
      <p:sp>
        <p:nvSpPr>
          <p:cNvPr id="109581" name="Rectangle 13"/>
          <p:cNvSpPr>
            <a:spLocks noChangeArrowheads="1"/>
          </p:cNvSpPr>
          <p:nvPr/>
        </p:nvSpPr>
        <p:spPr bwMode="auto">
          <a:xfrm>
            <a:off x="4038600" y="1295400"/>
            <a:ext cx="4953000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Feb. 4 2009 </a:t>
            </a:r>
          </a:p>
        </p:txBody>
      </p:sp>
      <p:sp>
        <p:nvSpPr>
          <p:cNvPr id="111618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7239000" y="6553200"/>
            <a:ext cx="1905000" cy="304800"/>
          </a:xfrm>
          <a:noFill/>
        </p:spPr>
        <p:txBody>
          <a:bodyPr/>
          <a:lstStyle/>
          <a:p>
            <a:pPr algn="r"/>
            <a:r>
              <a:rPr lang="en-US" sz="1400" smtClean="0"/>
              <a:t>Abrams-AAC</a:t>
            </a:r>
          </a:p>
        </p:txBody>
      </p:sp>
      <p:sp>
        <p:nvSpPr>
          <p:cNvPr id="11161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209800" y="6477000"/>
            <a:ext cx="5029200" cy="381000"/>
          </a:xfrm>
          <a:noFill/>
        </p:spPr>
        <p:txBody>
          <a:bodyPr/>
          <a:lstStyle/>
          <a:p>
            <a:pPr algn="ctr"/>
            <a:fld id="{C1BA8143-308B-4553-BD47-D4F8720A2421}" type="slidenum">
              <a:rPr lang="en-US" sz="1200" smtClean="0"/>
              <a:pPr algn="ctr"/>
              <a:t>11</a:t>
            </a:fld>
            <a:endParaRPr lang="en-US" sz="1200" smtClean="0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848600" cy="762000"/>
          </a:xfrm>
        </p:spPr>
        <p:txBody>
          <a:bodyPr/>
          <a:lstStyle/>
          <a:p>
            <a:r>
              <a:rPr lang="en-US" smtClean="0"/>
              <a:t>MCP TOF Counters for Better P</a:t>
            </a:r>
            <a:r>
              <a:rPr lang="en-US" baseline="-25000" smtClean="0"/>
              <a:t>L</a:t>
            </a:r>
          </a:p>
        </p:txBody>
      </p:sp>
      <p:pic>
        <p:nvPicPr>
          <p:cNvPr id="111621" name="P 3" descr="run_1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763" y="1208088"/>
            <a:ext cx="38227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2" name="Rectangle 7"/>
          <p:cNvSpPr>
            <a:spLocks noChangeArrowheads="1"/>
          </p:cNvSpPr>
          <p:nvPr/>
        </p:nvSpPr>
        <p:spPr bwMode="auto">
          <a:xfrm>
            <a:off x="4724400" y="1600200"/>
            <a:ext cx="3916363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Example:</a:t>
            </a:r>
          </a:p>
          <a:p>
            <a:r>
              <a:rPr lang="en-US" sz="1800"/>
              <a:t>p = 300 MeV/c muon, </a:t>
            </a:r>
            <a:r>
              <a:rPr lang="el-GR" sz="1800"/>
              <a:t>γ</a:t>
            </a:r>
            <a:r>
              <a:rPr lang="en-US" sz="1800"/>
              <a:t>=3, </a:t>
            </a:r>
            <a:r>
              <a:rPr lang="el-GR" sz="1800"/>
              <a:t>β</a:t>
            </a:r>
            <a:r>
              <a:rPr lang="en-US" sz="1800"/>
              <a:t> = 0.94</a:t>
            </a:r>
            <a:endParaRPr lang="el-GR" sz="1800"/>
          </a:p>
          <a:p>
            <a:r>
              <a:rPr lang="en-US" sz="1800"/>
              <a:t>For L=3m, t = 10.6 ns</a:t>
            </a:r>
          </a:p>
          <a:p>
            <a:endParaRPr lang="el-GR"/>
          </a:p>
        </p:txBody>
      </p:sp>
      <p:sp>
        <p:nvSpPr>
          <p:cNvPr id="111623" name="Rectangle 9"/>
          <p:cNvSpPr>
            <a:spLocks noChangeArrowheads="1"/>
          </p:cNvSpPr>
          <p:nvPr/>
        </p:nvSpPr>
        <p:spPr bwMode="auto">
          <a:xfrm>
            <a:off x="4765675" y="2438400"/>
            <a:ext cx="4378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800"/>
              <a:t>Δ</a:t>
            </a:r>
            <a:r>
              <a:rPr lang="en-US" sz="1800"/>
              <a:t>p/p = </a:t>
            </a:r>
            <a:r>
              <a:rPr lang="el-GR" sz="1800"/>
              <a:t>γ</a:t>
            </a:r>
            <a:r>
              <a:rPr lang="en-US" sz="1800" baseline="30000"/>
              <a:t>2</a:t>
            </a:r>
            <a:r>
              <a:rPr lang="en-US" sz="1800"/>
              <a:t> </a:t>
            </a:r>
            <a:r>
              <a:rPr lang="el-GR" sz="1800"/>
              <a:t>Δ</a:t>
            </a:r>
            <a:r>
              <a:rPr lang="en-US" sz="1800"/>
              <a:t>t/t </a:t>
            </a:r>
          </a:p>
          <a:p>
            <a:r>
              <a:rPr lang="en-US" sz="1800"/>
              <a:t>Then</a:t>
            </a:r>
          </a:p>
          <a:p>
            <a:r>
              <a:rPr lang="en-US" sz="1800"/>
              <a:t>For </a:t>
            </a:r>
            <a:r>
              <a:rPr lang="el-GR" sz="1800"/>
              <a:t>Δ</a:t>
            </a:r>
            <a:r>
              <a:rPr lang="en-US" sz="1800"/>
              <a:t>t = 50 ps resolution: </a:t>
            </a:r>
            <a:r>
              <a:rPr lang="el-GR" sz="1800"/>
              <a:t>Δ</a:t>
            </a:r>
            <a:r>
              <a:rPr lang="en-US" sz="1800"/>
              <a:t>p/p = 4.3%</a:t>
            </a:r>
          </a:p>
          <a:p>
            <a:r>
              <a:rPr lang="en-US" sz="1800"/>
              <a:t>For </a:t>
            </a:r>
            <a:r>
              <a:rPr lang="el-GR" sz="1800"/>
              <a:t>Δ</a:t>
            </a:r>
            <a:r>
              <a:rPr lang="en-US" sz="1800"/>
              <a:t>t = 5 ps resolution: </a:t>
            </a:r>
            <a:r>
              <a:rPr lang="el-GR" sz="1800"/>
              <a:t>Δ</a:t>
            </a:r>
            <a:r>
              <a:rPr lang="en-US" sz="1800"/>
              <a:t>p/p = 0.43%</a:t>
            </a:r>
          </a:p>
        </p:txBody>
      </p:sp>
      <p:sp>
        <p:nvSpPr>
          <p:cNvPr id="111624" name="Text Box 11"/>
          <p:cNvSpPr txBox="1">
            <a:spLocks noChangeArrowheads="1"/>
          </p:cNvSpPr>
          <p:nvPr/>
        </p:nvSpPr>
        <p:spPr bwMode="auto">
          <a:xfrm>
            <a:off x="325438" y="4419600"/>
            <a:ext cx="8491537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/>
              <a:t>TOF measurement of P</a:t>
            </a:r>
            <a:r>
              <a:rPr lang="en-US" sz="1800" baseline="-25000">
                <a:solidFill>
                  <a:schemeClr val="tx2"/>
                </a:solidFill>
              </a:rPr>
              <a:t>L</a:t>
            </a:r>
            <a:r>
              <a:rPr lang="en-US" sz="1800">
                <a:solidFill>
                  <a:schemeClr val="tx2"/>
                </a:solidFill>
              </a:rPr>
              <a:t> is complementary to measurement by MICE tracker:</a:t>
            </a:r>
          </a:p>
          <a:p>
            <a:pPr eaLnBrk="0" hangingPunct="0"/>
            <a:r>
              <a:rPr lang="en-US" sz="1800">
                <a:solidFill>
                  <a:schemeClr val="tx2"/>
                </a:solidFill>
              </a:rPr>
              <a:t> - MICE tracker measures P</a:t>
            </a:r>
            <a:r>
              <a:rPr lang="en-US" sz="1800" baseline="-25000">
                <a:solidFill>
                  <a:schemeClr val="tx2"/>
                </a:solidFill>
              </a:rPr>
              <a:t>T</a:t>
            </a:r>
            <a:r>
              <a:rPr lang="en-US" sz="1800">
                <a:solidFill>
                  <a:schemeClr val="tx2"/>
                </a:solidFill>
              </a:rPr>
              <a:t> and infers P</a:t>
            </a:r>
            <a:r>
              <a:rPr lang="en-US" sz="1800" baseline="-25000">
                <a:solidFill>
                  <a:schemeClr val="tx2"/>
                </a:solidFill>
              </a:rPr>
              <a:t>L</a:t>
            </a:r>
            <a:r>
              <a:rPr lang="en-US" sz="1800">
                <a:solidFill>
                  <a:schemeClr val="tx2"/>
                </a:solidFill>
              </a:rPr>
              <a:t> by track angle, </a:t>
            </a:r>
            <a:r>
              <a:rPr lang="el-GR" sz="1800">
                <a:solidFill>
                  <a:schemeClr val="tx2"/>
                </a:solidFill>
                <a:cs typeface="Arial" charset="0"/>
              </a:rPr>
              <a:t>Δ</a:t>
            </a:r>
            <a:r>
              <a:rPr lang="en-US" sz="1800">
                <a:solidFill>
                  <a:schemeClr val="tx2"/>
                </a:solidFill>
                <a:cs typeface="Arial" charset="0"/>
              </a:rPr>
              <a:t>P</a:t>
            </a:r>
            <a:r>
              <a:rPr lang="en-US" sz="1800" baseline="-25000">
                <a:solidFill>
                  <a:schemeClr val="tx2"/>
                </a:solidFill>
                <a:cs typeface="Arial" charset="0"/>
              </a:rPr>
              <a:t>L</a:t>
            </a:r>
            <a:r>
              <a:rPr lang="en-US" sz="1800">
                <a:solidFill>
                  <a:schemeClr val="tx2"/>
                </a:solidFill>
                <a:cs typeface="Arial" charset="0"/>
              </a:rPr>
              <a:t>/P</a:t>
            </a:r>
            <a:r>
              <a:rPr lang="en-US" sz="1800" baseline="-25000">
                <a:solidFill>
                  <a:schemeClr val="tx2"/>
                </a:solidFill>
                <a:cs typeface="Arial" charset="0"/>
              </a:rPr>
              <a:t>L</a:t>
            </a:r>
            <a:r>
              <a:rPr lang="en-US" sz="1800">
                <a:solidFill>
                  <a:schemeClr val="tx2"/>
                </a:solidFill>
                <a:cs typeface="Arial" charset="0"/>
              </a:rPr>
              <a:t> ~ 2%</a:t>
            </a:r>
            <a:r>
              <a:rPr lang="en-US" sz="1800">
                <a:solidFill>
                  <a:schemeClr val="tx2"/>
                </a:solidFill>
              </a:rPr>
              <a:t>.</a:t>
            </a:r>
          </a:p>
          <a:p>
            <a:pPr eaLnBrk="0" hangingPunct="0"/>
            <a:r>
              <a:rPr lang="en-US" sz="1800">
                <a:solidFill>
                  <a:schemeClr val="tx2"/>
                </a:solidFill>
              </a:rPr>
              <a:t> - TOF measures P</a:t>
            </a:r>
            <a:r>
              <a:rPr lang="en-US" sz="1800" baseline="-25000">
                <a:solidFill>
                  <a:schemeClr val="tx2"/>
                </a:solidFill>
              </a:rPr>
              <a:t>L</a:t>
            </a:r>
            <a:r>
              <a:rPr lang="en-US" sz="1800">
                <a:solidFill>
                  <a:schemeClr val="tx2"/>
                </a:solidFill>
              </a:rPr>
              <a:t> directly (given particle ID), </a:t>
            </a:r>
            <a:r>
              <a:rPr lang="el-GR" sz="1800">
                <a:solidFill>
                  <a:schemeClr val="tx2"/>
                </a:solidFill>
              </a:rPr>
              <a:t>Δ</a:t>
            </a:r>
            <a:r>
              <a:rPr lang="en-US" sz="1800">
                <a:solidFill>
                  <a:schemeClr val="tx2"/>
                </a:solidFill>
              </a:rPr>
              <a:t>P</a:t>
            </a:r>
            <a:r>
              <a:rPr lang="en-US" sz="1800" baseline="-25000">
                <a:solidFill>
                  <a:schemeClr val="tx2"/>
                </a:solidFill>
              </a:rPr>
              <a:t>L</a:t>
            </a:r>
            <a:r>
              <a:rPr lang="en-US" sz="1800">
                <a:solidFill>
                  <a:schemeClr val="tx2"/>
                </a:solidFill>
              </a:rPr>
              <a:t>/P</a:t>
            </a:r>
            <a:r>
              <a:rPr lang="en-US" sz="1800" baseline="-25000">
                <a:solidFill>
                  <a:schemeClr val="tx2"/>
                </a:solidFill>
              </a:rPr>
              <a:t>L</a:t>
            </a:r>
            <a:r>
              <a:rPr lang="en-US" sz="1800">
                <a:solidFill>
                  <a:schemeClr val="tx2"/>
                </a:solidFill>
              </a:rPr>
              <a:t> ~ 0.5%.</a:t>
            </a:r>
          </a:p>
        </p:txBody>
      </p:sp>
      <p:sp>
        <p:nvSpPr>
          <p:cNvPr id="111625" name="Text Box 12"/>
          <p:cNvSpPr txBox="1">
            <a:spLocks noChangeArrowheads="1"/>
          </p:cNvSpPr>
          <p:nvPr/>
        </p:nvSpPr>
        <p:spPr bwMode="auto">
          <a:xfrm>
            <a:off x="838200" y="3621088"/>
            <a:ext cx="39624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/>
              <a:t>Time difference between 2 commercial MCPs, response to laser pulses, intrinsic MCP resolution 4ps (ANL test stand, 408nm)</a:t>
            </a:r>
          </a:p>
        </p:txBody>
      </p:sp>
      <p:sp>
        <p:nvSpPr>
          <p:cNvPr id="111626" name="Rectangle 13"/>
          <p:cNvSpPr>
            <a:spLocks noChangeArrowheads="1"/>
          </p:cNvSpPr>
          <p:nvPr/>
        </p:nvSpPr>
        <p:spPr bwMode="auto">
          <a:xfrm>
            <a:off x="228600" y="5638800"/>
            <a:ext cx="86868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For MANX: ~50 (5cmx5cm) tiles cover the 40 cm diameter MICE solenoid aperture. Tiles with commercial MCPs ~$5k each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Feb. 4 2009 </a:t>
            </a:r>
          </a:p>
        </p:txBody>
      </p:sp>
      <p:sp>
        <p:nvSpPr>
          <p:cNvPr id="113666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7239000" y="6553200"/>
            <a:ext cx="1905000" cy="304800"/>
          </a:xfrm>
          <a:noFill/>
        </p:spPr>
        <p:txBody>
          <a:bodyPr/>
          <a:lstStyle/>
          <a:p>
            <a:pPr algn="r"/>
            <a:r>
              <a:rPr lang="en-US" sz="1400" smtClean="0"/>
              <a:t>Abrams-AAC</a:t>
            </a:r>
          </a:p>
        </p:txBody>
      </p:sp>
      <p:sp>
        <p:nvSpPr>
          <p:cNvPr id="11366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209800" y="6477000"/>
            <a:ext cx="5029200" cy="381000"/>
          </a:xfrm>
          <a:noFill/>
        </p:spPr>
        <p:txBody>
          <a:bodyPr/>
          <a:lstStyle/>
          <a:p>
            <a:pPr algn="ctr"/>
            <a:fld id="{BE5C7D17-4252-4D50-94C0-DEF8AD84997B}" type="slidenum">
              <a:rPr lang="en-US" sz="1200" smtClean="0"/>
              <a:pPr algn="ctr"/>
              <a:t>12</a:t>
            </a:fld>
            <a:endParaRPr lang="en-US" sz="1200" smtClean="0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6400800" cy="868363"/>
          </a:xfrm>
        </p:spPr>
        <p:txBody>
          <a:bodyPr/>
          <a:lstStyle/>
          <a:p>
            <a:r>
              <a:rPr lang="en-US" sz="3600" dirty="0" smtClean="0"/>
              <a:t>MANX HCC Tracker Design</a:t>
            </a:r>
            <a:br>
              <a:rPr lang="en-US" sz="3600" dirty="0" smtClean="0"/>
            </a:br>
            <a:r>
              <a:rPr lang="en-US" sz="3600" dirty="0" smtClean="0"/>
              <a:t>(based on MICE Tracker)</a:t>
            </a:r>
          </a:p>
        </p:txBody>
      </p:sp>
      <p:pic>
        <p:nvPicPr>
          <p:cNvPr id="113669" name="Picture 5" descr="doublet-lay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905000"/>
            <a:ext cx="3721100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4837113" y="1828800"/>
            <a:ext cx="380523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400">
                <a:latin typeface="Times New Roman" pitchFamily="18" charset="0"/>
              </a:rPr>
              <a:t> </a:t>
            </a:r>
            <a:r>
              <a:rPr lang="en-US" sz="1600">
                <a:latin typeface="Times New Roman" pitchFamily="18" charset="0"/>
              </a:rPr>
              <a:t>0.35 mm Scintillating fibers</a:t>
            </a:r>
          </a:p>
          <a:p>
            <a:pPr>
              <a:buFontTx/>
              <a:buChar char="•"/>
            </a:pPr>
            <a:r>
              <a:rPr lang="en-US" sz="1600">
                <a:latin typeface="Times New Roman" pitchFamily="18" charset="0"/>
              </a:rPr>
              <a:t> Two overlapping layers per coordinate</a:t>
            </a:r>
          </a:p>
          <a:p>
            <a:pPr>
              <a:buFontTx/>
              <a:buChar char="•"/>
            </a:pPr>
            <a:r>
              <a:rPr lang="en-US" sz="1600">
                <a:latin typeface="Times New Roman" pitchFamily="18" charset="0"/>
              </a:rPr>
              <a:t> Combine signals in groups of 7</a:t>
            </a:r>
          </a:p>
          <a:p>
            <a:pPr>
              <a:buFontTx/>
              <a:buChar char="•"/>
            </a:pPr>
            <a:r>
              <a:rPr lang="en-US" sz="1600">
                <a:latin typeface="Times New Roman" pitchFamily="18" charset="0"/>
              </a:rPr>
              <a:t> Resolution ~0.5 mm per 2-layer plane </a:t>
            </a:r>
          </a:p>
        </p:txBody>
      </p:sp>
      <p:pic>
        <p:nvPicPr>
          <p:cNvPr id="113671" name="Picture 7" descr="u-v-w-arrangem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4600" y="2971800"/>
            <a:ext cx="1778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2" name="Rectangle 8"/>
          <p:cNvSpPr>
            <a:spLocks noChangeArrowheads="1"/>
          </p:cNvSpPr>
          <p:nvPr/>
        </p:nvSpPr>
        <p:spPr bwMode="auto">
          <a:xfrm>
            <a:off x="3105150" y="3306763"/>
            <a:ext cx="60388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en-US" sz="1400">
                <a:latin typeface="Times New Roman" pitchFamily="18" charset="0"/>
              </a:rPr>
              <a:t> </a:t>
            </a:r>
            <a:r>
              <a:rPr lang="en-US" sz="1600">
                <a:latin typeface="Times New Roman" pitchFamily="18" charset="0"/>
              </a:rPr>
              <a:t>To cover a 50cm HCC inner diameter requires 306 channels </a:t>
            </a:r>
          </a:p>
          <a:p>
            <a:pPr>
              <a:buFontTx/>
              <a:buChar char="•"/>
            </a:pPr>
            <a:r>
              <a:rPr lang="en-US" sz="1600">
                <a:latin typeface="Times New Roman" pitchFamily="18" charset="0"/>
              </a:rPr>
              <a:t> Each channel 1.63mm wide, containing 7 fibers (2142 fibers total).</a:t>
            </a:r>
          </a:p>
          <a:p>
            <a:pPr>
              <a:buFontTx/>
              <a:buChar char="•"/>
            </a:pPr>
            <a:r>
              <a:rPr lang="en-US" sz="1600">
                <a:latin typeface="Times New Roman" pitchFamily="18" charset="0"/>
              </a:rPr>
              <a:t> Each 3-plane station requires 918 channels,</a:t>
            </a:r>
          </a:p>
          <a:p>
            <a:pPr>
              <a:buFontTx/>
              <a:buChar char="•"/>
            </a:pPr>
            <a:r>
              <a:rPr lang="en-US" sz="1600">
                <a:latin typeface="Times New Roman" pitchFamily="18" charset="0"/>
              </a:rPr>
              <a:t> Total of 3672 channels for 4 stations inside the HCC</a:t>
            </a:r>
          </a:p>
          <a:p>
            <a:pPr>
              <a:buFontTx/>
              <a:buChar char="•"/>
            </a:pPr>
            <a:r>
              <a:rPr lang="en-US" sz="1600">
                <a:latin typeface="Times New Roman" pitchFamily="18" charset="0"/>
              </a:rPr>
              <a:t> ~0.5% X0 per station (HCC Liq He is ~50%X0)</a:t>
            </a:r>
          </a:p>
        </p:txBody>
      </p:sp>
      <p:sp>
        <p:nvSpPr>
          <p:cNvPr id="113673" name="Text Box 10"/>
          <p:cNvSpPr txBox="1">
            <a:spLocks noChangeArrowheads="1"/>
          </p:cNvSpPr>
          <p:nvPr/>
        </p:nvSpPr>
        <p:spPr bwMode="auto">
          <a:xfrm>
            <a:off x="2133600" y="5105400"/>
            <a:ext cx="46069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Existing MICE readout: </a:t>
            </a:r>
          </a:p>
          <a:p>
            <a:r>
              <a:rPr lang="en-US" sz="1400">
                <a:latin typeface="Times New Roman" pitchFamily="18" charset="0"/>
              </a:rPr>
              <a:t>VLPCs and electronics</a:t>
            </a:r>
            <a:r>
              <a:rPr lang="en-US" sz="1600" baseline="-25000">
                <a:latin typeface="Times New Roman" pitchFamily="18" charset="0"/>
              </a:rPr>
              <a:t> </a:t>
            </a:r>
            <a:r>
              <a:rPr lang="en-US" sz="1600">
                <a:latin typeface="Times New Roman" pitchFamily="18" charset="0"/>
              </a:rPr>
              <a:t>are </a:t>
            </a:r>
            <a:r>
              <a:rPr lang="en-US" sz="1400">
                <a:latin typeface="Times New Roman" pitchFamily="18" charset="0"/>
              </a:rPr>
              <a:t>Fermilab D0 CFT components</a:t>
            </a:r>
          </a:p>
        </p:txBody>
      </p:sp>
      <p:pic>
        <p:nvPicPr>
          <p:cNvPr id="113674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3" y="4343400"/>
            <a:ext cx="142557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Feb. 4 2009 </a:t>
            </a:r>
          </a:p>
        </p:txBody>
      </p:sp>
      <p:sp>
        <p:nvSpPr>
          <p:cNvPr id="115714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239000" y="6477000"/>
            <a:ext cx="1905000" cy="381000"/>
          </a:xfrm>
          <a:noFill/>
        </p:spPr>
        <p:txBody>
          <a:bodyPr/>
          <a:lstStyle/>
          <a:p>
            <a:r>
              <a:rPr lang="en-US" sz="1400" smtClean="0"/>
              <a:t>Abrams-AAC</a:t>
            </a:r>
          </a:p>
        </p:txBody>
      </p:sp>
      <p:sp>
        <p:nvSpPr>
          <p:cNvPr id="1157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209800" y="6477000"/>
            <a:ext cx="5029200" cy="381000"/>
          </a:xfrm>
          <a:noFill/>
        </p:spPr>
        <p:txBody>
          <a:bodyPr/>
          <a:lstStyle/>
          <a:p>
            <a:fld id="{8C69C822-7020-4A96-849F-B38DD74AF00D}" type="slidenum">
              <a:rPr lang="en-US" sz="1200" smtClean="0"/>
              <a:pPr/>
              <a:t>13</a:t>
            </a:fld>
            <a:endParaRPr lang="en-US" sz="1200" smtClean="0"/>
          </a:p>
        </p:txBody>
      </p:sp>
      <p:sp>
        <p:nvSpPr>
          <p:cNvPr id="1157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53400" cy="1143000"/>
          </a:xfrm>
        </p:spPr>
        <p:txBody>
          <a:bodyPr/>
          <a:lstStyle/>
          <a:p>
            <a:r>
              <a:rPr lang="en-US" sz="3600" dirty="0" smtClean="0"/>
              <a:t>      MANX HCC Tracker Concept 1</a:t>
            </a:r>
          </a:p>
        </p:txBody>
      </p:sp>
      <p:sp>
        <p:nvSpPr>
          <p:cNvPr id="1157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Based on MICE tracker design</a:t>
            </a:r>
          </a:p>
          <a:p>
            <a:pPr lvl="1"/>
            <a:r>
              <a:rPr lang="en-US" smtClean="0"/>
              <a:t>Tracker unit is installed in HCC bore</a:t>
            </a:r>
          </a:p>
          <a:p>
            <a:pPr lvl="1"/>
            <a:r>
              <a:rPr lang="en-US" smtClean="0"/>
              <a:t>Fiber light guides brought out of bore</a:t>
            </a:r>
          </a:p>
          <a:p>
            <a:pPr lvl="1"/>
            <a:r>
              <a:rPr lang="en-US" smtClean="0"/>
              <a:t>Optical detectors  and electronics outside</a:t>
            </a:r>
          </a:p>
          <a:p>
            <a:r>
              <a:rPr lang="en-US" smtClean="0"/>
              <a:t>Design Challenges</a:t>
            </a:r>
          </a:p>
          <a:p>
            <a:pPr lvl="1"/>
            <a:r>
              <a:rPr lang="en-US" smtClean="0"/>
              <a:t>HCC bore is helical, not straight</a:t>
            </a:r>
          </a:p>
          <a:p>
            <a:pPr lvl="1"/>
            <a:r>
              <a:rPr lang="en-US" smtClean="0"/>
              <a:t>Alignment, positioning, installation, seals</a:t>
            </a:r>
          </a:p>
          <a:p>
            <a:pPr lvl="1"/>
            <a:r>
              <a:rPr lang="en-US" smtClean="0"/>
              <a:t>Bore is filled with Liq He, not He gas at STP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Feb. 4 2009 </a:t>
            </a:r>
          </a:p>
        </p:txBody>
      </p:sp>
      <p:sp>
        <p:nvSpPr>
          <p:cNvPr id="117762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7239000" y="6553200"/>
            <a:ext cx="1905000" cy="304800"/>
          </a:xfrm>
          <a:noFill/>
        </p:spPr>
        <p:txBody>
          <a:bodyPr/>
          <a:lstStyle/>
          <a:p>
            <a:pPr algn="r"/>
            <a:r>
              <a:rPr lang="en-US" sz="1400" smtClean="0"/>
              <a:t>Abrams-AAC</a:t>
            </a:r>
          </a:p>
        </p:txBody>
      </p:sp>
      <p:sp>
        <p:nvSpPr>
          <p:cNvPr id="11776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209800" y="6477000"/>
            <a:ext cx="5029200" cy="381000"/>
          </a:xfrm>
          <a:noFill/>
        </p:spPr>
        <p:txBody>
          <a:bodyPr/>
          <a:lstStyle/>
          <a:p>
            <a:pPr algn="ctr"/>
            <a:fld id="{EB9DB9C7-A4FE-4D68-B21F-281D9BCA6EFB}" type="slidenum">
              <a:rPr lang="en-US" sz="1200" smtClean="0"/>
              <a:pPr algn="ctr"/>
              <a:t>14</a:t>
            </a:fld>
            <a:endParaRPr lang="en-US" sz="1200" smtClean="0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/>
          <a:lstStyle/>
          <a:p>
            <a:r>
              <a:rPr lang="en-US" smtClean="0"/>
              <a:t>MICE Tracker Assembly</a:t>
            </a:r>
          </a:p>
        </p:txBody>
      </p:sp>
      <p:pic>
        <p:nvPicPr>
          <p:cNvPr id="117765" name="Picture 8" descr="IMG_47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371600"/>
            <a:ext cx="2970213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6" name="Picture 10" descr="IMG_47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838200"/>
            <a:ext cx="2132013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7" name="Picture 14" descr="IMG_474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590800"/>
            <a:ext cx="21336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8" name="Text Box 15"/>
          <p:cNvSpPr txBox="1">
            <a:spLocks noChangeArrowheads="1"/>
          </p:cNvSpPr>
          <p:nvPr/>
        </p:nvSpPr>
        <p:spPr bwMode="auto">
          <a:xfrm>
            <a:off x="2667000" y="3276600"/>
            <a:ext cx="2149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Tracker in solenoid</a:t>
            </a:r>
          </a:p>
        </p:txBody>
      </p:sp>
      <p:sp>
        <p:nvSpPr>
          <p:cNvPr id="117769" name="Text Box 16"/>
          <p:cNvSpPr txBox="1">
            <a:spLocks noChangeArrowheads="1"/>
          </p:cNvSpPr>
          <p:nvPr/>
        </p:nvSpPr>
        <p:spPr bwMode="auto">
          <a:xfrm>
            <a:off x="5791200" y="3429000"/>
            <a:ext cx="31384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Tracker, waveguide fibers, and patch </a:t>
            </a:r>
          </a:p>
          <a:p>
            <a:r>
              <a:rPr lang="en-US" sz="1400"/>
              <a:t>panel all assembled </a:t>
            </a:r>
          </a:p>
        </p:txBody>
      </p:sp>
      <p:sp>
        <p:nvSpPr>
          <p:cNvPr id="117770" name="Line 20"/>
          <p:cNvSpPr>
            <a:spLocks noChangeShapeType="1"/>
          </p:cNvSpPr>
          <p:nvPr/>
        </p:nvSpPr>
        <p:spPr bwMode="auto">
          <a:xfrm flipH="1">
            <a:off x="6248400" y="4648200"/>
            <a:ext cx="12954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7771" name="Text Box 21"/>
          <p:cNvSpPr txBox="1">
            <a:spLocks noChangeArrowheads="1"/>
          </p:cNvSpPr>
          <p:nvPr/>
        </p:nvSpPr>
        <p:spPr bwMode="auto">
          <a:xfrm>
            <a:off x="6248400" y="5791200"/>
            <a:ext cx="1730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Optical feedthrough</a:t>
            </a:r>
          </a:p>
        </p:txBody>
      </p:sp>
      <p:pic>
        <p:nvPicPr>
          <p:cNvPr id="117772" name="Picture 5" descr="IMG_479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3962400"/>
            <a:ext cx="2741613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73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90800" y="914400"/>
            <a:ext cx="26606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74" name="Picture 2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4267200"/>
            <a:ext cx="23399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75" name="Rectangle 21"/>
          <p:cNvSpPr>
            <a:spLocks noChangeArrowheads="1"/>
          </p:cNvSpPr>
          <p:nvPr/>
        </p:nvSpPr>
        <p:spPr bwMode="auto">
          <a:xfrm>
            <a:off x="381000" y="2286000"/>
            <a:ext cx="1400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5 tracker stations</a:t>
            </a:r>
          </a:p>
        </p:txBody>
      </p:sp>
      <p:sp>
        <p:nvSpPr>
          <p:cNvPr id="117776" name="Rectangle 22"/>
          <p:cNvSpPr>
            <a:spLocks noChangeArrowheads="1"/>
          </p:cNvSpPr>
          <p:nvPr/>
        </p:nvSpPr>
        <p:spPr bwMode="auto">
          <a:xfrm>
            <a:off x="228600" y="3962400"/>
            <a:ext cx="208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Waveguide fibers attached</a:t>
            </a:r>
          </a:p>
        </p:txBody>
      </p:sp>
      <p:sp>
        <p:nvSpPr>
          <p:cNvPr id="117777" name="Rectangle 23"/>
          <p:cNvSpPr>
            <a:spLocks noChangeArrowheads="1"/>
          </p:cNvSpPr>
          <p:nvPr/>
        </p:nvSpPr>
        <p:spPr bwMode="auto">
          <a:xfrm>
            <a:off x="76200" y="5943600"/>
            <a:ext cx="3109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Waveguide fibers organized and bundled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Feb. 4 2009 </a:t>
            </a:r>
          </a:p>
        </p:txBody>
      </p:sp>
      <p:sp>
        <p:nvSpPr>
          <p:cNvPr id="119810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7239000" y="6553200"/>
            <a:ext cx="1905000" cy="304800"/>
          </a:xfrm>
          <a:noFill/>
        </p:spPr>
        <p:txBody>
          <a:bodyPr/>
          <a:lstStyle/>
          <a:p>
            <a:pPr algn="r"/>
            <a:r>
              <a:rPr lang="en-US" sz="1400" smtClean="0"/>
              <a:t>Abrams-AAC</a:t>
            </a:r>
          </a:p>
        </p:txBody>
      </p:sp>
      <p:sp>
        <p:nvSpPr>
          <p:cNvPr id="11981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209800" y="6477000"/>
            <a:ext cx="5029200" cy="381000"/>
          </a:xfrm>
          <a:noFill/>
        </p:spPr>
        <p:txBody>
          <a:bodyPr/>
          <a:lstStyle/>
          <a:p>
            <a:pPr algn="ctr"/>
            <a:fld id="{EC850CF4-2EBF-40F2-A7E0-C2924A13B266}" type="slidenum">
              <a:rPr lang="en-US" sz="1200" smtClean="0"/>
              <a:pPr algn="ctr"/>
              <a:t>15</a:t>
            </a:fld>
            <a:endParaRPr lang="en-US" sz="1200" smtClean="0"/>
          </a:p>
        </p:txBody>
      </p:sp>
      <p:sp>
        <p:nvSpPr>
          <p:cNvPr id="119812" name="Rectangle 213"/>
          <p:cNvSpPr>
            <a:spLocks noChangeArrowheads="1"/>
          </p:cNvSpPr>
          <p:nvPr/>
        </p:nvSpPr>
        <p:spPr bwMode="auto">
          <a:xfrm>
            <a:off x="6400800" y="5667375"/>
            <a:ext cx="2651125" cy="565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9813" name="Oval 163"/>
          <p:cNvSpPr>
            <a:spLocks noChangeArrowheads="1"/>
          </p:cNvSpPr>
          <p:nvPr/>
        </p:nvSpPr>
        <p:spPr bwMode="auto">
          <a:xfrm>
            <a:off x="7183438" y="3186113"/>
            <a:ext cx="1228725" cy="1192212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9814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6629400" cy="1752600"/>
          </a:xfrm>
        </p:spPr>
        <p:txBody>
          <a:bodyPr/>
          <a:lstStyle/>
          <a:p>
            <a:r>
              <a:rPr lang="en-US" sz="4000" dirty="0" smtClean="0"/>
              <a:t>MANX HCC Tracker</a:t>
            </a:r>
            <a:br>
              <a:rPr lang="en-US" sz="4000" dirty="0" smtClean="0"/>
            </a:br>
            <a:r>
              <a:rPr lang="en-US" sz="4000" dirty="0" smtClean="0"/>
              <a:t>Concept 1</a:t>
            </a:r>
          </a:p>
        </p:txBody>
      </p:sp>
      <p:sp>
        <p:nvSpPr>
          <p:cNvPr id="119815" name="Rectangle 65"/>
          <p:cNvSpPr>
            <a:spLocks noChangeArrowheads="1"/>
          </p:cNvSpPr>
          <p:nvPr/>
        </p:nvSpPr>
        <p:spPr bwMode="auto">
          <a:xfrm>
            <a:off x="6400800" y="5340350"/>
            <a:ext cx="12588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Optical Connectors</a:t>
            </a:r>
          </a:p>
        </p:txBody>
      </p:sp>
      <p:sp>
        <p:nvSpPr>
          <p:cNvPr id="119816" name="Rectangle 66"/>
          <p:cNvSpPr>
            <a:spLocks noChangeArrowheads="1"/>
          </p:cNvSpPr>
          <p:nvPr/>
        </p:nvSpPr>
        <p:spPr bwMode="auto">
          <a:xfrm>
            <a:off x="1511300" y="2432050"/>
            <a:ext cx="11318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Cryostat Vessel</a:t>
            </a:r>
          </a:p>
        </p:txBody>
      </p:sp>
      <p:sp>
        <p:nvSpPr>
          <p:cNvPr id="119817" name="Rectangle 67"/>
          <p:cNvSpPr>
            <a:spLocks noChangeArrowheads="1"/>
          </p:cNvSpPr>
          <p:nvPr/>
        </p:nvSpPr>
        <p:spPr bwMode="auto">
          <a:xfrm>
            <a:off x="4244975" y="2257425"/>
            <a:ext cx="1041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Detectors</a:t>
            </a:r>
            <a:endParaRPr lang="en-US"/>
          </a:p>
        </p:txBody>
      </p:sp>
      <p:sp>
        <p:nvSpPr>
          <p:cNvPr id="119818" name="Rectangle 68"/>
          <p:cNvSpPr>
            <a:spLocks noChangeArrowheads="1"/>
          </p:cNvSpPr>
          <p:nvPr/>
        </p:nvSpPr>
        <p:spPr bwMode="auto">
          <a:xfrm>
            <a:off x="5576888" y="2257425"/>
            <a:ext cx="493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Coils</a:t>
            </a:r>
          </a:p>
        </p:txBody>
      </p:sp>
      <p:sp>
        <p:nvSpPr>
          <p:cNvPr id="119819" name="Line 69"/>
          <p:cNvSpPr>
            <a:spLocks noChangeShapeType="1"/>
          </p:cNvSpPr>
          <p:nvPr/>
        </p:nvSpPr>
        <p:spPr bwMode="auto">
          <a:xfrm flipH="1">
            <a:off x="3905250" y="2322513"/>
            <a:ext cx="433388" cy="1058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820" name="Line 70"/>
          <p:cNvSpPr>
            <a:spLocks noChangeShapeType="1"/>
          </p:cNvSpPr>
          <p:nvPr/>
        </p:nvSpPr>
        <p:spPr bwMode="auto">
          <a:xfrm>
            <a:off x="2465388" y="2501900"/>
            <a:ext cx="581025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821" name="Line 71"/>
          <p:cNvSpPr>
            <a:spLocks noChangeShapeType="1"/>
          </p:cNvSpPr>
          <p:nvPr/>
        </p:nvSpPr>
        <p:spPr bwMode="auto">
          <a:xfrm flipH="1">
            <a:off x="5775325" y="2422525"/>
            <a:ext cx="260350" cy="138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822" name="Rectangle 53"/>
          <p:cNvSpPr>
            <a:spLocks noChangeArrowheads="1"/>
          </p:cNvSpPr>
          <p:nvPr/>
        </p:nvSpPr>
        <p:spPr bwMode="auto">
          <a:xfrm>
            <a:off x="609600" y="2895600"/>
            <a:ext cx="5572125" cy="2286000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9823" name="Freeform 7"/>
          <p:cNvSpPr>
            <a:spLocks noChangeAspect="1"/>
          </p:cNvSpPr>
          <p:nvPr/>
        </p:nvSpPr>
        <p:spPr bwMode="auto">
          <a:xfrm>
            <a:off x="709613" y="3048000"/>
            <a:ext cx="5451475" cy="865188"/>
          </a:xfrm>
          <a:custGeom>
            <a:avLst/>
            <a:gdLst>
              <a:gd name="T0" fmla="*/ 78183 w 3068"/>
              <a:gd name="T1" fmla="*/ 163744 h 1173"/>
              <a:gd name="T2" fmla="*/ 227441 w 3068"/>
              <a:gd name="T3" fmla="*/ 63432 h 1173"/>
              <a:gd name="T4" fmla="*/ 412237 w 3068"/>
              <a:gd name="T5" fmla="*/ 1475 h 1173"/>
              <a:gd name="T6" fmla="*/ 632570 w 3068"/>
              <a:gd name="T7" fmla="*/ 45730 h 1173"/>
              <a:gd name="T8" fmla="*/ 781828 w 3068"/>
              <a:gd name="T9" fmla="*/ 119489 h 1173"/>
              <a:gd name="T10" fmla="*/ 895549 w 3068"/>
              <a:gd name="T11" fmla="*/ 219801 h 1173"/>
              <a:gd name="T12" fmla="*/ 1023484 w 3068"/>
              <a:gd name="T13" fmla="*/ 337814 h 1173"/>
              <a:gd name="T14" fmla="*/ 1158527 w 3068"/>
              <a:gd name="T15" fmla="*/ 452878 h 1173"/>
              <a:gd name="T16" fmla="*/ 1293570 w 3068"/>
              <a:gd name="T17" fmla="*/ 576792 h 1173"/>
              <a:gd name="T18" fmla="*/ 1371753 w 3068"/>
              <a:gd name="T19" fmla="*/ 665302 h 1173"/>
              <a:gd name="T20" fmla="*/ 1506796 w 3068"/>
              <a:gd name="T21" fmla="*/ 747912 h 1173"/>
              <a:gd name="T22" fmla="*/ 1627624 w 3068"/>
              <a:gd name="T23" fmla="*/ 821670 h 1173"/>
              <a:gd name="T24" fmla="*/ 1734237 w 3068"/>
              <a:gd name="T25" fmla="*/ 857075 h 1173"/>
              <a:gd name="T26" fmla="*/ 1911926 w 3068"/>
              <a:gd name="T27" fmla="*/ 854124 h 1173"/>
              <a:gd name="T28" fmla="*/ 2103829 w 3068"/>
              <a:gd name="T29" fmla="*/ 765614 h 1173"/>
              <a:gd name="T30" fmla="*/ 2260194 w 3068"/>
              <a:gd name="T31" fmla="*/ 647600 h 1173"/>
              <a:gd name="T32" fmla="*/ 2395237 w 3068"/>
              <a:gd name="T33" fmla="*/ 538438 h 1173"/>
              <a:gd name="T34" fmla="*/ 2580033 w 3068"/>
              <a:gd name="T35" fmla="*/ 355516 h 1173"/>
              <a:gd name="T36" fmla="*/ 2736399 w 3068"/>
              <a:gd name="T37" fmla="*/ 219801 h 1173"/>
              <a:gd name="T38" fmla="*/ 2906979 w 3068"/>
              <a:gd name="T39" fmla="*/ 81134 h 1173"/>
              <a:gd name="T40" fmla="*/ 3049130 w 3068"/>
              <a:gd name="T41" fmla="*/ 28028 h 1173"/>
              <a:gd name="T42" fmla="*/ 3269463 w 3068"/>
              <a:gd name="T43" fmla="*/ 7376 h 1173"/>
              <a:gd name="T44" fmla="*/ 3432936 w 3068"/>
              <a:gd name="T45" fmla="*/ 78184 h 1173"/>
              <a:gd name="T46" fmla="*/ 3567979 w 3068"/>
              <a:gd name="T47" fmla="*/ 169645 h 1173"/>
              <a:gd name="T48" fmla="*/ 3738561 w 3068"/>
              <a:gd name="T49" fmla="*/ 314211 h 1173"/>
              <a:gd name="T50" fmla="*/ 3880712 w 3068"/>
              <a:gd name="T51" fmla="*/ 435176 h 1173"/>
              <a:gd name="T52" fmla="*/ 4029970 w 3068"/>
              <a:gd name="T53" fmla="*/ 600395 h 1173"/>
              <a:gd name="T54" fmla="*/ 4150798 w 3068"/>
              <a:gd name="T55" fmla="*/ 694806 h 1173"/>
              <a:gd name="T56" fmla="*/ 4257410 w 3068"/>
              <a:gd name="T57" fmla="*/ 777415 h 1173"/>
              <a:gd name="T58" fmla="*/ 4449314 w 3068"/>
              <a:gd name="T59" fmla="*/ 851174 h 1173"/>
              <a:gd name="T60" fmla="*/ 4662539 w 3068"/>
              <a:gd name="T61" fmla="*/ 839373 h 1173"/>
              <a:gd name="T62" fmla="*/ 4889980 w 3068"/>
              <a:gd name="T63" fmla="*/ 747912 h 1173"/>
              <a:gd name="T64" fmla="*/ 4996593 w 3068"/>
              <a:gd name="T65" fmla="*/ 650550 h 1173"/>
              <a:gd name="T66" fmla="*/ 5238249 w 3068"/>
              <a:gd name="T67" fmla="*/ 423374 h 1173"/>
              <a:gd name="T68" fmla="*/ 5337755 w 3068"/>
              <a:gd name="T69" fmla="*/ 343715 h 1173"/>
              <a:gd name="T70" fmla="*/ 5451475 w 3068"/>
              <a:gd name="T71" fmla="*/ 222751 h 117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068"/>
              <a:gd name="T109" fmla="*/ 0 h 1173"/>
              <a:gd name="T110" fmla="*/ 3068 w 3068"/>
              <a:gd name="T111" fmla="*/ 1173 h 117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068" h="1173">
                <a:moveTo>
                  <a:pt x="0" y="294"/>
                </a:moveTo>
                <a:cubicBezTo>
                  <a:pt x="16" y="269"/>
                  <a:pt x="32" y="244"/>
                  <a:pt x="44" y="222"/>
                </a:cubicBezTo>
                <a:cubicBezTo>
                  <a:pt x="56" y="200"/>
                  <a:pt x="58" y="181"/>
                  <a:pt x="72" y="158"/>
                </a:cubicBezTo>
                <a:cubicBezTo>
                  <a:pt x="86" y="135"/>
                  <a:pt x="111" y="107"/>
                  <a:pt x="128" y="86"/>
                </a:cubicBezTo>
                <a:cubicBezTo>
                  <a:pt x="145" y="65"/>
                  <a:pt x="159" y="48"/>
                  <a:pt x="176" y="34"/>
                </a:cubicBezTo>
                <a:cubicBezTo>
                  <a:pt x="193" y="20"/>
                  <a:pt x="211" y="4"/>
                  <a:pt x="232" y="2"/>
                </a:cubicBezTo>
                <a:cubicBezTo>
                  <a:pt x="253" y="0"/>
                  <a:pt x="279" y="12"/>
                  <a:pt x="300" y="22"/>
                </a:cubicBezTo>
                <a:cubicBezTo>
                  <a:pt x="321" y="32"/>
                  <a:pt x="337" y="44"/>
                  <a:pt x="356" y="62"/>
                </a:cubicBezTo>
                <a:cubicBezTo>
                  <a:pt x="375" y="80"/>
                  <a:pt x="398" y="113"/>
                  <a:pt x="412" y="130"/>
                </a:cubicBezTo>
                <a:cubicBezTo>
                  <a:pt x="426" y="147"/>
                  <a:pt x="430" y="146"/>
                  <a:pt x="440" y="162"/>
                </a:cubicBezTo>
                <a:cubicBezTo>
                  <a:pt x="450" y="178"/>
                  <a:pt x="461" y="203"/>
                  <a:pt x="472" y="226"/>
                </a:cubicBezTo>
                <a:cubicBezTo>
                  <a:pt x="483" y="249"/>
                  <a:pt x="492" y="273"/>
                  <a:pt x="504" y="298"/>
                </a:cubicBezTo>
                <a:cubicBezTo>
                  <a:pt x="516" y="323"/>
                  <a:pt x="532" y="347"/>
                  <a:pt x="544" y="374"/>
                </a:cubicBezTo>
                <a:cubicBezTo>
                  <a:pt x="556" y="401"/>
                  <a:pt x="564" y="431"/>
                  <a:pt x="576" y="458"/>
                </a:cubicBezTo>
                <a:cubicBezTo>
                  <a:pt x="588" y="485"/>
                  <a:pt x="603" y="512"/>
                  <a:pt x="616" y="538"/>
                </a:cubicBezTo>
                <a:cubicBezTo>
                  <a:pt x="629" y="564"/>
                  <a:pt x="639" y="586"/>
                  <a:pt x="652" y="614"/>
                </a:cubicBezTo>
                <a:cubicBezTo>
                  <a:pt x="665" y="642"/>
                  <a:pt x="683" y="678"/>
                  <a:pt x="696" y="706"/>
                </a:cubicBezTo>
                <a:cubicBezTo>
                  <a:pt x="709" y="734"/>
                  <a:pt x="718" y="759"/>
                  <a:pt x="728" y="782"/>
                </a:cubicBezTo>
                <a:cubicBezTo>
                  <a:pt x="738" y="805"/>
                  <a:pt x="749" y="822"/>
                  <a:pt x="756" y="842"/>
                </a:cubicBezTo>
                <a:cubicBezTo>
                  <a:pt x="763" y="862"/>
                  <a:pt x="763" y="883"/>
                  <a:pt x="772" y="902"/>
                </a:cubicBezTo>
                <a:cubicBezTo>
                  <a:pt x="781" y="921"/>
                  <a:pt x="795" y="935"/>
                  <a:pt x="808" y="954"/>
                </a:cubicBezTo>
                <a:cubicBezTo>
                  <a:pt x="821" y="973"/>
                  <a:pt x="835" y="993"/>
                  <a:pt x="848" y="1014"/>
                </a:cubicBezTo>
                <a:cubicBezTo>
                  <a:pt x="861" y="1035"/>
                  <a:pt x="873" y="1065"/>
                  <a:pt x="884" y="1082"/>
                </a:cubicBezTo>
                <a:cubicBezTo>
                  <a:pt x="895" y="1099"/>
                  <a:pt x="906" y="1103"/>
                  <a:pt x="916" y="1114"/>
                </a:cubicBezTo>
                <a:cubicBezTo>
                  <a:pt x="926" y="1125"/>
                  <a:pt x="934" y="1138"/>
                  <a:pt x="944" y="1146"/>
                </a:cubicBezTo>
                <a:cubicBezTo>
                  <a:pt x="954" y="1154"/>
                  <a:pt x="965" y="1158"/>
                  <a:pt x="976" y="1162"/>
                </a:cubicBezTo>
                <a:cubicBezTo>
                  <a:pt x="987" y="1166"/>
                  <a:pt x="991" y="1171"/>
                  <a:pt x="1008" y="1170"/>
                </a:cubicBezTo>
                <a:cubicBezTo>
                  <a:pt x="1025" y="1169"/>
                  <a:pt x="1055" y="1170"/>
                  <a:pt x="1076" y="1158"/>
                </a:cubicBezTo>
                <a:cubicBezTo>
                  <a:pt x="1097" y="1146"/>
                  <a:pt x="1118" y="1118"/>
                  <a:pt x="1136" y="1098"/>
                </a:cubicBezTo>
                <a:cubicBezTo>
                  <a:pt x="1154" y="1078"/>
                  <a:pt x="1169" y="1059"/>
                  <a:pt x="1184" y="1038"/>
                </a:cubicBezTo>
                <a:cubicBezTo>
                  <a:pt x="1199" y="1017"/>
                  <a:pt x="1213" y="1001"/>
                  <a:pt x="1228" y="974"/>
                </a:cubicBezTo>
                <a:cubicBezTo>
                  <a:pt x="1243" y="947"/>
                  <a:pt x="1258" y="904"/>
                  <a:pt x="1272" y="878"/>
                </a:cubicBezTo>
                <a:cubicBezTo>
                  <a:pt x="1286" y="852"/>
                  <a:pt x="1299" y="843"/>
                  <a:pt x="1312" y="818"/>
                </a:cubicBezTo>
                <a:cubicBezTo>
                  <a:pt x="1325" y="793"/>
                  <a:pt x="1331" y="769"/>
                  <a:pt x="1348" y="730"/>
                </a:cubicBezTo>
                <a:cubicBezTo>
                  <a:pt x="1365" y="691"/>
                  <a:pt x="1395" y="623"/>
                  <a:pt x="1412" y="582"/>
                </a:cubicBezTo>
                <a:cubicBezTo>
                  <a:pt x="1429" y="541"/>
                  <a:pt x="1439" y="515"/>
                  <a:pt x="1452" y="482"/>
                </a:cubicBezTo>
                <a:cubicBezTo>
                  <a:pt x="1465" y="449"/>
                  <a:pt x="1477" y="413"/>
                  <a:pt x="1492" y="382"/>
                </a:cubicBezTo>
                <a:cubicBezTo>
                  <a:pt x="1507" y="351"/>
                  <a:pt x="1523" y="327"/>
                  <a:pt x="1540" y="298"/>
                </a:cubicBezTo>
                <a:cubicBezTo>
                  <a:pt x="1557" y="269"/>
                  <a:pt x="1576" y="237"/>
                  <a:pt x="1592" y="206"/>
                </a:cubicBezTo>
                <a:cubicBezTo>
                  <a:pt x="1608" y="175"/>
                  <a:pt x="1623" y="131"/>
                  <a:pt x="1636" y="110"/>
                </a:cubicBezTo>
                <a:cubicBezTo>
                  <a:pt x="1649" y="89"/>
                  <a:pt x="1655" y="90"/>
                  <a:pt x="1668" y="78"/>
                </a:cubicBezTo>
                <a:cubicBezTo>
                  <a:pt x="1681" y="66"/>
                  <a:pt x="1697" y="49"/>
                  <a:pt x="1716" y="38"/>
                </a:cubicBezTo>
                <a:cubicBezTo>
                  <a:pt x="1735" y="27"/>
                  <a:pt x="1763" y="19"/>
                  <a:pt x="1784" y="14"/>
                </a:cubicBezTo>
                <a:cubicBezTo>
                  <a:pt x="1805" y="9"/>
                  <a:pt x="1822" y="3"/>
                  <a:pt x="1840" y="10"/>
                </a:cubicBezTo>
                <a:cubicBezTo>
                  <a:pt x="1858" y="17"/>
                  <a:pt x="1881" y="38"/>
                  <a:pt x="1896" y="54"/>
                </a:cubicBezTo>
                <a:cubicBezTo>
                  <a:pt x="1911" y="70"/>
                  <a:pt x="1919" y="87"/>
                  <a:pt x="1932" y="106"/>
                </a:cubicBezTo>
                <a:cubicBezTo>
                  <a:pt x="1945" y="125"/>
                  <a:pt x="1959" y="145"/>
                  <a:pt x="1972" y="166"/>
                </a:cubicBezTo>
                <a:cubicBezTo>
                  <a:pt x="1985" y="187"/>
                  <a:pt x="1996" y="210"/>
                  <a:pt x="2008" y="230"/>
                </a:cubicBezTo>
                <a:cubicBezTo>
                  <a:pt x="2020" y="250"/>
                  <a:pt x="2028" y="253"/>
                  <a:pt x="2044" y="286"/>
                </a:cubicBezTo>
                <a:cubicBezTo>
                  <a:pt x="2060" y="319"/>
                  <a:pt x="2088" y="387"/>
                  <a:pt x="2104" y="426"/>
                </a:cubicBezTo>
                <a:cubicBezTo>
                  <a:pt x="2120" y="465"/>
                  <a:pt x="2127" y="491"/>
                  <a:pt x="2140" y="518"/>
                </a:cubicBezTo>
                <a:cubicBezTo>
                  <a:pt x="2153" y="545"/>
                  <a:pt x="2169" y="557"/>
                  <a:pt x="2184" y="590"/>
                </a:cubicBezTo>
                <a:cubicBezTo>
                  <a:pt x="2199" y="623"/>
                  <a:pt x="2218" y="677"/>
                  <a:pt x="2232" y="714"/>
                </a:cubicBezTo>
                <a:cubicBezTo>
                  <a:pt x="2246" y="751"/>
                  <a:pt x="2256" y="787"/>
                  <a:pt x="2268" y="814"/>
                </a:cubicBezTo>
                <a:cubicBezTo>
                  <a:pt x="2280" y="841"/>
                  <a:pt x="2293" y="857"/>
                  <a:pt x="2304" y="878"/>
                </a:cubicBezTo>
                <a:cubicBezTo>
                  <a:pt x="2315" y="899"/>
                  <a:pt x="2327" y="924"/>
                  <a:pt x="2336" y="942"/>
                </a:cubicBezTo>
                <a:cubicBezTo>
                  <a:pt x="2345" y="960"/>
                  <a:pt x="2350" y="967"/>
                  <a:pt x="2360" y="986"/>
                </a:cubicBezTo>
                <a:cubicBezTo>
                  <a:pt x="2370" y="1005"/>
                  <a:pt x="2379" y="1031"/>
                  <a:pt x="2396" y="1054"/>
                </a:cubicBezTo>
                <a:cubicBezTo>
                  <a:pt x="2413" y="1077"/>
                  <a:pt x="2442" y="1105"/>
                  <a:pt x="2460" y="1122"/>
                </a:cubicBezTo>
                <a:cubicBezTo>
                  <a:pt x="2478" y="1139"/>
                  <a:pt x="2489" y="1146"/>
                  <a:pt x="2504" y="1154"/>
                </a:cubicBezTo>
                <a:cubicBezTo>
                  <a:pt x="2519" y="1162"/>
                  <a:pt x="2528" y="1173"/>
                  <a:pt x="2548" y="1170"/>
                </a:cubicBezTo>
                <a:cubicBezTo>
                  <a:pt x="2568" y="1167"/>
                  <a:pt x="2595" y="1155"/>
                  <a:pt x="2624" y="1138"/>
                </a:cubicBezTo>
                <a:cubicBezTo>
                  <a:pt x="2653" y="1121"/>
                  <a:pt x="2699" y="1087"/>
                  <a:pt x="2720" y="1066"/>
                </a:cubicBezTo>
                <a:cubicBezTo>
                  <a:pt x="2741" y="1045"/>
                  <a:pt x="2742" y="1033"/>
                  <a:pt x="2752" y="1014"/>
                </a:cubicBezTo>
                <a:cubicBezTo>
                  <a:pt x="2762" y="995"/>
                  <a:pt x="2770" y="976"/>
                  <a:pt x="2780" y="954"/>
                </a:cubicBezTo>
                <a:cubicBezTo>
                  <a:pt x="2790" y="932"/>
                  <a:pt x="2793" y="925"/>
                  <a:pt x="2812" y="882"/>
                </a:cubicBezTo>
                <a:cubicBezTo>
                  <a:pt x="2831" y="839"/>
                  <a:pt x="2869" y="749"/>
                  <a:pt x="2892" y="698"/>
                </a:cubicBezTo>
                <a:cubicBezTo>
                  <a:pt x="2915" y="647"/>
                  <a:pt x="2936" y="599"/>
                  <a:pt x="2948" y="574"/>
                </a:cubicBezTo>
                <a:cubicBezTo>
                  <a:pt x="2960" y="549"/>
                  <a:pt x="2955" y="564"/>
                  <a:pt x="2964" y="546"/>
                </a:cubicBezTo>
                <a:cubicBezTo>
                  <a:pt x="2973" y="528"/>
                  <a:pt x="2989" y="489"/>
                  <a:pt x="3004" y="466"/>
                </a:cubicBezTo>
                <a:cubicBezTo>
                  <a:pt x="3019" y="443"/>
                  <a:pt x="3041" y="433"/>
                  <a:pt x="3052" y="406"/>
                </a:cubicBezTo>
                <a:cubicBezTo>
                  <a:pt x="3063" y="379"/>
                  <a:pt x="3066" y="319"/>
                  <a:pt x="3068" y="302"/>
                </a:cubicBez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19824" name="Freeform 8"/>
          <p:cNvSpPr>
            <a:spLocks noChangeAspect="1"/>
          </p:cNvSpPr>
          <p:nvPr/>
        </p:nvSpPr>
        <p:spPr bwMode="auto">
          <a:xfrm>
            <a:off x="752475" y="4186238"/>
            <a:ext cx="5449888" cy="866775"/>
          </a:xfrm>
          <a:custGeom>
            <a:avLst/>
            <a:gdLst>
              <a:gd name="T0" fmla="*/ 78160 w 3068"/>
              <a:gd name="T1" fmla="*/ 164044 h 1173"/>
              <a:gd name="T2" fmla="*/ 227375 w 3068"/>
              <a:gd name="T3" fmla="*/ 63549 h 1173"/>
              <a:gd name="T4" fmla="*/ 412117 w 3068"/>
              <a:gd name="T5" fmla="*/ 1478 h 1173"/>
              <a:gd name="T6" fmla="*/ 632386 w 3068"/>
              <a:gd name="T7" fmla="*/ 45814 h 1173"/>
              <a:gd name="T8" fmla="*/ 781601 w 3068"/>
              <a:gd name="T9" fmla="*/ 119708 h 1173"/>
              <a:gd name="T10" fmla="*/ 895288 w 3068"/>
              <a:gd name="T11" fmla="*/ 220204 h 1173"/>
              <a:gd name="T12" fmla="*/ 1023186 w 3068"/>
              <a:gd name="T13" fmla="*/ 338434 h 1173"/>
              <a:gd name="T14" fmla="*/ 1158190 w 3068"/>
              <a:gd name="T15" fmla="*/ 453708 h 1173"/>
              <a:gd name="T16" fmla="*/ 1293194 w 3068"/>
              <a:gd name="T17" fmla="*/ 577850 h 1173"/>
              <a:gd name="T18" fmla="*/ 1371354 w 3068"/>
              <a:gd name="T19" fmla="*/ 666523 h 1173"/>
              <a:gd name="T20" fmla="*/ 1506358 w 3068"/>
              <a:gd name="T21" fmla="*/ 749284 h 1173"/>
              <a:gd name="T22" fmla="*/ 1627150 w 3068"/>
              <a:gd name="T23" fmla="*/ 823178 h 1173"/>
              <a:gd name="T24" fmla="*/ 1733732 w 3068"/>
              <a:gd name="T25" fmla="*/ 858647 h 1173"/>
              <a:gd name="T26" fmla="*/ 1911369 w 3068"/>
              <a:gd name="T27" fmla="*/ 855691 h 1173"/>
              <a:gd name="T28" fmla="*/ 2103216 w 3068"/>
              <a:gd name="T29" fmla="*/ 767018 h 1173"/>
              <a:gd name="T30" fmla="*/ 2259537 w 3068"/>
              <a:gd name="T31" fmla="*/ 648788 h 1173"/>
              <a:gd name="T32" fmla="*/ 2394540 w 3068"/>
              <a:gd name="T33" fmla="*/ 539425 h 1173"/>
              <a:gd name="T34" fmla="*/ 2579282 w 3068"/>
              <a:gd name="T35" fmla="*/ 356168 h 1173"/>
              <a:gd name="T36" fmla="*/ 2735602 w 3068"/>
              <a:gd name="T37" fmla="*/ 220204 h 1173"/>
              <a:gd name="T38" fmla="*/ 2906133 w 3068"/>
              <a:gd name="T39" fmla="*/ 81283 h 1173"/>
              <a:gd name="T40" fmla="*/ 3048242 w 3068"/>
              <a:gd name="T41" fmla="*/ 28080 h 1173"/>
              <a:gd name="T42" fmla="*/ 3268512 w 3068"/>
              <a:gd name="T43" fmla="*/ 7389 h 1173"/>
              <a:gd name="T44" fmla="*/ 3431937 w 3068"/>
              <a:gd name="T45" fmla="*/ 78327 h 1173"/>
              <a:gd name="T46" fmla="*/ 3566941 w 3068"/>
              <a:gd name="T47" fmla="*/ 169956 h 1173"/>
              <a:gd name="T48" fmla="*/ 3737473 w 3068"/>
              <a:gd name="T49" fmla="*/ 314788 h 1173"/>
              <a:gd name="T50" fmla="*/ 3879582 w 3068"/>
              <a:gd name="T51" fmla="*/ 435974 h 1173"/>
              <a:gd name="T52" fmla="*/ 4028796 w 3068"/>
              <a:gd name="T53" fmla="*/ 601496 h 1173"/>
              <a:gd name="T54" fmla="*/ 4149589 w 3068"/>
              <a:gd name="T55" fmla="*/ 696080 h 1173"/>
              <a:gd name="T56" fmla="*/ 4256171 w 3068"/>
              <a:gd name="T57" fmla="*/ 778841 h 1173"/>
              <a:gd name="T58" fmla="*/ 4448018 w 3068"/>
              <a:gd name="T59" fmla="*/ 852735 h 1173"/>
              <a:gd name="T60" fmla="*/ 4661182 w 3068"/>
              <a:gd name="T61" fmla="*/ 840912 h 1173"/>
              <a:gd name="T62" fmla="*/ 4888557 w 3068"/>
              <a:gd name="T63" fmla="*/ 749284 h 1173"/>
              <a:gd name="T64" fmla="*/ 4995139 w 3068"/>
              <a:gd name="T65" fmla="*/ 651744 h 1173"/>
              <a:gd name="T66" fmla="*/ 5236724 w 3068"/>
              <a:gd name="T67" fmla="*/ 424151 h 1173"/>
              <a:gd name="T68" fmla="*/ 5336201 w 3068"/>
              <a:gd name="T69" fmla="*/ 344345 h 1173"/>
              <a:gd name="T70" fmla="*/ 5449888 w 3068"/>
              <a:gd name="T71" fmla="*/ 223159 h 117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068"/>
              <a:gd name="T109" fmla="*/ 0 h 1173"/>
              <a:gd name="T110" fmla="*/ 3068 w 3068"/>
              <a:gd name="T111" fmla="*/ 1173 h 117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068" h="1173">
                <a:moveTo>
                  <a:pt x="0" y="294"/>
                </a:moveTo>
                <a:cubicBezTo>
                  <a:pt x="16" y="269"/>
                  <a:pt x="32" y="244"/>
                  <a:pt x="44" y="222"/>
                </a:cubicBezTo>
                <a:cubicBezTo>
                  <a:pt x="56" y="200"/>
                  <a:pt x="58" y="181"/>
                  <a:pt x="72" y="158"/>
                </a:cubicBezTo>
                <a:cubicBezTo>
                  <a:pt x="86" y="135"/>
                  <a:pt x="111" y="107"/>
                  <a:pt x="128" y="86"/>
                </a:cubicBezTo>
                <a:cubicBezTo>
                  <a:pt x="145" y="65"/>
                  <a:pt x="159" y="48"/>
                  <a:pt x="176" y="34"/>
                </a:cubicBezTo>
                <a:cubicBezTo>
                  <a:pt x="193" y="20"/>
                  <a:pt x="211" y="4"/>
                  <a:pt x="232" y="2"/>
                </a:cubicBezTo>
                <a:cubicBezTo>
                  <a:pt x="253" y="0"/>
                  <a:pt x="279" y="12"/>
                  <a:pt x="300" y="22"/>
                </a:cubicBezTo>
                <a:cubicBezTo>
                  <a:pt x="321" y="32"/>
                  <a:pt x="337" y="44"/>
                  <a:pt x="356" y="62"/>
                </a:cubicBezTo>
                <a:cubicBezTo>
                  <a:pt x="375" y="80"/>
                  <a:pt x="398" y="113"/>
                  <a:pt x="412" y="130"/>
                </a:cubicBezTo>
                <a:cubicBezTo>
                  <a:pt x="426" y="147"/>
                  <a:pt x="430" y="146"/>
                  <a:pt x="440" y="162"/>
                </a:cubicBezTo>
                <a:cubicBezTo>
                  <a:pt x="450" y="178"/>
                  <a:pt x="461" y="203"/>
                  <a:pt x="472" y="226"/>
                </a:cubicBezTo>
                <a:cubicBezTo>
                  <a:pt x="483" y="249"/>
                  <a:pt x="492" y="273"/>
                  <a:pt x="504" y="298"/>
                </a:cubicBezTo>
                <a:cubicBezTo>
                  <a:pt x="516" y="323"/>
                  <a:pt x="532" y="347"/>
                  <a:pt x="544" y="374"/>
                </a:cubicBezTo>
                <a:cubicBezTo>
                  <a:pt x="556" y="401"/>
                  <a:pt x="564" y="431"/>
                  <a:pt x="576" y="458"/>
                </a:cubicBezTo>
                <a:cubicBezTo>
                  <a:pt x="588" y="485"/>
                  <a:pt x="603" y="512"/>
                  <a:pt x="616" y="538"/>
                </a:cubicBezTo>
                <a:cubicBezTo>
                  <a:pt x="629" y="564"/>
                  <a:pt x="639" y="586"/>
                  <a:pt x="652" y="614"/>
                </a:cubicBezTo>
                <a:cubicBezTo>
                  <a:pt x="665" y="642"/>
                  <a:pt x="683" y="678"/>
                  <a:pt x="696" y="706"/>
                </a:cubicBezTo>
                <a:cubicBezTo>
                  <a:pt x="709" y="734"/>
                  <a:pt x="718" y="759"/>
                  <a:pt x="728" y="782"/>
                </a:cubicBezTo>
                <a:cubicBezTo>
                  <a:pt x="738" y="805"/>
                  <a:pt x="749" y="822"/>
                  <a:pt x="756" y="842"/>
                </a:cubicBezTo>
                <a:cubicBezTo>
                  <a:pt x="763" y="862"/>
                  <a:pt x="763" y="883"/>
                  <a:pt x="772" y="902"/>
                </a:cubicBezTo>
                <a:cubicBezTo>
                  <a:pt x="781" y="921"/>
                  <a:pt x="795" y="935"/>
                  <a:pt x="808" y="954"/>
                </a:cubicBezTo>
                <a:cubicBezTo>
                  <a:pt x="821" y="973"/>
                  <a:pt x="835" y="993"/>
                  <a:pt x="848" y="1014"/>
                </a:cubicBezTo>
                <a:cubicBezTo>
                  <a:pt x="861" y="1035"/>
                  <a:pt x="873" y="1065"/>
                  <a:pt x="884" y="1082"/>
                </a:cubicBezTo>
                <a:cubicBezTo>
                  <a:pt x="895" y="1099"/>
                  <a:pt x="906" y="1103"/>
                  <a:pt x="916" y="1114"/>
                </a:cubicBezTo>
                <a:cubicBezTo>
                  <a:pt x="926" y="1125"/>
                  <a:pt x="934" y="1138"/>
                  <a:pt x="944" y="1146"/>
                </a:cubicBezTo>
                <a:cubicBezTo>
                  <a:pt x="954" y="1154"/>
                  <a:pt x="965" y="1158"/>
                  <a:pt x="976" y="1162"/>
                </a:cubicBezTo>
                <a:cubicBezTo>
                  <a:pt x="987" y="1166"/>
                  <a:pt x="991" y="1171"/>
                  <a:pt x="1008" y="1170"/>
                </a:cubicBezTo>
                <a:cubicBezTo>
                  <a:pt x="1025" y="1169"/>
                  <a:pt x="1055" y="1170"/>
                  <a:pt x="1076" y="1158"/>
                </a:cubicBezTo>
                <a:cubicBezTo>
                  <a:pt x="1097" y="1146"/>
                  <a:pt x="1118" y="1118"/>
                  <a:pt x="1136" y="1098"/>
                </a:cubicBezTo>
                <a:cubicBezTo>
                  <a:pt x="1154" y="1078"/>
                  <a:pt x="1169" y="1059"/>
                  <a:pt x="1184" y="1038"/>
                </a:cubicBezTo>
                <a:cubicBezTo>
                  <a:pt x="1199" y="1017"/>
                  <a:pt x="1213" y="1001"/>
                  <a:pt x="1228" y="974"/>
                </a:cubicBezTo>
                <a:cubicBezTo>
                  <a:pt x="1243" y="947"/>
                  <a:pt x="1258" y="904"/>
                  <a:pt x="1272" y="878"/>
                </a:cubicBezTo>
                <a:cubicBezTo>
                  <a:pt x="1286" y="852"/>
                  <a:pt x="1299" y="843"/>
                  <a:pt x="1312" y="818"/>
                </a:cubicBezTo>
                <a:cubicBezTo>
                  <a:pt x="1325" y="793"/>
                  <a:pt x="1331" y="769"/>
                  <a:pt x="1348" y="730"/>
                </a:cubicBezTo>
                <a:cubicBezTo>
                  <a:pt x="1365" y="691"/>
                  <a:pt x="1395" y="623"/>
                  <a:pt x="1412" y="582"/>
                </a:cubicBezTo>
                <a:cubicBezTo>
                  <a:pt x="1429" y="541"/>
                  <a:pt x="1439" y="515"/>
                  <a:pt x="1452" y="482"/>
                </a:cubicBezTo>
                <a:cubicBezTo>
                  <a:pt x="1465" y="449"/>
                  <a:pt x="1477" y="413"/>
                  <a:pt x="1492" y="382"/>
                </a:cubicBezTo>
                <a:cubicBezTo>
                  <a:pt x="1507" y="351"/>
                  <a:pt x="1523" y="327"/>
                  <a:pt x="1540" y="298"/>
                </a:cubicBezTo>
                <a:cubicBezTo>
                  <a:pt x="1557" y="269"/>
                  <a:pt x="1576" y="237"/>
                  <a:pt x="1592" y="206"/>
                </a:cubicBezTo>
                <a:cubicBezTo>
                  <a:pt x="1608" y="175"/>
                  <a:pt x="1623" y="131"/>
                  <a:pt x="1636" y="110"/>
                </a:cubicBezTo>
                <a:cubicBezTo>
                  <a:pt x="1649" y="89"/>
                  <a:pt x="1655" y="90"/>
                  <a:pt x="1668" y="78"/>
                </a:cubicBezTo>
                <a:cubicBezTo>
                  <a:pt x="1681" y="66"/>
                  <a:pt x="1697" y="49"/>
                  <a:pt x="1716" y="38"/>
                </a:cubicBezTo>
                <a:cubicBezTo>
                  <a:pt x="1735" y="27"/>
                  <a:pt x="1763" y="19"/>
                  <a:pt x="1784" y="14"/>
                </a:cubicBezTo>
                <a:cubicBezTo>
                  <a:pt x="1805" y="9"/>
                  <a:pt x="1822" y="3"/>
                  <a:pt x="1840" y="10"/>
                </a:cubicBezTo>
                <a:cubicBezTo>
                  <a:pt x="1858" y="17"/>
                  <a:pt x="1881" y="38"/>
                  <a:pt x="1896" y="54"/>
                </a:cubicBezTo>
                <a:cubicBezTo>
                  <a:pt x="1911" y="70"/>
                  <a:pt x="1919" y="87"/>
                  <a:pt x="1932" y="106"/>
                </a:cubicBezTo>
                <a:cubicBezTo>
                  <a:pt x="1945" y="125"/>
                  <a:pt x="1959" y="145"/>
                  <a:pt x="1972" y="166"/>
                </a:cubicBezTo>
                <a:cubicBezTo>
                  <a:pt x="1985" y="187"/>
                  <a:pt x="1996" y="210"/>
                  <a:pt x="2008" y="230"/>
                </a:cubicBezTo>
                <a:cubicBezTo>
                  <a:pt x="2020" y="250"/>
                  <a:pt x="2028" y="253"/>
                  <a:pt x="2044" y="286"/>
                </a:cubicBezTo>
                <a:cubicBezTo>
                  <a:pt x="2060" y="319"/>
                  <a:pt x="2088" y="387"/>
                  <a:pt x="2104" y="426"/>
                </a:cubicBezTo>
                <a:cubicBezTo>
                  <a:pt x="2120" y="465"/>
                  <a:pt x="2127" y="491"/>
                  <a:pt x="2140" y="518"/>
                </a:cubicBezTo>
                <a:cubicBezTo>
                  <a:pt x="2153" y="545"/>
                  <a:pt x="2169" y="557"/>
                  <a:pt x="2184" y="590"/>
                </a:cubicBezTo>
                <a:cubicBezTo>
                  <a:pt x="2199" y="623"/>
                  <a:pt x="2218" y="677"/>
                  <a:pt x="2232" y="714"/>
                </a:cubicBezTo>
                <a:cubicBezTo>
                  <a:pt x="2246" y="751"/>
                  <a:pt x="2256" y="787"/>
                  <a:pt x="2268" y="814"/>
                </a:cubicBezTo>
                <a:cubicBezTo>
                  <a:pt x="2280" y="841"/>
                  <a:pt x="2293" y="857"/>
                  <a:pt x="2304" y="878"/>
                </a:cubicBezTo>
                <a:cubicBezTo>
                  <a:pt x="2315" y="899"/>
                  <a:pt x="2327" y="924"/>
                  <a:pt x="2336" y="942"/>
                </a:cubicBezTo>
                <a:cubicBezTo>
                  <a:pt x="2345" y="960"/>
                  <a:pt x="2350" y="967"/>
                  <a:pt x="2360" y="986"/>
                </a:cubicBezTo>
                <a:cubicBezTo>
                  <a:pt x="2370" y="1005"/>
                  <a:pt x="2379" y="1031"/>
                  <a:pt x="2396" y="1054"/>
                </a:cubicBezTo>
                <a:cubicBezTo>
                  <a:pt x="2413" y="1077"/>
                  <a:pt x="2442" y="1105"/>
                  <a:pt x="2460" y="1122"/>
                </a:cubicBezTo>
                <a:cubicBezTo>
                  <a:pt x="2478" y="1139"/>
                  <a:pt x="2489" y="1146"/>
                  <a:pt x="2504" y="1154"/>
                </a:cubicBezTo>
                <a:cubicBezTo>
                  <a:pt x="2519" y="1162"/>
                  <a:pt x="2528" y="1173"/>
                  <a:pt x="2548" y="1170"/>
                </a:cubicBezTo>
                <a:cubicBezTo>
                  <a:pt x="2568" y="1167"/>
                  <a:pt x="2595" y="1155"/>
                  <a:pt x="2624" y="1138"/>
                </a:cubicBezTo>
                <a:cubicBezTo>
                  <a:pt x="2653" y="1121"/>
                  <a:pt x="2699" y="1087"/>
                  <a:pt x="2720" y="1066"/>
                </a:cubicBezTo>
                <a:cubicBezTo>
                  <a:pt x="2741" y="1045"/>
                  <a:pt x="2742" y="1033"/>
                  <a:pt x="2752" y="1014"/>
                </a:cubicBezTo>
                <a:cubicBezTo>
                  <a:pt x="2762" y="995"/>
                  <a:pt x="2770" y="976"/>
                  <a:pt x="2780" y="954"/>
                </a:cubicBezTo>
                <a:cubicBezTo>
                  <a:pt x="2790" y="932"/>
                  <a:pt x="2793" y="925"/>
                  <a:pt x="2812" y="882"/>
                </a:cubicBezTo>
                <a:cubicBezTo>
                  <a:pt x="2831" y="839"/>
                  <a:pt x="2869" y="749"/>
                  <a:pt x="2892" y="698"/>
                </a:cubicBezTo>
                <a:cubicBezTo>
                  <a:pt x="2915" y="647"/>
                  <a:pt x="2936" y="599"/>
                  <a:pt x="2948" y="574"/>
                </a:cubicBezTo>
                <a:cubicBezTo>
                  <a:pt x="2960" y="549"/>
                  <a:pt x="2955" y="564"/>
                  <a:pt x="2964" y="546"/>
                </a:cubicBezTo>
                <a:cubicBezTo>
                  <a:pt x="2973" y="528"/>
                  <a:pt x="2989" y="489"/>
                  <a:pt x="3004" y="466"/>
                </a:cubicBezTo>
                <a:cubicBezTo>
                  <a:pt x="3019" y="443"/>
                  <a:pt x="3041" y="433"/>
                  <a:pt x="3052" y="406"/>
                </a:cubicBezTo>
                <a:cubicBezTo>
                  <a:pt x="3063" y="379"/>
                  <a:pt x="3066" y="319"/>
                  <a:pt x="3068" y="302"/>
                </a:cubicBez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19825" name="Rectangle 10"/>
          <p:cNvSpPr>
            <a:spLocks noChangeArrowheads="1"/>
          </p:cNvSpPr>
          <p:nvPr/>
        </p:nvSpPr>
        <p:spPr bwMode="auto">
          <a:xfrm>
            <a:off x="2465388" y="4035425"/>
            <a:ext cx="88900" cy="838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9826" name="Rectangle 11"/>
          <p:cNvSpPr>
            <a:spLocks noChangeArrowheads="1"/>
          </p:cNvSpPr>
          <p:nvPr/>
        </p:nvSpPr>
        <p:spPr bwMode="auto">
          <a:xfrm>
            <a:off x="3836988" y="3197225"/>
            <a:ext cx="88900" cy="838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9827" name="Rectangle 12"/>
          <p:cNvSpPr>
            <a:spLocks noChangeArrowheads="1"/>
          </p:cNvSpPr>
          <p:nvPr/>
        </p:nvSpPr>
        <p:spPr bwMode="auto">
          <a:xfrm>
            <a:off x="5281613" y="4060825"/>
            <a:ext cx="88900" cy="838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9828" name="Line 13"/>
          <p:cNvSpPr>
            <a:spLocks noChangeShapeType="1"/>
          </p:cNvSpPr>
          <p:nvPr/>
        </p:nvSpPr>
        <p:spPr bwMode="auto">
          <a:xfrm>
            <a:off x="725488" y="3536950"/>
            <a:ext cx="34925" cy="617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29" name="Line 14"/>
          <p:cNvSpPr>
            <a:spLocks noChangeShapeType="1"/>
          </p:cNvSpPr>
          <p:nvPr/>
        </p:nvSpPr>
        <p:spPr bwMode="auto">
          <a:xfrm>
            <a:off x="6149975" y="3595688"/>
            <a:ext cx="39688" cy="644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30" name="Line 15"/>
          <p:cNvSpPr>
            <a:spLocks noChangeShapeType="1"/>
          </p:cNvSpPr>
          <p:nvPr/>
        </p:nvSpPr>
        <p:spPr bwMode="auto">
          <a:xfrm>
            <a:off x="857250" y="3467100"/>
            <a:ext cx="31750" cy="617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31" name="Line 16"/>
          <p:cNvSpPr>
            <a:spLocks noChangeShapeType="1"/>
          </p:cNvSpPr>
          <p:nvPr/>
        </p:nvSpPr>
        <p:spPr bwMode="auto">
          <a:xfrm>
            <a:off x="971550" y="3381375"/>
            <a:ext cx="31750" cy="61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32" name="Line 17"/>
          <p:cNvSpPr>
            <a:spLocks noChangeShapeType="1"/>
          </p:cNvSpPr>
          <p:nvPr/>
        </p:nvSpPr>
        <p:spPr bwMode="auto">
          <a:xfrm>
            <a:off x="1249363" y="3357563"/>
            <a:ext cx="31750" cy="61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33" name="Line 18"/>
          <p:cNvSpPr>
            <a:spLocks noChangeShapeType="1"/>
          </p:cNvSpPr>
          <p:nvPr/>
        </p:nvSpPr>
        <p:spPr bwMode="auto">
          <a:xfrm>
            <a:off x="1379538" y="3357563"/>
            <a:ext cx="31750" cy="61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34" name="Line 19"/>
          <p:cNvSpPr>
            <a:spLocks noChangeShapeType="1"/>
          </p:cNvSpPr>
          <p:nvPr/>
        </p:nvSpPr>
        <p:spPr bwMode="auto">
          <a:xfrm>
            <a:off x="1511300" y="3506788"/>
            <a:ext cx="31750" cy="617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35" name="Line 20"/>
          <p:cNvSpPr>
            <a:spLocks noChangeShapeType="1"/>
          </p:cNvSpPr>
          <p:nvPr/>
        </p:nvSpPr>
        <p:spPr bwMode="auto">
          <a:xfrm>
            <a:off x="1625600" y="3536950"/>
            <a:ext cx="31750" cy="617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36" name="Line 21"/>
          <p:cNvSpPr>
            <a:spLocks noChangeShapeType="1"/>
          </p:cNvSpPr>
          <p:nvPr/>
        </p:nvSpPr>
        <p:spPr bwMode="auto">
          <a:xfrm>
            <a:off x="1771650" y="3760788"/>
            <a:ext cx="31750" cy="617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37" name="Line 22"/>
          <p:cNvSpPr>
            <a:spLocks noChangeShapeType="1"/>
          </p:cNvSpPr>
          <p:nvPr/>
        </p:nvSpPr>
        <p:spPr bwMode="auto">
          <a:xfrm>
            <a:off x="1887538" y="3760788"/>
            <a:ext cx="31750" cy="617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38" name="Line 23"/>
          <p:cNvSpPr>
            <a:spLocks noChangeShapeType="1"/>
          </p:cNvSpPr>
          <p:nvPr/>
        </p:nvSpPr>
        <p:spPr bwMode="auto">
          <a:xfrm>
            <a:off x="2001838" y="3935413"/>
            <a:ext cx="31750" cy="61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39" name="Line 24"/>
          <p:cNvSpPr>
            <a:spLocks noChangeShapeType="1"/>
          </p:cNvSpPr>
          <p:nvPr/>
        </p:nvSpPr>
        <p:spPr bwMode="auto">
          <a:xfrm>
            <a:off x="2130425" y="4060825"/>
            <a:ext cx="31750" cy="617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40" name="Line 25"/>
          <p:cNvSpPr>
            <a:spLocks noChangeShapeType="1"/>
          </p:cNvSpPr>
          <p:nvPr/>
        </p:nvSpPr>
        <p:spPr bwMode="auto">
          <a:xfrm>
            <a:off x="2260600" y="4162425"/>
            <a:ext cx="34925" cy="617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41" name="Line 26"/>
          <p:cNvSpPr>
            <a:spLocks noChangeShapeType="1"/>
          </p:cNvSpPr>
          <p:nvPr/>
        </p:nvSpPr>
        <p:spPr bwMode="auto">
          <a:xfrm>
            <a:off x="2392363" y="4224338"/>
            <a:ext cx="31750" cy="61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42" name="Line 27"/>
          <p:cNvSpPr>
            <a:spLocks noChangeShapeType="1"/>
          </p:cNvSpPr>
          <p:nvPr/>
        </p:nvSpPr>
        <p:spPr bwMode="auto">
          <a:xfrm>
            <a:off x="2654300" y="4194175"/>
            <a:ext cx="31750" cy="61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43" name="Line 28"/>
          <p:cNvSpPr>
            <a:spLocks noChangeShapeType="1"/>
          </p:cNvSpPr>
          <p:nvPr/>
        </p:nvSpPr>
        <p:spPr bwMode="auto">
          <a:xfrm>
            <a:off x="2784475" y="4090988"/>
            <a:ext cx="31750" cy="617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44" name="Line 29"/>
          <p:cNvSpPr>
            <a:spLocks noChangeShapeType="1"/>
          </p:cNvSpPr>
          <p:nvPr/>
        </p:nvSpPr>
        <p:spPr bwMode="auto">
          <a:xfrm>
            <a:off x="2914650" y="4060825"/>
            <a:ext cx="31750" cy="617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45" name="Line 30"/>
          <p:cNvSpPr>
            <a:spLocks noChangeShapeType="1"/>
          </p:cNvSpPr>
          <p:nvPr/>
        </p:nvSpPr>
        <p:spPr bwMode="auto">
          <a:xfrm>
            <a:off x="3046413" y="3935413"/>
            <a:ext cx="31750" cy="61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46" name="Line 31"/>
          <p:cNvSpPr>
            <a:spLocks noChangeShapeType="1"/>
          </p:cNvSpPr>
          <p:nvPr/>
        </p:nvSpPr>
        <p:spPr bwMode="auto">
          <a:xfrm>
            <a:off x="3194050" y="3760788"/>
            <a:ext cx="33338" cy="617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47" name="Line 32"/>
          <p:cNvSpPr>
            <a:spLocks noChangeShapeType="1"/>
          </p:cNvSpPr>
          <p:nvPr/>
        </p:nvSpPr>
        <p:spPr bwMode="auto">
          <a:xfrm>
            <a:off x="3308350" y="3621088"/>
            <a:ext cx="31750" cy="61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48" name="Line 33"/>
          <p:cNvSpPr>
            <a:spLocks noChangeShapeType="1"/>
          </p:cNvSpPr>
          <p:nvPr/>
        </p:nvSpPr>
        <p:spPr bwMode="auto">
          <a:xfrm>
            <a:off x="3422650" y="3573463"/>
            <a:ext cx="31750" cy="61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49" name="Line 34"/>
          <p:cNvSpPr>
            <a:spLocks noChangeShapeType="1"/>
          </p:cNvSpPr>
          <p:nvPr/>
        </p:nvSpPr>
        <p:spPr bwMode="auto">
          <a:xfrm>
            <a:off x="3554413" y="3536950"/>
            <a:ext cx="31750" cy="617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50" name="Line 35"/>
          <p:cNvSpPr>
            <a:spLocks noChangeShapeType="1"/>
          </p:cNvSpPr>
          <p:nvPr/>
        </p:nvSpPr>
        <p:spPr bwMode="auto">
          <a:xfrm>
            <a:off x="3700463" y="3405188"/>
            <a:ext cx="31750" cy="61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51" name="Line 36"/>
          <p:cNvSpPr>
            <a:spLocks noChangeShapeType="1"/>
          </p:cNvSpPr>
          <p:nvPr/>
        </p:nvSpPr>
        <p:spPr bwMode="auto">
          <a:xfrm>
            <a:off x="3946525" y="3357563"/>
            <a:ext cx="31750" cy="61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52" name="Line 37"/>
          <p:cNvSpPr>
            <a:spLocks noChangeShapeType="1"/>
          </p:cNvSpPr>
          <p:nvPr/>
        </p:nvSpPr>
        <p:spPr bwMode="auto">
          <a:xfrm>
            <a:off x="4076700" y="3357563"/>
            <a:ext cx="31750" cy="61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53" name="Line 38"/>
          <p:cNvSpPr>
            <a:spLocks noChangeShapeType="1"/>
          </p:cNvSpPr>
          <p:nvPr/>
        </p:nvSpPr>
        <p:spPr bwMode="auto">
          <a:xfrm>
            <a:off x="4206875" y="3467100"/>
            <a:ext cx="33338" cy="617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54" name="Line 39"/>
          <p:cNvSpPr>
            <a:spLocks noChangeShapeType="1"/>
          </p:cNvSpPr>
          <p:nvPr/>
        </p:nvSpPr>
        <p:spPr bwMode="auto">
          <a:xfrm>
            <a:off x="4338638" y="3536950"/>
            <a:ext cx="31750" cy="617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55" name="Line 40"/>
          <p:cNvSpPr>
            <a:spLocks noChangeShapeType="1"/>
          </p:cNvSpPr>
          <p:nvPr/>
        </p:nvSpPr>
        <p:spPr bwMode="auto">
          <a:xfrm>
            <a:off x="4500563" y="3668713"/>
            <a:ext cx="31750" cy="61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56" name="Line 41"/>
          <p:cNvSpPr>
            <a:spLocks noChangeShapeType="1"/>
          </p:cNvSpPr>
          <p:nvPr/>
        </p:nvSpPr>
        <p:spPr bwMode="auto">
          <a:xfrm>
            <a:off x="4632325" y="3811588"/>
            <a:ext cx="31750" cy="61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57" name="Line 42"/>
          <p:cNvSpPr>
            <a:spLocks noChangeShapeType="1"/>
          </p:cNvSpPr>
          <p:nvPr/>
        </p:nvSpPr>
        <p:spPr bwMode="auto">
          <a:xfrm>
            <a:off x="4762500" y="3960813"/>
            <a:ext cx="31750" cy="61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58" name="Line 43"/>
          <p:cNvSpPr>
            <a:spLocks noChangeShapeType="1"/>
          </p:cNvSpPr>
          <p:nvPr/>
        </p:nvSpPr>
        <p:spPr bwMode="auto">
          <a:xfrm>
            <a:off x="4892675" y="4022725"/>
            <a:ext cx="31750" cy="61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59" name="Line 44"/>
          <p:cNvSpPr>
            <a:spLocks noChangeShapeType="1"/>
          </p:cNvSpPr>
          <p:nvPr/>
        </p:nvSpPr>
        <p:spPr bwMode="auto">
          <a:xfrm>
            <a:off x="5024438" y="4162425"/>
            <a:ext cx="31750" cy="617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60" name="Line 45"/>
          <p:cNvSpPr>
            <a:spLocks noChangeShapeType="1"/>
          </p:cNvSpPr>
          <p:nvPr/>
        </p:nvSpPr>
        <p:spPr bwMode="auto">
          <a:xfrm>
            <a:off x="5154613" y="4194175"/>
            <a:ext cx="31750" cy="61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61" name="Line 46"/>
          <p:cNvSpPr>
            <a:spLocks noChangeShapeType="1"/>
          </p:cNvSpPr>
          <p:nvPr/>
        </p:nvSpPr>
        <p:spPr bwMode="auto">
          <a:xfrm>
            <a:off x="5448300" y="4176713"/>
            <a:ext cx="31750" cy="61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62" name="Line 47"/>
          <p:cNvSpPr>
            <a:spLocks noChangeShapeType="1"/>
          </p:cNvSpPr>
          <p:nvPr/>
        </p:nvSpPr>
        <p:spPr bwMode="auto">
          <a:xfrm>
            <a:off x="5545138" y="4090988"/>
            <a:ext cx="31750" cy="617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63" name="Line 48"/>
          <p:cNvSpPr>
            <a:spLocks noChangeShapeType="1"/>
          </p:cNvSpPr>
          <p:nvPr/>
        </p:nvSpPr>
        <p:spPr bwMode="auto">
          <a:xfrm>
            <a:off x="5643563" y="4022725"/>
            <a:ext cx="31750" cy="61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64" name="Line 49"/>
          <p:cNvSpPr>
            <a:spLocks noChangeShapeType="1"/>
          </p:cNvSpPr>
          <p:nvPr/>
        </p:nvSpPr>
        <p:spPr bwMode="auto">
          <a:xfrm>
            <a:off x="5775325" y="3900488"/>
            <a:ext cx="31750" cy="61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65" name="Line 50"/>
          <p:cNvSpPr>
            <a:spLocks noChangeShapeType="1"/>
          </p:cNvSpPr>
          <p:nvPr/>
        </p:nvSpPr>
        <p:spPr bwMode="auto">
          <a:xfrm>
            <a:off x="5905500" y="3810000"/>
            <a:ext cx="31750" cy="617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66" name="Line 51"/>
          <p:cNvSpPr>
            <a:spLocks noChangeShapeType="1"/>
          </p:cNvSpPr>
          <p:nvPr/>
        </p:nvSpPr>
        <p:spPr bwMode="auto">
          <a:xfrm>
            <a:off x="6035675" y="3668713"/>
            <a:ext cx="31750" cy="61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67" name="Freeform 54"/>
          <p:cNvSpPr>
            <a:spLocks noChangeAspect="1"/>
          </p:cNvSpPr>
          <p:nvPr/>
        </p:nvSpPr>
        <p:spPr bwMode="auto">
          <a:xfrm>
            <a:off x="752475" y="4016375"/>
            <a:ext cx="5449888" cy="865188"/>
          </a:xfrm>
          <a:custGeom>
            <a:avLst/>
            <a:gdLst>
              <a:gd name="T0" fmla="*/ 78160 w 3068"/>
              <a:gd name="T1" fmla="*/ 163744 h 1173"/>
              <a:gd name="T2" fmla="*/ 227375 w 3068"/>
              <a:gd name="T3" fmla="*/ 63432 h 1173"/>
              <a:gd name="T4" fmla="*/ 412117 w 3068"/>
              <a:gd name="T5" fmla="*/ 1475 h 1173"/>
              <a:gd name="T6" fmla="*/ 632386 w 3068"/>
              <a:gd name="T7" fmla="*/ 45730 h 1173"/>
              <a:gd name="T8" fmla="*/ 781601 w 3068"/>
              <a:gd name="T9" fmla="*/ 119489 h 1173"/>
              <a:gd name="T10" fmla="*/ 895288 w 3068"/>
              <a:gd name="T11" fmla="*/ 219801 h 1173"/>
              <a:gd name="T12" fmla="*/ 1023186 w 3068"/>
              <a:gd name="T13" fmla="*/ 337814 h 1173"/>
              <a:gd name="T14" fmla="*/ 1158190 w 3068"/>
              <a:gd name="T15" fmla="*/ 452878 h 1173"/>
              <a:gd name="T16" fmla="*/ 1293194 w 3068"/>
              <a:gd name="T17" fmla="*/ 576792 h 1173"/>
              <a:gd name="T18" fmla="*/ 1371354 w 3068"/>
              <a:gd name="T19" fmla="*/ 665302 h 1173"/>
              <a:gd name="T20" fmla="*/ 1506358 w 3068"/>
              <a:gd name="T21" fmla="*/ 747912 h 1173"/>
              <a:gd name="T22" fmla="*/ 1627150 w 3068"/>
              <a:gd name="T23" fmla="*/ 821670 h 1173"/>
              <a:gd name="T24" fmla="*/ 1733732 w 3068"/>
              <a:gd name="T25" fmla="*/ 857075 h 1173"/>
              <a:gd name="T26" fmla="*/ 1911369 w 3068"/>
              <a:gd name="T27" fmla="*/ 854124 h 1173"/>
              <a:gd name="T28" fmla="*/ 2103216 w 3068"/>
              <a:gd name="T29" fmla="*/ 765614 h 1173"/>
              <a:gd name="T30" fmla="*/ 2259537 w 3068"/>
              <a:gd name="T31" fmla="*/ 647600 h 1173"/>
              <a:gd name="T32" fmla="*/ 2394540 w 3068"/>
              <a:gd name="T33" fmla="*/ 538438 h 1173"/>
              <a:gd name="T34" fmla="*/ 2579282 w 3068"/>
              <a:gd name="T35" fmla="*/ 355516 h 1173"/>
              <a:gd name="T36" fmla="*/ 2735602 w 3068"/>
              <a:gd name="T37" fmla="*/ 219801 h 1173"/>
              <a:gd name="T38" fmla="*/ 2906133 w 3068"/>
              <a:gd name="T39" fmla="*/ 81134 h 1173"/>
              <a:gd name="T40" fmla="*/ 3048242 w 3068"/>
              <a:gd name="T41" fmla="*/ 28028 h 1173"/>
              <a:gd name="T42" fmla="*/ 3268512 w 3068"/>
              <a:gd name="T43" fmla="*/ 7376 h 1173"/>
              <a:gd name="T44" fmla="*/ 3431937 w 3068"/>
              <a:gd name="T45" fmla="*/ 78184 h 1173"/>
              <a:gd name="T46" fmla="*/ 3566941 w 3068"/>
              <a:gd name="T47" fmla="*/ 169645 h 1173"/>
              <a:gd name="T48" fmla="*/ 3737473 w 3068"/>
              <a:gd name="T49" fmla="*/ 314211 h 1173"/>
              <a:gd name="T50" fmla="*/ 3879582 w 3068"/>
              <a:gd name="T51" fmla="*/ 435176 h 1173"/>
              <a:gd name="T52" fmla="*/ 4028796 w 3068"/>
              <a:gd name="T53" fmla="*/ 600395 h 1173"/>
              <a:gd name="T54" fmla="*/ 4149589 w 3068"/>
              <a:gd name="T55" fmla="*/ 694806 h 1173"/>
              <a:gd name="T56" fmla="*/ 4256171 w 3068"/>
              <a:gd name="T57" fmla="*/ 777415 h 1173"/>
              <a:gd name="T58" fmla="*/ 4448018 w 3068"/>
              <a:gd name="T59" fmla="*/ 851174 h 1173"/>
              <a:gd name="T60" fmla="*/ 4661182 w 3068"/>
              <a:gd name="T61" fmla="*/ 839373 h 1173"/>
              <a:gd name="T62" fmla="*/ 4888557 w 3068"/>
              <a:gd name="T63" fmla="*/ 747912 h 1173"/>
              <a:gd name="T64" fmla="*/ 4995139 w 3068"/>
              <a:gd name="T65" fmla="*/ 650550 h 1173"/>
              <a:gd name="T66" fmla="*/ 5236724 w 3068"/>
              <a:gd name="T67" fmla="*/ 423374 h 1173"/>
              <a:gd name="T68" fmla="*/ 5336201 w 3068"/>
              <a:gd name="T69" fmla="*/ 343715 h 1173"/>
              <a:gd name="T70" fmla="*/ 5449888 w 3068"/>
              <a:gd name="T71" fmla="*/ 222751 h 117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068"/>
              <a:gd name="T109" fmla="*/ 0 h 1173"/>
              <a:gd name="T110" fmla="*/ 3068 w 3068"/>
              <a:gd name="T111" fmla="*/ 1173 h 117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068" h="1173">
                <a:moveTo>
                  <a:pt x="0" y="294"/>
                </a:moveTo>
                <a:cubicBezTo>
                  <a:pt x="16" y="269"/>
                  <a:pt x="32" y="244"/>
                  <a:pt x="44" y="222"/>
                </a:cubicBezTo>
                <a:cubicBezTo>
                  <a:pt x="56" y="200"/>
                  <a:pt x="58" y="181"/>
                  <a:pt x="72" y="158"/>
                </a:cubicBezTo>
                <a:cubicBezTo>
                  <a:pt x="86" y="135"/>
                  <a:pt x="111" y="107"/>
                  <a:pt x="128" y="86"/>
                </a:cubicBezTo>
                <a:cubicBezTo>
                  <a:pt x="145" y="65"/>
                  <a:pt x="159" y="48"/>
                  <a:pt x="176" y="34"/>
                </a:cubicBezTo>
                <a:cubicBezTo>
                  <a:pt x="193" y="20"/>
                  <a:pt x="211" y="4"/>
                  <a:pt x="232" y="2"/>
                </a:cubicBezTo>
                <a:cubicBezTo>
                  <a:pt x="253" y="0"/>
                  <a:pt x="279" y="12"/>
                  <a:pt x="300" y="22"/>
                </a:cubicBezTo>
                <a:cubicBezTo>
                  <a:pt x="321" y="32"/>
                  <a:pt x="337" y="44"/>
                  <a:pt x="356" y="62"/>
                </a:cubicBezTo>
                <a:cubicBezTo>
                  <a:pt x="375" y="80"/>
                  <a:pt x="398" y="113"/>
                  <a:pt x="412" y="130"/>
                </a:cubicBezTo>
                <a:cubicBezTo>
                  <a:pt x="426" y="147"/>
                  <a:pt x="430" y="146"/>
                  <a:pt x="440" y="162"/>
                </a:cubicBezTo>
                <a:cubicBezTo>
                  <a:pt x="450" y="178"/>
                  <a:pt x="461" y="203"/>
                  <a:pt x="472" y="226"/>
                </a:cubicBezTo>
                <a:cubicBezTo>
                  <a:pt x="483" y="249"/>
                  <a:pt x="492" y="273"/>
                  <a:pt x="504" y="298"/>
                </a:cubicBezTo>
                <a:cubicBezTo>
                  <a:pt x="516" y="323"/>
                  <a:pt x="532" y="347"/>
                  <a:pt x="544" y="374"/>
                </a:cubicBezTo>
                <a:cubicBezTo>
                  <a:pt x="556" y="401"/>
                  <a:pt x="564" y="431"/>
                  <a:pt x="576" y="458"/>
                </a:cubicBezTo>
                <a:cubicBezTo>
                  <a:pt x="588" y="485"/>
                  <a:pt x="603" y="512"/>
                  <a:pt x="616" y="538"/>
                </a:cubicBezTo>
                <a:cubicBezTo>
                  <a:pt x="629" y="564"/>
                  <a:pt x="639" y="586"/>
                  <a:pt x="652" y="614"/>
                </a:cubicBezTo>
                <a:cubicBezTo>
                  <a:pt x="665" y="642"/>
                  <a:pt x="683" y="678"/>
                  <a:pt x="696" y="706"/>
                </a:cubicBezTo>
                <a:cubicBezTo>
                  <a:pt x="709" y="734"/>
                  <a:pt x="718" y="759"/>
                  <a:pt x="728" y="782"/>
                </a:cubicBezTo>
                <a:cubicBezTo>
                  <a:pt x="738" y="805"/>
                  <a:pt x="749" y="822"/>
                  <a:pt x="756" y="842"/>
                </a:cubicBezTo>
                <a:cubicBezTo>
                  <a:pt x="763" y="862"/>
                  <a:pt x="763" y="883"/>
                  <a:pt x="772" y="902"/>
                </a:cubicBezTo>
                <a:cubicBezTo>
                  <a:pt x="781" y="921"/>
                  <a:pt x="795" y="935"/>
                  <a:pt x="808" y="954"/>
                </a:cubicBezTo>
                <a:cubicBezTo>
                  <a:pt x="821" y="973"/>
                  <a:pt x="835" y="993"/>
                  <a:pt x="848" y="1014"/>
                </a:cubicBezTo>
                <a:cubicBezTo>
                  <a:pt x="861" y="1035"/>
                  <a:pt x="873" y="1065"/>
                  <a:pt x="884" y="1082"/>
                </a:cubicBezTo>
                <a:cubicBezTo>
                  <a:pt x="895" y="1099"/>
                  <a:pt x="906" y="1103"/>
                  <a:pt x="916" y="1114"/>
                </a:cubicBezTo>
                <a:cubicBezTo>
                  <a:pt x="926" y="1125"/>
                  <a:pt x="934" y="1138"/>
                  <a:pt x="944" y="1146"/>
                </a:cubicBezTo>
                <a:cubicBezTo>
                  <a:pt x="954" y="1154"/>
                  <a:pt x="965" y="1158"/>
                  <a:pt x="976" y="1162"/>
                </a:cubicBezTo>
                <a:cubicBezTo>
                  <a:pt x="987" y="1166"/>
                  <a:pt x="991" y="1171"/>
                  <a:pt x="1008" y="1170"/>
                </a:cubicBezTo>
                <a:cubicBezTo>
                  <a:pt x="1025" y="1169"/>
                  <a:pt x="1055" y="1170"/>
                  <a:pt x="1076" y="1158"/>
                </a:cubicBezTo>
                <a:cubicBezTo>
                  <a:pt x="1097" y="1146"/>
                  <a:pt x="1118" y="1118"/>
                  <a:pt x="1136" y="1098"/>
                </a:cubicBezTo>
                <a:cubicBezTo>
                  <a:pt x="1154" y="1078"/>
                  <a:pt x="1169" y="1059"/>
                  <a:pt x="1184" y="1038"/>
                </a:cubicBezTo>
                <a:cubicBezTo>
                  <a:pt x="1199" y="1017"/>
                  <a:pt x="1213" y="1001"/>
                  <a:pt x="1228" y="974"/>
                </a:cubicBezTo>
                <a:cubicBezTo>
                  <a:pt x="1243" y="947"/>
                  <a:pt x="1258" y="904"/>
                  <a:pt x="1272" y="878"/>
                </a:cubicBezTo>
                <a:cubicBezTo>
                  <a:pt x="1286" y="852"/>
                  <a:pt x="1299" y="843"/>
                  <a:pt x="1312" y="818"/>
                </a:cubicBezTo>
                <a:cubicBezTo>
                  <a:pt x="1325" y="793"/>
                  <a:pt x="1331" y="769"/>
                  <a:pt x="1348" y="730"/>
                </a:cubicBezTo>
                <a:cubicBezTo>
                  <a:pt x="1365" y="691"/>
                  <a:pt x="1395" y="623"/>
                  <a:pt x="1412" y="582"/>
                </a:cubicBezTo>
                <a:cubicBezTo>
                  <a:pt x="1429" y="541"/>
                  <a:pt x="1439" y="515"/>
                  <a:pt x="1452" y="482"/>
                </a:cubicBezTo>
                <a:cubicBezTo>
                  <a:pt x="1465" y="449"/>
                  <a:pt x="1477" y="413"/>
                  <a:pt x="1492" y="382"/>
                </a:cubicBezTo>
                <a:cubicBezTo>
                  <a:pt x="1507" y="351"/>
                  <a:pt x="1523" y="327"/>
                  <a:pt x="1540" y="298"/>
                </a:cubicBezTo>
                <a:cubicBezTo>
                  <a:pt x="1557" y="269"/>
                  <a:pt x="1576" y="237"/>
                  <a:pt x="1592" y="206"/>
                </a:cubicBezTo>
                <a:cubicBezTo>
                  <a:pt x="1608" y="175"/>
                  <a:pt x="1623" y="131"/>
                  <a:pt x="1636" y="110"/>
                </a:cubicBezTo>
                <a:cubicBezTo>
                  <a:pt x="1649" y="89"/>
                  <a:pt x="1655" y="90"/>
                  <a:pt x="1668" y="78"/>
                </a:cubicBezTo>
                <a:cubicBezTo>
                  <a:pt x="1681" y="66"/>
                  <a:pt x="1697" y="49"/>
                  <a:pt x="1716" y="38"/>
                </a:cubicBezTo>
                <a:cubicBezTo>
                  <a:pt x="1735" y="27"/>
                  <a:pt x="1763" y="19"/>
                  <a:pt x="1784" y="14"/>
                </a:cubicBezTo>
                <a:cubicBezTo>
                  <a:pt x="1805" y="9"/>
                  <a:pt x="1822" y="3"/>
                  <a:pt x="1840" y="10"/>
                </a:cubicBezTo>
                <a:cubicBezTo>
                  <a:pt x="1858" y="17"/>
                  <a:pt x="1881" y="38"/>
                  <a:pt x="1896" y="54"/>
                </a:cubicBezTo>
                <a:cubicBezTo>
                  <a:pt x="1911" y="70"/>
                  <a:pt x="1919" y="87"/>
                  <a:pt x="1932" y="106"/>
                </a:cubicBezTo>
                <a:cubicBezTo>
                  <a:pt x="1945" y="125"/>
                  <a:pt x="1959" y="145"/>
                  <a:pt x="1972" y="166"/>
                </a:cubicBezTo>
                <a:cubicBezTo>
                  <a:pt x="1985" y="187"/>
                  <a:pt x="1996" y="210"/>
                  <a:pt x="2008" y="230"/>
                </a:cubicBezTo>
                <a:cubicBezTo>
                  <a:pt x="2020" y="250"/>
                  <a:pt x="2028" y="253"/>
                  <a:pt x="2044" y="286"/>
                </a:cubicBezTo>
                <a:cubicBezTo>
                  <a:pt x="2060" y="319"/>
                  <a:pt x="2088" y="387"/>
                  <a:pt x="2104" y="426"/>
                </a:cubicBezTo>
                <a:cubicBezTo>
                  <a:pt x="2120" y="465"/>
                  <a:pt x="2127" y="491"/>
                  <a:pt x="2140" y="518"/>
                </a:cubicBezTo>
                <a:cubicBezTo>
                  <a:pt x="2153" y="545"/>
                  <a:pt x="2169" y="557"/>
                  <a:pt x="2184" y="590"/>
                </a:cubicBezTo>
                <a:cubicBezTo>
                  <a:pt x="2199" y="623"/>
                  <a:pt x="2218" y="677"/>
                  <a:pt x="2232" y="714"/>
                </a:cubicBezTo>
                <a:cubicBezTo>
                  <a:pt x="2246" y="751"/>
                  <a:pt x="2256" y="787"/>
                  <a:pt x="2268" y="814"/>
                </a:cubicBezTo>
                <a:cubicBezTo>
                  <a:pt x="2280" y="841"/>
                  <a:pt x="2293" y="857"/>
                  <a:pt x="2304" y="878"/>
                </a:cubicBezTo>
                <a:cubicBezTo>
                  <a:pt x="2315" y="899"/>
                  <a:pt x="2327" y="924"/>
                  <a:pt x="2336" y="942"/>
                </a:cubicBezTo>
                <a:cubicBezTo>
                  <a:pt x="2345" y="960"/>
                  <a:pt x="2350" y="967"/>
                  <a:pt x="2360" y="986"/>
                </a:cubicBezTo>
                <a:cubicBezTo>
                  <a:pt x="2370" y="1005"/>
                  <a:pt x="2379" y="1031"/>
                  <a:pt x="2396" y="1054"/>
                </a:cubicBezTo>
                <a:cubicBezTo>
                  <a:pt x="2413" y="1077"/>
                  <a:pt x="2442" y="1105"/>
                  <a:pt x="2460" y="1122"/>
                </a:cubicBezTo>
                <a:cubicBezTo>
                  <a:pt x="2478" y="1139"/>
                  <a:pt x="2489" y="1146"/>
                  <a:pt x="2504" y="1154"/>
                </a:cubicBezTo>
                <a:cubicBezTo>
                  <a:pt x="2519" y="1162"/>
                  <a:pt x="2528" y="1173"/>
                  <a:pt x="2548" y="1170"/>
                </a:cubicBezTo>
                <a:cubicBezTo>
                  <a:pt x="2568" y="1167"/>
                  <a:pt x="2595" y="1155"/>
                  <a:pt x="2624" y="1138"/>
                </a:cubicBezTo>
                <a:cubicBezTo>
                  <a:pt x="2653" y="1121"/>
                  <a:pt x="2699" y="1087"/>
                  <a:pt x="2720" y="1066"/>
                </a:cubicBezTo>
                <a:cubicBezTo>
                  <a:pt x="2741" y="1045"/>
                  <a:pt x="2742" y="1033"/>
                  <a:pt x="2752" y="1014"/>
                </a:cubicBezTo>
                <a:cubicBezTo>
                  <a:pt x="2762" y="995"/>
                  <a:pt x="2770" y="976"/>
                  <a:pt x="2780" y="954"/>
                </a:cubicBezTo>
                <a:cubicBezTo>
                  <a:pt x="2790" y="932"/>
                  <a:pt x="2793" y="925"/>
                  <a:pt x="2812" y="882"/>
                </a:cubicBezTo>
                <a:cubicBezTo>
                  <a:pt x="2831" y="839"/>
                  <a:pt x="2869" y="749"/>
                  <a:pt x="2892" y="698"/>
                </a:cubicBezTo>
                <a:cubicBezTo>
                  <a:pt x="2915" y="647"/>
                  <a:pt x="2936" y="599"/>
                  <a:pt x="2948" y="574"/>
                </a:cubicBezTo>
                <a:cubicBezTo>
                  <a:pt x="2960" y="549"/>
                  <a:pt x="2955" y="564"/>
                  <a:pt x="2964" y="546"/>
                </a:cubicBezTo>
                <a:cubicBezTo>
                  <a:pt x="2973" y="528"/>
                  <a:pt x="2989" y="489"/>
                  <a:pt x="3004" y="466"/>
                </a:cubicBezTo>
                <a:cubicBezTo>
                  <a:pt x="3019" y="443"/>
                  <a:pt x="3041" y="433"/>
                  <a:pt x="3052" y="406"/>
                </a:cubicBezTo>
                <a:cubicBezTo>
                  <a:pt x="3063" y="379"/>
                  <a:pt x="3066" y="319"/>
                  <a:pt x="3068" y="302"/>
                </a:cubicBezTo>
              </a:path>
            </a:pathLst>
          </a:custGeom>
          <a:noFill/>
          <a:ln w="28575">
            <a:solidFill>
              <a:srgbClr val="008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19868" name="Freeform 55"/>
          <p:cNvSpPr>
            <a:spLocks noChangeAspect="1"/>
          </p:cNvSpPr>
          <p:nvPr/>
        </p:nvSpPr>
        <p:spPr bwMode="auto">
          <a:xfrm>
            <a:off x="709613" y="3186113"/>
            <a:ext cx="5451475" cy="868362"/>
          </a:xfrm>
          <a:custGeom>
            <a:avLst/>
            <a:gdLst>
              <a:gd name="T0" fmla="*/ 78183 w 3068"/>
              <a:gd name="T1" fmla="*/ 164345 h 1173"/>
              <a:gd name="T2" fmla="*/ 227441 w 3068"/>
              <a:gd name="T3" fmla="*/ 63665 h 1173"/>
              <a:gd name="T4" fmla="*/ 412237 w 3068"/>
              <a:gd name="T5" fmla="*/ 1481 h 1173"/>
              <a:gd name="T6" fmla="*/ 632570 w 3068"/>
              <a:gd name="T7" fmla="*/ 45898 h 1173"/>
              <a:gd name="T8" fmla="*/ 781828 w 3068"/>
              <a:gd name="T9" fmla="*/ 119927 h 1173"/>
              <a:gd name="T10" fmla="*/ 895549 w 3068"/>
              <a:gd name="T11" fmla="*/ 220607 h 1173"/>
              <a:gd name="T12" fmla="*/ 1023484 w 3068"/>
              <a:gd name="T13" fmla="*/ 339053 h 1173"/>
              <a:gd name="T14" fmla="*/ 1158527 w 3068"/>
              <a:gd name="T15" fmla="*/ 454539 h 1173"/>
              <a:gd name="T16" fmla="*/ 1293570 w 3068"/>
              <a:gd name="T17" fmla="*/ 578908 h 1173"/>
              <a:gd name="T18" fmla="*/ 1371753 w 3068"/>
              <a:gd name="T19" fmla="*/ 667743 h 1173"/>
              <a:gd name="T20" fmla="*/ 1506796 w 3068"/>
              <a:gd name="T21" fmla="*/ 750656 h 1173"/>
              <a:gd name="T22" fmla="*/ 1627624 w 3068"/>
              <a:gd name="T23" fmla="*/ 824685 h 1173"/>
              <a:gd name="T24" fmla="*/ 1734237 w 3068"/>
              <a:gd name="T25" fmla="*/ 860219 h 1173"/>
              <a:gd name="T26" fmla="*/ 1911926 w 3068"/>
              <a:gd name="T27" fmla="*/ 857258 h 1173"/>
              <a:gd name="T28" fmla="*/ 2103829 w 3068"/>
              <a:gd name="T29" fmla="*/ 768423 h 1173"/>
              <a:gd name="T30" fmla="*/ 2260194 w 3068"/>
              <a:gd name="T31" fmla="*/ 649976 h 1173"/>
              <a:gd name="T32" fmla="*/ 2395237 w 3068"/>
              <a:gd name="T33" fmla="*/ 540413 h 1173"/>
              <a:gd name="T34" fmla="*/ 2580033 w 3068"/>
              <a:gd name="T35" fmla="*/ 356820 h 1173"/>
              <a:gd name="T36" fmla="*/ 2736399 w 3068"/>
              <a:gd name="T37" fmla="*/ 220607 h 1173"/>
              <a:gd name="T38" fmla="*/ 2906979 w 3068"/>
              <a:gd name="T39" fmla="*/ 81432 h 1173"/>
              <a:gd name="T40" fmla="*/ 3049130 w 3068"/>
              <a:gd name="T41" fmla="*/ 28131 h 1173"/>
              <a:gd name="T42" fmla="*/ 3269463 w 3068"/>
              <a:gd name="T43" fmla="*/ 7403 h 1173"/>
              <a:gd name="T44" fmla="*/ 3432936 w 3068"/>
              <a:gd name="T45" fmla="*/ 78471 h 1173"/>
              <a:gd name="T46" fmla="*/ 3567979 w 3068"/>
              <a:gd name="T47" fmla="*/ 170267 h 1173"/>
              <a:gd name="T48" fmla="*/ 3738561 w 3068"/>
              <a:gd name="T49" fmla="*/ 315364 h 1173"/>
              <a:gd name="T50" fmla="*/ 3880712 w 3068"/>
              <a:gd name="T51" fmla="*/ 436772 h 1173"/>
              <a:gd name="T52" fmla="*/ 4029970 w 3068"/>
              <a:gd name="T53" fmla="*/ 602597 h 1173"/>
              <a:gd name="T54" fmla="*/ 4150798 w 3068"/>
              <a:gd name="T55" fmla="*/ 697355 h 1173"/>
              <a:gd name="T56" fmla="*/ 4257410 w 3068"/>
              <a:gd name="T57" fmla="*/ 780267 h 1173"/>
              <a:gd name="T58" fmla="*/ 4449314 w 3068"/>
              <a:gd name="T59" fmla="*/ 854296 h 1173"/>
              <a:gd name="T60" fmla="*/ 4662539 w 3068"/>
              <a:gd name="T61" fmla="*/ 842452 h 1173"/>
              <a:gd name="T62" fmla="*/ 4889980 w 3068"/>
              <a:gd name="T63" fmla="*/ 750656 h 1173"/>
              <a:gd name="T64" fmla="*/ 4996593 w 3068"/>
              <a:gd name="T65" fmla="*/ 652937 h 1173"/>
              <a:gd name="T66" fmla="*/ 5238249 w 3068"/>
              <a:gd name="T67" fmla="*/ 424927 h 1173"/>
              <a:gd name="T68" fmla="*/ 5337755 w 3068"/>
              <a:gd name="T69" fmla="*/ 344976 h 1173"/>
              <a:gd name="T70" fmla="*/ 5451475 w 3068"/>
              <a:gd name="T71" fmla="*/ 223568 h 117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068"/>
              <a:gd name="T109" fmla="*/ 0 h 1173"/>
              <a:gd name="T110" fmla="*/ 3068 w 3068"/>
              <a:gd name="T111" fmla="*/ 1173 h 117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068" h="1173">
                <a:moveTo>
                  <a:pt x="0" y="294"/>
                </a:moveTo>
                <a:cubicBezTo>
                  <a:pt x="16" y="269"/>
                  <a:pt x="32" y="244"/>
                  <a:pt x="44" y="222"/>
                </a:cubicBezTo>
                <a:cubicBezTo>
                  <a:pt x="56" y="200"/>
                  <a:pt x="58" y="181"/>
                  <a:pt x="72" y="158"/>
                </a:cubicBezTo>
                <a:cubicBezTo>
                  <a:pt x="86" y="135"/>
                  <a:pt x="111" y="107"/>
                  <a:pt x="128" y="86"/>
                </a:cubicBezTo>
                <a:cubicBezTo>
                  <a:pt x="145" y="65"/>
                  <a:pt x="159" y="48"/>
                  <a:pt x="176" y="34"/>
                </a:cubicBezTo>
                <a:cubicBezTo>
                  <a:pt x="193" y="20"/>
                  <a:pt x="211" y="4"/>
                  <a:pt x="232" y="2"/>
                </a:cubicBezTo>
                <a:cubicBezTo>
                  <a:pt x="253" y="0"/>
                  <a:pt x="279" y="12"/>
                  <a:pt x="300" y="22"/>
                </a:cubicBezTo>
                <a:cubicBezTo>
                  <a:pt x="321" y="32"/>
                  <a:pt x="337" y="44"/>
                  <a:pt x="356" y="62"/>
                </a:cubicBezTo>
                <a:cubicBezTo>
                  <a:pt x="375" y="80"/>
                  <a:pt x="398" y="113"/>
                  <a:pt x="412" y="130"/>
                </a:cubicBezTo>
                <a:cubicBezTo>
                  <a:pt x="426" y="147"/>
                  <a:pt x="430" y="146"/>
                  <a:pt x="440" y="162"/>
                </a:cubicBezTo>
                <a:cubicBezTo>
                  <a:pt x="450" y="178"/>
                  <a:pt x="461" y="203"/>
                  <a:pt x="472" y="226"/>
                </a:cubicBezTo>
                <a:cubicBezTo>
                  <a:pt x="483" y="249"/>
                  <a:pt x="492" y="273"/>
                  <a:pt x="504" y="298"/>
                </a:cubicBezTo>
                <a:cubicBezTo>
                  <a:pt x="516" y="323"/>
                  <a:pt x="532" y="347"/>
                  <a:pt x="544" y="374"/>
                </a:cubicBezTo>
                <a:cubicBezTo>
                  <a:pt x="556" y="401"/>
                  <a:pt x="564" y="431"/>
                  <a:pt x="576" y="458"/>
                </a:cubicBezTo>
                <a:cubicBezTo>
                  <a:pt x="588" y="485"/>
                  <a:pt x="603" y="512"/>
                  <a:pt x="616" y="538"/>
                </a:cubicBezTo>
                <a:cubicBezTo>
                  <a:pt x="629" y="564"/>
                  <a:pt x="639" y="586"/>
                  <a:pt x="652" y="614"/>
                </a:cubicBezTo>
                <a:cubicBezTo>
                  <a:pt x="665" y="642"/>
                  <a:pt x="683" y="678"/>
                  <a:pt x="696" y="706"/>
                </a:cubicBezTo>
                <a:cubicBezTo>
                  <a:pt x="709" y="734"/>
                  <a:pt x="718" y="759"/>
                  <a:pt x="728" y="782"/>
                </a:cubicBezTo>
                <a:cubicBezTo>
                  <a:pt x="738" y="805"/>
                  <a:pt x="749" y="822"/>
                  <a:pt x="756" y="842"/>
                </a:cubicBezTo>
                <a:cubicBezTo>
                  <a:pt x="763" y="862"/>
                  <a:pt x="763" y="883"/>
                  <a:pt x="772" y="902"/>
                </a:cubicBezTo>
                <a:cubicBezTo>
                  <a:pt x="781" y="921"/>
                  <a:pt x="795" y="935"/>
                  <a:pt x="808" y="954"/>
                </a:cubicBezTo>
                <a:cubicBezTo>
                  <a:pt x="821" y="973"/>
                  <a:pt x="835" y="993"/>
                  <a:pt x="848" y="1014"/>
                </a:cubicBezTo>
                <a:cubicBezTo>
                  <a:pt x="861" y="1035"/>
                  <a:pt x="873" y="1065"/>
                  <a:pt x="884" y="1082"/>
                </a:cubicBezTo>
                <a:cubicBezTo>
                  <a:pt x="895" y="1099"/>
                  <a:pt x="906" y="1103"/>
                  <a:pt x="916" y="1114"/>
                </a:cubicBezTo>
                <a:cubicBezTo>
                  <a:pt x="926" y="1125"/>
                  <a:pt x="934" y="1138"/>
                  <a:pt x="944" y="1146"/>
                </a:cubicBezTo>
                <a:cubicBezTo>
                  <a:pt x="954" y="1154"/>
                  <a:pt x="965" y="1158"/>
                  <a:pt x="976" y="1162"/>
                </a:cubicBezTo>
                <a:cubicBezTo>
                  <a:pt x="987" y="1166"/>
                  <a:pt x="991" y="1171"/>
                  <a:pt x="1008" y="1170"/>
                </a:cubicBezTo>
                <a:cubicBezTo>
                  <a:pt x="1025" y="1169"/>
                  <a:pt x="1055" y="1170"/>
                  <a:pt x="1076" y="1158"/>
                </a:cubicBezTo>
                <a:cubicBezTo>
                  <a:pt x="1097" y="1146"/>
                  <a:pt x="1118" y="1118"/>
                  <a:pt x="1136" y="1098"/>
                </a:cubicBezTo>
                <a:cubicBezTo>
                  <a:pt x="1154" y="1078"/>
                  <a:pt x="1169" y="1059"/>
                  <a:pt x="1184" y="1038"/>
                </a:cubicBezTo>
                <a:cubicBezTo>
                  <a:pt x="1199" y="1017"/>
                  <a:pt x="1213" y="1001"/>
                  <a:pt x="1228" y="974"/>
                </a:cubicBezTo>
                <a:cubicBezTo>
                  <a:pt x="1243" y="947"/>
                  <a:pt x="1258" y="904"/>
                  <a:pt x="1272" y="878"/>
                </a:cubicBezTo>
                <a:cubicBezTo>
                  <a:pt x="1286" y="852"/>
                  <a:pt x="1299" y="843"/>
                  <a:pt x="1312" y="818"/>
                </a:cubicBezTo>
                <a:cubicBezTo>
                  <a:pt x="1325" y="793"/>
                  <a:pt x="1331" y="769"/>
                  <a:pt x="1348" y="730"/>
                </a:cubicBezTo>
                <a:cubicBezTo>
                  <a:pt x="1365" y="691"/>
                  <a:pt x="1395" y="623"/>
                  <a:pt x="1412" y="582"/>
                </a:cubicBezTo>
                <a:cubicBezTo>
                  <a:pt x="1429" y="541"/>
                  <a:pt x="1439" y="515"/>
                  <a:pt x="1452" y="482"/>
                </a:cubicBezTo>
                <a:cubicBezTo>
                  <a:pt x="1465" y="449"/>
                  <a:pt x="1477" y="413"/>
                  <a:pt x="1492" y="382"/>
                </a:cubicBezTo>
                <a:cubicBezTo>
                  <a:pt x="1507" y="351"/>
                  <a:pt x="1523" y="327"/>
                  <a:pt x="1540" y="298"/>
                </a:cubicBezTo>
                <a:cubicBezTo>
                  <a:pt x="1557" y="269"/>
                  <a:pt x="1576" y="237"/>
                  <a:pt x="1592" y="206"/>
                </a:cubicBezTo>
                <a:cubicBezTo>
                  <a:pt x="1608" y="175"/>
                  <a:pt x="1623" y="131"/>
                  <a:pt x="1636" y="110"/>
                </a:cubicBezTo>
                <a:cubicBezTo>
                  <a:pt x="1649" y="89"/>
                  <a:pt x="1655" y="90"/>
                  <a:pt x="1668" y="78"/>
                </a:cubicBezTo>
                <a:cubicBezTo>
                  <a:pt x="1681" y="66"/>
                  <a:pt x="1697" y="49"/>
                  <a:pt x="1716" y="38"/>
                </a:cubicBezTo>
                <a:cubicBezTo>
                  <a:pt x="1735" y="27"/>
                  <a:pt x="1763" y="19"/>
                  <a:pt x="1784" y="14"/>
                </a:cubicBezTo>
                <a:cubicBezTo>
                  <a:pt x="1805" y="9"/>
                  <a:pt x="1822" y="3"/>
                  <a:pt x="1840" y="10"/>
                </a:cubicBezTo>
                <a:cubicBezTo>
                  <a:pt x="1858" y="17"/>
                  <a:pt x="1881" y="38"/>
                  <a:pt x="1896" y="54"/>
                </a:cubicBezTo>
                <a:cubicBezTo>
                  <a:pt x="1911" y="70"/>
                  <a:pt x="1919" y="87"/>
                  <a:pt x="1932" y="106"/>
                </a:cubicBezTo>
                <a:cubicBezTo>
                  <a:pt x="1945" y="125"/>
                  <a:pt x="1959" y="145"/>
                  <a:pt x="1972" y="166"/>
                </a:cubicBezTo>
                <a:cubicBezTo>
                  <a:pt x="1985" y="187"/>
                  <a:pt x="1996" y="210"/>
                  <a:pt x="2008" y="230"/>
                </a:cubicBezTo>
                <a:cubicBezTo>
                  <a:pt x="2020" y="250"/>
                  <a:pt x="2028" y="253"/>
                  <a:pt x="2044" y="286"/>
                </a:cubicBezTo>
                <a:cubicBezTo>
                  <a:pt x="2060" y="319"/>
                  <a:pt x="2088" y="387"/>
                  <a:pt x="2104" y="426"/>
                </a:cubicBezTo>
                <a:cubicBezTo>
                  <a:pt x="2120" y="465"/>
                  <a:pt x="2127" y="491"/>
                  <a:pt x="2140" y="518"/>
                </a:cubicBezTo>
                <a:cubicBezTo>
                  <a:pt x="2153" y="545"/>
                  <a:pt x="2169" y="557"/>
                  <a:pt x="2184" y="590"/>
                </a:cubicBezTo>
                <a:cubicBezTo>
                  <a:pt x="2199" y="623"/>
                  <a:pt x="2218" y="677"/>
                  <a:pt x="2232" y="714"/>
                </a:cubicBezTo>
                <a:cubicBezTo>
                  <a:pt x="2246" y="751"/>
                  <a:pt x="2256" y="787"/>
                  <a:pt x="2268" y="814"/>
                </a:cubicBezTo>
                <a:cubicBezTo>
                  <a:pt x="2280" y="841"/>
                  <a:pt x="2293" y="857"/>
                  <a:pt x="2304" y="878"/>
                </a:cubicBezTo>
                <a:cubicBezTo>
                  <a:pt x="2315" y="899"/>
                  <a:pt x="2327" y="924"/>
                  <a:pt x="2336" y="942"/>
                </a:cubicBezTo>
                <a:cubicBezTo>
                  <a:pt x="2345" y="960"/>
                  <a:pt x="2350" y="967"/>
                  <a:pt x="2360" y="986"/>
                </a:cubicBezTo>
                <a:cubicBezTo>
                  <a:pt x="2370" y="1005"/>
                  <a:pt x="2379" y="1031"/>
                  <a:pt x="2396" y="1054"/>
                </a:cubicBezTo>
                <a:cubicBezTo>
                  <a:pt x="2413" y="1077"/>
                  <a:pt x="2442" y="1105"/>
                  <a:pt x="2460" y="1122"/>
                </a:cubicBezTo>
                <a:cubicBezTo>
                  <a:pt x="2478" y="1139"/>
                  <a:pt x="2489" y="1146"/>
                  <a:pt x="2504" y="1154"/>
                </a:cubicBezTo>
                <a:cubicBezTo>
                  <a:pt x="2519" y="1162"/>
                  <a:pt x="2528" y="1173"/>
                  <a:pt x="2548" y="1170"/>
                </a:cubicBezTo>
                <a:cubicBezTo>
                  <a:pt x="2568" y="1167"/>
                  <a:pt x="2595" y="1155"/>
                  <a:pt x="2624" y="1138"/>
                </a:cubicBezTo>
                <a:cubicBezTo>
                  <a:pt x="2653" y="1121"/>
                  <a:pt x="2699" y="1087"/>
                  <a:pt x="2720" y="1066"/>
                </a:cubicBezTo>
                <a:cubicBezTo>
                  <a:pt x="2741" y="1045"/>
                  <a:pt x="2742" y="1033"/>
                  <a:pt x="2752" y="1014"/>
                </a:cubicBezTo>
                <a:cubicBezTo>
                  <a:pt x="2762" y="995"/>
                  <a:pt x="2770" y="976"/>
                  <a:pt x="2780" y="954"/>
                </a:cubicBezTo>
                <a:cubicBezTo>
                  <a:pt x="2790" y="932"/>
                  <a:pt x="2793" y="925"/>
                  <a:pt x="2812" y="882"/>
                </a:cubicBezTo>
                <a:cubicBezTo>
                  <a:pt x="2831" y="839"/>
                  <a:pt x="2869" y="749"/>
                  <a:pt x="2892" y="698"/>
                </a:cubicBezTo>
                <a:cubicBezTo>
                  <a:pt x="2915" y="647"/>
                  <a:pt x="2936" y="599"/>
                  <a:pt x="2948" y="574"/>
                </a:cubicBezTo>
                <a:cubicBezTo>
                  <a:pt x="2960" y="549"/>
                  <a:pt x="2955" y="564"/>
                  <a:pt x="2964" y="546"/>
                </a:cubicBezTo>
                <a:cubicBezTo>
                  <a:pt x="2973" y="528"/>
                  <a:pt x="2989" y="489"/>
                  <a:pt x="3004" y="466"/>
                </a:cubicBezTo>
                <a:cubicBezTo>
                  <a:pt x="3019" y="443"/>
                  <a:pt x="3041" y="433"/>
                  <a:pt x="3052" y="406"/>
                </a:cubicBezTo>
                <a:cubicBezTo>
                  <a:pt x="3063" y="379"/>
                  <a:pt x="3066" y="319"/>
                  <a:pt x="3068" y="302"/>
                </a:cubicBezTo>
              </a:path>
            </a:pathLst>
          </a:custGeom>
          <a:noFill/>
          <a:ln w="28575">
            <a:solidFill>
              <a:srgbClr val="008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19869" name="Rectangle 56"/>
          <p:cNvSpPr>
            <a:spLocks noChangeArrowheads="1"/>
          </p:cNvSpPr>
          <p:nvPr/>
        </p:nvSpPr>
        <p:spPr bwMode="auto">
          <a:xfrm>
            <a:off x="1093788" y="3197225"/>
            <a:ext cx="88900" cy="83661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9870" name="Text Box 83"/>
          <p:cNvSpPr txBox="1">
            <a:spLocks noChangeAspect="1" noChangeArrowheads="1"/>
          </p:cNvSpPr>
          <p:nvPr/>
        </p:nvSpPr>
        <p:spPr bwMode="auto">
          <a:xfrm>
            <a:off x="685800" y="4349750"/>
            <a:ext cx="731838" cy="1825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71" name="Text Box 84"/>
          <p:cNvSpPr txBox="1">
            <a:spLocks noChangeAspect="1" noChangeArrowheads="1"/>
          </p:cNvSpPr>
          <p:nvPr/>
        </p:nvSpPr>
        <p:spPr bwMode="auto">
          <a:xfrm>
            <a:off x="685800" y="4597400"/>
            <a:ext cx="731838" cy="1793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72" name="Rectangle 150"/>
          <p:cNvSpPr>
            <a:spLocks noChangeAspect="1" noChangeArrowheads="1"/>
          </p:cNvSpPr>
          <p:nvPr/>
        </p:nvSpPr>
        <p:spPr bwMode="auto">
          <a:xfrm>
            <a:off x="687388" y="4776788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800"/>
          </a:p>
        </p:txBody>
      </p:sp>
      <p:sp>
        <p:nvSpPr>
          <p:cNvPr id="119873" name="Rectangle 152"/>
          <p:cNvSpPr>
            <a:spLocks noChangeArrowheads="1"/>
          </p:cNvSpPr>
          <p:nvPr/>
        </p:nvSpPr>
        <p:spPr bwMode="auto">
          <a:xfrm>
            <a:off x="6172200" y="28956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9874" name="Line 153"/>
          <p:cNvSpPr>
            <a:spLocks noChangeShapeType="1"/>
          </p:cNvSpPr>
          <p:nvPr/>
        </p:nvSpPr>
        <p:spPr bwMode="auto">
          <a:xfrm>
            <a:off x="685800" y="3276600"/>
            <a:ext cx="76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75" name="Line 154"/>
          <p:cNvSpPr>
            <a:spLocks noChangeShapeType="1"/>
          </p:cNvSpPr>
          <p:nvPr/>
        </p:nvSpPr>
        <p:spPr bwMode="auto">
          <a:xfrm>
            <a:off x="6172200" y="3962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76" name="AutoShape 156"/>
          <p:cNvSpPr>
            <a:spLocks noChangeArrowheads="1"/>
          </p:cNvSpPr>
          <p:nvPr/>
        </p:nvSpPr>
        <p:spPr bwMode="auto">
          <a:xfrm>
            <a:off x="6248400" y="4191000"/>
            <a:ext cx="152400" cy="152400"/>
          </a:xfrm>
          <a:custGeom>
            <a:avLst/>
            <a:gdLst>
              <a:gd name="T0" fmla="*/ 537633 w 21600"/>
              <a:gd name="T1" fmla="*/ 0 h 21600"/>
              <a:gd name="T2" fmla="*/ 157459 w 21600"/>
              <a:gd name="T3" fmla="*/ 157459 h 21600"/>
              <a:gd name="T4" fmla="*/ 0 w 21600"/>
              <a:gd name="T5" fmla="*/ 537633 h 21600"/>
              <a:gd name="T6" fmla="*/ 157459 w 21600"/>
              <a:gd name="T7" fmla="*/ 917808 h 21600"/>
              <a:gd name="T8" fmla="*/ 537633 w 21600"/>
              <a:gd name="T9" fmla="*/ 1075267 h 21600"/>
              <a:gd name="T10" fmla="*/ 917808 w 21600"/>
              <a:gd name="T11" fmla="*/ 917808 h 21600"/>
              <a:gd name="T12" fmla="*/ 1075267 w 21600"/>
              <a:gd name="T13" fmla="*/ 537633 h 21600"/>
              <a:gd name="T14" fmla="*/ 917808 w 21600"/>
              <a:gd name="T15" fmla="*/ 15745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19877" name="AutoShape 157"/>
          <p:cNvSpPr>
            <a:spLocks noChangeArrowheads="1"/>
          </p:cNvSpPr>
          <p:nvPr/>
        </p:nvSpPr>
        <p:spPr bwMode="auto">
          <a:xfrm>
            <a:off x="6248400" y="4419600"/>
            <a:ext cx="152400" cy="152400"/>
          </a:xfrm>
          <a:custGeom>
            <a:avLst/>
            <a:gdLst>
              <a:gd name="T0" fmla="*/ 537633 w 21600"/>
              <a:gd name="T1" fmla="*/ 0 h 21600"/>
              <a:gd name="T2" fmla="*/ 157459 w 21600"/>
              <a:gd name="T3" fmla="*/ 157459 h 21600"/>
              <a:gd name="T4" fmla="*/ 0 w 21600"/>
              <a:gd name="T5" fmla="*/ 537633 h 21600"/>
              <a:gd name="T6" fmla="*/ 157459 w 21600"/>
              <a:gd name="T7" fmla="*/ 917808 h 21600"/>
              <a:gd name="T8" fmla="*/ 537633 w 21600"/>
              <a:gd name="T9" fmla="*/ 1075267 h 21600"/>
              <a:gd name="T10" fmla="*/ 917808 w 21600"/>
              <a:gd name="T11" fmla="*/ 917808 h 21600"/>
              <a:gd name="T12" fmla="*/ 1075267 w 21600"/>
              <a:gd name="T13" fmla="*/ 537633 h 21600"/>
              <a:gd name="T14" fmla="*/ 917808 w 21600"/>
              <a:gd name="T15" fmla="*/ 15745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19878" name="AutoShape 158"/>
          <p:cNvSpPr>
            <a:spLocks noChangeArrowheads="1"/>
          </p:cNvSpPr>
          <p:nvPr/>
        </p:nvSpPr>
        <p:spPr bwMode="auto">
          <a:xfrm>
            <a:off x="6248400" y="4648200"/>
            <a:ext cx="152400" cy="152400"/>
          </a:xfrm>
          <a:custGeom>
            <a:avLst/>
            <a:gdLst>
              <a:gd name="T0" fmla="*/ 537633 w 21600"/>
              <a:gd name="T1" fmla="*/ 0 h 21600"/>
              <a:gd name="T2" fmla="*/ 157459 w 21600"/>
              <a:gd name="T3" fmla="*/ 157459 h 21600"/>
              <a:gd name="T4" fmla="*/ 0 w 21600"/>
              <a:gd name="T5" fmla="*/ 537633 h 21600"/>
              <a:gd name="T6" fmla="*/ 157459 w 21600"/>
              <a:gd name="T7" fmla="*/ 917808 h 21600"/>
              <a:gd name="T8" fmla="*/ 537633 w 21600"/>
              <a:gd name="T9" fmla="*/ 1075267 h 21600"/>
              <a:gd name="T10" fmla="*/ 917808 w 21600"/>
              <a:gd name="T11" fmla="*/ 917808 h 21600"/>
              <a:gd name="T12" fmla="*/ 1075267 w 21600"/>
              <a:gd name="T13" fmla="*/ 537633 h 21600"/>
              <a:gd name="T14" fmla="*/ 917808 w 21600"/>
              <a:gd name="T15" fmla="*/ 15745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19879" name="Oval 162"/>
          <p:cNvSpPr>
            <a:spLocks noChangeArrowheads="1"/>
          </p:cNvSpPr>
          <p:nvPr/>
        </p:nvSpPr>
        <p:spPr bwMode="auto">
          <a:xfrm>
            <a:off x="7337425" y="3405188"/>
            <a:ext cx="892175" cy="8191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9880" name="Oval 164"/>
          <p:cNvSpPr>
            <a:spLocks noChangeArrowheads="1"/>
          </p:cNvSpPr>
          <p:nvPr/>
        </p:nvSpPr>
        <p:spPr bwMode="auto">
          <a:xfrm>
            <a:off x="6624638" y="2705100"/>
            <a:ext cx="2401887" cy="2362200"/>
          </a:xfrm>
          <a:prstGeom prst="ellips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9881" name="Line 166"/>
          <p:cNvSpPr>
            <a:spLocks noChangeShapeType="1"/>
          </p:cNvSpPr>
          <p:nvPr/>
        </p:nvSpPr>
        <p:spPr bwMode="auto">
          <a:xfrm flipH="1">
            <a:off x="6624638" y="3973513"/>
            <a:ext cx="558800" cy="203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82" name="Line 167"/>
          <p:cNvSpPr>
            <a:spLocks noChangeShapeType="1"/>
          </p:cNvSpPr>
          <p:nvPr/>
        </p:nvSpPr>
        <p:spPr bwMode="auto">
          <a:xfrm flipH="1">
            <a:off x="7183438" y="4284663"/>
            <a:ext cx="284162" cy="555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83" name="Line 168"/>
          <p:cNvSpPr>
            <a:spLocks noChangeShapeType="1"/>
          </p:cNvSpPr>
          <p:nvPr/>
        </p:nvSpPr>
        <p:spPr bwMode="auto">
          <a:xfrm>
            <a:off x="8143875" y="4284663"/>
            <a:ext cx="414338" cy="5254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84" name="Line 169"/>
          <p:cNvSpPr>
            <a:spLocks noChangeShapeType="1"/>
          </p:cNvSpPr>
          <p:nvPr/>
        </p:nvSpPr>
        <p:spPr bwMode="auto">
          <a:xfrm>
            <a:off x="8412163" y="3935413"/>
            <a:ext cx="538162" cy="2190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85" name="Rectangle 170"/>
          <p:cNvSpPr>
            <a:spLocks noChangeArrowheads="1"/>
          </p:cNvSpPr>
          <p:nvPr/>
        </p:nvSpPr>
        <p:spPr bwMode="auto">
          <a:xfrm rot="-3362456">
            <a:off x="6579394" y="4236244"/>
            <a:ext cx="122237" cy="92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9886" name="Line 172"/>
          <p:cNvSpPr>
            <a:spLocks noChangeShapeType="1"/>
          </p:cNvSpPr>
          <p:nvPr/>
        </p:nvSpPr>
        <p:spPr bwMode="auto">
          <a:xfrm flipH="1" flipV="1">
            <a:off x="6400800" y="4532313"/>
            <a:ext cx="604838" cy="808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887" name="Oval 173"/>
          <p:cNvSpPr>
            <a:spLocks noChangeArrowheads="1"/>
          </p:cNvSpPr>
          <p:nvPr/>
        </p:nvSpPr>
        <p:spPr bwMode="auto">
          <a:xfrm>
            <a:off x="8637588" y="4754563"/>
            <a:ext cx="98425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9888" name="Rectangle 174"/>
          <p:cNvSpPr>
            <a:spLocks noChangeArrowheads="1"/>
          </p:cNvSpPr>
          <p:nvPr/>
        </p:nvSpPr>
        <p:spPr bwMode="auto">
          <a:xfrm rot="-3362456">
            <a:off x="6671469" y="4442619"/>
            <a:ext cx="122237" cy="92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9889" name="Rectangle 175"/>
          <p:cNvSpPr>
            <a:spLocks noChangeArrowheads="1"/>
          </p:cNvSpPr>
          <p:nvPr/>
        </p:nvSpPr>
        <p:spPr bwMode="auto">
          <a:xfrm rot="-3362456">
            <a:off x="6825457" y="4672806"/>
            <a:ext cx="122238" cy="92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9890" name="Rectangle 176"/>
          <p:cNvSpPr>
            <a:spLocks noChangeArrowheads="1"/>
          </p:cNvSpPr>
          <p:nvPr/>
        </p:nvSpPr>
        <p:spPr bwMode="auto">
          <a:xfrm rot="-3362456">
            <a:off x="8935244" y="4255294"/>
            <a:ext cx="122237" cy="92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9891" name="Rectangle 177"/>
          <p:cNvSpPr>
            <a:spLocks noChangeArrowheads="1"/>
          </p:cNvSpPr>
          <p:nvPr/>
        </p:nvSpPr>
        <p:spPr bwMode="auto">
          <a:xfrm rot="-3362456">
            <a:off x="8843169" y="4550569"/>
            <a:ext cx="122237" cy="92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9892" name="Rectangle 178"/>
          <p:cNvSpPr>
            <a:spLocks noChangeArrowheads="1"/>
          </p:cNvSpPr>
          <p:nvPr/>
        </p:nvSpPr>
        <p:spPr bwMode="auto">
          <a:xfrm rot="-3362456">
            <a:off x="8622507" y="4707731"/>
            <a:ext cx="122238" cy="92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9893" name="Rectangle 179"/>
          <p:cNvSpPr>
            <a:spLocks noChangeArrowheads="1"/>
          </p:cNvSpPr>
          <p:nvPr/>
        </p:nvSpPr>
        <p:spPr bwMode="auto">
          <a:xfrm rot="-3362456">
            <a:off x="7276307" y="4944269"/>
            <a:ext cx="122237" cy="92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9894" name="Rectangle 180"/>
          <p:cNvSpPr>
            <a:spLocks noChangeArrowheads="1"/>
          </p:cNvSpPr>
          <p:nvPr/>
        </p:nvSpPr>
        <p:spPr bwMode="auto">
          <a:xfrm rot="-3362456">
            <a:off x="7552532" y="5066506"/>
            <a:ext cx="122238" cy="92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9895" name="Rectangle 181"/>
          <p:cNvSpPr>
            <a:spLocks noChangeArrowheads="1"/>
          </p:cNvSpPr>
          <p:nvPr/>
        </p:nvSpPr>
        <p:spPr bwMode="auto">
          <a:xfrm rot="-3362456">
            <a:off x="8305007" y="4945856"/>
            <a:ext cx="122238" cy="92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9896" name="AutoShape 182"/>
          <p:cNvSpPr>
            <a:spLocks noChangeArrowheads="1"/>
          </p:cNvSpPr>
          <p:nvPr/>
        </p:nvSpPr>
        <p:spPr bwMode="auto">
          <a:xfrm>
            <a:off x="6248400" y="4881563"/>
            <a:ext cx="152400" cy="152400"/>
          </a:xfrm>
          <a:custGeom>
            <a:avLst/>
            <a:gdLst>
              <a:gd name="T0" fmla="*/ 537633 w 21600"/>
              <a:gd name="T1" fmla="*/ 0 h 21600"/>
              <a:gd name="T2" fmla="*/ 157459 w 21600"/>
              <a:gd name="T3" fmla="*/ 157459 h 21600"/>
              <a:gd name="T4" fmla="*/ 0 w 21600"/>
              <a:gd name="T5" fmla="*/ 537633 h 21600"/>
              <a:gd name="T6" fmla="*/ 157459 w 21600"/>
              <a:gd name="T7" fmla="*/ 917808 h 21600"/>
              <a:gd name="T8" fmla="*/ 537633 w 21600"/>
              <a:gd name="T9" fmla="*/ 1075267 h 21600"/>
              <a:gd name="T10" fmla="*/ 917808 w 21600"/>
              <a:gd name="T11" fmla="*/ 917808 h 21600"/>
              <a:gd name="T12" fmla="*/ 1075267 w 21600"/>
              <a:gd name="T13" fmla="*/ 537633 h 21600"/>
              <a:gd name="T14" fmla="*/ 917808 w 21600"/>
              <a:gd name="T15" fmla="*/ 15745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19897" name="Rectangle 184"/>
          <p:cNvSpPr>
            <a:spLocks noChangeArrowheads="1"/>
          </p:cNvSpPr>
          <p:nvPr/>
        </p:nvSpPr>
        <p:spPr bwMode="auto">
          <a:xfrm rot="-3362456">
            <a:off x="8036719" y="5004594"/>
            <a:ext cx="122237" cy="92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9898" name="Line 185"/>
          <p:cNvSpPr>
            <a:spLocks noChangeShapeType="1"/>
          </p:cNvSpPr>
          <p:nvPr/>
        </p:nvSpPr>
        <p:spPr bwMode="auto">
          <a:xfrm flipV="1">
            <a:off x="7005638" y="5067300"/>
            <a:ext cx="285750" cy="27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899" name="Text Box 186"/>
          <p:cNvSpPr txBox="1">
            <a:spLocks noChangeArrowheads="1"/>
          </p:cNvSpPr>
          <p:nvPr/>
        </p:nvSpPr>
        <p:spPr bwMode="auto">
          <a:xfrm>
            <a:off x="4246563" y="5392738"/>
            <a:ext cx="9921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Light guides</a:t>
            </a:r>
          </a:p>
        </p:txBody>
      </p:sp>
      <p:sp>
        <p:nvSpPr>
          <p:cNvPr id="119900" name="Line 187"/>
          <p:cNvSpPr>
            <a:spLocks noChangeShapeType="1"/>
          </p:cNvSpPr>
          <p:nvPr/>
        </p:nvSpPr>
        <p:spPr bwMode="auto">
          <a:xfrm flipV="1">
            <a:off x="4500563" y="4427538"/>
            <a:ext cx="261937" cy="96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901" name="Text Box 188"/>
          <p:cNvSpPr txBox="1">
            <a:spLocks noChangeArrowheads="1"/>
          </p:cNvSpPr>
          <p:nvPr/>
        </p:nvSpPr>
        <p:spPr bwMode="auto">
          <a:xfrm>
            <a:off x="7245350" y="2233613"/>
            <a:ext cx="1149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End View</a:t>
            </a:r>
          </a:p>
        </p:txBody>
      </p:sp>
      <p:sp>
        <p:nvSpPr>
          <p:cNvPr id="119902" name="Text Box 189"/>
          <p:cNvSpPr txBox="1">
            <a:spLocks noChangeArrowheads="1"/>
          </p:cNvSpPr>
          <p:nvPr/>
        </p:nvSpPr>
        <p:spPr bwMode="auto">
          <a:xfrm>
            <a:off x="2593975" y="1965325"/>
            <a:ext cx="120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Side View</a:t>
            </a:r>
          </a:p>
        </p:txBody>
      </p:sp>
      <p:sp>
        <p:nvSpPr>
          <p:cNvPr id="119903" name="Line 190"/>
          <p:cNvSpPr>
            <a:spLocks noChangeShapeType="1"/>
          </p:cNvSpPr>
          <p:nvPr/>
        </p:nvSpPr>
        <p:spPr bwMode="auto">
          <a:xfrm>
            <a:off x="4664075" y="4410075"/>
            <a:ext cx="292100" cy="279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904" name="Line 191"/>
          <p:cNvSpPr>
            <a:spLocks noChangeShapeType="1"/>
          </p:cNvSpPr>
          <p:nvPr/>
        </p:nvSpPr>
        <p:spPr bwMode="auto">
          <a:xfrm flipH="1">
            <a:off x="6686550" y="4016375"/>
            <a:ext cx="558800" cy="223838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905" name="Line 192"/>
          <p:cNvSpPr>
            <a:spLocks noChangeShapeType="1"/>
          </p:cNvSpPr>
          <p:nvPr/>
        </p:nvSpPr>
        <p:spPr bwMode="auto">
          <a:xfrm flipV="1">
            <a:off x="6778625" y="4124325"/>
            <a:ext cx="512763" cy="303213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906" name="Line 193"/>
          <p:cNvSpPr>
            <a:spLocks noChangeShapeType="1"/>
          </p:cNvSpPr>
          <p:nvPr/>
        </p:nvSpPr>
        <p:spPr bwMode="auto">
          <a:xfrm flipV="1">
            <a:off x="6932613" y="4221163"/>
            <a:ext cx="404812" cy="4572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907" name="Line 194"/>
          <p:cNvSpPr>
            <a:spLocks noChangeShapeType="1"/>
          </p:cNvSpPr>
          <p:nvPr/>
        </p:nvSpPr>
        <p:spPr bwMode="auto">
          <a:xfrm flipV="1">
            <a:off x="7337425" y="4362450"/>
            <a:ext cx="230188" cy="566738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908" name="Line 195"/>
          <p:cNvSpPr>
            <a:spLocks noChangeShapeType="1"/>
          </p:cNvSpPr>
          <p:nvPr/>
        </p:nvSpPr>
        <p:spPr bwMode="auto">
          <a:xfrm flipV="1">
            <a:off x="7659688" y="4343400"/>
            <a:ext cx="0" cy="690563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909" name="Line 196"/>
          <p:cNvSpPr>
            <a:spLocks noChangeShapeType="1"/>
          </p:cNvSpPr>
          <p:nvPr/>
        </p:nvSpPr>
        <p:spPr bwMode="auto">
          <a:xfrm flipH="1" flipV="1">
            <a:off x="7921625" y="4349750"/>
            <a:ext cx="130175" cy="684213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910" name="Line 197"/>
          <p:cNvSpPr>
            <a:spLocks noChangeShapeType="1"/>
          </p:cNvSpPr>
          <p:nvPr/>
        </p:nvSpPr>
        <p:spPr bwMode="auto">
          <a:xfrm flipH="1" flipV="1">
            <a:off x="8051800" y="4343400"/>
            <a:ext cx="268288" cy="585788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911" name="Line 198"/>
          <p:cNvSpPr>
            <a:spLocks noChangeShapeType="1"/>
          </p:cNvSpPr>
          <p:nvPr/>
        </p:nvSpPr>
        <p:spPr bwMode="auto">
          <a:xfrm flipH="1" flipV="1">
            <a:off x="8229600" y="4176713"/>
            <a:ext cx="407988" cy="531812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912" name="Line 199"/>
          <p:cNvSpPr>
            <a:spLocks noChangeShapeType="1"/>
          </p:cNvSpPr>
          <p:nvPr/>
        </p:nvSpPr>
        <p:spPr bwMode="auto">
          <a:xfrm flipH="1" flipV="1">
            <a:off x="8320088" y="4124325"/>
            <a:ext cx="538162" cy="452438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913" name="Line 200"/>
          <p:cNvSpPr>
            <a:spLocks noChangeShapeType="1"/>
          </p:cNvSpPr>
          <p:nvPr/>
        </p:nvSpPr>
        <p:spPr bwMode="auto">
          <a:xfrm flipH="1" flipV="1">
            <a:off x="8320088" y="4022725"/>
            <a:ext cx="630237" cy="261938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914" name="Rectangle 201"/>
          <p:cNvSpPr>
            <a:spLocks noChangeArrowheads="1"/>
          </p:cNvSpPr>
          <p:nvPr/>
        </p:nvSpPr>
        <p:spPr bwMode="auto">
          <a:xfrm rot="-3362456">
            <a:off x="7768432" y="5082381"/>
            <a:ext cx="122238" cy="92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9915" name="Line 202"/>
          <p:cNvSpPr>
            <a:spLocks noChangeShapeType="1"/>
          </p:cNvSpPr>
          <p:nvPr/>
        </p:nvSpPr>
        <p:spPr bwMode="auto">
          <a:xfrm flipV="1">
            <a:off x="7829550" y="4362450"/>
            <a:ext cx="0" cy="70485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916" name="Line 203"/>
          <p:cNvSpPr>
            <a:spLocks noChangeShapeType="1"/>
          </p:cNvSpPr>
          <p:nvPr/>
        </p:nvSpPr>
        <p:spPr bwMode="auto">
          <a:xfrm flipV="1">
            <a:off x="5448300" y="4597400"/>
            <a:ext cx="327025" cy="2428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917" name="Line 204"/>
          <p:cNvSpPr>
            <a:spLocks noChangeShapeType="1"/>
          </p:cNvSpPr>
          <p:nvPr/>
        </p:nvSpPr>
        <p:spPr bwMode="auto">
          <a:xfrm>
            <a:off x="3905250" y="3997325"/>
            <a:ext cx="365125" cy="1762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918" name="Line 205"/>
          <p:cNvSpPr>
            <a:spLocks noChangeShapeType="1"/>
          </p:cNvSpPr>
          <p:nvPr/>
        </p:nvSpPr>
        <p:spPr bwMode="auto">
          <a:xfrm flipV="1">
            <a:off x="2593975" y="4689475"/>
            <a:ext cx="360363" cy="1651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919" name="Line 206"/>
          <p:cNvSpPr>
            <a:spLocks noChangeShapeType="1"/>
          </p:cNvSpPr>
          <p:nvPr/>
        </p:nvSpPr>
        <p:spPr bwMode="auto">
          <a:xfrm flipV="1">
            <a:off x="2554288" y="3890963"/>
            <a:ext cx="360362" cy="1651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920" name="Line 207"/>
          <p:cNvSpPr>
            <a:spLocks noChangeShapeType="1"/>
          </p:cNvSpPr>
          <p:nvPr/>
        </p:nvSpPr>
        <p:spPr bwMode="auto">
          <a:xfrm>
            <a:off x="3881438" y="3181350"/>
            <a:ext cx="365125" cy="1762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921" name="Line 208"/>
          <p:cNvSpPr>
            <a:spLocks noChangeShapeType="1"/>
          </p:cNvSpPr>
          <p:nvPr/>
        </p:nvSpPr>
        <p:spPr bwMode="auto">
          <a:xfrm flipV="1">
            <a:off x="5348288" y="3900488"/>
            <a:ext cx="327025" cy="1809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922" name="Line 209"/>
          <p:cNvSpPr>
            <a:spLocks noChangeShapeType="1"/>
          </p:cNvSpPr>
          <p:nvPr/>
        </p:nvSpPr>
        <p:spPr bwMode="auto">
          <a:xfrm>
            <a:off x="1182688" y="4033838"/>
            <a:ext cx="360362" cy="904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923" name="Line 210"/>
          <p:cNvSpPr>
            <a:spLocks noChangeShapeType="1"/>
          </p:cNvSpPr>
          <p:nvPr/>
        </p:nvSpPr>
        <p:spPr bwMode="auto">
          <a:xfrm>
            <a:off x="1182688" y="3197225"/>
            <a:ext cx="360362" cy="904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924" name="Text Box 212"/>
          <p:cNvSpPr txBox="1">
            <a:spLocks noChangeArrowheads="1"/>
          </p:cNvSpPr>
          <p:nvPr/>
        </p:nvSpPr>
        <p:spPr bwMode="auto">
          <a:xfrm>
            <a:off x="6735763" y="5821363"/>
            <a:ext cx="2000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VLPCs and Electronics</a:t>
            </a:r>
          </a:p>
        </p:txBody>
      </p:sp>
      <p:sp>
        <p:nvSpPr>
          <p:cNvPr id="119925" name="Line 214"/>
          <p:cNvSpPr>
            <a:spLocks noChangeShapeType="1"/>
          </p:cNvSpPr>
          <p:nvPr/>
        </p:nvSpPr>
        <p:spPr bwMode="auto">
          <a:xfrm>
            <a:off x="7829550" y="5189538"/>
            <a:ext cx="0" cy="47783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926" name="Line 215"/>
          <p:cNvSpPr>
            <a:spLocks noChangeShapeType="1"/>
          </p:cNvSpPr>
          <p:nvPr/>
        </p:nvSpPr>
        <p:spPr bwMode="auto">
          <a:xfrm>
            <a:off x="8051800" y="5067300"/>
            <a:ext cx="0" cy="6000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927" name="Line 216"/>
          <p:cNvSpPr>
            <a:spLocks noChangeShapeType="1"/>
          </p:cNvSpPr>
          <p:nvPr/>
        </p:nvSpPr>
        <p:spPr bwMode="auto">
          <a:xfrm>
            <a:off x="8394700" y="5051425"/>
            <a:ext cx="17463" cy="6159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928" name="Line 217"/>
          <p:cNvSpPr>
            <a:spLocks noChangeShapeType="1"/>
          </p:cNvSpPr>
          <p:nvPr/>
        </p:nvSpPr>
        <p:spPr bwMode="auto">
          <a:xfrm>
            <a:off x="8686800" y="4814888"/>
            <a:ext cx="0" cy="8524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929" name="Line 218"/>
          <p:cNvSpPr>
            <a:spLocks noChangeShapeType="1"/>
          </p:cNvSpPr>
          <p:nvPr/>
        </p:nvSpPr>
        <p:spPr bwMode="auto">
          <a:xfrm>
            <a:off x="8864600" y="4648200"/>
            <a:ext cx="0" cy="10096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930" name="Line 219"/>
          <p:cNvSpPr>
            <a:spLocks noChangeShapeType="1"/>
          </p:cNvSpPr>
          <p:nvPr/>
        </p:nvSpPr>
        <p:spPr bwMode="auto">
          <a:xfrm>
            <a:off x="9026525" y="4343400"/>
            <a:ext cx="0" cy="13144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Feb. 4 2009 </a:t>
            </a:r>
          </a:p>
        </p:txBody>
      </p:sp>
      <p:sp>
        <p:nvSpPr>
          <p:cNvPr id="121858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239000" y="6477000"/>
            <a:ext cx="1905000" cy="381000"/>
          </a:xfrm>
          <a:noFill/>
        </p:spPr>
        <p:txBody>
          <a:bodyPr/>
          <a:lstStyle/>
          <a:p>
            <a:r>
              <a:rPr lang="en-US" sz="1400" smtClean="0"/>
              <a:t>Abrams-AAC</a:t>
            </a:r>
          </a:p>
        </p:txBody>
      </p:sp>
      <p:sp>
        <p:nvSpPr>
          <p:cNvPr id="12185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209800" y="6477000"/>
            <a:ext cx="5029200" cy="381000"/>
          </a:xfrm>
          <a:noFill/>
        </p:spPr>
        <p:txBody>
          <a:bodyPr/>
          <a:lstStyle/>
          <a:p>
            <a:fld id="{AFD69CBC-7BD8-42FF-B112-22F3FB5EF71D}" type="slidenum">
              <a:rPr lang="en-US" sz="1200" smtClean="0"/>
              <a:pPr/>
              <a:t>16</a:t>
            </a:fld>
            <a:endParaRPr lang="en-US" sz="1200" smtClean="0"/>
          </a:p>
        </p:txBody>
      </p:sp>
      <p:sp>
        <p:nvSpPr>
          <p:cNvPr id="12186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620000" cy="1143000"/>
          </a:xfrm>
        </p:spPr>
        <p:txBody>
          <a:bodyPr/>
          <a:lstStyle/>
          <a:p>
            <a:r>
              <a:rPr lang="en-US" sz="3600" smtClean="0"/>
              <a:t>MANX HCC Tracker Concept 2</a:t>
            </a:r>
          </a:p>
        </p:txBody>
      </p:sp>
      <p:sp>
        <p:nvSpPr>
          <p:cNvPr id="1218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Based on mech design of HCC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Build planes into structure of HCC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Use scint fiber as detectors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Mount SiPMs and digitizers within HCC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Extract electrical signals (not light guides)</a:t>
            </a:r>
          </a:p>
          <a:p>
            <a:pPr>
              <a:lnSpc>
                <a:spcPct val="90000"/>
              </a:lnSpc>
            </a:pPr>
            <a:r>
              <a:rPr lang="en-US" smtClean="0"/>
              <a:t>Challenges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New technology/application (SBIR proposal)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Access to electronics for repair/maint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Heat inside cryostat?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Feb. 4 2009 </a:t>
            </a:r>
          </a:p>
        </p:txBody>
      </p:sp>
      <p:sp>
        <p:nvSpPr>
          <p:cNvPr id="123906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7239000" y="6553200"/>
            <a:ext cx="1905000" cy="304800"/>
          </a:xfrm>
          <a:noFill/>
        </p:spPr>
        <p:txBody>
          <a:bodyPr/>
          <a:lstStyle/>
          <a:p>
            <a:pPr algn="r"/>
            <a:r>
              <a:rPr lang="en-US" sz="1400" smtClean="0"/>
              <a:t>Abrams-AAC</a:t>
            </a:r>
          </a:p>
        </p:txBody>
      </p:sp>
      <p:sp>
        <p:nvSpPr>
          <p:cNvPr id="12390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209800" y="6477000"/>
            <a:ext cx="5029200" cy="381000"/>
          </a:xfrm>
          <a:noFill/>
        </p:spPr>
        <p:txBody>
          <a:bodyPr/>
          <a:lstStyle/>
          <a:p>
            <a:pPr algn="ctr"/>
            <a:fld id="{C7457476-27EE-4CB8-9882-70C9D6C3BF45}" type="slidenum">
              <a:rPr lang="en-US" sz="1200" smtClean="0"/>
              <a:pPr algn="ctr"/>
              <a:t>17</a:t>
            </a:fld>
            <a:endParaRPr lang="en-US" sz="1200" smtClean="0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6248400" cy="1020763"/>
          </a:xfrm>
        </p:spPr>
        <p:txBody>
          <a:bodyPr/>
          <a:lstStyle/>
          <a:p>
            <a:r>
              <a:rPr lang="en-US" sz="3600" smtClean="0"/>
              <a:t>Trackers Inside HCC Concept 2</a:t>
            </a:r>
          </a:p>
        </p:txBody>
      </p:sp>
      <p:grpSp>
        <p:nvGrpSpPr>
          <p:cNvPr id="123909" name="Group 5"/>
          <p:cNvGrpSpPr>
            <a:grpSpLocks noChangeAspect="1"/>
          </p:cNvGrpSpPr>
          <p:nvPr/>
        </p:nvGrpSpPr>
        <p:grpSpPr bwMode="auto">
          <a:xfrm>
            <a:off x="609600" y="1600200"/>
            <a:ext cx="3922713" cy="2555875"/>
            <a:chOff x="816" y="384"/>
            <a:chExt cx="3090" cy="2013"/>
          </a:xfrm>
        </p:grpSpPr>
        <p:sp>
          <p:nvSpPr>
            <p:cNvPr id="123986" name="Oval 6"/>
            <p:cNvSpPr>
              <a:spLocks noChangeAspect="1" noChangeArrowheads="1"/>
            </p:cNvSpPr>
            <p:nvPr/>
          </p:nvSpPr>
          <p:spPr bwMode="auto">
            <a:xfrm>
              <a:off x="816" y="384"/>
              <a:ext cx="1942" cy="180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23987" name="Line 7"/>
            <p:cNvSpPr>
              <a:spLocks noChangeAspect="1" noChangeShapeType="1"/>
            </p:cNvSpPr>
            <p:nvPr/>
          </p:nvSpPr>
          <p:spPr bwMode="auto">
            <a:xfrm>
              <a:off x="2700" y="1250"/>
              <a:ext cx="24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88" name="Rectangle 8"/>
            <p:cNvSpPr>
              <a:spLocks noChangeAspect="1" noChangeArrowheads="1"/>
            </p:cNvSpPr>
            <p:nvPr/>
          </p:nvSpPr>
          <p:spPr bwMode="auto">
            <a:xfrm>
              <a:off x="2758" y="1796"/>
              <a:ext cx="58" cy="57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3989" name="Rectangle 9"/>
            <p:cNvSpPr>
              <a:spLocks noChangeAspect="1" noChangeArrowheads="1"/>
            </p:cNvSpPr>
            <p:nvPr/>
          </p:nvSpPr>
          <p:spPr bwMode="auto">
            <a:xfrm>
              <a:off x="2758" y="1958"/>
              <a:ext cx="58" cy="5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3990" name="Rectangle 10"/>
            <p:cNvSpPr>
              <a:spLocks noChangeAspect="1" noChangeArrowheads="1"/>
            </p:cNvSpPr>
            <p:nvPr/>
          </p:nvSpPr>
          <p:spPr bwMode="auto">
            <a:xfrm>
              <a:off x="2758" y="2126"/>
              <a:ext cx="58" cy="5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3991" name="Text Box 11"/>
            <p:cNvSpPr txBox="1">
              <a:spLocks noChangeAspect="1" noChangeArrowheads="1"/>
            </p:cNvSpPr>
            <p:nvPr/>
          </p:nvSpPr>
          <p:spPr bwMode="auto">
            <a:xfrm>
              <a:off x="2896" y="1892"/>
              <a:ext cx="576" cy="14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800"/>
                <a:t>MPPCs</a:t>
              </a:r>
              <a:endParaRPr lang="en-US"/>
            </a:p>
          </p:txBody>
        </p:sp>
        <p:sp>
          <p:nvSpPr>
            <p:cNvPr id="123992" name="Text Box 12"/>
            <p:cNvSpPr txBox="1">
              <a:spLocks noChangeAspect="1" noChangeArrowheads="1"/>
            </p:cNvSpPr>
            <p:nvPr/>
          </p:nvSpPr>
          <p:spPr bwMode="auto">
            <a:xfrm>
              <a:off x="2896" y="2087"/>
              <a:ext cx="576" cy="14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800"/>
                <a:t>Electronics</a:t>
              </a:r>
              <a:endParaRPr lang="en-US"/>
            </a:p>
          </p:txBody>
        </p:sp>
        <p:sp>
          <p:nvSpPr>
            <p:cNvPr id="123993" name="Text Box 13"/>
            <p:cNvSpPr txBox="1">
              <a:spLocks noChangeAspect="1" noChangeArrowheads="1"/>
            </p:cNvSpPr>
            <p:nvPr/>
          </p:nvSpPr>
          <p:spPr bwMode="auto">
            <a:xfrm>
              <a:off x="2946" y="1158"/>
              <a:ext cx="576" cy="14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800"/>
                <a:t>Signals out</a:t>
              </a:r>
              <a:endParaRPr lang="en-US"/>
            </a:p>
          </p:txBody>
        </p:sp>
        <p:sp>
          <p:nvSpPr>
            <p:cNvPr id="123994" name="Line 14"/>
            <p:cNvSpPr>
              <a:spLocks noChangeAspect="1" noChangeShapeType="1"/>
            </p:cNvSpPr>
            <p:nvPr/>
          </p:nvSpPr>
          <p:spPr bwMode="auto">
            <a:xfrm flipH="1">
              <a:off x="2643" y="1564"/>
              <a:ext cx="228" cy="1"/>
            </a:xfrm>
            <a:prstGeom prst="line">
              <a:avLst/>
            </a:prstGeom>
            <a:noFill/>
            <a:ln w="9525">
              <a:solidFill>
                <a:srgbClr val="FF0000">
                  <a:alpha val="96861"/>
                </a:srgb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95" name="Text Box 15"/>
            <p:cNvSpPr txBox="1">
              <a:spLocks noChangeAspect="1" noChangeArrowheads="1"/>
            </p:cNvSpPr>
            <p:nvPr/>
          </p:nvSpPr>
          <p:spPr bwMode="auto">
            <a:xfrm>
              <a:off x="2896" y="1490"/>
              <a:ext cx="576" cy="1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800"/>
                <a:t>Power in</a:t>
              </a:r>
              <a:endParaRPr lang="en-US"/>
            </a:p>
          </p:txBody>
        </p:sp>
        <p:sp>
          <p:nvSpPr>
            <p:cNvPr id="123996" name="Oval 16"/>
            <p:cNvSpPr>
              <a:spLocks noChangeAspect="1" noChangeArrowheads="1"/>
            </p:cNvSpPr>
            <p:nvPr/>
          </p:nvSpPr>
          <p:spPr bwMode="auto">
            <a:xfrm>
              <a:off x="1167" y="743"/>
              <a:ext cx="1153" cy="1152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3997" name="Oval 17"/>
            <p:cNvSpPr>
              <a:spLocks noChangeAspect="1" noChangeArrowheads="1"/>
            </p:cNvSpPr>
            <p:nvPr/>
          </p:nvSpPr>
          <p:spPr bwMode="auto">
            <a:xfrm>
              <a:off x="1260" y="832"/>
              <a:ext cx="978" cy="979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3998" name="Line 18"/>
            <p:cNvSpPr>
              <a:spLocks noChangeAspect="1" noChangeShapeType="1"/>
            </p:cNvSpPr>
            <p:nvPr/>
          </p:nvSpPr>
          <p:spPr bwMode="auto">
            <a:xfrm>
              <a:off x="1476" y="815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99" name="Line 19"/>
            <p:cNvSpPr>
              <a:spLocks noChangeAspect="1" noChangeShapeType="1"/>
            </p:cNvSpPr>
            <p:nvPr/>
          </p:nvSpPr>
          <p:spPr bwMode="auto">
            <a:xfrm>
              <a:off x="1476" y="815"/>
              <a:ext cx="666" cy="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00" name="Line 20"/>
            <p:cNvSpPr>
              <a:spLocks noChangeAspect="1" noChangeShapeType="1"/>
            </p:cNvSpPr>
            <p:nvPr/>
          </p:nvSpPr>
          <p:spPr bwMode="auto">
            <a:xfrm flipV="1">
              <a:off x="1374" y="886"/>
              <a:ext cx="76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01" name="Line 21"/>
            <p:cNvSpPr>
              <a:spLocks noChangeAspect="1" noChangeShapeType="1"/>
            </p:cNvSpPr>
            <p:nvPr/>
          </p:nvSpPr>
          <p:spPr bwMode="auto">
            <a:xfrm>
              <a:off x="1308" y="959"/>
              <a:ext cx="9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02" name="Line 22"/>
            <p:cNvSpPr>
              <a:spLocks noChangeAspect="1" noChangeShapeType="1"/>
            </p:cNvSpPr>
            <p:nvPr/>
          </p:nvSpPr>
          <p:spPr bwMode="auto">
            <a:xfrm flipV="1">
              <a:off x="1260" y="1030"/>
              <a:ext cx="104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03" name="Line 23"/>
            <p:cNvSpPr>
              <a:spLocks noChangeAspect="1" noChangeShapeType="1"/>
            </p:cNvSpPr>
            <p:nvPr/>
          </p:nvSpPr>
          <p:spPr bwMode="auto">
            <a:xfrm>
              <a:off x="1239" y="1103"/>
              <a:ext cx="108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04" name="Line 24"/>
            <p:cNvSpPr>
              <a:spLocks noChangeAspect="1" noChangeShapeType="1"/>
            </p:cNvSpPr>
            <p:nvPr/>
          </p:nvSpPr>
          <p:spPr bwMode="auto">
            <a:xfrm flipV="1">
              <a:off x="1203" y="1166"/>
              <a:ext cx="1137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05" name="Line 25"/>
            <p:cNvSpPr>
              <a:spLocks noChangeAspect="1" noChangeShapeType="1"/>
            </p:cNvSpPr>
            <p:nvPr/>
          </p:nvSpPr>
          <p:spPr bwMode="auto">
            <a:xfrm flipV="1">
              <a:off x="1188" y="1229"/>
              <a:ext cx="115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06" name="Line 26"/>
            <p:cNvSpPr>
              <a:spLocks noChangeAspect="1" noChangeShapeType="1"/>
            </p:cNvSpPr>
            <p:nvPr/>
          </p:nvSpPr>
          <p:spPr bwMode="auto">
            <a:xfrm flipV="1">
              <a:off x="1188" y="1301"/>
              <a:ext cx="1152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07" name="Line 27"/>
            <p:cNvSpPr>
              <a:spLocks noChangeAspect="1" noChangeShapeType="1"/>
            </p:cNvSpPr>
            <p:nvPr/>
          </p:nvSpPr>
          <p:spPr bwMode="auto">
            <a:xfrm>
              <a:off x="1188" y="1373"/>
              <a:ext cx="11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08" name="Line 28"/>
            <p:cNvSpPr>
              <a:spLocks noChangeAspect="1" noChangeShapeType="1"/>
            </p:cNvSpPr>
            <p:nvPr/>
          </p:nvSpPr>
          <p:spPr bwMode="auto">
            <a:xfrm>
              <a:off x="1203" y="1445"/>
              <a:ext cx="1189" cy="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09" name="Line 29"/>
            <p:cNvSpPr>
              <a:spLocks noChangeAspect="1" noChangeShapeType="1"/>
            </p:cNvSpPr>
            <p:nvPr/>
          </p:nvSpPr>
          <p:spPr bwMode="auto">
            <a:xfrm>
              <a:off x="1221" y="1514"/>
              <a:ext cx="1099" cy="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10" name="Line 30"/>
            <p:cNvSpPr>
              <a:spLocks noChangeAspect="1" noChangeShapeType="1"/>
            </p:cNvSpPr>
            <p:nvPr/>
          </p:nvSpPr>
          <p:spPr bwMode="auto">
            <a:xfrm>
              <a:off x="1260" y="1595"/>
              <a:ext cx="1044" cy="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11" name="Line 31"/>
            <p:cNvSpPr>
              <a:spLocks noChangeAspect="1" noChangeShapeType="1"/>
            </p:cNvSpPr>
            <p:nvPr/>
          </p:nvSpPr>
          <p:spPr bwMode="auto">
            <a:xfrm>
              <a:off x="1308" y="1676"/>
              <a:ext cx="9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12" name="Line 32"/>
            <p:cNvSpPr>
              <a:spLocks noChangeAspect="1" noChangeShapeType="1"/>
            </p:cNvSpPr>
            <p:nvPr/>
          </p:nvSpPr>
          <p:spPr bwMode="auto">
            <a:xfrm>
              <a:off x="1374" y="1739"/>
              <a:ext cx="8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13" name="Line 33"/>
            <p:cNvSpPr>
              <a:spLocks noChangeAspect="1" noChangeShapeType="1"/>
            </p:cNvSpPr>
            <p:nvPr/>
          </p:nvSpPr>
          <p:spPr bwMode="auto">
            <a:xfrm>
              <a:off x="1431" y="1796"/>
              <a:ext cx="73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14" name="Rectangle 34"/>
            <p:cNvSpPr>
              <a:spLocks noChangeAspect="1" noChangeArrowheads="1"/>
            </p:cNvSpPr>
            <p:nvPr/>
          </p:nvSpPr>
          <p:spPr bwMode="auto">
            <a:xfrm>
              <a:off x="2304" y="1030"/>
              <a:ext cx="72" cy="7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4015" name="Rectangle 35"/>
            <p:cNvSpPr>
              <a:spLocks noChangeAspect="1" noChangeArrowheads="1"/>
            </p:cNvSpPr>
            <p:nvPr/>
          </p:nvSpPr>
          <p:spPr bwMode="auto">
            <a:xfrm>
              <a:off x="2340" y="1378"/>
              <a:ext cx="72" cy="7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4016" name="Rectangle 36"/>
            <p:cNvSpPr>
              <a:spLocks noChangeAspect="1" noChangeArrowheads="1"/>
            </p:cNvSpPr>
            <p:nvPr/>
          </p:nvSpPr>
          <p:spPr bwMode="auto">
            <a:xfrm>
              <a:off x="2142" y="815"/>
              <a:ext cx="72" cy="71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4017" name="Rectangle 37"/>
            <p:cNvSpPr>
              <a:spLocks noChangeAspect="1" noChangeArrowheads="1"/>
            </p:cNvSpPr>
            <p:nvPr/>
          </p:nvSpPr>
          <p:spPr bwMode="auto">
            <a:xfrm>
              <a:off x="2214" y="887"/>
              <a:ext cx="72" cy="7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4018" name="Rectangle 38"/>
            <p:cNvSpPr>
              <a:spLocks noChangeAspect="1" noChangeArrowheads="1"/>
            </p:cNvSpPr>
            <p:nvPr/>
          </p:nvSpPr>
          <p:spPr bwMode="auto">
            <a:xfrm>
              <a:off x="2286" y="959"/>
              <a:ext cx="72" cy="71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4019" name="Rectangle 39"/>
            <p:cNvSpPr>
              <a:spLocks noChangeAspect="1" noChangeArrowheads="1"/>
            </p:cNvSpPr>
            <p:nvPr/>
          </p:nvSpPr>
          <p:spPr bwMode="auto">
            <a:xfrm>
              <a:off x="2340" y="1101"/>
              <a:ext cx="72" cy="71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4020" name="Rectangle 40"/>
            <p:cNvSpPr>
              <a:spLocks noChangeAspect="1" noChangeArrowheads="1"/>
            </p:cNvSpPr>
            <p:nvPr/>
          </p:nvSpPr>
          <p:spPr bwMode="auto">
            <a:xfrm>
              <a:off x="2340" y="1163"/>
              <a:ext cx="72" cy="7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4021" name="Rectangle 41"/>
            <p:cNvSpPr>
              <a:spLocks noChangeAspect="1" noChangeArrowheads="1"/>
            </p:cNvSpPr>
            <p:nvPr/>
          </p:nvSpPr>
          <p:spPr bwMode="auto">
            <a:xfrm>
              <a:off x="2348" y="1236"/>
              <a:ext cx="72" cy="71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4022" name="Rectangle 42"/>
            <p:cNvSpPr>
              <a:spLocks noChangeAspect="1" noChangeArrowheads="1"/>
            </p:cNvSpPr>
            <p:nvPr/>
          </p:nvSpPr>
          <p:spPr bwMode="auto">
            <a:xfrm>
              <a:off x="2340" y="1307"/>
              <a:ext cx="72" cy="71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4023" name="Rectangle 43"/>
            <p:cNvSpPr>
              <a:spLocks noChangeAspect="1" noChangeArrowheads="1"/>
            </p:cNvSpPr>
            <p:nvPr/>
          </p:nvSpPr>
          <p:spPr bwMode="auto">
            <a:xfrm>
              <a:off x="2320" y="1457"/>
              <a:ext cx="72" cy="7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4024" name="Rectangle 44"/>
            <p:cNvSpPr>
              <a:spLocks noChangeAspect="1" noChangeArrowheads="1"/>
            </p:cNvSpPr>
            <p:nvPr/>
          </p:nvSpPr>
          <p:spPr bwMode="auto">
            <a:xfrm>
              <a:off x="2304" y="1532"/>
              <a:ext cx="72" cy="7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4025" name="Rectangle 45"/>
            <p:cNvSpPr>
              <a:spLocks noChangeAspect="1" noChangeArrowheads="1"/>
            </p:cNvSpPr>
            <p:nvPr/>
          </p:nvSpPr>
          <p:spPr bwMode="auto">
            <a:xfrm>
              <a:off x="2268" y="1604"/>
              <a:ext cx="72" cy="7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4026" name="Rectangle 46"/>
            <p:cNvSpPr>
              <a:spLocks noChangeAspect="1" noChangeArrowheads="1"/>
            </p:cNvSpPr>
            <p:nvPr/>
          </p:nvSpPr>
          <p:spPr bwMode="auto">
            <a:xfrm>
              <a:off x="2214" y="1676"/>
              <a:ext cx="72" cy="71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4027" name="Rectangle 47"/>
            <p:cNvSpPr>
              <a:spLocks noChangeAspect="1" noChangeArrowheads="1"/>
            </p:cNvSpPr>
            <p:nvPr/>
          </p:nvSpPr>
          <p:spPr bwMode="auto">
            <a:xfrm>
              <a:off x="2166" y="1740"/>
              <a:ext cx="72" cy="71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4028" name="Line 48"/>
            <p:cNvSpPr>
              <a:spLocks noChangeAspect="1" noChangeShapeType="1"/>
            </p:cNvSpPr>
            <p:nvPr/>
          </p:nvSpPr>
          <p:spPr bwMode="auto">
            <a:xfrm flipV="1">
              <a:off x="2214" y="848"/>
              <a:ext cx="178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29" name="Line 49"/>
            <p:cNvSpPr>
              <a:spLocks noChangeAspect="1" noChangeShapeType="1"/>
            </p:cNvSpPr>
            <p:nvPr/>
          </p:nvSpPr>
          <p:spPr bwMode="auto">
            <a:xfrm flipV="1">
              <a:off x="2286" y="923"/>
              <a:ext cx="158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30" name="Line 50"/>
            <p:cNvSpPr>
              <a:spLocks noChangeAspect="1" noChangeShapeType="1"/>
            </p:cNvSpPr>
            <p:nvPr/>
          </p:nvSpPr>
          <p:spPr bwMode="auto">
            <a:xfrm>
              <a:off x="2358" y="992"/>
              <a:ext cx="1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31" name="Line 51"/>
            <p:cNvSpPr>
              <a:spLocks noChangeAspect="1" noChangeShapeType="1"/>
            </p:cNvSpPr>
            <p:nvPr/>
          </p:nvSpPr>
          <p:spPr bwMode="auto">
            <a:xfrm>
              <a:off x="2376" y="1064"/>
              <a:ext cx="1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32" name="Line 52"/>
            <p:cNvSpPr>
              <a:spLocks noChangeAspect="1" noChangeShapeType="1"/>
            </p:cNvSpPr>
            <p:nvPr/>
          </p:nvSpPr>
          <p:spPr bwMode="auto">
            <a:xfrm flipV="1">
              <a:off x="2412" y="1130"/>
              <a:ext cx="1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33" name="Line 53"/>
            <p:cNvSpPr>
              <a:spLocks noChangeAspect="1" noChangeShapeType="1"/>
            </p:cNvSpPr>
            <p:nvPr/>
          </p:nvSpPr>
          <p:spPr bwMode="auto">
            <a:xfrm>
              <a:off x="2412" y="1193"/>
              <a:ext cx="1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34" name="Line 54"/>
            <p:cNvSpPr>
              <a:spLocks noChangeAspect="1" noChangeShapeType="1"/>
            </p:cNvSpPr>
            <p:nvPr/>
          </p:nvSpPr>
          <p:spPr bwMode="auto">
            <a:xfrm>
              <a:off x="2412" y="1268"/>
              <a:ext cx="1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35" name="Line 55"/>
            <p:cNvSpPr>
              <a:spLocks noChangeAspect="1" noChangeShapeType="1"/>
            </p:cNvSpPr>
            <p:nvPr/>
          </p:nvSpPr>
          <p:spPr bwMode="auto">
            <a:xfrm>
              <a:off x="2412" y="1343"/>
              <a:ext cx="1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36" name="Line 56"/>
            <p:cNvSpPr>
              <a:spLocks noChangeAspect="1" noChangeShapeType="1"/>
            </p:cNvSpPr>
            <p:nvPr/>
          </p:nvSpPr>
          <p:spPr bwMode="auto">
            <a:xfrm flipV="1">
              <a:off x="2412" y="1412"/>
              <a:ext cx="1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37" name="Line 57"/>
            <p:cNvSpPr>
              <a:spLocks noChangeAspect="1" noChangeShapeType="1"/>
            </p:cNvSpPr>
            <p:nvPr/>
          </p:nvSpPr>
          <p:spPr bwMode="auto">
            <a:xfrm>
              <a:off x="2392" y="1490"/>
              <a:ext cx="13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38" name="Line 58"/>
            <p:cNvSpPr>
              <a:spLocks noChangeAspect="1" noChangeShapeType="1"/>
            </p:cNvSpPr>
            <p:nvPr/>
          </p:nvSpPr>
          <p:spPr bwMode="auto">
            <a:xfrm>
              <a:off x="2376" y="1565"/>
              <a:ext cx="1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39" name="Line 59"/>
            <p:cNvSpPr>
              <a:spLocks noChangeAspect="1" noChangeShapeType="1"/>
            </p:cNvSpPr>
            <p:nvPr/>
          </p:nvSpPr>
          <p:spPr bwMode="auto">
            <a:xfrm>
              <a:off x="2340" y="1640"/>
              <a:ext cx="1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40" name="Line 60"/>
            <p:cNvSpPr>
              <a:spLocks noChangeAspect="1" noChangeShapeType="1"/>
            </p:cNvSpPr>
            <p:nvPr/>
          </p:nvSpPr>
          <p:spPr bwMode="auto">
            <a:xfrm>
              <a:off x="2286" y="1715"/>
              <a:ext cx="1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41" name="Line 61"/>
            <p:cNvSpPr>
              <a:spLocks noChangeAspect="1" noChangeShapeType="1"/>
            </p:cNvSpPr>
            <p:nvPr/>
          </p:nvSpPr>
          <p:spPr bwMode="auto">
            <a:xfrm>
              <a:off x="2238" y="1778"/>
              <a:ext cx="1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42" name="Rectangle 62"/>
            <p:cNvSpPr>
              <a:spLocks noChangeAspect="1" noChangeArrowheads="1"/>
            </p:cNvSpPr>
            <p:nvPr/>
          </p:nvSpPr>
          <p:spPr bwMode="auto">
            <a:xfrm>
              <a:off x="2392" y="816"/>
              <a:ext cx="180" cy="70"/>
            </a:xfrm>
            <a:prstGeom prst="rect">
              <a:avLst/>
            </a:prstGeom>
            <a:solidFill>
              <a:srgbClr val="FAF64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4043" name="Rectangle 63"/>
            <p:cNvSpPr>
              <a:spLocks noChangeAspect="1" noChangeArrowheads="1"/>
            </p:cNvSpPr>
            <p:nvPr/>
          </p:nvSpPr>
          <p:spPr bwMode="auto">
            <a:xfrm>
              <a:off x="2444" y="887"/>
              <a:ext cx="164" cy="71"/>
            </a:xfrm>
            <a:prstGeom prst="rect">
              <a:avLst/>
            </a:prstGeom>
            <a:solidFill>
              <a:srgbClr val="FAF64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4044" name="Rectangle 64"/>
            <p:cNvSpPr>
              <a:spLocks noChangeAspect="1" noChangeArrowheads="1"/>
            </p:cNvSpPr>
            <p:nvPr/>
          </p:nvSpPr>
          <p:spPr bwMode="auto">
            <a:xfrm>
              <a:off x="2484" y="965"/>
              <a:ext cx="164" cy="71"/>
            </a:xfrm>
            <a:prstGeom prst="rect">
              <a:avLst/>
            </a:prstGeom>
            <a:solidFill>
              <a:srgbClr val="FAF64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4045" name="Rectangle 65"/>
            <p:cNvSpPr>
              <a:spLocks noChangeAspect="1" noChangeArrowheads="1"/>
            </p:cNvSpPr>
            <p:nvPr/>
          </p:nvSpPr>
          <p:spPr bwMode="auto">
            <a:xfrm>
              <a:off x="2502" y="1037"/>
              <a:ext cx="164" cy="71"/>
            </a:xfrm>
            <a:prstGeom prst="rect">
              <a:avLst/>
            </a:prstGeom>
            <a:solidFill>
              <a:srgbClr val="FAF64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4046" name="Rectangle 66"/>
            <p:cNvSpPr>
              <a:spLocks noChangeAspect="1" noChangeArrowheads="1"/>
            </p:cNvSpPr>
            <p:nvPr/>
          </p:nvSpPr>
          <p:spPr bwMode="auto">
            <a:xfrm>
              <a:off x="2536" y="1108"/>
              <a:ext cx="164" cy="71"/>
            </a:xfrm>
            <a:prstGeom prst="rect">
              <a:avLst/>
            </a:prstGeom>
            <a:solidFill>
              <a:srgbClr val="FAF64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4047" name="Rectangle 67"/>
            <p:cNvSpPr>
              <a:spLocks noChangeAspect="1" noChangeArrowheads="1"/>
            </p:cNvSpPr>
            <p:nvPr/>
          </p:nvSpPr>
          <p:spPr bwMode="auto">
            <a:xfrm>
              <a:off x="2552" y="1179"/>
              <a:ext cx="164" cy="71"/>
            </a:xfrm>
            <a:prstGeom prst="rect">
              <a:avLst/>
            </a:prstGeom>
            <a:solidFill>
              <a:srgbClr val="FAF64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4048" name="Rectangle 68"/>
            <p:cNvSpPr>
              <a:spLocks noChangeAspect="1" noChangeArrowheads="1"/>
            </p:cNvSpPr>
            <p:nvPr/>
          </p:nvSpPr>
          <p:spPr bwMode="auto">
            <a:xfrm>
              <a:off x="2554" y="1253"/>
              <a:ext cx="164" cy="71"/>
            </a:xfrm>
            <a:prstGeom prst="rect">
              <a:avLst/>
            </a:prstGeom>
            <a:solidFill>
              <a:srgbClr val="FAF64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4049" name="Rectangle 69"/>
            <p:cNvSpPr>
              <a:spLocks noChangeAspect="1" noChangeArrowheads="1"/>
            </p:cNvSpPr>
            <p:nvPr/>
          </p:nvSpPr>
          <p:spPr bwMode="auto">
            <a:xfrm>
              <a:off x="2536" y="1316"/>
              <a:ext cx="164" cy="71"/>
            </a:xfrm>
            <a:prstGeom prst="rect">
              <a:avLst/>
            </a:prstGeom>
            <a:solidFill>
              <a:srgbClr val="FAF64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4050" name="Rectangle 70"/>
            <p:cNvSpPr>
              <a:spLocks noChangeAspect="1" noChangeArrowheads="1"/>
            </p:cNvSpPr>
            <p:nvPr/>
          </p:nvSpPr>
          <p:spPr bwMode="auto">
            <a:xfrm>
              <a:off x="2516" y="1379"/>
              <a:ext cx="164" cy="71"/>
            </a:xfrm>
            <a:prstGeom prst="rect">
              <a:avLst/>
            </a:prstGeom>
            <a:solidFill>
              <a:srgbClr val="FAF64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4051" name="Rectangle 71"/>
            <p:cNvSpPr>
              <a:spLocks noChangeAspect="1" noChangeArrowheads="1"/>
            </p:cNvSpPr>
            <p:nvPr/>
          </p:nvSpPr>
          <p:spPr bwMode="auto">
            <a:xfrm>
              <a:off x="2500" y="1458"/>
              <a:ext cx="164" cy="71"/>
            </a:xfrm>
            <a:prstGeom prst="rect">
              <a:avLst/>
            </a:prstGeom>
            <a:solidFill>
              <a:srgbClr val="FAF64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4052" name="Rectangle 72"/>
            <p:cNvSpPr>
              <a:spLocks noChangeAspect="1" noChangeArrowheads="1"/>
            </p:cNvSpPr>
            <p:nvPr/>
          </p:nvSpPr>
          <p:spPr bwMode="auto">
            <a:xfrm>
              <a:off x="2490" y="1533"/>
              <a:ext cx="164" cy="71"/>
            </a:xfrm>
            <a:prstGeom prst="rect">
              <a:avLst/>
            </a:prstGeom>
            <a:solidFill>
              <a:srgbClr val="FAF64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4053" name="Rectangle 73"/>
            <p:cNvSpPr>
              <a:spLocks noChangeAspect="1" noChangeArrowheads="1"/>
            </p:cNvSpPr>
            <p:nvPr/>
          </p:nvSpPr>
          <p:spPr bwMode="auto">
            <a:xfrm>
              <a:off x="2454" y="1604"/>
              <a:ext cx="164" cy="71"/>
            </a:xfrm>
            <a:prstGeom prst="rect">
              <a:avLst/>
            </a:prstGeom>
            <a:solidFill>
              <a:srgbClr val="FAF64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4054" name="Rectangle 74"/>
            <p:cNvSpPr>
              <a:spLocks noChangeAspect="1" noChangeArrowheads="1"/>
            </p:cNvSpPr>
            <p:nvPr/>
          </p:nvSpPr>
          <p:spPr bwMode="auto">
            <a:xfrm>
              <a:off x="2420" y="1676"/>
              <a:ext cx="164" cy="71"/>
            </a:xfrm>
            <a:prstGeom prst="rect">
              <a:avLst/>
            </a:prstGeom>
            <a:solidFill>
              <a:srgbClr val="FAF64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4055" name="Rectangle 75"/>
            <p:cNvSpPr>
              <a:spLocks noChangeAspect="1" noChangeArrowheads="1"/>
            </p:cNvSpPr>
            <p:nvPr/>
          </p:nvSpPr>
          <p:spPr bwMode="auto">
            <a:xfrm>
              <a:off x="2359" y="1740"/>
              <a:ext cx="164" cy="71"/>
            </a:xfrm>
            <a:prstGeom prst="rect">
              <a:avLst/>
            </a:prstGeom>
            <a:solidFill>
              <a:srgbClr val="FAF64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4056" name="Text Box 76"/>
            <p:cNvSpPr txBox="1">
              <a:spLocks noChangeAspect="1" noChangeArrowheads="1"/>
            </p:cNvSpPr>
            <p:nvPr/>
          </p:nvSpPr>
          <p:spPr bwMode="auto">
            <a:xfrm>
              <a:off x="2896" y="1743"/>
              <a:ext cx="78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Active area, fibers</a:t>
              </a:r>
            </a:p>
          </p:txBody>
        </p:sp>
        <p:sp>
          <p:nvSpPr>
            <p:cNvPr id="124057" name="Rectangle 77"/>
            <p:cNvSpPr>
              <a:spLocks noChangeAspect="1" noChangeArrowheads="1"/>
            </p:cNvSpPr>
            <p:nvPr/>
          </p:nvSpPr>
          <p:spPr bwMode="auto">
            <a:xfrm>
              <a:off x="2758" y="2279"/>
              <a:ext cx="58" cy="5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4058" name="Rectangle 78"/>
            <p:cNvSpPr>
              <a:spLocks noChangeAspect="1" noChangeArrowheads="1"/>
            </p:cNvSpPr>
            <p:nvPr/>
          </p:nvSpPr>
          <p:spPr bwMode="auto">
            <a:xfrm>
              <a:off x="2897" y="2228"/>
              <a:ext cx="100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800"/>
                <a:t>Support/mounting frame</a:t>
              </a:r>
            </a:p>
          </p:txBody>
        </p:sp>
      </p:grpSp>
      <p:sp>
        <p:nvSpPr>
          <p:cNvPr id="123910" name="Text Box 79"/>
          <p:cNvSpPr txBox="1">
            <a:spLocks noChangeArrowheads="1"/>
          </p:cNvSpPr>
          <p:nvPr/>
        </p:nvSpPr>
        <p:spPr bwMode="auto">
          <a:xfrm>
            <a:off x="792163" y="3913188"/>
            <a:ext cx="40036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Scintillating fiber planes</a:t>
            </a:r>
          </a:p>
          <a:p>
            <a:r>
              <a:rPr lang="en-US" sz="1200"/>
              <a:t>Similar to MICE spectrometer.</a:t>
            </a:r>
          </a:p>
          <a:p>
            <a:r>
              <a:rPr lang="en-US" sz="1200"/>
              <a:t>Use MPPCs(SiPMs) and onboard readout electronics</a:t>
            </a:r>
          </a:p>
        </p:txBody>
      </p:sp>
      <p:sp>
        <p:nvSpPr>
          <p:cNvPr id="123911" name="Text Box 80"/>
          <p:cNvSpPr txBox="1">
            <a:spLocks noChangeArrowheads="1"/>
          </p:cNvSpPr>
          <p:nvPr/>
        </p:nvSpPr>
        <p:spPr bwMode="auto">
          <a:xfrm>
            <a:off x="5095875" y="4108450"/>
            <a:ext cx="2765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Consider 4 trackers (x, u, v) per set </a:t>
            </a:r>
          </a:p>
          <a:p>
            <a:r>
              <a:rPr lang="en-US" sz="1200"/>
              <a:t>and possibly 2 more outside.</a:t>
            </a:r>
          </a:p>
        </p:txBody>
      </p:sp>
      <p:sp>
        <p:nvSpPr>
          <p:cNvPr id="123912" name="Text Box 81"/>
          <p:cNvSpPr txBox="1">
            <a:spLocks noChangeArrowheads="1"/>
          </p:cNvSpPr>
          <p:nvPr/>
        </p:nvSpPr>
        <p:spPr bwMode="auto">
          <a:xfrm>
            <a:off x="854075" y="5564188"/>
            <a:ext cx="75279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Bob Abrams and Vishnu Zutshhi (NIU) have an SBIR proposal on this topic.</a:t>
            </a:r>
          </a:p>
        </p:txBody>
      </p:sp>
      <p:grpSp>
        <p:nvGrpSpPr>
          <p:cNvPr id="123913" name="Group 82"/>
          <p:cNvGrpSpPr>
            <a:grpSpLocks/>
          </p:cNvGrpSpPr>
          <p:nvPr/>
        </p:nvGrpSpPr>
        <p:grpSpPr bwMode="auto">
          <a:xfrm>
            <a:off x="4648200" y="1447800"/>
            <a:ext cx="4354513" cy="2555875"/>
            <a:chOff x="1508" y="2236"/>
            <a:chExt cx="2743" cy="1610"/>
          </a:xfrm>
        </p:grpSpPr>
        <p:sp>
          <p:nvSpPr>
            <p:cNvPr id="123915" name="Line 83"/>
            <p:cNvSpPr>
              <a:spLocks noChangeShapeType="1"/>
            </p:cNvSpPr>
            <p:nvPr/>
          </p:nvSpPr>
          <p:spPr bwMode="auto">
            <a:xfrm>
              <a:off x="1821" y="3131"/>
              <a:ext cx="0" cy="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16" name="Freeform 84"/>
            <p:cNvSpPr>
              <a:spLocks noChangeAspect="1"/>
            </p:cNvSpPr>
            <p:nvPr/>
          </p:nvSpPr>
          <p:spPr bwMode="auto">
            <a:xfrm>
              <a:off x="1662" y="2577"/>
              <a:ext cx="2393" cy="345"/>
            </a:xfrm>
            <a:custGeom>
              <a:avLst/>
              <a:gdLst>
                <a:gd name="T0" fmla="*/ 34 w 3068"/>
                <a:gd name="T1" fmla="*/ 65 h 1173"/>
                <a:gd name="T2" fmla="*/ 100 w 3068"/>
                <a:gd name="T3" fmla="*/ 25 h 1173"/>
                <a:gd name="T4" fmla="*/ 181 w 3068"/>
                <a:gd name="T5" fmla="*/ 1 h 1173"/>
                <a:gd name="T6" fmla="*/ 278 w 3068"/>
                <a:gd name="T7" fmla="*/ 18 h 1173"/>
                <a:gd name="T8" fmla="*/ 343 w 3068"/>
                <a:gd name="T9" fmla="*/ 48 h 1173"/>
                <a:gd name="T10" fmla="*/ 393 w 3068"/>
                <a:gd name="T11" fmla="*/ 88 h 1173"/>
                <a:gd name="T12" fmla="*/ 449 w 3068"/>
                <a:gd name="T13" fmla="*/ 135 h 1173"/>
                <a:gd name="T14" fmla="*/ 509 w 3068"/>
                <a:gd name="T15" fmla="*/ 181 h 1173"/>
                <a:gd name="T16" fmla="*/ 568 w 3068"/>
                <a:gd name="T17" fmla="*/ 230 h 1173"/>
                <a:gd name="T18" fmla="*/ 602 w 3068"/>
                <a:gd name="T19" fmla="*/ 265 h 1173"/>
                <a:gd name="T20" fmla="*/ 661 w 3068"/>
                <a:gd name="T21" fmla="*/ 298 h 1173"/>
                <a:gd name="T22" fmla="*/ 714 w 3068"/>
                <a:gd name="T23" fmla="*/ 328 h 1173"/>
                <a:gd name="T24" fmla="*/ 761 w 3068"/>
                <a:gd name="T25" fmla="*/ 342 h 1173"/>
                <a:gd name="T26" fmla="*/ 839 w 3068"/>
                <a:gd name="T27" fmla="*/ 341 h 1173"/>
                <a:gd name="T28" fmla="*/ 924 w 3068"/>
                <a:gd name="T29" fmla="*/ 305 h 1173"/>
                <a:gd name="T30" fmla="*/ 992 w 3068"/>
                <a:gd name="T31" fmla="*/ 258 h 1173"/>
                <a:gd name="T32" fmla="*/ 1051 w 3068"/>
                <a:gd name="T33" fmla="*/ 215 h 1173"/>
                <a:gd name="T34" fmla="*/ 1133 w 3068"/>
                <a:gd name="T35" fmla="*/ 142 h 1173"/>
                <a:gd name="T36" fmla="*/ 1201 w 3068"/>
                <a:gd name="T37" fmla="*/ 88 h 1173"/>
                <a:gd name="T38" fmla="*/ 1276 w 3068"/>
                <a:gd name="T39" fmla="*/ 32 h 1173"/>
                <a:gd name="T40" fmla="*/ 1338 w 3068"/>
                <a:gd name="T41" fmla="*/ 11 h 1173"/>
                <a:gd name="T42" fmla="*/ 1435 w 3068"/>
                <a:gd name="T43" fmla="*/ 3 h 1173"/>
                <a:gd name="T44" fmla="*/ 1507 w 3068"/>
                <a:gd name="T45" fmla="*/ 31 h 1173"/>
                <a:gd name="T46" fmla="*/ 1566 w 3068"/>
                <a:gd name="T47" fmla="*/ 68 h 1173"/>
                <a:gd name="T48" fmla="*/ 1641 w 3068"/>
                <a:gd name="T49" fmla="*/ 125 h 1173"/>
                <a:gd name="T50" fmla="*/ 1703 w 3068"/>
                <a:gd name="T51" fmla="*/ 174 h 1173"/>
                <a:gd name="T52" fmla="*/ 1769 w 3068"/>
                <a:gd name="T53" fmla="*/ 239 h 1173"/>
                <a:gd name="T54" fmla="*/ 1822 w 3068"/>
                <a:gd name="T55" fmla="*/ 277 h 1173"/>
                <a:gd name="T56" fmla="*/ 1869 w 3068"/>
                <a:gd name="T57" fmla="*/ 310 h 1173"/>
                <a:gd name="T58" fmla="*/ 1953 w 3068"/>
                <a:gd name="T59" fmla="*/ 339 h 1173"/>
                <a:gd name="T60" fmla="*/ 2047 w 3068"/>
                <a:gd name="T61" fmla="*/ 335 h 1173"/>
                <a:gd name="T62" fmla="*/ 2147 w 3068"/>
                <a:gd name="T63" fmla="*/ 298 h 1173"/>
                <a:gd name="T64" fmla="*/ 2193 w 3068"/>
                <a:gd name="T65" fmla="*/ 259 h 1173"/>
                <a:gd name="T66" fmla="*/ 2299 w 3068"/>
                <a:gd name="T67" fmla="*/ 169 h 1173"/>
                <a:gd name="T68" fmla="*/ 2343 w 3068"/>
                <a:gd name="T69" fmla="*/ 137 h 1173"/>
                <a:gd name="T70" fmla="*/ 2393 w 3068"/>
                <a:gd name="T71" fmla="*/ 89 h 117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068"/>
                <a:gd name="T109" fmla="*/ 0 h 1173"/>
                <a:gd name="T110" fmla="*/ 3068 w 3068"/>
                <a:gd name="T111" fmla="*/ 1173 h 117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068" h="1173">
                  <a:moveTo>
                    <a:pt x="0" y="294"/>
                  </a:moveTo>
                  <a:cubicBezTo>
                    <a:pt x="16" y="269"/>
                    <a:pt x="32" y="244"/>
                    <a:pt x="44" y="222"/>
                  </a:cubicBezTo>
                  <a:cubicBezTo>
                    <a:pt x="56" y="200"/>
                    <a:pt x="58" y="181"/>
                    <a:pt x="72" y="158"/>
                  </a:cubicBezTo>
                  <a:cubicBezTo>
                    <a:pt x="86" y="135"/>
                    <a:pt x="111" y="107"/>
                    <a:pt x="128" y="86"/>
                  </a:cubicBezTo>
                  <a:cubicBezTo>
                    <a:pt x="145" y="65"/>
                    <a:pt x="159" y="48"/>
                    <a:pt x="176" y="34"/>
                  </a:cubicBezTo>
                  <a:cubicBezTo>
                    <a:pt x="193" y="20"/>
                    <a:pt x="211" y="4"/>
                    <a:pt x="232" y="2"/>
                  </a:cubicBezTo>
                  <a:cubicBezTo>
                    <a:pt x="253" y="0"/>
                    <a:pt x="279" y="12"/>
                    <a:pt x="300" y="22"/>
                  </a:cubicBezTo>
                  <a:cubicBezTo>
                    <a:pt x="321" y="32"/>
                    <a:pt x="337" y="44"/>
                    <a:pt x="356" y="62"/>
                  </a:cubicBezTo>
                  <a:cubicBezTo>
                    <a:pt x="375" y="80"/>
                    <a:pt x="398" y="113"/>
                    <a:pt x="412" y="130"/>
                  </a:cubicBezTo>
                  <a:cubicBezTo>
                    <a:pt x="426" y="147"/>
                    <a:pt x="430" y="146"/>
                    <a:pt x="440" y="162"/>
                  </a:cubicBezTo>
                  <a:cubicBezTo>
                    <a:pt x="450" y="178"/>
                    <a:pt x="461" y="203"/>
                    <a:pt x="472" y="226"/>
                  </a:cubicBezTo>
                  <a:cubicBezTo>
                    <a:pt x="483" y="249"/>
                    <a:pt x="492" y="273"/>
                    <a:pt x="504" y="298"/>
                  </a:cubicBezTo>
                  <a:cubicBezTo>
                    <a:pt x="516" y="323"/>
                    <a:pt x="532" y="347"/>
                    <a:pt x="544" y="374"/>
                  </a:cubicBezTo>
                  <a:cubicBezTo>
                    <a:pt x="556" y="401"/>
                    <a:pt x="564" y="431"/>
                    <a:pt x="576" y="458"/>
                  </a:cubicBezTo>
                  <a:cubicBezTo>
                    <a:pt x="588" y="485"/>
                    <a:pt x="603" y="512"/>
                    <a:pt x="616" y="538"/>
                  </a:cubicBezTo>
                  <a:cubicBezTo>
                    <a:pt x="629" y="564"/>
                    <a:pt x="639" y="586"/>
                    <a:pt x="652" y="614"/>
                  </a:cubicBezTo>
                  <a:cubicBezTo>
                    <a:pt x="665" y="642"/>
                    <a:pt x="683" y="678"/>
                    <a:pt x="696" y="706"/>
                  </a:cubicBezTo>
                  <a:cubicBezTo>
                    <a:pt x="709" y="734"/>
                    <a:pt x="718" y="759"/>
                    <a:pt x="728" y="782"/>
                  </a:cubicBezTo>
                  <a:cubicBezTo>
                    <a:pt x="738" y="805"/>
                    <a:pt x="749" y="822"/>
                    <a:pt x="756" y="842"/>
                  </a:cubicBezTo>
                  <a:cubicBezTo>
                    <a:pt x="763" y="862"/>
                    <a:pt x="763" y="883"/>
                    <a:pt x="772" y="902"/>
                  </a:cubicBezTo>
                  <a:cubicBezTo>
                    <a:pt x="781" y="921"/>
                    <a:pt x="795" y="935"/>
                    <a:pt x="808" y="954"/>
                  </a:cubicBezTo>
                  <a:cubicBezTo>
                    <a:pt x="821" y="973"/>
                    <a:pt x="835" y="993"/>
                    <a:pt x="848" y="1014"/>
                  </a:cubicBezTo>
                  <a:cubicBezTo>
                    <a:pt x="861" y="1035"/>
                    <a:pt x="873" y="1065"/>
                    <a:pt x="884" y="1082"/>
                  </a:cubicBezTo>
                  <a:cubicBezTo>
                    <a:pt x="895" y="1099"/>
                    <a:pt x="906" y="1103"/>
                    <a:pt x="916" y="1114"/>
                  </a:cubicBezTo>
                  <a:cubicBezTo>
                    <a:pt x="926" y="1125"/>
                    <a:pt x="934" y="1138"/>
                    <a:pt x="944" y="1146"/>
                  </a:cubicBezTo>
                  <a:cubicBezTo>
                    <a:pt x="954" y="1154"/>
                    <a:pt x="965" y="1158"/>
                    <a:pt x="976" y="1162"/>
                  </a:cubicBezTo>
                  <a:cubicBezTo>
                    <a:pt x="987" y="1166"/>
                    <a:pt x="991" y="1171"/>
                    <a:pt x="1008" y="1170"/>
                  </a:cubicBezTo>
                  <a:cubicBezTo>
                    <a:pt x="1025" y="1169"/>
                    <a:pt x="1055" y="1170"/>
                    <a:pt x="1076" y="1158"/>
                  </a:cubicBezTo>
                  <a:cubicBezTo>
                    <a:pt x="1097" y="1146"/>
                    <a:pt x="1118" y="1118"/>
                    <a:pt x="1136" y="1098"/>
                  </a:cubicBezTo>
                  <a:cubicBezTo>
                    <a:pt x="1154" y="1078"/>
                    <a:pt x="1169" y="1059"/>
                    <a:pt x="1184" y="1038"/>
                  </a:cubicBezTo>
                  <a:cubicBezTo>
                    <a:pt x="1199" y="1017"/>
                    <a:pt x="1213" y="1001"/>
                    <a:pt x="1228" y="974"/>
                  </a:cubicBezTo>
                  <a:cubicBezTo>
                    <a:pt x="1243" y="947"/>
                    <a:pt x="1258" y="904"/>
                    <a:pt x="1272" y="878"/>
                  </a:cubicBezTo>
                  <a:cubicBezTo>
                    <a:pt x="1286" y="852"/>
                    <a:pt x="1299" y="843"/>
                    <a:pt x="1312" y="818"/>
                  </a:cubicBezTo>
                  <a:cubicBezTo>
                    <a:pt x="1325" y="793"/>
                    <a:pt x="1331" y="769"/>
                    <a:pt x="1348" y="730"/>
                  </a:cubicBezTo>
                  <a:cubicBezTo>
                    <a:pt x="1365" y="691"/>
                    <a:pt x="1395" y="623"/>
                    <a:pt x="1412" y="582"/>
                  </a:cubicBezTo>
                  <a:cubicBezTo>
                    <a:pt x="1429" y="541"/>
                    <a:pt x="1439" y="515"/>
                    <a:pt x="1452" y="482"/>
                  </a:cubicBezTo>
                  <a:cubicBezTo>
                    <a:pt x="1465" y="449"/>
                    <a:pt x="1477" y="413"/>
                    <a:pt x="1492" y="382"/>
                  </a:cubicBezTo>
                  <a:cubicBezTo>
                    <a:pt x="1507" y="351"/>
                    <a:pt x="1523" y="327"/>
                    <a:pt x="1540" y="298"/>
                  </a:cubicBezTo>
                  <a:cubicBezTo>
                    <a:pt x="1557" y="269"/>
                    <a:pt x="1576" y="237"/>
                    <a:pt x="1592" y="206"/>
                  </a:cubicBezTo>
                  <a:cubicBezTo>
                    <a:pt x="1608" y="175"/>
                    <a:pt x="1623" y="131"/>
                    <a:pt x="1636" y="110"/>
                  </a:cubicBezTo>
                  <a:cubicBezTo>
                    <a:pt x="1649" y="89"/>
                    <a:pt x="1655" y="90"/>
                    <a:pt x="1668" y="78"/>
                  </a:cubicBezTo>
                  <a:cubicBezTo>
                    <a:pt x="1681" y="66"/>
                    <a:pt x="1697" y="49"/>
                    <a:pt x="1716" y="38"/>
                  </a:cubicBezTo>
                  <a:cubicBezTo>
                    <a:pt x="1735" y="27"/>
                    <a:pt x="1763" y="19"/>
                    <a:pt x="1784" y="14"/>
                  </a:cubicBezTo>
                  <a:cubicBezTo>
                    <a:pt x="1805" y="9"/>
                    <a:pt x="1822" y="3"/>
                    <a:pt x="1840" y="10"/>
                  </a:cubicBezTo>
                  <a:cubicBezTo>
                    <a:pt x="1858" y="17"/>
                    <a:pt x="1881" y="38"/>
                    <a:pt x="1896" y="54"/>
                  </a:cubicBezTo>
                  <a:cubicBezTo>
                    <a:pt x="1911" y="70"/>
                    <a:pt x="1919" y="87"/>
                    <a:pt x="1932" y="106"/>
                  </a:cubicBezTo>
                  <a:cubicBezTo>
                    <a:pt x="1945" y="125"/>
                    <a:pt x="1959" y="145"/>
                    <a:pt x="1972" y="166"/>
                  </a:cubicBezTo>
                  <a:cubicBezTo>
                    <a:pt x="1985" y="187"/>
                    <a:pt x="1996" y="210"/>
                    <a:pt x="2008" y="230"/>
                  </a:cubicBezTo>
                  <a:cubicBezTo>
                    <a:pt x="2020" y="250"/>
                    <a:pt x="2028" y="253"/>
                    <a:pt x="2044" y="286"/>
                  </a:cubicBezTo>
                  <a:cubicBezTo>
                    <a:pt x="2060" y="319"/>
                    <a:pt x="2088" y="387"/>
                    <a:pt x="2104" y="426"/>
                  </a:cubicBezTo>
                  <a:cubicBezTo>
                    <a:pt x="2120" y="465"/>
                    <a:pt x="2127" y="491"/>
                    <a:pt x="2140" y="518"/>
                  </a:cubicBezTo>
                  <a:cubicBezTo>
                    <a:pt x="2153" y="545"/>
                    <a:pt x="2169" y="557"/>
                    <a:pt x="2184" y="590"/>
                  </a:cubicBezTo>
                  <a:cubicBezTo>
                    <a:pt x="2199" y="623"/>
                    <a:pt x="2218" y="677"/>
                    <a:pt x="2232" y="714"/>
                  </a:cubicBezTo>
                  <a:cubicBezTo>
                    <a:pt x="2246" y="751"/>
                    <a:pt x="2256" y="787"/>
                    <a:pt x="2268" y="814"/>
                  </a:cubicBezTo>
                  <a:cubicBezTo>
                    <a:pt x="2280" y="841"/>
                    <a:pt x="2293" y="857"/>
                    <a:pt x="2304" y="878"/>
                  </a:cubicBezTo>
                  <a:cubicBezTo>
                    <a:pt x="2315" y="899"/>
                    <a:pt x="2327" y="924"/>
                    <a:pt x="2336" y="942"/>
                  </a:cubicBezTo>
                  <a:cubicBezTo>
                    <a:pt x="2345" y="960"/>
                    <a:pt x="2350" y="967"/>
                    <a:pt x="2360" y="986"/>
                  </a:cubicBezTo>
                  <a:cubicBezTo>
                    <a:pt x="2370" y="1005"/>
                    <a:pt x="2379" y="1031"/>
                    <a:pt x="2396" y="1054"/>
                  </a:cubicBezTo>
                  <a:cubicBezTo>
                    <a:pt x="2413" y="1077"/>
                    <a:pt x="2442" y="1105"/>
                    <a:pt x="2460" y="1122"/>
                  </a:cubicBezTo>
                  <a:cubicBezTo>
                    <a:pt x="2478" y="1139"/>
                    <a:pt x="2489" y="1146"/>
                    <a:pt x="2504" y="1154"/>
                  </a:cubicBezTo>
                  <a:cubicBezTo>
                    <a:pt x="2519" y="1162"/>
                    <a:pt x="2528" y="1173"/>
                    <a:pt x="2548" y="1170"/>
                  </a:cubicBezTo>
                  <a:cubicBezTo>
                    <a:pt x="2568" y="1167"/>
                    <a:pt x="2595" y="1155"/>
                    <a:pt x="2624" y="1138"/>
                  </a:cubicBezTo>
                  <a:cubicBezTo>
                    <a:pt x="2653" y="1121"/>
                    <a:pt x="2699" y="1087"/>
                    <a:pt x="2720" y="1066"/>
                  </a:cubicBezTo>
                  <a:cubicBezTo>
                    <a:pt x="2741" y="1045"/>
                    <a:pt x="2742" y="1033"/>
                    <a:pt x="2752" y="1014"/>
                  </a:cubicBezTo>
                  <a:cubicBezTo>
                    <a:pt x="2762" y="995"/>
                    <a:pt x="2770" y="976"/>
                    <a:pt x="2780" y="954"/>
                  </a:cubicBezTo>
                  <a:cubicBezTo>
                    <a:pt x="2790" y="932"/>
                    <a:pt x="2793" y="925"/>
                    <a:pt x="2812" y="882"/>
                  </a:cubicBezTo>
                  <a:cubicBezTo>
                    <a:pt x="2831" y="839"/>
                    <a:pt x="2869" y="749"/>
                    <a:pt x="2892" y="698"/>
                  </a:cubicBezTo>
                  <a:cubicBezTo>
                    <a:pt x="2915" y="647"/>
                    <a:pt x="2936" y="599"/>
                    <a:pt x="2948" y="574"/>
                  </a:cubicBezTo>
                  <a:cubicBezTo>
                    <a:pt x="2960" y="549"/>
                    <a:pt x="2955" y="564"/>
                    <a:pt x="2964" y="546"/>
                  </a:cubicBezTo>
                  <a:cubicBezTo>
                    <a:pt x="2973" y="528"/>
                    <a:pt x="2989" y="489"/>
                    <a:pt x="3004" y="466"/>
                  </a:cubicBezTo>
                  <a:cubicBezTo>
                    <a:pt x="3019" y="443"/>
                    <a:pt x="3041" y="433"/>
                    <a:pt x="3052" y="406"/>
                  </a:cubicBezTo>
                  <a:cubicBezTo>
                    <a:pt x="3063" y="379"/>
                    <a:pt x="3066" y="319"/>
                    <a:pt x="3068" y="302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3917" name="Freeform 85"/>
            <p:cNvSpPr>
              <a:spLocks noChangeAspect="1"/>
            </p:cNvSpPr>
            <p:nvPr/>
          </p:nvSpPr>
          <p:spPr bwMode="auto">
            <a:xfrm>
              <a:off x="1681" y="3031"/>
              <a:ext cx="2392" cy="345"/>
            </a:xfrm>
            <a:custGeom>
              <a:avLst/>
              <a:gdLst>
                <a:gd name="T0" fmla="*/ 34 w 3068"/>
                <a:gd name="T1" fmla="*/ 65 h 1173"/>
                <a:gd name="T2" fmla="*/ 100 w 3068"/>
                <a:gd name="T3" fmla="*/ 25 h 1173"/>
                <a:gd name="T4" fmla="*/ 181 w 3068"/>
                <a:gd name="T5" fmla="*/ 1 h 1173"/>
                <a:gd name="T6" fmla="*/ 278 w 3068"/>
                <a:gd name="T7" fmla="*/ 18 h 1173"/>
                <a:gd name="T8" fmla="*/ 343 w 3068"/>
                <a:gd name="T9" fmla="*/ 48 h 1173"/>
                <a:gd name="T10" fmla="*/ 393 w 3068"/>
                <a:gd name="T11" fmla="*/ 88 h 1173"/>
                <a:gd name="T12" fmla="*/ 449 w 3068"/>
                <a:gd name="T13" fmla="*/ 135 h 1173"/>
                <a:gd name="T14" fmla="*/ 508 w 3068"/>
                <a:gd name="T15" fmla="*/ 181 h 1173"/>
                <a:gd name="T16" fmla="*/ 568 w 3068"/>
                <a:gd name="T17" fmla="*/ 230 h 1173"/>
                <a:gd name="T18" fmla="*/ 602 w 3068"/>
                <a:gd name="T19" fmla="*/ 265 h 1173"/>
                <a:gd name="T20" fmla="*/ 661 w 3068"/>
                <a:gd name="T21" fmla="*/ 298 h 1173"/>
                <a:gd name="T22" fmla="*/ 714 w 3068"/>
                <a:gd name="T23" fmla="*/ 328 h 1173"/>
                <a:gd name="T24" fmla="*/ 761 w 3068"/>
                <a:gd name="T25" fmla="*/ 342 h 1173"/>
                <a:gd name="T26" fmla="*/ 839 w 3068"/>
                <a:gd name="T27" fmla="*/ 341 h 1173"/>
                <a:gd name="T28" fmla="*/ 923 w 3068"/>
                <a:gd name="T29" fmla="*/ 305 h 1173"/>
                <a:gd name="T30" fmla="*/ 992 w 3068"/>
                <a:gd name="T31" fmla="*/ 258 h 1173"/>
                <a:gd name="T32" fmla="*/ 1051 w 3068"/>
                <a:gd name="T33" fmla="*/ 215 h 1173"/>
                <a:gd name="T34" fmla="*/ 1132 w 3068"/>
                <a:gd name="T35" fmla="*/ 142 h 1173"/>
                <a:gd name="T36" fmla="*/ 1201 w 3068"/>
                <a:gd name="T37" fmla="*/ 88 h 1173"/>
                <a:gd name="T38" fmla="*/ 1276 w 3068"/>
                <a:gd name="T39" fmla="*/ 32 h 1173"/>
                <a:gd name="T40" fmla="*/ 1338 w 3068"/>
                <a:gd name="T41" fmla="*/ 11 h 1173"/>
                <a:gd name="T42" fmla="*/ 1435 w 3068"/>
                <a:gd name="T43" fmla="*/ 3 h 1173"/>
                <a:gd name="T44" fmla="*/ 1506 w 3068"/>
                <a:gd name="T45" fmla="*/ 31 h 1173"/>
                <a:gd name="T46" fmla="*/ 1566 w 3068"/>
                <a:gd name="T47" fmla="*/ 68 h 1173"/>
                <a:gd name="T48" fmla="*/ 1640 w 3068"/>
                <a:gd name="T49" fmla="*/ 125 h 1173"/>
                <a:gd name="T50" fmla="*/ 1703 w 3068"/>
                <a:gd name="T51" fmla="*/ 174 h 1173"/>
                <a:gd name="T52" fmla="*/ 1768 w 3068"/>
                <a:gd name="T53" fmla="*/ 239 h 1173"/>
                <a:gd name="T54" fmla="*/ 1821 w 3068"/>
                <a:gd name="T55" fmla="*/ 277 h 1173"/>
                <a:gd name="T56" fmla="*/ 1868 w 3068"/>
                <a:gd name="T57" fmla="*/ 310 h 1173"/>
                <a:gd name="T58" fmla="*/ 1952 w 3068"/>
                <a:gd name="T59" fmla="*/ 339 h 1173"/>
                <a:gd name="T60" fmla="*/ 2046 w 3068"/>
                <a:gd name="T61" fmla="*/ 335 h 1173"/>
                <a:gd name="T62" fmla="*/ 2146 w 3068"/>
                <a:gd name="T63" fmla="*/ 298 h 1173"/>
                <a:gd name="T64" fmla="*/ 2192 w 3068"/>
                <a:gd name="T65" fmla="*/ 259 h 1173"/>
                <a:gd name="T66" fmla="*/ 2298 w 3068"/>
                <a:gd name="T67" fmla="*/ 169 h 1173"/>
                <a:gd name="T68" fmla="*/ 2342 w 3068"/>
                <a:gd name="T69" fmla="*/ 137 h 1173"/>
                <a:gd name="T70" fmla="*/ 2392 w 3068"/>
                <a:gd name="T71" fmla="*/ 89 h 117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068"/>
                <a:gd name="T109" fmla="*/ 0 h 1173"/>
                <a:gd name="T110" fmla="*/ 3068 w 3068"/>
                <a:gd name="T111" fmla="*/ 1173 h 117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068" h="1173">
                  <a:moveTo>
                    <a:pt x="0" y="294"/>
                  </a:moveTo>
                  <a:cubicBezTo>
                    <a:pt x="16" y="269"/>
                    <a:pt x="32" y="244"/>
                    <a:pt x="44" y="222"/>
                  </a:cubicBezTo>
                  <a:cubicBezTo>
                    <a:pt x="56" y="200"/>
                    <a:pt x="58" y="181"/>
                    <a:pt x="72" y="158"/>
                  </a:cubicBezTo>
                  <a:cubicBezTo>
                    <a:pt x="86" y="135"/>
                    <a:pt x="111" y="107"/>
                    <a:pt x="128" y="86"/>
                  </a:cubicBezTo>
                  <a:cubicBezTo>
                    <a:pt x="145" y="65"/>
                    <a:pt x="159" y="48"/>
                    <a:pt x="176" y="34"/>
                  </a:cubicBezTo>
                  <a:cubicBezTo>
                    <a:pt x="193" y="20"/>
                    <a:pt x="211" y="4"/>
                    <a:pt x="232" y="2"/>
                  </a:cubicBezTo>
                  <a:cubicBezTo>
                    <a:pt x="253" y="0"/>
                    <a:pt x="279" y="12"/>
                    <a:pt x="300" y="22"/>
                  </a:cubicBezTo>
                  <a:cubicBezTo>
                    <a:pt x="321" y="32"/>
                    <a:pt x="337" y="44"/>
                    <a:pt x="356" y="62"/>
                  </a:cubicBezTo>
                  <a:cubicBezTo>
                    <a:pt x="375" y="80"/>
                    <a:pt x="398" y="113"/>
                    <a:pt x="412" y="130"/>
                  </a:cubicBezTo>
                  <a:cubicBezTo>
                    <a:pt x="426" y="147"/>
                    <a:pt x="430" y="146"/>
                    <a:pt x="440" y="162"/>
                  </a:cubicBezTo>
                  <a:cubicBezTo>
                    <a:pt x="450" y="178"/>
                    <a:pt x="461" y="203"/>
                    <a:pt x="472" y="226"/>
                  </a:cubicBezTo>
                  <a:cubicBezTo>
                    <a:pt x="483" y="249"/>
                    <a:pt x="492" y="273"/>
                    <a:pt x="504" y="298"/>
                  </a:cubicBezTo>
                  <a:cubicBezTo>
                    <a:pt x="516" y="323"/>
                    <a:pt x="532" y="347"/>
                    <a:pt x="544" y="374"/>
                  </a:cubicBezTo>
                  <a:cubicBezTo>
                    <a:pt x="556" y="401"/>
                    <a:pt x="564" y="431"/>
                    <a:pt x="576" y="458"/>
                  </a:cubicBezTo>
                  <a:cubicBezTo>
                    <a:pt x="588" y="485"/>
                    <a:pt x="603" y="512"/>
                    <a:pt x="616" y="538"/>
                  </a:cubicBezTo>
                  <a:cubicBezTo>
                    <a:pt x="629" y="564"/>
                    <a:pt x="639" y="586"/>
                    <a:pt x="652" y="614"/>
                  </a:cubicBezTo>
                  <a:cubicBezTo>
                    <a:pt x="665" y="642"/>
                    <a:pt x="683" y="678"/>
                    <a:pt x="696" y="706"/>
                  </a:cubicBezTo>
                  <a:cubicBezTo>
                    <a:pt x="709" y="734"/>
                    <a:pt x="718" y="759"/>
                    <a:pt x="728" y="782"/>
                  </a:cubicBezTo>
                  <a:cubicBezTo>
                    <a:pt x="738" y="805"/>
                    <a:pt x="749" y="822"/>
                    <a:pt x="756" y="842"/>
                  </a:cubicBezTo>
                  <a:cubicBezTo>
                    <a:pt x="763" y="862"/>
                    <a:pt x="763" y="883"/>
                    <a:pt x="772" y="902"/>
                  </a:cubicBezTo>
                  <a:cubicBezTo>
                    <a:pt x="781" y="921"/>
                    <a:pt x="795" y="935"/>
                    <a:pt x="808" y="954"/>
                  </a:cubicBezTo>
                  <a:cubicBezTo>
                    <a:pt x="821" y="973"/>
                    <a:pt x="835" y="993"/>
                    <a:pt x="848" y="1014"/>
                  </a:cubicBezTo>
                  <a:cubicBezTo>
                    <a:pt x="861" y="1035"/>
                    <a:pt x="873" y="1065"/>
                    <a:pt x="884" y="1082"/>
                  </a:cubicBezTo>
                  <a:cubicBezTo>
                    <a:pt x="895" y="1099"/>
                    <a:pt x="906" y="1103"/>
                    <a:pt x="916" y="1114"/>
                  </a:cubicBezTo>
                  <a:cubicBezTo>
                    <a:pt x="926" y="1125"/>
                    <a:pt x="934" y="1138"/>
                    <a:pt x="944" y="1146"/>
                  </a:cubicBezTo>
                  <a:cubicBezTo>
                    <a:pt x="954" y="1154"/>
                    <a:pt x="965" y="1158"/>
                    <a:pt x="976" y="1162"/>
                  </a:cubicBezTo>
                  <a:cubicBezTo>
                    <a:pt x="987" y="1166"/>
                    <a:pt x="991" y="1171"/>
                    <a:pt x="1008" y="1170"/>
                  </a:cubicBezTo>
                  <a:cubicBezTo>
                    <a:pt x="1025" y="1169"/>
                    <a:pt x="1055" y="1170"/>
                    <a:pt x="1076" y="1158"/>
                  </a:cubicBezTo>
                  <a:cubicBezTo>
                    <a:pt x="1097" y="1146"/>
                    <a:pt x="1118" y="1118"/>
                    <a:pt x="1136" y="1098"/>
                  </a:cubicBezTo>
                  <a:cubicBezTo>
                    <a:pt x="1154" y="1078"/>
                    <a:pt x="1169" y="1059"/>
                    <a:pt x="1184" y="1038"/>
                  </a:cubicBezTo>
                  <a:cubicBezTo>
                    <a:pt x="1199" y="1017"/>
                    <a:pt x="1213" y="1001"/>
                    <a:pt x="1228" y="974"/>
                  </a:cubicBezTo>
                  <a:cubicBezTo>
                    <a:pt x="1243" y="947"/>
                    <a:pt x="1258" y="904"/>
                    <a:pt x="1272" y="878"/>
                  </a:cubicBezTo>
                  <a:cubicBezTo>
                    <a:pt x="1286" y="852"/>
                    <a:pt x="1299" y="843"/>
                    <a:pt x="1312" y="818"/>
                  </a:cubicBezTo>
                  <a:cubicBezTo>
                    <a:pt x="1325" y="793"/>
                    <a:pt x="1331" y="769"/>
                    <a:pt x="1348" y="730"/>
                  </a:cubicBezTo>
                  <a:cubicBezTo>
                    <a:pt x="1365" y="691"/>
                    <a:pt x="1395" y="623"/>
                    <a:pt x="1412" y="582"/>
                  </a:cubicBezTo>
                  <a:cubicBezTo>
                    <a:pt x="1429" y="541"/>
                    <a:pt x="1439" y="515"/>
                    <a:pt x="1452" y="482"/>
                  </a:cubicBezTo>
                  <a:cubicBezTo>
                    <a:pt x="1465" y="449"/>
                    <a:pt x="1477" y="413"/>
                    <a:pt x="1492" y="382"/>
                  </a:cubicBezTo>
                  <a:cubicBezTo>
                    <a:pt x="1507" y="351"/>
                    <a:pt x="1523" y="327"/>
                    <a:pt x="1540" y="298"/>
                  </a:cubicBezTo>
                  <a:cubicBezTo>
                    <a:pt x="1557" y="269"/>
                    <a:pt x="1576" y="237"/>
                    <a:pt x="1592" y="206"/>
                  </a:cubicBezTo>
                  <a:cubicBezTo>
                    <a:pt x="1608" y="175"/>
                    <a:pt x="1623" y="131"/>
                    <a:pt x="1636" y="110"/>
                  </a:cubicBezTo>
                  <a:cubicBezTo>
                    <a:pt x="1649" y="89"/>
                    <a:pt x="1655" y="90"/>
                    <a:pt x="1668" y="78"/>
                  </a:cubicBezTo>
                  <a:cubicBezTo>
                    <a:pt x="1681" y="66"/>
                    <a:pt x="1697" y="49"/>
                    <a:pt x="1716" y="38"/>
                  </a:cubicBezTo>
                  <a:cubicBezTo>
                    <a:pt x="1735" y="27"/>
                    <a:pt x="1763" y="19"/>
                    <a:pt x="1784" y="14"/>
                  </a:cubicBezTo>
                  <a:cubicBezTo>
                    <a:pt x="1805" y="9"/>
                    <a:pt x="1822" y="3"/>
                    <a:pt x="1840" y="10"/>
                  </a:cubicBezTo>
                  <a:cubicBezTo>
                    <a:pt x="1858" y="17"/>
                    <a:pt x="1881" y="38"/>
                    <a:pt x="1896" y="54"/>
                  </a:cubicBezTo>
                  <a:cubicBezTo>
                    <a:pt x="1911" y="70"/>
                    <a:pt x="1919" y="87"/>
                    <a:pt x="1932" y="106"/>
                  </a:cubicBezTo>
                  <a:cubicBezTo>
                    <a:pt x="1945" y="125"/>
                    <a:pt x="1959" y="145"/>
                    <a:pt x="1972" y="166"/>
                  </a:cubicBezTo>
                  <a:cubicBezTo>
                    <a:pt x="1985" y="187"/>
                    <a:pt x="1996" y="210"/>
                    <a:pt x="2008" y="230"/>
                  </a:cubicBezTo>
                  <a:cubicBezTo>
                    <a:pt x="2020" y="250"/>
                    <a:pt x="2028" y="253"/>
                    <a:pt x="2044" y="286"/>
                  </a:cubicBezTo>
                  <a:cubicBezTo>
                    <a:pt x="2060" y="319"/>
                    <a:pt x="2088" y="387"/>
                    <a:pt x="2104" y="426"/>
                  </a:cubicBezTo>
                  <a:cubicBezTo>
                    <a:pt x="2120" y="465"/>
                    <a:pt x="2127" y="491"/>
                    <a:pt x="2140" y="518"/>
                  </a:cubicBezTo>
                  <a:cubicBezTo>
                    <a:pt x="2153" y="545"/>
                    <a:pt x="2169" y="557"/>
                    <a:pt x="2184" y="590"/>
                  </a:cubicBezTo>
                  <a:cubicBezTo>
                    <a:pt x="2199" y="623"/>
                    <a:pt x="2218" y="677"/>
                    <a:pt x="2232" y="714"/>
                  </a:cubicBezTo>
                  <a:cubicBezTo>
                    <a:pt x="2246" y="751"/>
                    <a:pt x="2256" y="787"/>
                    <a:pt x="2268" y="814"/>
                  </a:cubicBezTo>
                  <a:cubicBezTo>
                    <a:pt x="2280" y="841"/>
                    <a:pt x="2293" y="857"/>
                    <a:pt x="2304" y="878"/>
                  </a:cubicBezTo>
                  <a:cubicBezTo>
                    <a:pt x="2315" y="899"/>
                    <a:pt x="2327" y="924"/>
                    <a:pt x="2336" y="942"/>
                  </a:cubicBezTo>
                  <a:cubicBezTo>
                    <a:pt x="2345" y="960"/>
                    <a:pt x="2350" y="967"/>
                    <a:pt x="2360" y="986"/>
                  </a:cubicBezTo>
                  <a:cubicBezTo>
                    <a:pt x="2370" y="1005"/>
                    <a:pt x="2379" y="1031"/>
                    <a:pt x="2396" y="1054"/>
                  </a:cubicBezTo>
                  <a:cubicBezTo>
                    <a:pt x="2413" y="1077"/>
                    <a:pt x="2442" y="1105"/>
                    <a:pt x="2460" y="1122"/>
                  </a:cubicBezTo>
                  <a:cubicBezTo>
                    <a:pt x="2478" y="1139"/>
                    <a:pt x="2489" y="1146"/>
                    <a:pt x="2504" y="1154"/>
                  </a:cubicBezTo>
                  <a:cubicBezTo>
                    <a:pt x="2519" y="1162"/>
                    <a:pt x="2528" y="1173"/>
                    <a:pt x="2548" y="1170"/>
                  </a:cubicBezTo>
                  <a:cubicBezTo>
                    <a:pt x="2568" y="1167"/>
                    <a:pt x="2595" y="1155"/>
                    <a:pt x="2624" y="1138"/>
                  </a:cubicBezTo>
                  <a:cubicBezTo>
                    <a:pt x="2653" y="1121"/>
                    <a:pt x="2699" y="1087"/>
                    <a:pt x="2720" y="1066"/>
                  </a:cubicBezTo>
                  <a:cubicBezTo>
                    <a:pt x="2741" y="1045"/>
                    <a:pt x="2742" y="1033"/>
                    <a:pt x="2752" y="1014"/>
                  </a:cubicBezTo>
                  <a:cubicBezTo>
                    <a:pt x="2762" y="995"/>
                    <a:pt x="2770" y="976"/>
                    <a:pt x="2780" y="954"/>
                  </a:cubicBezTo>
                  <a:cubicBezTo>
                    <a:pt x="2790" y="932"/>
                    <a:pt x="2793" y="925"/>
                    <a:pt x="2812" y="882"/>
                  </a:cubicBezTo>
                  <a:cubicBezTo>
                    <a:pt x="2831" y="839"/>
                    <a:pt x="2869" y="749"/>
                    <a:pt x="2892" y="698"/>
                  </a:cubicBezTo>
                  <a:cubicBezTo>
                    <a:pt x="2915" y="647"/>
                    <a:pt x="2936" y="599"/>
                    <a:pt x="2948" y="574"/>
                  </a:cubicBezTo>
                  <a:cubicBezTo>
                    <a:pt x="2960" y="549"/>
                    <a:pt x="2955" y="564"/>
                    <a:pt x="2964" y="546"/>
                  </a:cubicBezTo>
                  <a:cubicBezTo>
                    <a:pt x="2973" y="528"/>
                    <a:pt x="2989" y="489"/>
                    <a:pt x="3004" y="466"/>
                  </a:cubicBezTo>
                  <a:cubicBezTo>
                    <a:pt x="3019" y="443"/>
                    <a:pt x="3041" y="433"/>
                    <a:pt x="3052" y="406"/>
                  </a:cubicBezTo>
                  <a:cubicBezTo>
                    <a:pt x="3063" y="379"/>
                    <a:pt x="3066" y="319"/>
                    <a:pt x="3068" y="302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3918" name="Rectangle 86"/>
            <p:cNvSpPr>
              <a:spLocks noChangeArrowheads="1"/>
            </p:cNvSpPr>
            <p:nvPr/>
          </p:nvSpPr>
          <p:spPr bwMode="auto">
            <a:xfrm>
              <a:off x="1508" y="2577"/>
              <a:ext cx="39" cy="6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23919" name="Rectangle 87"/>
            <p:cNvSpPr>
              <a:spLocks noChangeArrowheads="1"/>
            </p:cNvSpPr>
            <p:nvPr/>
          </p:nvSpPr>
          <p:spPr bwMode="auto">
            <a:xfrm>
              <a:off x="2433" y="2819"/>
              <a:ext cx="39" cy="60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23920" name="Rectangle 88"/>
            <p:cNvSpPr>
              <a:spLocks noChangeArrowheads="1"/>
            </p:cNvSpPr>
            <p:nvPr/>
          </p:nvSpPr>
          <p:spPr bwMode="auto">
            <a:xfrm>
              <a:off x="3019" y="2530"/>
              <a:ext cx="39" cy="6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23921" name="Rectangle 89"/>
            <p:cNvSpPr>
              <a:spLocks noChangeArrowheads="1"/>
            </p:cNvSpPr>
            <p:nvPr/>
          </p:nvSpPr>
          <p:spPr bwMode="auto">
            <a:xfrm>
              <a:off x="3669" y="2829"/>
              <a:ext cx="39" cy="60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23922" name="Line 90"/>
            <p:cNvSpPr>
              <a:spLocks noChangeShapeType="1"/>
            </p:cNvSpPr>
            <p:nvPr/>
          </p:nvSpPr>
          <p:spPr bwMode="auto">
            <a:xfrm>
              <a:off x="1669" y="2660"/>
              <a:ext cx="15" cy="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23" name="Line 91"/>
            <p:cNvSpPr>
              <a:spLocks noChangeShapeType="1"/>
            </p:cNvSpPr>
            <p:nvPr/>
          </p:nvSpPr>
          <p:spPr bwMode="auto">
            <a:xfrm>
              <a:off x="4050" y="2678"/>
              <a:ext cx="18" cy="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24" name="Line 92"/>
            <p:cNvSpPr>
              <a:spLocks noChangeShapeType="1"/>
            </p:cNvSpPr>
            <p:nvPr/>
          </p:nvSpPr>
          <p:spPr bwMode="auto">
            <a:xfrm>
              <a:off x="1727" y="2632"/>
              <a:ext cx="14" cy="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25" name="Line 93"/>
            <p:cNvSpPr>
              <a:spLocks noChangeShapeType="1"/>
            </p:cNvSpPr>
            <p:nvPr/>
          </p:nvSpPr>
          <p:spPr bwMode="auto">
            <a:xfrm>
              <a:off x="1777" y="2598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26" name="Line 94"/>
            <p:cNvSpPr>
              <a:spLocks noChangeShapeType="1"/>
            </p:cNvSpPr>
            <p:nvPr/>
          </p:nvSpPr>
          <p:spPr bwMode="auto">
            <a:xfrm>
              <a:off x="1899" y="2589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27" name="Line 95"/>
            <p:cNvSpPr>
              <a:spLocks noChangeShapeType="1"/>
            </p:cNvSpPr>
            <p:nvPr/>
          </p:nvSpPr>
          <p:spPr bwMode="auto">
            <a:xfrm>
              <a:off x="1956" y="2589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28" name="Line 96"/>
            <p:cNvSpPr>
              <a:spLocks noChangeShapeType="1"/>
            </p:cNvSpPr>
            <p:nvPr/>
          </p:nvSpPr>
          <p:spPr bwMode="auto">
            <a:xfrm>
              <a:off x="2014" y="2648"/>
              <a:ext cx="14" cy="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29" name="Line 97"/>
            <p:cNvSpPr>
              <a:spLocks noChangeShapeType="1"/>
            </p:cNvSpPr>
            <p:nvPr/>
          </p:nvSpPr>
          <p:spPr bwMode="auto">
            <a:xfrm>
              <a:off x="2064" y="2660"/>
              <a:ext cx="14" cy="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30" name="Line 98"/>
            <p:cNvSpPr>
              <a:spLocks noChangeShapeType="1"/>
            </p:cNvSpPr>
            <p:nvPr/>
          </p:nvSpPr>
          <p:spPr bwMode="auto">
            <a:xfrm>
              <a:off x="2128" y="2749"/>
              <a:ext cx="14" cy="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31" name="Line 99"/>
            <p:cNvSpPr>
              <a:spLocks noChangeShapeType="1"/>
            </p:cNvSpPr>
            <p:nvPr/>
          </p:nvSpPr>
          <p:spPr bwMode="auto">
            <a:xfrm>
              <a:off x="2179" y="2749"/>
              <a:ext cx="14" cy="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32" name="Line 100"/>
            <p:cNvSpPr>
              <a:spLocks noChangeShapeType="1"/>
            </p:cNvSpPr>
            <p:nvPr/>
          </p:nvSpPr>
          <p:spPr bwMode="auto">
            <a:xfrm>
              <a:off x="2229" y="2819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33" name="Line 101"/>
            <p:cNvSpPr>
              <a:spLocks noChangeShapeType="1"/>
            </p:cNvSpPr>
            <p:nvPr/>
          </p:nvSpPr>
          <p:spPr bwMode="auto">
            <a:xfrm>
              <a:off x="2286" y="2869"/>
              <a:ext cx="14" cy="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34" name="Line 102"/>
            <p:cNvSpPr>
              <a:spLocks noChangeShapeType="1"/>
            </p:cNvSpPr>
            <p:nvPr/>
          </p:nvSpPr>
          <p:spPr bwMode="auto">
            <a:xfrm>
              <a:off x="2343" y="2909"/>
              <a:ext cx="15" cy="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35" name="Line 103"/>
            <p:cNvSpPr>
              <a:spLocks noChangeShapeType="1"/>
            </p:cNvSpPr>
            <p:nvPr/>
          </p:nvSpPr>
          <p:spPr bwMode="auto">
            <a:xfrm>
              <a:off x="2401" y="2934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36" name="Line 104"/>
            <p:cNvSpPr>
              <a:spLocks noChangeShapeType="1"/>
            </p:cNvSpPr>
            <p:nvPr/>
          </p:nvSpPr>
          <p:spPr bwMode="auto">
            <a:xfrm>
              <a:off x="2516" y="2922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37" name="Line 105"/>
            <p:cNvSpPr>
              <a:spLocks noChangeShapeType="1"/>
            </p:cNvSpPr>
            <p:nvPr/>
          </p:nvSpPr>
          <p:spPr bwMode="auto">
            <a:xfrm>
              <a:off x="2573" y="2881"/>
              <a:ext cx="14" cy="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38" name="Line 106"/>
            <p:cNvSpPr>
              <a:spLocks noChangeShapeType="1"/>
            </p:cNvSpPr>
            <p:nvPr/>
          </p:nvSpPr>
          <p:spPr bwMode="auto">
            <a:xfrm>
              <a:off x="2630" y="2869"/>
              <a:ext cx="14" cy="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39" name="Line 107"/>
            <p:cNvSpPr>
              <a:spLocks noChangeShapeType="1"/>
            </p:cNvSpPr>
            <p:nvPr/>
          </p:nvSpPr>
          <p:spPr bwMode="auto">
            <a:xfrm>
              <a:off x="2688" y="2819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40" name="Line 108"/>
            <p:cNvSpPr>
              <a:spLocks noChangeShapeType="1"/>
            </p:cNvSpPr>
            <p:nvPr/>
          </p:nvSpPr>
          <p:spPr bwMode="auto">
            <a:xfrm>
              <a:off x="2753" y="2749"/>
              <a:ext cx="14" cy="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41" name="Line 109"/>
            <p:cNvSpPr>
              <a:spLocks noChangeShapeType="1"/>
            </p:cNvSpPr>
            <p:nvPr/>
          </p:nvSpPr>
          <p:spPr bwMode="auto">
            <a:xfrm>
              <a:off x="2803" y="2694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42" name="Line 110"/>
            <p:cNvSpPr>
              <a:spLocks noChangeShapeType="1"/>
            </p:cNvSpPr>
            <p:nvPr/>
          </p:nvSpPr>
          <p:spPr bwMode="auto">
            <a:xfrm>
              <a:off x="2853" y="2675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43" name="Line 111"/>
            <p:cNvSpPr>
              <a:spLocks noChangeShapeType="1"/>
            </p:cNvSpPr>
            <p:nvPr/>
          </p:nvSpPr>
          <p:spPr bwMode="auto">
            <a:xfrm>
              <a:off x="2911" y="2660"/>
              <a:ext cx="14" cy="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44" name="Line 112"/>
            <p:cNvSpPr>
              <a:spLocks noChangeShapeType="1"/>
            </p:cNvSpPr>
            <p:nvPr/>
          </p:nvSpPr>
          <p:spPr bwMode="auto">
            <a:xfrm>
              <a:off x="2975" y="2608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45" name="Line 113"/>
            <p:cNvSpPr>
              <a:spLocks noChangeShapeType="1"/>
            </p:cNvSpPr>
            <p:nvPr/>
          </p:nvSpPr>
          <p:spPr bwMode="auto">
            <a:xfrm>
              <a:off x="3083" y="2589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46" name="Line 114"/>
            <p:cNvSpPr>
              <a:spLocks noChangeShapeType="1"/>
            </p:cNvSpPr>
            <p:nvPr/>
          </p:nvSpPr>
          <p:spPr bwMode="auto">
            <a:xfrm>
              <a:off x="3140" y="2589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47" name="Line 115"/>
            <p:cNvSpPr>
              <a:spLocks noChangeShapeType="1"/>
            </p:cNvSpPr>
            <p:nvPr/>
          </p:nvSpPr>
          <p:spPr bwMode="auto">
            <a:xfrm>
              <a:off x="3197" y="2632"/>
              <a:ext cx="15" cy="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48" name="Line 116"/>
            <p:cNvSpPr>
              <a:spLocks noChangeShapeType="1"/>
            </p:cNvSpPr>
            <p:nvPr/>
          </p:nvSpPr>
          <p:spPr bwMode="auto">
            <a:xfrm>
              <a:off x="3255" y="2660"/>
              <a:ext cx="14" cy="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49" name="Line 117"/>
            <p:cNvSpPr>
              <a:spLocks noChangeShapeType="1"/>
            </p:cNvSpPr>
            <p:nvPr/>
          </p:nvSpPr>
          <p:spPr bwMode="auto">
            <a:xfrm>
              <a:off x="3326" y="2713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50" name="Line 118"/>
            <p:cNvSpPr>
              <a:spLocks noChangeShapeType="1"/>
            </p:cNvSpPr>
            <p:nvPr/>
          </p:nvSpPr>
          <p:spPr bwMode="auto">
            <a:xfrm>
              <a:off x="3384" y="2770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51" name="Line 119"/>
            <p:cNvSpPr>
              <a:spLocks noChangeShapeType="1"/>
            </p:cNvSpPr>
            <p:nvPr/>
          </p:nvSpPr>
          <p:spPr bwMode="auto">
            <a:xfrm>
              <a:off x="3441" y="2829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52" name="Line 120"/>
            <p:cNvSpPr>
              <a:spLocks noChangeShapeType="1"/>
            </p:cNvSpPr>
            <p:nvPr/>
          </p:nvSpPr>
          <p:spPr bwMode="auto">
            <a:xfrm>
              <a:off x="3498" y="2854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53" name="Line 121"/>
            <p:cNvSpPr>
              <a:spLocks noChangeShapeType="1"/>
            </p:cNvSpPr>
            <p:nvPr/>
          </p:nvSpPr>
          <p:spPr bwMode="auto">
            <a:xfrm>
              <a:off x="3556" y="2909"/>
              <a:ext cx="14" cy="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54" name="Line 122"/>
            <p:cNvSpPr>
              <a:spLocks noChangeShapeType="1"/>
            </p:cNvSpPr>
            <p:nvPr/>
          </p:nvSpPr>
          <p:spPr bwMode="auto">
            <a:xfrm>
              <a:off x="3613" y="2922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55" name="Line 123"/>
            <p:cNvSpPr>
              <a:spLocks noChangeShapeType="1"/>
            </p:cNvSpPr>
            <p:nvPr/>
          </p:nvSpPr>
          <p:spPr bwMode="auto">
            <a:xfrm>
              <a:off x="3742" y="2915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56" name="Line 124"/>
            <p:cNvSpPr>
              <a:spLocks noChangeShapeType="1"/>
            </p:cNvSpPr>
            <p:nvPr/>
          </p:nvSpPr>
          <p:spPr bwMode="auto">
            <a:xfrm>
              <a:off x="3785" y="2881"/>
              <a:ext cx="14" cy="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57" name="Line 125"/>
            <p:cNvSpPr>
              <a:spLocks noChangeShapeType="1"/>
            </p:cNvSpPr>
            <p:nvPr/>
          </p:nvSpPr>
          <p:spPr bwMode="auto">
            <a:xfrm>
              <a:off x="3828" y="2854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58" name="Line 126"/>
            <p:cNvSpPr>
              <a:spLocks noChangeShapeType="1"/>
            </p:cNvSpPr>
            <p:nvPr/>
          </p:nvSpPr>
          <p:spPr bwMode="auto">
            <a:xfrm>
              <a:off x="3886" y="2805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59" name="Line 127"/>
            <p:cNvSpPr>
              <a:spLocks noChangeShapeType="1"/>
            </p:cNvSpPr>
            <p:nvPr/>
          </p:nvSpPr>
          <p:spPr bwMode="auto">
            <a:xfrm>
              <a:off x="3943" y="2769"/>
              <a:ext cx="14" cy="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60" name="Line 128"/>
            <p:cNvSpPr>
              <a:spLocks noChangeShapeType="1"/>
            </p:cNvSpPr>
            <p:nvPr/>
          </p:nvSpPr>
          <p:spPr bwMode="auto">
            <a:xfrm>
              <a:off x="4000" y="2713"/>
              <a:ext cx="14" cy="4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61" name="Rectangle 129"/>
            <p:cNvSpPr>
              <a:spLocks noChangeArrowheads="1"/>
            </p:cNvSpPr>
            <p:nvPr/>
          </p:nvSpPr>
          <p:spPr bwMode="auto">
            <a:xfrm>
              <a:off x="4212" y="2589"/>
              <a:ext cx="39" cy="60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23962" name="Rectangle 130"/>
            <p:cNvSpPr>
              <a:spLocks noChangeArrowheads="1"/>
            </p:cNvSpPr>
            <p:nvPr/>
          </p:nvSpPr>
          <p:spPr bwMode="auto">
            <a:xfrm>
              <a:off x="1609" y="2484"/>
              <a:ext cx="2446" cy="10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23963" name="Freeform 131"/>
            <p:cNvSpPr>
              <a:spLocks noChangeAspect="1"/>
            </p:cNvSpPr>
            <p:nvPr/>
          </p:nvSpPr>
          <p:spPr bwMode="auto">
            <a:xfrm>
              <a:off x="1681" y="2963"/>
              <a:ext cx="2392" cy="345"/>
            </a:xfrm>
            <a:custGeom>
              <a:avLst/>
              <a:gdLst>
                <a:gd name="T0" fmla="*/ 34 w 3068"/>
                <a:gd name="T1" fmla="*/ 65 h 1173"/>
                <a:gd name="T2" fmla="*/ 100 w 3068"/>
                <a:gd name="T3" fmla="*/ 25 h 1173"/>
                <a:gd name="T4" fmla="*/ 181 w 3068"/>
                <a:gd name="T5" fmla="*/ 1 h 1173"/>
                <a:gd name="T6" fmla="*/ 278 w 3068"/>
                <a:gd name="T7" fmla="*/ 18 h 1173"/>
                <a:gd name="T8" fmla="*/ 343 w 3068"/>
                <a:gd name="T9" fmla="*/ 48 h 1173"/>
                <a:gd name="T10" fmla="*/ 393 w 3068"/>
                <a:gd name="T11" fmla="*/ 88 h 1173"/>
                <a:gd name="T12" fmla="*/ 449 w 3068"/>
                <a:gd name="T13" fmla="*/ 135 h 1173"/>
                <a:gd name="T14" fmla="*/ 508 w 3068"/>
                <a:gd name="T15" fmla="*/ 181 h 1173"/>
                <a:gd name="T16" fmla="*/ 568 w 3068"/>
                <a:gd name="T17" fmla="*/ 230 h 1173"/>
                <a:gd name="T18" fmla="*/ 602 w 3068"/>
                <a:gd name="T19" fmla="*/ 265 h 1173"/>
                <a:gd name="T20" fmla="*/ 661 w 3068"/>
                <a:gd name="T21" fmla="*/ 298 h 1173"/>
                <a:gd name="T22" fmla="*/ 714 w 3068"/>
                <a:gd name="T23" fmla="*/ 328 h 1173"/>
                <a:gd name="T24" fmla="*/ 761 w 3068"/>
                <a:gd name="T25" fmla="*/ 342 h 1173"/>
                <a:gd name="T26" fmla="*/ 839 w 3068"/>
                <a:gd name="T27" fmla="*/ 341 h 1173"/>
                <a:gd name="T28" fmla="*/ 923 w 3068"/>
                <a:gd name="T29" fmla="*/ 305 h 1173"/>
                <a:gd name="T30" fmla="*/ 992 w 3068"/>
                <a:gd name="T31" fmla="*/ 258 h 1173"/>
                <a:gd name="T32" fmla="*/ 1051 w 3068"/>
                <a:gd name="T33" fmla="*/ 215 h 1173"/>
                <a:gd name="T34" fmla="*/ 1132 w 3068"/>
                <a:gd name="T35" fmla="*/ 142 h 1173"/>
                <a:gd name="T36" fmla="*/ 1201 w 3068"/>
                <a:gd name="T37" fmla="*/ 88 h 1173"/>
                <a:gd name="T38" fmla="*/ 1276 w 3068"/>
                <a:gd name="T39" fmla="*/ 32 h 1173"/>
                <a:gd name="T40" fmla="*/ 1338 w 3068"/>
                <a:gd name="T41" fmla="*/ 11 h 1173"/>
                <a:gd name="T42" fmla="*/ 1435 w 3068"/>
                <a:gd name="T43" fmla="*/ 3 h 1173"/>
                <a:gd name="T44" fmla="*/ 1506 w 3068"/>
                <a:gd name="T45" fmla="*/ 31 h 1173"/>
                <a:gd name="T46" fmla="*/ 1566 w 3068"/>
                <a:gd name="T47" fmla="*/ 68 h 1173"/>
                <a:gd name="T48" fmla="*/ 1640 w 3068"/>
                <a:gd name="T49" fmla="*/ 125 h 1173"/>
                <a:gd name="T50" fmla="*/ 1703 w 3068"/>
                <a:gd name="T51" fmla="*/ 174 h 1173"/>
                <a:gd name="T52" fmla="*/ 1768 w 3068"/>
                <a:gd name="T53" fmla="*/ 239 h 1173"/>
                <a:gd name="T54" fmla="*/ 1821 w 3068"/>
                <a:gd name="T55" fmla="*/ 277 h 1173"/>
                <a:gd name="T56" fmla="*/ 1868 w 3068"/>
                <a:gd name="T57" fmla="*/ 310 h 1173"/>
                <a:gd name="T58" fmla="*/ 1952 w 3068"/>
                <a:gd name="T59" fmla="*/ 339 h 1173"/>
                <a:gd name="T60" fmla="*/ 2046 w 3068"/>
                <a:gd name="T61" fmla="*/ 335 h 1173"/>
                <a:gd name="T62" fmla="*/ 2146 w 3068"/>
                <a:gd name="T63" fmla="*/ 298 h 1173"/>
                <a:gd name="T64" fmla="*/ 2192 w 3068"/>
                <a:gd name="T65" fmla="*/ 259 h 1173"/>
                <a:gd name="T66" fmla="*/ 2298 w 3068"/>
                <a:gd name="T67" fmla="*/ 169 h 1173"/>
                <a:gd name="T68" fmla="*/ 2342 w 3068"/>
                <a:gd name="T69" fmla="*/ 137 h 1173"/>
                <a:gd name="T70" fmla="*/ 2392 w 3068"/>
                <a:gd name="T71" fmla="*/ 89 h 117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068"/>
                <a:gd name="T109" fmla="*/ 0 h 1173"/>
                <a:gd name="T110" fmla="*/ 3068 w 3068"/>
                <a:gd name="T111" fmla="*/ 1173 h 117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068" h="1173">
                  <a:moveTo>
                    <a:pt x="0" y="294"/>
                  </a:moveTo>
                  <a:cubicBezTo>
                    <a:pt x="16" y="269"/>
                    <a:pt x="32" y="244"/>
                    <a:pt x="44" y="222"/>
                  </a:cubicBezTo>
                  <a:cubicBezTo>
                    <a:pt x="56" y="200"/>
                    <a:pt x="58" y="181"/>
                    <a:pt x="72" y="158"/>
                  </a:cubicBezTo>
                  <a:cubicBezTo>
                    <a:pt x="86" y="135"/>
                    <a:pt x="111" y="107"/>
                    <a:pt x="128" y="86"/>
                  </a:cubicBezTo>
                  <a:cubicBezTo>
                    <a:pt x="145" y="65"/>
                    <a:pt x="159" y="48"/>
                    <a:pt x="176" y="34"/>
                  </a:cubicBezTo>
                  <a:cubicBezTo>
                    <a:pt x="193" y="20"/>
                    <a:pt x="211" y="4"/>
                    <a:pt x="232" y="2"/>
                  </a:cubicBezTo>
                  <a:cubicBezTo>
                    <a:pt x="253" y="0"/>
                    <a:pt x="279" y="12"/>
                    <a:pt x="300" y="22"/>
                  </a:cubicBezTo>
                  <a:cubicBezTo>
                    <a:pt x="321" y="32"/>
                    <a:pt x="337" y="44"/>
                    <a:pt x="356" y="62"/>
                  </a:cubicBezTo>
                  <a:cubicBezTo>
                    <a:pt x="375" y="80"/>
                    <a:pt x="398" y="113"/>
                    <a:pt x="412" y="130"/>
                  </a:cubicBezTo>
                  <a:cubicBezTo>
                    <a:pt x="426" y="147"/>
                    <a:pt x="430" y="146"/>
                    <a:pt x="440" y="162"/>
                  </a:cubicBezTo>
                  <a:cubicBezTo>
                    <a:pt x="450" y="178"/>
                    <a:pt x="461" y="203"/>
                    <a:pt x="472" y="226"/>
                  </a:cubicBezTo>
                  <a:cubicBezTo>
                    <a:pt x="483" y="249"/>
                    <a:pt x="492" y="273"/>
                    <a:pt x="504" y="298"/>
                  </a:cubicBezTo>
                  <a:cubicBezTo>
                    <a:pt x="516" y="323"/>
                    <a:pt x="532" y="347"/>
                    <a:pt x="544" y="374"/>
                  </a:cubicBezTo>
                  <a:cubicBezTo>
                    <a:pt x="556" y="401"/>
                    <a:pt x="564" y="431"/>
                    <a:pt x="576" y="458"/>
                  </a:cubicBezTo>
                  <a:cubicBezTo>
                    <a:pt x="588" y="485"/>
                    <a:pt x="603" y="512"/>
                    <a:pt x="616" y="538"/>
                  </a:cubicBezTo>
                  <a:cubicBezTo>
                    <a:pt x="629" y="564"/>
                    <a:pt x="639" y="586"/>
                    <a:pt x="652" y="614"/>
                  </a:cubicBezTo>
                  <a:cubicBezTo>
                    <a:pt x="665" y="642"/>
                    <a:pt x="683" y="678"/>
                    <a:pt x="696" y="706"/>
                  </a:cubicBezTo>
                  <a:cubicBezTo>
                    <a:pt x="709" y="734"/>
                    <a:pt x="718" y="759"/>
                    <a:pt x="728" y="782"/>
                  </a:cubicBezTo>
                  <a:cubicBezTo>
                    <a:pt x="738" y="805"/>
                    <a:pt x="749" y="822"/>
                    <a:pt x="756" y="842"/>
                  </a:cubicBezTo>
                  <a:cubicBezTo>
                    <a:pt x="763" y="862"/>
                    <a:pt x="763" y="883"/>
                    <a:pt x="772" y="902"/>
                  </a:cubicBezTo>
                  <a:cubicBezTo>
                    <a:pt x="781" y="921"/>
                    <a:pt x="795" y="935"/>
                    <a:pt x="808" y="954"/>
                  </a:cubicBezTo>
                  <a:cubicBezTo>
                    <a:pt x="821" y="973"/>
                    <a:pt x="835" y="993"/>
                    <a:pt x="848" y="1014"/>
                  </a:cubicBezTo>
                  <a:cubicBezTo>
                    <a:pt x="861" y="1035"/>
                    <a:pt x="873" y="1065"/>
                    <a:pt x="884" y="1082"/>
                  </a:cubicBezTo>
                  <a:cubicBezTo>
                    <a:pt x="895" y="1099"/>
                    <a:pt x="906" y="1103"/>
                    <a:pt x="916" y="1114"/>
                  </a:cubicBezTo>
                  <a:cubicBezTo>
                    <a:pt x="926" y="1125"/>
                    <a:pt x="934" y="1138"/>
                    <a:pt x="944" y="1146"/>
                  </a:cubicBezTo>
                  <a:cubicBezTo>
                    <a:pt x="954" y="1154"/>
                    <a:pt x="965" y="1158"/>
                    <a:pt x="976" y="1162"/>
                  </a:cubicBezTo>
                  <a:cubicBezTo>
                    <a:pt x="987" y="1166"/>
                    <a:pt x="991" y="1171"/>
                    <a:pt x="1008" y="1170"/>
                  </a:cubicBezTo>
                  <a:cubicBezTo>
                    <a:pt x="1025" y="1169"/>
                    <a:pt x="1055" y="1170"/>
                    <a:pt x="1076" y="1158"/>
                  </a:cubicBezTo>
                  <a:cubicBezTo>
                    <a:pt x="1097" y="1146"/>
                    <a:pt x="1118" y="1118"/>
                    <a:pt x="1136" y="1098"/>
                  </a:cubicBezTo>
                  <a:cubicBezTo>
                    <a:pt x="1154" y="1078"/>
                    <a:pt x="1169" y="1059"/>
                    <a:pt x="1184" y="1038"/>
                  </a:cubicBezTo>
                  <a:cubicBezTo>
                    <a:pt x="1199" y="1017"/>
                    <a:pt x="1213" y="1001"/>
                    <a:pt x="1228" y="974"/>
                  </a:cubicBezTo>
                  <a:cubicBezTo>
                    <a:pt x="1243" y="947"/>
                    <a:pt x="1258" y="904"/>
                    <a:pt x="1272" y="878"/>
                  </a:cubicBezTo>
                  <a:cubicBezTo>
                    <a:pt x="1286" y="852"/>
                    <a:pt x="1299" y="843"/>
                    <a:pt x="1312" y="818"/>
                  </a:cubicBezTo>
                  <a:cubicBezTo>
                    <a:pt x="1325" y="793"/>
                    <a:pt x="1331" y="769"/>
                    <a:pt x="1348" y="730"/>
                  </a:cubicBezTo>
                  <a:cubicBezTo>
                    <a:pt x="1365" y="691"/>
                    <a:pt x="1395" y="623"/>
                    <a:pt x="1412" y="582"/>
                  </a:cubicBezTo>
                  <a:cubicBezTo>
                    <a:pt x="1429" y="541"/>
                    <a:pt x="1439" y="515"/>
                    <a:pt x="1452" y="482"/>
                  </a:cubicBezTo>
                  <a:cubicBezTo>
                    <a:pt x="1465" y="449"/>
                    <a:pt x="1477" y="413"/>
                    <a:pt x="1492" y="382"/>
                  </a:cubicBezTo>
                  <a:cubicBezTo>
                    <a:pt x="1507" y="351"/>
                    <a:pt x="1523" y="327"/>
                    <a:pt x="1540" y="298"/>
                  </a:cubicBezTo>
                  <a:cubicBezTo>
                    <a:pt x="1557" y="269"/>
                    <a:pt x="1576" y="237"/>
                    <a:pt x="1592" y="206"/>
                  </a:cubicBezTo>
                  <a:cubicBezTo>
                    <a:pt x="1608" y="175"/>
                    <a:pt x="1623" y="131"/>
                    <a:pt x="1636" y="110"/>
                  </a:cubicBezTo>
                  <a:cubicBezTo>
                    <a:pt x="1649" y="89"/>
                    <a:pt x="1655" y="90"/>
                    <a:pt x="1668" y="78"/>
                  </a:cubicBezTo>
                  <a:cubicBezTo>
                    <a:pt x="1681" y="66"/>
                    <a:pt x="1697" y="49"/>
                    <a:pt x="1716" y="38"/>
                  </a:cubicBezTo>
                  <a:cubicBezTo>
                    <a:pt x="1735" y="27"/>
                    <a:pt x="1763" y="19"/>
                    <a:pt x="1784" y="14"/>
                  </a:cubicBezTo>
                  <a:cubicBezTo>
                    <a:pt x="1805" y="9"/>
                    <a:pt x="1822" y="3"/>
                    <a:pt x="1840" y="10"/>
                  </a:cubicBezTo>
                  <a:cubicBezTo>
                    <a:pt x="1858" y="17"/>
                    <a:pt x="1881" y="38"/>
                    <a:pt x="1896" y="54"/>
                  </a:cubicBezTo>
                  <a:cubicBezTo>
                    <a:pt x="1911" y="70"/>
                    <a:pt x="1919" y="87"/>
                    <a:pt x="1932" y="106"/>
                  </a:cubicBezTo>
                  <a:cubicBezTo>
                    <a:pt x="1945" y="125"/>
                    <a:pt x="1959" y="145"/>
                    <a:pt x="1972" y="166"/>
                  </a:cubicBezTo>
                  <a:cubicBezTo>
                    <a:pt x="1985" y="187"/>
                    <a:pt x="1996" y="210"/>
                    <a:pt x="2008" y="230"/>
                  </a:cubicBezTo>
                  <a:cubicBezTo>
                    <a:pt x="2020" y="250"/>
                    <a:pt x="2028" y="253"/>
                    <a:pt x="2044" y="286"/>
                  </a:cubicBezTo>
                  <a:cubicBezTo>
                    <a:pt x="2060" y="319"/>
                    <a:pt x="2088" y="387"/>
                    <a:pt x="2104" y="426"/>
                  </a:cubicBezTo>
                  <a:cubicBezTo>
                    <a:pt x="2120" y="465"/>
                    <a:pt x="2127" y="491"/>
                    <a:pt x="2140" y="518"/>
                  </a:cubicBezTo>
                  <a:cubicBezTo>
                    <a:pt x="2153" y="545"/>
                    <a:pt x="2169" y="557"/>
                    <a:pt x="2184" y="590"/>
                  </a:cubicBezTo>
                  <a:cubicBezTo>
                    <a:pt x="2199" y="623"/>
                    <a:pt x="2218" y="677"/>
                    <a:pt x="2232" y="714"/>
                  </a:cubicBezTo>
                  <a:cubicBezTo>
                    <a:pt x="2246" y="751"/>
                    <a:pt x="2256" y="787"/>
                    <a:pt x="2268" y="814"/>
                  </a:cubicBezTo>
                  <a:cubicBezTo>
                    <a:pt x="2280" y="841"/>
                    <a:pt x="2293" y="857"/>
                    <a:pt x="2304" y="878"/>
                  </a:cubicBezTo>
                  <a:cubicBezTo>
                    <a:pt x="2315" y="899"/>
                    <a:pt x="2327" y="924"/>
                    <a:pt x="2336" y="942"/>
                  </a:cubicBezTo>
                  <a:cubicBezTo>
                    <a:pt x="2345" y="960"/>
                    <a:pt x="2350" y="967"/>
                    <a:pt x="2360" y="986"/>
                  </a:cubicBezTo>
                  <a:cubicBezTo>
                    <a:pt x="2370" y="1005"/>
                    <a:pt x="2379" y="1031"/>
                    <a:pt x="2396" y="1054"/>
                  </a:cubicBezTo>
                  <a:cubicBezTo>
                    <a:pt x="2413" y="1077"/>
                    <a:pt x="2442" y="1105"/>
                    <a:pt x="2460" y="1122"/>
                  </a:cubicBezTo>
                  <a:cubicBezTo>
                    <a:pt x="2478" y="1139"/>
                    <a:pt x="2489" y="1146"/>
                    <a:pt x="2504" y="1154"/>
                  </a:cubicBezTo>
                  <a:cubicBezTo>
                    <a:pt x="2519" y="1162"/>
                    <a:pt x="2528" y="1173"/>
                    <a:pt x="2548" y="1170"/>
                  </a:cubicBezTo>
                  <a:cubicBezTo>
                    <a:pt x="2568" y="1167"/>
                    <a:pt x="2595" y="1155"/>
                    <a:pt x="2624" y="1138"/>
                  </a:cubicBezTo>
                  <a:cubicBezTo>
                    <a:pt x="2653" y="1121"/>
                    <a:pt x="2699" y="1087"/>
                    <a:pt x="2720" y="1066"/>
                  </a:cubicBezTo>
                  <a:cubicBezTo>
                    <a:pt x="2741" y="1045"/>
                    <a:pt x="2742" y="1033"/>
                    <a:pt x="2752" y="1014"/>
                  </a:cubicBezTo>
                  <a:cubicBezTo>
                    <a:pt x="2762" y="995"/>
                    <a:pt x="2770" y="976"/>
                    <a:pt x="2780" y="954"/>
                  </a:cubicBezTo>
                  <a:cubicBezTo>
                    <a:pt x="2790" y="932"/>
                    <a:pt x="2793" y="925"/>
                    <a:pt x="2812" y="882"/>
                  </a:cubicBezTo>
                  <a:cubicBezTo>
                    <a:pt x="2831" y="839"/>
                    <a:pt x="2869" y="749"/>
                    <a:pt x="2892" y="698"/>
                  </a:cubicBezTo>
                  <a:cubicBezTo>
                    <a:pt x="2915" y="647"/>
                    <a:pt x="2936" y="599"/>
                    <a:pt x="2948" y="574"/>
                  </a:cubicBezTo>
                  <a:cubicBezTo>
                    <a:pt x="2960" y="549"/>
                    <a:pt x="2955" y="564"/>
                    <a:pt x="2964" y="546"/>
                  </a:cubicBezTo>
                  <a:cubicBezTo>
                    <a:pt x="2973" y="528"/>
                    <a:pt x="2989" y="489"/>
                    <a:pt x="3004" y="466"/>
                  </a:cubicBezTo>
                  <a:cubicBezTo>
                    <a:pt x="3019" y="443"/>
                    <a:pt x="3041" y="433"/>
                    <a:pt x="3052" y="406"/>
                  </a:cubicBezTo>
                  <a:cubicBezTo>
                    <a:pt x="3063" y="379"/>
                    <a:pt x="3066" y="319"/>
                    <a:pt x="3068" y="302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3964" name="Freeform 132"/>
            <p:cNvSpPr>
              <a:spLocks noChangeAspect="1"/>
            </p:cNvSpPr>
            <p:nvPr/>
          </p:nvSpPr>
          <p:spPr bwMode="auto">
            <a:xfrm>
              <a:off x="1662" y="2632"/>
              <a:ext cx="2393" cy="346"/>
            </a:xfrm>
            <a:custGeom>
              <a:avLst/>
              <a:gdLst>
                <a:gd name="T0" fmla="*/ 34 w 3068"/>
                <a:gd name="T1" fmla="*/ 65 h 1173"/>
                <a:gd name="T2" fmla="*/ 100 w 3068"/>
                <a:gd name="T3" fmla="*/ 25 h 1173"/>
                <a:gd name="T4" fmla="*/ 181 w 3068"/>
                <a:gd name="T5" fmla="*/ 1 h 1173"/>
                <a:gd name="T6" fmla="*/ 278 w 3068"/>
                <a:gd name="T7" fmla="*/ 18 h 1173"/>
                <a:gd name="T8" fmla="*/ 343 w 3068"/>
                <a:gd name="T9" fmla="*/ 48 h 1173"/>
                <a:gd name="T10" fmla="*/ 393 w 3068"/>
                <a:gd name="T11" fmla="*/ 88 h 1173"/>
                <a:gd name="T12" fmla="*/ 449 w 3068"/>
                <a:gd name="T13" fmla="*/ 135 h 1173"/>
                <a:gd name="T14" fmla="*/ 509 w 3068"/>
                <a:gd name="T15" fmla="*/ 181 h 1173"/>
                <a:gd name="T16" fmla="*/ 568 w 3068"/>
                <a:gd name="T17" fmla="*/ 231 h 1173"/>
                <a:gd name="T18" fmla="*/ 602 w 3068"/>
                <a:gd name="T19" fmla="*/ 266 h 1173"/>
                <a:gd name="T20" fmla="*/ 661 w 3068"/>
                <a:gd name="T21" fmla="*/ 299 h 1173"/>
                <a:gd name="T22" fmla="*/ 714 w 3068"/>
                <a:gd name="T23" fmla="*/ 329 h 1173"/>
                <a:gd name="T24" fmla="*/ 761 w 3068"/>
                <a:gd name="T25" fmla="*/ 343 h 1173"/>
                <a:gd name="T26" fmla="*/ 839 w 3068"/>
                <a:gd name="T27" fmla="*/ 342 h 1173"/>
                <a:gd name="T28" fmla="*/ 924 w 3068"/>
                <a:gd name="T29" fmla="*/ 306 h 1173"/>
                <a:gd name="T30" fmla="*/ 992 w 3068"/>
                <a:gd name="T31" fmla="*/ 259 h 1173"/>
                <a:gd name="T32" fmla="*/ 1051 w 3068"/>
                <a:gd name="T33" fmla="*/ 215 h 1173"/>
                <a:gd name="T34" fmla="*/ 1133 w 3068"/>
                <a:gd name="T35" fmla="*/ 142 h 1173"/>
                <a:gd name="T36" fmla="*/ 1201 w 3068"/>
                <a:gd name="T37" fmla="*/ 88 h 1173"/>
                <a:gd name="T38" fmla="*/ 1276 w 3068"/>
                <a:gd name="T39" fmla="*/ 32 h 1173"/>
                <a:gd name="T40" fmla="*/ 1338 w 3068"/>
                <a:gd name="T41" fmla="*/ 11 h 1173"/>
                <a:gd name="T42" fmla="*/ 1435 w 3068"/>
                <a:gd name="T43" fmla="*/ 3 h 1173"/>
                <a:gd name="T44" fmla="*/ 1507 w 3068"/>
                <a:gd name="T45" fmla="*/ 31 h 1173"/>
                <a:gd name="T46" fmla="*/ 1566 w 3068"/>
                <a:gd name="T47" fmla="*/ 68 h 1173"/>
                <a:gd name="T48" fmla="*/ 1641 w 3068"/>
                <a:gd name="T49" fmla="*/ 126 h 1173"/>
                <a:gd name="T50" fmla="*/ 1703 w 3068"/>
                <a:gd name="T51" fmla="*/ 174 h 1173"/>
                <a:gd name="T52" fmla="*/ 1769 w 3068"/>
                <a:gd name="T53" fmla="*/ 240 h 1173"/>
                <a:gd name="T54" fmla="*/ 1822 w 3068"/>
                <a:gd name="T55" fmla="*/ 278 h 1173"/>
                <a:gd name="T56" fmla="*/ 1869 w 3068"/>
                <a:gd name="T57" fmla="*/ 311 h 1173"/>
                <a:gd name="T58" fmla="*/ 1953 w 3068"/>
                <a:gd name="T59" fmla="*/ 340 h 1173"/>
                <a:gd name="T60" fmla="*/ 2047 w 3068"/>
                <a:gd name="T61" fmla="*/ 336 h 1173"/>
                <a:gd name="T62" fmla="*/ 2147 w 3068"/>
                <a:gd name="T63" fmla="*/ 299 h 1173"/>
                <a:gd name="T64" fmla="*/ 2193 w 3068"/>
                <a:gd name="T65" fmla="*/ 260 h 1173"/>
                <a:gd name="T66" fmla="*/ 2299 w 3068"/>
                <a:gd name="T67" fmla="*/ 169 h 1173"/>
                <a:gd name="T68" fmla="*/ 2343 w 3068"/>
                <a:gd name="T69" fmla="*/ 137 h 1173"/>
                <a:gd name="T70" fmla="*/ 2393 w 3068"/>
                <a:gd name="T71" fmla="*/ 89 h 117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068"/>
                <a:gd name="T109" fmla="*/ 0 h 1173"/>
                <a:gd name="T110" fmla="*/ 3068 w 3068"/>
                <a:gd name="T111" fmla="*/ 1173 h 117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068" h="1173">
                  <a:moveTo>
                    <a:pt x="0" y="294"/>
                  </a:moveTo>
                  <a:cubicBezTo>
                    <a:pt x="16" y="269"/>
                    <a:pt x="32" y="244"/>
                    <a:pt x="44" y="222"/>
                  </a:cubicBezTo>
                  <a:cubicBezTo>
                    <a:pt x="56" y="200"/>
                    <a:pt x="58" y="181"/>
                    <a:pt x="72" y="158"/>
                  </a:cubicBezTo>
                  <a:cubicBezTo>
                    <a:pt x="86" y="135"/>
                    <a:pt x="111" y="107"/>
                    <a:pt x="128" y="86"/>
                  </a:cubicBezTo>
                  <a:cubicBezTo>
                    <a:pt x="145" y="65"/>
                    <a:pt x="159" y="48"/>
                    <a:pt x="176" y="34"/>
                  </a:cubicBezTo>
                  <a:cubicBezTo>
                    <a:pt x="193" y="20"/>
                    <a:pt x="211" y="4"/>
                    <a:pt x="232" y="2"/>
                  </a:cubicBezTo>
                  <a:cubicBezTo>
                    <a:pt x="253" y="0"/>
                    <a:pt x="279" y="12"/>
                    <a:pt x="300" y="22"/>
                  </a:cubicBezTo>
                  <a:cubicBezTo>
                    <a:pt x="321" y="32"/>
                    <a:pt x="337" y="44"/>
                    <a:pt x="356" y="62"/>
                  </a:cubicBezTo>
                  <a:cubicBezTo>
                    <a:pt x="375" y="80"/>
                    <a:pt x="398" y="113"/>
                    <a:pt x="412" y="130"/>
                  </a:cubicBezTo>
                  <a:cubicBezTo>
                    <a:pt x="426" y="147"/>
                    <a:pt x="430" y="146"/>
                    <a:pt x="440" y="162"/>
                  </a:cubicBezTo>
                  <a:cubicBezTo>
                    <a:pt x="450" y="178"/>
                    <a:pt x="461" y="203"/>
                    <a:pt x="472" y="226"/>
                  </a:cubicBezTo>
                  <a:cubicBezTo>
                    <a:pt x="483" y="249"/>
                    <a:pt x="492" y="273"/>
                    <a:pt x="504" y="298"/>
                  </a:cubicBezTo>
                  <a:cubicBezTo>
                    <a:pt x="516" y="323"/>
                    <a:pt x="532" y="347"/>
                    <a:pt x="544" y="374"/>
                  </a:cubicBezTo>
                  <a:cubicBezTo>
                    <a:pt x="556" y="401"/>
                    <a:pt x="564" y="431"/>
                    <a:pt x="576" y="458"/>
                  </a:cubicBezTo>
                  <a:cubicBezTo>
                    <a:pt x="588" y="485"/>
                    <a:pt x="603" y="512"/>
                    <a:pt x="616" y="538"/>
                  </a:cubicBezTo>
                  <a:cubicBezTo>
                    <a:pt x="629" y="564"/>
                    <a:pt x="639" y="586"/>
                    <a:pt x="652" y="614"/>
                  </a:cubicBezTo>
                  <a:cubicBezTo>
                    <a:pt x="665" y="642"/>
                    <a:pt x="683" y="678"/>
                    <a:pt x="696" y="706"/>
                  </a:cubicBezTo>
                  <a:cubicBezTo>
                    <a:pt x="709" y="734"/>
                    <a:pt x="718" y="759"/>
                    <a:pt x="728" y="782"/>
                  </a:cubicBezTo>
                  <a:cubicBezTo>
                    <a:pt x="738" y="805"/>
                    <a:pt x="749" y="822"/>
                    <a:pt x="756" y="842"/>
                  </a:cubicBezTo>
                  <a:cubicBezTo>
                    <a:pt x="763" y="862"/>
                    <a:pt x="763" y="883"/>
                    <a:pt x="772" y="902"/>
                  </a:cubicBezTo>
                  <a:cubicBezTo>
                    <a:pt x="781" y="921"/>
                    <a:pt x="795" y="935"/>
                    <a:pt x="808" y="954"/>
                  </a:cubicBezTo>
                  <a:cubicBezTo>
                    <a:pt x="821" y="973"/>
                    <a:pt x="835" y="993"/>
                    <a:pt x="848" y="1014"/>
                  </a:cubicBezTo>
                  <a:cubicBezTo>
                    <a:pt x="861" y="1035"/>
                    <a:pt x="873" y="1065"/>
                    <a:pt x="884" y="1082"/>
                  </a:cubicBezTo>
                  <a:cubicBezTo>
                    <a:pt x="895" y="1099"/>
                    <a:pt x="906" y="1103"/>
                    <a:pt x="916" y="1114"/>
                  </a:cubicBezTo>
                  <a:cubicBezTo>
                    <a:pt x="926" y="1125"/>
                    <a:pt x="934" y="1138"/>
                    <a:pt x="944" y="1146"/>
                  </a:cubicBezTo>
                  <a:cubicBezTo>
                    <a:pt x="954" y="1154"/>
                    <a:pt x="965" y="1158"/>
                    <a:pt x="976" y="1162"/>
                  </a:cubicBezTo>
                  <a:cubicBezTo>
                    <a:pt x="987" y="1166"/>
                    <a:pt x="991" y="1171"/>
                    <a:pt x="1008" y="1170"/>
                  </a:cubicBezTo>
                  <a:cubicBezTo>
                    <a:pt x="1025" y="1169"/>
                    <a:pt x="1055" y="1170"/>
                    <a:pt x="1076" y="1158"/>
                  </a:cubicBezTo>
                  <a:cubicBezTo>
                    <a:pt x="1097" y="1146"/>
                    <a:pt x="1118" y="1118"/>
                    <a:pt x="1136" y="1098"/>
                  </a:cubicBezTo>
                  <a:cubicBezTo>
                    <a:pt x="1154" y="1078"/>
                    <a:pt x="1169" y="1059"/>
                    <a:pt x="1184" y="1038"/>
                  </a:cubicBezTo>
                  <a:cubicBezTo>
                    <a:pt x="1199" y="1017"/>
                    <a:pt x="1213" y="1001"/>
                    <a:pt x="1228" y="974"/>
                  </a:cubicBezTo>
                  <a:cubicBezTo>
                    <a:pt x="1243" y="947"/>
                    <a:pt x="1258" y="904"/>
                    <a:pt x="1272" y="878"/>
                  </a:cubicBezTo>
                  <a:cubicBezTo>
                    <a:pt x="1286" y="852"/>
                    <a:pt x="1299" y="843"/>
                    <a:pt x="1312" y="818"/>
                  </a:cubicBezTo>
                  <a:cubicBezTo>
                    <a:pt x="1325" y="793"/>
                    <a:pt x="1331" y="769"/>
                    <a:pt x="1348" y="730"/>
                  </a:cubicBezTo>
                  <a:cubicBezTo>
                    <a:pt x="1365" y="691"/>
                    <a:pt x="1395" y="623"/>
                    <a:pt x="1412" y="582"/>
                  </a:cubicBezTo>
                  <a:cubicBezTo>
                    <a:pt x="1429" y="541"/>
                    <a:pt x="1439" y="515"/>
                    <a:pt x="1452" y="482"/>
                  </a:cubicBezTo>
                  <a:cubicBezTo>
                    <a:pt x="1465" y="449"/>
                    <a:pt x="1477" y="413"/>
                    <a:pt x="1492" y="382"/>
                  </a:cubicBezTo>
                  <a:cubicBezTo>
                    <a:pt x="1507" y="351"/>
                    <a:pt x="1523" y="327"/>
                    <a:pt x="1540" y="298"/>
                  </a:cubicBezTo>
                  <a:cubicBezTo>
                    <a:pt x="1557" y="269"/>
                    <a:pt x="1576" y="237"/>
                    <a:pt x="1592" y="206"/>
                  </a:cubicBezTo>
                  <a:cubicBezTo>
                    <a:pt x="1608" y="175"/>
                    <a:pt x="1623" y="131"/>
                    <a:pt x="1636" y="110"/>
                  </a:cubicBezTo>
                  <a:cubicBezTo>
                    <a:pt x="1649" y="89"/>
                    <a:pt x="1655" y="90"/>
                    <a:pt x="1668" y="78"/>
                  </a:cubicBezTo>
                  <a:cubicBezTo>
                    <a:pt x="1681" y="66"/>
                    <a:pt x="1697" y="49"/>
                    <a:pt x="1716" y="38"/>
                  </a:cubicBezTo>
                  <a:cubicBezTo>
                    <a:pt x="1735" y="27"/>
                    <a:pt x="1763" y="19"/>
                    <a:pt x="1784" y="14"/>
                  </a:cubicBezTo>
                  <a:cubicBezTo>
                    <a:pt x="1805" y="9"/>
                    <a:pt x="1822" y="3"/>
                    <a:pt x="1840" y="10"/>
                  </a:cubicBezTo>
                  <a:cubicBezTo>
                    <a:pt x="1858" y="17"/>
                    <a:pt x="1881" y="38"/>
                    <a:pt x="1896" y="54"/>
                  </a:cubicBezTo>
                  <a:cubicBezTo>
                    <a:pt x="1911" y="70"/>
                    <a:pt x="1919" y="87"/>
                    <a:pt x="1932" y="106"/>
                  </a:cubicBezTo>
                  <a:cubicBezTo>
                    <a:pt x="1945" y="125"/>
                    <a:pt x="1959" y="145"/>
                    <a:pt x="1972" y="166"/>
                  </a:cubicBezTo>
                  <a:cubicBezTo>
                    <a:pt x="1985" y="187"/>
                    <a:pt x="1996" y="210"/>
                    <a:pt x="2008" y="230"/>
                  </a:cubicBezTo>
                  <a:cubicBezTo>
                    <a:pt x="2020" y="250"/>
                    <a:pt x="2028" y="253"/>
                    <a:pt x="2044" y="286"/>
                  </a:cubicBezTo>
                  <a:cubicBezTo>
                    <a:pt x="2060" y="319"/>
                    <a:pt x="2088" y="387"/>
                    <a:pt x="2104" y="426"/>
                  </a:cubicBezTo>
                  <a:cubicBezTo>
                    <a:pt x="2120" y="465"/>
                    <a:pt x="2127" y="491"/>
                    <a:pt x="2140" y="518"/>
                  </a:cubicBezTo>
                  <a:cubicBezTo>
                    <a:pt x="2153" y="545"/>
                    <a:pt x="2169" y="557"/>
                    <a:pt x="2184" y="590"/>
                  </a:cubicBezTo>
                  <a:cubicBezTo>
                    <a:pt x="2199" y="623"/>
                    <a:pt x="2218" y="677"/>
                    <a:pt x="2232" y="714"/>
                  </a:cubicBezTo>
                  <a:cubicBezTo>
                    <a:pt x="2246" y="751"/>
                    <a:pt x="2256" y="787"/>
                    <a:pt x="2268" y="814"/>
                  </a:cubicBezTo>
                  <a:cubicBezTo>
                    <a:pt x="2280" y="841"/>
                    <a:pt x="2293" y="857"/>
                    <a:pt x="2304" y="878"/>
                  </a:cubicBezTo>
                  <a:cubicBezTo>
                    <a:pt x="2315" y="899"/>
                    <a:pt x="2327" y="924"/>
                    <a:pt x="2336" y="942"/>
                  </a:cubicBezTo>
                  <a:cubicBezTo>
                    <a:pt x="2345" y="960"/>
                    <a:pt x="2350" y="967"/>
                    <a:pt x="2360" y="986"/>
                  </a:cubicBezTo>
                  <a:cubicBezTo>
                    <a:pt x="2370" y="1005"/>
                    <a:pt x="2379" y="1031"/>
                    <a:pt x="2396" y="1054"/>
                  </a:cubicBezTo>
                  <a:cubicBezTo>
                    <a:pt x="2413" y="1077"/>
                    <a:pt x="2442" y="1105"/>
                    <a:pt x="2460" y="1122"/>
                  </a:cubicBezTo>
                  <a:cubicBezTo>
                    <a:pt x="2478" y="1139"/>
                    <a:pt x="2489" y="1146"/>
                    <a:pt x="2504" y="1154"/>
                  </a:cubicBezTo>
                  <a:cubicBezTo>
                    <a:pt x="2519" y="1162"/>
                    <a:pt x="2528" y="1173"/>
                    <a:pt x="2548" y="1170"/>
                  </a:cubicBezTo>
                  <a:cubicBezTo>
                    <a:pt x="2568" y="1167"/>
                    <a:pt x="2595" y="1155"/>
                    <a:pt x="2624" y="1138"/>
                  </a:cubicBezTo>
                  <a:cubicBezTo>
                    <a:pt x="2653" y="1121"/>
                    <a:pt x="2699" y="1087"/>
                    <a:pt x="2720" y="1066"/>
                  </a:cubicBezTo>
                  <a:cubicBezTo>
                    <a:pt x="2741" y="1045"/>
                    <a:pt x="2742" y="1033"/>
                    <a:pt x="2752" y="1014"/>
                  </a:cubicBezTo>
                  <a:cubicBezTo>
                    <a:pt x="2762" y="995"/>
                    <a:pt x="2770" y="976"/>
                    <a:pt x="2780" y="954"/>
                  </a:cubicBezTo>
                  <a:cubicBezTo>
                    <a:pt x="2790" y="932"/>
                    <a:pt x="2793" y="925"/>
                    <a:pt x="2812" y="882"/>
                  </a:cubicBezTo>
                  <a:cubicBezTo>
                    <a:pt x="2831" y="839"/>
                    <a:pt x="2869" y="749"/>
                    <a:pt x="2892" y="698"/>
                  </a:cubicBezTo>
                  <a:cubicBezTo>
                    <a:pt x="2915" y="647"/>
                    <a:pt x="2936" y="599"/>
                    <a:pt x="2948" y="574"/>
                  </a:cubicBezTo>
                  <a:cubicBezTo>
                    <a:pt x="2960" y="549"/>
                    <a:pt x="2955" y="564"/>
                    <a:pt x="2964" y="546"/>
                  </a:cubicBezTo>
                  <a:cubicBezTo>
                    <a:pt x="2973" y="528"/>
                    <a:pt x="2989" y="489"/>
                    <a:pt x="3004" y="466"/>
                  </a:cubicBezTo>
                  <a:cubicBezTo>
                    <a:pt x="3019" y="443"/>
                    <a:pt x="3041" y="433"/>
                    <a:pt x="3052" y="406"/>
                  </a:cubicBezTo>
                  <a:cubicBezTo>
                    <a:pt x="3063" y="379"/>
                    <a:pt x="3066" y="319"/>
                    <a:pt x="3068" y="302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3965" name="Rectangle 133"/>
            <p:cNvSpPr>
              <a:spLocks noChangeArrowheads="1"/>
            </p:cNvSpPr>
            <p:nvPr/>
          </p:nvSpPr>
          <p:spPr bwMode="auto">
            <a:xfrm>
              <a:off x="1824" y="2518"/>
              <a:ext cx="39" cy="6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23966" name="Line 134"/>
            <p:cNvSpPr>
              <a:spLocks noChangeShapeType="1"/>
            </p:cNvSpPr>
            <p:nvPr/>
          </p:nvSpPr>
          <p:spPr bwMode="auto">
            <a:xfrm flipV="1">
              <a:off x="1849" y="3095"/>
              <a:ext cx="0" cy="50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67" name="Line 135"/>
            <p:cNvSpPr>
              <a:spLocks noChangeShapeType="1"/>
            </p:cNvSpPr>
            <p:nvPr/>
          </p:nvSpPr>
          <p:spPr bwMode="auto">
            <a:xfrm>
              <a:off x="2437" y="33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68" name="Line 136"/>
            <p:cNvSpPr>
              <a:spLocks noChangeShapeType="1"/>
            </p:cNvSpPr>
            <p:nvPr/>
          </p:nvSpPr>
          <p:spPr bwMode="auto">
            <a:xfrm flipV="1">
              <a:off x="2473" y="3402"/>
              <a:ext cx="0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69" name="Line 137"/>
            <p:cNvSpPr>
              <a:spLocks noChangeShapeType="1"/>
            </p:cNvSpPr>
            <p:nvPr/>
          </p:nvSpPr>
          <p:spPr bwMode="auto">
            <a:xfrm>
              <a:off x="3673" y="3374"/>
              <a:ext cx="0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70" name="Line 138"/>
            <p:cNvSpPr>
              <a:spLocks noChangeShapeType="1"/>
            </p:cNvSpPr>
            <p:nvPr/>
          </p:nvSpPr>
          <p:spPr bwMode="auto">
            <a:xfrm flipV="1">
              <a:off x="3709" y="3384"/>
              <a:ext cx="0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71" name="Line 139"/>
            <p:cNvSpPr>
              <a:spLocks noChangeShapeType="1"/>
            </p:cNvSpPr>
            <p:nvPr/>
          </p:nvSpPr>
          <p:spPr bwMode="auto">
            <a:xfrm>
              <a:off x="3025" y="3138"/>
              <a:ext cx="0" cy="4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72" name="Line 140"/>
            <p:cNvSpPr>
              <a:spLocks noChangeShapeType="1"/>
            </p:cNvSpPr>
            <p:nvPr/>
          </p:nvSpPr>
          <p:spPr bwMode="auto">
            <a:xfrm flipV="1">
              <a:off x="3055" y="3132"/>
              <a:ext cx="0" cy="4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73" name="Rectangle 141"/>
            <p:cNvSpPr>
              <a:spLocks noChangeArrowheads="1"/>
            </p:cNvSpPr>
            <p:nvPr/>
          </p:nvSpPr>
          <p:spPr bwMode="auto">
            <a:xfrm>
              <a:off x="2778" y="3596"/>
              <a:ext cx="6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/>
                <a:t>Power in</a:t>
              </a:r>
            </a:p>
            <a:p>
              <a:r>
                <a:rPr lang="en-US" sz="1000"/>
                <a:t>Signals out</a:t>
              </a:r>
            </a:p>
          </p:txBody>
        </p:sp>
        <p:sp>
          <p:nvSpPr>
            <p:cNvPr id="123974" name="Rectangle 142"/>
            <p:cNvSpPr>
              <a:spLocks noChangeArrowheads="1"/>
            </p:cNvSpPr>
            <p:nvPr/>
          </p:nvSpPr>
          <p:spPr bwMode="auto">
            <a:xfrm>
              <a:off x="1520" y="3649"/>
              <a:ext cx="60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Feedthroughs</a:t>
              </a:r>
            </a:p>
          </p:txBody>
        </p:sp>
        <p:sp>
          <p:nvSpPr>
            <p:cNvPr id="123975" name="Rectangle 143"/>
            <p:cNvSpPr>
              <a:spLocks noChangeArrowheads="1"/>
            </p:cNvSpPr>
            <p:nvPr/>
          </p:nvSpPr>
          <p:spPr bwMode="auto">
            <a:xfrm>
              <a:off x="1550" y="2262"/>
              <a:ext cx="106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Schematic Cryostat Vessel</a:t>
              </a:r>
            </a:p>
          </p:txBody>
        </p:sp>
        <p:sp>
          <p:nvSpPr>
            <p:cNvPr id="123976" name="Rectangle 144"/>
            <p:cNvSpPr>
              <a:spLocks noChangeArrowheads="1"/>
            </p:cNvSpPr>
            <p:nvPr/>
          </p:nvSpPr>
          <p:spPr bwMode="auto">
            <a:xfrm>
              <a:off x="2423" y="2236"/>
              <a:ext cx="45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/>
                <a:t>Detectors</a:t>
              </a:r>
              <a:endParaRPr lang="en-US"/>
            </a:p>
          </p:txBody>
        </p:sp>
        <p:sp>
          <p:nvSpPr>
            <p:cNvPr id="123977" name="Rectangle 145"/>
            <p:cNvSpPr>
              <a:spLocks noChangeArrowheads="1"/>
            </p:cNvSpPr>
            <p:nvPr/>
          </p:nvSpPr>
          <p:spPr bwMode="auto">
            <a:xfrm>
              <a:off x="3430" y="2244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Coils</a:t>
              </a:r>
            </a:p>
          </p:txBody>
        </p:sp>
        <p:sp>
          <p:nvSpPr>
            <p:cNvPr id="123978" name="Line 146"/>
            <p:cNvSpPr>
              <a:spLocks noChangeShapeType="1"/>
            </p:cNvSpPr>
            <p:nvPr/>
          </p:nvSpPr>
          <p:spPr bwMode="auto">
            <a:xfrm flipH="1">
              <a:off x="2472" y="2382"/>
              <a:ext cx="120" cy="4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79" name="Line 147"/>
            <p:cNvSpPr>
              <a:spLocks noChangeShapeType="1"/>
            </p:cNvSpPr>
            <p:nvPr/>
          </p:nvSpPr>
          <p:spPr bwMode="auto">
            <a:xfrm>
              <a:off x="2172" y="2352"/>
              <a:ext cx="162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80" name="Line 148"/>
            <p:cNvSpPr>
              <a:spLocks noChangeShapeType="1"/>
            </p:cNvSpPr>
            <p:nvPr/>
          </p:nvSpPr>
          <p:spPr bwMode="auto">
            <a:xfrm flipH="1">
              <a:off x="3342" y="2388"/>
              <a:ext cx="252" cy="5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81" name="Rectangle 149"/>
            <p:cNvSpPr>
              <a:spLocks noChangeArrowheads="1"/>
            </p:cNvSpPr>
            <p:nvPr/>
          </p:nvSpPr>
          <p:spPr bwMode="auto">
            <a:xfrm>
              <a:off x="1765" y="3456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23982" name="Rectangle 150"/>
            <p:cNvSpPr>
              <a:spLocks noChangeArrowheads="1"/>
            </p:cNvSpPr>
            <p:nvPr/>
          </p:nvSpPr>
          <p:spPr bwMode="auto">
            <a:xfrm>
              <a:off x="2389" y="3468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23983" name="Rectangle 151"/>
            <p:cNvSpPr>
              <a:spLocks noChangeArrowheads="1"/>
            </p:cNvSpPr>
            <p:nvPr/>
          </p:nvSpPr>
          <p:spPr bwMode="auto">
            <a:xfrm>
              <a:off x="2971" y="3462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23984" name="Rectangle 152"/>
            <p:cNvSpPr>
              <a:spLocks noChangeArrowheads="1"/>
            </p:cNvSpPr>
            <p:nvPr/>
          </p:nvSpPr>
          <p:spPr bwMode="auto">
            <a:xfrm>
              <a:off x="3607" y="3456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23985" name="Line 153"/>
            <p:cNvSpPr>
              <a:spLocks noChangeShapeType="1"/>
            </p:cNvSpPr>
            <p:nvPr/>
          </p:nvSpPr>
          <p:spPr bwMode="auto">
            <a:xfrm flipV="1">
              <a:off x="2058" y="3516"/>
              <a:ext cx="312" cy="1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914" name="Text Box 154"/>
          <p:cNvSpPr txBox="1">
            <a:spLocks noChangeArrowheads="1"/>
          </p:cNvSpPr>
          <p:nvPr/>
        </p:nvSpPr>
        <p:spPr bwMode="auto">
          <a:xfrm>
            <a:off x="914400" y="4648200"/>
            <a:ext cx="5810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Purpose: Verify trajectories inside HCC</a:t>
            </a:r>
          </a:p>
          <a:p>
            <a:r>
              <a:rPr lang="en-US"/>
              <a:t> - Helps in commissioning</a:t>
            </a:r>
          </a:p>
          <a:p>
            <a:r>
              <a:rPr lang="en-US"/>
              <a:t> - Provides measure of track quality, losses within HCC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Feb. 4 2009 </a:t>
            </a:r>
          </a:p>
        </p:txBody>
      </p:sp>
      <p:sp>
        <p:nvSpPr>
          <p:cNvPr id="125954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239000" y="6477000"/>
            <a:ext cx="1905000" cy="381000"/>
          </a:xfrm>
          <a:noFill/>
        </p:spPr>
        <p:txBody>
          <a:bodyPr/>
          <a:lstStyle/>
          <a:p>
            <a:r>
              <a:rPr lang="en-US" sz="1400" smtClean="0"/>
              <a:t>Abrams-AAC</a:t>
            </a:r>
          </a:p>
        </p:txBody>
      </p:sp>
      <p:sp>
        <p:nvSpPr>
          <p:cNvPr id="12595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209800" y="6477000"/>
            <a:ext cx="5029200" cy="381000"/>
          </a:xfrm>
          <a:noFill/>
        </p:spPr>
        <p:txBody>
          <a:bodyPr/>
          <a:lstStyle/>
          <a:p>
            <a:fld id="{5330D630-B8CA-43D4-B6BC-1A8A6DA64076}" type="slidenum">
              <a:rPr lang="en-US" sz="1200" smtClean="0"/>
              <a:pPr/>
              <a:t>18</a:t>
            </a:fld>
            <a:endParaRPr lang="en-US" sz="1200" smtClean="0"/>
          </a:p>
        </p:txBody>
      </p:sp>
      <p:sp>
        <p:nvSpPr>
          <p:cNvPr id="12595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3025"/>
            <a:ext cx="6629400" cy="762000"/>
          </a:xfrm>
        </p:spPr>
        <p:txBody>
          <a:bodyPr/>
          <a:lstStyle/>
          <a:p>
            <a:r>
              <a:rPr lang="en-US" smtClean="0"/>
              <a:t>Running and Data Estimates</a:t>
            </a:r>
            <a:br>
              <a:rPr lang="en-US" smtClean="0"/>
            </a:br>
            <a:r>
              <a:rPr lang="en-US" smtClean="0"/>
              <a:t>(Preliminary)</a:t>
            </a:r>
          </a:p>
        </p:txBody>
      </p:sp>
      <p:sp>
        <p:nvSpPr>
          <p:cNvPr id="1259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About 10,000 events gives a useful sample for emittance measurement, based on simulations</a:t>
            </a:r>
          </a:p>
          <a:p>
            <a:pPr>
              <a:lnSpc>
                <a:spcPct val="90000"/>
              </a:lnSpc>
            </a:pPr>
            <a:r>
              <a:rPr lang="en-US" smtClean="0"/>
              <a:t>Expect ~100 </a:t>
            </a:r>
            <a:r>
              <a:rPr lang="en-US" smtClean="0">
                <a:cs typeface="Arial" charset="0"/>
              </a:rPr>
              <a:t>µ per spill, ~1% usable for gross emittance calculation, 1 spill/sec</a:t>
            </a:r>
          </a:p>
          <a:p>
            <a:pPr>
              <a:lnSpc>
                <a:spcPct val="90000"/>
              </a:lnSpc>
            </a:pPr>
            <a:r>
              <a:rPr lang="en-US" smtClean="0">
                <a:cs typeface="Arial" charset="0"/>
              </a:rPr>
              <a:t>A single 10,000-event run would take ~3 hours.  </a:t>
            </a:r>
          </a:p>
          <a:p>
            <a:pPr>
              <a:lnSpc>
                <a:spcPct val="90000"/>
              </a:lnSpc>
            </a:pPr>
            <a:r>
              <a:rPr lang="en-US" smtClean="0">
                <a:cs typeface="Arial" charset="0"/>
              </a:rPr>
              <a:t>Expect ~ few hundred runs to vary conditions such as different initial emittances, magnet currents, beam momentum, fill with liquid H</a:t>
            </a:r>
            <a:r>
              <a:rPr lang="en-US" baseline="-25000" smtClean="0">
                <a:cs typeface="Arial" charset="0"/>
              </a:rPr>
              <a:t>2</a:t>
            </a:r>
            <a:r>
              <a:rPr lang="en-US" smtClean="0">
                <a:cs typeface="Arial" charset="0"/>
              </a:rPr>
              <a:t>(?), wedge absorbers, etc.</a:t>
            </a:r>
          </a:p>
          <a:p>
            <a:pPr>
              <a:lnSpc>
                <a:spcPct val="90000"/>
              </a:lnSpc>
            </a:pPr>
            <a:r>
              <a:rPr lang="en-US" smtClean="0">
                <a:cs typeface="Arial" charset="0"/>
              </a:rPr>
              <a:t>Longer runs needed to study particular regions of phase space in HCC</a:t>
            </a:r>
          </a:p>
          <a:p>
            <a:pPr>
              <a:lnSpc>
                <a:spcPct val="90000"/>
              </a:lnSpc>
            </a:pPr>
            <a:r>
              <a:rPr lang="en-US" smtClean="0">
                <a:cs typeface="Arial" charset="0"/>
              </a:rPr>
              <a:t>Time is needed for commissioning, calibration, beam tuning, background studies, reconfiguring, etc.</a:t>
            </a:r>
          </a:p>
          <a:p>
            <a:pPr>
              <a:lnSpc>
                <a:spcPct val="90000"/>
              </a:lnSpc>
            </a:pPr>
            <a:endParaRPr lang="en-US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Feb. 4 2009 </a:t>
            </a:r>
          </a:p>
        </p:txBody>
      </p:sp>
      <p:sp>
        <p:nvSpPr>
          <p:cNvPr id="128002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239000" y="6477000"/>
            <a:ext cx="1905000" cy="381000"/>
          </a:xfrm>
          <a:noFill/>
        </p:spPr>
        <p:txBody>
          <a:bodyPr/>
          <a:lstStyle/>
          <a:p>
            <a:r>
              <a:rPr lang="en-US" sz="1400" smtClean="0"/>
              <a:t>Abrams-AAC</a:t>
            </a:r>
          </a:p>
        </p:txBody>
      </p:sp>
      <p:sp>
        <p:nvSpPr>
          <p:cNvPr id="12800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209800" y="6477000"/>
            <a:ext cx="5029200" cy="381000"/>
          </a:xfrm>
          <a:noFill/>
        </p:spPr>
        <p:txBody>
          <a:bodyPr/>
          <a:lstStyle/>
          <a:p>
            <a:fld id="{69D5AD0D-96B3-4E11-8430-C42573EA3772}" type="slidenum">
              <a:rPr lang="en-US" sz="1200" smtClean="0"/>
              <a:pPr/>
              <a:t>19</a:t>
            </a:fld>
            <a:endParaRPr lang="en-US" sz="1200" smtClean="0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>
          <a:xfrm>
            <a:off x="231775" y="125413"/>
            <a:ext cx="8229600" cy="1143000"/>
          </a:xfrm>
        </p:spPr>
        <p:txBody>
          <a:bodyPr/>
          <a:lstStyle/>
          <a:p>
            <a:r>
              <a:rPr lang="en-US" smtClean="0"/>
              <a:t>Work To Do and in Progress</a:t>
            </a:r>
          </a:p>
        </p:txBody>
      </p:sp>
      <p:sp>
        <p:nvSpPr>
          <p:cNvPr id="128005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/>
              <a:t>Simulations of 350 MeV/c beam: tuning, </a:t>
            </a:r>
            <a:r>
              <a:rPr lang="en-US" sz="2000" smtClean="0">
                <a:cs typeface="Arial" charset="0"/>
              </a:rPr>
              <a:t>µ</a:t>
            </a:r>
            <a:r>
              <a:rPr lang="en-US" sz="2000" smtClean="0"/>
              <a:t> rates, backgrounds (NIU, Muons, Inc.)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Simulations of full MANX spectrometer including HCC and new detectors (Muons, Inc., NIU, IIT)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Reconstruction and fitting of tracks in HCC (Muons, Inc., IIT, NIU, FNAL)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Sensitivity analysis, field accuracy requirements, statistics needed, running time estimates (IIT, FNAL, Muons, Inc.)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Calibration procedure, run conditions (Muons, Inc., UCR)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Review all MICE components for use in MANX (Muons, Inc., FNAL, UCR, NIU)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Analysis refinements and additions to MICE analysis SW (FNAL, Muons, Inc., IIT, NIU, JLab)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Design MANX-specific detectors, electronics, and other components (NIU, UC, Muons, Inc., FNAL)</a:t>
            </a:r>
          </a:p>
          <a:p>
            <a:pPr>
              <a:lnSpc>
                <a:spcPct val="80000"/>
              </a:lnSpc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Feb. 4 2009 </a:t>
            </a:r>
          </a:p>
        </p:txBody>
      </p:sp>
      <p:sp>
        <p:nvSpPr>
          <p:cNvPr id="9318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239000" y="6477000"/>
            <a:ext cx="1905000" cy="381000"/>
          </a:xfrm>
          <a:noFill/>
        </p:spPr>
        <p:txBody>
          <a:bodyPr/>
          <a:lstStyle/>
          <a:p>
            <a:r>
              <a:rPr lang="en-US" sz="1400" smtClean="0"/>
              <a:t>Abrams-AAC</a:t>
            </a:r>
          </a:p>
        </p:txBody>
      </p:sp>
      <p:sp>
        <p:nvSpPr>
          <p:cNvPr id="9318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209800" y="6477000"/>
            <a:ext cx="5029200" cy="381000"/>
          </a:xfrm>
          <a:noFill/>
        </p:spPr>
        <p:txBody>
          <a:bodyPr/>
          <a:lstStyle/>
          <a:p>
            <a:fld id="{CCEE086A-F6DB-4615-9079-C44D3D0F81E7}" type="slidenum">
              <a:rPr lang="en-US" sz="1200" smtClean="0"/>
              <a:pPr/>
              <a:t>2</a:t>
            </a:fld>
            <a:endParaRPr lang="en-US" sz="1200" smtClean="0"/>
          </a:p>
        </p:txBody>
      </p:sp>
      <p:sp>
        <p:nvSpPr>
          <p:cNvPr id="9318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 smtClean="0"/>
              <a:t>Overall Strategy</a:t>
            </a:r>
          </a:p>
        </p:txBody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229600" cy="4572000"/>
          </a:xfrm>
        </p:spPr>
        <p:txBody>
          <a:bodyPr/>
          <a:lstStyle/>
          <a:p>
            <a:r>
              <a:rPr lang="en-US" sz="2800" smtClean="0"/>
              <a:t>Utilize/adapt existing MICE HW and SW </a:t>
            </a:r>
            <a:r>
              <a:rPr lang="en-US" sz="2800" baseline="30000" smtClean="0"/>
              <a:t>1</a:t>
            </a:r>
          </a:p>
          <a:p>
            <a:pPr lvl="1"/>
            <a:r>
              <a:rPr lang="en-US" sz="2400" smtClean="0"/>
              <a:t>MICE beam line</a:t>
            </a:r>
          </a:p>
          <a:p>
            <a:pPr lvl="1"/>
            <a:r>
              <a:rPr lang="en-US" sz="2400" smtClean="0"/>
              <a:t>MICE beam instrumentation</a:t>
            </a:r>
          </a:p>
          <a:p>
            <a:pPr lvl="1"/>
            <a:r>
              <a:rPr lang="en-US" sz="2400" smtClean="0"/>
              <a:t>MICE spectrometers and particle ID counters</a:t>
            </a:r>
          </a:p>
          <a:p>
            <a:pPr lvl="1"/>
            <a:r>
              <a:rPr lang="en-US" sz="2400" smtClean="0"/>
              <a:t>DAQ and electronics</a:t>
            </a:r>
          </a:p>
          <a:p>
            <a:pPr lvl="1"/>
            <a:r>
              <a:rPr lang="en-US" sz="2400" smtClean="0"/>
              <a:t>Simulation and analysis SW</a:t>
            </a:r>
          </a:p>
          <a:p>
            <a:pPr lvl="1"/>
            <a:r>
              <a:rPr lang="en-US" sz="2400" smtClean="0"/>
              <a:t>Infrastructure and facilities at RAL</a:t>
            </a:r>
          </a:p>
          <a:p>
            <a:r>
              <a:rPr lang="en-US" sz="2800" smtClean="0"/>
              <a:t>Add MANX-specific HW and SW </a:t>
            </a:r>
          </a:p>
          <a:p>
            <a:pPr lvl="1"/>
            <a:r>
              <a:rPr lang="en-US" sz="2400" smtClean="0"/>
              <a:t> Faster TOF for better P</a:t>
            </a:r>
            <a:r>
              <a:rPr lang="en-US" sz="2400" baseline="-25000" smtClean="0"/>
              <a:t>L</a:t>
            </a:r>
            <a:r>
              <a:rPr lang="en-US" sz="2400" smtClean="0"/>
              <a:t>, 6D emittance determination</a:t>
            </a:r>
            <a:endParaRPr lang="en-US" sz="2400" baseline="-25000" smtClean="0"/>
          </a:p>
          <a:p>
            <a:pPr lvl="1"/>
            <a:r>
              <a:rPr lang="en-US" sz="2400" smtClean="0"/>
              <a:t>Trackers inside HCC for trajectory determination</a:t>
            </a:r>
          </a:p>
          <a:p>
            <a:pPr lvl="1"/>
            <a:endParaRPr lang="en-US" sz="2400" baseline="-25000" smtClean="0"/>
          </a:p>
          <a:p>
            <a:pPr lvl="1"/>
            <a:endParaRPr lang="en-US" sz="2400" smtClean="0"/>
          </a:p>
        </p:txBody>
      </p:sp>
      <p:sp>
        <p:nvSpPr>
          <p:cNvPr id="93190" name="Text Box 4"/>
          <p:cNvSpPr txBox="1">
            <a:spLocks noChangeArrowheads="1"/>
          </p:cNvSpPr>
          <p:nvPr/>
        </p:nvSpPr>
        <p:spPr bwMode="auto">
          <a:xfrm>
            <a:off x="0" y="5943600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aseline="30000">
                <a:latin typeface="Times New Roman" pitchFamily="18" charset="0"/>
              </a:rPr>
              <a:t>1 </a:t>
            </a:r>
            <a:r>
              <a:rPr lang="en-US" sz="1600">
                <a:latin typeface="Times New Roman" pitchFamily="18" charset="0"/>
              </a:rPr>
              <a:t>Many of the figures and pictures presented here were taken from MICE documents and presentations</a:t>
            </a:r>
            <a:endParaRPr lang="en-US" sz="1600" baseline="30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Feb. 4 2009 </a:t>
            </a:r>
          </a:p>
        </p:txBody>
      </p:sp>
      <p:sp>
        <p:nvSpPr>
          <p:cNvPr id="13005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239000" y="6477000"/>
            <a:ext cx="1905000" cy="381000"/>
          </a:xfrm>
          <a:noFill/>
        </p:spPr>
        <p:txBody>
          <a:bodyPr/>
          <a:lstStyle/>
          <a:p>
            <a:r>
              <a:rPr lang="en-US" sz="1400" smtClean="0"/>
              <a:t>Abrams-AAC</a:t>
            </a:r>
          </a:p>
        </p:txBody>
      </p:sp>
      <p:sp>
        <p:nvSpPr>
          <p:cNvPr id="13005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209800" y="6477000"/>
            <a:ext cx="5029200" cy="381000"/>
          </a:xfrm>
          <a:noFill/>
        </p:spPr>
        <p:txBody>
          <a:bodyPr/>
          <a:lstStyle/>
          <a:p>
            <a:fld id="{B0AA0560-55B6-4AD8-AB0A-BCF5461B3026}" type="slidenum">
              <a:rPr lang="en-US" sz="1200" smtClean="0"/>
              <a:pPr/>
              <a:t>20</a:t>
            </a:fld>
            <a:endParaRPr lang="en-US" sz="1200" smtClean="0"/>
          </a:p>
        </p:txBody>
      </p:sp>
      <p:sp>
        <p:nvSpPr>
          <p:cNvPr id="130052" name="Rectangle 2"/>
          <p:cNvSpPr>
            <a:spLocks noGrp="1" noChangeArrowheads="1"/>
          </p:cNvSpPr>
          <p:nvPr>
            <p:ph type="title"/>
          </p:nvPr>
        </p:nvSpPr>
        <p:spPr>
          <a:xfrm>
            <a:off x="1308100" y="0"/>
            <a:ext cx="6335713" cy="1143000"/>
          </a:xfrm>
        </p:spPr>
        <p:txBody>
          <a:bodyPr/>
          <a:lstStyle/>
          <a:p>
            <a:r>
              <a:rPr lang="en-US" sz="4000" smtClean="0"/>
              <a:t> FNAL Support Needed</a:t>
            </a:r>
          </a:p>
        </p:txBody>
      </p:sp>
      <p:sp>
        <p:nvSpPr>
          <p:cNvPr id="130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/>
              <a:t>Designing/Building HCC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Access to lab facilities for fabricating and testing scintillation counters (NIU has some facilities for source testing)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For HCC tracker concept 1: use of available D0 CFT VLPCs and associated electronics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Some electronics design and fabrication (possibly supported by joint SBIR projects)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Use of MTBF for beam tests of detectors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Mapping of HCC magnetic field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Use of PREP electronics for tests at Fermilab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Support Fermilab participants in MANX</a:t>
            </a:r>
          </a:p>
          <a:p>
            <a:pPr>
              <a:lnSpc>
                <a:spcPct val="80000"/>
              </a:lnSpc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Feb. 4 2009 </a:t>
            </a:r>
          </a:p>
        </p:txBody>
      </p:sp>
      <p:sp>
        <p:nvSpPr>
          <p:cNvPr id="9523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7239000" y="6553200"/>
            <a:ext cx="1905000" cy="304800"/>
          </a:xfrm>
          <a:noFill/>
        </p:spPr>
        <p:txBody>
          <a:bodyPr/>
          <a:lstStyle/>
          <a:p>
            <a:pPr algn="r"/>
            <a:r>
              <a:rPr lang="en-US" sz="1400" smtClean="0"/>
              <a:t>Abrams-AAC</a:t>
            </a:r>
          </a:p>
        </p:txBody>
      </p:sp>
      <p:sp>
        <p:nvSpPr>
          <p:cNvPr id="9523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209800" y="6477000"/>
            <a:ext cx="5029200" cy="381000"/>
          </a:xfrm>
          <a:noFill/>
        </p:spPr>
        <p:txBody>
          <a:bodyPr/>
          <a:lstStyle/>
          <a:p>
            <a:pPr algn="ctr"/>
            <a:fld id="{639B3337-4469-46A7-A6B6-C235EEA05926}" type="slidenum">
              <a:rPr lang="en-US" sz="1200" smtClean="0"/>
              <a:pPr algn="ctr"/>
              <a:t>3</a:t>
            </a:fld>
            <a:endParaRPr lang="en-US" sz="1200" smtClean="0"/>
          </a:p>
        </p:txBody>
      </p:sp>
      <p:sp>
        <p:nvSpPr>
          <p:cNvPr id="952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RAL: MICE Beam Line</a:t>
            </a:r>
          </a:p>
        </p:txBody>
      </p:sp>
      <p:pic>
        <p:nvPicPr>
          <p:cNvPr id="95237" name="Picture 4" descr="BeamlineFigure13_annot_forT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347788"/>
            <a:ext cx="7075488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8" name="Text Box 5"/>
          <p:cNvSpPr txBox="1">
            <a:spLocks noChangeArrowheads="1"/>
          </p:cNvSpPr>
          <p:nvPr/>
        </p:nvSpPr>
        <p:spPr bwMode="auto">
          <a:xfrm>
            <a:off x="7243763" y="5451475"/>
            <a:ext cx="1112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(Upstream)</a:t>
            </a:r>
          </a:p>
        </p:txBody>
      </p:sp>
      <p:sp>
        <p:nvSpPr>
          <p:cNvPr id="95239" name="Text Box 6"/>
          <p:cNvSpPr txBox="1">
            <a:spLocks noChangeArrowheads="1"/>
          </p:cNvSpPr>
          <p:nvPr/>
        </p:nvSpPr>
        <p:spPr bwMode="auto">
          <a:xfrm>
            <a:off x="7735888" y="4875213"/>
            <a:ext cx="10207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/MANX</a:t>
            </a:r>
          </a:p>
          <a:p>
            <a:r>
              <a:rPr lang="en-US" sz="1600">
                <a:latin typeface="Times New Roman" pitchFamily="18" charset="0"/>
              </a:rPr>
              <a:t>Apparatus</a:t>
            </a:r>
          </a:p>
        </p:txBody>
      </p:sp>
      <p:sp>
        <p:nvSpPr>
          <p:cNvPr id="95240" name="Rectangle 7"/>
          <p:cNvSpPr>
            <a:spLocks noChangeArrowheads="1"/>
          </p:cNvSpPr>
          <p:nvPr/>
        </p:nvSpPr>
        <p:spPr bwMode="auto">
          <a:xfrm>
            <a:off x="6657975" y="4818063"/>
            <a:ext cx="2195513" cy="5794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5241" name="Text Box 8"/>
          <p:cNvSpPr txBox="1">
            <a:spLocks noChangeArrowheads="1"/>
          </p:cNvSpPr>
          <p:nvPr/>
        </p:nvSpPr>
        <p:spPr bwMode="auto">
          <a:xfrm>
            <a:off x="307975" y="1314450"/>
            <a:ext cx="233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ISIS: 800 MeV Protons</a:t>
            </a:r>
          </a:p>
          <a:p>
            <a:r>
              <a:rPr lang="en-US">
                <a:latin typeface="Times New Roman" pitchFamily="18" charset="0"/>
              </a:rPr>
              <a:t>50 Hz, 100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µs spill</a:t>
            </a:r>
          </a:p>
        </p:txBody>
      </p:sp>
      <p:sp>
        <p:nvSpPr>
          <p:cNvPr id="95242" name="Text Box 9"/>
          <p:cNvSpPr txBox="1">
            <a:spLocks noChangeArrowheads="1"/>
          </p:cNvSpPr>
          <p:nvPr/>
        </p:nvSpPr>
        <p:spPr bwMode="auto">
          <a:xfrm>
            <a:off x="403225" y="2228850"/>
            <a:ext cx="189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(1x10 mm Ti</a:t>
            </a:r>
          </a:p>
          <a:p>
            <a:r>
              <a:rPr lang="en-US">
                <a:latin typeface="Times New Roman" pitchFamily="18" charset="0"/>
              </a:rPr>
              <a:t>1 dip per 50 spills)</a:t>
            </a:r>
          </a:p>
        </p:txBody>
      </p:sp>
      <p:sp>
        <p:nvSpPr>
          <p:cNvPr id="95243" name="Text Box 10"/>
          <p:cNvSpPr txBox="1">
            <a:spLocks noChangeArrowheads="1"/>
          </p:cNvSpPr>
          <p:nvPr/>
        </p:nvSpPr>
        <p:spPr bwMode="auto">
          <a:xfrm>
            <a:off x="3317875" y="56388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(5m)</a:t>
            </a:r>
          </a:p>
        </p:txBody>
      </p:sp>
      <p:sp>
        <p:nvSpPr>
          <p:cNvPr id="95244" name="Text Box 11"/>
          <p:cNvSpPr txBox="1">
            <a:spLocks noChangeArrowheads="1"/>
          </p:cNvSpPr>
          <p:nvPr/>
        </p:nvSpPr>
        <p:spPr bwMode="auto">
          <a:xfrm>
            <a:off x="1905000" y="4430713"/>
            <a:ext cx="1412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66"/>
                </a:solidFill>
                <a:latin typeface="Times New Roman" pitchFamily="18" charset="0"/>
              </a:rPr>
              <a:t>~400-480 MeV/c</a:t>
            </a:r>
          </a:p>
        </p:txBody>
      </p:sp>
      <p:sp>
        <p:nvSpPr>
          <p:cNvPr id="95245" name="Text Box 12"/>
          <p:cNvSpPr txBox="1">
            <a:spLocks noChangeArrowheads="1"/>
          </p:cNvSpPr>
          <p:nvPr/>
        </p:nvSpPr>
        <p:spPr bwMode="auto">
          <a:xfrm>
            <a:off x="3565525" y="5116513"/>
            <a:ext cx="1412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66"/>
                </a:solidFill>
                <a:latin typeface="Times New Roman" pitchFamily="18" charset="0"/>
              </a:rPr>
              <a:t>~140-250 MeV/c</a:t>
            </a:r>
          </a:p>
        </p:txBody>
      </p:sp>
      <p:sp>
        <p:nvSpPr>
          <p:cNvPr id="95246" name="Text Box 13"/>
          <p:cNvSpPr txBox="1">
            <a:spLocks noChangeArrowheads="1"/>
          </p:cNvSpPr>
          <p:nvPr/>
        </p:nvSpPr>
        <p:spPr bwMode="auto">
          <a:xfrm>
            <a:off x="4229100" y="2411413"/>
            <a:ext cx="48577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66"/>
                </a:solidFill>
                <a:latin typeface="Times New Roman" pitchFamily="18" charset="0"/>
              </a:rPr>
              <a:t>For MANX:</a:t>
            </a:r>
          </a:p>
          <a:p>
            <a:pPr algn="ctr"/>
            <a:r>
              <a:rPr lang="en-US">
                <a:solidFill>
                  <a:srgbClr val="FF0066"/>
                </a:solidFill>
                <a:latin typeface="Times New Roman" pitchFamily="18" charset="0"/>
              </a:rPr>
              <a:t>Retune beam for ~370 MeV/c muons</a:t>
            </a:r>
          </a:p>
          <a:p>
            <a:pPr algn="ctr"/>
            <a:r>
              <a:rPr lang="en-US">
                <a:solidFill>
                  <a:srgbClr val="FF0066"/>
                </a:solidFill>
                <a:latin typeface="Times New Roman" pitchFamily="18" charset="0"/>
              </a:rPr>
              <a:t>(MICE Plans to operate at 140, 200, 240 MeV/c)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Feb. 4 2009 </a:t>
            </a:r>
          </a:p>
        </p:txBody>
      </p:sp>
      <p:sp>
        <p:nvSpPr>
          <p:cNvPr id="97282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7239000" y="6553200"/>
            <a:ext cx="1905000" cy="304800"/>
          </a:xfrm>
          <a:noFill/>
        </p:spPr>
        <p:txBody>
          <a:bodyPr/>
          <a:lstStyle/>
          <a:p>
            <a:pPr algn="r"/>
            <a:r>
              <a:rPr lang="en-US" sz="1400" smtClean="0"/>
              <a:t>Abrams-AAC</a:t>
            </a:r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2209800" y="6477000"/>
            <a:ext cx="5029200" cy="381000"/>
          </a:xfrm>
          <a:noFill/>
        </p:spPr>
        <p:txBody>
          <a:bodyPr/>
          <a:lstStyle/>
          <a:p>
            <a:pPr algn="l"/>
            <a:fld id="{B12FA6E9-55FF-4269-A079-5D654DC4CB29}" type="slidenum">
              <a:rPr lang="en-US" sz="1200" smtClean="0"/>
              <a:pPr algn="l"/>
              <a:t>4</a:t>
            </a:fld>
            <a:endParaRPr lang="en-US" sz="1200" smtClean="0"/>
          </a:p>
        </p:txBody>
      </p:sp>
      <p:grpSp>
        <p:nvGrpSpPr>
          <p:cNvPr id="97284" name="Group 29"/>
          <p:cNvGrpSpPr>
            <a:grpSpLocks/>
          </p:cNvGrpSpPr>
          <p:nvPr/>
        </p:nvGrpSpPr>
        <p:grpSpPr bwMode="auto">
          <a:xfrm>
            <a:off x="1649413" y="109538"/>
            <a:ext cx="6102350" cy="6853237"/>
            <a:chOff x="0" y="0"/>
            <a:chExt cx="3844" cy="4317"/>
          </a:xfrm>
        </p:grpSpPr>
        <p:pic>
          <p:nvPicPr>
            <p:cNvPr id="97286" name="Picture 4"/>
            <p:cNvPicPr>
              <a:picLocks noChangeAspect="1" noChangeArrowheads="1"/>
            </p:cNvPicPr>
            <p:nvPr/>
          </p:nvPicPr>
          <p:blipFill>
            <a:blip r:embed="rId3"/>
            <a:srcRect t="19695" r="52544" b="8344"/>
            <a:stretch>
              <a:fillRect/>
            </a:stretch>
          </p:blipFill>
          <p:spPr bwMode="auto">
            <a:xfrm>
              <a:off x="0" y="0"/>
              <a:ext cx="3844" cy="4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7287" name="Text Box 7"/>
            <p:cNvSpPr txBox="1">
              <a:spLocks noChangeArrowheads="1"/>
            </p:cNvSpPr>
            <p:nvPr/>
          </p:nvSpPr>
          <p:spPr bwMode="auto">
            <a:xfrm>
              <a:off x="562" y="529"/>
              <a:ext cx="30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Comic Sans MS" pitchFamily="66" charset="0"/>
                </a:rPr>
                <a:t>Q1</a:t>
              </a:r>
            </a:p>
          </p:txBody>
        </p:sp>
        <p:sp>
          <p:nvSpPr>
            <p:cNvPr id="97288" name="Text Box 8"/>
            <p:cNvSpPr txBox="1">
              <a:spLocks noChangeArrowheads="1"/>
            </p:cNvSpPr>
            <p:nvPr/>
          </p:nvSpPr>
          <p:spPr bwMode="auto">
            <a:xfrm>
              <a:off x="573" y="770"/>
              <a:ext cx="30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Comic Sans MS" pitchFamily="66" charset="0"/>
                </a:rPr>
                <a:t>Q2</a:t>
              </a:r>
            </a:p>
          </p:txBody>
        </p:sp>
        <p:sp>
          <p:nvSpPr>
            <p:cNvPr id="97289" name="Text Box 10"/>
            <p:cNvSpPr txBox="1">
              <a:spLocks noChangeArrowheads="1"/>
            </p:cNvSpPr>
            <p:nvPr/>
          </p:nvSpPr>
          <p:spPr bwMode="auto">
            <a:xfrm>
              <a:off x="573" y="1022"/>
              <a:ext cx="30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Comic Sans MS" pitchFamily="66" charset="0"/>
                </a:rPr>
                <a:t>Q3</a:t>
              </a:r>
            </a:p>
          </p:txBody>
        </p:sp>
        <p:sp>
          <p:nvSpPr>
            <p:cNvPr id="97290" name="Text Box 11"/>
            <p:cNvSpPr txBox="1">
              <a:spLocks noChangeArrowheads="1"/>
            </p:cNvSpPr>
            <p:nvPr/>
          </p:nvSpPr>
          <p:spPr bwMode="auto">
            <a:xfrm>
              <a:off x="718" y="1978"/>
              <a:ext cx="297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Comic Sans MS" pitchFamily="66" charset="0"/>
                </a:rPr>
                <a:t>DS</a:t>
              </a:r>
            </a:p>
          </p:txBody>
        </p:sp>
        <p:sp>
          <p:nvSpPr>
            <p:cNvPr id="97291" name="Text Box 12"/>
            <p:cNvSpPr txBox="1">
              <a:spLocks noChangeArrowheads="1"/>
            </p:cNvSpPr>
            <p:nvPr/>
          </p:nvSpPr>
          <p:spPr bwMode="auto">
            <a:xfrm>
              <a:off x="1653" y="1763"/>
              <a:ext cx="713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Comic Sans MS" pitchFamily="66" charset="0"/>
                </a:rPr>
                <a:t>Q4 Q5 Q6</a:t>
              </a: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97292" name="Text Box 13"/>
            <p:cNvSpPr txBox="1">
              <a:spLocks noChangeArrowheads="1"/>
            </p:cNvSpPr>
            <p:nvPr/>
          </p:nvSpPr>
          <p:spPr bwMode="auto">
            <a:xfrm>
              <a:off x="0" y="2127"/>
              <a:ext cx="354" cy="212"/>
            </a:xfrm>
            <a:prstGeom prst="rect">
              <a:avLst/>
            </a:prstGeom>
            <a:solidFill>
              <a:srgbClr val="FFFF00"/>
            </a:solidFill>
            <a:ln w="57150" cmpd="thickThin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Comic Sans MS" pitchFamily="66" charset="0"/>
                </a:rPr>
                <a:t>BC1</a:t>
              </a:r>
            </a:p>
          </p:txBody>
        </p:sp>
        <p:sp>
          <p:nvSpPr>
            <p:cNvPr id="97293" name="Line 14"/>
            <p:cNvSpPr>
              <a:spLocks noChangeShapeType="1"/>
            </p:cNvSpPr>
            <p:nvPr/>
          </p:nvSpPr>
          <p:spPr bwMode="auto">
            <a:xfrm flipV="1">
              <a:off x="376" y="1624"/>
              <a:ext cx="266" cy="52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7294" name="Text Box 15"/>
            <p:cNvSpPr txBox="1">
              <a:spLocks noChangeArrowheads="1"/>
            </p:cNvSpPr>
            <p:nvPr/>
          </p:nvSpPr>
          <p:spPr bwMode="auto">
            <a:xfrm>
              <a:off x="744" y="2643"/>
              <a:ext cx="681" cy="212"/>
            </a:xfrm>
            <a:prstGeom prst="rect">
              <a:avLst/>
            </a:prstGeom>
            <a:solidFill>
              <a:srgbClr val="FFFF00"/>
            </a:solidFill>
            <a:ln w="57150" cmpd="thickThin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Comic Sans MS" pitchFamily="66" charset="0"/>
                </a:rPr>
                <a:t>BM1,BC2</a:t>
              </a:r>
            </a:p>
          </p:txBody>
        </p:sp>
        <p:sp>
          <p:nvSpPr>
            <p:cNvPr id="97295" name="Line 16"/>
            <p:cNvSpPr>
              <a:spLocks noChangeShapeType="1"/>
            </p:cNvSpPr>
            <p:nvPr/>
          </p:nvSpPr>
          <p:spPr bwMode="auto">
            <a:xfrm flipV="1">
              <a:off x="1120" y="2128"/>
              <a:ext cx="266" cy="52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7296" name="Text Box 17"/>
            <p:cNvSpPr txBox="1">
              <a:spLocks noChangeArrowheads="1"/>
            </p:cNvSpPr>
            <p:nvPr/>
          </p:nvSpPr>
          <p:spPr bwMode="auto">
            <a:xfrm>
              <a:off x="1102" y="2901"/>
              <a:ext cx="461" cy="212"/>
            </a:xfrm>
            <a:prstGeom prst="rect">
              <a:avLst/>
            </a:prstGeom>
            <a:solidFill>
              <a:srgbClr val="FFFF00"/>
            </a:solidFill>
            <a:ln w="57150" cmpd="thickThin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Comic Sans MS" pitchFamily="66" charset="0"/>
                  <a:ea typeface="ＭＳ Ｐゴシック" pitchFamily="34" charset="-128"/>
                </a:rPr>
                <a:t>GVA1</a:t>
              </a:r>
            </a:p>
          </p:txBody>
        </p:sp>
        <p:sp>
          <p:nvSpPr>
            <p:cNvPr id="97297" name="Line 18"/>
            <p:cNvSpPr>
              <a:spLocks noChangeShapeType="1"/>
            </p:cNvSpPr>
            <p:nvPr/>
          </p:nvSpPr>
          <p:spPr bwMode="auto">
            <a:xfrm flipH="1" flipV="1">
              <a:off x="1392" y="2157"/>
              <a:ext cx="171" cy="74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7298" name="Line 19"/>
            <p:cNvSpPr>
              <a:spLocks noChangeShapeType="1"/>
            </p:cNvSpPr>
            <p:nvPr/>
          </p:nvSpPr>
          <p:spPr bwMode="auto">
            <a:xfrm flipV="1">
              <a:off x="2155" y="2181"/>
              <a:ext cx="169" cy="71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7299" name="Text Box 20"/>
            <p:cNvSpPr txBox="1">
              <a:spLocks noChangeArrowheads="1"/>
            </p:cNvSpPr>
            <p:nvPr/>
          </p:nvSpPr>
          <p:spPr bwMode="auto">
            <a:xfrm>
              <a:off x="1865" y="2948"/>
              <a:ext cx="461" cy="212"/>
            </a:xfrm>
            <a:prstGeom prst="rect">
              <a:avLst/>
            </a:prstGeom>
            <a:solidFill>
              <a:srgbClr val="FFFF00"/>
            </a:solidFill>
            <a:ln w="57150" cmpd="thickThin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Comic Sans MS" pitchFamily="66" charset="0"/>
                  <a:ea typeface="ＭＳ Ｐゴシック" pitchFamily="34" charset="-128"/>
                </a:rPr>
                <a:t>GVA2</a:t>
              </a:r>
            </a:p>
          </p:txBody>
        </p:sp>
        <p:sp>
          <p:nvSpPr>
            <p:cNvPr id="97300" name="Text Box 21"/>
            <p:cNvSpPr txBox="1">
              <a:spLocks noChangeArrowheads="1"/>
            </p:cNvSpPr>
            <p:nvPr/>
          </p:nvSpPr>
          <p:spPr bwMode="auto">
            <a:xfrm>
              <a:off x="2405" y="2948"/>
              <a:ext cx="556" cy="212"/>
            </a:xfrm>
            <a:prstGeom prst="rect">
              <a:avLst/>
            </a:prstGeom>
            <a:solidFill>
              <a:srgbClr val="FFFF00"/>
            </a:solidFill>
            <a:ln w="57150" cmpd="thickThin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Comic Sans MS" pitchFamily="66" charset="0"/>
                  <a:ea typeface="ＭＳ Ｐゴシック" pitchFamily="34" charset="-128"/>
                </a:rPr>
                <a:t>CKOVA</a:t>
              </a:r>
            </a:p>
          </p:txBody>
        </p:sp>
        <p:sp>
          <p:nvSpPr>
            <p:cNvPr id="97301" name="Text Box 22"/>
            <p:cNvSpPr txBox="1">
              <a:spLocks noChangeArrowheads="1"/>
            </p:cNvSpPr>
            <p:nvPr/>
          </p:nvSpPr>
          <p:spPr bwMode="auto">
            <a:xfrm>
              <a:off x="2501" y="2648"/>
              <a:ext cx="543" cy="212"/>
            </a:xfrm>
            <a:prstGeom prst="rect">
              <a:avLst/>
            </a:prstGeom>
            <a:solidFill>
              <a:srgbClr val="FFFF00"/>
            </a:solidFill>
            <a:ln w="57150" cmpd="thickThin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Comic Sans MS" pitchFamily="66" charset="0"/>
                  <a:ea typeface="ＭＳ Ｐゴシック" pitchFamily="34" charset="-128"/>
                </a:rPr>
                <a:t>CKOVB</a:t>
              </a:r>
            </a:p>
          </p:txBody>
        </p:sp>
        <p:sp>
          <p:nvSpPr>
            <p:cNvPr id="97302" name="Line 23"/>
            <p:cNvSpPr>
              <a:spLocks noChangeShapeType="1"/>
            </p:cNvSpPr>
            <p:nvPr/>
          </p:nvSpPr>
          <p:spPr bwMode="auto">
            <a:xfrm flipV="1">
              <a:off x="2409" y="2253"/>
              <a:ext cx="11" cy="679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7303" name="Line 24"/>
            <p:cNvSpPr>
              <a:spLocks noChangeShapeType="1"/>
            </p:cNvSpPr>
            <p:nvPr/>
          </p:nvSpPr>
          <p:spPr bwMode="auto">
            <a:xfrm flipH="1" flipV="1">
              <a:off x="2516" y="2228"/>
              <a:ext cx="25" cy="41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7304" name="Text Box 25"/>
            <p:cNvSpPr txBox="1">
              <a:spLocks noChangeArrowheads="1"/>
            </p:cNvSpPr>
            <p:nvPr/>
          </p:nvSpPr>
          <p:spPr bwMode="auto">
            <a:xfrm>
              <a:off x="2428" y="1576"/>
              <a:ext cx="388" cy="212"/>
            </a:xfrm>
            <a:prstGeom prst="rect">
              <a:avLst/>
            </a:prstGeom>
            <a:solidFill>
              <a:srgbClr val="FFFF00"/>
            </a:solidFill>
            <a:ln w="57150" cmpd="thickThin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Comic Sans MS" pitchFamily="66" charset="0"/>
                </a:rPr>
                <a:t>BM2</a:t>
              </a:r>
            </a:p>
          </p:txBody>
        </p:sp>
        <p:sp>
          <p:nvSpPr>
            <p:cNvPr id="97305" name="Line 26"/>
            <p:cNvSpPr>
              <a:spLocks noChangeShapeType="1"/>
            </p:cNvSpPr>
            <p:nvPr/>
          </p:nvSpPr>
          <p:spPr bwMode="auto">
            <a:xfrm flipH="1">
              <a:off x="2384" y="1792"/>
              <a:ext cx="122" cy="31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7306" name="Text Box 27"/>
            <p:cNvSpPr txBox="1">
              <a:spLocks noChangeArrowheads="1"/>
            </p:cNvSpPr>
            <p:nvPr/>
          </p:nvSpPr>
          <p:spPr bwMode="auto">
            <a:xfrm>
              <a:off x="2864" y="1774"/>
              <a:ext cx="71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Comic Sans MS" pitchFamily="66" charset="0"/>
                </a:rPr>
                <a:t>Q7 Q8 Q9</a:t>
              </a:r>
              <a:endParaRPr lang="en-US" sz="1600">
                <a:latin typeface="Comic Sans MS" pitchFamily="66" charset="0"/>
              </a:endParaRPr>
            </a:p>
          </p:txBody>
        </p:sp>
      </p:grpSp>
      <p:sp>
        <p:nvSpPr>
          <p:cNvPr id="97285" name="Text Box 30"/>
          <p:cNvSpPr txBox="1">
            <a:spLocks noChangeArrowheads="1"/>
          </p:cNvSpPr>
          <p:nvPr/>
        </p:nvSpPr>
        <p:spPr bwMode="auto">
          <a:xfrm>
            <a:off x="255588" y="1728788"/>
            <a:ext cx="14192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MICE</a:t>
            </a:r>
          </a:p>
          <a:p>
            <a:r>
              <a:rPr lang="en-US" sz="2400">
                <a:latin typeface="Times New Roman" pitchFamily="18" charset="0"/>
              </a:rPr>
              <a:t>Beam</a:t>
            </a:r>
          </a:p>
          <a:p>
            <a:r>
              <a:rPr lang="en-US" sz="2400">
                <a:latin typeface="Times New Roman" pitchFamily="18" charset="0"/>
              </a:rPr>
              <a:t>Detectors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Feb. 4 2009 </a:t>
            </a:r>
          </a:p>
        </p:txBody>
      </p:sp>
      <p:sp>
        <p:nvSpPr>
          <p:cNvPr id="99330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7239000" y="6553200"/>
            <a:ext cx="1905000" cy="304800"/>
          </a:xfrm>
          <a:noFill/>
        </p:spPr>
        <p:txBody>
          <a:bodyPr/>
          <a:lstStyle/>
          <a:p>
            <a:pPr algn="r"/>
            <a:r>
              <a:rPr lang="en-US" sz="1400" smtClean="0"/>
              <a:t>Abrams-AAC</a:t>
            </a:r>
          </a:p>
        </p:txBody>
      </p:sp>
      <p:sp>
        <p:nvSpPr>
          <p:cNvPr id="9933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209800" y="6477000"/>
            <a:ext cx="5029200" cy="381000"/>
          </a:xfrm>
          <a:noFill/>
        </p:spPr>
        <p:txBody>
          <a:bodyPr/>
          <a:lstStyle/>
          <a:p>
            <a:pPr algn="ctr"/>
            <a:fld id="{151FF9E2-7C8B-4176-B12C-2D5624BC7A3B}" type="slidenum">
              <a:rPr lang="en-US" sz="1200" smtClean="0"/>
              <a:pPr algn="ctr"/>
              <a:t>5</a:t>
            </a:fld>
            <a:endParaRPr lang="en-US" sz="1200" smtClean="0"/>
          </a:p>
        </p:txBody>
      </p:sp>
      <p:sp>
        <p:nvSpPr>
          <p:cNvPr id="9933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895350"/>
          </a:xfrm>
        </p:spPr>
        <p:txBody>
          <a:bodyPr/>
          <a:lstStyle/>
          <a:p>
            <a:r>
              <a:rPr lang="en-US" smtClean="0"/>
              <a:t>MICE Detectors Available for MANX</a:t>
            </a:r>
          </a:p>
        </p:txBody>
      </p:sp>
      <p:sp>
        <p:nvSpPr>
          <p:cNvPr id="99333" name="Rectangle 7"/>
          <p:cNvSpPr>
            <a:spLocks noChangeArrowheads="1"/>
          </p:cNvSpPr>
          <p:nvPr/>
        </p:nvSpPr>
        <p:spPr bwMode="auto">
          <a:xfrm>
            <a:off x="5762625" y="5842000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400">
              <a:latin typeface="Times New Roman" pitchFamily="18" charset="0"/>
            </a:endParaRPr>
          </a:p>
        </p:txBody>
      </p:sp>
      <p:sp>
        <p:nvSpPr>
          <p:cNvPr id="99334" name="Rectangle 8"/>
          <p:cNvSpPr>
            <a:spLocks noChangeArrowheads="1"/>
          </p:cNvSpPr>
          <p:nvPr/>
        </p:nvSpPr>
        <p:spPr bwMode="auto">
          <a:xfrm>
            <a:off x="3676650" y="5605463"/>
            <a:ext cx="1790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</a:endParaRPr>
          </a:p>
          <a:p>
            <a:endParaRPr lang="en-US" sz="1400">
              <a:latin typeface="Times New Roman" pitchFamily="18" charset="0"/>
            </a:endParaRPr>
          </a:p>
        </p:txBody>
      </p:sp>
      <p:sp>
        <p:nvSpPr>
          <p:cNvPr id="99335" name="Text Box 10"/>
          <p:cNvSpPr txBox="1">
            <a:spLocks noChangeArrowheads="1"/>
          </p:cNvSpPr>
          <p:nvPr/>
        </p:nvSpPr>
        <p:spPr bwMode="auto">
          <a:xfrm>
            <a:off x="628650" y="589597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400">
              <a:latin typeface="Times New Roman" pitchFamily="18" charset="0"/>
            </a:endParaRPr>
          </a:p>
        </p:txBody>
      </p:sp>
      <p:graphicFrame>
        <p:nvGraphicFramePr>
          <p:cNvPr id="19688" name="Group 232"/>
          <p:cNvGraphicFramePr>
            <a:graphicFrameLocks noGrp="1"/>
          </p:cNvGraphicFramePr>
          <p:nvPr/>
        </p:nvGraphicFramePr>
        <p:xfrm>
          <a:off x="504825" y="1192213"/>
          <a:ext cx="8134350" cy="5044948"/>
        </p:xfrm>
        <a:graphic>
          <a:graphicData uri="http://schemas.openxmlformats.org/drawingml/2006/table">
            <a:tbl>
              <a:tblPr/>
              <a:tblGrid>
                <a:gridCol w="2384425"/>
                <a:gridCol w="1549400"/>
                <a:gridCol w="779463"/>
                <a:gridCol w="1004887"/>
                <a:gridCol w="1208088"/>
                <a:gridCol w="1208087"/>
              </a:tblGrid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Detector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Purpose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Size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(cm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Number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(Per unit)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Source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BM1,2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BC1,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GVA1,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Beam profile Beam trigger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Beam trigger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20x20 </a:t>
                      </a:r>
                      <a:endParaRPr kumimoji="0" lang="en-US" sz="12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(8x + 8y)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Scint fibers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Scint ctrs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Scint paddle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U. Geneva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TOF 0, 1 &amp;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Pi-mu ID,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RF timing(MICE)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(~70 ps time res)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~40x40</a:t>
                      </a:r>
                      <a:endParaRPr kumimoji="0" lang="en-US" sz="14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10x + 10y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7x + 7y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BC-420 scint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INFN Milano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Pavia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CKOV1,2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Pi-mu ID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Trigger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45x45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 PMTs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Cherenkov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Aerogel rad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U. Miss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Trackers (Upstream&amp;Downstream)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Momentum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measurement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~17.5 cm active radius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 stations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2-3 coord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 stat’n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Scint Fibers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(x, u, v)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4T Solenoid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LBNL, IIT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FNAL, UCL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RAL, Osaka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KL (Upgraded KLOE EMCAL)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Downstream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electron ident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120 x120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 layers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30/layer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Scint Fibers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Pb Foils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INFN Rome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EMR (Electromagnetic Ranger)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Downstream e-mu 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 layers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  (x or y) per layer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Scintillator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strips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INFN Milan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Feb. 4 2009 </a:t>
            </a:r>
          </a:p>
        </p:txBody>
      </p:sp>
      <p:sp>
        <p:nvSpPr>
          <p:cNvPr id="101378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7239000" y="6553200"/>
            <a:ext cx="1905000" cy="304800"/>
          </a:xfrm>
          <a:noFill/>
        </p:spPr>
        <p:txBody>
          <a:bodyPr/>
          <a:lstStyle/>
          <a:p>
            <a:pPr algn="r"/>
            <a:r>
              <a:rPr lang="en-US" sz="1400" smtClean="0"/>
              <a:t>Abrams-AAC</a:t>
            </a:r>
          </a:p>
        </p:txBody>
      </p:sp>
      <p:sp>
        <p:nvSpPr>
          <p:cNvPr id="10137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209800" y="6477000"/>
            <a:ext cx="5029200" cy="381000"/>
          </a:xfrm>
          <a:noFill/>
        </p:spPr>
        <p:txBody>
          <a:bodyPr/>
          <a:lstStyle/>
          <a:p>
            <a:pPr algn="ctr"/>
            <a:fld id="{C33E82A1-2A5C-42B3-B1B0-5A55EF7886D5}" type="slidenum">
              <a:rPr lang="en-US" sz="1200" smtClean="0"/>
              <a:pPr algn="ctr"/>
              <a:t>6</a:t>
            </a:fld>
            <a:endParaRPr lang="en-US" sz="1200" smtClean="0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00100"/>
          </a:xfrm>
        </p:spPr>
        <p:txBody>
          <a:bodyPr/>
          <a:lstStyle/>
          <a:p>
            <a:r>
              <a:rPr lang="en-US" smtClean="0"/>
              <a:t>MICE Detectors</a:t>
            </a:r>
          </a:p>
        </p:txBody>
      </p:sp>
      <p:pic>
        <p:nvPicPr>
          <p:cNvPr id="101381" name="Picture 5" descr="img_2387"/>
          <p:cNvPicPr>
            <a:picLocks noChangeAspect="1" noChangeArrowheads="1"/>
          </p:cNvPicPr>
          <p:nvPr/>
        </p:nvPicPr>
        <p:blipFill>
          <a:blip r:embed="rId3"/>
          <a:srcRect l="22501" t="30000" r="39375" b="14999"/>
          <a:stretch>
            <a:fillRect/>
          </a:stretch>
        </p:blipFill>
        <p:spPr bwMode="auto">
          <a:xfrm>
            <a:off x="679450" y="1158875"/>
            <a:ext cx="16541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2" name="Picture 6"/>
          <p:cNvPicPr>
            <a:picLocks noChangeAspect="1" noChangeArrowheads="1"/>
          </p:cNvPicPr>
          <p:nvPr/>
        </p:nvPicPr>
        <p:blipFill>
          <a:blip r:embed="rId4"/>
          <a:srcRect l="13162" t="17615" r="13162"/>
          <a:stretch>
            <a:fillRect/>
          </a:stretch>
        </p:blipFill>
        <p:spPr bwMode="auto">
          <a:xfrm>
            <a:off x="2524125" y="1190625"/>
            <a:ext cx="2047875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5500" y="3609975"/>
            <a:ext cx="2084388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1200150" y="2892425"/>
            <a:ext cx="7048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Times New Roman" pitchFamily="18" charset="0"/>
              </a:rPr>
              <a:t>TOF0</a:t>
            </a:r>
          </a:p>
          <a:p>
            <a:r>
              <a:rPr lang="en-US" sz="1400">
                <a:latin typeface="Times New Roman" pitchFamily="18" charset="0"/>
              </a:rPr>
              <a:t>(70 ps)</a:t>
            </a:r>
          </a:p>
        </p:txBody>
      </p:sp>
      <p:sp>
        <p:nvSpPr>
          <p:cNvPr id="101385" name="Rectangle 9"/>
          <p:cNvSpPr>
            <a:spLocks noChangeArrowheads="1"/>
          </p:cNvSpPr>
          <p:nvPr/>
        </p:nvSpPr>
        <p:spPr bwMode="auto">
          <a:xfrm>
            <a:off x="2794000" y="2971800"/>
            <a:ext cx="1652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CKOV1: Cherenkov</a:t>
            </a:r>
          </a:p>
        </p:txBody>
      </p:sp>
      <p:sp>
        <p:nvSpPr>
          <p:cNvPr id="101386" name="Rectangle 10"/>
          <p:cNvSpPr>
            <a:spLocks noChangeArrowheads="1"/>
          </p:cNvSpPr>
          <p:nvPr/>
        </p:nvSpPr>
        <p:spPr bwMode="auto">
          <a:xfrm>
            <a:off x="5730875" y="5829300"/>
            <a:ext cx="261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KL, EMR: Electron Muon Ranger</a:t>
            </a:r>
          </a:p>
        </p:txBody>
      </p:sp>
      <p:pic>
        <p:nvPicPr>
          <p:cNvPr id="101387" name="Picture 11" descr="mice_spectromet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41563" y="3609975"/>
            <a:ext cx="3208337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8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2725" y="3609975"/>
            <a:ext cx="220345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9" name="Text Box 13"/>
          <p:cNvSpPr txBox="1">
            <a:spLocks noChangeArrowheads="1"/>
          </p:cNvSpPr>
          <p:nvPr/>
        </p:nvSpPr>
        <p:spPr bwMode="auto">
          <a:xfrm>
            <a:off x="355600" y="5754688"/>
            <a:ext cx="1714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Tracker and Solenoid</a:t>
            </a:r>
          </a:p>
        </p:txBody>
      </p:sp>
      <p:pic>
        <p:nvPicPr>
          <p:cNvPr id="101390" name="Picture 14" descr="Coolingchannel-w3dman1-small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24400" y="1144588"/>
            <a:ext cx="3390900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91" name="Line 15"/>
          <p:cNvSpPr>
            <a:spLocks noChangeShapeType="1"/>
          </p:cNvSpPr>
          <p:nvPr/>
        </p:nvSpPr>
        <p:spPr bwMode="auto">
          <a:xfrm flipV="1">
            <a:off x="6324600" y="2419350"/>
            <a:ext cx="942975" cy="371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392" name="Text Box 16"/>
          <p:cNvSpPr txBox="1">
            <a:spLocks noChangeArrowheads="1"/>
          </p:cNvSpPr>
          <p:nvPr/>
        </p:nvSpPr>
        <p:spPr bwMode="auto">
          <a:xfrm>
            <a:off x="6019800" y="2667000"/>
            <a:ext cx="20716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MICE cooling channel</a:t>
            </a:r>
          </a:p>
          <a:p>
            <a:r>
              <a:rPr lang="en-US" sz="1400">
                <a:solidFill>
                  <a:srgbClr val="FF0066"/>
                </a:solidFill>
                <a:latin typeface="Times New Roman" pitchFamily="18" charset="0"/>
              </a:rPr>
              <a:t>(to be replaced with HCC)</a:t>
            </a:r>
          </a:p>
        </p:txBody>
      </p:sp>
      <p:sp>
        <p:nvSpPr>
          <p:cNvPr id="101393" name="Freeform 17"/>
          <p:cNvSpPr>
            <a:spLocks/>
          </p:cNvSpPr>
          <p:nvPr/>
        </p:nvSpPr>
        <p:spPr bwMode="auto">
          <a:xfrm>
            <a:off x="7924800" y="1828800"/>
            <a:ext cx="635000" cy="1828800"/>
          </a:xfrm>
          <a:custGeom>
            <a:avLst/>
            <a:gdLst>
              <a:gd name="T0" fmla="*/ 0 w 400"/>
              <a:gd name="T1" fmla="*/ 1828800 h 1152"/>
              <a:gd name="T2" fmla="*/ 609600 w 400"/>
              <a:gd name="T3" fmla="*/ 457200 h 1152"/>
              <a:gd name="T4" fmla="*/ 152400 w 400"/>
              <a:gd name="T5" fmla="*/ 0 h 1152"/>
              <a:gd name="T6" fmla="*/ 0 60000 65536"/>
              <a:gd name="T7" fmla="*/ 0 60000 65536"/>
              <a:gd name="T8" fmla="*/ 0 60000 65536"/>
              <a:gd name="T9" fmla="*/ 0 w 400"/>
              <a:gd name="T10" fmla="*/ 0 h 1152"/>
              <a:gd name="T11" fmla="*/ 400 w 400"/>
              <a:gd name="T12" fmla="*/ 1152 h 1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0" h="1152">
                <a:moveTo>
                  <a:pt x="0" y="1152"/>
                </a:moveTo>
                <a:cubicBezTo>
                  <a:pt x="184" y="816"/>
                  <a:pt x="368" y="480"/>
                  <a:pt x="384" y="288"/>
                </a:cubicBezTo>
                <a:cubicBezTo>
                  <a:pt x="400" y="96"/>
                  <a:pt x="144" y="48"/>
                  <a:pt x="9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1394" name="Freeform 18"/>
          <p:cNvSpPr>
            <a:spLocks/>
          </p:cNvSpPr>
          <p:nvPr/>
        </p:nvSpPr>
        <p:spPr bwMode="auto">
          <a:xfrm>
            <a:off x="5181600" y="2667000"/>
            <a:ext cx="774700" cy="914400"/>
          </a:xfrm>
          <a:custGeom>
            <a:avLst/>
            <a:gdLst>
              <a:gd name="T0" fmla="*/ 0 w 488"/>
              <a:gd name="T1" fmla="*/ 914400 h 576"/>
              <a:gd name="T2" fmla="*/ 685800 w 488"/>
              <a:gd name="T3" fmla="*/ 533400 h 576"/>
              <a:gd name="T4" fmla="*/ 533400 w 488"/>
              <a:gd name="T5" fmla="*/ 76200 h 576"/>
              <a:gd name="T6" fmla="*/ 457200 w 488"/>
              <a:gd name="T7" fmla="*/ 76200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488"/>
              <a:gd name="T13" fmla="*/ 0 h 576"/>
              <a:gd name="T14" fmla="*/ 488 w 488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8" h="576">
                <a:moveTo>
                  <a:pt x="0" y="576"/>
                </a:moveTo>
                <a:cubicBezTo>
                  <a:pt x="188" y="500"/>
                  <a:pt x="376" y="424"/>
                  <a:pt x="432" y="336"/>
                </a:cubicBezTo>
                <a:cubicBezTo>
                  <a:pt x="488" y="248"/>
                  <a:pt x="360" y="96"/>
                  <a:pt x="336" y="48"/>
                </a:cubicBezTo>
                <a:cubicBezTo>
                  <a:pt x="312" y="0"/>
                  <a:pt x="300" y="24"/>
                  <a:pt x="288" y="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1395" name="Freeform 19"/>
          <p:cNvSpPr>
            <a:spLocks/>
          </p:cNvSpPr>
          <p:nvPr/>
        </p:nvSpPr>
        <p:spPr bwMode="auto">
          <a:xfrm>
            <a:off x="1295400" y="2590800"/>
            <a:ext cx="3886200" cy="1295400"/>
          </a:xfrm>
          <a:custGeom>
            <a:avLst/>
            <a:gdLst>
              <a:gd name="T0" fmla="*/ 0 w 2448"/>
              <a:gd name="T1" fmla="*/ 1295400 h 816"/>
              <a:gd name="T2" fmla="*/ 1371600 w 2448"/>
              <a:gd name="T3" fmla="*/ 838200 h 816"/>
              <a:gd name="T4" fmla="*/ 3429000 w 2448"/>
              <a:gd name="T5" fmla="*/ 762000 h 816"/>
              <a:gd name="T6" fmla="*/ 3886200 w 2448"/>
              <a:gd name="T7" fmla="*/ 0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2448"/>
              <a:gd name="T13" fmla="*/ 0 h 816"/>
              <a:gd name="T14" fmla="*/ 2448 w 2448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48" h="816">
                <a:moveTo>
                  <a:pt x="0" y="816"/>
                </a:moveTo>
                <a:cubicBezTo>
                  <a:pt x="252" y="700"/>
                  <a:pt x="504" y="584"/>
                  <a:pt x="864" y="528"/>
                </a:cubicBezTo>
                <a:cubicBezTo>
                  <a:pt x="1224" y="472"/>
                  <a:pt x="1896" y="568"/>
                  <a:pt x="2160" y="480"/>
                </a:cubicBezTo>
                <a:cubicBezTo>
                  <a:pt x="2424" y="392"/>
                  <a:pt x="2400" y="80"/>
                  <a:pt x="244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Feb. 4 2009 </a:t>
            </a:r>
          </a:p>
        </p:txBody>
      </p:sp>
      <p:sp>
        <p:nvSpPr>
          <p:cNvPr id="103426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7239000" y="6553200"/>
            <a:ext cx="1905000" cy="304800"/>
          </a:xfrm>
          <a:noFill/>
        </p:spPr>
        <p:txBody>
          <a:bodyPr/>
          <a:lstStyle/>
          <a:p>
            <a:pPr algn="r"/>
            <a:r>
              <a:rPr lang="en-US" sz="1400" smtClean="0"/>
              <a:t>Abrams-AAC</a:t>
            </a:r>
          </a:p>
        </p:txBody>
      </p:sp>
      <p:sp>
        <p:nvSpPr>
          <p:cNvPr id="10342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209800" y="6477000"/>
            <a:ext cx="5029200" cy="381000"/>
          </a:xfrm>
          <a:noFill/>
        </p:spPr>
        <p:txBody>
          <a:bodyPr/>
          <a:lstStyle/>
          <a:p>
            <a:pPr algn="ctr"/>
            <a:fld id="{B4B25A59-5B98-4037-ADE9-E01E69300C83}" type="slidenum">
              <a:rPr lang="en-US" sz="1200" smtClean="0"/>
              <a:pPr algn="ctr"/>
              <a:t>7</a:t>
            </a:fld>
            <a:endParaRPr lang="en-US" sz="1200" smtClean="0"/>
          </a:p>
        </p:txBody>
      </p:sp>
      <p:pic>
        <p:nvPicPr>
          <p:cNvPr id="103428" name="Picture 2"/>
          <p:cNvPicPr>
            <a:picLocks noChangeAspect="1" noChangeArrowheads="1"/>
          </p:cNvPicPr>
          <p:nvPr/>
        </p:nvPicPr>
        <p:blipFill>
          <a:blip r:embed="rId3"/>
          <a:srcRect l="28661" t="38295" b="20515"/>
          <a:stretch>
            <a:fillRect/>
          </a:stretch>
        </p:blipFill>
        <p:spPr bwMode="auto">
          <a:xfrm>
            <a:off x="214313" y="2174875"/>
            <a:ext cx="9021762" cy="385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96863"/>
            <a:ext cx="8229600" cy="1143001"/>
          </a:xfrm>
        </p:spPr>
        <p:txBody>
          <a:bodyPr/>
          <a:lstStyle/>
          <a:p>
            <a:r>
              <a:rPr lang="en-US" smtClean="0"/>
              <a:t>Layout in MICE Hall</a:t>
            </a:r>
          </a:p>
        </p:txBody>
      </p:sp>
      <p:sp>
        <p:nvSpPr>
          <p:cNvPr id="103430" name="Text Box 9"/>
          <p:cNvSpPr txBox="1">
            <a:spLocks noChangeArrowheads="1"/>
          </p:cNvSpPr>
          <p:nvPr/>
        </p:nvSpPr>
        <p:spPr bwMode="auto">
          <a:xfrm>
            <a:off x="5851525" y="1052513"/>
            <a:ext cx="3009900" cy="76835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Move downstream</a:t>
            </a:r>
          </a:p>
          <a:p>
            <a:r>
              <a:rPr lang="en-US" sz="1400"/>
              <a:t>Tracker and Cal farther</a:t>
            </a:r>
          </a:p>
          <a:p>
            <a:r>
              <a:rPr lang="en-US" sz="1400"/>
              <a:t>downstream to make room for HCC</a:t>
            </a:r>
          </a:p>
        </p:txBody>
      </p:sp>
      <p:sp>
        <p:nvSpPr>
          <p:cNvPr id="103431" name="Text Box 10"/>
          <p:cNvSpPr txBox="1">
            <a:spLocks noChangeArrowheads="1"/>
          </p:cNvSpPr>
          <p:nvPr/>
        </p:nvSpPr>
        <p:spPr bwMode="auto">
          <a:xfrm>
            <a:off x="2266950" y="881063"/>
            <a:ext cx="2824163" cy="34290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Remove MICE cooling apparatus</a:t>
            </a:r>
          </a:p>
        </p:txBody>
      </p:sp>
      <p:sp>
        <p:nvSpPr>
          <p:cNvPr id="103432" name="Rectangle 12"/>
          <p:cNvSpPr>
            <a:spLocks noChangeArrowheads="1"/>
          </p:cNvSpPr>
          <p:nvPr/>
        </p:nvSpPr>
        <p:spPr bwMode="auto">
          <a:xfrm>
            <a:off x="3111500" y="3419475"/>
            <a:ext cx="1460500" cy="684213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3433" name="Text Box 13"/>
          <p:cNvSpPr txBox="1">
            <a:spLocks noChangeArrowheads="1"/>
          </p:cNvSpPr>
          <p:nvPr/>
        </p:nvSpPr>
        <p:spPr bwMode="auto">
          <a:xfrm>
            <a:off x="1857375" y="1414463"/>
            <a:ext cx="1639888" cy="555625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Upstream Tracker</a:t>
            </a:r>
          </a:p>
          <a:p>
            <a:r>
              <a:rPr lang="en-US" sz="1400"/>
              <a:t>unchanged</a:t>
            </a:r>
          </a:p>
        </p:txBody>
      </p:sp>
      <p:sp>
        <p:nvSpPr>
          <p:cNvPr id="103434" name="Line 14"/>
          <p:cNvSpPr>
            <a:spLocks noChangeShapeType="1"/>
          </p:cNvSpPr>
          <p:nvPr/>
        </p:nvSpPr>
        <p:spPr bwMode="auto">
          <a:xfrm>
            <a:off x="2114550" y="1970088"/>
            <a:ext cx="728663" cy="16510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435" name="Line 15"/>
          <p:cNvSpPr>
            <a:spLocks noChangeShapeType="1"/>
          </p:cNvSpPr>
          <p:nvPr/>
        </p:nvSpPr>
        <p:spPr bwMode="auto">
          <a:xfrm flipH="1">
            <a:off x="3957638" y="1223963"/>
            <a:ext cx="1095375" cy="2195512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436" name="Line 16"/>
          <p:cNvSpPr>
            <a:spLocks noChangeShapeType="1"/>
          </p:cNvSpPr>
          <p:nvPr/>
        </p:nvSpPr>
        <p:spPr bwMode="auto">
          <a:xfrm flipH="1">
            <a:off x="4918075" y="1782763"/>
            <a:ext cx="1997075" cy="18383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437" name="Line 17"/>
          <p:cNvSpPr>
            <a:spLocks noChangeShapeType="1"/>
          </p:cNvSpPr>
          <p:nvPr/>
        </p:nvSpPr>
        <p:spPr bwMode="auto">
          <a:xfrm flipH="1">
            <a:off x="5686425" y="1820863"/>
            <a:ext cx="1382713" cy="1800225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438" name="Text Box 18"/>
          <p:cNvSpPr txBox="1">
            <a:spLocks noChangeArrowheads="1"/>
          </p:cNvSpPr>
          <p:nvPr/>
        </p:nvSpPr>
        <p:spPr bwMode="auto">
          <a:xfrm>
            <a:off x="639763" y="1381125"/>
            <a:ext cx="785812" cy="37465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Q7-Q9</a:t>
            </a:r>
          </a:p>
        </p:txBody>
      </p:sp>
      <p:sp>
        <p:nvSpPr>
          <p:cNvPr id="103439" name="Line 19"/>
          <p:cNvSpPr>
            <a:spLocks noChangeShapeType="1"/>
          </p:cNvSpPr>
          <p:nvPr/>
        </p:nvSpPr>
        <p:spPr bwMode="auto">
          <a:xfrm>
            <a:off x="1154113" y="1755775"/>
            <a:ext cx="460375" cy="1865313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Feb. 4 2009 </a:t>
            </a:r>
          </a:p>
        </p:txBody>
      </p:sp>
      <p:sp>
        <p:nvSpPr>
          <p:cNvPr id="10547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7239000" y="6553200"/>
            <a:ext cx="1905000" cy="304800"/>
          </a:xfrm>
          <a:noFill/>
        </p:spPr>
        <p:txBody>
          <a:bodyPr/>
          <a:lstStyle/>
          <a:p>
            <a:pPr algn="r"/>
            <a:r>
              <a:rPr lang="en-US" sz="1400" smtClean="0"/>
              <a:t>Abrams-AAC</a:t>
            </a:r>
          </a:p>
        </p:txBody>
      </p:sp>
      <p:sp>
        <p:nvSpPr>
          <p:cNvPr id="10547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209800" y="6477000"/>
            <a:ext cx="5029200" cy="381000"/>
          </a:xfrm>
          <a:noFill/>
        </p:spPr>
        <p:txBody>
          <a:bodyPr/>
          <a:lstStyle/>
          <a:p>
            <a:pPr algn="ctr"/>
            <a:fld id="{E1AFD51B-BAC2-42EF-85A5-D4570E5DCF23}" type="slidenum">
              <a:rPr lang="en-US" sz="1200" smtClean="0"/>
              <a:pPr algn="ctr"/>
              <a:t>8</a:t>
            </a:fld>
            <a:endParaRPr lang="en-US" sz="1200" smtClean="0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6629400" cy="762000"/>
          </a:xfrm>
        </p:spPr>
        <p:txBody>
          <a:bodyPr/>
          <a:lstStyle/>
          <a:p>
            <a:r>
              <a:rPr lang="en-US" sz="2800" smtClean="0"/>
              <a:t>Layouts with MICE Channel </a:t>
            </a:r>
            <a:br>
              <a:rPr lang="en-US" sz="2800" smtClean="0"/>
            </a:br>
            <a:r>
              <a:rPr lang="en-US" sz="2800" smtClean="0"/>
              <a:t>and MANX Apparatus</a:t>
            </a:r>
          </a:p>
        </p:txBody>
      </p:sp>
      <p:pic>
        <p:nvPicPr>
          <p:cNvPr id="1054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371600"/>
            <a:ext cx="7256463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5478" name="Group 46"/>
          <p:cNvGrpSpPr>
            <a:grpSpLocks/>
          </p:cNvGrpSpPr>
          <p:nvPr/>
        </p:nvGrpSpPr>
        <p:grpSpPr bwMode="auto">
          <a:xfrm>
            <a:off x="2574925" y="5045075"/>
            <a:ext cx="1008063" cy="274638"/>
            <a:chOff x="1632" y="1521"/>
            <a:chExt cx="635" cy="173"/>
          </a:xfrm>
        </p:grpSpPr>
        <p:sp>
          <p:nvSpPr>
            <p:cNvPr id="105528" name="Line 6"/>
            <p:cNvSpPr>
              <a:spLocks noChangeShapeType="1"/>
            </p:cNvSpPr>
            <p:nvPr/>
          </p:nvSpPr>
          <p:spPr bwMode="auto">
            <a:xfrm>
              <a:off x="1632" y="1680"/>
              <a:ext cx="635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29" name="Text Box 7"/>
            <p:cNvSpPr txBox="1">
              <a:spLocks noChangeArrowheads="1"/>
            </p:cNvSpPr>
            <p:nvPr/>
          </p:nvSpPr>
          <p:spPr bwMode="auto">
            <a:xfrm>
              <a:off x="1776" y="1521"/>
              <a:ext cx="3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2.6 m</a:t>
              </a:r>
            </a:p>
          </p:txBody>
        </p:sp>
      </p:grpSp>
      <p:grpSp>
        <p:nvGrpSpPr>
          <p:cNvPr id="105479" name="Group 39"/>
          <p:cNvGrpSpPr>
            <a:grpSpLocks/>
          </p:cNvGrpSpPr>
          <p:nvPr/>
        </p:nvGrpSpPr>
        <p:grpSpPr bwMode="auto">
          <a:xfrm>
            <a:off x="6400800" y="5656263"/>
            <a:ext cx="2524125" cy="668337"/>
            <a:chOff x="4224" y="2082"/>
            <a:chExt cx="1590" cy="421"/>
          </a:xfrm>
        </p:grpSpPr>
        <p:sp>
          <p:nvSpPr>
            <p:cNvPr id="105524" name="Line 35"/>
            <p:cNvSpPr>
              <a:spLocks noChangeShapeType="1"/>
            </p:cNvSpPr>
            <p:nvPr/>
          </p:nvSpPr>
          <p:spPr bwMode="auto">
            <a:xfrm>
              <a:off x="4224" y="2208"/>
              <a:ext cx="572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25" name="Line 36"/>
            <p:cNvSpPr>
              <a:spLocks noChangeShapeType="1"/>
            </p:cNvSpPr>
            <p:nvPr/>
          </p:nvSpPr>
          <p:spPr bwMode="auto">
            <a:xfrm flipV="1">
              <a:off x="4224" y="2400"/>
              <a:ext cx="57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26" name="Text Box 37"/>
            <p:cNvSpPr txBox="1">
              <a:spLocks noChangeArrowheads="1"/>
            </p:cNvSpPr>
            <p:nvPr/>
          </p:nvSpPr>
          <p:spPr bwMode="auto">
            <a:xfrm>
              <a:off x="4800" y="2082"/>
              <a:ext cx="101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imes New Roman" pitchFamily="18" charset="0"/>
                </a:rPr>
                <a:t>New TOF Ctrs (TF)</a:t>
              </a:r>
            </a:p>
          </p:txBody>
        </p:sp>
        <p:sp>
          <p:nvSpPr>
            <p:cNvPr id="105527" name="Text Box 38"/>
            <p:cNvSpPr txBox="1">
              <a:spLocks noChangeArrowheads="1"/>
            </p:cNvSpPr>
            <p:nvPr/>
          </p:nvSpPr>
          <p:spPr bwMode="auto">
            <a:xfrm>
              <a:off x="4790" y="2311"/>
              <a:ext cx="9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imes New Roman" pitchFamily="18" charset="0"/>
                </a:rPr>
                <a:t>New Trackers (S)</a:t>
              </a:r>
            </a:p>
          </p:txBody>
        </p:sp>
      </p:grpSp>
      <p:grpSp>
        <p:nvGrpSpPr>
          <p:cNvPr id="105480" name="Group 45"/>
          <p:cNvGrpSpPr>
            <a:grpSpLocks/>
          </p:cNvGrpSpPr>
          <p:nvPr/>
        </p:nvGrpSpPr>
        <p:grpSpPr bwMode="auto">
          <a:xfrm>
            <a:off x="2455863" y="3724275"/>
            <a:ext cx="5834062" cy="1511300"/>
            <a:chOff x="1526" y="2390"/>
            <a:chExt cx="3675" cy="952"/>
          </a:xfrm>
        </p:grpSpPr>
        <p:sp>
          <p:nvSpPr>
            <p:cNvPr id="105501" name="Line 10"/>
            <p:cNvSpPr>
              <a:spLocks noChangeShapeType="1"/>
            </p:cNvSpPr>
            <p:nvPr/>
          </p:nvSpPr>
          <p:spPr bwMode="auto">
            <a:xfrm flipV="1">
              <a:off x="2277" y="3179"/>
              <a:ext cx="60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02" name="Line 15"/>
            <p:cNvSpPr>
              <a:spLocks noChangeShapeType="1"/>
            </p:cNvSpPr>
            <p:nvPr/>
          </p:nvSpPr>
          <p:spPr bwMode="auto">
            <a:xfrm>
              <a:off x="2880" y="2563"/>
              <a:ext cx="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03" name="Line 17"/>
            <p:cNvSpPr>
              <a:spLocks noChangeShapeType="1"/>
            </p:cNvSpPr>
            <p:nvPr/>
          </p:nvSpPr>
          <p:spPr bwMode="auto">
            <a:xfrm flipV="1">
              <a:off x="2880" y="2529"/>
              <a:ext cx="0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04" name="Line 18"/>
            <p:cNvSpPr>
              <a:spLocks noChangeShapeType="1"/>
            </p:cNvSpPr>
            <p:nvPr/>
          </p:nvSpPr>
          <p:spPr bwMode="auto">
            <a:xfrm flipV="1">
              <a:off x="3599" y="2511"/>
              <a:ext cx="0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05" name="Text Box 19"/>
            <p:cNvSpPr txBox="1">
              <a:spLocks noChangeArrowheads="1"/>
            </p:cNvSpPr>
            <p:nvPr/>
          </p:nvSpPr>
          <p:spPr bwMode="auto">
            <a:xfrm>
              <a:off x="2948" y="2390"/>
              <a:ext cx="55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Times New Roman" pitchFamily="18" charset="0"/>
                </a:rPr>
                <a:t>3.2m HCC</a:t>
              </a:r>
            </a:p>
          </p:txBody>
        </p:sp>
        <p:sp>
          <p:nvSpPr>
            <p:cNvPr id="105506" name="Text Box 20"/>
            <p:cNvSpPr txBox="1">
              <a:spLocks noChangeArrowheads="1"/>
            </p:cNvSpPr>
            <p:nvPr/>
          </p:nvSpPr>
          <p:spPr bwMode="auto">
            <a:xfrm>
              <a:off x="2334" y="3013"/>
              <a:ext cx="511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imes New Roman" pitchFamily="18" charset="0"/>
                </a:rPr>
                <a:t>  </a:t>
              </a:r>
              <a:r>
                <a:rPr lang="en-US" sz="1200">
                  <a:latin typeface="Times New Roman" pitchFamily="18" charset="0"/>
                </a:rPr>
                <a:t>2.4 m</a:t>
              </a:r>
            </a:p>
            <a:p>
              <a:r>
                <a:rPr lang="en-US" sz="1200">
                  <a:latin typeface="Times New Roman" pitchFamily="18" charset="0"/>
                </a:rPr>
                <a:t>Matching</a:t>
              </a:r>
            </a:p>
          </p:txBody>
        </p:sp>
        <p:sp>
          <p:nvSpPr>
            <p:cNvPr id="105507" name="Line 21"/>
            <p:cNvSpPr>
              <a:spLocks noChangeShapeType="1"/>
            </p:cNvSpPr>
            <p:nvPr/>
          </p:nvSpPr>
          <p:spPr bwMode="auto">
            <a:xfrm flipV="1">
              <a:off x="3615" y="3187"/>
              <a:ext cx="60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08" name="Rectangle 23"/>
            <p:cNvSpPr>
              <a:spLocks noChangeArrowheads="1"/>
            </p:cNvSpPr>
            <p:nvPr/>
          </p:nvSpPr>
          <p:spPr bwMode="auto">
            <a:xfrm>
              <a:off x="3638" y="3035"/>
              <a:ext cx="560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Times New Roman" pitchFamily="18" charset="0"/>
                </a:rPr>
                <a:t>  </a:t>
              </a:r>
              <a:r>
                <a:rPr lang="en-US" sz="1200">
                  <a:latin typeface="Times New Roman" pitchFamily="18" charset="0"/>
                </a:rPr>
                <a:t>2.4 m</a:t>
              </a:r>
            </a:p>
            <a:p>
              <a:r>
                <a:rPr lang="en-US" sz="1200">
                  <a:latin typeface="Times New Roman" pitchFamily="18" charset="0"/>
                </a:rPr>
                <a:t>Matching</a:t>
              </a:r>
            </a:p>
          </p:txBody>
        </p:sp>
        <p:sp>
          <p:nvSpPr>
            <p:cNvPr id="105509" name="Line 25"/>
            <p:cNvSpPr>
              <a:spLocks noChangeShapeType="1"/>
            </p:cNvSpPr>
            <p:nvPr/>
          </p:nvSpPr>
          <p:spPr bwMode="auto">
            <a:xfrm>
              <a:off x="2244" y="2784"/>
              <a:ext cx="0" cy="16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10" name="Line 26"/>
            <p:cNvSpPr>
              <a:spLocks noChangeShapeType="1"/>
            </p:cNvSpPr>
            <p:nvPr/>
          </p:nvSpPr>
          <p:spPr bwMode="auto">
            <a:xfrm>
              <a:off x="1612" y="2780"/>
              <a:ext cx="0" cy="16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11" name="Line 27"/>
            <p:cNvSpPr>
              <a:spLocks noChangeShapeType="1"/>
            </p:cNvSpPr>
            <p:nvPr/>
          </p:nvSpPr>
          <p:spPr bwMode="auto">
            <a:xfrm>
              <a:off x="2956" y="2732"/>
              <a:ext cx="0" cy="12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12" name="Line 28"/>
            <p:cNvSpPr>
              <a:spLocks noChangeShapeType="1"/>
            </p:cNvSpPr>
            <p:nvPr/>
          </p:nvSpPr>
          <p:spPr bwMode="auto">
            <a:xfrm>
              <a:off x="3144" y="2856"/>
              <a:ext cx="0" cy="12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13" name="Line 29"/>
            <p:cNvSpPr>
              <a:spLocks noChangeShapeType="1"/>
            </p:cNvSpPr>
            <p:nvPr/>
          </p:nvSpPr>
          <p:spPr bwMode="auto">
            <a:xfrm>
              <a:off x="3328" y="2740"/>
              <a:ext cx="0" cy="12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14" name="Line 30"/>
            <p:cNvSpPr>
              <a:spLocks noChangeShapeType="1"/>
            </p:cNvSpPr>
            <p:nvPr/>
          </p:nvSpPr>
          <p:spPr bwMode="auto">
            <a:xfrm>
              <a:off x="3552" y="2848"/>
              <a:ext cx="0" cy="12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15" name="Line 31"/>
            <p:cNvSpPr>
              <a:spLocks noChangeShapeType="1"/>
            </p:cNvSpPr>
            <p:nvPr/>
          </p:nvSpPr>
          <p:spPr bwMode="auto">
            <a:xfrm flipV="1">
              <a:off x="2880" y="2785"/>
              <a:ext cx="0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16" name="Line 32"/>
            <p:cNvSpPr>
              <a:spLocks noChangeShapeType="1"/>
            </p:cNvSpPr>
            <p:nvPr/>
          </p:nvSpPr>
          <p:spPr bwMode="auto">
            <a:xfrm flipV="1">
              <a:off x="3619" y="2787"/>
              <a:ext cx="0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17" name="Line 33"/>
            <p:cNvSpPr>
              <a:spLocks noChangeShapeType="1"/>
            </p:cNvSpPr>
            <p:nvPr/>
          </p:nvSpPr>
          <p:spPr bwMode="auto">
            <a:xfrm>
              <a:off x="4376" y="2776"/>
              <a:ext cx="0" cy="16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18" name="Line 34"/>
            <p:cNvSpPr>
              <a:spLocks noChangeShapeType="1"/>
            </p:cNvSpPr>
            <p:nvPr/>
          </p:nvSpPr>
          <p:spPr bwMode="auto">
            <a:xfrm>
              <a:off x="5036" y="2764"/>
              <a:ext cx="0" cy="16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19" name="Text Box 40"/>
            <p:cNvSpPr txBox="1">
              <a:spLocks noChangeArrowheads="1"/>
            </p:cNvSpPr>
            <p:nvPr/>
          </p:nvSpPr>
          <p:spPr bwMode="auto">
            <a:xfrm>
              <a:off x="1526" y="2455"/>
              <a:ext cx="31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folHlink"/>
                  </a:solidFill>
                  <a:latin typeface="Times New Roman" pitchFamily="18" charset="0"/>
                </a:rPr>
                <a:t>TF1</a:t>
              </a:r>
            </a:p>
          </p:txBody>
        </p:sp>
        <p:sp>
          <p:nvSpPr>
            <p:cNvPr id="105520" name="Text Box 41"/>
            <p:cNvSpPr txBox="1">
              <a:spLocks noChangeArrowheads="1"/>
            </p:cNvSpPr>
            <p:nvPr/>
          </p:nvSpPr>
          <p:spPr bwMode="auto">
            <a:xfrm>
              <a:off x="2102" y="2455"/>
              <a:ext cx="31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folHlink"/>
                  </a:solidFill>
                  <a:latin typeface="Times New Roman" pitchFamily="18" charset="0"/>
                </a:rPr>
                <a:t>TF2</a:t>
              </a:r>
            </a:p>
          </p:txBody>
        </p:sp>
        <p:sp>
          <p:nvSpPr>
            <p:cNvPr id="105521" name="Text Box 42"/>
            <p:cNvSpPr txBox="1">
              <a:spLocks noChangeArrowheads="1"/>
            </p:cNvSpPr>
            <p:nvPr/>
          </p:nvSpPr>
          <p:spPr bwMode="auto">
            <a:xfrm>
              <a:off x="4214" y="2455"/>
              <a:ext cx="31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folHlink"/>
                  </a:solidFill>
                  <a:latin typeface="Times New Roman" pitchFamily="18" charset="0"/>
                </a:rPr>
                <a:t>TF3</a:t>
              </a:r>
            </a:p>
          </p:txBody>
        </p:sp>
        <p:sp>
          <p:nvSpPr>
            <p:cNvPr id="105522" name="Text Box 43"/>
            <p:cNvSpPr txBox="1">
              <a:spLocks noChangeArrowheads="1"/>
            </p:cNvSpPr>
            <p:nvPr/>
          </p:nvSpPr>
          <p:spPr bwMode="auto">
            <a:xfrm>
              <a:off x="4886" y="2455"/>
              <a:ext cx="31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folHlink"/>
                  </a:solidFill>
                  <a:latin typeface="Times New Roman" pitchFamily="18" charset="0"/>
                </a:rPr>
                <a:t>TF4</a:t>
              </a:r>
            </a:p>
          </p:txBody>
        </p:sp>
        <p:sp>
          <p:nvSpPr>
            <p:cNvPr id="105523" name="Text Box 44"/>
            <p:cNvSpPr txBox="1">
              <a:spLocks noChangeArrowheads="1"/>
            </p:cNvSpPr>
            <p:nvPr/>
          </p:nvSpPr>
          <p:spPr bwMode="auto">
            <a:xfrm>
              <a:off x="2880" y="3024"/>
              <a:ext cx="75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accent2"/>
                  </a:solidFill>
                  <a:latin typeface="Times New Roman" pitchFamily="18" charset="0"/>
                </a:rPr>
                <a:t>S1  S2  S3  S4</a:t>
              </a:r>
            </a:p>
          </p:txBody>
        </p:sp>
      </p:grpSp>
      <p:sp>
        <p:nvSpPr>
          <p:cNvPr id="105481" name="Rectangle 49"/>
          <p:cNvSpPr>
            <a:spLocks noChangeArrowheads="1"/>
          </p:cNvSpPr>
          <p:nvPr/>
        </p:nvSpPr>
        <p:spPr bwMode="auto">
          <a:xfrm>
            <a:off x="8534400" y="1981200"/>
            <a:ext cx="1524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5482" name="Rectangle 50"/>
          <p:cNvSpPr>
            <a:spLocks noChangeArrowheads="1"/>
          </p:cNvSpPr>
          <p:nvPr/>
        </p:nvSpPr>
        <p:spPr bwMode="auto">
          <a:xfrm>
            <a:off x="8534400" y="4267200"/>
            <a:ext cx="1524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05483" name="Text Box 51"/>
          <p:cNvSpPr txBox="1">
            <a:spLocks noChangeArrowheads="1"/>
          </p:cNvSpPr>
          <p:nvPr/>
        </p:nvSpPr>
        <p:spPr bwMode="auto">
          <a:xfrm>
            <a:off x="8289925" y="1306513"/>
            <a:ext cx="600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Beam</a:t>
            </a:r>
          </a:p>
          <a:p>
            <a:r>
              <a:rPr lang="en-US" sz="1400">
                <a:latin typeface="Times New Roman" pitchFamily="18" charset="0"/>
              </a:rPr>
              <a:t>Stop</a:t>
            </a:r>
          </a:p>
        </p:txBody>
      </p:sp>
      <p:sp>
        <p:nvSpPr>
          <p:cNvPr id="105484" name="Line 52"/>
          <p:cNvSpPr>
            <a:spLocks noChangeShapeType="1"/>
          </p:cNvSpPr>
          <p:nvPr/>
        </p:nvSpPr>
        <p:spPr bwMode="auto">
          <a:xfrm>
            <a:off x="7086600" y="2057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85" name="Line 53"/>
          <p:cNvSpPr>
            <a:spLocks noChangeShapeType="1"/>
          </p:cNvSpPr>
          <p:nvPr/>
        </p:nvSpPr>
        <p:spPr bwMode="auto">
          <a:xfrm>
            <a:off x="7086600" y="2362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86" name="Text Box 54"/>
          <p:cNvSpPr txBox="1">
            <a:spLocks noChangeArrowheads="1"/>
          </p:cNvSpPr>
          <p:nvPr/>
        </p:nvSpPr>
        <p:spPr bwMode="auto">
          <a:xfrm>
            <a:off x="7315200" y="1752600"/>
            <a:ext cx="550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Rails</a:t>
            </a:r>
          </a:p>
        </p:txBody>
      </p:sp>
      <p:sp>
        <p:nvSpPr>
          <p:cNvPr id="105487" name="Text Box 55"/>
          <p:cNvSpPr txBox="1">
            <a:spLocks noChangeArrowheads="1"/>
          </p:cNvSpPr>
          <p:nvPr/>
        </p:nvSpPr>
        <p:spPr bwMode="auto">
          <a:xfrm>
            <a:off x="657225" y="2586038"/>
            <a:ext cx="2686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Full MICE Setup (Step 6)</a:t>
            </a:r>
          </a:p>
        </p:txBody>
      </p:sp>
      <p:sp>
        <p:nvSpPr>
          <p:cNvPr id="105488" name="Text Box 56"/>
          <p:cNvSpPr txBox="1">
            <a:spLocks noChangeArrowheads="1"/>
          </p:cNvSpPr>
          <p:nvPr/>
        </p:nvSpPr>
        <p:spPr bwMode="auto">
          <a:xfrm>
            <a:off x="2640013" y="1509713"/>
            <a:ext cx="4638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Tracker   Cool  RF    Cool   RF   Cool Tracker     EMR</a:t>
            </a:r>
          </a:p>
        </p:txBody>
      </p:sp>
      <p:sp>
        <p:nvSpPr>
          <p:cNvPr id="105489" name="Line 57"/>
          <p:cNvSpPr>
            <a:spLocks noChangeShapeType="1"/>
          </p:cNvSpPr>
          <p:nvPr/>
        </p:nvSpPr>
        <p:spPr bwMode="auto">
          <a:xfrm>
            <a:off x="3630613" y="2776538"/>
            <a:ext cx="21304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5490" name="Text Box 58"/>
          <p:cNvSpPr txBox="1">
            <a:spLocks noChangeArrowheads="1"/>
          </p:cNvSpPr>
          <p:nvPr/>
        </p:nvSpPr>
        <p:spPr bwMode="auto">
          <a:xfrm>
            <a:off x="4202113" y="2776538"/>
            <a:ext cx="506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6 m</a:t>
            </a:r>
          </a:p>
        </p:txBody>
      </p:sp>
      <p:sp>
        <p:nvSpPr>
          <p:cNvPr id="105491" name="Line 59"/>
          <p:cNvSpPr>
            <a:spLocks noChangeShapeType="1"/>
          </p:cNvSpPr>
          <p:nvPr/>
        </p:nvSpPr>
        <p:spPr bwMode="auto">
          <a:xfrm flipV="1">
            <a:off x="3630613" y="2362200"/>
            <a:ext cx="0" cy="590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92" name="Line 60"/>
          <p:cNvSpPr>
            <a:spLocks noChangeShapeType="1"/>
          </p:cNvSpPr>
          <p:nvPr/>
        </p:nvSpPr>
        <p:spPr bwMode="auto">
          <a:xfrm>
            <a:off x="5761038" y="2362200"/>
            <a:ext cx="0" cy="590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93" name="Line 61"/>
          <p:cNvSpPr>
            <a:spLocks noChangeShapeType="1"/>
          </p:cNvSpPr>
          <p:nvPr/>
        </p:nvSpPr>
        <p:spPr bwMode="auto">
          <a:xfrm>
            <a:off x="3582988" y="4748213"/>
            <a:ext cx="0" cy="938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94" name="Line 62"/>
          <p:cNvSpPr>
            <a:spLocks noChangeShapeType="1"/>
          </p:cNvSpPr>
          <p:nvPr/>
        </p:nvSpPr>
        <p:spPr bwMode="auto">
          <a:xfrm>
            <a:off x="6697663" y="4748213"/>
            <a:ext cx="0" cy="938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95" name="Line 63"/>
          <p:cNvSpPr>
            <a:spLocks noChangeShapeType="1"/>
          </p:cNvSpPr>
          <p:nvPr/>
        </p:nvSpPr>
        <p:spPr bwMode="auto">
          <a:xfrm>
            <a:off x="3582988" y="5473700"/>
            <a:ext cx="3114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5496" name="Text Box 64"/>
          <p:cNvSpPr txBox="1">
            <a:spLocks noChangeArrowheads="1"/>
          </p:cNvSpPr>
          <p:nvPr/>
        </p:nvSpPr>
        <p:spPr bwMode="auto">
          <a:xfrm>
            <a:off x="4633913" y="5200650"/>
            <a:ext cx="506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8 m</a:t>
            </a:r>
          </a:p>
        </p:txBody>
      </p:sp>
      <p:sp>
        <p:nvSpPr>
          <p:cNvPr id="105497" name="Line 65"/>
          <p:cNvSpPr>
            <a:spLocks noChangeShapeType="1"/>
          </p:cNvSpPr>
          <p:nvPr/>
        </p:nvSpPr>
        <p:spPr bwMode="auto">
          <a:xfrm>
            <a:off x="8534400" y="2438400"/>
            <a:ext cx="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98" name="Line 66"/>
          <p:cNvSpPr>
            <a:spLocks noChangeShapeType="1"/>
          </p:cNvSpPr>
          <p:nvPr/>
        </p:nvSpPr>
        <p:spPr bwMode="auto">
          <a:xfrm>
            <a:off x="6980238" y="2362200"/>
            <a:ext cx="0" cy="590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99" name="Line 67"/>
          <p:cNvSpPr>
            <a:spLocks noChangeShapeType="1"/>
          </p:cNvSpPr>
          <p:nvPr/>
        </p:nvSpPr>
        <p:spPr bwMode="auto">
          <a:xfrm>
            <a:off x="6980238" y="2776538"/>
            <a:ext cx="1554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5500" name="Text Box 68"/>
          <p:cNvSpPr txBox="1">
            <a:spLocks noChangeArrowheads="1"/>
          </p:cNvSpPr>
          <p:nvPr/>
        </p:nvSpPr>
        <p:spPr bwMode="auto">
          <a:xfrm>
            <a:off x="7399338" y="2784475"/>
            <a:ext cx="658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5.5 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Feb. 4 2009 </a:t>
            </a:r>
          </a:p>
        </p:txBody>
      </p:sp>
      <p:sp>
        <p:nvSpPr>
          <p:cNvPr id="107522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239000" y="6477000"/>
            <a:ext cx="1905000" cy="381000"/>
          </a:xfrm>
          <a:noFill/>
        </p:spPr>
        <p:txBody>
          <a:bodyPr/>
          <a:lstStyle/>
          <a:p>
            <a:r>
              <a:rPr lang="en-US" sz="1400" smtClean="0"/>
              <a:t>Abrams-AAC</a:t>
            </a:r>
          </a:p>
        </p:txBody>
      </p:sp>
      <p:sp>
        <p:nvSpPr>
          <p:cNvPr id="10752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209800" y="6477000"/>
            <a:ext cx="5029200" cy="381000"/>
          </a:xfrm>
          <a:noFill/>
        </p:spPr>
        <p:txBody>
          <a:bodyPr/>
          <a:lstStyle/>
          <a:p>
            <a:fld id="{D2762F7F-C4A8-4044-BC81-67A0ADE70E2A}" type="slidenum">
              <a:rPr lang="en-US" sz="1200" smtClean="0"/>
              <a:pPr/>
              <a:t>9</a:t>
            </a:fld>
            <a:endParaRPr lang="en-US" sz="1200" smtClean="0"/>
          </a:p>
        </p:txBody>
      </p:sp>
      <p:sp>
        <p:nvSpPr>
          <p:cNvPr id="1075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MANX Detectors</a:t>
            </a:r>
          </a:p>
        </p:txBody>
      </p:sp>
      <p:sp>
        <p:nvSpPr>
          <p:cNvPr id="107525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Fast TOF Counters</a:t>
            </a:r>
          </a:p>
          <a:p>
            <a:pPr lvl="1"/>
            <a:r>
              <a:rPr lang="en-US" smtClean="0"/>
              <a:t>Better determination of longitudinal component of momentum </a:t>
            </a:r>
          </a:p>
          <a:p>
            <a:pPr lvl="1"/>
            <a:r>
              <a:rPr lang="en-US" smtClean="0"/>
              <a:t>Improves computation of 6D emittance</a:t>
            </a:r>
          </a:p>
          <a:p>
            <a:pPr lvl="1"/>
            <a:r>
              <a:rPr lang="en-US" smtClean="0"/>
              <a:t>MICE TOF ctrs </a:t>
            </a:r>
            <a:r>
              <a:rPr lang="en-US" smtClean="0">
                <a:sym typeface="Wingdings" pitchFamily="2" charset="2"/>
              </a:rPr>
              <a:t> 70psec resolution</a:t>
            </a:r>
          </a:p>
          <a:p>
            <a:pPr lvl="1"/>
            <a:r>
              <a:rPr lang="en-US" smtClean="0">
                <a:sym typeface="Wingdings" pitchFamily="2" charset="2"/>
              </a:rPr>
              <a:t>MANX MCP TOF (10 ps or better) counters can supplement or supplant MICE TOFs to improve resolution</a:t>
            </a:r>
            <a:endParaRPr lang="en-US" smtClean="0">
              <a:cs typeface="Arial" charset="0"/>
            </a:endParaRPr>
          </a:p>
          <a:p>
            <a:r>
              <a:rPr lang="en-US" smtClean="0"/>
              <a:t>Trackers inside HCC</a:t>
            </a:r>
          </a:p>
          <a:p>
            <a:pPr lvl="1"/>
            <a:r>
              <a:rPr lang="en-US" smtClean="0"/>
              <a:t>Better definition of trajectory inside HCC</a:t>
            </a:r>
          </a:p>
          <a:p>
            <a:pPr lvl="1"/>
            <a:r>
              <a:rPr lang="en-US" smtClean="0"/>
              <a:t>Measure emittance evolution inside HCC</a:t>
            </a:r>
          </a:p>
          <a:p>
            <a:pPr lvl="1"/>
            <a:r>
              <a:rPr lang="en-US" smtClean="0"/>
              <a:t>Calibration/verification with empty HCC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D:\Microsoft Office\Templates\Blank Presentation.pot</Template>
  <TotalTime>38974</TotalTime>
  <Words>1647</Words>
  <Application>Microsoft PowerPoint</Application>
  <PresentationFormat>On-screen Show (4:3)</PresentationFormat>
  <Paragraphs>380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Blank Presentation</vt:lpstr>
      <vt:lpstr>3_Custom Design</vt:lpstr>
      <vt:lpstr>4_Custom Design</vt:lpstr>
      <vt:lpstr>5_Custom Design</vt:lpstr>
      <vt:lpstr>2_Custom Design</vt:lpstr>
      <vt:lpstr>1_Custom Design</vt:lpstr>
      <vt:lpstr>Custom Design</vt:lpstr>
      <vt:lpstr>AAC Meeting</vt:lpstr>
      <vt:lpstr>Overall Strategy</vt:lpstr>
      <vt:lpstr>RAL: MICE Beam Line</vt:lpstr>
      <vt:lpstr>Slide 4</vt:lpstr>
      <vt:lpstr>MICE Detectors Available for MANX</vt:lpstr>
      <vt:lpstr>MICE Detectors</vt:lpstr>
      <vt:lpstr>Layout in MICE Hall</vt:lpstr>
      <vt:lpstr>Layouts with MICE Channel  and MANX Apparatus</vt:lpstr>
      <vt:lpstr>New MANX Detectors</vt:lpstr>
      <vt:lpstr>MCP TOF Detectors</vt:lpstr>
      <vt:lpstr>MCP TOF Counters for Better PL</vt:lpstr>
      <vt:lpstr>MANX HCC Tracker Design (based on MICE Tracker)</vt:lpstr>
      <vt:lpstr>      MANX HCC Tracker Concept 1</vt:lpstr>
      <vt:lpstr>MICE Tracker Assembly</vt:lpstr>
      <vt:lpstr>MANX HCC Tracker Concept 1</vt:lpstr>
      <vt:lpstr>MANX HCC Tracker Concept 2</vt:lpstr>
      <vt:lpstr>Trackers Inside HCC Concept 2</vt:lpstr>
      <vt:lpstr>Running and Data Estimates (Preliminary)</vt:lpstr>
      <vt:lpstr>Work To Do and in Progress</vt:lpstr>
      <vt:lpstr> FNAL Support Needed</vt:lpstr>
    </vt:vector>
  </TitlesOfParts>
  <Company>UCSB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witherel</dc:creator>
  <cp:lastModifiedBy>sasse</cp:lastModifiedBy>
  <cp:revision>497</cp:revision>
  <cp:lastPrinted>2001-04-02T15:26:12Z</cp:lastPrinted>
  <dcterms:created xsi:type="dcterms:W3CDTF">1999-03-30T20:07:59Z</dcterms:created>
  <dcterms:modified xsi:type="dcterms:W3CDTF">2009-02-03T15:11:21Z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1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U:\web stuff</vt:lpwstr>
  </property>
</Properties>
</file>