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6"/>
  </p:notesMasterIdLst>
  <p:handoutMasterIdLst>
    <p:handoutMasterId r:id="rId7"/>
  </p:handoutMasterIdLst>
  <p:sldIdLst>
    <p:sldId id="635" r:id="rId2"/>
    <p:sldId id="637" r:id="rId3"/>
    <p:sldId id="636" r:id="rId4"/>
    <p:sldId id="698" r:id="rId5"/>
  </p:sldIdLst>
  <p:sldSz cx="9144000" cy="6858000" type="screen4x3"/>
  <p:notesSz cx="7010400" cy="9296400"/>
  <p:custDataLst>
    <p:tags r:id="rId8"/>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Walker" initials="MW"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03495C"/>
    <a:srgbClr val="660066"/>
    <a:srgbClr val="008080"/>
    <a:srgbClr val="800000"/>
    <a:srgbClr val="CC9900"/>
    <a:srgbClr val="000000"/>
    <a:srgbClr val="006666"/>
    <a:srgbClr val="660033"/>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061" autoAdjust="0"/>
    <p:restoredTop sz="96581" autoAdjust="0"/>
  </p:normalViewPr>
  <p:slideViewPr>
    <p:cSldViewPr showGuides="1">
      <p:cViewPr>
        <p:scale>
          <a:sx n="66" d="100"/>
          <a:sy n="66" d="100"/>
        </p:scale>
        <p:origin x="-690" y="-234"/>
      </p:cViewPr>
      <p:guideLst>
        <p:guide orient="horz" pos="720"/>
        <p:guide orient="horz" pos="4319"/>
        <p:guide pos="5280"/>
        <p:guide pos="2880"/>
        <p:guide pos="336"/>
      </p:guideLst>
    </p:cSldViewPr>
  </p:slideViewPr>
  <p:outlineViewPr>
    <p:cViewPr>
      <p:scale>
        <a:sx n="33" d="100"/>
        <a:sy n="33" d="100"/>
      </p:scale>
      <p:origin x="0" y="0"/>
    </p:cViewPr>
  </p:outlineViewPr>
  <p:notesTextViewPr>
    <p:cViewPr>
      <p:scale>
        <a:sx n="75" d="100"/>
        <a:sy n="75" d="100"/>
      </p:scale>
      <p:origin x="0" y="0"/>
    </p:cViewPr>
  </p:notesTextViewPr>
  <p:sorterViewPr>
    <p:cViewPr>
      <p:scale>
        <a:sx n="33" d="100"/>
        <a:sy n="33" d="100"/>
      </p:scale>
      <p:origin x="0" y="0"/>
    </p:cViewPr>
  </p:sorterViewPr>
  <p:notesViewPr>
    <p:cSldViewPr showGuides="1">
      <p:cViewPr varScale="1">
        <p:scale>
          <a:sx n="81" d="100"/>
          <a:sy n="81" d="100"/>
        </p:scale>
        <p:origin x="-3168"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026"/>
          <p:cNvSpPr>
            <a:spLocks noGrp="1" noChangeArrowheads="1"/>
          </p:cNvSpPr>
          <p:nvPr>
            <p:ph type="hdr" sz="quarter"/>
          </p:nvPr>
        </p:nvSpPr>
        <p:spPr bwMode="auto">
          <a:xfrm>
            <a:off x="7" y="6"/>
            <a:ext cx="3038475" cy="465138"/>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a:defRPr sz="1200"/>
            </a:lvl1pPr>
          </a:lstStyle>
          <a:p>
            <a:pPr>
              <a:defRPr/>
            </a:pPr>
            <a:endParaRPr lang="en-US"/>
          </a:p>
        </p:txBody>
      </p:sp>
      <p:sp>
        <p:nvSpPr>
          <p:cNvPr id="13315" name="Rectangle 1027"/>
          <p:cNvSpPr>
            <a:spLocks noGrp="1" noChangeArrowheads="1"/>
          </p:cNvSpPr>
          <p:nvPr>
            <p:ph type="dt" sz="quarter" idx="1"/>
          </p:nvPr>
        </p:nvSpPr>
        <p:spPr bwMode="auto">
          <a:xfrm>
            <a:off x="3971928" y="6"/>
            <a:ext cx="3038475" cy="465138"/>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algn="r">
              <a:defRPr sz="1200"/>
            </a:lvl1pPr>
          </a:lstStyle>
          <a:p>
            <a:pPr>
              <a:defRPr/>
            </a:pPr>
            <a:endParaRPr lang="en-US"/>
          </a:p>
        </p:txBody>
      </p:sp>
      <p:sp>
        <p:nvSpPr>
          <p:cNvPr id="13316" name="Rectangle 1028"/>
          <p:cNvSpPr>
            <a:spLocks noGrp="1" noChangeArrowheads="1"/>
          </p:cNvSpPr>
          <p:nvPr>
            <p:ph type="ftr" sz="quarter" idx="2"/>
          </p:nvPr>
        </p:nvSpPr>
        <p:spPr bwMode="auto">
          <a:xfrm>
            <a:off x="7" y="8831269"/>
            <a:ext cx="3038475" cy="465137"/>
          </a:xfrm>
          <a:prstGeom prst="rect">
            <a:avLst/>
          </a:prstGeom>
          <a:noFill/>
          <a:ln w="9525">
            <a:noFill/>
            <a:miter lim="800000"/>
            <a:headEnd/>
            <a:tailEnd/>
          </a:ln>
          <a:effectLst/>
        </p:spPr>
        <p:txBody>
          <a:bodyPr vert="horz" wrap="square" lIns="93088" tIns="46543" rIns="93088" bIns="46543" numCol="1" anchor="b" anchorCtr="0" compatLnSpc="1">
            <a:prstTxWarp prst="textNoShape">
              <a:avLst/>
            </a:prstTxWarp>
          </a:bodyPr>
          <a:lstStyle>
            <a:lvl1pPr>
              <a:defRPr sz="1200"/>
            </a:lvl1pPr>
          </a:lstStyle>
          <a:p>
            <a:pPr>
              <a:defRPr/>
            </a:pPr>
            <a:endParaRPr lang="en-US"/>
          </a:p>
        </p:txBody>
      </p:sp>
      <p:sp>
        <p:nvSpPr>
          <p:cNvPr id="13317" name="Rectangle 1029"/>
          <p:cNvSpPr>
            <a:spLocks noGrp="1" noChangeArrowheads="1"/>
          </p:cNvSpPr>
          <p:nvPr>
            <p:ph type="sldNum" sz="quarter" idx="3"/>
          </p:nvPr>
        </p:nvSpPr>
        <p:spPr bwMode="auto">
          <a:xfrm>
            <a:off x="3971928" y="8831269"/>
            <a:ext cx="3038475" cy="465137"/>
          </a:xfrm>
          <a:prstGeom prst="rect">
            <a:avLst/>
          </a:prstGeom>
          <a:noFill/>
          <a:ln w="9525">
            <a:noFill/>
            <a:miter lim="800000"/>
            <a:headEnd/>
            <a:tailEnd/>
          </a:ln>
          <a:effectLst/>
        </p:spPr>
        <p:txBody>
          <a:bodyPr vert="horz" wrap="square" lIns="93088" tIns="46543" rIns="93088" bIns="46543" numCol="1" anchor="b" anchorCtr="0" compatLnSpc="1">
            <a:prstTxWarp prst="textNoShape">
              <a:avLst/>
            </a:prstTxWarp>
          </a:bodyPr>
          <a:lstStyle>
            <a:lvl1pPr algn="r">
              <a:defRPr sz="1200"/>
            </a:lvl1pPr>
          </a:lstStyle>
          <a:p>
            <a:pPr>
              <a:defRPr/>
            </a:pPr>
            <a:fld id="{6CD73A7A-3644-4005-8627-6940149D89E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6"/>
            <a:ext cx="3038475" cy="465138"/>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971928" y="6"/>
            <a:ext cx="3038475" cy="465138"/>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algn="r">
              <a:defRPr sz="1200"/>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46" y="4416426"/>
            <a:ext cx="5140325" cy="4183063"/>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7" y="8831269"/>
            <a:ext cx="3038475" cy="465137"/>
          </a:xfrm>
          <a:prstGeom prst="rect">
            <a:avLst/>
          </a:prstGeom>
          <a:noFill/>
          <a:ln w="9525">
            <a:noFill/>
            <a:miter lim="800000"/>
            <a:headEnd/>
            <a:tailEnd/>
          </a:ln>
          <a:effectLst/>
        </p:spPr>
        <p:txBody>
          <a:bodyPr vert="horz" wrap="square" lIns="93088" tIns="46543" rIns="93088" bIns="46543"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971928" y="8831269"/>
            <a:ext cx="3038475" cy="465137"/>
          </a:xfrm>
          <a:prstGeom prst="rect">
            <a:avLst/>
          </a:prstGeom>
          <a:noFill/>
          <a:ln w="9525">
            <a:noFill/>
            <a:miter lim="800000"/>
            <a:headEnd/>
            <a:tailEnd/>
          </a:ln>
          <a:effectLst/>
        </p:spPr>
        <p:txBody>
          <a:bodyPr vert="horz" wrap="square" lIns="93088" tIns="46543" rIns="93088" bIns="46543" numCol="1" anchor="b" anchorCtr="0" compatLnSpc="1">
            <a:prstTxWarp prst="textNoShape">
              <a:avLst/>
            </a:prstTxWarp>
          </a:bodyPr>
          <a:lstStyle>
            <a:lvl1pPr algn="r">
              <a:defRPr sz="1200"/>
            </a:lvl1pPr>
          </a:lstStyle>
          <a:p>
            <a:pPr>
              <a:defRPr/>
            </a:pPr>
            <a:fld id="{8081F4BD-9632-48CF-8855-BB395A5EA07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r>
              <a:rPr lang="en-US" dirty="0" smtClean="0"/>
              <a:t>The </a:t>
            </a:r>
            <a:r>
              <a:rPr lang="en-US" b="1" dirty="0" smtClean="0"/>
              <a:t>Under Secretary and NOAA Administrator is the agency’s senior decision maker for </a:t>
            </a:r>
            <a:r>
              <a:rPr lang="en-US" dirty="0" smtClean="0"/>
              <a:t>NOAA-wide policy.</a:t>
            </a:r>
          </a:p>
          <a:p>
            <a:pPr>
              <a:defRPr/>
            </a:pPr>
            <a:endParaRPr lang="en-US" dirty="0" smtClean="0"/>
          </a:p>
          <a:p>
            <a:pPr>
              <a:defRPr/>
            </a:pPr>
            <a:r>
              <a:rPr lang="en-US" dirty="0" smtClean="0"/>
              <a:t>The integration of LOs, SOs, Goal Teams, programs and councils in the Executive Decision Process (figure 3.8-1) provides the breadth of knowledge, expertise, and responsibility required to make sound decisions.</a:t>
            </a:r>
          </a:p>
          <a:p>
            <a:pPr>
              <a:defRPr/>
            </a:pPr>
            <a:endParaRPr lang="en-US" dirty="0" smtClean="0"/>
          </a:p>
          <a:p>
            <a:pPr>
              <a:defRPr/>
            </a:pPr>
            <a:r>
              <a:rPr lang="en-US" sz="1000" dirty="0" smtClean="0"/>
              <a:t>NOAA Councils are the entry point for the Executive Decision Process.</a:t>
            </a:r>
            <a:r>
              <a:rPr lang="en-US" dirty="0" smtClean="0"/>
              <a:t> NOAA’s Councils and Boards provide leadership and coordination across the agency for high interest/high visibility functional and strategic areas. The councils serve as a forum for developing policy and procedures, reviewing internal and external policy and technical/scientific issues, guiding Goal Team and program resources, and condensing complex issues into understandable terms and recommendations for the NEC and/or NEP. Terms of Reference and contacts for all NOAA Councils are available on the DCO website at www.dco.noaa.gov. NOAA’s Boards serve to review and approve capital investment proposals as part of the budget formulation and major project review process.</a:t>
            </a:r>
            <a:endParaRPr lang="en-US" sz="1000" dirty="0" smtClean="0"/>
          </a:p>
          <a:p>
            <a:pPr>
              <a:defRPr/>
            </a:pPr>
            <a:endParaRPr lang="en-US" dirty="0" smtClean="0"/>
          </a:p>
          <a:p>
            <a:pPr>
              <a:defRPr/>
            </a:pPr>
            <a:r>
              <a:rPr lang="en-US" dirty="0" smtClean="0"/>
              <a:t>The NOAA Executive Council (NEC) provides information and advice to the Under Secretary of</a:t>
            </a:r>
          </a:p>
          <a:p>
            <a:pPr>
              <a:defRPr/>
            </a:pPr>
            <a:r>
              <a:rPr lang="en-US" dirty="0" smtClean="0"/>
              <a:t>Commerce for Oceans and Atmosphere (U/S) for decisions on key NOAA issues (e.g. policy,</a:t>
            </a:r>
          </a:p>
          <a:p>
            <a:pPr>
              <a:defRPr/>
            </a:pPr>
            <a:r>
              <a:rPr lang="en-US" dirty="0" smtClean="0"/>
              <a:t>resources requirement approval, future directions) and to provide a clear and unambiguous</a:t>
            </a:r>
          </a:p>
          <a:p>
            <a:pPr>
              <a:defRPr/>
            </a:pPr>
            <a:r>
              <a:rPr lang="en-US" dirty="0" smtClean="0"/>
              <a:t>record of U/S decisions and directions.</a:t>
            </a:r>
          </a:p>
          <a:p>
            <a:pPr>
              <a:defRPr/>
            </a:pPr>
            <a:endParaRPr lang="en-US" dirty="0" smtClean="0"/>
          </a:p>
          <a:p>
            <a:pPr>
              <a:defRPr/>
            </a:pPr>
            <a:r>
              <a:rPr lang="en-US" dirty="0" smtClean="0"/>
              <a:t>The NOAA Executive Panel (NEP) provides information and advice to the Deputy Under</a:t>
            </a:r>
          </a:p>
          <a:p>
            <a:pPr>
              <a:defRPr/>
            </a:pPr>
            <a:r>
              <a:rPr lang="en-US" dirty="0" smtClean="0"/>
              <a:t>Secretary for issues related to NOAA’s day-to-day operations and management, and coordinates</a:t>
            </a:r>
          </a:p>
          <a:p>
            <a:pPr>
              <a:defRPr/>
            </a:pPr>
            <a:r>
              <a:rPr lang="en-US" dirty="0" smtClean="0"/>
              <a:t>and oversees the planning, programming and budgeting process. The NEP serves as the final</a:t>
            </a:r>
          </a:p>
          <a:p>
            <a:pPr>
              <a:defRPr/>
            </a:pPr>
            <a:r>
              <a:rPr lang="en-US" dirty="0" smtClean="0"/>
              <a:t>forum ensuring issues, programs and briefings are condensed into understandable terms and</a:t>
            </a:r>
          </a:p>
          <a:p>
            <a:pPr>
              <a:defRPr/>
            </a:pPr>
            <a:r>
              <a:rPr lang="en-US" dirty="0" smtClean="0"/>
              <a:t>recommendations for decisions before presentation to the NEC..</a:t>
            </a:r>
          </a:p>
          <a:p>
            <a:pPr>
              <a:defRPr/>
            </a:pPr>
            <a:endParaRPr lang="en-US" dirty="0" smtClean="0"/>
          </a:p>
          <a:p>
            <a:pPr>
              <a:defRPr/>
            </a:pPr>
            <a:r>
              <a:rPr lang="en-US" b="1" dirty="0" smtClean="0"/>
              <a:t>Councils and Committees are the focal point for considering NOAA-wide issues (e.g., planning, </a:t>
            </a:r>
            <a:r>
              <a:rPr lang="en-US" dirty="0" smtClean="0"/>
              <a:t>resource requirements, and policy) in various functional areas. They serve as a forum for</a:t>
            </a:r>
          </a:p>
          <a:p>
            <a:pPr>
              <a:defRPr/>
            </a:pPr>
            <a:r>
              <a:rPr lang="en-US" dirty="0" smtClean="0"/>
              <a:t>reviewing and as appropriate deciding issues, formulating decision briefings, and condensing</a:t>
            </a:r>
          </a:p>
          <a:p>
            <a:pPr>
              <a:defRPr/>
            </a:pPr>
            <a:r>
              <a:rPr lang="en-US" dirty="0" smtClean="0"/>
              <a:t>complex issues and programs into understandable terms and recommendations for decisions</a:t>
            </a:r>
          </a:p>
          <a:p>
            <a:pPr>
              <a:defRPr/>
            </a:pPr>
            <a:r>
              <a:rPr lang="en-US" dirty="0" smtClean="0"/>
              <a:t>before presentations to the NEC and NEP.</a:t>
            </a:r>
          </a:p>
          <a:p>
            <a:pPr>
              <a:defRPr/>
            </a:pPr>
            <a:endParaRPr lang="en-US" dirty="0" smtClean="0"/>
          </a:p>
          <a:p>
            <a:pPr>
              <a:defRPr/>
            </a:pPr>
            <a:r>
              <a:rPr lang="en-US" b="1" dirty="0" smtClean="0"/>
              <a:t>Decision Coordination Office (DCO) serves as the Executive Secretary to the NOAA Executive</a:t>
            </a:r>
          </a:p>
          <a:p>
            <a:pPr>
              <a:defRPr/>
            </a:pPr>
            <a:r>
              <a:rPr lang="en-US" dirty="0" smtClean="0"/>
              <a:t>Council and Panel (NEC and NEP). DCO is responsible for establishing meeting agendas,</a:t>
            </a:r>
          </a:p>
          <a:p>
            <a:pPr>
              <a:defRPr/>
            </a:pPr>
            <a:r>
              <a:rPr lang="en-US" dirty="0" smtClean="0"/>
              <a:t>procedures, and attendance; distributing scheduling information; preparing, distributing, and</a:t>
            </a:r>
          </a:p>
          <a:p>
            <a:pPr>
              <a:defRPr/>
            </a:pPr>
            <a:r>
              <a:rPr lang="en-US" dirty="0" smtClean="0"/>
              <a:t>maintaining NEC/NEP proceedings (minutes and decision memoranda); maintaining and</a:t>
            </a:r>
          </a:p>
          <a:p>
            <a:pPr>
              <a:defRPr/>
            </a:pPr>
            <a:r>
              <a:rPr lang="en-US" dirty="0" smtClean="0"/>
              <a:t>archiving a list of outstanding action items; and tracking completion of actions. Anyone assigned</a:t>
            </a:r>
          </a:p>
          <a:p>
            <a:pPr>
              <a:defRPr/>
            </a:pPr>
            <a:r>
              <a:rPr lang="en-US" dirty="0" smtClean="0"/>
              <a:t>an action in a NEC or NEP meeting is responsible for providing progress updates to</a:t>
            </a:r>
          </a:p>
          <a:p>
            <a:pPr>
              <a:defRPr/>
            </a:pPr>
            <a:r>
              <a:rPr lang="en-US" dirty="0" smtClean="0"/>
              <a:t>DCO. www.dco.noaa.gov</a:t>
            </a:r>
          </a:p>
        </p:txBody>
      </p:sp>
      <p:sp>
        <p:nvSpPr>
          <p:cNvPr id="19460" name="Slide Number Placeholder 3"/>
          <p:cNvSpPr>
            <a:spLocks noGrp="1"/>
          </p:cNvSpPr>
          <p:nvPr>
            <p:ph type="sldNum" sz="quarter" idx="5"/>
          </p:nvPr>
        </p:nvSpPr>
        <p:spPr>
          <a:noFill/>
        </p:spPr>
        <p:txBody>
          <a:bodyPr/>
          <a:lstStyle/>
          <a:p>
            <a:fld id="{F993A8BA-4ADE-4644-A2E6-CF1B9163CBFD}" type="slidenum">
              <a:rPr lang="en-US"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r>
              <a:rPr lang="en-US" dirty="0" smtClean="0"/>
              <a:t>The </a:t>
            </a:r>
            <a:r>
              <a:rPr lang="en-US" b="1" dirty="0" smtClean="0"/>
              <a:t>Under Secretary and NOAA Administrator is the agency’s senior decision maker for </a:t>
            </a:r>
            <a:r>
              <a:rPr lang="en-US" dirty="0" smtClean="0"/>
              <a:t>NOAA-wide policy.</a:t>
            </a:r>
          </a:p>
          <a:p>
            <a:pPr>
              <a:defRPr/>
            </a:pPr>
            <a:endParaRPr lang="en-US" dirty="0" smtClean="0"/>
          </a:p>
          <a:p>
            <a:pPr>
              <a:defRPr/>
            </a:pPr>
            <a:r>
              <a:rPr lang="en-US" dirty="0" smtClean="0"/>
              <a:t>The integration of LOs, SOs, Goal Teams, programs and councils in the Executive Decision Process (figure 3.8-1) provides the breadth of knowledge, expertise, and responsibility required to make sound decisions.</a:t>
            </a:r>
          </a:p>
          <a:p>
            <a:pPr>
              <a:defRPr/>
            </a:pPr>
            <a:endParaRPr lang="en-US" dirty="0" smtClean="0"/>
          </a:p>
          <a:p>
            <a:pPr>
              <a:defRPr/>
            </a:pPr>
            <a:r>
              <a:rPr lang="en-US" sz="1000" dirty="0" smtClean="0"/>
              <a:t>NOAA Councils are the entry point for the Executive Decision Process.</a:t>
            </a:r>
            <a:r>
              <a:rPr lang="en-US" dirty="0" smtClean="0"/>
              <a:t> NOAA’s Councils and Boards provide leadership and coordination across the agency for high interest/high visibility functional and strategic areas. The councils serve as a forum for developing policy and procedures, reviewing internal and external policy and technical/scientific issues, guiding Goal Team and program resources, and condensing complex issues into understandable terms and recommendations for the NEC and/or NEP. Terms of Reference and contacts for all NOAA Councils are available on the DCO website at www.dco.noaa.gov. NOAA’s Boards serve to review and approve capital investment proposals as part of the budget formulation and major project review process.</a:t>
            </a:r>
            <a:endParaRPr lang="en-US" sz="1000" dirty="0" smtClean="0"/>
          </a:p>
          <a:p>
            <a:pPr>
              <a:defRPr/>
            </a:pPr>
            <a:endParaRPr lang="en-US" dirty="0" smtClean="0"/>
          </a:p>
          <a:p>
            <a:pPr>
              <a:defRPr/>
            </a:pPr>
            <a:r>
              <a:rPr lang="en-US" dirty="0" smtClean="0"/>
              <a:t>The NOAA Executive Council (NEC) provides information and advice to the Under Secretary of</a:t>
            </a:r>
          </a:p>
          <a:p>
            <a:pPr>
              <a:defRPr/>
            </a:pPr>
            <a:r>
              <a:rPr lang="en-US" dirty="0" smtClean="0"/>
              <a:t>Commerce for Oceans and Atmosphere (U/S) for decisions on key NOAA issues (e.g. policy,</a:t>
            </a:r>
          </a:p>
          <a:p>
            <a:pPr>
              <a:defRPr/>
            </a:pPr>
            <a:r>
              <a:rPr lang="en-US" dirty="0" smtClean="0"/>
              <a:t>resources requirement approval, future directions) and to provide a clear and unambiguous</a:t>
            </a:r>
          </a:p>
          <a:p>
            <a:pPr>
              <a:defRPr/>
            </a:pPr>
            <a:r>
              <a:rPr lang="en-US" dirty="0" smtClean="0"/>
              <a:t>record of U/S decisions and directions.</a:t>
            </a:r>
          </a:p>
          <a:p>
            <a:pPr>
              <a:defRPr/>
            </a:pPr>
            <a:endParaRPr lang="en-US" dirty="0" smtClean="0"/>
          </a:p>
          <a:p>
            <a:pPr>
              <a:defRPr/>
            </a:pPr>
            <a:r>
              <a:rPr lang="en-US" dirty="0" smtClean="0"/>
              <a:t>The NOAA Executive Panel (NEP) provides information and advice to the Deputy Under</a:t>
            </a:r>
          </a:p>
          <a:p>
            <a:pPr>
              <a:defRPr/>
            </a:pPr>
            <a:r>
              <a:rPr lang="en-US" dirty="0" smtClean="0"/>
              <a:t>Secretary for issues related to NOAA’s day-to-day operations and management, and coordinates</a:t>
            </a:r>
          </a:p>
          <a:p>
            <a:pPr>
              <a:defRPr/>
            </a:pPr>
            <a:r>
              <a:rPr lang="en-US" dirty="0" smtClean="0"/>
              <a:t>and oversees the planning, programming and budgeting process. The NEP serves as the final</a:t>
            </a:r>
          </a:p>
          <a:p>
            <a:pPr>
              <a:defRPr/>
            </a:pPr>
            <a:r>
              <a:rPr lang="en-US" dirty="0" smtClean="0"/>
              <a:t>forum ensuring issues, programs and briefings are condensed into understandable terms and</a:t>
            </a:r>
          </a:p>
          <a:p>
            <a:pPr>
              <a:defRPr/>
            </a:pPr>
            <a:r>
              <a:rPr lang="en-US" dirty="0" smtClean="0"/>
              <a:t>recommendations for decisions before presentation to the NEC..</a:t>
            </a:r>
          </a:p>
          <a:p>
            <a:pPr>
              <a:defRPr/>
            </a:pPr>
            <a:endParaRPr lang="en-US" dirty="0" smtClean="0"/>
          </a:p>
          <a:p>
            <a:pPr>
              <a:defRPr/>
            </a:pPr>
            <a:r>
              <a:rPr lang="en-US" b="1" dirty="0" smtClean="0"/>
              <a:t>Councils and Committees are the focal point for considering NOAA-wide issues (e.g., planning, </a:t>
            </a:r>
            <a:r>
              <a:rPr lang="en-US" dirty="0" smtClean="0"/>
              <a:t>resource requirements, and policy) in various functional areas. They serve as a forum for</a:t>
            </a:r>
          </a:p>
          <a:p>
            <a:pPr>
              <a:defRPr/>
            </a:pPr>
            <a:r>
              <a:rPr lang="en-US" dirty="0" smtClean="0"/>
              <a:t>reviewing and as appropriate deciding issues, formulating decision briefings, and condensing</a:t>
            </a:r>
          </a:p>
          <a:p>
            <a:pPr>
              <a:defRPr/>
            </a:pPr>
            <a:r>
              <a:rPr lang="en-US" dirty="0" smtClean="0"/>
              <a:t>complex issues and programs into understandable terms and recommendations for decisions</a:t>
            </a:r>
          </a:p>
          <a:p>
            <a:pPr>
              <a:defRPr/>
            </a:pPr>
            <a:r>
              <a:rPr lang="en-US" dirty="0" smtClean="0"/>
              <a:t>before presentations to the NEC and NEP.</a:t>
            </a:r>
          </a:p>
          <a:p>
            <a:pPr>
              <a:defRPr/>
            </a:pPr>
            <a:endParaRPr lang="en-US" dirty="0" smtClean="0"/>
          </a:p>
          <a:p>
            <a:pPr>
              <a:defRPr/>
            </a:pPr>
            <a:r>
              <a:rPr lang="en-US" b="1" dirty="0" smtClean="0"/>
              <a:t>Decision Coordination Office (DCO) serves as the Executive Secretary to the NOAA Executive</a:t>
            </a:r>
          </a:p>
          <a:p>
            <a:pPr>
              <a:defRPr/>
            </a:pPr>
            <a:r>
              <a:rPr lang="en-US" dirty="0" smtClean="0"/>
              <a:t>Council and Panel (NEC and NEP). DCO is responsible for establishing meeting agendas,</a:t>
            </a:r>
          </a:p>
          <a:p>
            <a:pPr>
              <a:defRPr/>
            </a:pPr>
            <a:r>
              <a:rPr lang="en-US" dirty="0" smtClean="0"/>
              <a:t>procedures, and attendance; distributing scheduling information; preparing, distributing, and</a:t>
            </a:r>
          </a:p>
          <a:p>
            <a:pPr>
              <a:defRPr/>
            </a:pPr>
            <a:r>
              <a:rPr lang="en-US" dirty="0" smtClean="0"/>
              <a:t>maintaining NEC/NEP proceedings (minutes and decision memoranda); maintaining and</a:t>
            </a:r>
          </a:p>
          <a:p>
            <a:pPr>
              <a:defRPr/>
            </a:pPr>
            <a:r>
              <a:rPr lang="en-US" dirty="0" smtClean="0"/>
              <a:t>archiving a list of outstanding action items; and tracking completion of actions. Anyone assigned</a:t>
            </a:r>
          </a:p>
          <a:p>
            <a:pPr>
              <a:defRPr/>
            </a:pPr>
            <a:r>
              <a:rPr lang="en-US" dirty="0" smtClean="0"/>
              <a:t>an action in a NEC or NEP meeting is responsible for providing progress updates to</a:t>
            </a:r>
          </a:p>
          <a:p>
            <a:pPr>
              <a:defRPr/>
            </a:pPr>
            <a:r>
              <a:rPr lang="en-US" dirty="0" smtClean="0"/>
              <a:t>DCO. www.dco.noaa.gov</a:t>
            </a:r>
          </a:p>
        </p:txBody>
      </p:sp>
      <p:sp>
        <p:nvSpPr>
          <p:cNvPr id="19460" name="Slide Number Placeholder 3"/>
          <p:cNvSpPr>
            <a:spLocks noGrp="1"/>
          </p:cNvSpPr>
          <p:nvPr>
            <p:ph type="sldNum" sz="quarter" idx="5"/>
          </p:nvPr>
        </p:nvSpPr>
        <p:spPr>
          <a:noFill/>
        </p:spPr>
        <p:txBody>
          <a:bodyPr/>
          <a:lstStyle/>
          <a:p>
            <a:fld id="{F993A8BA-4ADE-4644-A2E6-CF1B9163CBFD}"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260DE2-74DF-4285-AB3A-E3757CC25A9A}" type="slidenum">
              <a:rPr lang="en-US"/>
              <a:pPr/>
              <a:t>4</a:t>
            </a:fld>
            <a:endParaRPr lang="en-US"/>
          </a:p>
        </p:txBody>
      </p:sp>
      <p:sp>
        <p:nvSpPr>
          <p:cNvPr id="1056770" name="Rectangle 2"/>
          <p:cNvSpPr>
            <a:spLocks noGrp="1" noRot="1" noChangeAspect="1" noChangeArrowheads="1" noTextEdit="1"/>
          </p:cNvSpPr>
          <p:nvPr>
            <p:ph type="sldImg"/>
          </p:nvPr>
        </p:nvSpPr>
        <p:spPr>
          <a:xfrm>
            <a:off x="1181100" y="696913"/>
            <a:ext cx="4649788" cy="3487737"/>
          </a:xfrm>
          <a:ln/>
        </p:spPr>
      </p:sp>
      <p:sp>
        <p:nvSpPr>
          <p:cNvPr id="1056771" name="Rectangle 3"/>
          <p:cNvSpPr>
            <a:spLocks noGrp="1" noChangeArrowheads="1"/>
          </p:cNvSpPr>
          <p:nvPr>
            <p:ph type="body" idx="1"/>
          </p:nvPr>
        </p:nvSpPr>
        <p:spPr>
          <a:xfrm>
            <a:off x="701365" y="4416114"/>
            <a:ext cx="5607678" cy="418402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ineOffic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NOAA’s Transition Package: 30 October 2008</a:t>
            </a:r>
            <a:endParaRPr lang="en-US"/>
          </a:p>
        </p:txBody>
      </p:sp>
      <p:sp>
        <p:nvSpPr>
          <p:cNvPr id="5" name="Slide Number Placeholder 4"/>
          <p:cNvSpPr>
            <a:spLocks noGrp="1"/>
          </p:cNvSpPr>
          <p:nvPr>
            <p:ph type="sldNum" sz="quarter" idx="12"/>
          </p:nvPr>
        </p:nvSpPr>
        <p:spPr/>
        <p:txBody>
          <a:bodyPr/>
          <a:lstStyle/>
          <a:p>
            <a:pPr>
              <a:defRPr/>
            </a:pPr>
            <a:fld id="{13709644-7F36-4A31-A611-EC754CEF71E0}" type="slidenum">
              <a:rPr lang="en-US" smtClean="0"/>
              <a:pPr>
                <a:defRPr/>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oalL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NOAA’s Transition Package: 30 October 2008</a:t>
            </a:r>
            <a:endParaRPr lang="en-US"/>
          </a:p>
        </p:txBody>
      </p:sp>
      <p:sp>
        <p:nvSpPr>
          <p:cNvPr id="5" name="Slide Number Placeholder 4"/>
          <p:cNvSpPr>
            <a:spLocks noGrp="1"/>
          </p:cNvSpPr>
          <p:nvPr>
            <p:ph type="sldNum" sz="quarter" idx="12"/>
          </p:nvPr>
        </p:nvSpPr>
        <p:spPr/>
        <p:txBody>
          <a:bodyPr/>
          <a:lstStyle/>
          <a:p>
            <a:pPr>
              <a:defRPr/>
            </a:pPr>
            <a:fld id="{13709644-7F36-4A31-A611-EC754CEF71E0}" type="slidenum">
              <a:rPr lang="en-US" smtClean="0"/>
              <a:pPr>
                <a:defRPr/>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NOAA’s Transition Package: 30 October 2008</a:t>
            </a:r>
            <a:endParaRPr lang="en-US"/>
          </a:p>
        </p:txBody>
      </p:sp>
      <p:sp>
        <p:nvSpPr>
          <p:cNvPr id="4" name="Slide Number Placeholder 3"/>
          <p:cNvSpPr>
            <a:spLocks noGrp="1"/>
          </p:cNvSpPr>
          <p:nvPr>
            <p:ph type="sldNum" sz="quarter" idx="12"/>
          </p:nvPr>
        </p:nvSpPr>
        <p:spPr/>
        <p:txBody>
          <a:bodyPr/>
          <a:lstStyle/>
          <a:p>
            <a:pPr>
              <a:defRPr/>
            </a:pPr>
            <a:fld id="{09F2EB43-3F6B-47F6-B74D-A0DF450A4BD8}"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U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smtClean="0"/>
              <a:t>NOAA’s Transition Package: 30 October 2008</a:t>
            </a:r>
            <a:endParaRPr lang="en-US" dirty="0"/>
          </a:p>
        </p:txBody>
      </p:sp>
      <p:sp>
        <p:nvSpPr>
          <p:cNvPr id="5" name="Slide Number Placeholder 4"/>
          <p:cNvSpPr>
            <a:spLocks noGrp="1"/>
          </p:cNvSpPr>
          <p:nvPr>
            <p:ph type="sldNum" sz="quarter" idx="12"/>
          </p:nvPr>
        </p:nvSpPr>
        <p:spPr/>
        <p:txBody>
          <a:bodyPr/>
          <a:lstStyle/>
          <a:p>
            <a:pPr>
              <a:defRPr/>
            </a:pPr>
            <a:fld id="{2101FC03-EF6B-4637-A3E0-B59B7A0B076E}" type="slidenum">
              <a:rPr lang="en-US" smtClean="0"/>
              <a:pPr>
                <a:defRPr/>
              </a:pPr>
              <a:t>‹#›</a:t>
            </a:fld>
            <a:endParaRPr lang="en-US"/>
          </a:p>
        </p:txBody>
      </p:sp>
      <p:sp>
        <p:nvSpPr>
          <p:cNvPr id="7" name="Content Placeholder 6"/>
          <p:cNvSpPr>
            <a:spLocks noGrp="1"/>
          </p:cNvSpPr>
          <p:nvPr>
            <p:ph sz="quarter" idx="13"/>
          </p:nvPr>
        </p:nvSpPr>
        <p:spPr>
          <a:xfrm>
            <a:off x="152400" y="1066800"/>
            <a:ext cx="4419600" cy="2667000"/>
          </a:xfrm>
        </p:spPr>
        <p:txBody>
          <a:bodyPr>
            <a:normAutofit/>
          </a:bodyPr>
          <a:lstStyle>
            <a:lvl1pPr>
              <a:defRPr sz="2000"/>
            </a:lvl1pPr>
            <a:lvl2pPr>
              <a:defRPr sz="1600"/>
            </a:lvl2pPr>
            <a:lvl3pPr>
              <a:defRPr sz="16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6"/>
          <p:cNvSpPr>
            <a:spLocks noGrp="1"/>
          </p:cNvSpPr>
          <p:nvPr>
            <p:ph sz="quarter" idx="14"/>
          </p:nvPr>
        </p:nvSpPr>
        <p:spPr>
          <a:xfrm>
            <a:off x="152400" y="3886200"/>
            <a:ext cx="4419600" cy="2514600"/>
          </a:xfrm>
        </p:spPr>
        <p:txBody>
          <a:bodyPr>
            <a:normAutofit/>
          </a:bodyPr>
          <a:lstStyle>
            <a:lvl1pPr>
              <a:defRPr sz="2000"/>
            </a:lvl1pPr>
            <a:lvl2pPr>
              <a:defRPr sz="1600"/>
            </a:lvl2pPr>
            <a:lvl3pPr>
              <a:defRPr sz="16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6"/>
          <p:cNvSpPr>
            <a:spLocks noGrp="1"/>
          </p:cNvSpPr>
          <p:nvPr>
            <p:ph sz="quarter" idx="15"/>
          </p:nvPr>
        </p:nvSpPr>
        <p:spPr>
          <a:xfrm>
            <a:off x="4572000" y="1066800"/>
            <a:ext cx="4419600" cy="5334000"/>
          </a:xfrm>
        </p:spPr>
        <p:txBody>
          <a:bodyPr>
            <a:normAutofit/>
          </a:bodyPr>
          <a:lstStyle>
            <a:lvl1pPr>
              <a:defRPr sz="2000"/>
            </a:lvl1pPr>
            <a:lvl2pPr>
              <a:defRPr sz="16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U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smtClean="0"/>
              <a:t>NOAA’s Transition Package: 30 October 2008</a:t>
            </a:r>
            <a:endParaRPr lang="en-US" dirty="0"/>
          </a:p>
        </p:txBody>
      </p:sp>
      <p:sp>
        <p:nvSpPr>
          <p:cNvPr id="5" name="Slide Number Placeholder 4"/>
          <p:cNvSpPr>
            <a:spLocks noGrp="1"/>
          </p:cNvSpPr>
          <p:nvPr>
            <p:ph type="sldNum" sz="quarter" idx="12"/>
          </p:nvPr>
        </p:nvSpPr>
        <p:spPr/>
        <p:txBody>
          <a:bodyPr/>
          <a:lstStyle/>
          <a:p>
            <a:pPr>
              <a:defRPr/>
            </a:pPr>
            <a:fld id="{2101FC03-EF6B-4637-A3E0-B59B7A0B076E}" type="slidenum">
              <a:rPr lang="en-US" smtClean="0"/>
              <a:pPr>
                <a:defRPr/>
              </a:pPr>
              <a:t>‹#›</a:t>
            </a:fld>
            <a:endParaRPr lang="en-US"/>
          </a:p>
        </p:txBody>
      </p:sp>
      <p:sp>
        <p:nvSpPr>
          <p:cNvPr id="7" name="Content Placeholder 6"/>
          <p:cNvSpPr>
            <a:spLocks noGrp="1"/>
          </p:cNvSpPr>
          <p:nvPr>
            <p:ph sz="quarter" idx="13"/>
          </p:nvPr>
        </p:nvSpPr>
        <p:spPr>
          <a:xfrm>
            <a:off x="152400" y="1066800"/>
            <a:ext cx="4419600" cy="2667000"/>
          </a:xfrm>
        </p:spPr>
        <p:txBody>
          <a:bodyPr>
            <a:normAutofit/>
          </a:bodyPr>
          <a:lstStyle>
            <a:lvl1pPr>
              <a:defRPr sz="2000"/>
            </a:lvl1pPr>
            <a:lvl2pPr>
              <a:defRPr sz="1600"/>
            </a:lvl2pPr>
            <a:lvl3pPr>
              <a:defRPr sz="16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6"/>
          <p:cNvSpPr>
            <a:spLocks noGrp="1"/>
          </p:cNvSpPr>
          <p:nvPr>
            <p:ph sz="quarter" idx="14"/>
          </p:nvPr>
        </p:nvSpPr>
        <p:spPr>
          <a:xfrm>
            <a:off x="152400" y="3886200"/>
            <a:ext cx="4419600" cy="2514600"/>
          </a:xfrm>
        </p:spPr>
        <p:txBody>
          <a:bodyPr>
            <a:normAutofit/>
          </a:bodyPr>
          <a:lstStyle>
            <a:lvl1pPr>
              <a:defRPr sz="2000"/>
            </a:lvl1pPr>
            <a:lvl2pPr>
              <a:defRPr sz="1600"/>
            </a:lvl2pPr>
            <a:lvl3pPr>
              <a:defRPr sz="16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6"/>
          <p:cNvSpPr>
            <a:spLocks noGrp="1"/>
          </p:cNvSpPr>
          <p:nvPr>
            <p:ph sz="quarter" idx="15"/>
          </p:nvPr>
        </p:nvSpPr>
        <p:spPr>
          <a:xfrm>
            <a:off x="4572000" y="1066800"/>
            <a:ext cx="4419600" cy="2667000"/>
          </a:xfrm>
        </p:spPr>
        <p:txBody>
          <a:bodyPr>
            <a:normAutofit/>
          </a:bodyPr>
          <a:lstStyle>
            <a:lvl1pPr>
              <a:defRPr sz="2000"/>
            </a:lvl1pPr>
            <a:lvl2pPr>
              <a:defRPr sz="16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6"/>
          <p:cNvSpPr>
            <a:spLocks noGrp="1"/>
          </p:cNvSpPr>
          <p:nvPr>
            <p:ph sz="quarter" idx="16"/>
          </p:nvPr>
        </p:nvSpPr>
        <p:spPr>
          <a:xfrm>
            <a:off x="4572000" y="3886200"/>
            <a:ext cx="4419600" cy="2514600"/>
          </a:xfrm>
        </p:spPr>
        <p:txBody>
          <a:bodyPr>
            <a:normAutofit/>
          </a:bodyPr>
          <a:lstStyle>
            <a:lvl1pPr>
              <a:defRPr sz="2000"/>
            </a:lvl1pPr>
            <a:lvl2pPr>
              <a:defRPr sz="16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smtClean="0"/>
              <a:t>NOAA’s Transition Package: 30 October 2008</a:t>
            </a:r>
            <a:endParaRPr lang="en-US" dirty="0"/>
          </a:p>
        </p:txBody>
      </p:sp>
      <p:sp>
        <p:nvSpPr>
          <p:cNvPr id="5" name="Slide Number Placeholder 4"/>
          <p:cNvSpPr>
            <a:spLocks noGrp="1"/>
          </p:cNvSpPr>
          <p:nvPr>
            <p:ph type="sldNum" sz="quarter" idx="12"/>
          </p:nvPr>
        </p:nvSpPr>
        <p:spPr/>
        <p:txBody>
          <a:bodyPr/>
          <a:lstStyle/>
          <a:p>
            <a:pPr>
              <a:defRPr/>
            </a:pPr>
            <a:fld id="{2101FC03-EF6B-4637-A3E0-B59B7A0B076E}" type="slidenum">
              <a:rPr lang="en-US" smtClean="0"/>
              <a:pPr>
                <a:defRPr/>
              </a:pPr>
              <a:t>‹#›</a:t>
            </a:fld>
            <a:endParaRPr lang="en-US"/>
          </a:p>
        </p:txBody>
      </p:sp>
      <p:sp>
        <p:nvSpPr>
          <p:cNvPr id="7" name="Picture Placeholder 6"/>
          <p:cNvSpPr>
            <a:spLocks noGrp="1"/>
          </p:cNvSpPr>
          <p:nvPr>
            <p:ph type="pic" sz="quarter" idx="13"/>
          </p:nvPr>
        </p:nvSpPr>
        <p:spPr>
          <a:xfrm>
            <a:off x="4114800" y="1295400"/>
            <a:ext cx="4724400" cy="3276600"/>
          </a:xfrm>
          <a:ln w="9525">
            <a:solidFill>
              <a:schemeClr val="accent5"/>
            </a:solidFill>
          </a:ln>
          <a:effectLst>
            <a:outerShdw blurRad="50800" dist="38100" dir="5400000" algn="t" rotWithShape="0">
              <a:schemeClr val="accent5">
                <a:lumMod val="50000"/>
                <a:alpha val="40000"/>
              </a:schemeClr>
            </a:outerShdw>
          </a:effectLst>
        </p:spPr>
        <p:txBody>
          <a:bodyPr/>
          <a:lstStyle/>
          <a:p>
            <a:endParaRPr lang="en-US"/>
          </a:p>
        </p:txBody>
      </p:sp>
      <p:sp>
        <p:nvSpPr>
          <p:cNvPr id="11" name="Text Placeholder 10"/>
          <p:cNvSpPr>
            <a:spLocks noGrp="1"/>
          </p:cNvSpPr>
          <p:nvPr>
            <p:ph type="body" sz="quarter" idx="17"/>
          </p:nvPr>
        </p:nvSpPr>
        <p:spPr>
          <a:xfrm>
            <a:off x="4114800" y="4572000"/>
            <a:ext cx="4724400" cy="1676400"/>
          </a:xfrm>
        </p:spPr>
        <p:style>
          <a:lnRef idx="1">
            <a:schemeClr val="accent5"/>
          </a:lnRef>
          <a:fillRef idx="2">
            <a:schemeClr val="accent5"/>
          </a:fillRef>
          <a:effectRef idx="1">
            <a:schemeClr val="accent5"/>
          </a:effectRef>
          <a:fontRef idx="none"/>
        </p:style>
        <p:txBody>
          <a:bodyPr lIns="274320" tIns="91440" rIns="91440" anchor="t">
            <a:noAutofit/>
          </a:bodyPr>
          <a:lstStyle>
            <a:lvl1pPr>
              <a:defRPr sz="2000" b="1">
                <a:solidFill>
                  <a:schemeClr val="accent5">
                    <a:lumMod val="50000"/>
                  </a:schemeClr>
                </a:solidFill>
              </a:defRPr>
            </a:lvl1pPr>
            <a:lvl2pPr>
              <a:buNone/>
              <a:defRPr/>
            </a:lvl2pPr>
          </a:lstStyle>
          <a:p>
            <a:pPr lvl="0"/>
            <a:r>
              <a:rPr lang="en-US" dirty="0" smtClean="0"/>
              <a:t>Click to edit Master text styles</a:t>
            </a:r>
          </a:p>
        </p:txBody>
      </p:sp>
      <p:sp>
        <p:nvSpPr>
          <p:cNvPr id="9" name="Text Placeholder 8"/>
          <p:cNvSpPr>
            <a:spLocks noGrp="1"/>
          </p:cNvSpPr>
          <p:nvPr>
            <p:ph type="body" sz="quarter" idx="14"/>
          </p:nvPr>
        </p:nvSpPr>
        <p:spPr>
          <a:xfrm>
            <a:off x="381000" y="3581400"/>
            <a:ext cx="3886200" cy="2514600"/>
          </a:xfrm>
          <a:prstGeom prst="homePlate">
            <a:avLst>
              <a:gd name="adj" fmla="val 19189"/>
            </a:avLst>
          </a:prstGeom>
          <a:gradFill>
            <a:gsLst>
              <a:gs pos="0">
                <a:schemeClr val="accent1">
                  <a:lumMod val="20000"/>
                  <a:lumOff val="80000"/>
                </a:schemeClr>
              </a:gs>
              <a:gs pos="68000">
                <a:srgbClr val="E3F1FD"/>
              </a:gs>
              <a:gs pos="100000">
                <a:schemeClr val="bg1"/>
              </a:gs>
            </a:gsLst>
          </a:gradFill>
        </p:spPr>
        <p:style>
          <a:lnRef idx="1">
            <a:schemeClr val="accent1"/>
          </a:lnRef>
          <a:fillRef idx="3">
            <a:schemeClr val="accent1"/>
          </a:fillRef>
          <a:effectRef idx="2">
            <a:schemeClr val="accent1"/>
          </a:effectRef>
          <a:fontRef idx="none"/>
        </p:style>
        <p:txBody>
          <a:bodyPr rIns="274320" anchor="ctr"/>
          <a:lstStyle>
            <a:lvl1pPr algn="r">
              <a:defRPr sz="2000" b="0">
                <a:solidFill>
                  <a:schemeClr val="accent1">
                    <a:lumMod val="50000"/>
                  </a:schemeClr>
                </a:solidFill>
                <a:effectLs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p:txBody>
      </p:sp>
      <p:sp>
        <p:nvSpPr>
          <p:cNvPr id="13" name="Text Placeholder 12"/>
          <p:cNvSpPr>
            <a:spLocks noGrp="1"/>
          </p:cNvSpPr>
          <p:nvPr>
            <p:ph type="body" sz="quarter" idx="16"/>
          </p:nvPr>
        </p:nvSpPr>
        <p:spPr>
          <a:xfrm>
            <a:off x="381000" y="1295400"/>
            <a:ext cx="3421743" cy="2209800"/>
          </a:xfrm>
          <a:prstGeom prst="wedgeRectCallout">
            <a:avLst>
              <a:gd name="adj1" fmla="val 20824"/>
              <a:gd name="adj2" fmla="val 56275"/>
            </a:avLst>
          </a:prstGeom>
          <a:gradFill>
            <a:gsLst>
              <a:gs pos="0">
                <a:srgbClr val="FFE5E5"/>
              </a:gs>
              <a:gs pos="68000">
                <a:srgbClr val="FFF3F3"/>
              </a:gs>
              <a:gs pos="99000">
                <a:schemeClr val="bg1"/>
              </a:gs>
            </a:gsLst>
          </a:gradFill>
          <a:ln>
            <a:solidFill>
              <a:srgbClr val="C00000"/>
            </a:solidFill>
          </a:ln>
          <a:effectLst>
            <a:outerShdw blurRad="57150" dist="38100" dir="5400000" algn="ctr" rotWithShape="0">
              <a:srgbClr val="C00000">
                <a:alpha val="48000"/>
              </a:srgbClr>
            </a:outerShdw>
          </a:effectLst>
        </p:spPr>
        <p:style>
          <a:lnRef idx="1">
            <a:schemeClr val="accent1"/>
          </a:lnRef>
          <a:fillRef idx="3">
            <a:schemeClr val="accent1"/>
          </a:fillRef>
          <a:effectRef idx="2">
            <a:schemeClr val="accent1"/>
          </a:effectRef>
          <a:fontRef idx="none"/>
        </p:style>
        <p:txBody>
          <a:bodyPr vert="horz" lIns="182880" rIns="182880" anchor="ctr">
            <a:noAutofit/>
          </a:bodyPr>
          <a:lstStyle>
            <a:lvl1pPr algn="l">
              <a:spcBef>
                <a:spcPts val="0"/>
              </a:spcBef>
              <a:defRPr kumimoji="0" lang="en-US" sz="2600" b="1" kern="1200" dirty="0" smtClean="0">
                <a:solidFill>
                  <a:srgbClr val="C00000"/>
                </a:solidFill>
                <a:effectLst/>
                <a:latin typeface="+mn-lt"/>
                <a:ea typeface="+mn-ea"/>
                <a:cs typeface="+mn-cs"/>
              </a:defRPr>
            </a:lvl1pPr>
          </a:lstStyle>
          <a:p>
            <a:pPr marL="0" lvl="0" indent="0" algn="ctr" rtl="0" eaLnBrk="1" latinLnBrk="0" hangingPunct="1">
              <a:spcBef>
                <a:spcPct val="20000"/>
              </a:spcBef>
              <a:buClr>
                <a:schemeClr val="accent3"/>
              </a:buClr>
              <a:buSzPct val="95000"/>
              <a:buFont typeface="Wingdings 2"/>
              <a:buNone/>
            </a:pPr>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ffOffic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smtClean="0"/>
              <a:t>NOAA’s Transition Package: 30 October 2008</a:t>
            </a:r>
            <a:endParaRPr lang="en-US" dirty="0"/>
          </a:p>
        </p:txBody>
      </p:sp>
      <p:sp>
        <p:nvSpPr>
          <p:cNvPr id="5" name="Slide Number Placeholder 4"/>
          <p:cNvSpPr>
            <a:spLocks noGrp="1"/>
          </p:cNvSpPr>
          <p:nvPr>
            <p:ph type="sldNum" sz="quarter" idx="12"/>
          </p:nvPr>
        </p:nvSpPr>
        <p:spPr/>
        <p:txBody>
          <a:bodyPr/>
          <a:lstStyle/>
          <a:p>
            <a:pPr>
              <a:defRPr/>
            </a:pPr>
            <a:fld id="{2101FC03-EF6B-4637-A3E0-B59B7A0B076E}" type="slidenum">
              <a:rPr lang="en-US" smtClean="0"/>
              <a:pPr>
                <a:defRPr/>
              </a:pPr>
              <a:t>‹#›</a:t>
            </a:fld>
            <a:endParaRPr lang="en-US"/>
          </a:p>
        </p:txBody>
      </p:sp>
      <p:sp>
        <p:nvSpPr>
          <p:cNvPr id="12" name="Picture Placeholder 11"/>
          <p:cNvSpPr>
            <a:spLocks noGrp="1"/>
          </p:cNvSpPr>
          <p:nvPr>
            <p:ph type="pic" sz="quarter" idx="13"/>
          </p:nvPr>
        </p:nvSpPr>
        <p:spPr>
          <a:xfrm>
            <a:off x="609600" y="1295400"/>
            <a:ext cx="990600" cy="1295400"/>
          </a:xfrm>
          <a:effectLst>
            <a:outerShdw blurRad="50800" dist="38100" dir="5400000" algn="t" rotWithShape="0">
              <a:prstClr val="black">
                <a:alpha val="40000"/>
              </a:prstClr>
            </a:outerShdw>
          </a:effectLst>
        </p:spPr>
        <p:txBody>
          <a:bodyPr/>
          <a:lstStyle/>
          <a:p>
            <a:endParaRPr lang="en-US"/>
          </a:p>
        </p:txBody>
      </p:sp>
      <p:sp>
        <p:nvSpPr>
          <p:cNvPr id="14" name="Text Placeholder 13"/>
          <p:cNvSpPr>
            <a:spLocks noGrp="1"/>
          </p:cNvSpPr>
          <p:nvPr>
            <p:ph type="body" sz="quarter" idx="14"/>
          </p:nvPr>
        </p:nvSpPr>
        <p:spPr>
          <a:xfrm>
            <a:off x="609600" y="2590800"/>
            <a:ext cx="1020763" cy="533400"/>
          </a:xfrm>
        </p:spPr>
        <p:txBody>
          <a:bodyPr lIns="0" rIns="0">
            <a:noAutofit/>
          </a:bodyPr>
          <a:lstStyle>
            <a:lvl1pPr algn="ctr" rtl="0" fontAlgn="base">
              <a:spcBef>
                <a:spcPct val="0"/>
              </a:spcBef>
              <a:spcAft>
                <a:spcPct val="0"/>
              </a:spcAft>
              <a:defRPr lang="en-US" sz="1200" b="1" kern="1200" dirty="0" smtClean="0">
                <a:solidFill>
                  <a:schemeClr val="tx1"/>
                </a:solidFill>
                <a:latin typeface="+mn-lt"/>
                <a:ea typeface="+mn-ea"/>
                <a:cs typeface="+mn-cs"/>
              </a:defRPr>
            </a:lvl1pPr>
            <a:lvl2pPr>
              <a:defRPr sz="1000"/>
            </a:lvl2pPr>
            <a:lvl3pPr>
              <a:defRPr sz="1000"/>
            </a:lvl3pPr>
            <a:lvl4pPr>
              <a:defRPr sz="1000"/>
            </a:lvl4pPr>
            <a:lvl5pPr>
              <a:defRPr sz="1000"/>
            </a:lvl5pPr>
          </a:lstStyle>
          <a:p>
            <a:pPr lvl="0"/>
            <a:r>
              <a:rPr lang="en-US" dirty="0" smtClean="0"/>
              <a:t>Click to edit Master text styles</a:t>
            </a:r>
          </a:p>
        </p:txBody>
      </p:sp>
      <p:sp>
        <p:nvSpPr>
          <p:cNvPr id="16" name="Text Placeholder 15"/>
          <p:cNvSpPr>
            <a:spLocks noGrp="1"/>
          </p:cNvSpPr>
          <p:nvPr>
            <p:ph type="body" sz="quarter" idx="15"/>
          </p:nvPr>
        </p:nvSpPr>
        <p:spPr>
          <a:xfrm>
            <a:off x="1676400" y="1295400"/>
            <a:ext cx="5791200" cy="5105400"/>
          </a:xfrm>
        </p:spPr>
        <p:txBody>
          <a:bodyPr/>
          <a:lstStyle>
            <a:lvl1pPr>
              <a:spcBef>
                <a:spcPts val="600"/>
              </a:spcBef>
              <a:defRPr b="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Picture Placeholder 12"/>
          <p:cNvSpPr>
            <a:spLocks noGrp="1"/>
          </p:cNvSpPr>
          <p:nvPr>
            <p:ph type="pic" sz="quarter" idx="16"/>
          </p:nvPr>
        </p:nvSpPr>
        <p:spPr>
          <a:xfrm>
            <a:off x="7543800" y="1600200"/>
            <a:ext cx="1502885" cy="1143000"/>
          </a:xfrm>
          <a:ln w="12700">
            <a:solidFill>
              <a:schemeClr val="accent2">
                <a:lumMod val="50000"/>
              </a:schemeClr>
            </a:solidFill>
          </a:ln>
          <a:effectLst>
            <a:outerShdw blurRad="50800" dist="38100" dir="5400000" algn="t" rotWithShape="0">
              <a:prstClr val="black">
                <a:alpha val="40000"/>
              </a:prstClr>
            </a:outerShdw>
          </a:effectLst>
        </p:spPr>
        <p:txBody>
          <a:bodyPr/>
          <a:lstStyle/>
          <a:p>
            <a:endParaRPr lang="en-US"/>
          </a:p>
        </p:txBody>
      </p:sp>
      <p:sp>
        <p:nvSpPr>
          <p:cNvPr id="15" name="Picture Placeholder 12"/>
          <p:cNvSpPr>
            <a:spLocks noGrp="1"/>
          </p:cNvSpPr>
          <p:nvPr>
            <p:ph type="pic" sz="quarter" idx="17"/>
          </p:nvPr>
        </p:nvSpPr>
        <p:spPr>
          <a:xfrm>
            <a:off x="7543800" y="2971800"/>
            <a:ext cx="1502885" cy="1143000"/>
          </a:xfrm>
          <a:ln w="12700">
            <a:solidFill>
              <a:schemeClr val="accent2">
                <a:lumMod val="50000"/>
              </a:schemeClr>
            </a:solidFill>
          </a:ln>
          <a:effectLst>
            <a:outerShdw blurRad="50800" dist="38100" dir="5400000" algn="t" rotWithShape="0">
              <a:prstClr val="black">
                <a:alpha val="40000"/>
              </a:prstClr>
            </a:outerShdw>
          </a:effectLst>
        </p:spPr>
        <p:txBody>
          <a:bodyPr vert="horz">
            <a:normAutofit/>
          </a:bodyPr>
          <a:lstStyle>
            <a:lvl1pPr marL="0" indent="0" algn="l" rtl="0" eaLnBrk="1" latinLnBrk="0" hangingPunct="1">
              <a:spcBef>
                <a:spcPct val="20000"/>
              </a:spcBef>
              <a:buClr>
                <a:schemeClr val="accent3"/>
              </a:buClr>
              <a:buSzPct val="95000"/>
              <a:buFont typeface="Wingdings 2"/>
              <a:buNone/>
              <a:defRPr kumimoji="0" lang="en-US" sz="2600" kern="1200">
                <a:solidFill>
                  <a:schemeClr val="tx1"/>
                </a:solidFill>
                <a:latin typeface="+mn-lt"/>
                <a:ea typeface="+mn-ea"/>
                <a:cs typeface="+mn-cs"/>
              </a:defRPr>
            </a:lvl1pPr>
          </a:lstStyle>
          <a:p>
            <a:endParaRPr lang="en-US"/>
          </a:p>
        </p:txBody>
      </p:sp>
      <p:sp>
        <p:nvSpPr>
          <p:cNvPr id="18" name="Picture Placeholder 12"/>
          <p:cNvSpPr>
            <a:spLocks noGrp="1"/>
          </p:cNvSpPr>
          <p:nvPr>
            <p:ph type="pic" sz="quarter" idx="18"/>
          </p:nvPr>
        </p:nvSpPr>
        <p:spPr>
          <a:xfrm>
            <a:off x="7543800" y="4343400"/>
            <a:ext cx="1502885" cy="1143000"/>
          </a:xfrm>
          <a:ln w="12700">
            <a:solidFill>
              <a:schemeClr val="accent2">
                <a:lumMod val="50000"/>
              </a:schemeClr>
            </a:solidFill>
          </a:ln>
          <a:effectLst>
            <a:outerShdw blurRad="50800" dist="38100" dir="5400000" algn="t" rotWithShape="0">
              <a:prstClr val="black">
                <a:alpha val="40000"/>
              </a:prstClr>
            </a:outerShdw>
          </a:effectLst>
        </p:spPr>
        <p:txBody>
          <a:bodyPr vert="horz">
            <a:normAutofit/>
          </a:bodyPr>
          <a:lstStyle>
            <a:lvl1pPr marL="0" indent="0" algn="l" rtl="0" eaLnBrk="1" latinLnBrk="0" hangingPunct="1">
              <a:spcBef>
                <a:spcPct val="20000"/>
              </a:spcBef>
              <a:buClr>
                <a:schemeClr val="accent3"/>
              </a:buClr>
              <a:buSzPct val="95000"/>
              <a:buFont typeface="Wingdings 2"/>
              <a:buNone/>
              <a:defRPr kumimoji="0" lang="en-US" sz="2600" kern="1200">
                <a:solidFill>
                  <a:schemeClr val="tx1"/>
                </a:solidFill>
                <a:latin typeface="+mn-lt"/>
                <a:ea typeface="+mn-ea"/>
                <a:cs typeface="+mn-cs"/>
              </a:defRPr>
            </a:lvl1p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spcBef>
                <a:spcPts val="1800"/>
              </a:spcBef>
              <a:defRPr/>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NOAA’s Transition Package: 30 October 2008</a:t>
            </a:r>
            <a:endParaRPr lang="en-US"/>
          </a:p>
        </p:txBody>
      </p:sp>
      <p:sp>
        <p:nvSpPr>
          <p:cNvPr id="6" name="Slide Number Placeholder 5"/>
          <p:cNvSpPr>
            <a:spLocks noGrp="1"/>
          </p:cNvSpPr>
          <p:nvPr>
            <p:ph type="sldNum" sz="quarter" idx="12"/>
          </p:nvPr>
        </p:nvSpPr>
        <p:spPr/>
        <p:txBody>
          <a:bodyPr/>
          <a:lstStyle/>
          <a:p>
            <a:pPr>
              <a:defRPr/>
            </a:pPr>
            <a:fld id="{FA233178-56B9-446C-BFCD-37F9D38B5CD0}"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5" name="Text Placeholder 12"/>
          <p:cNvSpPr>
            <a:spLocks noGrp="1"/>
          </p:cNvSpPr>
          <p:nvPr>
            <p:ph type="body" sz="quarter" idx="20"/>
          </p:nvPr>
        </p:nvSpPr>
        <p:spPr>
          <a:xfrm>
            <a:off x="5486400" y="1295400"/>
            <a:ext cx="1752600" cy="1752600"/>
          </a:xfrm>
        </p:spPr>
        <p:txBody>
          <a:bodyPr>
            <a:normAutofit/>
          </a:bodyPr>
          <a:lstStyle>
            <a:lvl1pPr>
              <a:defRPr sz="1600" b="1"/>
            </a:lvl1pPr>
          </a:lstStyle>
          <a:p>
            <a:pPr lvl="0"/>
            <a:r>
              <a:rPr lang="en-US" dirty="0"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smtClean="0"/>
              <a:t>NOAA’s Transition Package: 30 October 2008</a:t>
            </a:r>
            <a:endParaRPr lang="en-US" dirty="0"/>
          </a:p>
        </p:txBody>
      </p:sp>
      <p:sp>
        <p:nvSpPr>
          <p:cNvPr id="5" name="Slide Number Placeholder 4"/>
          <p:cNvSpPr>
            <a:spLocks noGrp="1"/>
          </p:cNvSpPr>
          <p:nvPr>
            <p:ph type="sldNum" sz="quarter" idx="12"/>
          </p:nvPr>
        </p:nvSpPr>
        <p:spPr/>
        <p:txBody>
          <a:bodyPr/>
          <a:lstStyle/>
          <a:p>
            <a:pPr>
              <a:defRPr/>
            </a:pPr>
            <a:fld id="{2101FC03-EF6B-4637-A3E0-B59B7A0B076E}" type="slidenum">
              <a:rPr lang="en-US" smtClean="0"/>
              <a:pPr>
                <a:defRPr/>
              </a:pPr>
              <a:t>‹#›</a:t>
            </a:fld>
            <a:endParaRPr lang="en-US"/>
          </a:p>
        </p:txBody>
      </p:sp>
      <p:sp>
        <p:nvSpPr>
          <p:cNvPr id="7" name="Picture Placeholder 6"/>
          <p:cNvSpPr>
            <a:spLocks noGrp="1"/>
          </p:cNvSpPr>
          <p:nvPr>
            <p:ph type="pic" sz="quarter" idx="13"/>
          </p:nvPr>
        </p:nvSpPr>
        <p:spPr>
          <a:xfrm>
            <a:off x="152400" y="1295400"/>
            <a:ext cx="1752600" cy="1752600"/>
          </a:xfrm>
        </p:spPr>
        <p:txBody>
          <a:bodyPr/>
          <a:lstStyle/>
          <a:p>
            <a:endParaRPr lang="en-US"/>
          </a:p>
        </p:txBody>
      </p:sp>
      <p:sp>
        <p:nvSpPr>
          <p:cNvPr id="8" name="Picture Placeholder 6"/>
          <p:cNvSpPr>
            <a:spLocks noGrp="1"/>
          </p:cNvSpPr>
          <p:nvPr>
            <p:ph type="pic" sz="quarter" idx="14"/>
          </p:nvPr>
        </p:nvSpPr>
        <p:spPr>
          <a:xfrm>
            <a:off x="3695700" y="1295400"/>
            <a:ext cx="1752600" cy="1752600"/>
          </a:xfrm>
        </p:spPr>
        <p:txBody>
          <a:bodyPr/>
          <a:lstStyle/>
          <a:p>
            <a:endParaRPr lang="en-US"/>
          </a:p>
        </p:txBody>
      </p:sp>
      <p:sp>
        <p:nvSpPr>
          <p:cNvPr id="9" name="Picture Placeholder 6"/>
          <p:cNvSpPr>
            <a:spLocks noGrp="1"/>
          </p:cNvSpPr>
          <p:nvPr>
            <p:ph type="pic" sz="quarter" idx="15"/>
          </p:nvPr>
        </p:nvSpPr>
        <p:spPr>
          <a:xfrm>
            <a:off x="7251700" y="1295400"/>
            <a:ext cx="1752600" cy="1752600"/>
          </a:xfrm>
        </p:spPr>
        <p:txBody>
          <a:bodyPr/>
          <a:lstStyle/>
          <a:p>
            <a:endParaRPr lang="en-US"/>
          </a:p>
        </p:txBody>
      </p:sp>
      <p:sp>
        <p:nvSpPr>
          <p:cNvPr id="10" name="Picture Placeholder 6"/>
          <p:cNvSpPr>
            <a:spLocks noGrp="1"/>
          </p:cNvSpPr>
          <p:nvPr>
            <p:ph type="pic" sz="quarter" idx="16"/>
          </p:nvPr>
        </p:nvSpPr>
        <p:spPr>
          <a:xfrm>
            <a:off x="127000" y="3886200"/>
            <a:ext cx="1752600" cy="1752600"/>
          </a:xfrm>
        </p:spPr>
        <p:txBody>
          <a:bodyPr/>
          <a:lstStyle/>
          <a:p>
            <a:endParaRPr lang="en-US" dirty="0"/>
          </a:p>
        </p:txBody>
      </p:sp>
      <p:sp>
        <p:nvSpPr>
          <p:cNvPr id="11" name="Picture Placeholder 6"/>
          <p:cNvSpPr>
            <a:spLocks noGrp="1"/>
          </p:cNvSpPr>
          <p:nvPr>
            <p:ph type="pic" sz="quarter" idx="17"/>
          </p:nvPr>
        </p:nvSpPr>
        <p:spPr>
          <a:xfrm>
            <a:off x="5486400" y="3886200"/>
            <a:ext cx="1752600" cy="1752600"/>
          </a:xfrm>
        </p:spPr>
        <p:txBody>
          <a:bodyPr/>
          <a:lstStyle/>
          <a:p>
            <a:endParaRPr lang="en-US"/>
          </a:p>
        </p:txBody>
      </p:sp>
      <p:sp>
        <p:nvSpPr>
          <p:cNvPr id="13" name="Text Placeholder 12"/>
          <p:cNvSpPr>
            <a:spLocks noGrp="1"/>
          </p:cNvSpPr>
          <p:nvPr>
            <p:ph type="body" sz="quarter" idx="18"/>
          </p:nvPr>
        </p:nvSpPr>
        <p:spPr>
          <a:xfrm>
            <a:off x="1905000" y="1295400"/>
            <a:ext cx="1752600" cy="1752600"/>
          </a:xfrm>
        </p:spPr>
        <p:txBody>
          <a:bodyPr>
            <a:normAutofit/>
          </a:bodyPr>
          <a:lstStyle>
            <a:lvl1pPr>
              <a:defRPr sz="1600" b="1"/>
            </a:lvl1pPr>
          </a:lstStyle>
          <a:p>
            <a:pPr lvl="0"/>
            <a:r>
              <a:rPr lang="en-US" dirty="0" smtClean="0"/>
              <a:t>Click to edit Master text styles</a:t>
            </a:r>
          </a:p>
        </p:txBody>
      </p:sp>
      <p:sp>
        <p:nvSpPr>
          <p:cNvPr id="14" name="Text Placeholder 12"/>
          <p:cNvSpPr>
            <a:spLocks noGrp="1"/>
          </p:cNvSpPr>
          <p:nvPr>
            <p:ph type="body" sz="quarter" idx="19"/>
          </p:nvPr>
        </p:nvSpPr>
        <p:spPr>
          <a:xfrm>
            <a:off x="3695700" y="3048000"/>
            <a:ext cx="1752600" cy="1143000"/>
          </a:xfrm>
        </p:spPr>
        <p:txBody>
          <a:bodyPr>
            <a:normAutofit/>
          </a:bodyPr>
          <a:lstStyle>
            <a:lvl1pPr>
              <a:defRPr sz="1600" b="1"/>
            </a:lvl1pPr>
          </a:lstStyle>
          <a:p>
            <a:pPr lvl="0"/>
            <a:r>
              <a:rPr lang="en-US" dirty="0" smtClean="0"/>
              <a:t>Click to edit Master text styles</a:t>
            </a:r>
          </a:p>
        </p:txBody>
      </p:sp>
      <p:sp>
        <p:nvSpPr>
          <p:cNvPr id="16" name="Text Placeholder 12"/>
          <p:cNvSpPr>
            <a:spLocks noGrp="1"/>
          </p:cNvSpPr>
          <p:nvPr>
            <p:ph type="body" sz="quarter" idx="21"/>
          </p:nvPr>
        </p:nvSpPr>
        <p:spPr>
          <a:xfrm>
            <a:off x="1905000" y="3886200"/>
            <a:ext cx="1752600" cy="1752600"/>
          </a:xfrm>
        </p:spPr>
        <p:txBody>
          <a:bodyPr>
            <a:normAutofit/>
          </a:bodyPr>
          <a:lstStyle>
            <a:lvl1pPr>
              <a:defRPr sz="1600" b="1"/>
            </a:lvl1pPr>
          </a:lstStyle>
          <a:p>
            <a:pPr lvl="0"/>
            <a:r>
              <a:rPr lang="en-US" dirty="0" smtClean="0"/>
              <a:t>Click to edit Master text styles</a:t>
            </a:r>
          </a:p>
        </p:txBody>
      </p:sp>
      <p:sp>
        <p:nvSpPr>
          <p:cNvPr id="17" name="Text Placeholder 12"/>
          <p:cNvSpPr>
            <a:spLocks noGrp="1"/>
          </p:cNvSpPr>
          <p:nvPr>
            <p:ph type="body" sz="quarter" idx="22"/>
          </p:nvPr>
        </p:nvSpPr>
        <p:spPr>
          <a:xfrm>
            <a:off x="7251700" y="3886200"/>
            <a:ext cx="1752600" cy="1752600"/>
          </a:xfrm>
        </p:spPr>
        <p:txBody>
          <a:bodyPr>
            <a:normAutofit/>
          </a:bodyPr>
          <a:lstStyle>
            <a:lvl1pPr>
              <a:defRPr sz="1600" b="1"/>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3" name="Text Placeholder 11"/>
          <p:cNvSpPr>
            <a:spLocks noGrp="1"/>
          </p:cNvSpPr>
          <p:nvPr>
            <p:ph type="body" sz="quarter" idx="17" hasCustomPrompt="1"/>
          </p:nvPr>
        </p:nvSpPr>
        <p:spPr>
          <a:xfrm>
            <a:off x="4419600" y="2590800"/>
            <a:ext cx="4572000" cy="3657600"/>
          </a:xfrm>
          <a:custGeom>
            <a:avLst/>
            <a:gdLst>
              <a:gd name="connsiteX0" fmla="*/ 0 w 4419600"/>
              <a:gd name="connsiteY0" fmla="*/ 0 h 4343400"/>
              <a:gd name="connsiteX1" fmla="*/ 3895612 w 4419600"/>
              <a:gd name="connsiteY1" fmla="*/ 0 h 4343400"/>
              <a:gd name="connsiteX2" fmla="*/ 4419600 w 4419600"/>
              <a:gd name="connsiteY2" fmla="*/ 2171700 h 4343400"/>
              <a:gd name="connsiteX3" fmla="*/ 3895612 w 4419600"/>
              <a:gd name="connsiteY3" fmla="*/ 4343400 h 4343400"/>
              <a:gd name="connsiteX4" fmla="*/ 0 w 4419600"/>
              <a:gd name="connsiteY4" fmla="*/ 4343400 h 4343400"/>
              <a:gd name="connsiteX5" fmla="*/ 523988 w 4419600"/>
              <a:gd name="connsiteY5" fmla="*/ 2171700 h 4343400"/>
              <a:gd name="connsiteX6" fmla="*/ 0 w 4419600"/>
              <a:gd name="connsiteY6" fmla="*/ 0 h 4343400"/>
              <a:gd name="connsiteX0" fmla="*/ 0 w 3895612"/>
              <a:gd name="connsiteY0" fmla="*/ 0 h 4343400"/>
              <a:gd name="connsiteX1" fmla="*/ 3895612 w 3895612"/>
              <a:gd name="connsiteY1" fmla="*/ 0 h 4343400"/>
              <a:gd name="connsiteX2" fmla="*/ 3895612 w 3895612"/>
              <a:gd name="connsiteY2" fmla="*/ 4343400 h 4343400"/>
              <a:gd name="connsiteX3" fmla="*/ 0 w 3895612"/>
              <a:gd name="connsiteY3" fmla="*/ 4343400 h 4343400"/>
              <a:gd name="connsiteX4" fmla="*/ 523988 w 3895612"/>
              <a:gd name="connsiteY4" fmla="*/ 2171700 h 4343400"/>
              <a:gd name="connsiteX5" fmla="*/ 0 w 3895612"/>
              <a:gd name="connsiteY5" fmla="*/ 0 h 434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95612" h="4343400">
                <a:moveTo>
                  <a:pt x="0" y="0"/>
                </a:moveTo>
                <a:lnTo>
                  <a:pt x="3895612" y="0"/>
                </a:lnTo>
                <a:lnTo>
                  <a:pt x="3895612" y="4343400"/>
                </a:lnTo>
                <a:lnTo>
                  <a:pt x="0" y="4343400"/>
                </a:lnTo>
                <a:lnTo>
                  <a:pt x="523988" y="2171700"/>
                </a:lnTo>
                <a:lnTo>
                  <a:pt x="0" y="0"/>
                </a:lnTo>
                <a:close/>
              </a:path>
            </a:pathLst>
          </a:custGeom>
          <a:gradFill flip="none" rotWithShape="1">
            <a:gsLst>
              <a:gs pos="0">
                <a:schemeClr val="tx2">
                  <a:lumMod val="50000"/>
                </a:schemeClr>
              </a:gs>
              <a:gs pos="15000">
                <a:schemeClr val="accent1">
                  <a:lumMod val="20000"/>
                  <a:lumOff val="80000"/>
                </a:schemeClr>
              </a:gs>
              <a:gs pos="80000">
                <a:schemeClr val="bg1"/>
              </a:gs>
            </a:gsLst>
            <a:lin ang="5400000" scaled="1"/>
            <a:tileRect/>
          </a:gradFill>
          <a:ln/>
        </p:spPr>
        <p:style>
          <a:lnRef idx="1">
            <a:schemeClr val="accent6"/>
          </a:lnRef>
          <a:fillRef idx="2">
            <a:schemeClr val="accent6"/>
          </a:fillRef>
          <a:effectRef idx="1">
            <a:schemeClr val="accent6"/>
          </a:effectRef>
          <a:fontRef idx="none"/>
        </p:style>
        <p:txBody>
          <a:bodyPr vert="horz" rIns="365760" anchor="t">
            <a:normAutofit/>
          </a:bodyPr>
          <a:lstStyle>
            <a:lvl1pPr marL="625475" indent="0" algn="r">
              <a:spcBef>
                <a:spcPts val="1200"/>
              </a:spcBef>
              <a:defRPr kumimoji="0" lang="en-US" sz="2400" b="1" kern="1200" dirty="0" smtClean="0">
                <a:solidFill>
                  <a:schemeClr val="bg1"/>
                </a:solidFill>
                <a:effectLst/>
                <a:latin typeface="+mj-lt"/>
                <a:ea typeface="+mn-ea"/>
                <a:cs typeface="+mn-cs"/>
              </a:defRPr>
            </a:lvl1pPr>
            <a:lvl2pPr marL="1082675" indent="-246063">
              <a:defRPr kumimoji="0" lang="en-US" sz="2400" b="1" kern="1200" dirty="0" smtClean="0">
                <a:solidFill>
                  <a:schemeClr val="bg1"/>
                </a:solidFill>
                <a:effectLst/>
                <a:latin typeface="+mj-lt"/>
                <a:ea typeface="+mn-ea"/>
                <a:cs typeface="+mn-cs"/>
              </a:defRPr>
            </a:lvl2pPr>
            <a:lvl3pPr marL="1312863" indent="-246063">
              <a:defRPr kumimoji="0" lang="en-US" sz="2400" b="1" kern="1200" dirty="0" smtClean="0">
                <a:solidFill>
                  <a:schemeClr val="bg1"/>
                </a:solidFill>
                <a:effectLst/>
                <a:latin typeface="+mj-lt"/>
                <a:ea typeface="+mn-ea"/>
                <a:cs typeface="+mn-cs"/>
              </a:defRPr>
            </a:lvl3pPr>
            <a:lvl4pPr marL="1485900" indent="-209550">
              <a:defRPr kumimoji="0" lang="en-US" sz="2400" b="1" kern="1200" dirty="0" smtClean="0">
                <a:solidFill>
                  <a:schemeClr val="bg1"/>
                </a:solidFill>
                <a:effectLst/>
                <a:latin typeface="+mj-lt"/>
                <a:ea typeface="+mn-ea"/>
                <a:cs typeface="+mn-cs"/>
              </a:defRPr>
            </a:lvl4pPr>
            <a:lvl5pPr marL="1654175" indent="-209550">
              <a:defRPr kumimoji="0" lang="en-US" sz="2400" b="1" kern="1200" dirty="0">
                <a:solidFill>
                  <a:schemeClr val="bg1"/>
                </a:solidFill>
                <a:effectLst/>
                <a:latin typeface="+mj-lt"/>
                <a:ea typeface="+mn-ea"/>
                <a:cs typeface="+mn-cs"/>
              </a:defRPr>
            </a:lvl5pPr>
          </a:lstStyle>
          <a:p>
            <a:pPr marL="0" lvl="0" indent="0" algn="r" rtl="0" eaLnBrk="1" latinLnBrk="0" hangingPunct="1">
              <a:spcBef>
                <a:spcPts val="1200"/>
              </a:spcBef>
              <a:buClr>
                <a:schemeClr val="accent3"/>
              </a:buClr>
              <a:buSzPct val="95000"/>
              <a:buFont typeface="Wingdings 2"/>
              <a:buNone/>
            </a:pPr>
            <a:r>
              <a:rPr lang="en-US" dirty="0" smtClean="0"/>
              <a:t>IMPACT</a:t>
            </a:r>
          </a:p>
        </p:txBody>
      </p:sp>
      <p:sp>
        <p:nvSpPr>
          <p:cNvPr id="20" name="Text Placeholder 18"/>
          <p:cNvSpPr>
            <a:spLocks noGrp="1"/>
          </p:cNvSpPr>
          <p:nvPr>
            <p:ph type="body" sz="quarter" idx="20"/>
          </p:nvPr>
        </p:nvSpPr>
        <p:spPr>
          <a:xfrm>
            <a:off x="5029200" y="3048000"/>
            <a:ext cx="3962400" cy="3200400"/>
          </a:xfrm>
        </p:spPr>
        <p:txBody>
          <a:bodyPr>
            <a:normAutofit/>
          </a:bodyPr>
          <a:lstStyle>
            <a:lvl1pPr>
              <a:spcBef>
                <a:spcPts val="800"/>
              </a:spcBef>
              <a:defRPr sz="1800" b="0"/>
            </a:lvl1pPr>
            <a:lvl2pPr>
              <a:defRPr sz="1600" b="0"/>
            </a:lvl2pPr>
            <a:lvl3pPr>
              <a:defRPr sz="1600" b="0"/>
            </a:lvl3pPr>
            <a:lvl4pPr>
              <a:defRPr sz="1400" b="0"/>
            </a:lvl4pPr>
            <a:lvl5pPr>
              <a:defRPr sz="1400"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6" hasCustomPrompt="1"/>
          </p:nvPr>
        </p:nvSpPr>
        <p:spPr>
          <a:xfrm>
            <a:off x="152400" y="2590800"/>
            <a:ext cx="4648200" cy="3657600"/>
          </a:xfrm>
          <a:prstGeom prst="homePlate">
            <a:avLst>
              <a:gd name="adj" fmla="val 15190"/>
            </a:avLst>
          </a:prstGeom>
          <a:gradFill flip="none" rotWithShape="1">
            <a:gsLst>
              <a:gs pos="0">
                <a:schemeClr val="accent5">
                  <a:lumMod val="50000"/>
                </a:schemeClr>
              </a:gs>
              <a:gs pos="15000">
                <a:schemeClr val="accent5">
                  <a:lumMod val="40000"/>
                  <a:lumOff val="60000"/>
                </a:schemeClr>
              </a:gs>
              <a:gs pos="80000">
                <a:schemeClr val="bg1"/>
              </a:gs>
            </a:gsLst>
            <a:lin ang="5400000" scaled="1"/>
            <a:tileRect/>
          </a:gradFill>
          <a:ln/>
        </p:spPr>
        <p:style>
          <a:lnRef idx="1">
            <a:schemeClr val="accent6"/>
          </a:lnRef>
          <a:fillRef idx="2">
            <a:schemeClr val="accent6"/>
          </a:fillRef>
          <a:effectRef idx="1">
            <a:schemeClr val="accent6"/>
          </a:effectRef>
          <a:fontRef idx="none"/>
        </p:style>
        <p:txBody>
          <a:bodyPr rIns="365760" anchor="t">
            <a:normAutofit/>
          </a:bodyPr>
          <a:lstStyle>
            <a:lvl1pPr algn="r">
              <a:spcBef>
                <a:spcPts val="1200"/>
              </a:spcBef>
              <a:defRPr kumimoji="0" lang="en-US" sz="2400" b="1" kern="1200" dirty="0" smtClean="0">
                <a:solidFill>
                  <a:schemeClr val="bg1"/>
                </a:solidFill>
                <a:effectLst/>
                <a:latin typeface="+mj-lt"/>
                <a:ea typeface="+mn-ea"/>
                <a:cs typeface="+mn-cs"/>
              </a:defRPr>
            </a:lvl1pPr>
            <a:lvl2pPr>
              <a:defRPr sz="1600"/>
            </a:lvl2pPr>
            <a:lvl3pPr>
              <a:defRPr sz="1600"/>
            </a:lvl3pPr>
            <a:lvl4pPr>
              <a:defRPr sz="1400"/>
            </a:lvl4pPr>
            <a:lvl5pPr>
              <a:defRPr sz="1400"/>
            </a:lvl5pPr>
          </a:lstStyle>
          <a:p>
            <a:pPr lvl="0"/>
            <a:r>
              <a:rPr lang="en-US" dirty="0" smtClean="0"/>
              <a:t>SOLUTION</a:t>
            </a:r>
          </a:p>
        </p:txBody>
      </p:sp>
      <p:sp>
        <p:nvSpPr>
          <p:cNvPr id="19" name="Text Placeholder 18"/>
          <p:cNvSpPr>
            <a:spLocks noGrp="1"/>
          </p:cNvSpPr>
          <p:nvPr>
            <p:ph type="body" sz="quarter" idx="19"/>
          </p:nvPr>
        </p:nvSpPr>
        <p:spPr>
          <a:xfrm>
            <a:off x="152400" y="3048000"/>
            <a:ext cx="4191000" cy="3200400"/>
          </a:xfrm>
        </p:spPr>
        <p:txBody>
          <a:bodyPr>
            <a:normAutofit/>
          </a:bodyPr>
          <a:lstStyle>
            <a:lvl1pPr>
              <a:spcBef>
                <a:spcPts val="800"/>
              </a:spcBef>
              <a:defRPr sz="1800" b="0"/>
            </a:lvl1pPr>
            <a:lvl2pPr>
              <a:defRPr sz="1600" b="0"/>
            </a:lvl2pPr>
            <a:lvl3pPr>
              <a:defRPr sz="1600" b="0"/>
            </a:lvl3pPr>
            <a:lvl4pPr>
              <a:defRPr sz="1400" b="0"/>
            </a:lvl4pPr>
            <a:lvl5pPr>
              <a:defRPr sz="1400"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smtClean="0"/>
              <a:t>NOAA’s Transition Package: 30 October 2008</a:t>
            </a:r>
            <a:endParaRPr lang="en-US" dirty="0"/>
          </a:p>
        </p:txBody>
      </p:sp>
      <p:sp>
        <p:nvSpPr>
          <p:cNvPr id="5" name="Slide Number Placeholder 4"/>
          <p:cNvSpPr>
            <a:spLocks noGrp="1"/>
          </p:cNvSpPr>
          <p:nvPr>
            <p:ph type="sldNum" sz="quarter" idx="12"/>
          </p:nvPr>
        </p:nvSpPr>
        <p:spPr/>
        <p:txBody>
          <a:bodyPr/>
          <a:lstStyle/>
          <a:p>
            <a:pPr>
              <a:defRPr/>
            </a:pPr>
            <a:fld id="{2101FC03-EF6B-4637-A3E0-B59B7A0B076E}" type="slidenum">
              <a:rPr lang="en-US" smtClean="0"/>
              <a:pPr>
                <a:defRPr/>
              </a:pPr>
              <a:t>‹#›</a:t>
            </a:fld>
            <a:endParaRPr lang="en-US"/>
          </a:p>
        </p:txBody>
      </p:sp>
      <p:sp>
        <p:nvSpPr>
          <p:cNvPr id="9" name="Text Placeholder 8"/>
          <p:cNvSpPr>
            <a:spLocks noGrp="1"/>
          </p:cNvSpPr>
          <p:nvPr>
            <p:ph type="body" sz="quarter" idx="14" hasCustomPrompt="1"/>
          </p:nvPr>
        </p:nvSpPr>
        <p:spPr>
          <a:xfrm>
            <a:off x="152400" y="1066800"/>
            <a:ext cx="8839200" cy="1523999"/>
          </a:xfrm>
          <a:custGeom>
            <a:avLst/>
            <a:gdLst>
              <a:gd name="connsiteX0" fmla="*/ 0 w 8839200"/>
              <a:gd name="connsiteY0" fmla="*/ 0 h 1676400"/>
              <a:gd name="connsiteX1" fmla="*/ 1473200 w 8839200"/>
              <a:gd name="connsiteY1" fmla="*/ 0 h 1676400"/>
              <a:gd name="connsiteX2" fmla="*/ 1473200 w 8839200"/>
              <a:gd name="connsiteY2" fmla="*/ 0 h 1676400"/>
              <a:gd name="connsiteX3" fmla="*/ 3683000 w 8839200"/>
              <a:gd name="connsiteY3" fmla="*/ 0 h 1676400"/>
              <a:gd name="connsiteX4" fmla="*/ 8839200 w 8839200"/>
              <a:gd name="connsiteY4" fmla="*/ 0 h 1676400"/>
              <a:gd name="connsiteX5" fmla="*/ 8839200 w 8839200"/>
              <a:gd name="connsiteY5" fmla="*/ 977900 h 1676400"/>
              <a:gd name="connsiteX6" fmla="*/ 8839200 w 8839200"/>
              <a:gd name="connsiteY6" fmla="*/ 977900 h 1676400"/>
              <a:gd name="connsiteX7" fmla="*/ 8839200 w 8839200"/>
              <a:gd name="connsiteY7" fmla="*/ 1397000 h 1676400"/>
              <a:gd name="connsiteX8" fmla="*/ 8839200 w 8839200"/>
              <a:gd name="connsiteY8" fmla="*/ 1676400 h 1676400"/>
              <a:gd name="connsiteX9" fmla="*/ 3683000 w 8839200"/>
              <a:gd name="connsiteY9" fmla="*/ 1676400 h 1676400"/>
              <a:gd name="connsiteX10" fmla="*/ 2501935 w 8839200"/>
              <a:gd name="connsiteY10" fmla="*/ 2087269 h 1676400"/>
              <a:gd name="connsiteX11" fmla="*/ 1473200 w 8839200"/>
              <a:gd name="connsiteY11" fmla="*/ 1676400 h 1676400"/>
              <a:gd name="connsiteX12" fmla="*/ 0 w 8839200"/>
              <a:gd name="connsiteY12" fmla="*/ 1676400 h 1676400"/>
              <a:gd name="connsiteX13" fmla="*/ 0 w 8839200"/>
              <a:gd name="connsiteY13" fmla="*/ 1397000 h 1676400"/>
              <a:gd name="connsiteX14" fmla="*/ 0 w 8839200"/>
              <a:gd name="connsiteY14" fmla="*/ 977900 h 1676400"/>
              <a:gd name="connsiteX15" fmla="*/ 0 w 8839200"/>
              <a:gd name="connsiteY15" fmla="*/ 977900 h 1676400"/>
              <a:gd name="connsiteX16" fmla="*/ 0 w 8839200"/>
              <a:gd name="connsiteY16" fmla="*/ 0 h 1676400"/>
              <a:gd name="connsiteX0" fmla="*/ 0 w 8839200"/>
              <a:gd name="connsiteY0" fmla="*/ 0 h 2087269"/>
              <a:gd name="connsiteX1" fmla="*/ 1473200 w 8839200"/>
              <a:gd name="connsiteY1" fmla="*/ 0 h 2087269"/>
              <a:gd name="connsiteX2" fmla="*/ 1473200 w 8839200"/>
              <a:gd name="connsiteY2" fmla="*/ 0 h 2087269"/>
              <a:gd name="connsiteX3" fmla="*/ 3683000 w 8839200"/>
              <a:gd name="connsiteY3" fmla="*/ 0 h 2087269"/>
              <a:gd name="connsiteX4" fmla="*/ 8839200 w 8839200"/>
              <a:gd name="connsiteY4" fmla="*/ 0 h 2087269"/>
              <a:gd name="connsiteX5" fmla="*/ 8839200 w 8839200"/>
              <a:gd name="connsiteY5" fmla="*/ 977900 h 2087269"/>
              <a:gd name="connsiteX6" fmla="*/ 8839200 w 8839200"/>
              <a:gd name="connsiteY6" fmla="*/ 977900 h 2087269"/>
              <a:gd name="connsiteX7" fmla="*/ 8839200 w 8839200"/>
              <a:gd name="connsiteY7" fmla="*/ 1397000 h 2087269"/>
              <a:gd name="connsiteX8" fmla="*/ 8839200 w 8839200"/>
              <a:gd name="connsiteY8" fmla="*/ 1676400 h 2087269"/>
              <a:gd name="connsiteX9" fmla="*/ 3683000 w 8839200"/>
              <a:gd name="connsiteY9" fmla="*/ 1676400 h 2087269"/>
              <a:gd name="connsiteX10" fmla="*/ 2501935 w 8839200"/>
              <a:gd name="connsiteY10" fmla="*/ 2087269 h 2087269"/>
              <a:gd name="connsiteX11" fmla="*/ 1473200 w 8839200"/>
              <a:gd name="connsiteY11" fmla="*/ 1676400 h 2087269"/>
              <a:gd name="connsiteX12" fmla="*/ 698500 w 8839200"/>
              <a:gd name="connsiteY12" fmla="*/ 1676400 h 2087269"/>
              <a:gd name="connsiteX13" fmla="*/ 0 w 8839200"/>
              <a:gd name="connsiteY13" fmla="*/ 1676400 h 2087269"/>
              <a:gd name="connsiteX14" fmla="*/ 0 w 8839200"/>
              <a:gd name="connsiteY14" fmla="*/ 1397000 h 2087269"/>
              <a:gd name="connsiteX15" fmla="*/ 0 w 8839200"/>
              <a:gd name="connsiteY15" fmla="*/ 977900 h 2087269"/>
              <a:gd name="connsiteX16" fmla="*/ 0 w 8839200"/>
              <a:gd name="connsiteY16" fmla="*/ 977900 h 2087269"/>
              <a:gd name="connsiteX17" fmla="*/ 0 w 8839200"/>
              <a:gd name="connsiteY17" fmla="*/ 0 h 2087269"/>
              <a:gd name="connsiteX0" fmla="*/ 0 w 8839200"/>
              <a:gd name="connsiteY0" fmla="*/ 0 h 2087269"/>
              <a:gd name="connsiteX1" fmla="*/ 1473200 w 8839200"/>
              <a:gd name="connsiteY1" fmla="*/ 0 h 2087269"/>
              <a:gd name="connsiteX2" fmla="*/ 1473200 w 8839200"/>
              <a:gd name="connsiteY2" fmla="*/ 0 h 2087269"/>
              <a:gd name="connsiteX3" fmla="*/ 3683000 w 8839200"/>
              <a:gd name="connsiteY3" fmla="*/ 0 h 2087269"/>
              <a:gd name="connsiteX4" fmla="*/ 8839200 w 8839200"/>
              <a:gd name="connsiteY4" fmla="*/ 0 h 2087269"/>
              <a:gd name="connsiteX5" fmla="*/ 8839200 w 8839200"/>
              <a:gd name="connsiteY5" fmla="*/ 977900 h 2087269"/>
              <a:gd name="connsiteX6" fmla="*/ 8839200 w 8839200"/>
              <a:gd name="connsiteY6" fmla="*/ 977900 h 2087269"/>
              <a:gd name="connsiteX7" fmla="*/ 8839200 w 8839200"/>
              <a:gd name="connsiteY7" fmla="*/ 1397000 h 2087269"/>
              <a:gd name="connsiteX8" fmla="*/ 8839200 w 8839200"/>
              <a:gd name="connsiteY8" fmla="*/ 1676400 h 2087269"/>
              <a:gd name="connsiteX9" fmla="*/ 3683000 w 8839200"/>
              <a:gd name="connsiteY9" fmla="*/ 1676400 h 2087269"/>
              <a:gd name="connsiteX10" fmla="*/ 2501935 w 8839200"/>
              <a:gd name="connsiteY10" fmla="*/ 2087269 h 2087269"/>
              <a:gd name="connsiteX11" fmla="*/ 1016000 w 8839200"/>
              <a:gd name="connsiteY11" fmla="*/ 1676400 h 2087269"/>
              <a:gd name="connsiteX12" fmla="*/ 698500 w 8839200"/>
              <a:gd name="connsiteY12" fmla="*/ 1676400 h 2087269"/>
              <a:gd name="connsiteX13" fmla="*/ 0 w 8839200"/>
              <a:gd name="connsiteY13" fmla="*/ 1676400 h 2087269"/>
              <a:gd name="connsiteX14" fmla="*/ 0 w 8839200"/>
              <a:gd name="connsiteY14" fmla="*/ 1397000 h 2087269"/>
              <a:gd name="connsiteX15" fmla="*/ 0 w 8839200"/>
              <a:gd name="connsiteY15" fmla="*/ 977900 h 2087269"/>
              <a:gd name="connsiteX16" fmla="*/ 0 w 8839200"/>
              <a:gd name="connsiteY16" fmla="*/ 977900 h 2087269"/>
              <a:gd name="connsiteX17" fmla="*/ 0 w 8839200"/>
              <a:gd name="connsiteY17" fmla="*/ 0 h 2087269"/>
              <a:gd name="connsiteX0" fmla="*/ 0 w 8839200"/>
              <a:gd name="connsiteY0" fmla="*/ 0 h 2087269"/>
              <a:gd name="connsiteX1" fmla="*/ 1473200 w 8839200"/>
              <a:gd name="connsiteY1" fmla="*/ 0 h 2087269"/>
              <a:gd name="connsiteX2" fmla="*/ 1473200 w 8839200"/>
              <a:gd name="connsiteY2" fmla="*/ 0 h 2087269"/>
              <a:gd name="connsiteX3" fmla="*/ 3683000 w 8839200"/>
              <a:gd name="connsiteY3" fmla="*/ 0 h 2087269"/>
              <a:gd name="connsiteX4" fmla="*/ 8839200 w 8839200"/>
              <a:gd name="connsiteY4" fmla="*/ 0 h 2087269"/>
              <a:gd name="connsiteX5" fmla="*/ 8839200 w 8839200"/>
              <a:gd name="connsiteY5" fmla="*/ 977900 h 2087269"/>
              <a:gd name="connsiteX6" fmla="*/ 8839200 w 8839200"/>
              <a:gd name="connsiteY6" fmla="*/ 977900 h 2087269"/>
              <a:gd name="connsiteX7" fmla="*/ 8839200 w 8839200"/>
              <a:gd name="connsiteY7" fmla="*/ 1397000 h 2087269"/>
              <a:gd name="connsiteX8" fmla="*/ 8839200 w 8839200"/>
              <a:gd name="connsiteY8" fmla="*/ 1676400 h 2087269"/>
              <a:gd name="connsiteX9" fmla="*/ 3683000 w 8839200"/>
              <a:gd name="connsiteY9" fmla="*/ 1676400 h 2087269"/>
              <a:gd name="connsiteX10" fmla="*/ 2501935 w 8839200"/>
              <a:gd name="connsiteY10" fmla="*/ 2087269 h 2087269"/>
              <a:gd name="connsiteX11" fmla="*/ 1016000 w 8839200"/>
              <a:gd name="connsiteY11" fmla="*/ 1676400 h 2087269"/>
              <a:gd name="connsiteX12" fmla="*/ 0 w 8839200"/>
              <a:gd name="connsiteY12" fmla="*/ 1676400 h 2087269"/>
              <a:gd name="connsiteX13" fmla="*/ 0 w 8839200"/>
              <a:gd name="connsiteY13" fmla="*/ 1397000 h 2087269"/>
              <a:gd name="connsiteX14" fmla="*/ 0 w 8839200"/>
              <a:gd name="connsiteY14" fmla="*/ 977900 h 2087269"/>
              <a:gd name="connsiteX15" fmla="*/ 0 w 8839200"/>
              <a:gd name="connsiteY15" fmla="*/ 977900 h 2087269"/>
              <a:gd name="connsiteX16" fmla="*/ 0 w 8839200"/>
              <a:gd name="connsiteY16" fmla="*/ 0 h 2087269"/>
              <a:gd name="connsiteX0" fmla="*/ 0 w 8839200"/>
              <a:gd name="connsiteY0" fmla="*/ 0 h 2087269"/>
              <a:gd name="connsiteX1" fmla="*/ 1473200 w 8839200"/>
              <a:gd name="connsiteY1" fmla="*/ 0 h 2087269"/>
              <a:gd name="connsiteX2" fmla="*/ 1473200 w 8839200"/>
              <a:gd name="connsiteY2" fmla="*/ 0 h 2087269"/>
              <a:gd name="connsiteX3" fmla="*/ 3683000 w 8839200"/>
              <a:gd name="connsiteY3" fmla="*/ 0 h 2087269"/>
              <a:gd name="connsiteX4" fmla="*/ 8839200 w 8839200"/>
              <a:gd name="connsiteY4" fmla="*/ 0 h 2087269"/>
              <a:gd name="connsiteX5" fmla="*/ 8839200 w 8839200"/>
              <a:gd name="connsiteY5" fmla="*/ 977900 h 2087269"/>
              <a:gd name="connsiteX6" fmla="*/ 8839200 w 8839200"/>
              <a:gd name="connsiteY6" fmla="*/ 977900 h 2087269"/>
              <a:gd name="connsiteX7" fmla="*/ 8839200 w 8839200"/>
              <a:gd name="connsiteY7" fmla="*/ 1397000 h 2087269"/>
              <a:gd name="connsiteX8" fmla="*/ 8839200 w 8839200"/>
              <a:gd name="connsiteY8" fmla="*/ 1676400 h 2087269"/>
              <a:gd name="connsiteX9" fmla="*/ 3683000 w 8839200"/>
              <a:gd name="connsiteY9" fmla="*/ 1676400 h 2087269"/>
              <a:gd name="connsiteX10" fmla="*/ 2501935 w 8839200"/>
              <a:gd name="connsiteY10" fmla="*/ 2087269 h 2087269"/>
              <a:gd name="connsiteX11" fmla="*/ 482600 w 8839200"/>
              <a:gd name="connsiteY11" fmla="*/ 1676400 h 2087269"/>
              <a:gd name="connsiteX12" fmla="*/ 0 w 8839200"/>
              <a:gd name="connsiteY12" fmla="*/ 1676400 h 2087269"/>
              <a:gd name="connsiteX13" fmla="*/ 0 w 8839200"/>
              <a:gd name="connsiteY13" fmla="*/ 1397000 h 2087269"/>
              <a:gd name="connsiteX14" fmla="*/ 0 w 8839200"/>
              <a:gd name="connsiteY14" fmla="*/ 977900 h 2087269"/>
              <a:gd name="connsiteX15" fmla="*/ 0 w 8839200"/>
              <a:gd name="connsiteY15" fmla="*/ 977900 h 2087269"/>
              <a:gd name="connsiteX16" fmla="*/ 0 w 8839200"/>
              <a:gd name="connsiteY16" fmla="*/ 0 h 2087269"/>
              <a:gd name="connsiteX0" fmla="*/ 0 w 8839200"/>
              <a:gd name="connsiteY0" fmla="*/ 0 h 2087269"/>
              <a:gd name="connsiteX1" fmla="*/ 1473200 w 8839200"/>
              <a:gd name="connsiteY1" fmla="*/ 0 h 2087269"/>
              <a:gd name="connsiteX2" fmla="*/ 1473200 w 8839200"/>
              <a:gd name="connsiteY2" fmla="*/ 0 h 2087269"/>
              <a:gd name="connsiteX3" fmla="*/ 3683000 w 8839200"/>
              <a:gd name="connsiteY3" fmla="*/ 0 h 2087269"/>
              <a:gd name="connsiteX4" fmla="*/ 8839200 w 8839200"/>
              <a:gd name="connsiteY4" fmla="*/ 0 h 2087269"/>
              <a:gd name="connsiteX5" fmla="*/ 8839200 w 8839200"/>
              <a:gd name="connsiteY5" fmla="*/ 977900 h 2087269"/>
              <a:gd name="connsiteX6" fmla="*/ 8839200 w 8839200"/>
              <a:gd name="connsiteY6" fmla="*/ 977900 h 2087269"/>
              <a:gd name="connsiteX7" fmla="*/ 8839200 w 8839200"/>
              <a:gd name="connsiteY7" fmla="*/ 1397000 h 2087269"/>
              <a:gd name="connsiteX8" fmla="*/ 8839200 w 8839200"/>
              <a:gd name="connsiteY8" fmla="*/ 1676400 h 2087269"/>
              <a:gd name="connsiteX9" fmla="*/ 2387600 w 8839200"/>
              <a:gd name="connsiteY9" fmla="*/ 1676400 h 2087269"/>
              <a:gd name="connsiteX10" fmla="*/ 2501935 w 8839200"/>
              <a:gd name="connsiteY10" fmla="*/ 2087269 h 2087269"/>
              <a:gd name="connsiteX11" fmla="*/ 482600 w 8839200"/>
              <a:gd name="connsiteY11" fmla="*/ 1676400 h 2087269"/>
              <a:gd name="connsiteX12" fmla="*/ 0 w 8839200"/>
              <a:gd name="connsiteY12" fmla="*/ 1676400 h 2087269"/>
              <a:gd name="connsiteX13" fmla="*/ 0 w 8839200"/>
              <a:gd name="connsiteY13" fmla="*/ 1397000 h 2087269"/>
              <a:gd name="connsiteX14" fmla="*/ 0 w 8839200"/>
              <a:gd name="connsiteY14" fmla="*/ 977900 h 2087269"/>
              <a:gd name="connsiteX15" fmla="*/ 0 w 8839200"/>
              <a:gd name="connsiteY15" fmla="*/ 977900 h 2087269"/>
              <a:gd name="connsiteX16" fmla="*/ 0 w 8839200"/>
              <a:gd name="connsiteY16" fmla="*/ 0 h 2087269"/>
              <a:gd name="connsiteX0" fmla="*/ 0 w 8839200"/>
              <a:gd name="connsiteY0" fmla="*/ 0 h 2095500"/>
              <a:gd name="connsiteX1" fmla="*/ 1473200 w 8839200"/>
              <a:gd name="connsiteY1" fmla="*/ 0 h 2095500"/>
              <a:gd name="connsiteX2" fmla="*/ 1473200 w 8839200"/>
              <a:gd name="connsiteY2" fmla="*/ 0 h 2095500"/>
              <a:gd name="connsiteX3" fmla="*/ 3683000 w 8839200"/>
              <a:gd name="connsiteY3" fmla="*/ 0 h 2095500"/>
              <a:gd name="connsiteX4" fmla="*/ 8839200 w 8839200"/>
              <a:gd name="connsiteY4" fmla="*/ 0 h 2095500"/>
              <a:gd name="connsiteX5" fmla="*/ 8839200 w 8839200"/>
              <a:gd name="connsiteY5" fmla="*/ 977900 h 2095500"/>
              <a:gd name="connsiteX6" fmla="*/ 8839200 w 8839200"/>
              <a:gd name="connsiteY6" fmla="*/ 977900 h 2095500"/>
              <a:gd name="connsiteX7" fmla="*/ 8839200 w 8839200"/>
              <a:gd name="connsiteY7" fmla="*/ 1397000 h 2095500"/>
              <a:gd name="connsiteX8" fmla="*/ 8839200 w 8839200"/>
              <a:gd name="connsiteY8" fmla="*/ 1676400 h 2095500"/>
              <a:gd name="connsiteX9" fmla="*/ 2387600 w 8839200"/>
              <a:gd name="connsiteY9" fmla="*/ 1676400 h 2095500"/>
              <a:gd name="connsiteX10" fmla="*/ 2501935 w 8839200"/>
              <a:gd name="connsiteY10" fmla="*/ 2087269 h 2095500"/>
              <a:gd name="connsiteX11" fmla="*/ 1181100 w 8839200"/>
              <a:gd name="connsiteY11" fmla="*/ 2095500 h 2095500"/>
              <a:gd name="connsiteX12" fmla="*/ 482600 w 8839200"/>
              <a:gd name="connsiteY12" fmla="*/ 1676400 h 2095500"/>
              <a:gd name="connsiteX13" fmla="*/ 0 w 8839200"/>
              <a:gd name="connsiteY13" fmla="*/ 1676400 h 2095500"/>
              <a:gd name="connsiteX14" fmla="*/ 0 w 8839200"/>
              <a:gd name="connsiteY14" fmla="*/ 1397000 h 2095500"/>
              <a:gd name="connsiteX15" fmla="*/ 0 w 8839200"/>
              <a:gd name="connsiteY15" fmla="*/ 977900 h 2095500"/>
              <a:gd name="connsiteX16" fmla="*/ 0 w 8839200"/>
              <a:gd name="connsiteY16" fmla="*/ 977900 h 2095500"/>
              <a:gd name="connsiteX17" fmla="*/ 0 w 8839200"/>
              <a:gd name="connsiteY17" fmla="*/ 0 h 2095500"/>
              <a:gd name="connsiteX0" fmla="*/ 0 w 8839200"/>
              <a:gd name="connsiteY0" fmla="*/ 0 h 2087269"/>
              <a:gd name="connsiteX1" fmla="*/ 1473200 w 8839200"/>
              <a:gd name="connsiteY1" fmla="*/ 0 h 2087269"/>
              <a:gd name="connsiteX2" fmla="*/ 1473200 w 8839200"/>
              <a:gd name="connsiteY2" fmla="*/ 0 h 2087269"/>
              <a:gd name="connsiteX3" fmla="*/ 3683000 w 8839200"/>
              <a:gd name="connsiteY3" fmla="*/ 0 h 2087269"/>
              <a:gd name="connsiteX4" fmla="*/ 8839200 w 8839200"/>
              <a:gd name="connsiteY4" fmla="*/ 0 h 2087269"/>
              <a:gd name="connsiteX5" fmla="*/ 8839200 w 8839200"/>
              <a:gd name="connsiteY5" fmla="*/ 977900 h 2087269"/>
              <a:gd name="connsiteX6" fmla="*/ 8839200 w 8839200"/>
              <a:gd name="connsiteY6" fmla="*/ 977900 h 2087269"/>
              <a:gd name="connsiteX7" fmla="*/ 8839200 w 8839200"/>
              <a:gd name="connsiteY7" fmla="*/ 1397000 h 2087269"/>
              <a:gd name="connsiteX8" fmla="*/ 8839200 w 8839200"/>
              <a:gd name="connsiteY8" fmla="*/ 1676400 h 2087269"/>
              <a:gd name="connsiteX9" fmla="*/ 2387600 w 8839200"/>
              <a:gd name="connsiteY9" fmla="*/ 1676400 h 2087269"/>
              <a:gd name="connsiteX10" fmla="*/ 2501935 w 8839200"/>
              <a:gd name="connsiteY10" fmla="*/ 2087269 h 2087269"/>
              <a:gd name="connsiteX11" fmla="*/ 482600 w 8839200"/>
              <a:gd name="connsiteY11" fmla="*/ 1676400 h 2087269"/>
              <a:gd name="connsiteX12" fmla="*/ 0 w 8839200"/>
              <a:gd name="connsiteY12" fmla="*/ 1676400 h 2087269"/>
              <a:gd name="connsiteX13" fmla="*/ 0 w 8839200"/>
              <a:gd name="connsiteY13" fmla="*/ 1397000 h 2087269"/>
              <a:gd name="connsiteX14" fmla="*/ 0 w 8839200"/>
              <a:gd name="connsiteY14" fmla="*/ 977900 h 2087269"/>
              <a:gd name="connsiteX15" fmla="*/ 0 w 8839200"/>
              <a:gd name="connsiteY15" fmla="*/ 977900 h 2087269"/>
              <a:gd name="connsiteX16" fmla="*/ 0 w 8839200"/>
              <a:gd name="connsiteY16" fmla="*/ 0 h 2087269"/>
              <a:gd name="connsiteX0" fmla="*/ 0 w 8839200"/>
              <a:gd name="connsiteY0" fmla="*/ 0 h 2087269"/>
              <a:gd name="connsiteX1" fmla="*/ 1473200 w 8839200"/>
              <a:gd name="connsiteY1" fmla="*/ 0 h 2087269"/>
              <a:gd name="connsiteX2" fmla="*/ 1473200 w 8839200"/>
              <a:gd name="connsiteY2" fmla="*/ 0 h 2087269"/>
              <a:gd name="connsiteX3" fmla="*/ 3683000 w 8839200"/>
              <a:gd name="connsiteY3" fmla="*/ 0 h 2087269"/>
              <a:gd name="connsiteX4" fmla="*/ 8839200 w 8839200"/>
              <a:gd name="connsiteY4" fmla="*/ 0 h 2087269"/>
              <a:gd name="connsiteX5" fmla="*/ 8839200 w 8839200"/>
              <a:gd name="connsiteY5" fmla="*/ 977900 h 2087269"/>
              <a:gd name="connsiteX6" fmla="*/ 8839200 w 8839200"/>
              <a:gd name="connsiteY6" fmla="*/ 977900 h 2087269"/>
              <a:gd name="connsiteX7" fmla="*/ 8839200 w 8839200"/>
              <a:gd name="connsiteY7" fmla="*/ 1397000 h 2087269"/>
              <a:gd name="connsiteX8" fmla="*/ 8839200 w 8839200"/>
              <a:gd name="connsiteY8" fmla="*/ 1676400 h 2087269"/>
              <a:gd name="connsiteX9" fmla="*/ 2387600 w 8839200"/>
              <a:gd name="connsiteY9" fmla="*/ 1676400 h 2087269"/>
              <a:gd name="connsiteX10" fmla="*/ 1435135 w 8839200"/>
              <a:gd name="connsiteY10" fmla="*/ 2087269 h 2087269"/>
              <a:gd name="connsiteX11" fmla="*/ 482600 w 8839200"/>
              <a:gd name="connsiteY11" fmla="*/ 1676400 h 2087269"/>
              <a:gd name="connsiteX12" fmla="*/ 0 w 8839200"/>
              <a:gd name="connsiteY12" fmla="*/ 1676400 h 2087269"/>
              <a:gd name="connsiteX13" fmla="*/ 0 w 8839200"/>
              <a:gd name="connsiteY13" fmla="*/ 1397000 h 2087269"/>
              <a:gd name="connsiteX14" fmla="*/ 0 w 8839200"/>
              <a:gd name="connsiteY14" fmla="*/ 977900 h 2087269"/>
              <a:gd name="connsiteX15" fmla="*/ 0 w 8839200"/>
              <a:gd name="connsiteY15" fmla="*/ 977900 h 2087269"/>
              <a:gd name="connsiteX16" fmla="*/ 0 w 8839200"/>
              <a:gd name="connsiteY16" fmla="*/ 0 h 2087269"/>
              <a:gd name="connsiteX0" fmla="*/ 0 w 8839200"/>
              <a:gd name="connsiteY0" fmla="*/ 0 h 2087269"/>
              <a:gd name="connsiteX1" fmla="*/ 1473200 w 8839200"/>
              <a:gd name="connsiteY1" fmla="*/ 0 h 2087269"/>
              <a:gd name="connsiteX2" fmla="*/ 1473200 w 8839200"/>
              <a:gd name="connsiteY2" fmla="*/ 0 h 2087269"/>
              <a:gd name="connsiteX3" fmla="*/ 3683000 w 8839200"/>
              <a:gd name="connsiteY3" fmla="*/ 0 h 2087269"/>
              <a:gd name="connsiteX4" fmla="*/ 8839200 w 8839200"/>
              <a:gd name="connsiteY4" fmla="*/ 0 h 2087269"/>
              <a:gd name="connsiteX5" fmla="*/ 8839200 w 8839200"/>
              <a:gd name="connsiteY5" fmla="*/ 977900 h 2087269"/>
              <a:gd name="connsiteX6" fmla="*/ 8839200 w 8839200"/>
              <a:gd name="connsiteY6" fmla="*/ 977900 h 2087269"/>
              <a:gd name="connsiteX7" fmla="*/ 8839200 w 8839200"/>
              <a:gd name="connsiteY7" fmla="*/ 1397000 h 2087269"/>
              <a:gd name="connsiteX8" fmla="*/ 8839200 w 8839200"/>
              <a:gd name="connsiteY8" fmla="*/ 1676400 h 2087269"/>
              <a:gd name="connsiteX9" fmla="*/ 2387600 w 8839200"/>
              <a:gd name="connsiteY9" fmla="*/ 1676400 h 2087269"/>
              <a:gd name="connsiteX10" fmla="*/ 1435135 w 8839200"/>
              <a:gd name="connsiteY10" fmla="*/ 2087269 h 2087269"/>
              <a:gd name="connsiteX11" fmla="*/ 482600 w 8839200"/>
              <a:gd name="connsiteY11" fmla="*/ 1676400 h 2087269"/>
              <a:gd name="connsiteX12" fmla="*/ 0 w 8839200"/>
              <a:gd name="connsiteY12" fmla="*/ 1676400 h 2087269"/>
              <a:gd name="connsiteX13" fmla="*/ 0 w 8839200"/>
              <a:gd name="connsiteY13" fmla="*/ 1397000 h 2087269"/>
              <a:gd name="connsiteX14" fmla="*/ 0 w 8839200"/>
              <a:gd name="connsiteY14" fmla="*/ 977900 h 2087269"/>
              <a:gd name="connsiteX15" fmla="*/ 0 w 8839200"/>
              <a:gd name="connsiteY15" fmla="*/ 977900 h 2087269"/>
              <a:gd name="connsiteX16" fmla="*/ 0 w 8839200"/>
              <a:gd name="connsiteY16" fmla="*/ 0 h 2087269"/>
              <a:gd name="connsiteX0" fmla="*/ 0 w 8839200"/>
              <a:gd name="connsiteY0" fmla="*/ 0 h 1858669"/>
              <a:gd name="connsiteX1" fmla="*/ 1473200 w 8839200"/>
              <a:gd name="connsiteY1" fmla="*/ 0 h 1858669"/>
              <a:gd name="connsiteX2" fmla="*/ 1473200 w 8839200"/>
              <a:gd name="connsiteY2" fmla="*/ 0 h 1858669"/>
              <a:gd name="connsiteX3" fmla="*/ 3683000 w 8839200"/>
              <a:gd name="connsiteY3" fmla="*/ 0 h 1858669"/>
              <a:gd name="connsiteX4" fmla="*/ 8839200 w 8839200"/>
              <a:gd name="connsiteY4" fmla="*/ 0 h 1858669"/>
              <a:gd name="connsiteX5" fmla="*/ 8839200 w 8839200"/>
              <a:gd name="connsiteY5" fmla="*/ 977900 h 1858669"/>
              <a:gd name="connsiteX6" fmla="*/ 8839200 w 8839200"/>
              <a:gd name="connsiteY6" fmla="*/ 977900 h 1858669"/>
              <a:gd name="connsiteX7" fmla="*/ 8839200 w 8839200"/>
              <a:gd name="connsiteY7" fmla="*/ 1397000 h 1858669"/>
              <a:gd name="connsiteX8" fmla="*/ 8839200 w 8839200"/>
              <a:gd name="connsiteY8" fmla="*/ 1676400 h 1858669"/>
              <a:gd name="connsiteX9" fmla="*/ 2387600 w 8839200"/>
              <a:gd name="connsiteY9" fmla="*/ 1676400 h 1858669"/>
              <a:gd name="connsiteX10" fmla="*/ 1435135 w 8839200"/>
              <a:gd name="connsiteY10" fmla="*/ 1858669 h 1858669"/>
              <a:gd name="connsiteX11" fmla="*/ 482600 w 8839200"/>
              <a:gd name="connsiteY11" fmla="*/ 1676400 h 1858669"/>
              <a:gd name="connsiteX12" fmla="*/ 0 w 8839200"/>
              <a:gd name="connsiteY12" fmla="*/ 1676400 h 1858669"/>
              <a:gd name="connsiteX13" fmla="*/ 0 w 8839200"/>
              <a:gd name="connsiteY13" fmla="*/ 1397000 h 1858669"/>
              <a:gd name="connsiteX14" fmla="*/ 0 w 8839200"/>
              <a:gd name="connsiteY14" fmla="*/ 977900 h 1858669"/>
              <a:gd name="connsiteX15" fmla="*/ 0 w 8839200"/>
              <a:gd name="connsiteY15" fmla="*/ 977900 h 1858669"/>
              <a:gd name="connsiteX16" fmla="*/ 0 w 8839200"/>
              <a:gd name="connsiteY16" fmla="*/ 0 h 1858669"/>
              <a:gd name="connsiteX0" fmla="*/ 0 w 8839200"/>
              <a:gd name="connsiteY0" fmla="*/ 0 h 1858669"/>
              <a:gd name="connsiteX1" fmla="*/ 1473200 w 8839200"/>
              <a:gd name="connsiteY1" fmla="*/ 0 h 1858669"/>
              <a:gd name="connsiteX2" fmla="*/ 1473200 w 8839200"/>
              <a:gd name="connsiteY2" fmla="*/ 0 h 1858669"/>
              <a:gd name="connsiteX3" fmla="*/ 3683000 w 8839200"/>
              <a:gd name="connsiteY3" fmla="*/ 0 h 1858669"/>
              <a:gd name="connsiteX4" fmla="*/ 8839200 w 8839200"/>
              <a:gd name="connsiteY4" fmla="*/ 0 h 1858669"/>
              <a:gd name="connsiteX5" fmla="*/ 8839200 w 8839200"/>
              <a:gd name="connsiteY5" fmla="*/ 977900 h 1858669"/>
              <a:gd name="connsiteX6" fmla="*/ 8839200 w 8839200"/>
              <a:gd name="connsiteY6" fmla="*/ 977900 h 1858669"/>
              <a:gd name="connsiteX7" fmla="*/ 8839200 w 8839200"/>
              <a:gd name="connsiteY7" fmla="*/ 1397000 h 1858669"/>
              <a:gd name="connsiteX8" fmla="*/ 8839200 w 8839200"/>
              <a:gd name="connsiteY8" fmla="*/ 1676400 h 1858669"/>
              <a:gd name="connsiteX9" fmla="*/ 2387600 w 8839200"/>
              <a:gd name="connsiteY9" fmla="*/ 1676400 h 1858669"/>
              <a:gd name="connsiteX10" fmla="*/ 1435135 w 8839200"/>
              <a:gd name="connsiteY10" fmla="*/ 1858669 h 1858669"/>
              <a:gd name="connsiteX11" fmla="*/ 482600 w 8839200"/>
              <a:gd name="connsiteY11" fmla="*/ 1676400 h 1858669"/>
              <a:gd name="connsiteX12" fmla="*/ 0 w 8839200"/>
              <a:gd name="connsiteY12" fmla="*/ 1676400 h 1858669"/>
              <a:gd name="connsiteX13" fmla="*/ 0 w 8839200"/>
              <a:gd name="connsiteY13" fmla="*/ 1397000 h 1858669"/>
              <a:gd name="connsiteX14" fmla="*/ 0 w 8839200"/>
              <a:gd name="connsiteY14" fmla="*/ 977900 h 1858669"/>
              <a:gd name="connsiteX15" fmla="*/ 0 w 8839200"/>
              <a:gd name="connsiteY15" fmla="*/ 977900 h 1858669"/>
              <a:gd name="connsiteX16" fmla="*/ 0 w 8839200"/>
              <a:gd name="connsiteY16" fmla="*/ 0 h 1858669"/>
              <a:gd name="connsiteX0" fmla="*/ 0 w 8839200"/>
              <a:gd name="connsiteY0" fmla="*/ 0 h 1858669"/>
              <a:gd name="connsiteX1" fmla="*/ 1473200 w 8839200"/>
              <a:gd name="connsiteY1" fmla="*/ 0 h 1858669"/>
              <a:gd name="connsiteX2" fmla="*/ 1473200 w 8839200"/>
              <a:gd name="connsiteY2" fmla="*/ 0 h 1858669"/>
              <a:gd name="connsiteX3" fmla="*/ 3683000 w 8839200"/>
              <a:gd name="connsiteY3" fmla="*/ 0 h 1858669"/>
              <a:gd name="connsiteX4" fmla="*/ 8839200 w 8839200"/>
              <a:gd name="connsiteY4" fmla="*/ 0 h 1858669"/>
              <a:gd name="connsiteX5" fmla="*/ 8839200 w 8839200"/>
              <a:gd name="connsiteY5" fmla="*/ 977900 h 1858669"/>
              <a:gd name="connsiteX6" fmla="*/ 8839200 w 8839200"/>
              <a:gd name="connsiteY6" fmla="*/ 977900 h 1858669"/>
              <a:gd name="connsiteX7" fmla="*/ 8839200 w 8839200"/>
              <a:gd name="connsiteY7" fmla="*/ 1397000 h 1858669"/>
              <a:gd name="connsiteX8" fmla="*/ 8839200 w 8839200"/>
              <a:gd name="connsiteY8" fmla="*/ 1676400 h 1858669"/>
              <a:gd name="connsiteX9" fmla="*/ 2387600 w 8839200"/>
              <a:gd name="connsiteY9" fmla="*/ 1676400 h 1858669"/>
              <a:gd name="connsiteX10" fmla="*/ 1384335 w 8839200"/>
              <a:gd name="connsiteY10" fmla="*/ 1858669 h 1858669"/>
              <a:gd name="connsiteX11" fmla="*/ 482600 w 8839200"/>
              <a:gd name="connsiteY11" fmla="*/ 1676400 h 1858669"/>
              <a:gd name="connsiteX12" fmla="*/ 0 w 8839200"/>
              <a:gd name="connsiteY12" fmla="*/ 1676400 h 1858669"/>
              <a:gd name="connsiteX13" fmla="*/ 0 w 8839200"/>
              <a:gd name="connsiteY13" fmla="*/ 1397000 h 1858669"/>
              <a:gd name="connsiteX14" fmla="*/ 0 w 8839200"/>
              <a:gd name="connsiteY14" fmla="*/ 977900 h 1858669"/>
              <a:gd name="connsiteX15" fmla="*/ 0 w 8839200"/>
              <a:gd name="connsiteY15" fmla="*/ 977900 h 1858669"/>
              <a:gd name="connsiteX16" fmla="*/ 0 w 8839200"/>
              <a:gd name="connsiteY16" fmla="*/ 0 h 1858669"/>
              <a:gd name="connsiteX0" fmla="*/ 0 w 8839200"/>
              <a:gd name="connsiteY0" fmla="*/ 0 h 1939481"/>
              <a:gd name="connsiteX1" fmla="*/ 1473200 w 8839200"/>
              <a:gd name="connsiteY1" fmla="*/ 0 h 1939481"/>
              <a:gd name="connsiteX2" fmla="*/ 1473200 w 8839200"/>
              <a:gd name="connsiteY2" fmla="*/ 0 h 1939481"/>
              <a:gd name="connsiteX3" fmla="*/ 3683000 w 8839200"/>
              <a:gd name="connsiteY3" fmla="*/ 0 h 1939481"/>
              <a:gd name="connsiteX4" fmla="*/ 8839200 w 8839200"/>
              <a:gd name="connsiteY4" fmla="*/ 0 h 1939481"/>
              <a:gd name="connsiteX5" fmla="*/ 8839200 w 8839200"/>
              <a:gd name="connsiteY5" fmla="*/ 977900 h 1939481"/>
              <a:gd name="connsiteX6" fmla="*/ 8839200 w 8839200"/>
              <a:gd name="connsiteY6" fmla="*/ 977900 h 1939481"/>
              <a:gd name="connsiteX7" fmla="*/ 8839200 w 8839200"/>
              <a:gd name="connsiteY7" fmla="*/ 1397000 h 1939481"/>
              <a:gd name="connsiteX8" fmla="*/ 8839200 w 8839200"/>
              <a:gd name="connsiteY8" fmla="*/ 1676400 h 1939481"/>
              <a:gd name="connsiteX9" fmla="*/ 2387600 w 8839200"/>
              <a:gd name="connsiteY9" fmla="*/ 1676400 h 1939481"/>
              <a:gd name="connsiteX10" fmla="*/ 1409735 w 8839200"/>
              <a:gd name="connsiteY10" fmla="*/ 1939481 h 1939481"/>
              <a:gd name="connsiteX11" fmla="*/ 482600 w 8839200"/>
              <a:gd name="connsiteY11" fmla="*/ 1676400 h 1939481"/>
              <a:gd name="connsiteX12" fmla="*/ 0 w 8839200"/>
              <a:gd name="connsiteY12" fmla="*/ 1676400 h 1939481"/>
              <a:gd name="connsiteX13" fmla="*/ 0 w 8839200"/>
              <a:gd name="connsiteY13" fmla="*/ 1397000 h 1939481"/>
              <a:gd name="connsiteX14" fmla="*/ 0 w 8839200"/>
              <a:gd name="connsiteY14" fmla="*/ 977900 h 1939481"/>
              <a:gd name="connsiteX15" fmla="*/ 0 w 8839200"/>
              <a:gd name="connsiteY15" fmla="*/ 977900 h 1939481"/>
              <a:gd name="connsiteX16" fmla="*/ 0 w 8839200"/>
              <a:gd name="connsiteY16" fmla="*/ 0 h 193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839200" h="1939481">
                <a:moveTo>
                  <a:pt x="0" y="0"/>
                </a:moveTo>
                <a:lnTo>
                  <a:pt x="1473200" y="0"/>
                </a:lnTo>
                <a:lnTo>
                  <a:pt x="1473200" y="0"/>
                </a:lnTo>
                <a:lnTo>
                  <a:pt x="3683000" y="0"/>
                </a:lnTo>
                <a:lnTo>
                  <a:pt x="8839200" y="0"/>
                </a:lnTo>
                <a:lnTo>
                  <a:pt x="8839200" y="977900"/>
                </a:lnTo>
                <a:lnTo>
                  <a:pt x="8839200" y="977900"/>
                </a:lnTo>
                <a:lnTo>
                  <a:pt x="8839200" y="1397000"/>
                </a:lnTo>
                <a:lnTo>
                  <a:pt x="8839200" y="1676400"/>
                </a:lnTo>
                <a:lnTo>
                  <a:pt x="2387600" y="1676400"/>
                </a:lnTo>
                <a:lnTo>
                  <a:pt x="1409735" y="1939481"/>
                </a:lnTo>
                <a:lnTo>
                  <a:pt x="482600" y="1676400"/>
                </a:lnTo>
                <a:lnTo>
                  <a:pt x="0" y="1676400"/>
                </a:lnTo>
                <a:lnTo>
                  <a:pt x="0" y="1397000"/>
                </a:lnTo>
                <a:lnTo>
                  <a:pt x="0" y="977900"/>
                </a:lnTo>
                <a:lnTo>
                  <a:pt x="0" y="977900"/>
                </a:lnTo>
                <a:lnTo>
                  <a:pt x="0" y="0"/>
                </a:lnTo>
                <a:close/>
              </a:path>
            </a:pathLst>
          </a:custGeom>
          <a:gradFill flip="none" rotWithShape="1">
            <a:gsLst>
              <a:gs pos="0">
                <a:srgbClr val="C00000"/>
              </a:gs>
              <a:gs pos="33000">
                <a:srgbClr val="FFC1C1"/>
              </a:gs>
              <a:gs pos="80000">
                <a:schemeClr val="bg1"/>
              </a:gs>
            </a:gsLst>
            <a:lin ang="5400000" scaled="1"/>
            <a:tileRect/>
          </a:gradFill>
          <a:ln>
            <a:solidFill>
              <a:srgbClr val="C00000"/>
            </a:solidFill>
          </a:ln>
        </p:spPr>
        <p:style>
          <a:lnRef idx="1">
            <a:schemeClr val="accent6"/>
          </a:lnRef>
          <a:fillRef idx="2">
            <a:schemeClr val="accent6"/>
          </a:fillRef>
          <a:effectRef idx="1">
            <a:schemeClr val="accent6"/>
          </a:effectRef>
          <a:fontRef idx="none"/>
        </p:style>
        <p:txBody>
          <a:bodyPr bIns="274320" anchor="t">
            <a:normAutofit/>
          </a:bodyPr>
          <a:lstStyle>
            <a:lvl1pPr algn="ctr">
              <a:defRPr sz="2400" b="1">
                <a:solidFill>
                  <a:schemeClr val="bg1"/>
                </a:solidFill>
                <a:effectLst/>
                <a:latin typeface="+mj-lt"/>
              </a:defRPr>
            </a:lvl1pPr>
          </a:lstStyle>
          <a:p>
            <a:pPr lvl="0"/>
            <a:r>
              <a:rPr lang="en-US" dirty="0" smtClean="0"/>
              <a:t>NATIONAL CHALLENGE</a:t>
            </a:r>
            <a:endParaRPr lang="en-US" dirty="0"/>
          </a:p>
        </p:txBody>
      </p:sp>
      <p:sp>
        <p:nvSpPr>
          <p:cNvPr id="17" name="Text Placeholder 16"/>
          <p:cNvSpPr>
            <a:spLocks noGrp="1"/>
          </p:cNvSpPr>
          <p:nvPr>
            <p:ph type="body" sz="quarter" idx="18"/>
          </p:nvPr>
        </p:nvSpPr>
        <p:spPr>
          <a:xfrm>
            <a:off x="762000" y="1523999"/>
            <a:ext cx="7620000" cy="838200"/>
          </a:xfrm>
        </p:spPr>
        <p:txBody>
          <a:bodyPr anchor="ctr"/>
          <a:lstStyle>
            <a:lvl1pPr algn="ctr">
              <a:defRPr kumimoji="0" lang="en-US" sz="2400" b="0" kern="1200" dirty="0" smtClean="0">
                <a:solidFill>
                  <a:schemeClr val="tx1"/>
                </a:solidFill>
                <a:effectLst>
                  <a:outerShdw blurRad="50800" dist="38100" dir="5400000" algn="t" rotWithShape="0">
                    <a:srgbClr val="480000">
                      <a:alpha val="40000"/>
                    </a:srgbClr>
                  </a:outerShdw>
                </a:effectLst>
                <a:latin typeface="+mn-lt"/>
                <a:ea typeface="+mn-ea"/>
                <a:cs typeface="+mn-cs"/>
              </a:defRPr>
            </a:lvl1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smtClean="0"/>
              <a:t>NOAA’s Transition Package: 30 October 2008</a:t>
            </a:r>
            <a:endParaRPr lang="en-US" dirty="0"/>
          </a:p>
        </p:txBody>
      </p:sp>
      <p:sp>
        <p:nvSpPr>
          <p:cNvPr id="5" name="Slide Number Placeholder 4"/>
          <p:cNvSpPr>
            <a:spLocks noGrp="1"/>
          </p:cNvSpPr>
          <p:nvPr>
            <p:ph type="sldNum" sz="quarter" idx="12"/>
          </p:nvPr>
        </p:nvSpPr>
        <p:spPr/>
        <p:txBody>
          <a:bodyPr/>
          <a:lstStyle/>
          <a:p>
            <a:pPr>
              <a:defRPr/>
            </a:pPr>
            <a:fld id="{2101FC03-EF6B-4637-A3E0-B59B7A0B076E}" type="slidenum">
              <a:rPr lang="en-US" smtClean="0"/>
              <a:pPr>
                <a:defRPr/>
              </a:pPr>
              <a:t>‹#›</a:t>
            </a:fld>
            <a:endParaRPr lang="en-US"/>
          </a:p>
        </p:txBody>
      </p:sp>
      <p:sp>
        <p:nvSpPr>
          <p:cNvPr id="9" name="Text Placeholder 8"/>
          <p:cNvSpPr>
            <a:spLocks noGrp="1"/>
          </p:cNvSpPr>
          <p:nvPr>
            <p:ph type="body" sz="quarter" idx="14"/>
          </p:nvPr>
        </p:nvSpPr>
        <p:spPr>
          <a:xfrm>
            <a:off x="152400" y="1371600"/>
            <a:ext cx="4038600" cy="457200"/>
          </a:xfrm>
        </p:spPr>
        <p:txBody>
          <a:bodyPr anchor="ctr">
            <a:normAutofit/>
          </a:bodyPr>
          <a:lstStyle>
            <a:lvl1pPr algn="ctr">
              <a:defRPr sz="2400" b="1">
                <a:solidFill>
                  <a:srgbClr val="00B050"/>
                </a:solidFill>
                <a:effectLst>
                  <a:outerShdw blurRad="50800" dist="38100" dir="5400000" algn="t" rotWithShape="0">
                    <a:srgbClr val="92D050">
                      <a:alpha val="40000"/>
                    </a:srgbClr>
                  </a:outerShdw>
                </a:effectLst>
              </a:defRPr>
            </a:lvl1pPr>
          </a:lstStyle>
          <a:p>
            <a:pPr lvl="0"/>
            <a:r>
              <a:rPr lang="en-US" dirty="0" smtClean="0"/>
              <a:t>Click to edit Master text styles</a:t>
            </a:r>
            <a:endParaRPr lang="en-US" dirty="0"/>
          </a:p>
        </p:txBody>
      </p:sp>
      <p:sp>
        <p:nvSpPr>
          <p:cNvPr id="10" name="Text Placeholder 8"/>
          <p:cNvSpPr>
            <a:spLocks noGrp="1"/>
          </p:cNvSpPr>
          <p:nvPr>
            <p:ph type="body" sz="quarter" idx="15"/>
          </p:nvPr>
        </p:nvSpPr>
        <p:spPr>
          <a:xfrm>
            <a:off x="4419600" y="1371600"/>
            <a:ext cx="4572000" cy="457200"/>
          </a:xfrm>
        </p:spPr>
        <p:txBody>
          <a:bodyPr anchor="ctr">
            <a:normAutofit/>
          </a:bodyPr>
          <a:lstStyle>
            <a:lvl1pPr algn="ctr">
              <a:defRPr sz="2400" b="1">
                <a:solidFill>
                  <a:srgbClr val="B88C00"/>
                </a:solidFill>
                <a:effectLst>
                  <a:outerShdw blurRad="50800" dist="38100" dir="5400000" algn="t" rotWithShape="0">
                    <a:srgbClr val="FFC000">
                      <a:alpha val="40000"/>
                    </a:srgbClr>
                  </a:outerShdw>
                </a:effectLst>
              </a:defRPr>
            </a:lvl1pPr>
          </a:lstStyle>
          <a:p>
            <a:pPr lvl="0"/>
            <a:r>
              <a:rPr lang="en-US" dirty="0" smtClean="0"/>
              <a:t>Click to edit Master text styles</a:t>
            </a:r>
            <a:endParaRPr lang="en-US" dirty="0"/>
          </a:p>
        </p:txBody>
      </p:sp>
      <p:sp>
        <p:nvSpPr>
          <p:cNvPr id="12" name="Text Placeholder 11"/>
          <p:cNvSpPr>
            <a:spLocks noGrp="1"/>
          </p:cNvSpPr>
          <p:nvPr>
            <p:ph type="body" sz="quarter" idx="16"/>
          </p:nvPr>
        </p:nvSpPr>
        <p:spPr>
          <a:xfrm>
            <a:off x="152400" y="1905000"/>
            <a:ext cx="4648200" cy="4343400"/>
          </a:xfrm>
          <a:prstGeom prst="homePlate">
            <a:avLst>
              <a:gd name="adj" fmla="val 15190"/>
            </a:avLst>
          </a:prstGeom>
          <a:gradFill>
            <a:gsLst>
              <a:gs pos="0">
                <a:srgbClr val="92D050"/>
              </a:gs>
              <a:gs pos="43000">
                <a:srgbClr val="C0E399"/>
              </a:gs>
              <a:gs pos="93000">
                <a:srgbClr val="E9F5DB"/>
              </a:gs>
              <a:gs pos="100000">
                <a:srgbClr val="F5FBEF"/>
              </a:gs>
            </a:gsLst>
          </a:gradFill>
          <a:ln>
            <a:solidFill>
              <a:srgbClr val="92D050"/>
            </a:solidFill>
          </a:ln>
        </p:spPr>
        <p:style>
          <a:lnRef idx="1">
            <a:schemeClr val="accent1"/>
          </a:lnRef>
          <a:fillRef idx="2">
            <a:schemeClr val="accent1"/>
          </a:fillRef>
          <a:effectRef idx="1">
            <a:schemeClr val="accent1"/>
          </a:effectRef>
          <a:fontRef idx="none"/>
        </p:style>
        <p:txBody>
          <a:bodyPr anchor="ctr">
            <a:normAutofit/>
          </a:bodyPr>
          <a:lstStyle>
            <a:lvl1pPr>
              <a:spcBef>
                <a:spcPts val="1200"/>
              </a:spcBef>
              <a:defRPr sz="2000"/>
            </a:lvl1pPr>
            <a:lvl2pPr>
              <a:defRPr sz="16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11"/>
          <p:cNvSpPr>
            <a:spLocks noGrp="1"/>
          </p:cNvSpPr>
          <p:nvPr>
            <p:ph type="body" sz="quarter" idx="17"/>
          </p:nvPr>
        </p:nvSpPr>
        <p:spPr>
          <a:xfrm>
            <a:off x="4419600" y="1905000"/>
            <a:ext cx="4572000" cy="4343400"/>
          </a:xfrm>
          <a:custGeom>
            <a:avLst/>
            <a:gdLst>
              <a:gd name="connsiteX0" fmla="*/ 0 w 4419600"/>
              <a:gd name="connsiteY0" fmla="*/ 0 h 4343400"/>
              <a:gd name="connsiteX1" fmla="*/ 3895612 w 4419600"/>
              <a:gd name="connsiteY1" fmla="*/ 0 h 4343400"/>
              <a:gd name="connsiteX2" fmla="*/ 4419600 w 4419600"/>
              <a:gd name="connsiteY2" fmla="*/ 2171700 h 4343400"/>
              <a:gd name="connsiteX3" fmla="*/ 3895612 w 4419600"/>
              <a:gd name="connsiteY3" fmla="*/ 4343400 h 4343400"/>
              <a:gd name="connsiteX4" fmla="*/ 0 w 4419600"/>
              <a:gd name="connsiteY4" fmla="*/ 4343400 h 4343400"/>
              <a:gd name="connsiteX5" fmla="*/ 523988 w 4419600"/>
              <a:gd name="connsiteY5" fmla="*/ 2171700 h 4343400"/>
              <a:gd name="connsiteX6" fmla="*/ 0 w 4419600"/>
              <a:gd name="connsiteY6" fmla="*/ 0 h 4343400"/>
              <a:gd name="connsiteX0" fmla="*/ 0 w 3895612"/>
              <a:gd name="connsiteY0" fmla="*/ 0 h 4343400"/>
              <a:gd name="connsiteX1" fmla="*/ 3895612 w 3895612"/>
              <a:gd name="connsiteY1" fmla="*/ 0 h 4343400"/>
              <a:gd name="connsiteX2" fmla="*/ 3895612 w 3895612"/>
              <a:gd name="connsiteY2" fmla="*/ 4343400 h 4343400"/>
              <a:gd name="connsiteX3" fmla="*/ 0 w 3895612"/>
              <a:gd name="connsiteY3" fmla="*/ 4343400 h 4343400"/>
              <a:gd name="connsiteX4" fmla="*/ 523988 w 3895612"/>
              <a:gd name="connsiteY4" fmla="*/ 2171700 h 4343400"/>
              <a:gd name="connsiteX5" fmla="*/ 0 w 3895612"/>
              <a:gd name="connsiteY5" fmla="*/ 0 h 434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95612" h="4343400">
                <a:moveTo>
                  <a:pt x="0" y="0"/>
                </a:moveTo>
                <a:lnTo>
                  <a:pt x="3895612" y="0"/>
                </a:lnTo>
                <a:lnTo>
                  <a:pt x="3895612" y="4343400"/>
                </a:lnTo>
                <a:lnTo>
                  <a:pt x="0" y="4343400"/>
                </a:lnTo>
                <a:lnTo>
                  <a:pt x="523988" y="2171700"/>
                </a:lnTo>
                <a:lnTo>
                  <a:pt x="0" y="0"/>
                </a:lnTo>
                <a:close/>
              </a:path>
            </a:pathLst>
          </a:custGeom>
          <a:gradFill>
            <a:gsLst>
              <a:gs pos="0">
                <a:srgbClr val="FFC000"/>
              </a:gs>
              <a:gs pos="43000">
                <a:srgbClr val="FFE79B"/>
              </a:gs>
              <a:gs pos="93000">
                <a:srgbClr val="FFF4D1"/>
              </a:gs>
              <a:gs pos="100000">
                <a:srgbClr val="FFF7DD"/>
              </a:gs>
            </a:gsLst>
          </a:gradFill>
          <a:ln>
            <a:solidFill>
              <a:srgbClr val="FFC000"/>
            </a:solidFill>
          </a:ln>
        </p:spPr>
        <p:style>
          <a:lnRef idx="1">
            <a:schemeClr val="accent2"/>
          </a:lnRef>
          <a:fillRef idx="2">
            <a:schemeClr val="accent2"/>
          </a:fillRef>
          <a:effectRef idx="1">
            <a:schemeClr val="accent2"/>
          </a:effectRef>
          <a:fontRef idx="none"/>
        </p:style>
        <p:txBody>
          <a:bodyPr anchor="ctr">
            <a:normAutofit/>
          </a:bodyPr>
          <a:lstStyle>
            <a:lvl1pPr marL="625475" indent="0">
              <a:spcBef>
                <a:spcPts val="1200"/>
              </a:spcBef>
              <a:defRPr sz="2000"/>
            </a:lvl1pPr>
            <a:lvl2pPr marL="1082675" indent="-246063">
              <a:defRPr sz="1600"/>
            </a:lvl2pPr>
            <a:lvl3pPr marL="1312863" indent="-246063">
              <a:defRPr sz="1600"/>
            </a:lvl3pPr>
            <a:lvl4pPr marL="1485900" indent="-209550">
              <a:defRPr sz="1400"/>
            </a:lvl4pPr>
            <a:lvl5pPr marL="1654175" indent="-209550">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NOAA’s Transition Package: 30 October 2008</a:t>
            </a:r>
            <a:endParaRPr lang="en-US"/>
          </a:p>
        </p:txBody>
      </p:sp>
      <p:sp>
        <p:nvSpPr>
          <p:cNvPr id="6" name="Slide Number Placeholder 5"/>
          <p:cNvSpPr>
            <a:spLocks noGrp="1"/>
          </p:cNvSpPr>
          <p:nvPr>
            <p:ph type="sldNum" sz="quarter" idx="12"/>
          </p:nvPr>
        </p:nvSpPr>
        <p:spPr/>
        <p:txBody>
          <a:bodyPr/>
          <a:lstStyle/>
          <a:p>
            <a:pPr>
              <a:defRPr/>
            </a:pPr>
            <a:fld id="{2101FC03-EF6B-4637-A3E0-B59B7A0B076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19200"/>
            <a:ext cx="4038600" cy="5135725"/>
          </a:xfrm>
        </p:spPr>
        <p:txBody>
          <a:bodyPr/>
          <a:lstStyle>
            <a:lvl1pPr>
              <a:defRPr sz="2600"/>
            </a:lvl1pPr>
            <a:lvl2pPr>
              <a:defRPr sz="2400"/>
            </a:lvl2pPr>
            <a:lvl3pPr>
              <a:defRPr sz="20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19200"/>
            <a:ext cx="4038600" cy="5135725"/>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NOAA’s Transition Package: 30 October 2008</a:t>
            </a:r>
            <a:endParaRPr lang="en-US"/>
          </a:p>
        </p:txBody>
      </p:sp>
      <p:sp>
        <p:nvSpPr>
          <p:cNvPr id="7" name="Slide Number Placeholder 6"/>
          <p:cNvSpPr>
            <a:spLocks noGrp="1"/>
          </p:cNvSpPr>
          <p:nvPr>
            <p:ph type="sldNum" sz="quarter" idx="12"/>
          </p:nvPr>
        </p:nvSpPr>
        <p:spPr/>
        <p:txBody>
          <a:bodyPr/>
          <a:lstStyle/>
          <a:p>
            <a:pPr>
              <a:defRPr/>
            </a:pPr>
            <a:fld id="{59E99A4B-ADEF-4975-A4A6-70E906D605FB}" type="slidenum">
              <a:rPr lang="en-US" smtClean="0"/>
              <a:pPr>
                <a:defRPr/>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62291"/>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066800"/>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52600"/>
            <a:ext cx="4040188" cy="4607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752600"/>
            <a:ext cx="4041775" cy="4607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NOAA’s Transition Package: 30 October 2008</a:t>
            </a:r>
            <a:endParaRPr lang="en-US"/>
          </a:p>
        </p:txBody>
      </p:sp>
      <p:sp>
        <p:nvSpPr>
          <p:cNvPr id="9" name="Slide Number Placeholder 8"/>
          <p:cNvSpPr>
            <a:spLocks noGrp="1"/>
          </p:cNvSpPr>
          <p:nvPr>
            <p:ph type="sldNum" sz="quarter" idx="12"/>
          </p:nvPr>
        </p:nvSpPr>
        <p:spPr/>
        <p:txBody>
          <a:bodyPr/>
          <a:lstStyle/>
          <a:p>
            <a:pPr>
              <a:defRPr/>
            </a:pPr>
            <a:fld id="{A6F96681-BF0C-467B-8D58-82E67A510D3C}" type="slidenum">
              <a:rPr lang="en-US" smtClean="0"/>
              <a:pPr>
                <a:defRPr/>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NOAA’s Transition Package: 30 October 2008</a:t>
            </a:r>
            <a:endParaRPr lang="en-US"/>
          </a:p>
        </p:txBody>
      </p:sp>
      <p:sp>
        <p:nvSpPr>
          <p:cNvPr id="5" name="Slide Number Placeholder 4"/>
          <p:cNvSpPr>
            <a:spLocks noGrp="1"/>
          </p:cNvSpPr>
          <p:nvPr>
            <p:ph type="sldNum" sz="quarter" idx="12"/>
          </p:nvPr>
        </p:nvSpPr>
        <p:spPr/>
        <p:txBody>
          <a:bodyPr/>
          <a:lstStyle/>
          <a:p>
            <a:pPr>
              <a:defRPr/>
            </a:pPr>
            <a:fld id="{13709644-7F36-4A31-A611-EC754CEF71E0}" type="slidenum">
              <a:rPr lang="en-US" smtClean="0"/>
              <a:pPr>
                <a:defRPr/>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914400" y="0"/>
            <a:ext cx="8229600" cy="990600"/>
          </a:xfrm>
          <a:prstGeom prst="rect">
            <a:avLst/>
          </a:prstGeom>
        </p:spPr>
        <p:txBody>
          <a:bodyPr vert="horz" lIns="91440" tIns="91440" rIns="0" bIns="0" anchor="t">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990600"/>
            <a:ext cx="8229600" cy="5334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5791200" y="6492875"/>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mn-lt"/>
              </a:defRPr>
            </a:lvl1pPr>
          </a:lstStyle>
          <a:p>
            <a:pPr>
              <a:defRPr/>
            </a:pPr>
            <a:endParaRPr lang="en-US" dirty="0"/>
          </a:p>
        </p:txBody>
      </p:sp>
      <p:sp>
        <p:nvSpPr>
          <p:cNvPr id="22" name="Footer Placeholder 21"/>
          <p:cNvSpPr>
            <a:spLocks noGrp="1"/>
          </p:cNvSpPr>
          <p:nvPr>
            <p:ph type="ftr" sz="quarter" idx="3"/>
          </p:nvPr>
        </p:nvSpPr>
        <p:spPr>
          <a:xfrm>
            <a:off x="0" y="6491288"/>
            <a:ext cx="5334000" cy="365125"/>
          </a:xfrm>
          <a:prstGeom prst="rect">
            <a:avLst/>
          </a:prstGeom>
        </p:spPr>
        <p:txBody>
          <a:bodyPr vert="horz" lIns="548640" tIns="0" rIns="0" bIns="0" anchor="b"/>
          <a:lstStyle>
            <a:lvl1pPr algn="l" eaLnBrk="1" latinLnBrk="0" hangingPunct="1">
              <a:defRPr kumimoji="0" sz="1200">
                <a:solidFill>
                  <a:schemeClr val="tx2">
                    <a:shade val="90000"/>
                  </a:schemeClr>
                </a:solidFill>
                <a:latin typeface="+mn-lt"/>
              </a:defRPr>
            </a:lvl1pPr>
          </a:lstStyle>
          <a:p>
            <a:pPr>
              <a:defRPr/>
            </a:pPr>
            <a:r>
              <a:rPr lang="en-US" smtClean="0"/>
              <a:t>NOAA’s Transition Package: 30 October 2008</a:t>
            </a:r>
            <a:endParaRPr lang="en-US" dirty="0"/>
          </a:p>
        </p:txBody>
      </p:sp>
      <p:sp>
        <p:nvSpPr>
          <p:cNvPr id="18" name="Slide Number Placeholder 17"/>
          <p:cNvSpPr>
            <a:spLocks noGrp="1"/>
          </p:cNvSpPr>
          <p:nvPr>
            <p:ph type="sldNum" sz="quarter" idx="4"/>
          </p:nvPr>
        </p:nvSpPr>
        <p:spPr>
          <a:xfrm>
            <a:off x="8382000" y="6491288"/>
            <a:ext cx="762000" cy="365125"/>
          </a:xfrm>
          <a:prstGeom prst="rect">
            <a:avLst/>
          </a:prstGeom>
        </p:spPr>
        <p:txBody>
          <a:bodyPr vert="horz" lIns="0" tIns="0" rIns="274320" bIns="0" anchor="b"/>
          <a:lstStyle>
            <a:lvl1pPr algn="r" eaLnBrk="1" latinLnBrk="0" hangingPunct="1">
              <a:defRPr kumimoji="0" sz="1200">
                <a:solidFill>
                  <a:schemeClr val="tx2">
                    <a:shade val="90000"/>
                  </a:schemeClr>
                </a:solidFill>
                <a:latin typeface="+mn-lt"/>
              </a:defRPr>
            </a:lvl1pPr>
          </a:lstStyle>
          <a:p>
            <a:pPr>
              <a:defRPr/>
            </a:pPr>
            <a:fld id="{2101FC03-EF6B-4637-A3E0-B59B7A0B076E}"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12" descr="doc_logo"/>
          <p:cNvPicPr>
            <a:picLocks noChangeAspect="1" noChangeArrowheads="1"/>
          </p:cNvPicPr>
          <p:nvPr/>
        </p:nvPicPr>
        <p:blipFill>
          <a:blip r:embed="rId18" cstate="print"/>
          <a:stretch>
            <a:fillRect/>
          </a:stretch>
        </p:blipFill>
        <p:spPr bwMode="auto">
          <a:xfrm>
            <a:off x="76200" y="155736"/>
            <a:ext cx="375955" cy="374328"/>
          </a:xfrm>
          <a:prstGeom prst="rect">
            <a:avLst/>
          </a:prstGeom>
          <a:noFill/>
          <a:ln w="9525">
            <a:noFill/>
            <a:miter lim="800000"/>
            <a:headEnd/>
            <a:tailEnd/>
          </a:ln>
        </p:spPr>
      </p:pic>
      <p:pic>
        <p:nvPicPr>
          <p:cNvPr id="16" name="Picture 8"/>
          <p:cNvPicPr>
            <a:picLocks noChangeAspect="1" noChangeArrowheads="1"/>
          </p:cNvPicPr>
          <p:nvPr/>
        </p:nvPicPr>
        <p:blipFill>
          <a:blip r:embed="rId19" cstate="print"/>
          <a:stretch>
            <a:fillRect/>
          </a:stretch>
        </p:blipFill>
        <p:spPr bwMode="auto">
          <a:xfrm>
            <a:off x="477520" y="152797"/>
            <a:ext cx="380207" cy="380207"/>
          </a:xfrm>
          <a:prstGeom prst="rect">
            <a:avLst/>
          </a:prstGeom>
          <a:noFill/>
          <a:ln w="12700">
            <a:noFill/>
            <a:miter lim="800000"/>
            <a:headEnd/>
            <a:tailEnd/>
          </a:ln>
        </p:spPr>
      </p:pic>
      <p:sp>
        <p:nvSpPr>
          <p:cNvPr id="17" name="Text Box 13"/>
          <p:cNvSpPr txBox="1">
            <a:spLocks noChangeArrowheads="1"/>
          </p:cNvSpPr>
          <p:nvPr/>
        </p:nvSpPr>
        <p:spPr bwMode="auto">
          <a:xfrm rot="18900000">
            <a:off x="6248400" y="5105400"/>
            <a:ext cx="2895600" cy="701675"/>
          </a:xfrm>
          <a:prstGeom prst="rect">
            <a:avLst/>
          </a:prstGeom>
          <a:noFill/>
          <a:ln w="9525">
            <a:noFill/>
            <a:miter lim="800000"/>
            <a:headEnd/>
            <a:tailEnd/>
          </a:ln>
          <a:effectLst/>
        </p:spPr>
        <p:txBody>
          <a:bodyPr>
            <a:spAutoFit/>
          </a:bodyPr>
          <a:lstStyle/>
          <a:p>
            <a:pPr>
              <a:spcBef>
                <a:spcPct val="50000"/>
              </a:spcBef>
              <a:defRPr/>
            </a:pPr>
            <a:r>
              <a:rPr lang="en-US" sz="4000">
                <a:solidFill>
                  <a:srgbClr val="DDDDDD"/>
                </a:solidFill>
              </a:rPr>
              <a:t>    </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69" r:id="rId3"/>
    <p:sldLayoutId id="2147483666" r:id="rId4"/>
    <p:sldLayoutId id="2147483667" r:id="rId5"/>
    <p:sldLayoutId id="2147483659" r:id="rId6"/>
    <p:sldLayoutId id="2147483660" r:id="rId7"/>
    <p:sldLayoutId id="2147483661" r:id="rId8"/>
    <p:sldLayoutId id="2147483662" r:id="rId9"/>
    <p:sldLayoutId id="2147483672" r:id="rId10"/>
    <p:sldLayoutId id="2147483671" r:id="rId11"/>
    <p:sldLayoutId id="2147483663" r:id="rId12"/>
    <p:sldLayoutId id="2147483664" r:id="rId13"/>
    <p:sldLayoutId id="2147483665" r:id="rId14"/>
    <p:sldLayoutId id="2147483668" r:id="rId15"/>
    <p:sldLayoutId id="2147483670" r:id="rId16"/>
  </p:sldLayoutIdLst>
  <p:hf hdr="0" dt="0"/>
  <p:txStyles>
    <p:titleStyle>
      <a:lvl1pPr algn="l" rtl="0" eaLnBrk="1" latinLnBrk="0" hangingPunct="1">
        <a:spcBef>
          <a:spcPct val="0"/>
        </a:spcBef>
        <a:buNone/>
        <a:defRPr kumimoji="0" sz="3200" b="0" kern="1200">
          <a:ln>
            <a:noFill/>
          </a:ln>
          <a:solidFill>
            <a:schemeClr val="accent1">
              <a:lumMod val="50000"/>
            </a:schemeClr>
          </a:solidFill>
          <a:effectLst>
            <a:glow rad="101600">
              <a:schemeClr val="bg1">
                <a:alpha val="60000"/>
              </a:schemeClr>
            </a:glow>
          </a:effectLst>
          <a:latin typeface="+mj-lt"/>
          <a:ea typeface="+mj-ea"/>
          <a:cs typeface="+mj-cs"/>
        </a:defRPr>
      </a:lvl1pPr>
    </p:titleStyle>
    <p:bodyStyle>
      <a:lvl1pPr marL="0" indent="0" algn="l"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640080" indent="-246888" algn="l" rtl="0" eaLnBrk="1" latinLnBrk="0" hangingPunct="1">
        <a:spcBef>
          <a:spcPts val="0"/>
        </a:spcBef>
        <a:buClr>
          <a:schemeClr val="accent1"/>
        </a:buClr>
        <a:buSzPct val="85000"/>
        <a:buFontTx/>
        <a:buBlip>
          <a:blip r:embed="rId20"/>
        </a:buBlip>
        <a:defRPr kumimoji="0" sz="2000" kern="1200">
          <a:solidFill>
            <a:schemeClr val="tx1"/>
          </a:solidFill>
          <a:latin typeface="+mn-lt"/>
          <a:ea typeface="+mn-ea"/>
          <a:cs typeface="+mn-cs"/>
        </a:defRPr>
      </a:lvl2pPr>
      <a:lvl3pPr marL="914400" indent="-246888" algn="l" rtl="0" eaLnBrk="1" latinLnBrk="0" hangingPunct="1">
        <a:spcBef>
          <a:spcPts val="0"/>
        </a:spcBef>
        <a:buClr>
          <a:schemeClr val="accent2"/>
        </a:buClr>
        <a:buSzPct val="70000"/>
        <a:buFontTx/>
        <a:buBlip>
          <a:blip r:embed="rId21"/>
        </a:buBlip>
        <a:defRPr kumimoji="0" sz="2000" kern="1200">
          <a:solidFill>
            <a:schemeClr val="tx1"/>
          </a:solidFill>
          <a:latin typeface="+mn-lt"/>
          <a:ea typeface="+mn-ea"/>
          <a:cs typeface="+mn-cs"/>
        </a:defRPr>
      </a:lvl3pPr>
      <a:lvl4pPr marL="1188720" indent="-210312" algn="l" rtl="0" eaLnBrk="1" latinLnBrk="0" hangingPunct="1">
        <a:spcBef>
          <a:spcPts val="0"/>
        </a:spcBef>
        <a:buClr>
          <a:schemeClr val="accent3"/>
        </a:buClr>
        <a:buSzPct val="65000"/>
        <a:buFontTx/>
        <a:buBlip>
          <a:blip r:embed="rId22"/>
        </a:buBlip>
        <a:defRPr kumimoji="0" sz="1800" kern="1200">
          <a:solidFill>
            <a:schemeClr val="tx1"/>
          </a:solidFill>
          <a:latin typeface="+mn-lt"/>
          <a:ea typeface="+mn-ea"/>
          <a:cs typeface="+mn-cs"/>
        </a:defRPr>
      </a:lvl4pPr>
      <a:lvl5pPr marL="1463040" indent="-210312" algn="l" rtl="0" eaLnBrk="1" latinLnBrk="0" hangingPunct="1">
        <a:spcBef>
          <a:spcPts val="0"/>
        </a:spcBef>
        <a:buClr>
          <a:schemeClr val="accent4"/>
        </a:buClr>
        <a:buSzPct val="65000"/>
        <a:buFontTx/>
        <a:buBlip>
          <a:blip r:embed="rId22"/>
        </a:buBlip>
        <a:defRPr kumimoji="0" sz="18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400" dirty="0" smtClean="0"/>
              <a:t>NOAA</a:t>
            </a:r>
            <a:br>
              <a:rPr lang="en-US" sz="4400" dirty="0" smtClean="0"/>
            </a:br>
            <a:r>
              <a:rPr lang="en-US" sz="4400" dirty="0" smtClean="0"/>
              <a:t>Transition Team Briefing</a:t>
            </a:r>
            <a:endParaRPr lang="en-US" sz="4400" dirty="0"/>
          </a:p>
        </p:txBody>
      </p:sp>
      <p:sp>
        <p:nvSpPr>
          <p:cNvPr id="7" name="Subtitle 6"/>
          <p:cNvSpPr>
            <a:spLocks noGrp="1"/>
          </p:cNvSpPr>
          <p:nvPr>
            <p:ph type="subTitle" idx="1"/>
          </p:nvPr>
        </p:nvSpPr>
        <p:spPr/>
        <p:txBody>
          <a:bodyPr/>
          <a:lstStyle/>
          <a:p>
            <a:r>
              <a:rPr lang="en-US" dirty="0" smtClean="0"/>
              <a:t>Decision-Making Process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rot="10800000">
            <a:off x="425803" y="1371600"/>
            <a:ext cx="2057400" cy="4724400"/>
          </a:xfrm>
          <a:prstGeom prst="rect">
            <a:avLst/>
          </a:prstGeom>
          <a:gradFill>
            <a:gsLst>
              <a:gs pos="0">
                <a:schemeClr val="accent1">
                  <a:tint val="98000"/>
                  <a:shade val="25000"/>
                  <a:satMod val="250000"/>
                </a:schemeClr>
              </a:gs>
              <a:gs pos="68000">
                <a:schemeClr val="accent1">
                  <a:tint val="86000"/>
                  <a:satMod val="115000"/>
                </a:schemeClr>
              </a:gs>
              <a:gs pos="98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solidFill>
                <a:srgbClr val="FFFFFF"/>
              </a:solidFill>
            </a:endParaRPr>
          </a:p>
        </p:txBody>
      </p:sp>
      <p:sp>
        <p:nvSpPr>
          <p:cNvPr id="4" name="Slide Number Placeholder 3"/>
          <p:cNvSpPr>
            <a:spLocks noGrp="1"/>
          </p:cNvSpPr>
          <p:nvPr>
            <p:ph type="sldNum" sz="quarter" idx="12"/>
          </p:nvPr>
        </p:nvSpPr>
        <p:spPr/>
        <p:txBody>
          <a:bodyPr/>
          <a:lstStyle/>
          <a:p>
            <a:pPr>
              <a:defRPr/>
            </a:pPr>
            <a:fld id="{66064519-B767-4ABA-B979-98281EC14047}" type="slidenum">
              <a:rPr lang="en-US"/>
              <a:pPr>
                <a:defRPr/>
              </a:pPr>
              <a:t>2</a:t>
            </a:fld>
            <a:endParaRPr lang="en-US"/>
          </a:p>
        </p:txBody>
      </p:sp>
      <p:sp>
        <p:nvSpPr>
          <p:cNvPr id="38" name="whiteBackground"/>
          <p:cNvSpPr/>
          <p:nvPr/>
        </p:nvSpPr>
        <p:spPr>
          <a:xfrm rot="16200000">
            <a:off x="-358775" y="3724275"/>
            <a:ext cx="3651250" cy="1384300"/>
          </a:xfrm>
          <a:prstGeom prst="homePlate">
            <a:avLst>
              <a:gd name="adj" fmla="val 22848"/>
            </a:avLst>
          </a:prstGeom>
          <a:solidFill>
            <a:schemeClr val="bg1"/>
          </a:solidFill>
          <a:ln w="203200">
            <a:solidFill>
              <a:schemeClr val="bg1"/>
            </a:solidFill>
          </a:ln>
          <a:effectLst/>
        </p:spPr>
        <p:style>
          <a:lnRef idx="1">
            <a:schemeClr val="accent2"/>
          </a:lnRef>
          <a:fillRef idx="2">
            <a:schemeClr val="accent2"/>
          </a:fillRef>
          <a:effectRef idx="1">
            <a:schemeClr val="accent2"/>
          </a:effectRef>
          <a:fontRef idx="minor">
            <a:schemeClr val="dk1"/>
          </a:fontRef>
        </p:style>
        <p:txBody>
          <a:bodyPr wrap="none" anchor="ctr"/>
          <a:lstStyle/>
          <a:p>
            <a:pPr algn="ctr">
              <a:defRPr/>
            </a:pPr>
            <a:endParaRPr lang="en-US" sz="1400" dirty="0">
              <a:solidFill>
                <a:srgbClr val="FFFFFF"/>
              </a:solidFill>
            </a:endParaRPr>
          </a:p>
        </p:txBody>
      </p:sp>
      <p:sp>
        <p:nvSpPr>
          <p:cNvPr id="13314"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lumMod val="50000"/>
                  </a:schemeClr>
                </a:solidFill>
              </a:rPr>
              <a:t>Executive Decision Making </a:t>
            </a:r>
            <a:r>
              <a:rPr lang="en-US" dirty="0" smtClean="0"/>
              <a:t>—</a:t>
            </a:r>
            <a:r>
              <a:rPr lang="en-US" dirty="0" smtClean="0">
                <a:solidFill>
                  <a:schemeClr val="accent1">
                    <a:lumMod val="50000"/>
                  </a:schemeClr>
                </a:solidFill>
              </a:rPr>
              <a:t> NEP/NEC</a:t>
            </a:r>
          </a:p>
        </p:txBody>
      </p:sp>
      <p:sp>
        <p:nvSpPr>
          <p:cNvPr id="21" name="Footer Placeholder 20"/>
          <p:cNvSpPr>
            <a:spLocks noGrp="1"/>
          </p:cNvSpPr>
          <p:nvPr>
            <p:ph type="ftr" sz="quarter" idx="11"/>
          </p:nvPr>
        </p:nvSpPr>
        <p:spPr/>
        <p:txBody>
          <a:bodyPr/>
          <a:lstStyle/>
          <a:p>
            <a:pPr>
              <a:defRPr/>
            </a:pPr>
            <a:r>
              <a:rPr lang="en-US" smtClean="0"/>
              <a:t>NOAA’s Transition Package: 30 October 2008</a:t>
            </a:r>
            <a:endParaRPr lang="en-US"/>
          </a:p>
        </p:txBody>
      </p:sp>
      <p:grpSp>
        <p:nvGrpSpPr>
          <p:cNvPr id="2" name="end"/>
          <p:cNvGrpSpPr>
            <a:grpSpLocks/>
          </p:cNvGrpSpPr>
          <p:nvPr/>
        </p:nvGrpSpPr>
        <p:grpSpPr bwMode="auto">
          <a:xfrm rot="-5400000">
            <a:off x="700881" y="416718"/>
            <a:ext cx="1531937" cy="2374900"/>
            <a:chOff x="537558" y="4770118"/>
            <a:chExt cx="1981201" cy="1981200"/>
          </a:xfrm>
        </p:grpSpPr>
        <p:sp>
          <p:nvSpPr>
            <p:cNvPr id="40" name="Oval 39"/>
            <p:cNvSpPr/>
            <p:nvPr/>
          </p:nvSpPr>
          <p:spPr>
            <a:xfrm>
              <a:off x="537559" y="4770118"/>
              <a:ext cx="1981200" cy="1981200"/>
            </a:xfrm>
            <a:prstGeom prst="ellipse">
              <a:avLst/>
            </a:prstGeom>
            <a:ln w="104775">
              <a:solidFill>
                <a:srgbClr val="0070C0"/>
              </a:solidFill>
            </a:ln>
          </p:spPr>
          <p:style>
            <a:lnRef idx="1">
              <a:schemeClr val="accent1"/>
            </a:lnRef>
            <a:fillRef idx="3">
              <a:schemeClr val="accent1"/>
            </a:fillRef>
            <a:effectRef idx="2">
              <a:schemeClr val="accent1"/>
            </a:effectRef>
            <a:fontRef idx="minor">
              <a:schemeClr val="lt1"/>
            </a:fontRef>
          </p:style>
          <p:txBody>
            <a:bodyPr wrap="none" anchor="ctr"/>
            <a:lstStyle/>
            <a:p>
              <a:pPr algn="ctr">
                <a:defRPr/>
              </a:pPr>
              <a:endParaRPr lang="en-US" sz="1400" dirty="0">
                <a:solidFill>
                  <a:srgbClr val="FFFFFF"/>
                </a:solidFill>
                <a:latin typeface="+mj-lt"/>
              </a:endParaRPr>
            </a:p>
          </p:txBody>
        </p:sp>
        <p:sp>
          <p:nvSpPr>
            <p:cNvPr id="41" name="Oval 40"/>
            <p:cNvSpPr/>
            <p:nvPr/>
          </p:nvSpPr>
          <p:spPr>
            <a:xfrm rot="5400000">
              <a:off x="552798" y="4764169"/>
              <a:ext cx="1950720" cy="1981200"/>
            </a:xfrm>
            <a:prstGeom prst="ellipse">
              <a:avLst/>
            </a:prstGeom>
            <a:ln w="57150">
              <a:solidFill>
                <a:schemeClr val="bg1"/>
              </a:solidFill>
            </a:ln>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1400" dirty="0">
                  <a:solidFill>
                    <a:srgbClr val="FFFFFF"/>
                  </a:solidFill>
                  <a:latin typeface="+mj-lt"/>
                </a:rPr>
                <a:t>DECISION</a:t>
              </a:r>
            </a:p>
            <a:p>
              <a:pPr algn="ctr">
                <a:defRPr/>
              </a:pPr>
              <a:r>
                <a:rPr lang="en-US" sz="1400" dirty="0">
                  <a:solidFill>
                    <a:srgbClr val="FFFFFF"/>
                  </a:solidFill>
                  <a:latin typeface="+mj-lt"/>
                </a:rPr>
                <a:t>ON KEY</a:t>
              </a:r>
            </a:p>
            <a:p>
              <a:pPr algn="ctr">
                <a:defRPr/>
              </a:pPr>
              <a:r>
                <a:rPr lang="en-US" sz="1400" dirty="0">
                  <a:solidFill>
                    <a:srgbClr val="FFFFFF"/>
                  </a:solidFill>
                  <a:latin typeface="+mj-lt"/>
                </a:rPr>
                <a:t>NOAA ISSUES</a:t>
              </a:r>
            </a:p>
          </p:txBody>
        </p:sp>
      </p:grpSp>
      <p:grpSp>
        <p:nvGrpSpPr>
          <p:cNvPr id="3" name="alert3"/>
          <p:cNvGrpSpPr>
            <a:grpSpLocks/>
          </p:cNvGrpSpPr>
          <p:nvPr/>
        </p:nvGrpSpPr>
        <p:grpSpPr bwMode="auto">
          <a:xfrm rot="10800000">
            <a:off x="774700" y="2593974"/>
            <a:ext cx="1384300" cy="1368425"/>
            <a:chOff x="750715" y="3178875"/>
            <a:chExt cx="1385006" cy="1368393"/>
          </a:xfrm>
        </p:grpSpPr>
        <p:sp>
          <p:nvSpPr>
            <p:cNvPr id="9" name="NEC"/>
            <p:cNvSpPr/>
            <p:nvPr/>
          </p:nvSpPr>
          <p:spPr>
            <a:xfrm rot="5400000">
              <a:off x="759021" y="3170569"/>
              <a:ext cx="1368393" cy="1385006"/>
            </a:xfrm>
            <a:prstGeom prst="chevron">
              <a:avLst>
                <a:gd name="adj" fmla="val 24074"/>
              </a:avLst>
            </a:prstGeom>
            <a:gradFill flip="none" rotWithShape="1">
              <a:gsLst>
                <a:gs pos="0">
                  <a:schemeClr val="accent5">
                    <a:lumMod val="75000"/>
                  </a:schemeClr>
                </a:gs>
                <a:gs pos="36000">
                  <a:schemeClr val="accent5">
                    <a:lumMod val="75000"/>
                  </a:schemeClr>
                </a:gs>
                <a:gs pos="100000">
                  <a:schemeClr val="accent5">
                    <a:lumMod val="50000"/>
                  </a:schemeClr>
                </a:gs>
              </a:gsLst>
              <a:lin ang="0" scaled="1"/>
              <a:tileRect/>
            </a:gradFill>
            <a:ln>
              <a:noFill/>
            </a:ln>
          </p:spPr>
          <p:style>
            <a:lnRef idx="1">
              <a:schemeClr val="accent2"/>
            </a:lnRef>
            <a:fillRef idx="2">
              <a:schemeClr val="accent2"/>
            </a:fillRef>
            <a:effectRef idx="1">
              <a:schemeClr val="accent2"/>
            </a:effectRef>
            <a:fontRef idx="minor">
              <a:schemeClr val="dk1"/>
            </a:fontRef>
          </p:style>
          <p:txBody>
            <a:bodyPr wrap="none" anchor="ctr"/>
            <a:lstStyle/>
            <a:p>
              <a:pPr algn="ctr">
                <a:defRPr/>
              </a:pPr>
              <a:endParaRPr lang="en-US" sz="1400" dirty="0">
                <a:solidFill>
                  <a:srgbClr val="FFFFFF"/>
                </a:solidFill>
              </a:endParaRPr>
            </a:p>
          </p:txBody>
        </p:sp>
        <p:grpSp>
          <p:nvGrpSpPr>
            <p:cNvPr id="5" name="Group 25"/>
            <p:cNvGrpSpPr>
              <a:grpSpLocks/>
            </p:cNvGrpSpPr>
            <p:nvPr/>
          </p:nvGrpSpPr>
          <p:grpSpPr bwMode="auto">
            <a:xfrm>
              <a:off x="1141438" y="3672575"/>
              <a:ext cx="603558" cy="765157"/>
              <a:chOff x="1141438" y="3604794"/>
              <a:chExt cx="603558" cy="765157"/>
            </a:xfrm>
          </p:grpSpPr>
          <p:sp>
            <p:nvSpPr>
              <p:cNvPr id="22" name="Oval 21"/>
              <p:cNvSpPr/>
              <p:nvPr/>
            </p:nvSpPr>
            <p:spPr>
              <a:xfrm rot="10800000">
                <a:off x="1252619" y="3604794"/>
                <a:ext cx="381194" cy="380991"/>
              </a:xfrm>
              <a:prstGeom prst="ellipse">
                <a:avLst/>
              </a:prstGeom>
              <a:noFill/>
              <a:ln w="57150">
                <a:solidFill>
                  <a:schemeClr val="bg1"/>
                </a:solidFill>
              </a:ln>
              <a:effectLst>
                <a:outerShdw blurRad="63500" sx="102000" sy="102000" algn="ctr" rotWithShape="0">
                  <a:prstClr val="black">
                    <a:alpha val="40000"/>
                  </a:prstClr>
                </a:outerShdw>
              </a:effectLst>
            </p:spPr>
            <p:txBody>
              <a:bodyPr anchor="ctr"/>
              <a:lstStyle/>
              <a:p>
                <a:pPr algn="ctr">
                  <a:defRPr/>
                </a:pPr>
                <a:r>
                  <a:rPr lang="en-US" sz="1600" dirty="0">
                    <a:solidFill>
                      <a:srgbClr val="FFFFFF"/>
                    </a:solidFill>
                    <a:effectLst>
                      <a:outerShdw blurRad="63500" sx="102000" sy="102000" algn="ctr" rotWithShape="0">
                        <a:prstClr val="black">
                          <a:alpha val="40000"/>
                        </a:prstClr>
                      </a:outerShdw>
                    </a:effectLst>
                    <a:latin typeface="+mj-lt"/>
                  </a:rPr>
                  <a:t>3</a:t>
                </a:r>
              </a:p>
            </p:txBody>
          </p:sp>
          <p:sp>
            <p:nvSpPr>
              <p:cNvPr id="23" name="TextBox 22"/>
              <p:cNvSpPr txBox="1"/>
              <p:nvPr/>
            </p:nvSpPr>
            <p:spPr>
              <a:xfrm rot="10800000">
                <a:off x="1141438" y="4061983"/>
                <a:ext cx="603558" cy="307968"/>
              </a:xfrm>
              <a:prstGeom prst="rect">
                <a:avLst/>
              </a:prstGeom>
              <a:noFill/>
              <a:effectLst>
                <a:outerShdw blurRad="63500" sx="102000" sy="102000" algn="ctr" rotWithShape="0">
                  <a:prstClr val="black">
                    <a:alpha val="40000"/>
                  </a:prstClr>
                </a:outerShdw>
              </a:effectLst>
            </p:spPr>
            <p:txBody>
              <a:bodyPr wrap="none">
                <a:spAutoFit/>
              </a:bodyPr>
              <a:lstStyle/>
              <a:p>
                <a:pPr algn="ctr">
                  <a:defRPr/>
                </a:pPr>
                <a:r>
                  <a:rPr lang="en-US" sz="1400" dirty="0">
                    <a:solidFill>
                      <a:schemeClr val="bg1"/>
                    </a:solidFill>
                    <a:effectLst>
                      <a:outerShdw blurRad="63500" sx="102000" sy="102000" algn="ctr" rotWithShape="0">
                        <a:prstClr val="black">
                          <a:alpha val="40000"/>
                        </a:prstClr>
                      </a:outerShdw>
                    </a:effectLst>
                    <a:latin typeface="+mj-lt"/>
                  </a:rPr>
                  <a:t>NEC</a:t>
                </a:r>
              </a:p>
            </p:txBody>
          </p:sp>
        </p:grpSp>
      </p:grpSp>
      <p:grpSp>
        <p:nvGrpSpPr>
          <p:cNvPr id="6" name="alert2"/>
          <p:cNvGrpSpPr>
            <a:grpSpLocks/>
          </p:cNvGrpSpPr>
          <p:nvPr/>
        </p:nvGrpSpPr>
        <p:grpSpPr bwMode="auto">
          <a:xfrm rot="10800000">
            <a:off x="774700" y="3695700"/>
            <a:ext cx="1384300" cy="1368425"/>
            <a:chOff x="750715" y="2026545"/>
            <a:chExt cx="1385006" cy="1368393"/>
          </a:xfrm>
        </p:grpSpPr>
        <p:sp>
          <p:nvSpPr>
            <p:cNvPr id="25" name="NEP"/>
            <p:cNvSpPr/>
            <p:nvPr/>
          </p:nvSpPr>
          <p:spPr>
            <a:xfrm rot="5400000">
              <a:off x="759021" y="2018239"/>
              <a:ext cx="1368393" cy="1385006"/>
            </a:xfrm>
            <a:prstGeom prst="chevron">
              <a:avLst>
                <a:gd name="adj" fmla="val 24074"/>
              </a:avLst>
            </a:prstGeom>
            <a:gradFill flip="none" rotWithShape="1">
              <a:gsLst>
                <a:gs pos="0">
                  <a:srgbClr val="FFFF00"/>
                </a:gs>
                <a:gs pos="82000">
                  <a:srgbClr val="FFC000"/>
                </a:gs>
                <a:gs pos="100000">
                  <a:srgbClr val="FFC000"/>
                </a:gs>
              </a:gsLst>
              <a:lin ang="0" scaled="1"/>
              <a:tileRect/>
            </a:gradFill>
            <a:ln>
              <a:noFill/>
            </a:ln>
          </p:spPr>
          <p:style>
            <a:lnRef idx="1">
              <a:schemeClr val="accent2"/>
            </a:lnRef>
            <a:fillRef idx="2">
              <a:schemeClr val="accent2"/>
            </a:fillRef>
            <a:effectRef idx="1">
              <a:schemeClr val="accent2"/>
            </a:effectRef>
            <a:fontRef idx="minor">
              <a:schemeClr val="dk1"/>
            </a:fontRef>
          </p:style>
          <p:txBody>
            <a:bodyPr wrap="none" anchor="ctr"/>
            <a:lstStyle/>
            <a:p>
              <a:pPr algn="ctr">
                <a:defRPr/>
              </a:pPr>
              <a:endParaRPr lang="en-US" sz="1400" dirty="0">
                <a:solidFill>
                  <a:srgbClr val="FFFFFF"/>
                </a:solidFill>
              </a:endParaRPr>
            </a:p>
          </p:txBody>
        </p:sp>
        <p:grpSp>
          <p:nvGrpSpPr>
            <p:cNvPr id="7" name="Group 20"/>
            <p:cNvGrpSpPr>
              <a:grpSpLocks/>
            </p:cNvGrpSpPr>
            <p:nvPr/>
          </p:nvGrpSpPr>
          <p:grpSpPr bwMode="auto">
            <a:xfrm>
              <a:off x="1146205" y="2520246"/>
              <a:ext cx="594027" cy="728645"/>
              <a:chOff x="1146205" y="2402969"/>
              <a:chExt cx="594027" cy="728645"/>
            </a:xfrm>
          </p:grpSpPr>
          <p:sp>
            <p:nvSpPr>
              <p:cNvPr id="28" name="Oval 27"/>
              <p:cNvSpPr/>
              <p:nvPr/>
            </p:nvSpPr>
            <p:spPr>
              <a:xfrm rot="10800000">
                <a:off x="1252620" y="2402969"/>
                <a:ext cx="381194" cy="380991"/>
              </a:xfrm>
              <a:prstGeom prst="ellipse">
                <a:avLst/>
              </a:prstGeom>
              <a:noFill/>
              <a:ln w="57150">
                <a:solidFill>
                  <a:schemeClr val="bg1"/>
                </a:solidFill>
              </a:ln>
              <a:effectLst>
                <a:outerShdw blurRad="63500" sx="102000" sy="102000" algn="ctr" rotWithShape="0">
                  <a:prstClr val="black">
                    <a:alpha val="40000"/>
                  </a:prstClr>
                </a:outerShdw>
              </a:effectLst>
            </p:spPr>
            <p:txBody>
              <a:bodyPr anchor="ctr"/>
              <a:lstStyle/>
              <a:p>
                <a:pPr algn="ctr">
                  <a:defRPr/>
                </a:pPr>
                <a:r>
                  <a:rPr lang="en-US" sz="1600" dirty="0">
                    <a:solidFill>
                      <a:srgbClr val="FFFFFF"/>
                    </a:solidFill>
                    <a:effectLst>
                      <a:outerShdw blurRad="63500" sx="102000" sy="102000" algn="ctr" rotWithShape="0">
                        <a:prstClr val="black">
                          <a:alpha val="40000"/>
                        </a:prstClr>
                      </a:outerShdw>
                    </a:effectLst>
                    <a:latin typeface="+mj-lt"/>
                  </a:rPr>
                  <a:t>2</a:t>
                </a:r>
              </a:p>
            </p:txBody>
          </p:sp>
          <p:sp>
            <p:nvSpPr>
              <p:cNvPr id="30" name="TextBox 29"/>
              <p:cNvSpPr txBox="1"/>
              <p:nvPr/>
            </p:nvSpPr>
            <p:spPr>
              <a:xfrm rot="10800000">
                <a:off x="1146205" y="2823646"/>
                <a:ext cx="594027" cy="307968"/>
              </a:xfrm>
              <a:prstGeom prst="rect">
                <a:avLst/>
              </a:prstGeom>
              <a:noFill/>
              <a:effectLst>
                <a:outerShdw blurRad="63500" sx="102000" sy="102000" algn="ctr" rotWithShape="0">
                  <a:prstClr val="black">
                    <a:alpha val="40000"/>
                  </a:prstClr>
                </a:outerShdw>
              </a:effectLst>
            </p:spPr>
            <p:txBody>
              <a:bodyPr wrap="none">
                <a:spAutoFit/>
              </a:bodyPr>
              <a:lstStyle/>
              <a:p>
                <a:pPr algn="ctr">
                  <a:defRPr/>
                </a:pPr>
                <a:r>
                  <a:rPr lang="en-US" sz="1400" dirty="0">
                    <a:solidFill>
                      <a:schemeClr val="bg1"/>
                    </a:solidFill>
                    <a:effectLst>
                      <a:outerShdw blurRad="63500" sx="102000" sy="102000" algn="ctr" rotWithShape="0">
                        <a:prstClr val="black">
                          <a:alpha val="40000"/>
                        </a:prstClr>
                      </a:outerShdw>
                    </a:effectLst>
                    <a:latin typeface="+mj-lt"/>
                  </a:rPr>
                  <a:t>NEP</a:t>
                </a:r>
              </a:p>
            </p:txBody>
          </p:sp>
        </p:grpSp>
      </p:grpSp>
      <p:grpSp>
        <p:nvGrpSpPr>
          <p:cNvPr id="8" name="alert1"/>
          <p:cNvGrpSpPr>
            <a:grpSpLocks/>
          </p:cNvGrpSpPr>
          <p:nvPr/>
        </p:nvGrpSpPr>
        <p:grpSpPr bwMode="auto">
          <a:xfrm rot="10800000">
            <a:off x="762000" y="4800600"/>
            <a:ext cx="1393825" cy="1368425"/>
            <a:chOff x="750708" y="874212"/>
            <a:chExt cx="1394177" cy="1368395"/>
          </a:xfrm>
        </p:grpSpPr>
        <p:grpSp>
          <p:nvGrpSpPr>
            <p:cNvPr id="10" name="Group 15"/>
            <p:cNvGrpSpPr>
              <a:grpSpLocks/>
            </p:cNvGrpSpPr>
            <p:nvPr/>
          </p:nvGrpSpPr>
          <p:grpSpPr bwMode="auto">
            <a:xfrm>
              <a:off x="750708" y="874212"/>
              <a:ext cx="1394177" cy="1368395"/>
              <a:chOff x="750708" y="1102812"/>
              <a:chExt cx="1394177" cy="1368395"/>
            </a:xfrm>
          </p:grpSpPr>
          <p:sp>
            <p:nvSpPr>
              <p:cNvPr id="35" name="Council"/>
              <p:cNvSpPr/>
              <p:nvPr/>
            </p:nvSpPr>
            <p:spPr>
              <a:xfrm rot="5400000">
                <a:off x="758835" y="1094685"/>
                <a:ext cx="1368395" cy="1384650"/>
              </a:xfrm>
              <a:prstGeom prst="chevron">
                <a:avLst>
                  <a:gd name="adj" fmla="val 24074"/>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0" scaled="1"/>
                <a:tileRect/>
              </a:gradFill>
              <a:ln>
                <a:noFill/>
              </a:ln>
            </p:spPr>
            <p:style>
              <a:lnRef idx="1">
                <a:schemeClr val="accent2"/>
              </a:lnRef>
              <a:fillRef idx="2">
                <a:schemeClr val="accent2"/>
              </a:fillRef>
              <a:effectRef idx="1">
                <a:schemeClr val="accent2"/>
              </a:effectRef>
              <a:fontRef idx="minor">
                <a:schemeClr val="dk1"/>
              </a:fontRef>
            </p:style>
            <p:txBody>
              <a:bodyPr wrap="none" anchor="ctr"/>
              <a:lstStyle/>
              <a:p>
                <a:pPr algn="ctr">
                  <a:defRPr/>
                </a:pPr>
                <a:endParaRPr lang="en-US" sz="1400" dirty="0">
                  <a:solidFill>
                    <a:srgbClr val="FFFFFF"/>
                  </a:solidFill>
                </a:endParaRPr>
              </a:p>
            </p:txBody>
          </p:sp>
          <p:sp>
            <p:nvSpPr>
              <p:cNvPr id="36" name="councilTriangle"/>
              <p:cNvSpPr/>
              <p:nvPr/>
            </p:nvSpPr>
            <p:spPr>
              <a:xfrm rot="10800000">
                <a:off x="750708" y="1102812"/>
                <a:ext cx="1394177" cy="344480"/>
              </a:xfrm>
              <a:custGeom>
                <a:avLst/>
                <a:gdLst>
                  <a:gd name="connsiteX0" fmla="*/ 0 w 1447799"/>
                  <a:gd name="connsiteY0" fmla="*/ 381001 h 381001"/>
                  <a:gd name="connsiteX1" fmla="*/ 733426 w 1447799"/>
                  <a:gd name="connsiteY1" fmla="*/ 0 h 381001"/>
                  <a:gd name="connsiteX2" fmla="*/ 1447799 w 1447799"/>
                  <a:gd name="connsiteY2" fmla="*/ 381001 h 381001"/>
                  <a:gd name="connsiteX3" fmla="*/ 0 w 1447799"/>
                  <a:gd name="connsiteY3" fmla="*/ 381001 h 381001"/>
                </a:gdLst>
                <a:ahLst/>
                <a:cxnLst>
                  <a:cxn ang="0">
                    <a:pos x="connsiteX0" y="connsiteY0"/>
                  </a:cxn>
                  <a:cxn ang="0">
                    <a:pos x="connsiteX1" y="connsiteY1"/>
                  </a:cxn>
                  <a:cxn ang="0">
                    <a:pos x="connsiteX2" y="connsiteY2"/>
                  </a:cxn>
                  <a:cxn ang="0">
                    <a:pos x="connsiteX3" y="connsiteY3"/>
                  </a:cxn>
                </a:cxnLst>
                <a:rect l="l" t="t" r="r" b="b"/>
                <a:pathLst>
                  <a:path w="1447799" h="381001">
                    <a:moveTo>
                      <a:pt x="0" y="381001"/>
                    </a:moveTo>
                    <a:lnTo>
                      <a:pt x="733426" y="0"/>
                    </a:lnTo>
                    <a:lnTo>
                      <a:pt x="1447799" y="381001"/>
                    </a:lnTo>
                    <a:lnTo>
                      <a:pt x="0" y="381001"/>
                    </a:lnTo>
                    <a:close/>
                  </a:path>
                </a:pathLst>
              </a:custGeom>
              <a:gradFill flip="none" rotWithShape="1">
                <a:gsLst>
                  <a:gs pos="0">
                    <a:srgbClr val="C00000">
                      <a:shade val="30000"/>
                      <a:satMod val="115000"/>
                    </a:srgbClr>
                  </a:gs>
                  <a:gs pos="49000">
                    <a:srgbClr val="C00000">
                      <a:shade val="67500"/>
                      <a:satMod val="115000"/>
                    </a:srgbClr>
                  </a:gs>
                  <a:gs pos="100000">
                    <a:srgbClr val="C00000">
                      <a:shade val="100000"/>
                      <a:satMod val="115000"/>
                    </a:srgbClr>
                  </a:gs>
                </a:gsLst>
                <a:lin ang="5400000" scaled="0"/>
                <a:tileRect/>
              </a:gradFill>
              <a:ln w="57150">
                <a:noFill/>
              </a:ln>
              <a:effectLst/>
            </p:spPr>
            <p:style>
              <a:lnRef idx="1">
                <a:schemeClr val="accent2"/>
              </a:lnRef>
              <a:fillRef idx="2">
                <a:schemeClr val="accent2"/>
              </a:fillRef>
              <a:effectRef idx="1">
                <a:schemeClr val="accent2"/>
              </a:effectRef>
              <a:fontRef idx="minor">
                <a:schemeClr val="dk1"/>
              </a:fontRef>
            </p:style>
            <p:txBody>
              <a:bodyPr wrap="none" anchor="ctr"/>
              <a:lstStyle/>
              <a:p>
                <a:pPr algn="ctr">
                  <a:defRPr/>
                </a:pPr>
                <a:endParaRPr lang="en-US" sz="1400" dirty="0">
                  <a:solidFill>
                    <a:srgbClr val="FFFFFF"/>
                  </a:solidFill>
                </a:endParaRPr>
              </a:p>
            </p:txBody>
          </p:sp>
        </p:grpSp>
        <p:sp>
          <p:nvSpPr>
            <p:cNvPr id="33" name="Oval 32"/>
            <p:cNvSpPr/>
            <p:nvPr/>
          </p:nvSpPr>
          <p:spPr>
            <a:xfrm rot="10800000">
              <a:off x="1252485" y="1255205"/>
              <a:ext cx="381096" cy="380992"/>
            </a:xfrm>
            <a:prstGeom prst="ellipse">
              <a:avLst/>
            </a:prstGeom>
            <a:noFill/>
            <a:ln w="57150">
              <a:solidFill>
                <a:schemeClr val="bg1"/>
              </a:solidFill>
            </a:ln>
            <a:effectLst>
              <a:outerShdw blurRad="63500" sx="102000" sy="102000" algn="ctr" rotWithShape="0">
                <a:prstClr val="black">
                  <a:alpha val="40000"/>
                </a:prstClr>
              </a:outerShdw>
            </a:effectLst>
          </p:spPr>
          <p:txBody>
            <a:bodyPr anchor="ctr"/>
            <a:lstStyle/>
            <a:p>
              <a:pPr algn="ctr">
                <a:defRPr/>
              </a:pPr>
              <a:r>
                <a:rPr lang="en-US" sz="1600" dirty="0">
                  <a:solidFill>
                    <a:srgbClr val="FFFFFF"/>
                  </a:solidFill>
                  <a:effectLst>
                    <a:outerShdw blurRad="63500" sx="102000" sy="102000" algn="ctr" rotWithShape="0">
                      <a:prstClr val="black">
                        <a:alpha val="40000"/>
                      </a:prstClr>
                    </a:outerShdw>
                  </a:effectLst>
                  <a:latin typeface="+mj-lt"/>
                </a:rPr>
                <a:t>1</a:t>
              </a:r>
            </a:p>
          </p:txBody>
        </p:sp>
        <p:sp>
          <p:nvSpPr>
            <p:cNvPr id="34" name="TextBox 33"/>
            <p:cNvSpPr txBox="1"/>
            <p:nvPr/>
          </p:nvSpPr>
          <p:spPr>
            <a:xfrm rot="10800000">
              <a:off x="824225" y="1712592"/>
              <a:ext cx="1231738" cy="307770"/>
            </a:xfrm>
            <a:prstGeom prst="rect">
              <a:avLst/>
            </a:prstGeom>
            <a:noFill/>
            <a:effectLst>
              <a:outerShdw blurRad="63500" sx="102000" sy="102000" algn="ctr" rotWithShape="0">
                <a:prstClr val="black">
                  <a:alpha val="40000"/>
                </a:prstClr>
              </a:outerShdw>
            </a:effectLst>
          </p:spPr>
          <p:txBody>
            <a:bodyPr wrap="none">
              <a:spAutoFit/>
            </a:bodyPr>
            <a:lstStyle/>
            <a:p>
              <a:pPr algn="ctr">
                <a:defRPr/>
              </a:pPr>
              <a:r>
                <a:rPr lang="en-US" sz="1400" dirty="0" smtClean="0">
                  <a:solidFill>
                    <a:schemeClr val="bg1"/>
                  </a:solidFill>
                  <a:effectLst>
                    <a:outerShdw blurRad="63500" sx="102000" sy="102000" algn="ctr" rotWithShape="0">
                      <a:prstClr val="black">
                        <a:alpha val="40000"/>
                      </a:prstClr>
                    </a:outerShdw>
                  </a:effectLst>
                  <a:latin typeface="+mj-lt"/>
                </a:rPr>
                <a:t>COUNCILS</a:t>
              </a:r>
              <a:endParaRPr lang="en-US" sz="1400" dirty="0">
                <a:solidFill>
                  <a:schemeClr val="bg1"/>
                </a:solidFill>
                <a:effectLst>
                  <a:outerShdw blurRad="63500" sx="102000" sy="102000" algn="ctr" rotWithShape="0">
                    <a:prstClr val="black">
                      <a:alpha val="40000"/>
                    </a:prstClr>
                  </a:outerShdw>
                </a:effectLst>
                <a:latin typeface="+mj-lt"/>
              </a:endParaRPr>
            </a:p>
          </p:txBody>
        </p:sp>
      </p:grpSp>
      <p:sp>
        <p:nvSpPr>
          <p:cNvPr id="32" name="nepPresentation"/>
          <p:cNvSpPr/>
          <p:nvPr/>
        </p:nvSpPr>
        <p:spPr>
          <a:xfrm>
            <a:off x="2514600" y="3200400"/>
            <a:ext cx="6477000" cy="1752600"/>
          </a:xfrm>
          <a:prstGeom prst="wedgeRectCallout">
            <a:avLst>
              <a:gd name="adj1" fmla="val -57630"/>
              <a:gd name="adj2" fmla="val 33244"/>
            </a:avLst>
          </a:prstGeom>
          <a:solidFill>
            <a:srgbClr val="C09200"/>
          </a:solidFill>
        </p:spPr>
        <p:style>
          <a:lnRef idx="3">
            <a:schemeClr val="lt1"/>
          </a:lnRef>
          <a:fillRef idx="1">
            <a:schemeClr val="accent1"/>
          </a:fillRef>
          <a:effectRef idx="1">
            <a:schemeClr val="accent1"/>
          </a:effectRef>
          <a:fontRef idx="minor">
            <a:schemeClr val="lt1"/>
          </a:fontRef>
        </p:style>
        <p:txBody>
          <a:bodyPr rtlCol="0" anchor="ctr"/>
          <a:lstStyle/>
          <a:p>
            <a:pPr marL="174625">
              <a:spcBef>
                <a:spcPts val="1200"/>
              </a:spcBef>
            </a:pPr>
            <a:r>
              <a:rPr lang="en-US" sz="1800" dirty="0" smtClean="0">
                <a:solidFill>
                  <a:schemeClr val="bg1"/>
                </a:solidFill>
              </a:rPr>
              <a:t>The </a:t>
            </a:r>
            <a:r>
              <a:rPr lang="en-US" sz="1800" b="1" dirty="0" smtClean="0">
                <a:solidFill>
                  <a:schemeClr val="bg1"/>
                </a:solidFill>
              </a:rPr>
              <a:t>NOAA Executive Panel (NEP)</a:t>
            </a:r>
            <a:r>
              <a:rPr lang="en-US" sz="1800" dirty="0" smtClean="0">
                <a:solidFill>
                  <a:schemeClr val="bg1"/>
                </a:solidFill>
              </a:rPr>
              <a:t> is composed primarily of deputy-level officers, that provides information and advice to the Deputy Under Secretary in making decisions on NOAA-wide operation issues and policies that do not require the attention of the NEC.  It also serves as the final forum for decisions before presentation to the NEC.</a:t>
            </a:r>
            <a:endParaRPr lang="en-US" sz="1800" dirty="0" smtClean="0"/>
          </a:p>
        </p:txBody>
      </p:sp>
      <p:sp>
        <p:nvSpPr>
          <p:cNvPr id="39" name="necPresentation"/>
          <p:cNvSpPr/>
          <p:nvPr/>
        </p:nvSpPr>
        <p:spPr>
          <a:xfrm>
            <a:off x="2514600" y="1905000"/>
            <a:ext cx="6477000" cy="1143000"/>
          </a:xfrm>
          <a:prstGeom prst="wedgeRectCallout">
            <a:avLst>
              <a:gd name="adj1" fmla="val -57878"/>
              <a:gd name="adj2" fmla="val 51977"/>
            </a:avLst>
          </a:prstGeom>
          <a:solidFill>
            <a:srgbClr val="00B050"/>
          </a:solidFill>
        </p:spPr>
        <p:style>
          <a:lnRef idx="3">
            <a:schemeClr val="lt1"/>
          </a:lnRef>
          <a:fillRef idx="1">
            <a:schemeClr val="accent1"/>
          </a:fillRef>
          <a:effectRef idx="1">
            <a:schemeClr val="accent1"/>
          </a:effectRef>
          <a:fontRef idx="minor">
            <a:schemeClr val="lt1"/>
          </a:fontRef>
        </p:style>
        <p:txBody>
          <a:bodyPr rtlCol="0" anchor="ctr"/>
          <a:lstStyle/>
          <a:p>
            <a:pPr marL="173736">
              <a:spcBef>
                <a:spcPts val="1200"/>
              </a:spcBef>
            </a:pPr>
            <a:r>
              <a:rPr lang="en-US" sz="1800" dirty="0" smtClean="0">
                <a:solidFill>
                  <a:schemeClr val="bg1"/>
                </a:solidFill>
              </a:rPr>
              <a:t>The </a:t>
            </a:r>
            <a:r>
              <a:rPr lang="en-US" sz="1800" b="1" dirty="0" smtClean="0">
                <a:solidFill>
                  <a:schemeClr val="bg1"/>
                </a:solidFill>
              </a:rPr>
              <a:t>NOAA Executive Council (NEC) </a:t>
            </a:r>
            <a:r>
              <a:rPr lang="en-US" sz="1800" dirty="0" smtClean="0">
                <a:solidFill>
                  <a:schemeClr val="bg1"/>
                </a:solidFill>
              </a:rPr>
              <a:t>provides information and counsel to the Under Secretary concerning decisions on key issues and policies.  This group is mainly comprised of Line Office Assistant Administrators and Staff Office Directors.</a:t>
            </a:r>
            <a:endParaRPr lang="en-US" sz="18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rot="10800000">
            <a:off x="425803" y="1371600"/>
            <a:ext cx="2057400" cy="4724400"/>
          </a:xfrm>
          <a:prstGeom prst="rect">
            <a:avLst/>
          </a:prstGeom>
          <a:gradFill>
            <a:gsLst>
              <a:gs pos="0">
                <a:schemeClr val="accent1">
                  <a:tint val="98000"/>
                  <a:shade val="25000"/>
                  <a:satMod val="250000"/>
                </a:schemeClr>
              </a:gs>
              <a:gs pos="68000">
                <a:schemeClr val="accent1">
                  <a:tint val="86000"/>
                  <a:satMod val="115000"/>
                </a:schemeClr>
              </a:gs>
              <a:gs pos="98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solidFill>
                <a:srgbClr val="FFFFFF"/>
              </a:solidFill>
            </a:endParaRPr>
          </a:p>
        </p:txBody>
      </p:sp>
      <p:sp>
        <p:nvSpPr>
          <p:cNvPr id="4" name="Slide Number Placeholder 3"/>
          <p:cNvSpPr>
            <a:spLocks noGrp="1"/>
          </p:cNvSpPr>
          <p:nvPr>
            <p:ph type="sldNum" sz="quarter" idx="12"/>
          </p:nvPr>
        </p:nvSpPr>
        <p:spPr/>
        <p:txBody>
          <a:bodyPr/>
          <a:lstStyle/>
          <a:p>
            <a:pPr>
              <a:defRPr/>
            </a:pPr>
            <a:fld id="{66064519-B767-4ABA-B979-98281EC14047}" type="slidenum">
              <a:rPr lang="en-US"/>
              <a:pPr>
                <a:defRPr/>
              </a:pPr>
              <a:t>3</a:t>
            </a:fld>
            <a:endParaRPr lang="en-US"/>
          </a:p>
        </p:txBody>
      </p:sp>
      <p:sp>
        <p:nvSpPr>
          <p:cNvPr id="38" name="whiteBackground"/>
          <p:cNvSpPr/>
          <p:nvPr/>
        </p:nvSpPr>
        <p:spPr>
          <a:xfrm rot="16200000">
            <a:off x="-358775" y="3724275"/>
            <a:ext cx="3651250" cy="1384300"/>
          </a:xfrm>
          <a:prstGeom prst="homePlate">
            <a:avLst>
              <a:gd name="adj" fmla="val 22848"/>
            </a:avLst>
          </a:prstGeom>
          <a:solidFill>
            <a:schemeClr val="bg1"/>
          </a:solidFill>
          <a:ln w="203200">
            <a:solidFill>
              <a:schemeClr val="bg1"/>
            </a:solidFill>
          </a:ln>
          <a:effectLst/>
        </p:spPr>
        <p:style>
          <a:lnRef idx="1">
            <a:schemeClr val="accent2"/>
          </a:lnRef>
          <a:fillRef idx="2">
            <a:schemeClr val="accent2"/>
          </a:fillRef>
          <a:effectRef idx="1">
            <a:schemeClr val="accent2"/>
          </a:effectRef>
          <a:fontRef idx="minor">
            <a:schemeClr val="dk1"/>
          </a:fontRef>
        </p:style>
        <p:txBody>
          <a:bodyPr wrap="none" anchor="ctr"/>
          <a:lstStyle/>
          <a:p>
            <a:pPr algn="ctr">
              <a:defRPr/>
            </a:pPr>
            <a:endParaRPr lang="en-US" sz="1400" dirty="0">
              <a:solidFill>
                <a:srgbClr val="FFFFFF"/>
              </a:solidFill>
            </a:endParaRPr>
          </a:p>
        </p:txBody>
      </p:sp>
      <p:sp>
        <p:nvSpPr>
          <p:cNvPr id="13314"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lumMod val="50000"/>
                  </a:schemeClr>
                </a:solidFill>
              </a:rPr>
              <a:t>Executive Decision Making — Councils</a:t>
            </a:r>
          </a:p>
        </p:txBody>
      </p:sp>
      <p:sp>
        <p:nvSpPr>
          <p:cNvPr id="21" name="Footer Placeholder 20"/>
          <p:cNvSpPr>
            <a:spLocks noGrp="1"/>
          </p:cNvSpPr>
          <p:nvPr>
            <p:ph type="ftr" sz="quarter" idx="11"/>
          </p:nvPr>
        </p:nvSpPr>
        <p:spPr/>
        <p:txBody>
          <a:bodyPr/>
          <a:lstStyle/>
          <a:p>
            <a:pPr>
              <a:defRPr/>
            </a:pPr>
            <a:r>
              <a:rPr lang="en-US" smtClean="0"/>
              <a:t>NOAA’s Transition Package: 30 October 2008</a:t>
            </a:r>
            <a:endParaRPr lang="en-US"/>
          </a:p>
        </p:txBody>
      </p:sp>
      <p:grpSp>
        <p:nvGrpSpPr>
          <p:cNvPr id="2" name="end"/>
          <p:cNvGrpSpPr>
            <a:grpSpLocks/>
          </p:cNvGrpSpPr>
          <p:nvPr/>
        </p:nvGrpSpPr>
        <p:grpSpPr bwMode="auto">
          <a:xfrm rot="-5400000">
            <a:off x="700881" y="416718"/>
            <a:ext cx="1531937" cy="2374900"/>
            <a:chOff x="537558" y="4770118"/>
            <a:chExt cx="1981201" cy="1981200"/>
          </a:xfrm>
        </p:grpSpPr>
        <p:sp>
          <p:nvSpPr>
            <p:cNvPr id="40" name="Oval 39"/>
            <p:cNvSpPr/>
            <p:nvPr/>
          </p:nvSpPr>
          <p:spPr>
            <a:xfrm>
              <a:off x="537559" y="4770118"/>
              <a:ext cx="1981200" cy="1981200"/>
            </a:xfrm>
            <a:prstGeom prst="ellipse">
              <a:avLst/>
            </a:prstGeom>
            <a:ln w="104775">
              <a:solidFill>
                <a:srgbClr val="0070C0"/>
              </a:solidFill>
            </a:ln>
          </p:spPr>
          <p:style>
            <a:lnRef idx="1">
              <a:schemeClr val="accent1"/>
            </a:lnRef>
            <a:fillRef idx="3">
              <a:schemeClr val="accent1"/>
            </a:fillRef>
            <a:effectRef idx="2">
              <a:schemeClr val="accent1"/>
            </a:effectRef>
            <a:fontRef idx="minor">
              <a:schemeClr val="lt1"/>
            </a:fontRef>
          </p:style>
          <p:txBody>
            <a:bodyPr wrap="none" anchor="ctr"/>
            <a:lstStyle/>
            <a:p>
              <a:pPr algn="ctr">
                <a:defRPr/>
              </a:pPr>
              <a:endParaRPr lang="en-US" sz="1400" dirty="0">
                <a:solidFill>
                  <a:srgbClr val="FFFFFF"/>
                </a:solidFill>
                <a:latin typeface="+mj-lt"/>
              </a:endParaRPr>
            </a:p>
          </p:txBody>
        </p:sp>
        <p:sp>
          <p:nvSpPr>
            <p:cNvPr id="41" name="Oval 40"/>
            <p:cNvSpPr/>
            <p:nvPr/>
          </p:nvSpPr>
          <p:spPr>
            <a:xfrm rot="5400000">
              <a:off x="552798" y="4764169"/>
              <a:ext cx="1950720" cy="1981200"/>
            </a:xfrm>
            <a:prstGeom prst="ellipse">
              <a:avLst/>
            </a:prstGeom>
            <a:ln w="57150">
              <a:solidFill>
                <a:schemeClr val="bg1"/>
              </a:solidFill>
            </a:ln>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en-US" sz="1400" dirty="0">
                  <a:solidFill>
                    <a:srgbClr val="FFFFFF"/>
                  </a:solidFill>
                  <a:latin typeface="+mj-lt"/>
                </a:rPr>
                <a:t>DECISION</a:t>
              </a:r>
            </a:p>
            <a:p>
              <a:pPr algn="ctr">
                <a:defRPr/>
              </a:pPr>
              <a:r>
                <a:rPr lang="en-US" sz="1400" dirty="0">
                  <a:solidFill>
                    <a:srgbClr val="FFFFFF"/>
                  </a:solidFill>
                  <a:latin typeface="+mj-lt"/>
                </a:rPr>
                <a:t>ON KEY</a:t>
              </a:r>
            </a:p>
            <a:p>
              <a:pPr algn="ctr">
                <a:defRPr/>
              </a:pPr>
              <a:r>
                <a:rPr lang="en-US" sz="1400" dirty="0">
                  <a:solidFill>
                    <a:srgbClr val="FFFFFF"/>
                  </a:solidFill>
                  <a:latin typeface="+mj-lt"/>
                </a:rPr>
                <a:t>NOAA ISSUES</a:t>
              </a:r>
            </a:p>
          </p:txBody>
        </p:sp>
      </p:grpSp>
      <p:grpSp>
        <p:nvGrpSpPr>
          <p:cNvPr id="3" name="alert3"/>
          <p:cNvGrpSpPr>
            <a:grpSpLocks/>
          </p:cNvGrpSpPr>
          <p:nvPr/>
        </p:nvGrpSpPr>
        <p:grpSpPr bwMode="auto">
          <a:xfrm rot="10800000">
            <a:off x="774700" y="2593974"/>
            <a:ext cx="1384300" cy="1368425"/>
            <a:chOff x="750715" y="3178875"/>
            <a:chExt cx="1385006" cy="1368393"/>
          </a:xfrm>
        </p:grpSpPr>
        <p:sp>
          <p:nvSpPr>
            <p:cNvPr id="9" name="NEC"/>
            <p:cNvSpPr/>
            <p:nvPr/>
          </p:nvSpPr>
          <p:spPr>
            <a:xfrm rot="5400000">
              <a:off x="759021" y="3170569"/>
              <a:ext cx="1368393" cy="1385006"/>
            </a:xfrm>
            <a:prstGeom prst="chevron">
              <a:avLst>
                <a:gd name="adj" fmla="val 24074"/>
              </a:avLst>
            </a:prstGeom>
            <a:gradFill flip="none" rotWithShape="1">
              <a:gsLst>
                <a:gs pos="0">
                  <a:schemeClr val="accent5">
                    <a:lumMod val="75000"/>
                  </a:schemeClr>
                </a:gs>
                <a:gs pos="36000">
                  <a:schemeClr val="accent5">
                    <a:lumMod val="75000"/>
                  </a:schemeClr>
                </a:gs>
                <a:gs pos="100000">
                  <a:schemeClr val="accent5">
                    <a:lumMod val="50000"/>
                  </a:schemeClr>
                </a:gs>
              </a:gsLst>
              <a:lin ang="0" scaled="1"/>
              <a:tileRect/>
            </a:gradFill>
            <a:ln>
              <a:noFill/>
            </a:ln>
          </p:spPr>
          <p:style>
            <a:lnRef idx="1">
              <a:schemeClr val="accent2"/>
            </a:lnRef>
            <a:fillRef idx="2">
              <a:schemeClr val="accent2"/>
            </a:fillRef>
            <a:effectRef idx="1">
              <a:schemeClr val="accent2"/>
            </a:effectRef>
            <a:fontRef idx="minor">
              <a:schemeClr val="dk1"/>
            </a:fontRef>
          </p:style>
          <p:txBody>
            <a:bodyPr wrap="none" anchor="ctr"/>
            <a:lstStyle/>
            <a:p>
              <a:pPr algn="ctr">
                <a:defRPr/>
              </a:pPr>
              <a:endParaRPr lang="en-US" sz="1400" dirty="0">
                <a:solidFill>
                  <a:srgbClr val="FFFFFF"/>
                </a:solidFill>
              </a:endParaRPr>
            </a:p>
          </p:txBody>
        </p:sp>
        <p:grpSp>
          <p:nvGrpSpPr>
            <p:cNvPr id="5" name="Group 25"/>
            <p:cNvGrpSpPr>
              <a:grpSpLocks/>
            </p:cNvGrpSpPr>
            <p:nvPr/>
          </p:nvGrpSpPr>
          <p:grpSpPr bwMode="auto">
            <a:xfrm>
              <a:off x="1141438" y="3672575"/>
              <a:ext cx="603558" cy="765157"/>
              <a:chOff x="1141438" y="3604794"/>
              <a:chExt cx="603558" cy="765157"/>
            </a:xfrm>
          </p:grpSpPr>
          <p:sp>
            <p:nvSpPr>
              <p:cNvPr id="22" name="Oval 21"/>
              <p:cNvSpPr/>
              <p:nvPr/>
            </p:nvSpPr>
            <p:spPr>
              <a:xfrm rot="10800000">
                <a:off x="1252619" y="3604794"/>
                <a:ext cx="381194" cy="380991"/>
              </a:xfrm>
              <a:prstGeom prst="ellipse">
                <a:avLst/>
              </a:prstGeom>
              <a:noFill/>
              <a:ln w="57150">
                <a:solidFill>
                  <a:schemeClr val="bg1"/>
                </a:solidFill>
              </a:ln>
              <a:effectLst>
                <a:outerShdw blurRad="63500" sx="102000" sy="102000" algn="ctr" rotWithShape="0">
                  <a:prstClr val="black">
                    <a:alpha val="40000"/>
                  </a:prstClr>
                </a:outerShdw>
              </a:effectLst>
            </p:spPr>
            <p:txBody>
              <a:bodyPr anchor="ctr"/>
              <a:lstStyle/>
              <a:p>
                <a:pPr algn="ctr">
                  <a:defRPr/>
                </a:pPr>
                <a:r>
                  <a:rPr lang="en-US" sz="1600" dirty="0">
                    <a:solidFill>
                      <a:srgbClr val="FFFFFF"/>
                    </a:solidFill>
                    <a:effectLst>
                      <a:outerShdw blurRad="63500" sx="102000" sy="102000" algn="ctr" rotWithShape="0">
                        <a:prstClr val="black">
                          <a:alpha val="40000"/>
                        </a:prstClr>
                      </a:outerShdw>
                    </a:effectLst>
                    <a:latin typeface="+mj-lt"/>
                  </a:rPr>
                  <a:t>3</a:t>
                </a:r>
              </a:p>
            </p:txBody>
          </p:sp>
          <p:sp>
            <p:nvSpPr>
              <p:cNvPr id="23" name="TextBox 22"/>
              <p:cNvSpPr txBox="1"/>
              <p:nvPr/>
            </p:nvSpPr>
            <p:spPr>
              <a:xfrm rot="10800000">
                <a:off x="1141438" y="4061983"/>
                <a:ext cx="603558" cy="307968"/>
              </a:xfrm>
              <a:prstGeom prst="rect">
                <a:avLst/>
              </a:prstGeom>
              <a:noFill/>
              <a:effectLst>
                <a:outerShdw blurRad="63500" sx="102000" sy="102000" algn="ctr" rotWithShape="0">
                  <a:prstClr val="black">
                    <a:alpha val="40000"/>
                  </a:prstClr>
                </a:outerShdw>
              </a:effectLst>
            </p:spPr>
            <p:txBody>
              <a:bodyPr wrap="none">
                <a:spAutoFit/>
              </a:bodyPr>
              <a:lstStyle/>
              <a:p>
                <a:pPr algn="ctr">
                  <a:defRPr/>
                </a:pPr>
                <a:r>
                  <a:rPr lang="en-US" sz="1400" dirty="0">
                    <a:solidFill>
                      <a:schemeClr val="bg1"/>
                    </a:solidFill>
                    <a:effectLst>
                      <a:outerShdw blurRad="63500" sx="102000" sy="102000" algn="ctr" rotWithShape="0">
                        <a:prstClr val="black">
                          <a:alpha val="40000"/>
                        </a:prstClr>
                      </a:outerShdw>
                    </a:effectLst>
                    <a:latin typeface="+mj-lt"/>
                  </a:rPr>
                  <a:t>NEC</a:t>
                </a:r>
              </a:p>
            </p:txBody>
          </p:sp>
        </p:grpSp>
      </p:grpSp>
      <p:grpSp>
        <p:nvGrpSpPr>
          <p:cNvPr id="6" name="alert2"/>
          <p:cNvGrpSpPr>
            <a:grpSpLocks/>
          </p:cNvGrpSpPr>
          <p:nvPr/>
        </p:nvGrpSpPr>
        <p:grpSpPr bwMode="auto">
          <a:xfrm rot="10800000">
            <a:off x="774700" y="3695700"/>
            <a:ext cx="1384300" cy="1368425"/>
            <a:chOff x="750715" y="2026545"/>
            <a:chExt cx="1385006" cy="1368393"/>
          </a:xfrm>
        </p:grpSpPr>
        <p:sp>
          <p:nvSpPr>
            <p:cNvPr id="25" name="NEP"/>
            <p:cNvSpPr/>
            <p:nvPr/>
          </p:nvSpPr>
          <p:spPr>
            <a:xfrm rot="5400000">
              <a:off x="759021" y="2018239"/>
              <a:ext cx="1368393" cy="1385006"/>
            </a:xfrm>
            <a:prstGeom prst="chevron">
              <a:avLst>
                <a:gd name="adj" fmla="val 24074"/>
              </a:avLst>
            </a:prstGeom>
            <a:gradFill flip="none" rotWithShape="1">
              <a:gsLst>
                <a:gs pos="0">
                  <a:srgbClr val="FFFF00"/>
                </a:gs>
                <a:gs pos="82000">
                  <a:srgbClr val="FFC000"/>
                </a:gs>
                <a:gs pos="100000">
                  <a:srgbClr val="FFC000"/>
                </a:gs>
              </a:gsLst>
              <a:lin ang="0" scaled="1"/>
              <a:tileRect/>
            </a:gradFill>
            <a:ln>
              <a:noFill/>
            </a:ln>
          </p:spPr>
          <p:style>
            <a:lnRef idx="1">
              <a:schemeClr val="accent2"/>
            </a:lnRef>
            <a:fillRef idx="2">
              <a:schemeClr val="accent2"/>
            </a:fillRef>
            <a:effectRef idx="1">
              <a:schemeClr val="accent2"/>
            </a:effectRef>
            <a:fontRef idx="minor">
              <a:schemeClr val="dk1"/>
            </a:fontRef>
          </p:style>
          <p:txBody>
            <a:bodyPr wrap="none" anchor="ctr"/>
            <a:lstStyle/>
            <a:p>
              <a:pPr algn="ctr">
                <a:defRPr/>
              </a:pPr>
              <a:endParaRPr lang="en-US" sz="1400" dirty="0">
                <a:solidFill>
                  <a:srgbClr val="FFFFFF"/>
                </a:solidFill>
              </a:endParaRPr>
            </a:p>
          </p:txBody>
        </p:sp>
        <p:grpSp>
          <p:nvGrpSpPr>
            <p:cNvPr id="7" name="Group 20"/>
            <p:cNvGrpSpPr>
              <a:grpSpLocks/>
            </p:cNvGrpSpPr>
            <p:nvPr/>
          </p:nvGrpSpPr>
          <p:grpSpPr bwMode="auto">
            <a:xfrm>
              <a:off x="1146205" y="2520246"/>
              <a:ext cx="594027" cy="728645"/>
              <a:chOff x="1146205" y="2402969"/>
              <a:chExt cx="594027" cy="728645"/>
            </a:xfrm>
          </p:grpSpPr>
          <p:sp>
            <p:nvSpPr>
              <p:cNvPr id="28" name="Oval 27"/>
              <p:cNvSpPr/>
              <p:nvPr/>
            </p:nvSpPr>
            <p:spPr>
              <a:xfrm rot="10800000">
                <a:off x="1252620" y="2402969"/>
                <a:ext cx="381194" cy="380991"/>
              </a:xfrm>
              <a:prstGeom prst="ellipse">
                <a:avLst/>
              </a:prstGeom>
              <a:noFill/>
              <a:ln w="57150">
                <a:solidFill>
                  <a:schemeClr val="bg1"/>
                </a:solidFill>
              </a:ln>
              <a:effectLst>
                <a:outerShdw blurRad="63500" sx="102000" sy="102000" algn="ctr" rotWithShape="0">
                  <a:prstClr val="black">
                    <a:alpha val="40000"/>
                  </a:prstClr>
                </a:outerShdw>
              </a:effectLst>
            </p:spPr>
            <p:txBody>
              <a:bodyPr anchor="ctr"/>
              <a:lstStyle/>
              <a:p>
                <a:pPr algn="ctr">
                  <a:defRPr/>
                </a:pPr>
                <a:r>
                  <a:rPr lang="en-US" sz="1600" dirty="0">
                    <a:solidFill>
                      <a:srgbClr val="FFFFFF"/>
                    </a:solidFill>
                    <a:effectLst>
                      <a:outerShdw blurRad="63500" sx="102000" sy="102000" algn="ctr" rotWithShape="0">
                        <a:prstClr val="black">
                          <a:alpha val="40000"/>
                        </a:prstClr>
                      </a:outerShdw>
                    </a:effectLst>
                    <a:latin typeface="+mj-lt"/>
                  </a:rPr>
                  <a:t>2</a:t>
                </a:r>
              </a:p>
            </p:txBody>
          </p:sp>
          <p:sp>
            <p:nvSpPr>
              <p:cNvPr id="30" name="TextBox 29"/>
              <p:cNvSpPr txBox="1"/>
              <p:nvPr/>
            </p:nvSpPr>
            <p:spPr>
              <a:xfrm rot="10800000">
                <a:off x="1146205" y="2823646"/>
                <a:ext cx="594027" cy="307968"/>
              </a:xfrm>
              <a:prstGeom prst="rect">
                <a:avLst/>
              </a:prstGeom>
              <a:noFill/>
              <a:effectLst>
                <a:outerShdw blurRad="63500" sx="102000" sy="102000" algn="ctr" rotWithShape="0">
                  <a:prstClr val="black">
                    <a:alpha val="40000"/>
                  </a:prstClr>
                </a:outerShdw>
              </a:effectLst>
            </p:spPr>
            <p:txBody>
              <a:bodyPr wrap="none">
                <a:spAutoFit/>
              </a:bodyPr>
              <a:lstStyle/>
              <a:p>
                <a:pPr algn="ctr">
                  <a:defRPr/>
                </a:pPr>
                <a:r>
                  <a:rPr lang="en-US" sz="1400" dirty="0">
                    <a:solidFill>
                      <a:schemeClr val="bg1"/>
                    </a:solidFill>
                    <a:effectLst>
                      <a:outerShdw blurRad="63500" sx="102000" sy="102000" algn="ctr" rotWithShape="0">
                        <a:prstClr val="black">
                          <a:alpha val="40000"/>
                        </a:prstClr>
                      </a:outerShdw>
                    </a:effectLst>
                    <a:latin typeface="+mj-lt"/>
                  </a:rPr>
                  <a:t>NEP</a:t>
                </a:r>
              </a:p>
            </p:txBody>
          </p:sp>
        </p:grpSp>
      </p:grpSp>
      <p:grpSp>
        <p:nvGrpSpPr>
          <p:cNvPr id="8" name="alert1"/>
          <p:cNvGrpSpPr>
            <a:grpSpLocks/>
          </p:cNvGrpSpPr>
          <p:nvPr/>
        </p:nvGrpSpPr>
        <p:grpSpPr bwMode="auto">
          <a:xfrm rot="10800000">
            <a:off x="762000" y="4800600"/>
            <a:ext cx="1393825" cy="1368425"/>
            <a:chOff x="750708" y="874212"/>
            <a:chExt cx="1394177" cy="1368395"/>
          </a:xfrm>
        </p:grpSpPr>
        <p:grpSp>
          <p:nvGrpSpPr>
            <p:cNvPr id="10" name="Group 15"/>
            <p:cNvGrpSpPr>
              <a:grpSpLocks/>
            </p:cNvGrpSpPr>
            <p:nvPr/>
          </p:nvGrpSpPr>
          <p:grpSpPr bwMode="auto">
            <a:xfrm>
              <a:off x="750708" y="874212"/>
              <a:ext cx="1394177" cy="1368395"/>
              <a:chOff x="750708" y="1102812"/>
              <a:chExt cx="1394177" cy="1368395"/>
            </a:xfrm>
          </p:grpSpPr>
          <p:sp>
            <p:nvSpPr>
              <p:cNvPr id="35" name="Council"/>
              <p:cNvSpPr/>
              <p:nvPr/>
            </p:nvSpPr>
            <p:spPr>
              <a:xfrm rot="5400000">
                <a:off x="758835" y="1094685"/>
                <a:ext cx="1368395" cy="1384650"/>
              </a:xfrm>
              <a:prstGeom prst="chevron">
                <a:avLst>
                  <a:gd name="adj" fmla="val 24074"/>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0" scaled="1"/>
                <a:tileRect/>
              </a:gradFill>
              <a:ln>
                <a:noFill/>
              </a:ln>
            </p:spPr>
            <p:style>
              <a:lnRef idx="1">
                <a:schemeClr val="accent2"/>
              </a:lnRef>
              <a:fillRef idx="2">
                <a:schemeClr val="accent2"/>
              </a:fillRef>
              <a:effectRef idx="1">
                <a:schemeClr val="accent2"/>
              </a:effectRef>
              <a:fontRef idx="minor">
                <a:schemeClr val="dk1"/>
              </a:fontRef>
            </p:style>
            <p:txBody>
              <a:bodyPr wrap="none" anchor="ctr"/>
              <a:lstStyle/>
              <a:p>
                <a:pPr algn="ctr">
                  <a:defRPr/>
                </a:pPr>
                <a:endParaRPr lang="en-US" sz="1400" dirty="0">
                  <a:solidFill>
                    <a:srgbClr val="FFFFFF"/>
                  </a:solidFill>
                </a:endParaRPr>
              </a:p>
            </p:txBody>
          </p:sp>
          <p:sp>
            <p:nvSpPr>
              <p:cNvPr id="36" name="councilTriangle"/>
              <p:cNvSpPr/>
              <p:nvPr/>
            </p:nvSpPr>
            <p:spPr>
              <a:xfrm rot="10800000">
                <a:off x="750708" y="1102812"/>
                <a:ext cx="1394177" cy="344480"/>
              </a:xfrm>
              <a:custGeom>
                <a:avLst/>
                <a:gdLst>
                  <a:gd name="connsiteX0" fmla="*/ 0 w 1447799"/>
                  <a:gd name="connsiteY0" fmla="*/ 381001 h 381001"/>
                  <a:gd name="connsiteX1" fmla="*/ 733426 w 1447799"/>
                  <a:gd name="connsiteY1" fmla="*/ 0 h 381001"/>
                  <a:gd name="connsiteX2" fmla="*/ 1447799 w 1447799"/>
                  <a:gd name="connsiteY2" fmla="*/ 381001 h 381001"/>
                  <a:gd name="connsiteX3" fmla="*/ 0 w 1447799"/>
                  <a:gd name="connsiteY3" fmla="*/ 381001 h 381001"/>
                </a:gdLst>
                <a:ahLst/>
                <a:cxnLst>
                  <a:cxn ang="0">
                    <a:pos x="connsiteX0" y="connsiteY0"/>
                  </a:cxn>
                  <a:cxn ang="0">
                    <a:pos x="connsiteX1" y="connsiteY1"/>
                  </a:cxn>
                  <a:cxn ang="0">
                    <a:pos x="connsiteX2" y="connsiteY2"/>
                  </a:cxn>
                  <a:cxn ang="0">
                    <a:pos x="connsiteX3" y="connsiteY3"/>
                  </a:cxn>
                </a:cxnLst>
                <a:rect l="l" t="t" r="r" b="b"/>
                <a:pathLst>
                  <a:path w="1447799" h="381001">
                    <a:moveTo>
                      <a:pt x="0" y="381001"/>
                    </a:moveTo>
                    <a:lnTo>
                      <a:pt x="733426" y="0"/>
                    </a:lnTo>
                    <a:lnTo>
                      <a:pt x="1447799" y="381001"/>
                    </a:lnTo>
                    <a:lnTo>
                      <a:pt x="0" y="381001"/>
                    </a:lnTo>
                    <a:close/>
                  </a:path>
                </a:pathLst>
              </a:custGeom>
              <a:gradFill flip="none" rotWithShape="1">
                <a:gsLst>
                  <a:gs pos="0">
                    <a:srgbClr val="C00000">
                      <a:shade val="30000"/>
                      <a:satMod val="115000"/>
                    </a:srgbClr>
                  </a:gs>
                  <a:gs pos="49000">
                    <a:srgbClr val="C00000">
                      <a:shade val="67500"/>
                      <a:satMod val="115000"/>
                    </a:srgbClr>
                  </a:gs>
                  <a:gs pos="100000">
                    <a:srgbClr val="C00000">
                      <a:shade val="100000"/>
                      <a:satMod val="115000"/>
                    </a:srgbClr>
                  </a:gs>
                </a:gsLst>
                <a:lin ang="5400000" scaled="0"/>
                <a:tileRect/>
              </a:gradFill>
              <a:ln w="57150">
                <a:noFill/>
              </a:ln>
              <a:effectLst/>
            </p:spPr>
            <p:style>
              <a:lnRef idx="1">
                <a:schemeClr val="accent2"/>
              </a:lnRef>
              <a:fillRef idx="2">
                <a:schemeClr val="accent2"/>
              </a:fillRef>
              <a:effectRef idx="1">
                <a:schemeClr val="accent2"/>
              </a:effectRef>
              <a:fontRef idx="minor">
                <a:schemeClr val="dk1"/>
              </a:fontRef>
            </p:style>
            <p:txBody>
              <a:bodyPr wrap="none" anchor="ctr"/>
              <a:lstStyle/>
              <a:p>
                <a:pPr algn="ctr">
                  <a:defRPr/>
                </a:pPr>
                <a:endParaRPr lang="en-US" sz="1400" dirty="0">
                  <a:solidFill>
                    <a:srgbClr val="FFFFFF"/>
                  </a:solidFill>
                </a:endParaRPr>
              </a:p>
            </p:txBody>
          </p:sp>
        </p:grpSp>
        <p:sp>
          <p:nvSpPr>
            <p:cNvPr id="33" name="Oval 32"/>
            <p:cNvSpPr/>
            <p:nvPr/>
          </p:nvSpPr>
          <p:spPr>
            <a:xfrm rot="10800000">
              <a:off x="1252485" y="1255205"/>
              <a:ext cx="381096" cy="380992"/>
            </a:xfrm>
            <a:prstGeom prst="ellipse">
              <a:avLst/>
            </a:prstGeom>
            <a:noFill/>
            <a:ln w="57150">
              <a:solidFill>
                <a:schemeClr val="bg1"/>
              </a:solidFill>
            </a:ln>
            <a:effectLst>
              <a:outerShdw blurRad="63500" sx="102000" sy="102000" algn="ctr" rotWithShape="0">
                <a:prstClr val="black">
                  <a:alpha val="40000"/>
                </a:prstClr>
              </a:outerShdw>
            </a:effectLst>
          </p:spPr>
          <p:txBody>
            <a:bodyPr anchor="ctr"/>
            <a:lstStyle/>
            <a:p>
              <a:pPr algn="ctr">
                <a:defRPr/>
              </a:pPr>
              <a:r>
                <a:rPr lang="en-US" sz="1600" dirty="0">
                  <a:solidFill>
                    <a:srgbClr val="FFFFFF"/>
                  </a:solidFill>
                  <a:effectLst>
                    <a:outerShdw blurRad="63500" sx="102000" sy="102000" algn="ctr" rotWithShape="0">
                      <a:prstClr val="black">
                        <a:alpha val="40000"/>
                      </a:prstClr>
                    </a:outerShdw>
                  </a:effectLst>
                  <a:latin typeface="+mj-lt"/>
                </a:rPr>
                <a:t>1</a:t>
              </a:r>
            </a:p>
          </p:txBody>
        </p:sp>
        <p:sp>
          <p:nvSpPr>
            <p:cNvPr id="34" name="TextBox 33"/>
            <p:cNvSpPr txBox="1"/>
            <p:nvPr/>
          </p:nvSpPr>
          <p:spPr>
            <a:xfrm rot="10800000">
              <a:off x="824225" y="1712592"/>
              <a:ext cx="1231738" cy="307770"/>
            </a:xfrm>
            <a:prstGeom prst="rect">
              <a:avLst/>
            </a:prstGeom>
            <a:noFill/>
            <a:effectLst>
              <a:outerShdw blurRad="63500" sx="102000" sy="102000" algn="ctr" rotWithShape="0">
                <a:prstClr val="black">
                  <a:alpha val="40000"/>
                </a:prstClr>
              </a:outerShdw>
            </a:effectLst>
          </p:spPr>
          <p:txBody>
            <a:bodyPr wrap="none">
              <a:spAutoFit/>
            </a:bodyPr>
            <a:lstStyle/>
            <a:p>
              <a:pPr algn="ctr">
                <a:defRPr/>
              </a:pPr>
              <a:r>
                <a:rPr lang="en-US" sz="1400" dirty="0" smtClean="0">
                  <a:solidFill>
                    <a:schemeClr val="bg1"/>
                  </a:solidFill>
                  <a:effectLst>
                    <a:outerShdw blurRad="63500" sx="102000" sy="102000" algn="ctr" rotWithShape="0">
                      <a:prstClr val="black">
                        <a:alpha val="40000"/>
                      </a:prstClr>
                    </a:outerShdw>
                  </a:effectLst>
                  <a:latin typeface="+mj-lt"/>
                </a:rPr>
                <a:t>COUNCILS</a:t>
              </a:r>
              <a:endParaRPr lang="en-US" sz="1400" dirty="0">
                <a:solidFill>
                  <a:schemeClr val="bg1"/>
                </a:solidFill>
                <a:effectLst>
                  <a:outerShdw blurRad="63500" sx="102000" sy="102000" algn="ctr" rotWithShape="0">
                    <a:prstClr val="black">
                      <a:alpha val="40000"/>
                    </a:prstClr>
                  </a:outerShdw>
                </a:effectLst>
                <a:latin typeface="+mj-lt"/>
              </a:endParaRPr>
            </a:p>
          </p:txBody>
        </p:sp>
      </p:grpSp>
      <p:sp>
        <p:nvSpPr>
          <p:cNvPr id="42" name="councilMeeting"/>
          <p:cNvSpPr/>
          <p:nvPr/>
        </p:nvSpPr>
        <p:spPr bwMode="auto">
          <a:xfrm>
            <a:off x="2819400" y="609600"/>
            <a:ext cx="6191596" cy="6019800"/>
          </a:xfrm>
          <a:prstGeom prst="wedgeRectCallout">
            <a:avLst>
              <a:gd name="adj1" fmla="val -62581"/>
              <a:gd name="adj2" fmla="val 34477"/>
            </a:avLst>
          </a:prstGeom>
          <a:solidFill>
            <a:srgbClr val="C00000"/>
          </a:solidFill>
        </p:spPr>
        <p:style>
          <a:lnRef idx="3">
            <a:schemeClr val="lt1"/>
          </a:lnRef>
          <a:fillRef idx="1">
            <a:schemeClr val="accent1"/>
          </a:fillRef>
          <a:effectRef idx="1">
            <a:schemeClr val="accent1"/>
          </a:effectRef>
          <a:fontRef idx="minor">
            <a:schemeClr val="lt1"/>
          </a:fontRef>
        </p:style>
        <p:txBody>
          <a:bodyPr lIns="0" tIns="91440" rIns="0"/>
          <a:lstStyle/>
          <a:p>
            <a:pPr marL="174625">
              <a:spcBef>
                <a:spcPts val="1200"/>
              </a:spcBef>
              <a:defRPr/>
            </a:pPr>
            <a:r>
              <a:rPr lang="en-US" sz="1600" b="1" dirty="0" smtClean="0">
                <a:solidFill>
                  <a:schemeClr val="bg1"/>
                </a:solidFill>
              </a:rPr>
              <a:t>NOAA Councils </a:t>
            </a:r>
            <a:r>
              <a:rPr lang="en-US" sz="1600" dirty="0" smtClean="0">
                <a:solidFill>
                  <a:schemeClr val="bg1"/>
                </a:solidFill>
              </a:rPr>
              <a:t>are the focal point for considering NOAA-wide issues in various functional areas. They serve as a forum for reviewing, and as appropriate deciding issues, formulating decision briefings, and condensing complex issues and programs into understandable terms and recommendations for decisions before presentation to the NEP and NEC.</a:t>
            </a:r>
          </a:p>
        </p:txBody>
      </p:sp>
      <p:graphicFrame>
        <p:nvGraphicFramePr>
          <p:cNvPr id="39" name="Table 38"/>
          <p:cNvGraphicFramePr>
            <a:graphicFrameLocks noGrp="1"/>
          </p:cNvGraphicFramePr>
          <p:nvPr/>
        </p:nvGraphicFramePr>
        <p:xfrm>
          <a:off x="2895600" y="2039812"/>
          <a:ext cx="6019800" cy="4424714"/>
        </p:xfrm>
        <a:graphic>
          <a:graphicData uri="http://schemas.openxmlformats.org/drawingml/2006/table">
            <a:tbl>
              <a:tblPr>
                <a:tableStyleId>{9D7B26C5-4107-4FEC-AEDC-1716B250A1EF}</a:tableStyleId>
              </a:tblPr>
              <a:tblGrid>
                <a:gridCol w="3511551"/>
                <a:gridCol w="2508249"/>
              </a:tblGrid>
              <a:tr h="508537">
                <a:tc>
                  <a:txBody>
                    <a:bodyPr/>
                    <a:lstStyle/>
                    <a:p>
                      <a:r>
                        <a:rPr lang="en-US" sz="1200" dirty="0" smtClean="0">
                          <a:solidFill>
                            <a:schemeClr val="bg1"/>
                          </a:solidFill>
                        </a:rPr>
                        <a:t>Chief Financial</a:t>
                      </a:r>
                      <a:r>
                        <a:rPr lang="en-US" sz="1200" baseline="0" dirty="0" smtClean="0">
                          <a:solidFill>
                            <a:schemeClr val="bg1"/>
                          </a:solidFill>
                        </a:rPr>
                        <a:t> Officer/Chief Administrative Officer  (CFO/CAO)</a:t>
                      </a:r>
                      <a:endParaRPr lang="en-US" sz="1200" dirty="0">
                        <a:solidFill>
                          <a:schemeClr val="bg1"/>
                        </a:solidFill>
                      </a:endParaRPr>
                    </a:p>
                  </a:txBody>
                  <a:tcPr>
                    <a:lnT w="6350" cap="flat" cmpd="sng" algn="ctr">
                      <a:solidFill>
                        <a:srgbClr val="FFCCCC"/>
                      </a:solidFill>
                      <a:prstDash val="solid"/>
                      <a:round/>
                      <a:headEnd type="none" w="med" len="med"/>
                      <a:tailEnd type="none" w="med" len="med"/>
                    </a:lnT>
                    <a:solidFill>
                      <a:srgbClr val="A50021">
                        <a:alpha val="50196"/>
                      </a:srgbClr>
                    </a:solidFill>
                  </a:tcPr>
                </a:tc>
                <a:tc>
                  <a:txBody>
                    <a:bodyPr/>
                    <a:lstStyle/>
                    <a:p>
                      <a:r>
                        <a:rPr lang="en-US" sz="1200" dirty="0" smtClean="0">
                          <a:solidFill>
                            <a:schemeClr val="bg1"/>
                          </a:solidFill>
                        </a:rPr>
                        <a:t>Maureen Wylie &amp;</a:t>
                      </a:r>
                      <a:br>
                        <a:rPr lang="en-US" sz="1200" dirty="0" smtClean="0">
                          <a:solidFill>
                            <a:schemeClr val="bg1"/>
                          </a:solidFill>
                        </a:rPr>
                      </a:br>
                      <a:r>
                        <a:rPr lang="en-US" sz="1200" dirty="0" smtClean="0">
                          <a:solidFill>
                            <a:schemeClr val="bg1"/>
                          </a:solidFill>
                        </a:rPr>
                        <a:t>William Broglie</a:t>
                      </a:r>
                      <a:endParaRPr lang="en-US" sz="1200" dirty="0">
                        <a:solidFill>
                          <a:schemeClr val="bg1"/>
                        </a:solidFill>
                      </a:endParaRPr>
                    </a:p>
                  </a:txBody>
                  <a:tcPr>
                    <a:lnT w="6350" cap="flat" cmpd="sng" algn="ctr">
                      <a:solidFill>
                        <a:srgbClr val="FFCCCC"/>
                      </a:solidFill>
                      <a:prstDash val="solid"/>
                      <a:round/>
                      <a:headEnd type="none" w="med" len="med"/>
                      <a:tailEnd type="none" w="med" len="med"/>
                    </a:lnT>
                    <a:solidFill>
                      <a:srgbClr val="A50021">
                        <a:alpha val="50196"/>
                      </a:srgbClr>
                    </a:solidFill>
                  </a:tcPr>
                </a:tc>
              </a:tr>
              <a:tr h="431379">
                <a:tc>
                  <a:txBody>
                    <a:bodyPr/>
                    <a:lstStyle/>
                    <a:p>
                      <a:r>
                        <a:rPr lang="en-US" sz="1200" dirty="0" smtClean="0">
                          <a:solidFill>
                            <a:schemeClr val="bg1"/>
                          </a:solidFill>
                        </a:rPr>
                        <a:t>Chief Information Officer (CIO)</a:t>
                      </a:r>
                    </a:p>
                  </a:txBody>
                  <a:tcPr>
                    <a:solidFill>
                      <a:srgbClr val="990000"/>
                    </a:solidFill>
                  </a:tcPr>
                </a:tc>
                <a:tc>
                  <a:txBody>
                    <a:bodyPr/>
                    <a:lstStyle/>
                    <a:p>
                      <a:r>
                        <a:rPr lang="en-US" sz="1200" dirty="0" smtClean="0">
                          <a:solidFill>
                            <a:schemeClr val="bg1"/>
                          </a:solidFill>
                        </a:rPr>
                        <a:t>Joe </a:t>
                      </a:r>
                      <a:r>
                        <a:rPr lang="en-US" sz="1200" dirty="0" err="1" smtClean="0">
                          <a:solidFill>
                            <a:schemeClr val="bg1"/>
                          </a:solidFill>
                        </a:rPr>
                        <a:t>Klimavicz</a:t>
                      </a:r>
                      <a:endParaRPr lang="en-US" sz="1200" dirty="0" smtClean="0">
                        <a:solidFill>
                          <a:schemeClr val="bg1"/>
                        </a:solidFill>
                      </a:endParaRPr>
                    </a:p>
                  </a:txBody>
                  <a:tcPr>
                    <a:solidFill>
                      <a:srgbClr val="990000"/>
                    </a:solidFill>
                  </a:tcPr>
                </a:tc>
              </a:tr>
              <a:tr h="292845">
                <a:tc>
                  <a:txBody>
                    <a:bodyPr/>
                    <a:lstStyle/>
                    <a:p>
                      <a:pPr marL="0" algn="l" rtl="0" eaLnBrk="1" latinLnBrk="0" hangingPunct="1"/>
                      <a:r>
                        <a:rPr kumimoji="0" lang="en-US" sz="1200" kern="1200" baseline="0" dirty="0" smtClean="0">
                          <a:solidFill>
                            <a:schemeClr val="bg1"/>
                          </a:solidFill>
                          <a:latin typeface="+mn-lt"/>
                          <a:ea typeface="+mn-ea"/>
                          <a:cs typeface="+mn-cs"/>
                        </a:rPr>
                        <a:t>Education Council</a:t>
                      </a:r>
                    </a:p>
                  </a:txBody>
                  <a:tcPr>
                    <a:solidFill>
                      <a:srgbClr val="A50021">
                        <a:alpha val="50196"/>
                      </a:srgbClr>
                    </a:solidFill>
                  </a:tcPr>
                </a:tc>
                <a:tc>
                  <a:txBody>
                    <a:bodyPr/>
                    <a:lstStyle/>
                    <a:p>
                      <a:pPr marL="0" algn="l" rtl="0" eaLnBrk="1" latinLnBrk="0" hangingPunct="1"/>
                      <a:r>
                        <a:rPr kumimoji="0" lang="en-US" sz="1200" kern="1200" baseline="0" dirty="0" smtClean="0">
                          <a:solidFill>
                            <a:schemeClr val="bg1"/>
                          </a:solidFill>
                          <a:latin typeface="+mn-lt"/>
                          <a:ea typeface="+mn-ea"/>
                          <a:cs typeface="+mn-cs"/>
                        </a:rPr>
                        <a:t>Louisa Koch</a:t>
                      </a:r>
                    </a:p>
                  </a:txBody>
                  <a:tcPr>
                    <a:solidFill>
                      <a:srgbClr val="A50021">
                        <a:alpha val="50196"/>
                      </a:srgbClr>
                    </a:solidFill>
                  </a:tcPr>
                </a:tc>
              </a:tr>
              <a:tr h="482333">
                <a:tc>
                  <a:txBody>
                    <a:bodyPr/>
                    <a:lstStyle/>
                    <a:p>
                      <a:r>
                        <a:rPr lang="en-US" sz="1200" dirty="0" smtClean="0">
                          <a:solidFill>
                            <a:schemeClr val="bg1"/>
                          </a:solidFill>
                        </a:rPr>
                        <a:t>Human Capital Council</a:t>
                      </a:r>
                    </a:p>
                  </a:txBody>
                  <a:tcPr>
                    <a:solidFill>
                      <a:srgbClr val="990000"/>
                    </a:solidFill>
                  </a:tcPr>
                </a:tc>
                <a:tc>
                  <a:txBody>
                    <a:bodyPr/>
                    <a:lstStyle/>
                    <a:p>
                      <a:r>
                        <a:rPr lang="en-US" sz="1200" dirty="0" smtClean="0">
                          <a:solidFill>
                            <a:schemeClr val="bg1"/>
                          </a:solidFill>
                        </a:rPr>
                        <a:t>Eduardo</a:t>
                      </a:r>
                      <a:r>
                        <a:rPr lang="en-US" sz="1200" baseline="0" dirty="0" smtClean="0">
                          <a:solidFill>
                            <a:schemeClr val="bg1"/>
                          </a:solidFill>
                        </a:rPr>
                        <a:t> </a:t>
                      </a:r>
                      <a:r>
                        <a:rPr lang="en-US" sz="1200" baseline="0" dirty="0" err="1" smtClean="0">
                          <a:solidFill>
                            <a:schemeClr val="bg1"/>
                          </a:solidFill>
                        </a:rPr>
                        <a:t>Ribas</a:t>
                      </a:r>
                      <a:r>
                        <a:rPr lang="en-US" sz="1200" baseline="0" dirty="0" smtClean="0">
                          <a:solidFill>
                            <a:schemeClr val="bg1"/>
                          </a:solidFill>
                        </a:rPr>
                        <a:t> &amp;</a:t>
                      </a:r>
                      <a:br>
                        <a:rPr lang="en-US" sz="1200" baseline="0" dirty="0" smtClean="0">
                          <a:solidFill>
                            <a:schemeClr val="bg1"/>
                          </a:solidFill>
                        </a:rPr>
                      </a:br>
                      <a:r>
                        <a:rPr lang="en-US" sz="1200" baseline="0" dirty="0" smtClean="0">
                          <a:solidFill>
                            <a:schemeClr val="bg1"/>
                          </a:solidFill>
                        </a:rPr>
                        <a:t>John Oliver</a:t>
                      </a:r>
                      <a:endParaRPr lang="en-US" sz="1200" dirty="0" smtClean="0">
                        <a:solidFill>
                          <a:schemeClr val="bg1"/>
                        </a:solidFill>
                      </a:endParaRPr>
                    </a:p>
                  </a:txBody>
                  <a:tcPr>
                    <a:solidFill>
                      <a:srgbClr val="990000"/>
                    </a:solidFill>
                  </a:tcPr>
                </a:tc>
              </a:tr>
              <a:tr h="292845">
                <a:tc>
                  <a:txBody>
                    <a:bodyPr/>
                    <a:lstStyle/>
                    <a:p>
                      <a:pPr marL="0" algn="l" rtl="0" eaLnBrk="1" latinLnBrk="0" hangingPunct="1"/>
                      <a:r>
                        <a:rPr kumimoji="0" lang="en-US" sz="1200" kern="1200" baseline="0" dirty="0" smtClean="0">
                          <a:solidFill>
                            <a:schemeClr val="bg1"/>
                          </a:solidFill>
                          <a:latin typeface="+mn-lt"/>
                          <a:ea typeface="+mn-ea"/>
                          <a:cs typeface="+mn-cs"/>
                        </a:rPr>
                        <a:t>International Affairs Council</a:t>
                      </a:r>
                    </a:p>
                  </a:txBody>
                  <a:tcPr>
                    <a:solidFill>
                      <a:srgbClr val="A50021">
                        <a:alpha val="50196"/>
                      </a:srgbClr>
                    </a:solidFill>
                  </a:tcPr>
                </a:tc>
                <a:tc>
                  <a:txBody>
                    <a:bodyPr/>
                    <a:lstStyle/>
                    <a:p>
                      <a:pPr marL="0" algn="l" rtl="0" eaLnBrk="1" latinLnBrk="0" hangingPunct="1"/>
                      <a:r>
                        <a:rPr kumimoji="0" lang="en-US" sz="1200" kern="1200" baseline="0" dirty="0" smtClean="0">
                          <a:solidFill>
                            <a:schemeClr val="bg1"/>
                          </a:solidFill>
                          <a:latin typeface="+mn-lt"/>
                          <a:ea typeface="+mn-ea"/>
                          <a:cs typeface="+mn-cs"/>
                        </a:rPr>
                        <a:t>James R. Turner, Ph.D.</a:t>
                      </a:r>
                    </a:p>
                  </a:txBody>
                  <a:tcPr>
                    <a:solidFill>
                      <a:srgbClr val="A50021">
                        <a:alpha val="50196"/>
                      </a:srgbClr>
                    </a:solidFill>
                  </a:tcPr>
                </a:tc>
              </a:tr>
              <a:tr h="4823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rPr>
                        <a:t>Ocean </a:t>
                      </a:r>
                      <a:r>
                        <a:rPr lang="en-US" sz="1200" dirty="0" smtClean="0">
                          <a:solidFill>
                            <a:schemeClr val="bg1"/>
                          </a:solidFill>
                          <a:latin typeface="+mn-lt"/>
                        </a:rPr>
                        <a:t>Council</a:t>
                      </a:r>
                    </a:p>
                  </a:txBody>
                  <a:tcPr>
                    <a:solidFill>
                      <a:srgbClr val="99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mn-lt"/>
                        </a:rPr>
                        <a:t>Jack </a:t>
                      </a:r>
                      <a:r>
                        <a:rPr lang="en-US" sz="1200" dirty="0" err="1" smtClean="0">
                          <a:solidFill>
                            <a:schemeClr val="bg1"/>
                          </a:solidFill>
                          <a:latin typeface="+mn-lt"/>
                        </a:rPr>
                        <a:t>Dunnigan</a:t>
                      </a:r>
                      <a:r>
                        <a:rPr lang="en-US" sz="1200" dirty="0" smtClean="0">
                          <a:solidFill>
                            <a:schemeClr val="bg1"/>
                          </a:solidFill>
                          <a:latin typeface="+mn-lt"/>
                        </a:rPr>
                        <a:t> &amp;</a:t>
                      </a:r>
                      <a:br>
                        <a:rPr lang="en-US" sz="1200" dirty="0" smtClean="0">
                          <a:solidFill>
                            <a:schemeClr val="bg1"/>
                          </a:solidFill>
                          <a:latin typeface="+mn-lt"/>
                        </a:rPr>
                      </a:br>
                      <a:r>
                        <a:rPr lang="en-US" sz="1200" dirty="0" smtClean="0">
                          <a:solidFill>
                            <a:schemeClr val="bg1"/>
                          </a:solidFill>
                          <a:latin typeface="+mn-lt"/>
                        </a:rPr>
                        <a:t>Dr. Jim </a:t>
                      </a:r>
                      <a:r>
                        <a:rPr lang="en-US" sz="1200" dirty="0" err="1" smtClean="0">
                          <a:solidFill>
                            <a:schemeClr val="bg1"/>
                          </a:solidFill>
                          <a:latin typeface="+mn-lt"/>
                        </a:rPr>
                        <a:t>Balsiger</a:t>
                      </a:r>
                      <a:endParaRPr lang="en-US" sz="1200" dirty="0" smtClean="0">
                        <a:solidFill>
                          <a:schemeClr val="bg1"/>
                        </a:solidFill>
                        <a:latin typeface="+mn-lt"/>
                      </a:endParaRPr>
                    </a:p>
                  </a:txBody>
                  <a:tcPr>
                    <a:solidFill>
                      <a:srgbClr val="990000"/>
                    </a:solidFill>
                  </a:tcPr>
                </a:tc>
              </a:tr>
              <a:tr h="4823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rPr>
                        <a:t>Observing Systems Council</a:t>
                      </a:r>
                    </a:p>
                  </a:txBody>
                  <a:tcPr>
                    <a:solidFill>
                      <a:srgbClr val="A50021">
                        <a:alpha val="50196"/>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rPr>
                        <a:t>Mary </a:t>
                      </a:r>
                      <a:r>
                        <a:rPr lang="en-US" sz="1200" dirty="0" err="1" smtClean="0">
                          <a:solidFill>
                            <a:schemeClr val="bg1"/>
                          </a:solidFill>
                        </a:rPr>
                        <a:t>Kicza</a:t>
                      </a:r>
                      <a:r>
                        <a:rPr lang="en-US" sz="1200" dirty="0" smtClean="0">
                          <a:solidFill>
                            <a:schemeClr val="bg1"/>
                          </a:solidFill>
                        </a:rPr>
                        <a:t> &amp;</a:t>
                      </a:r>
                      <a:br>
                        <a:rPr lang="en-US" sz="1200" dirty="0" smtClean="0">
                          <a:solidFill>
                            <a:schemeClr val="bg1"/>
                          </a:solidFill>
                        </a:rPr>
                      </a:br>
                      <a:r>
                        <a:rPr lang="en-US" sz="1200" dirty="0" smtClean="0">
                          <a:solidFill>
                            <a:schemeClr val="bg1"/>
                          </a:solidFill>
                        </a:rPr>
                        <a:t>Dr. Jack Hayes</a:t>
                      </a:r>
                    </a:p>
                  </a:txBody>
                  <a:tcPr>
                    <a:solidFill>
                      <a:srgbClr val="A50021">
                        <a:alpha val="50196"/>
                      </a:srgbClr>
                    </a:solidFill>
                  </a:tcPr>
                </a:tc>
              </a:tr>
              <a:tr h="614428">
                <a:tc>
                  <a:txBody>
                    <a:bodyPr/>
                    <a:lstStyle/>
                    <a:p>
                      <a:r>
                        <a:rPr lang="en-US" sz="1200" dirty="0" smtClean="0">
                          <a:solidFill>
                            <a:schemeClr val="bg1"/>
                          </a:solidFill>
                        </a:rPr>
                        <a:t>Fleet </a:t>
                      </a:r>
                      <a:r>
                        <a:rPr lang="en-US" sz="1200" dirty="0" smtClean="0">
                          <a:solidFill>
                            <a:schemeClr val="bg1"/>
                          </a:solidFill>
                          <a:latin typeface="+mn-lt"/>
                        </a:rPr>
                        <a:t>Council</a:t>
                      </a:r>
                    </a:p>
                  </a:txBody>
                  <a:tcPr>
                    <a:solidFill>
                      <a:srgbClr val="990000"/>
                    </a:solidFill>
                  </a:tcPr>
                </a:tc>
                <a:tc>
                  <a:txBody>
                    <a:bodyPr/>
                    <a:lstStyle/>
                    <a:p>
                      <a:r>
                        <a:rPr lang="en-US" sz="1200" dirty="0" smtClean="0">
                          <a:solidFill>
                            <a:schemeClr val="bg1"/>
                          </a:solidFill>
                          <a:latin typeface="+mn-lt"/>
                        </a:rPr>
                        <a:t>RADM Jonathan</a:t>
                      </a:r>
                      <a:r>
                        <a:rPr lang="en-US" sz="1200" baseline="0" dirty="0" smtClean="0">
                          <a:solidFill>
                            <a:schemeClr val="bg1"/>
                          </a:solidFill>
                          <a:latin typeface="+mn-lt"/>
                        </a:rPr>
                        <a:t> Bailey</a:t>
                      </a:r>
                      <a:endParaRPr lang="en-US" sz="1200" dirty="0" smtClean="0">
                        <a:solidFill>
                          <a:schemeClr val="bg1"/>
                        </a:solidFill>
                        <a:latin typeface="+mn-lt"/>
                      </a:endParaRPr>
                    </a:p>
                  </a:txBody>
                  <a:tcPr>
                    <a:solidFill>
                      <a:srgbClr val="990000"/>
                    </a:solidFill>
                  </a:tcPr>
                </a:tc>
              </a:tr>
              <a:tr h="355348">
                <a:tc>
                  <a:txBody>
                    <a:bodyPr/>
                    <a:lstStyle/>
                    <a:p>
                      <a:r>
                        <a:rPr lang="en-US" sz="1200" dirty="0" smtClean="0">
                          <a:solidFill>
                            <a:schemeClr val="bg1"/>
                          </a:solidFill>
                        </a:rPr>
                        <a:t>Research Council</a:t>
                      </a:r>
                    </a:p>
                  </a:txBody>
                  <a:tcPr>
                    <a:solidFill>
                      <a:srgbClr val="A50021">
                        <a:alpha val="50196"/>
                      </a:srgbClr>
                    </a:solidFill>
                  </a:tcPr>
                </a:tc>
                <a:tc>
                  <a:txBody>
                    <a:bodyPr/>
                    <a:lstStyle/>
                    <a:p>
                      <a:r>
                        <a:rPr lang="en-US" sz="1200" dirty="0" smtClean="0">
                          <a:solidFill>
                            <a:schemeClr val="bg1"/>
                          </a:solidFill>
                        </a:rPr>
                        <a:t>Dr. Rick </a:t>
                      </a:r>
                      <a:r>
                        <a:rPr lang="en-US" sz="1200" dirty="0" err="1" smtClean="0">
                          <a:solidFill>
                            <a:schemeClr val="bg1"/>
                          </a:solidFill>
                        </a:rPr>
                        <a:t>Spinrad</a:t>
                      </a:r>
                      <a:endParaRPr lang="en-US" sz="1200" dirty="0" smtClean="0">
                        <a:solidFill>
                          <a:schemeClr val="bg1"/>
                        </a:solidFill>
                      </a:endParaRPr>
                    </a:p>
                  </a:txBody>
                  <a:tcPr>
                    <a:solidFill>
                      <a:srgbClr val="A50021">
                        <a:alpha val="50196"/>
                      </a:srgbClr>
                    </a:solidFill>
                  </a:tcPr>
                </a:tc>
              </a:tr>
              <a:tr h="482333">
                <a:tc>
                  <a:txBody>
                    <a:bodyPr/>
                    <a:lstStyle/>
                    <a:p>
                      <a:r>
                        <a:rPr lang="en-US" sz="1200" dirty="0" smtClean="0">
                          <a:solidFill>
                            <a:schemeClr val="bg1"/>
                          </a:solidFill>
                        </a:rPr>
                        <a:t>Safety Council</a:t>
                      </a:r>
                    </a:p>
                  </a:txBody>
                  <a:tcPr>
                    <a:lnB w="6350" cap="flat" cmpd="sng" algn="ctr">
                      <a:noFill/>
                      <a:prstDash val="solid"/>
                      <a:round/>
                      <a:headEnd type="none" w="med" len="med"/>
                      <a:tailEnd type="none" w="med" len="med"/>
                    </a:lnB>
                    <a:solidFill>
                      <a:srgbClr val="990000"/>
                    </a:solidFill>
                  </a:tcPr>
                </a:tc>
                <a:tc>
                  <a:txBody>
                    <a:bodyPr/>
                    <a:lstStyle/>
                    <a:p>
                      <a:r>
                        <a:rPr lang="en-US" sz="1200" dirty="0" smtClean="0">
                          <a:solidFill>
                            <a:schemeClr val="bg1"/>
                          </a:solidFill>
                        </a:rPr>
                        <a:t>William</a:t>
                      </a:r>
                      <a:r>
                        <a:rPr lang="en-US" sz="1200" baseline="0" dirty="0" smtClean="0">
                          <a:solidFill>
                            <a:schemeClr val="bg1"/>
                          </a:solidFill>
                        </a:rPr>
                        <a:t> Broglie</a:t>
                      </a:r>
                      <a:endParaRPr lang="en-US" sz="1200" dirty="0" smtClean="0">
                        <a:solidFill>
                          <a:schemeClr val="bg1"/>
                        </a:solidFill>
                      </a:endParaRPr>
                    </a:p>
                  </a:txBody>
                  <a:tcPr>
                    <a:lnB w="6350" cap="flat" cmpd="sng" algn="ctr">
                      <a:noFill/>
                      <a:prstDash val="solid"/>
                      <a:round/>
                      <a:headEnd type="none" w="med" len="med"/>
                      <a:tailEnd type="none" w="med" len="med"/>
                    </a:lnB>
                    <a:solidFill>
                      <a:srgbClr val="990000"/>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Footer Placeholder 152"/>
          <p:cNvSpPr>
            <a:spLocks noGrp="1"/>
          </p:cNvSpPr>
          <p:nvPr>
            <p:ph type="ftr" sz="quarter" idx="11"/>
          </p:nvPr>
        </p:nvSpPr>
        <p:spPr/>
        <p:txBody>
          <a:bodyPr/>
          <a:lstStyle/>
          <a:p>
            <a:pPr>
              <a:defRPr/>
            </a:pPr>
            <a:r>
              <a:rPr lang="en-US" smtClean="0"/>
              <a:t>NOAA’s Transition Package: 30 October 2008</a:t>
            </a:r>
            <a:endParaRPr lang="en-US" dirty="0"/>
          </a:p>
        </p:txBody>
      </p:sp>
      <p:sp>
        <p:nvSpPr>
          <p:cNvPr id="1055876" name="Rectangle 132"/>
          <p:cNvSpPr>
            <a:spLocks noChangeArrowheads="1"/>
          </p:cNvSpPr>
          <p:nvPr/>
        </p:nvSpPr>
        <p:spPr bwMode="auto">
          <a:xfrm>
            <a:off x="152400" y="2362200"/>
            <a:ext cx="8839200" cy="4349044"/>
          </a:xfrm>
          <a:prstGeom prst="rect">
            <a:avLst/>
          </a:prstGeom>
          <a:solidFill>
            <a:schemeClr val="bg1"/>
          </a:solidFill>
          <a:ln w="9525">
            <a:solidFill>
              <a:srgbClr val="808080"/>
            </a:solidFill>
            <a:miter lim="800000"/>
            <a:headEnd/>
            <a:tailEnd/>
          </a:ln>
          <a:effectLst/>
        </p:spPr>
        <p:txBody>
          <a:bodyPr wrap="none" anchor="ctr"/>
          <a:lstStyle/>
          <a:p>
            <a:pPr eaLnBrk="1" hangingPunct="1"/>
            <a:endParaRPr lang="en-US" sz="1200" b="0">
              <a:latin typeface="Gill Sans MT" pitchFamily="34" charset="0"/>
            </a:endParaRPr>
          </a:p>
        </p:txBody>
      </p:sp>
      <p:grpSp>
        <p:nvGrpSpPr>
          <p:cNvPr id="2" name="Group 133"/>
          <p:cNvGrpSpPr>
            <a:grpSpLocks/>
          </p:cNvGrpSpPr>
          <p:nvPr/>
        </p:nvGrpSpPr>
        <p:grpSpPr bwMode="auto">
          <a:xfrm>
            <a:off x="152400" y="1066800"/>
            <a:ext cx="2093913" cy="1219200"/>
            <a:chOff x="96" y="96"/>
            <a:chExt cx="1319" cy="816"/>
          </a:xfrm>
        </p:grpSpPr>
        <p:sp>
          <p:nvSpPr>
            <p:cNvPr id="1055878" name="Rectangle 134"/>
            <p:cNvSpPr>
              <a:spLocks noChangeArrowheads="1"/>
            </p:cNvSpPr>
            <p:nvPr/>
          </p:nvSpPr>
          <p:spPr bwMode="auto">
            <a:xfrm>
              <a:off x="96" y="96"/>
              <a:ext cx="1319" cy="144"/>
            </a:xfrm>
            <a:prstGeom prst="rect">
              <a:avLst/>
            </a:prstGeom>
            <a:solidFill>
              <a:srgbClr val="990000"/>
            </a:solidFill>
            <a:ln w="9525">
              <a:solidFill>
                <a:srgbClr val="990000"/>
              </a:solidFill>
              <a:miter lim="800000"/>
              <a:headEnd/>
              <a:tailEnd/>
            </a:ln>
            <a:effectLst/>
          </p:spPr>
          <p:txBody>
            <a:bodyPr wrap="none" anchor="ctr"/>
            <a:lstStyle/>
            <a:p>
              <a:pPr algn="l" eaLnBrk="1" hangingPunct="1"/>
              <a:r>
                <a:rPr lang="en-US" sz="1600" dirty="0">
                  <a:solidFill>
                    <a:schemeClr val="bg1"/>
                  </a:solidFill>
                  <a:latin typeface="+mj-lt"/>
                </a:rPr>
                <a:t>PLANNING</a:t>
              </a:r>
            </a:p>
          </p:txBody>
        </p:sp>
        <p:sp>
          <p:nvSpPr>
            <p:cNvPr id="1055879" name="Rectangle 135"/>
            <p:cNvSpPr>
              <a:spLocks noChangeArrowheads="1"/>
            </p:cNvSpPr>
            <p:nvPr/>
          </p:nvSpPr>
          <p:spPr bwMode="auto">
            <a:xfrm>
              <a:off x="96" y="240"/>
              <a:ext cx="1319" cy="672"/>
            </a:xfrm>
            <a:prstGeom prst="rect">
              <a:avLst/>
            </a:prstGeom>
            <a:solidFill>
              <a:srgbClr val="990000">
                <a:alpha val="25999"/>
              </a:srgbClr>
            </a:solidFill>
            <a:ln w="9525">
              <a:solidFill>
                <a:srgbClr val="990000"/>
              </a:solidFill>
              <a:miter lim="800000"/>
              <a:headEnd/>
              <a:tailEnd/>
            </a:ln>
            <a:effectLst/>
          </p:spPr>
          <p:txBody>
            <a:bodyPr/>
            <a:lstStyle/>
            <a:p>
              <a:pPr algn="l" eaLnBrk="1" hangingPunct="1">
                <a:lnSpc>
                  <a:spcPct val="85000"/>
                </a:lnSpc>
              </a:pPr>
              <a:r>
                <a:rPr lang="en-US" sz="1200" b="0" dirty="0">
                  <a:solidFill>
                    <a:srgbClr val="990000"/>
                  </a:solidFill>
                  <a:latin typeface="+mn-lt"/>
                </a:rPr>
                <a:t>Planning identifies </a:t>
              </a:r>
              <a:r>
                <a:rPr lang="en-US" sz="1200" dirty="0">
                  <a:solidFill>
                    <a:srgbClr val="990000"/>
                  </a:solidFill>
                  <a:latin typeface="+mn-lt"/>
                </a:rPr>
                <a:t>what should be done</a:t>
              </a:r>
              <a:r>
                <a:rPr lang="en-US" sz="1200" b="0" dirty="0">
                  <a:solidFill>
                    <a:srgbClr val="990000"/>
                  </a:solidFill>
                  <a:latin typeface="+mn-lt"/>
                </a:rPr>
                <a:t> within the NOAA Program to achieve NOAA’s strategic goals, objectives, and annual priorities</a:t>
              </a:r>
              <a:r>
                <a:rPr lang="en-US" sz="1200" b="0" dirty="0" smtClean="0">
                  <a:solidFill>
                    <a:srgbClr val="990000"/>
                  </a:solidFill>
                  <a:latin typeface="+mn-lt"/>
                </a:rPr>
                <a:t>.</a:t>
              </a:r>
              <a:endParaRPr lang="en-US" sz="1200" b="0" dirty="0">
                <a:latin typeface="+mn-lt"/>
              </a:endParaRPr>
            </a:p>
          </p:txBody>
        </p:sp>
      </p:grpSp>
      <p:grpSp>
        <p:nvGrpSpPr>
          <p:cNvPr id="3" name="Group 136"/>
          <p:cNvGrpSpPr>
            <a:grpSpLocks/>
          </p:cNvGrpSpPr>
          <p:nvPr/>
        </p:nvGrpSpPr>
        <p:grpSpPr bwMode="auto">
          <a:xfrm>
            <a:off x="2401888" y="1066800"/>
            <a:ext cx="2093912" cy="1219200"/>
            <a:chOff x="1513" y="96"/>
            <a:chExt cx="1319" cy="816"/>
          </a:xfrm>
        </p:grpSpPr>
        <p:sp>
          <p:nvSpPr>
            <p:cNvPr id="1055881" name="Rectangle 137"/>
            <p:cNvSpPr>
              <a:spLocks noChangeArrowheads="1"/>
            </p:cNvSpPr>
            <p:nvPr/>
          </p:nvSpPr>
          <p:spPr bwMode="auto">
            <a:xfrm>
              <a:off x="1513" y="96"/>
              <a:ext cx="1319" cy="144"/>
            </a:xfrm>
            <a:prstGeom prst="rect">
              <a:avLst/>
            </a:prstGeom>
            <a:solidFill>
              <a:srgbClr val="C49100"/>
            </a:solidFill>
            <a:ln w="9525">
              <a:solidFill>
                <a:srgbClr val="C49100"/>
              </a:solidFill>
              <a:miter lim="800000"/>
              <a:headEnd/>
              <a:tailEnd/>
            </a:ln>
            <a:effectLst/>
          </p:spPr>
          <p:txBody>
            <a:bodyPr wrap="none" anchor="ctr"/>
            <a:lstStyle/>
            <a:p>
              <a:pPr algn="l" eaLnBrk="1" hangingPunct="1"/>
              <a:r>
                <a:rPr lang="en-US" sz="1600" dirty="0">
                  <a:solidFill>
                    <a:schemeClr val="bg1"/>
                  </a:solidFill>
                  <a:latin typeface="+mj-lt"/>
                </a:rPr>
                <a:t>PROGRAMMING</a:t>
              </a:r>
            </a:p>
          </p:txBody>
        </p:sp>
        <p:sp>
          <p:nvSpPr>
            <p:cNvPr id="1055882" name="Rectangle 138"/>
            <p:cNvSpPr>
              <a:spLocks noChangeArrowheads="1"/>
            </p:cNvSpPr>
            <p:nvPr/>
          </p:nvSpPr>
          <p:spPr bwMode="auto">
            <a:xfrm>
              <a:off x="1513" y="240"/>
              <a:ext cx="1319" cy="672"/>
            </a:xfrm>
            <a:prstGeom prst="rect">
              <a:avLst/>
            </a:prstGeom>
            <a:solidFill>
              <a:srgbClr val="C49100">
                <a:alpha val="25999"/>
              </a:srgbClr>
            </a:solidFill>
            <a:ln w="9525">
              <a:solidFill>
                <a:srgbClr val="C49100"/>
              </a:solidFill>
              <a:miter lim="800000"/>
              <a:headEnd/>
              <a:tailEnd/>
            </a:ln>
            <a:effectLst/>
          </p:spPr>
          <p:txBody>
            <a:bodyPr/>
            <a:lstStyle/>
            <a:p>
              <a:pPr algn="l" eaLnBrk="1" hangingPunct="1">
                <a:lnSpc>
                  <a:spcPct val="85000"/>
                </a:lnSpc>
              </a:pPr>
              <a:r>
                <a:rPr lang="en-US" sz="1200" b="0" dirty="0">
                  <a:solidFill>
                    <a:srgbClr val="996600"/>
                  </a:solidFill>
                  <a:latin typeface="+mn-lt"/>
                </a:rPr>
                <a:t>Programming identifies what </a:t>
              </a:r>
              <a:r>
                <a:rPr lang="en-US" sz="1200" dirty="0">
                  <a:solidFill>
                    <a:srgbClr val="996600"/>
                  </a:solidFill>
                  <a:latin typeface="+mn-lt"/>
                </a:rPr>
                <a:t>can be done</a:t>
              </a:r>
              <a:r>
                <a:rPr lang="en-US" sz="1200" b="0" dirty="0">
                  <a:solidFill>
                    <a:srgbClr val="996600"/>
                  </a:solidFill>
                  <a:latin typeface="+mn-lt"/>
                </a:rPr>
                <a:t> through detailed analyses of the Planning Phase products and the development of a fiscally-balanced NOAA Program.</a:t>
              </a:r>
            </a:p>
          </p:txBody>
        </p:sp>
      </p:grpSp>
      <p:grpSp>
        <p:nvGrpSpPr>
          <p:cNvPr id="4" name="Group 139"/>
          <p:cNvGrpSpPr>
            <a:grpSpLocks/>
          </p:cNvGrpSpPr>
          <p:nvPr/>
        </p:nvGrpSpPr>
        <p:grpSpPr bwMode="auto">
          <a:xfrm>
            <a:off x="4648200" y="1066800"/>
            <a:ext cx="2093913" cy="1219200"/>
            <a:chOff x="2928" y="96"/>
            <a:chExt cx="1319" cy="816"/>
          </a:xfrm>
        </p:grpSpPr>
        <p:sp>
          <p:nvSpPr>
            <p:cNvPr id="1055884" name="Rectangle 140"/>
            <p:cNvSpPr>
              <a:spLocks noChangeArrowheads="1"/>
            </p:cNvSpPr>
            <p:nvPr/>
          </p:nvSpPr>
          <p:spPr bwMode="auto">
            <a:xfrm>
              <a:off x="2928" y="96"/>
              <a:ext cx="1319" cy="144"/>
            </a:xfrm>
            <a:prstGeom prst="rect">
              <a:avLst/>
            </a:prstGeom>
            <a:solidFill>
              <a:srgbClr val="006600"/>
            </a:solidFill>
            <a:ln w="9525">
              <a:solidFill>
                <a:srgbClr val="006600"/>
              </a:solidFill>
              <a:miter lim="800000"/>
              <a:headEnd/>
              <a:tailEnd/>
            </a:ln>
            <a:effectLst/>
          </p:spPr>
          <p:txBody>
            <a:bodyPr wrap="none" anchor="ctr"/>
            <a:lstStyle/>
            <a:p>
              <a:pPr algn="l" eaLnBrk="1" hangingPunct="1"/>
              <a:r>
                <a:rPr lang="en-US" sz="1600" dirty="0">
                  <a:solidFill>
                    <a:schemeClr val="bg1"/>
                  </a:solidFill>
                  <a:latin typeface="+mj-lt"/>
                </a:rPr>
                <a:t>BUDGETING</a:t>
              </a:r>
            </a:p>
          </p:txBody>
        </p:sp>
        <p:sp>
          <p:nvSpPr>
            <p:cNvPr id="1055885" name="Rectangle 141"/>
            <p:cNvSpPr>
              <a:spLocks noChangeArrowheads="1"/>
            </p:cNvSpPr>
            <p:nvPr/>
          </p:nvSpPr>
          <p:spPr bwMode="auto">
            <a:xfrm>
              <a:off x="2928" y="240"/>
              <a:ext cx="1319" cy="672"/>
            </a:xfrm>
            <a:prstGeom prst="rect">
              <a:avLst/>
            </a:prstGeom>
            <a:solidFill>
              <a:srgbClr val="006600">
                <a:alpha val="25999"/>
              </a:srgbClr>
            </a:solidFill>
            <a:ln w="9525">
              <a:solidFill>
                <a:srgbClr val="006600"/>
              </a:solidFill>
              <a:miter lim="800000"/>
              <a:headEnd/>
              <a:tailEnd/>
            </a:ln>
            <a:effectLst/>
          </p:spPr>
          <p:txBody>
            <a:bodyPr/>
            <a:lstStyle/>
            <a:p>
              <a:pPr algn="l" eaLnBrk="1" hangingPunct="1">
                <a:lnSpc>
                  <a:spcPct val="85000"/>
                </a:lnSpc>
              </a:pPr>
              <a:r>
                <a:rPr lang="en-US" sz="1200" b="0" dirty="0">
                  <a:solidFill>
                    <a:srgbClr val="003300"/>
                  </a:solidFill>
                  <a:latin typeface="+mn-lt"/>
                </a:rPr>
                <a:t>Budgeting identifies what </a:t>
              </a:r>
            </a:p>
            <a:p>
              <a:pPr algn="l" eaLnBrk="1" hangingPunct="1">
                <a:lnSpc>
                  <a:spcPct val="85000"/>
                </a:lnSpc>
              </a:pPr>
              <a:r>
                <a:rPr lang="en-US" sz="1200" dirty="0">
                  <a:solidFill>
                    <a:srgbClr val="003300"/>
                  </a:solidFill>
                  <a:latin typeface="+mn-lt"/>
                </a:rPr>
                <a:t>will be done</a:t>
              </a:r>
              <a:r>
                <a:rPr lang="en-US" sz="1200" b="0" dirty="0">
                  <a:solidFill>
                    <a:srgbClr val="003300"/>
                  </a:solidFill>
                  <a:latin typeface="+mn-lt"/>
                </a:rPr>
                <a:t> via detailed resource requests and justification documents that are included in NOAA’s annual budget submission.</a:t>
              </a:r>
            </a:p>
          </p:txBody>
        </p:sp>
      </p:grpSp>
      <p:grpSp>
        <p:nvGrpSpPr>
          <p:cNvPr id="5" name="Group 142"/>
          <p:cNvGrpSpPr>
            <a:grpSpLocks/>
          </p:cNvGrpSpPr>
          <p:nvPr/>
        </p:nvGrpSpPr>
        <p:grpSpPr bwMode="auto">
          <a:xfrm>
            <a:off x="6897688" y="1066800"/>
            <a:ext cx="2093912" cy="1219200"/>
            <a:chOff x="4345" y="96"/>
            <a:chExt cx="1319" cy="816"/>
          </a:xfrm>
        </p:grpSpPr>
        <p:sp>
          <p:nvSpPr>
            <p:cNvPr id="1055887" name="Rectangle 143"/>
            <p:cNvSpPr>
              <a:spLocks noChangeArrowheads="1"/>
            </p:cNvSpPr>
            <p:nvPr/>
          </p:nvSpPr>
          <p:spPr bwMode="auto">
            <a:xfrm>
              <a:off x="4345" y="96"/>
              <a:ext cx="1319" cy="144"/>
            </a:xfrm>
            <a:prstGeom prst="rect">
              <a:avLst/>
            </a:prstGeom>
            <a:solidFill>
              <a:srgbClr val="003FBC"/>
            </a:solidFill>
            <a:ln w="9525">
              <a:solidFill>
                <a:srgbClr val="003FBC"/>
              </a:solidFill>
              <a:miter lim="800000"/>
              <a:headEnd/>
              <a:tailEnd/>
            </a:ln>
            <a:effectLst/>
          </p:spPr>
          <p:txBody>
            <a:bodyPr wrap="none" anchor="ctr"/>
            <a:lstStyle/>
            <a:p>
              <a:pPr algn="l" eaLnBrk="1" hangingPunct="1"/>
              <a:r>
                <a:rPr lang="en-US" sz="1600" dirty="0">
                  <a:solidFill>
                    <a:schemeClr val="bg1"/>
                  </a:solidFill>
                  <a:latin typeface="+mj-lt"/>
                </a:rPr>
                <a:t>EXECUTION</a:t>
              </a:r>
            </a:p>
          </p:txBody>
        </p:sp>
        <p:sp>
          <p:nvSpPr>
            <p:cNvPr id="1055888" name="Rectangle 144"/>
            <p:cNvSpPr>
              <a:spLocks noChangeArrowheads="1"/>
            </p:cNvSpPr>
            <p:nvPr/>
          </p:nvSpPr>
          <p:spPr bwMode="auto">
            <a:xfrm>
              <a:off x="4345" y="240"/>
              <a:ext cx="1319" cy="672"/>
            </a:xfrm>
            <a:prstGeom prst="rect">
              <a:avLst/>
            </a:prstGeom>
            <a:solidFill>
              <a:srgbClr val="003FBC">
                <a:alpha val="25999"/>
              </a:srgbClr>
            </a:solidFill>
            <a:ln w="9525">
              <a:solidFill>
                <a:srgbClr val="003FBC"/>
              </a:solidFill>
              <a:miter lim="800000"/>
              <a:headEnd/>
              <a:tailEnd/>
            </a:ln>
            <a:effectLst/>
          </p:spPr>
          <p:txBody>
            <a:bodyPr/>
            <a:lstStyle/>
            <a:p>
              <a:pPr algn="l" eaLnBrk="1" hangingPunct="1">
                <a:lnSpc>
                  <a:spcPct val="85000"/>
                </a:lnSpc>
              </a:pPr>
              <a:r>
                <a:rPr lang="en-US" sz="1200" b="0" dirty="0">
                  <a:solidFill>
                    <a:srgbClr val="003399"/>
                  </a:solidFill>
                  <a:latin typeface="+mn-lt"/>
                </a:rPr>
                <a:t>Execution identifies what </a:t>
              </a:r>
            </a:p>
            <a:p>
              <a:pPr algn="l" eaLnBrk="1" hangingPunct="1">
                <a:lnSpc>
                  <a:spcPct val="85000"/>
                </a:lnSpc>
              </a:pPr>
              <a:r>
                <a:rPr lang="en-US" sz="1200" dirty="0">
                  <a:solidFill>
                    <a:srgbClr val="003399"/>
                  </a:solidFill>
                  <a:latin typeface="+mn-lt"/>
                </a:rPr>
                <a:t>is done</a:t>
              </a:r>
              <a:r>
                <a:rPr lang="en-US" sz="1200" b="0" dirty="0">
                  <a:solidFill>
                    <a:srgbClr val="003399"/>
                  </a:solidFill>
                  <a:latin typeface="+mn-lt"/>
                </a:rPr>
                <a:t> to ensure that NOAA satisfies assigned statutory and regulatory duties, and delivers the right products and services.</a:t>
              </a:r>
            </a:p>
          </p:txBody>
        </p:sp>
      </p:grpSp>
      <p:sp>
        <p:nvSpPr>
          <p:cNvPr id="1055747" name="Rectangle 3"/>
          <p:cNvSpPr>
            <a:spLocks noChangeArrowheads="1"/>
          </p:cNvSpPr>
          <p:nvPr/>
        </p:nvSpPr>
        <p:spPr bwMode="auto">
          <a:xfrm>
            <a:off x="4419600" y="2751667"/>
            <a:ext cx="152400" cy="3829756"/>
          </a:xfrm>
          <a:prstGeom prst="rect">
            <a:avLst/>
          </a:prstGeom>
          <a:solidFill>
            <a:srgbClr val="990000">
              <a:alpha val="50000"/>
            </a:srgbClr>
          </a:solidFill>
          <a:ln w="9525">
            <a:noFill/>
            <a:miter lim="800000"/>
            <a:headEnd/>
            <a:tailEnd/>
          </a:ln>
          <a:effectLst/>
        </p:spPr>
        <p:txBody>
          <a:bodyPr wrap="none" anchor="ctr"/>
          <a:lstStyle/>
          <a:p>
            <a:pPr algn="l" eaLnBrk="1" hangingPunct="1"/>
            <a:endParaRPr lang="en-US" sz="1200" b="0">
              <a:latin typeface="Gill Sans MT" pitchFamily="34" charset="0"/>
            </a:endParaRPr>
          </a:p>
        </p:txBody>
      </p:sp>
      <p:sp>
        <p:nvSpPr>
          <p:cNvPr id="1055748" name="Rectangle 4"/>
          <p:cNvSpPr>
            <a:spLocks noChangeArrowheads="1"/>
          </p:cNvSpPr>
          <p:nvPr/>
        </p:nvSpPr>
        <p:spPr bwMode="auto">
          <a:xfrm>
            <a:off x="4229101" y="6581422"/>
            <a:ext cx="1885950" cy="124178"/>
          </a:xfrm>
          <a:prstGeom prst="rect">
            <a:avLst/>
          </a:prstGeom>
          <a:solidFill>
            <a:srgbClr val="990000">
              <a:alpha val="50000"/>
            </a:srgbClr>
          </a:solidFill>
          <a:ln w="9525">
            <a:noFill/>
            <a:miter lim="800000"/>
            <a:headEnd/>
            <a:tailEnd/>
          </a:ln>
          <a:effectLst/>
        </p:spPr>
        <p:txBody>
          <a:bodyPr wrap="none" anchor="ctr"/>
          <a:lstStyle/>
          <a:p>
            <a:pPr algn="ctr" eaLnBrk="1" hangingPunct="1"/>
            <a:r>
              <a:rPr lang="en-US" sz="1000">
                <a:solidFill>
                  <a:schemeClr val="bg1"/>
                </a:solidFill>
                <a:latin typeface="+mj-lt"/>
              </a:rPr>
              <a:t>WE ARE HERE</a:t>
            </a:r>
          </a:p>
        </p:txBody>
      </p:sp>
      <p:sp>
        <p:nvSpPr>
          <p:cNvPr id="1055749" name="Line 5"/>
          <p:cNvSpPr>
            <a:spLocks noChangeShapeType="1"/>
          </p:cNvSpPr>
          <p:nvPr/>
        </p:nvSpPr>
        <p:spPr bwMode="auto">
          <a:xfrm>
            <a:off x="6248400" y="2816578"/>
            <a:ext cx="0" cy="3764844"/>
          </a:xfrm>
          <a:prstGeom prst="line">
            <a:avLst/>
          </a:prstGeom>
          <a:noFill/>
          <a:ln w="9525">
            <a:solidFill>
              <a:srgbClr val="C0C0C0"/>
            </a:solidFill>
            <a:round/>
            <a:headEnd/>
            <a:tailEnd/>
          </a:ln>
          <a:effectLst/>
        </p:spPr>
        <p:txBody>
          <a:bodyPr/>
          <a:lstStyle/>
          <a:p>
            <a:endParaRPr lang="en-US"/>
          </a:p>
        </p:txBody>
      </p:sp>
      <p:sp>
        <p:nvSpPr>
          <p:cNvPr id="1055750" name="Line 6"/>
          <p:cNvSpPr>
            <a:spLocks noChangeShapeType="1"/>
          </p:cNvSpPr>
          <p:nvPr/>
        </p:nvSpPr>
        <p:spPr bwMode="auto">
          <a:xfrm>
            <a:off x="6400800" y="2816578"/>
            <a:ext cx="0" cy="3764844"/>
          </a:xfrm>
          <a:prstGeom prst="line">
            <a:avLst/>
          </a:prstGeom>
          <a:noFill/>
          <a:ln w="9525">
            <a:solidFill>
              <a:srgbClr val="C0C0C0"/>
            </a:solidFill>
            <a:round/>
            <a:headEnd/>
            <a:tailEnd/>
          </a:ln>
          <a:effectLst/>
        </p:spPr>
        <p:txBody>
          <a:bodyPr/>
          <a:lstStyle/>
          <a:p>
            <a:endParaRPr lang="en-US"/>
          </a:p>
        </p:txBody>
      </p:sp>
      <p:sp>
        <p:nvSpPr>
          <p:cNvPr id="1055751" name="Line 7"/>
          <p:cNvSpPr>
            <a:spLocks noChangeShapeType="1"/>
          </p:cNvSpPr>
          <p:nvPr/>
        </p:nvSpPr>
        <p:spPr bwMode="auto">
          <a:xfrm>
            <a:off x="6553200" y="2816578"/>
            <a:ext cx="0" cy="3764844"/>
          </a:xfrm>
          <a:prstGeom prst="line">
            <a:avLst/>
          </a:prstGeom>
          <a:noFill/>
          <a:ln w="9525">
            <a:solidFill>
              <a:srgbClr val="C0C0C0"/>
            </a:solidFill>
            <a:round/>
            <a:headEnd/>
            <a:tailEnd/>
          </a:ln>
          <a:effectLst/>
        </p:spPr>
        <p:txBody>
          <a:bodyPr/>
          <a:lstStyle/>
          <a:p>
            <a:endParaRPr lang="en-US"/>
          </a:p>
        </p:txBody>
      </p:sp>
      <p:sp>
        <p:nvSpPr>
          <p:cNvPr id="1055752" name="Line 8"/>
          <p:cNvSpPr>
            <a:spLocks noChangeShapeType="1"/>
          </p:cNvSpPr>
          <p:nvPr/>
        </p:nvSpPr>
        <p:spPr bwMode="auto">
          <a:xfrm>
            <a:off x="6705600" y="2816578"/>
            <a:ext cx="0" cy="3764844"/>
          </a:xfrm>
          <a:prstGeom prst="line">
            <a:avLst/>
          </a:prstGeom>
          <a:noFill/>
          <a:ln w="9525">
            <a:solidFill>
              <a:srgbClr val="C0C0C0"/>
            </a:solidFill>
            <a:round/>
            <a:headEnd/>
            <a:tailEnd/>
          </a:ln>
          <a:effectLst/>
        </p:spPr>
        <p:txBody>
          <a:bodyPr/>
          <a:lstStyle/>
          <a:p>
            <a:endParaRPr lang="en-US"/>
          </a:p>
        </p:txBody>
      </p:sp>
      <p:sp>
        <p:nvSpPr>
          <p:cNvPr id="1055753" name="Line 9"/>
          <p:cNvSpPr>
            <a:spLocks noChangeShapeType="1"/>
          </p:cNvSpPr>
          <p:nvPr/>
        </p:nvSpPr>
        <p:spPr bwMode="auto">
          <a:xfrm>
            <a:off x="6858000" y="2816578"/>
            <a:ext cx="0" cy="3764844"/>
          </a:xfrm>
          <a:prstGeom prst="line">
            <a:avLst/>
          </a:prstGeom>
          <a:noFill/>
          <a:ln w="9525">
            <a:solidFill>
              <a:srgbClr val="C0C0C0"/>
            </a:solidFill>
            <a:round/>
            <a:headEnd/>
            <a:tailEnd/>
          </a:ln>
          <a:effectLst/>
        </p:spPr>
        <p:txBody>
          <a:bodyPr/>
          <a:lstStyle/>
          <a:p>
            <a:endParaRPr lang="en-US"/>
          </a:p>
        </p:txBody>
      </p:sp>
      <p:sp>
        <p:nvSpPr>
          <p:cNvPr id="1055754" name="Line 10"/>
          <p:cNvSpPr>
            <a:spLocks noChangeShapeType="1"/>
          </p:cNvSpPr>
          <p:nvPr/>
        </p:nvSpPr>
        <p:spPr bwMode="auto">
          <a:xfrm>
            <a:off x="7010400" y="2816578"/>
            <a:ext cx="0" cy="3764844"/>
          </a:xfrm>
          <a:prstGeom prst="line">
            <a:avLst/>
          </a:prstGeom>
          <a:noFill/>
          <a:ln w="9525">
            <a:solidFill>
              <a:srgbClr val="C0C0C0"/>
            </a:solidFill>
            <a:round/>
            <a:headEnd/>
            <a:tailEnd/>
          </a:ln>
          <a:effectLst/>
        </p:spPr>
        <p:txBody>
          <a:bodyPr/>
          <a:lstStyle/>
          <a:p>
            <a:endParaRPr lang="en-US"/>
          </a:p>
        </p:txBody>
      </p:sp>
      <p:sp>
        <p:nvSpPr>
          <p:cNvPr id="1055755" name="Line 11"/>
          <p:cNvSpPr>
            <a:spLocks noChangeShapeType="1"/>
          </p:cNvSpPr>
          <p:nvPr/>
        </p:nvSpPr>
        <p:spPr bwMode="auto">
          <a:xfrm>
            <a:off x="7162800" y="2816578"/>
            <a:ext cx="0" cy="3764844"/>
          </a:xfrm>
          <a:prstGeom prst="line">
            <a:avLst/>
          </a:prstGeom>
          <a:noFill/>
          <a:ln w="9525">
            <a:solidFill>
              <a:srgbClr val="C0C0C0"/>
            </a:solidFill>
            <a:round/>
            <a:headEnd/>
            <a:tailEnd/>
          </a:ln>
          <a:effectLst/>
        </p:spPr>
        <p:txBody>
          <a:bodyPr/>
          <a:lstStyle/>
          <a:p>
            <a:endParaRPr lang="en-US"/>
          </a:p>
        </p:txBody>
      </p:sp>
      <p:sp>
        <p:nvSpPr>
          <p:cNvPr id="1055756" name="Line 12"/>
          <p:cNvSpPr>
            <a:spLocks noChangeShapeType="1"/>
          </p:cNvSpPr>
          <p:nvPr/>
        </p:nvSpPr>
        <p:spPr bwMode="auto">
          <a:xfrm flipH="1">
            <a:off x="7315200" y="2816578"/>
            <a:ext cx="0" cy="3764844"/>
          </a:xfrm>
          <a:prstGeom prst="line">
            <a:avLst/>
          </a:prstGeom>
          <a:noFill/>
          <a:ln w="9525">
            <a:solidFill>
              <a:srgbClr val="C0C0C0"/>
            </a:solidFill>
            <a:round/>
            <a:headEnd/>
            <a:tailEnd/>
          </a:ln>
          <a:effectLst/>
        </p:spPr>
        <p:txBody>
          <a:bodyPr/>
          <a:lstStyle/>
          <a:p>
            <a:endParaRPr lang="en-US"/>
          </a:p>
        </p:txBody>
      </p:sp>
      <p:sp>
        <p:nvSpPr>
          <p:cNvPr id="1055757" name="Line 13"/>
          <p:cNvSpPr>
            <a:spLocks noChangeShapeType="1"/>
          </p:cNvSpPr>
          <p:nvPr/>
        </p:nvSpPr>
        <p:spPr bwMode="auto">
          <a:xfrm>
            <a:off x="7467600" y="2816578"/>
            <a:ext cx="0" cy="3764844"/>
          </a:xfrm>
          <a:prstGeom prst="line">
            <a:avLst/>
          </a:prstGeom>
          <a:noFill/>
          <a:ln w="9525">
            <a:solidFill>
              <a:srgbClr val="C0C0C0"/>
            </a:solidFill>
            <a:round/>
            <a:headEnd/>
            <a:tailEnd/>
          </a:ln>
          <a:effectLst/>
        </p:spPr>
        <p:txBody>
          <a:bodyPr/>
          <a:lstStyle/>
          <a:p>
            <a:endParaRPr lang="en-US"/>
          </a:p>
        </p:txBody>
      </p:sp>
      <p:sp>
        <p:nvSpPr>
          <p:cNvPr id="1055758" name="Line 14"/>
          <p:cNvSpPr>
            <a:spLocks noChangeShapeType="1"/>
          </p:cNvSpPr>
          <p:nvPr/>
        </p:nvSpPr>
        <p:spPr bwMode="auto">
          <a:xfrm>
            <a:off x="7620000" y="2816578"/>
            <a:ext cx="0" cy="3764844"/>
          </a:xfrm>
          <a:prstGeom prst="line">
            <a:avLst/>
          </a:prstGeom>
          <a:noFill/>
          <a:ln w="9525">
            <a:solidFill>
              <a:srgbClr val="C0C0C0"/>
            </a:solidFill>
            <a:round/>
            <a:headEnd/>
            <a:tailEnd/>
          </a:ln>
          <a:effectLst/>
        </p:spPr>
        <p:txBody>
          <a:bodyPr/>
          <a:lstStyle/>
          <a:p>
            <a:endParaRPr lang="en-US"/>
          </a:p>
        </p:txBody>
      </p:sp>
      <p:sp>
        <p:nvSpPr>
          <p:cNvPr id="1055759" name="Line 15"/>
          <p:cNvSpPr>
            <a:spLocks noChangeShapeType="1"/>
          </p:cNvSpPr>
          <p:nvPr/>
        </p:nvSpPr>
        <p:spPr bwMode="auto">
          <a:xfrm>
            <a:off x="7772400" y="2816578"/>
            <a:ext cx="0" cy="3764844"/>
          </a:xfrm>
          <a:prstGeom prst="line">
            <a:avLst/>
          </a:prstGeom>
          <a:noFill/>
          <a:ln w="9525">
            <a:solidFill>
              <a:srgbClr val="C0C0C0"/>
            </a:solidFill>
            <a:round/>
            <a:headEnd/>
            <a:tailEnd/>
          </a:ln>
          <a:effectLst/>
        </p:spPr>
        <p:txBody>
          <a:bodyPr/>
          <a:lstStyle/>
          <a:p>
            <a:endParaRPr lang="en-US"/>
          </a:p>
        </p:txBody>
      </p:sp>
      <p:sp>
        <p:nvSpPr>
          <p:cNvPr id="1055760" name="Text Box 16"/>
          <p:cNvSpPr txBox="1">
            <a:spLocks noChangeArrowheads="1"/>
          </p:cNvSpPr>
          <p:nvPr/>
        </p:nvSpPr>
        <p:spPr bwMode="auto">
          <a:xfrm>
            <a:off x="10668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761" name="Text Box 17"/>
          <p:cNvSpPr txBox="1">
            <a:spLocks noChangeArrowheads="1"/>
          </p:cNvSpPr>
          <p:nvPr/>
        </p:nvSpPr>
        <p:spPr bwMode="auto">
          <a:xfrm>
            <a:off x="12192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F</a:t>
            </a:r>
          </a:p>
        </p:txBody>
      </p:sp>
      <p:sp>
        <p:nvSpPr>
          <p:cNvPr id="1055762" name="Text Box 18"/>
          <p:cNvSpPr txBox="1">
            <a:spLocks noChangeArrowheads="1"/>
          </p:cNvSpPr>
          <p:nvPr/>
        </p:nvSpPr>
        <p:spPr bwMode="auto">
          <a:xfrm>
            <a:off x="13716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M</a:t>
            </a:r>
          </a:p>
        </p:txBody>
      </p:sp>
      <p:sp>
        <p:nvSpPr>
          <p:cNvPr id="1055763" name="Text Box 19"/>
          <p:cNvSpPr txBox="1">
            <a:spLocks noChangeArrowheads="1"/>
          </p:cNvSpPr>
          <p:nvPr/>
        </p:nvSpPr>
        <p:spPr bwMode="auto">
          <a:xfrm>
            <a:off x="15240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A</a:t>
            </a:r>
          </a:p>
        </p:txBody>
      </p:sp>
      <p:sp>
        <p:nvSpPr>
          <p:cNvPr id="1055764" name="Text Box 20"/>
          <p:cNvSpPr txBox="1">
            <a:spLocks noChangeArrowheads="1"/>
          </p:cNvSpPr>
          <p:nvPr/>
        </p:nvSpPr>
        <p:spPr bwMode="auto">
          <a:xfrm>
            <a:off x="16764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M</a:t>
            </a:r>
          </a:p>
        </p:txBody>
      </p:sp>
      <p:sp>
        <p:nvSpPr>
          <p:cNvPr id="1055765" name="Text Box 21"/>
          <p:cNvSpPr txBox="1">
            <a:spLocks noChangeArrowheads="1"/>
          </p:cNvSpPr>
          <p:nvPr/>
        </p:nvSpPr>
        <p:spPr bwMode="auto">
          <a:xfrm>
            <a:off x="18288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766" name="Text Box 22"/>
          <p:cNvSpPr txBox="1">
            <a:spLocks noChangeArrowheads="1"/>
          </p:cNvSpPr>
          <p:nvPr/>
        </p:nvSpPr>
        <p:spPr bwMode="auto">
          <a:xfrm>
            <a:off x="19812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767" name="Text Box 23"/>
          <p:cNvSpPr txBox="1">
            <a:spLocks noChangeArrowheads="1"/>
          </p:cNvSpPr>
          <p:nvPr/>
        </p:nvSpPr>
        <p:spPr bwMode="auto">
          <a:xfrm>
            <a:off x="21336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A</a:t>
            </a:r>
          </a:p>
        </p:txBody>
      </p:sp>
      <p:sp>
        <p:nvSpPr>
          <p:cNvPr id="1055768" name="Text Box 24"/>
          <p:cNvSpPr txBox="1">
            <a:spLocks noChangeArrowheads="1"/>
          </p:cNvSpPr>
          <p:nvPr/>
        </p:nvSpPr>
        <p:spPr bwMode="auto">
          <a:xfrm>
            <a:off x="22860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S</a:t>
            </a:r>
          </a:p>
        </p:txBody>
      </p:sp>
      <p:sp>
        <p:nvSpPr>
          <p:cNvPr id="1055769" name="Text Box 25"/>
          <p:cNvSpPr txBox="1">
            <a:spLocks noChangeArrowheads="1"/>
          </p:cNvSpPr>
          <p:nvPr/>
        </p:nvSpPr>
        <p:spPr bwMode="auto">
          <a:xfrm>
            <a:off x="24384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O</a:t>
            </a:r>
          </a:p>
        </p:txBody>
      </p:sp>
      <p:sp>
        <p:nvSpPr>
          <p:cNvPr id="1055770" name="Text Box 26"/>
          <p:cNvSpPr txBox="1">
            <a:spLocks noChangeArrowheads="1"/>
          </p:cNvSpPr>
          <p:nvPr/>
        </p:nvSpPr>
        <p:spPr bwMode="auto">
          <a:xfrm>
            <a:off x="25908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N</a:t>
            </a:r>
          </a:p>
        </p:txBody>
      </p:sp>
      <p:sp>
        <p:nvSpPr>
          <p:cNvPr id="1055771" name="Text Box 27"/>
          <p:cNvSpPr txBox="1">
            <a:spLocks noChangeArrowheads="1"/>
          </p:cNvSpPr>
          <p:nvPr/>
        </p:nvSpPr>
        <p:spPr bwMode="auto">
          <a:xfrm>
            <a:off x="27432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D</a:t>
            </a:r>
          </a:p>
        </p:txBody>
      </p:sp>
      <p:sp>
        <p:nvSpPr>
          <p:cNvPr id="1055772" name="Text Box 28"/>
          <p:cNvSpPr txBox="1">
            <a:spLocks noChangeArrowheads="1"/>
          </p:cNvSpPr>
          <p:nvPr/>
        </p:nvSpPr>
        <p:spPr bwMode="auto">
          <a:xfrm>
            <a:off x="28956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773" name="Text Box 29"/>
          <p:cNvSpPr txBox="1">
            <a:spLocks noChangeArrowheads="1"/>
          </p:cNvSpPr>
          <p:nvPr/>
        </p:nvSpPr>
        <p:spPr bwMode="auto">
          <a:xfrm>
            <a:off x="30480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F</a:t>
            </a:r>
          </a:p>
        </p:txBody>
      </p:sp>
      <p:sp>
        <p:nvSpPr>
          <p:cNvPr id="1055774" name="Text Box 30"/>
          <p:cNvSpPr txBox="1">
            <a:spLocks noChangeArrowheads="1"/>
          </p:cNvSpPr>
          <p:nvPr/>
        </p:nvSpPr>
        <p:spPr bwMode="auto">
          <a:xfrm>
            <a:off x="32004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M</a:t>
            </a:r>
          </a:p>
        </p:txBody>
      </p:sp>
      <p:sp>
        <p:nvSpPr>
          <p:cNvPr id="1055775" name="Text Box 31"/>
          <p:cNvSpPr txBox="1">
            <a:spLocks noChangeArrowheads="1"/>
          </p:cNvSpPr>
          <p:nvPr/>
        </p:nvSpPr>
        <p:spPr bwMode="auto">
          <a:xfrm>
            <a:off x="33528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A</a:t>
            </a:r>
          </a:p>
        </p:txBody>
      </p:sp>
      <p:sp>
        <p:nvSpPr>
          <p:cNvPr id="1055776" name="Text Box 32"/>
          <p:cNvSpPr txBox="1">
            <a:spLocks noChangeArrowheads="1"/>
          </p:cNvSpPr>
          <p:nvPr/>
        </p:nvSpPr>
        <p:spPr bwMode="auto">
          <a:xfrm>
            <a:off x="35052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M</a:t>
            </a:r>
          </a:p>
        </p:txBody>
      </p:sp>
      <p:sp>
        <p:nvSpPr>
          <p:cNvPr id="1055777" name="Text Box 33"/>
          <p:cNvSpPr txBox="1">
            <a:spLocks noChangeArrowheads="1"/>
          </p:cNvSpPr>
          <p:nvPr/>
        </p:nvSpPr>
        <p:spPr bwMode="auto">
          <a:xfrm>
            <a:off x="36576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778" name="Text Box 34"/>
          <p:cNvSpPr txBox="1">
            <a:spLocks noChangeArrowheads="1"/>
          </p:cNvSpPr>
          <p:nvPr/>
        </p:nvSpPr>
        <p:spPr bwMode="auto">
          <a:xfrm>
            <a:off x="38100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779" name="Text Box 35"/>
          <p:cNvSpPr txBox="1">
            <a:spLocks noChangeArrowheads="1"/>
          </p:cNvSpPr>
          <p:nvPr/>
        </p:nvSpPr>
        <p:spPr bwMode="auto">
          <a:xfrm>
            <a:off x="39624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A</a:t>
            </a:r>
          </a:p>
        </p:txBody>
      </p:sp>
      <p:sp>
        <p:nvSpPr>
          <p:cNvPr id="1055780" name="Text Box 36"/>
          <p:cNvSpPr txBox="1">
            <a:spLocks noChangeArrowheads="1"/>
          </p:cNvSpPr>
          <p:nvPr/>
        </p:nvSpPr>
        <p:spPr bwMode="auto">
          <a:xfrm>
            <a:off x="41148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S</a:t>
            </a:r>
          </a:p>
        </p:txBody>
      </p:sp>
      <p:sp>
        <p:nvSpPr>
          <p:cNvPr id="1055781" name="Text Box 37"/>
          <p:cNvSpPr txBox="1">
            <a:spLocks noChangeArrowheads="1"/>
          </p:cNvSpPr>
          <p:nvPr/>
        </p:nvSpPr>
        <p:spPr bwMode="auto">
          <a:xfrm>
            <a:off x="42672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O</a:t>
            </a:r>
          </a:p>
        </p:txBody>
      </p:sp>
      <p:sp>
        <p:nvSpPr>
          <p:cNvPr id="1055782" name="Text Box 38"/>
          <p:cNvSpPr txBox="1">
            <a:spLocks noChangeArrowheads="1"/>
          </p:cNvSpPr>
          <p:nvPr/>
        </p:nvSpPr>
        <p:spPr bwMode="auto">
          <a:xfrm>
            <a:off x="44196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N</a:t>
            </a:r>
          </a:p>
        </p:txBody>
      </p:sp>
      <p:sp>
        <p:nvSpPr>
          <p:cNvPr id="1055783" name="Text Box 39"/>
          <p:cNvSpPr txBox="1">
            <a:spLocks noChangeArrowheads="1"/>
          </p:cNvSpPr>
          <p:nvPr/>
        </p:nvSpPr>
        <p:spPr bwMode="auto">
          <a:xfrm>
            <a:off x="45720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D</a:t>
            </a:r>
          </a:p>
        </p:txBody>
      </p:sp>
      <p:sp>
        <p:nvSpPr>
          <p:cNvPr id="1055784" name="Text Box 40"/>
          <p:cNvSpPr txBox="1">
            <a:spLocks noChangeArrowheads="1"/>
          </p:cNvSpPr>
          <p:nvPr/>
        </p:nvSpPr>
        <p:spPr bwMode="auto">
          <a:xfrm>
            <a:off x="47244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785" name="Text Box 41"/>
          <p:cNvSpPr txBox="1">
            <a:spLocks noChangeArrowheads="1"/>
          </p:cNvSpPr>
          <p:nvPr/>
        </p:nvSpPr>
        <p:spPr bwMode="auto">
          <a:xfrm>
            <a:off x="48768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F</a:t>
            </a:r>
          </a:p>
        </p:txBody>
      </p:sp>
      <p:sp>
        <p:nvSpPr>
          <p:cNvPr id="1055786" name="Text Box 42"/>
          <p:cNvSpPr txBox="1">
            <a:spLocks noChangeArrowheads="1"/>
          </p:cNvSpPr>
          <p:nvPr/>
        </p:nvSpPr>
        <p:spPr bwMode="auto">
          <a:xfrm>
            <a:off x="50292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M</a:t>
            </a:r>
          </a:p>
        </p:txBody>
      </p:sp>
      <p:sp>
        <p:nvSpPr>
          <p:cNvPr id="1055787" name="Text Box 43"/>
          <p:cNvSpPr txBox="1">
            <a:spLocks noChangeArrowheads="1"/>
          </p:cNvSpPr>
          <p:nvPr/>
        </p:nvSpPr>
        <p:spPr bwMode="auto">
          <a:xfrm>
            <a:off x="51816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A</a:t>
            </a:r>
          </a:p>
        </p:txBody>
      </p:sp>
      <p:sp>
        <p:nvSpPr>
          <p:cNvPr id="1055788" name="Text Box 44"/>
          <p:cNvSpPr txBox="1">
            <a:spLocks noChangeArrowheads="1"/>
          </p:cNvSpPr>
          <p:nvPr/>
        </p:nvSpPr>
        <p:spPr bwMode="auto">
          <a:xfrm>
            <a:off x="53340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M</a:t>
            </a:r>
          </a:p>
        </p:txBody>
      </p:sp>
      <p:sp>
        <p:nvSpPr>
          <p:cNvPr id="1055789" name="Text Box 45"/>
          <p:cNvSpPr txBox="1">
            <a:spLocks noChangeArrowheads="1"/>
          </p:cNvSpPr>
          <p:nvPr/>
        </p:nvSpPr>
        <p:spPr bwMode="auto">
          <a:xfrm>
            <a:off x="54864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790" name="Text Box 46"/>
          <p:cNvSpPr txBox="1">
            <a:spLocks noChangeArrowheads="1"/>
          </p:cNvSpPr>
          <p:nvPr/>
        </p:nvSpPr>
        <p:spPr bwMode="auto">
          <a:xfrm>
            <a:off x="56388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791" name="Text Box 47"/>
          <p:cNvSpPr txBox="1">
            <a:spLocks noChangeArrowheads="1"/>
          </p:cNvSpPr>
          <p:nvPr/>
        </p:nvSpPr>
        <p:spPr bwMode="auto">
          <a:xfrm>
            <a:off x="57912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A</a:t>
            </a:r>
          </a:p>
        </p:txBody>
      </p:sp>
      <p:sp>
        <p:nvSpPr>
          <p:cNvPr id="1055792" name="Text Box 48"/>
          <p:cNvSpPr txBox="1">
            <a:spLocks noChangeArrowheads="1"/>
          </p:cNvSpPr>
          <p:nvPr/>
        </p:nvSpPr>
        <p:spPr bwMode="auto">
          <a:xfrm>
            <a:off x="59436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S</a:t>
            </a:r>
          </a:p>
        </p:txBody>
      </p:sp>
      <p:sp>
        <p:nvSpPr>
          <p:cNvPr id="1055793" name="Text Box 49"/>
          <p:cNvSpPr txBox="1">
            <a:spLocks noChangeArrowheads="1"/>
          </p:cNvSpPr>
          <p:nvPr/>
        </p:nvSpPr>
        <p:spPr bwMode="auto">
          <a:xfrm>
            <a:off x="60960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O</a:t>
            </a:r>
          </a:p>
        </p:txBody>
      </p:sp>
      <p:sp>
        <p:nvSpPr>
          <p:cNvPr id="1055794" name="Text Box 50"/>
          <p:cNvSpPr txBox="1">
            <a:spLocks noChangeArrowheads="1"/>
          </p:cNvSpPr>
          <p:nvPr/>
        </p:nvSpPr>
        <p:spPr bwMode="auto">
          <a:xfrm>
            <a:off x="62484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N</a:t>
            </a:r>
          </a:p>
        </p:txBody>
      </p:sp>
      <p:sp>
        <p:nvSpPr>
          <p:cNvPr id="1055795" name="Text Box 51"/>
          <p:cNvSpPr txBox="1">
            <a:spLocks noChangeArrowheads="1"/>
          </p:cNvSpPr>
          <p:nvPr/>
        </p:nvSpPr>
        <p:spPr bwMode="auto">
          <a:xfrm>
            <a:off x="64008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D</a:t>
            </a:r>
          </a:p>
        </p:txBody>
      </p:sp>
      <p:sp>
        <p:nvSpPr>
          <p:cNvPr id="1055796" name="Text Box 52"/>
          <p:cNvSpPr txBox="1">
            <a:spLocks noChangeArrowheads="1"/>
          </p:cNvSpPr>
          <p:nvPr/>
        </p:nvSpPr>
        <p:spPr bwMode="auto">
          <a:xfrm>
            <a:off x="65532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797" name="Text Box 53"/>
          <p:cNvSpPr txBox="1">
            <a:spLocks noChangeArrowheads="1"/>
          </p:cNvSpPr>
          <p:nvPr/>
        </p:nvSpPr>
        <p:spPr bwMode="auto">
          <a:xfrm>
            <a:off x="67056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F</a:t>
            </a:r>
          </a:p>
        </p:txBody>
      </p:sp>
      <p:sp>
        <p:nvSpPr>
          <p:cNvPr id="1055798" name="Text Box 54"/>
          <p:cNvSpPr txBox="1">
            <a:spLocks noChangeArrowheads="1"/>
          </p:cNvSpPr>
          <p:nvPr/>
        </p:nvSpPr>
        <p:spPr bwMode="auto">
          <a:xfrm>
            <a:off x="68580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M</a:t>
            </a:r>
          </a:p>
        </p:txBody>
      </p:sp>
      <p:sp>
        <p:nvSpPr>
          <p:cNvPr id="1055799" name="Text Box 55"/>
          <p:cNvSpPr txBox="1">
            <a:spLocks noChangeArrowheads="1"/>
          </p:cNvSpPr>
          <p:nvPr/>
        </p:nvSpPr>
        <p:spPr bwMode="auto">
          <a:xfrm>
            <a:off x="70104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A</a:t>
            </a:r>
          </a:p>
        </p:txBody>
      </p:sp>
      <p:sp>
        <p:nvSpPr>
          <p:cNvPr id="1055800" name="Text Box 56"/>
          <p:cNvSpPr txBox="1">
            <a:spLocks noChangeArrowheads="1"/>
          </p:cNvSpPr>
          <p:nvPr/>
        </p:nvSpPr>
        <p:spPr bwMode="auto">
          <a:xfrm>
            <a:off x="71628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M</a:t>
            </a:r>
          </a:p>
        </p:txBody>
      </p:sp>
      <p:sp>
        <p:nvSpPr>
          <p:cNvPr id="1055801" name="Text Box 57"/>
          <p:cNvSpPr txBox="1">
            <a:spLocks noChangeArrowheads="1"/>
          </p:cNvSpPr>
          <p:nvPr/>
        </p:nvSpPr>
        <p:spPr bwMode="auto">
          <a:xfrm>
            <a:off x="73152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802" name="Text Box 58"/>
          <p:cNvSpPr txBox="1">
            <a:spLocks noChangeArrowheads="1"/>
          </p:cNvSpPr>
          <p:nvPr/>
        </p:nvSpPr>
        <p:spPr bwMode="auto">
          <a:xfrm>
            <a:off x="74676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803" name="Text Box 59"/>
          <p:cNvSpPr txBox="1">
            <a:spLocks noChangeArrowheads="1"/>
          </p:cNvSpPr>
          <p:nvPr/>
        </p:nvSpPr>
        <p:spPr bwMode="auto">
          <a:xfrm>
            <a:off x="76200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A</a:t>
            </a:r>
          </a:p>
        </p:txBody>
      </p:sp>
      <p:sp>
        <p:nvSpPr>
          <p:cNvPr id="1055804" name="Text Box 60"/>
          <p:cNvSpPr txBox="1">
            <a:spLocks noChangeArrowheads="1"/>
          </p:cNvSpPr>
          <p:nvPr/>
        </p:nvSpPr>
        <p:spPr bwMode="auto">
          <a:xfrm>
            <a:off x="77724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S</a:t>
            </a:r>
          </a:p>
        </p:txBody>
      </p:sp>
      <p:sp>
        <p:nvSpPr>
          <p:cNvPr id="1055805" name="Text Box 61"/>
          <p:cNvSpPr txBox="1">
            <a:spLocks noChangeArrowheads="1"/>
          </p:cNvSpPr>
          <p:nvPr/>
        </p:nvSpPr>
        <p:spPr bwMode="auto">
          <a:xfrm>
            <a:off x="6096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O</a:t>
            </a:r>
          </a:p>
        </p:txBody>
      </p:sp>
      <p:sp>
        <p:nvSpPr>
          <p:cNvPr id="1055806" name="Text Box 62"/>
          <p:cNvSpPr txBox="1">
            <a:spLocks noChangeArrowheads="1"/>
          </p:cNvSpPr>
          <p:nvPr/>
        </p:nvSpPr>
        <p:spPr bwMode="auto">
          <a:xfrm>
            <a:off x="7620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N</a:t>
            </a:r>
          </a:p>
        </p:txBody>
      </p:sp>
      <p:sp>
        <p:nvSpPr>
          <p:cNvPr id="1055807" name="Text Box 63"/>
          <p:cNvSpPr txBox="1">
            <a:spLocks noChangeArrowheads="1"/>
          </p:cNvSpPr>
          <p:nvPr/>
        </p:nvSpPr>
        <p:spPr bwMode="auto">
          <a:xfrm>
            <a:off x="9144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D</a:t>
            </a:r>
          </a:p>
        </p:txBody>
      </p:sp>
      <p:sp>
        <p:nvSpPr>
          <p:cNvPr id="1055808" name="Line 64"/>
          <p:cNvSpPr>
            <a:spLocks noChangeShapeType="1"/>
          </p:cNvSpPr>
          <p:nvPr/>
        </p:nvSpPr>
        <p:spPr bwMode="auto">
          <a:xfrm>
            <a:off x="7924800" y="2492022"/>
            <a:ext cx="0" cy="4089400"/>
          </a:xfrm>
          <a:prstGeom prst="line">
            <a:avLst/>
          </a:prstGeom>
          <a:noFill/>
          <a:ln w="9525">
            <a:solidFill>
              <a:srgbClr val="808080"/>
            </a:solidFill>
            <a:round/>
            <a:headEnd/>
            <a:tailEnd/>
          </a:ln>
          <a:effectLst/>
        </p:spPr>
        <p:txBody>
          <a:bodyPr/>
          <a:lstStyle/>
          <a:p>
            <a:endParaRPr lang="en-US"/>
          </a:p>
        </p:txBody>
      </p:sp>
      <p:sp>
        <p:nvSpPr>
          <p:cNvPr id="1055809" name="Text Box 65"/>
          <p:cNvSpPr txBox="1">
            <a:spLocks noChangeArrowheads="1"/>
          </p:cNvSpPr>
          <p:nvPr/>
        </p:nvSpPr>
        <p:spPr bwMode="auto">
          <a:xfrm>
            <a:off x="609600" y="2427111"/>
            <a:ext cx="814967" cy="338554"/>
          </a:xfrm>
          <a:prstGeom prst="rect">
            <a:avLst/>
          </a:prstGeom>
          <a:noFill/>
          <a:ln w="9525">
            <a:noFill/>
            <a:miter lim="800000"/>
            <a:headEnd/>
            <a:tailEnd/>
          </a:ln>
          <a:effectLst/>
        </p:spPr>
        <p:txBody>
          <a:bodyPr wrap="none">
            <a:spAutoFit/>
          </a:bodyPr>
          <a:lstStyle/>
          <a:p>
            <a:pPr algn="l" eaLnBrk="1" hangingPunct="1"/>
            <a:r>
              <a:rPr lang="en-US" sz="1600" b="1" dirty="0">
                <a:solidFill>
                  <a:srgbClr val="000000"/>
                </a:solidFill>
                <a:latin typeface="+mn-lt"/>
              </a:rPr>
              <a:t>FY </a:t>
            </a:r>
            <a:r>
              <a:rPr lang="en-US" sz="1600" b="1" dirty="0" smtClean="0">
                <a:solidFill>
                  <a:srgbClr val="000000"/>
                </a:solidFill>
                <a:latin typeface="+mn-lt"/>
              </a:rPr>
              <a:t>2007</a:t>
            </a:r>
            <a:endParaRPr lang="en-US" sz="1600" b="1" dirty="0">
              <a:solidFill>
                <a:srgbClr val="000000"/>
              </a:solidFill>
              <a:latin typeface="+mn-lt"/>
            </a:endParaRPr>
          </a:p>
        </p:txBody>
      </p:sp>
      <p:sp>
        <p:nvSpPr>
          <p:cNvPr id="1055810" name="Text Box 66"/>
          <p:cNvSpPr txBox="1">
            <a:spLocks noChangeArrowheads="1"/>
          </p:cNvSpPr>
          <p:nvPr/>
        </p:nvSpPr>
        <p:spPr bwMode="auto">
          <a:xfrm>
            <a:off x="2438400" y="2427111"/>
            <a:ext cx="814967" cy="338554"/>
          </a:xfrm>
          <a:prstGeom prst="rect">
            <a:avLst/>
          </a:prstGeom>
          <a:noFill/>
          <a:ln w="9525">
            <a:noFill/>
            <a:miter lim="800000"/>
            <a:headEnd/>
            <a:tailEnd/>
          </a:ln>
          <a:effectLst/>
        </p:spPr>
        <p:txBody>
          <a:bodyPr wrap="none">
            <a:spAutoFit/>
          </a:bodyPr>
          <a:lstStyle/>
          <a:p>
            <a:pPr algn="l" eaLnBrk="1" hangingPunct="1"/>
            <a:r>
              <a:rPr lang="en-US" sz="1600" b="1" dirty="0">
                <a:solidFill>
                  <a:srgbClr val="000000"/>
                </a:solidFill>
                <a:latin typeface="+mn-lt"/>
              </a:rPr>
              <a:t>FY </a:t>
            </a:r>
            <a:r>
              <a:rPr lang="en-US" sz="1600" b="1" dirty="0" smtClean="0">
                <a:solidFill>
                  <a:srgbClr val="000000"/>
                </a:solidFill>
                <a:latin typeface="+mn-lt"/>
              </a:rPr>
              <a:t>2008</a:t>
            </a:r>
            <a:endParaRPr lang="en-US" sz="1600" b="1" dirty="0">
              <a:solidFill>
                <a:srgbClr val="000000"/>
              </a:solidFill>
              <a:latin typeface="+mn-lt"/>
            </a:endParaRPr>
          </a:p>
        </p:txBody>
      </p:sp>
      <p:sp>
        <p:nvSpPr>
          <p:cNvPr id="1055811" name="Text Box 67"/>
          <p:cNvSpPr txBox="1">
            <a:spLocks noChangeArrowheads="1"/>
          </p:cNvSpPr>
          <p:nvPr/>
        </p:nvSpPr>
        <p:spPr bwMode="auto">
          <a:xfrm>
            <a:off x="4267200" y="2427111"/>
            <a:ext cx="814967" cy="338554"/>
          </a:xfrm>
          <a:prstGeom prst="rect">
            <a:avLst/>
          </a:prstGeom>
          <a:noFill/>
          <a:ln w="9525">
            <a:noFill/>
            <a:miter lim="800000"/>
            <a:headEnd/>
            <a:tailEnd/>
          </a:ln>
          <a:effectLst/>
        </p:spPr>
        <p:txBody>
          <a:bodyPr wrap="none">
            <a:spAutoFit/>
          </a:bodyPr>
          <a:lstStyle/>
          <a:p>
            <a:pPr algn="l" eaLnBrk="1" hangingPunct="1"/>
            <a:r>
              <a:rPr lang="en-US" sz="1600" b="1" dirty="0">
                <a:solidFill>
                  <a:srgbClr val="000000"/>
                </a:solidFill>
                <a:latin typeface="+mn-lt"/>
              </a:rPr>
              <a:t>FY </a:t>
            </a:r>
            <a:r>
              <a:rPr lang="en-US" sz="1600" b="1" dirty="0" smtClean="0">
                <a:solidFill>
                  <a:srgbClr val="000000"/>
                </a:solidFill>
                <a:latin typeface="+mn-lt"/>
              </a:rPr>
              <a:t>2009</a:t>
            </a:r>
            <a:endParaRPr lang="en-US" sz="1600" b="1" dirty="0">
              <a:solidFill>
                <a:srgbClr val="000000"/>
              </a:solidFill>
              <a:latin typeface="+mn-lt"/>
            </a:endParaRPr>
          </a:p>
        </p:txBody>
      </p:sp>
      <p:sp>
        <p:nvSpPr>
          <p:cNvPr id="1055812" name="Text Box 68"/>
          <p:cNvSpPr txBox="1">
            <a:spLocks noChangeArrowheads="1"/>
          </p:cNvSpPr>
          <p:nvPr/>
        </p:nvSpPr>
        <p:spPr bwMode="auto">
          <a:xfrm>
            <a:off x="6096000" y="2427111"/>
            <a:ext cx="814967" cy="338554"/>
          </a:xfrm>
          <a:prstGeom prst="rect">
            <a:avLst/>
          </a:prstGeom>
          <a:noFill/>
          <a:ln w="9525">
            <a:noFill/>
            <a:miter lim="800000"/>
            <a:headEnd/>
            <a:tailEnd/>
          </a:ln>
          <a:effectLst/>
        </p:spPr>
        <p:txBody>
          <a:bodyPr wrap="none">
            <a:spAutoFit/>
          </a:bodyPr>
          <a:lstStyle/>
          <a:p>
            <a:pPr algn="l" eaLnBrk="1" hangingPunct="1"/>
            <a:r>
              <a:rPr lang="en-US" sz="1600" b="1" dirty="0">
                <a:solidFill>
                  <a:srgbClr val="000000"/>
                </a:solidFill>
                <a:latin typeface="+mn-lt"/>
              </a:rPr>
              <a:t>FY </a:t>
            </a:r>
            <a:r>
              <a:rPr lang="en-US" sz="1600" b="1" dirty="0" smtClean="0">
                <a:solidFill>
                  <a:srgbClr val="000000"/>
                </a:solidFill>
                <a:latin typeface="+mn-lt"/>
              </a:rPr>
              <a:t>2010</a:t>
            </a:r>
            <a:endParaRPr lang="en-US" sz="1600" b="1" dirty="0">
              <a:solidFill>
                <a:srgbClr val="000000"/>
              </a:solidFill>
              <a:latin typeface="+mn-lt"/>
            </a:endParaRPr>
          </a:p>
        </p:txBody>
      </p:sp>
      <p:sp>
        <p:nvSpPr>
          <p:cNvPr id="1055813" name="Line 69"/>
          <p:cNvSpPr>
            <a:spLocks noChangeShapeType="1"/>
          </p:cNvSpPr>
          <p:nvPr/>
        </p:nvSpPr>
        <p:spPr bwMode="auto">
          <a:xfrm>
            <a:off x="4419600" y="2816578"/>
            <a:ext cx="0" cy="3764844"/>
          </a:xfrm>
          <a:prstGeom prst="line">
            <a:avLst/>
          </a:prstGeom>
          <a:noFill/>
          <a:ln w="9525">
            <a:solidFill>
              <a:srgbClr val="C0C0C0"/>
            </a:solidFill>
            <a:round/>
            <a:headEnd/>
            <a:tailEnd/>
          </a:ln>
          <a:effectLst/>
        </p:spPr>
        <p:txBody>
          <a:bodyPr/>
          <a:lstStyle/>
          <a:p>
            <a:endParaRPr lang="en-US"/>
          </a:p>
        </p:txBody>
      </p:sp>
      <p:sp>
        <p:nvSpPr>
          <p:cNvPr id="1055814" name="Line 70"/>
          <p:cNvSpPr>
            <a:spLocks noChangeShapeType="1"/>
          </p:cNvSpPr>
          <p:nvPr/>
        </p:nvSpPr>
        <p:spPr bwMode="auto">
          <a:xfrm>
            <a:off x="4572000" y="2816578"/>
            <a:ext cx="0" cy="3764844"/>
          </a:xfrm>
          <a:prstGeom prst="line">
            <a:avLst/>
          </a:prstGeom>
          <a:noFill/>
          <a:ln w="9525">
            <a:solidFill>
              <a:srgbClr val="C0C0C0"/>
            </a:solidFill>
            <a:round/>
            <a:headEnd/>
            <a:tailEnd/>
          </a:ln>
          <a:effectLst/>
        </p:spPr>
        <p:txBody>
          <a:bodyPr/>
          <a:lstStyle/>
          <a:p>
            <a:endParaRPr lang="en-US"/>
          </a:p>
        </p:txBody>
      </p:sp>
      <p:sp>
        <p:nvSpPr>
          <p:cNvPr id="1055815" name="Line 71"/>
          <p:cNvSpPr>
            <a:spLocks noChangeShapeType="1"/>
          </p:cNvSpPr>
          <p:nvPr/>
        </p:nvSpPr>
        <p:spPr bwMode="auto">
          <a:xfrm>
            <a:off x="4724400" y="2816578"/>
            <a:ext cx="0" cy="3764844"/>
          </a:xfrm>
          <a:prstGeom prst="line">
            <a:avLst/>
          </a:prstGeom>
          <a:noFill/>
          <a:ln w="9525">
            <a:solidFill>
              <a:srgbClr val="C0C0C0"/>
            </a:solidFill>
            <a:round/>
            <a:headEnd/>
            <a:tailEnd/>
          </a:ln>
          <a:effectLst/>
        </p:spPr>
        <p:txBody>
          <a:bodyPr/>
          <a:lstStyle/>
          <a:p>
            <a:endParaRPr lang="en-US"/>
          </a:p>
        </p:txBody>
      </p:sp>
      <p:sp>
        <p:nvSpPr>
          <p:cNvPr id="1055816" name="Line 72"/>
          <p:cNvSpPr>
            <a:spLocks noChangeShapeType="1"/>
          </p:cNvSpPr>
          <p:nvPr/>
        </p:nvSpPr>
        <p:spPr bwMode="auto">
          <a:xfrm>
            <a:off x="4876800" y="2816578"/>
            <a:ext cx="0" cy="3764844"/>
          </a:xfrm>
          <a:prstGeom prst="line">
            <a:avLst/>
          </a:prstGeom>
          <a:noFill/>
          <a:ln w="9525">
            <a:solidFill>
              <a:srgbClr val="C0C0C0"/>
            </a:solidFill>
            <a:round/>
            <a:headEnd/>
            <a:tailEnd/>
          </a:ln>
          <a:effectLst/>
        </p:spPr>
        <p:txBody>
          <a:bodyPr/>
          <a:lstStyle/>
          <a:p>
            <a:endParaRPr lang="en-US"/>
          </a:p>
        </p:txBody>
      </p:sp>
      <p:sp>
        <p:nvSpPr>
          <p:cNvPr id="1055817" name="Line 73"/>
          <p:cNvSpPr>
            <a:spLocks noChangeShapeType="1"/>
          </p:cNvSpPr>
          <p:nvPr/>
        </p:nvSpPr>
        <p:spPr bwMode="auto">
          <a:xfrm>
            <a:off x="5029200" y="2816578"/>
            <a:ext cx="0" cy="3764844"/>
          </a:xfrm>
          <a:prstGeom prst="line">
            <a:avLst/>
          </a:prstGeom>
          <a:noFill/>
          <a:ln w="9525">
            <a:solidFill>
              <a:srgbClr val="C0C0C0"/>
            </a:solidFill>
            <a:round/>
            <a:headEnd/>
            <a:tailEnd/>
          </a:ln>
          <a:effectLst/>
        </p:spPr>
        <p:txBody>
          <a:bodyPr/>
          <a:lstStyle/>
          <a:p>
            <a:endParaRPr lang="en-US"/>
          </a:p>
        </p:txBody>
      </p:sp>
      <p:sp>
        <p:nvSpPr>
          <p:cNvPr id="1055818" name="Line 74"/>
          <p:cNvSpPr>
            <a:spLocks noChangeShapeType="1"/>
          </p:cNvSpPr>
          <p:nvPr/>
        </p:nvSpPr>
        <p:spPr bwMode="auto">
          <a:xfrm>
            <a:off x="5181600" y="2816578"/>
            <a:ext cx="0" cy="3764844"/>
          </a:xfrm>
          <a:prstGeom prst="line">
            <a:avLst/>
          </a:prstGeom>
          <a:noFill/>
          <a:ln w="9525">
            <a:solidFill>
              <a:srgbClr val="C0C0C0"/>
            </a:solidFill>
            <a:round/>
            <a:headEnd/>
            <a:tailEnd/>
          </a:ln>
          <a:effectLst/>
        </p:spPr>
        <p:txBody>
          <a:bodyPr/>
          <a:lstStyle/>
          <a:p>
            <a:endParaRPr lang="en-US"/>
          </a:p>
        </p:txBody>
      </p:sp>
      <p:sp>
        <p:nvSpPr>
          <p:cNvPr id="1055819" name="Line 75"/>
          <p:cNvSpPr>
            <a:spLocks noChangeShapeType="1"/>
          </p:cNvSpPr>
          <p:nvPr/>
        </p:nvSpPr>
        <p:spPr bwMode="auto">
          <a:xfrm>
            <a:off x="5334000" y="2816578"/>
            <a:ext cx="0" cy="3764844"/>
          </a:xfrm>
          <a:prstGeom prst="line">
            <a:avLst/>
          </a:prstGeom>
          <a:noFill/>
          <a:ln w="9525">
            <a:solidFill>
              <a:srgbClr val="C0C0C0"/>
            </a:solidFill>
            <a:round/>
            <a:headEnd/>
            <a:tailEnd/>
          </a:ln>
          <a:effectLst/>
        </p:spPr>
        <p:txBody>
          <a:bodyPr/>
          <a:lstStyle/>
          <a:p>
            <a:endParaRPr lang="en-US"/>
          </a:p>
        </p:txBody>
      </p:sp>
      <p:sp>
        <p:nvSpPr>
          <p:cNvPr id="1055820" name="Line 76"/>
          <p:cNvSpPr>
            <a:spLocks noChangeShapeType="1"/>
          </p:cNvSpPr>
          <p:nvPr/>
        </p:nvSpPr>
        <p:spPr bwMode="auto">
          <a:xfrm flipH="1">
            <a:off x="5486400" y="2816578"/>
            <a:ext cx="0" cy="3764844"/>
          </a:xfrm>
          <a:prstGeom prst="line">
            <a:avLst/>
          </a:prstGeom>
          <a:noFill/>
          <a:ln w="9525">
            <a:solidFill>
              <a:srgbClr val="C0C0C0"/>
            </a:solidFill>
            <a:round/>
            <a:headEnd/>
            <a:tailEnd/>
          </a:ln>
          <a:effectLst/>
        </p:spPr>
        <p:txBody>
          <a:bodyPr/>
          <a:lstStyle/>
          <a:p>
            <a:endParaRPr lang="en-US"/>
          </a:p>
        </p:txBody>
      </p:sp>
      <p:sp>
        <p:nvSpPr>
          <p:cNvPr id="1055821" name="Line 77"/>
          <p:cNvSpPr>
            <a:spLocks noChangeShapeType="1"/>
          </p:cNvSpPr>
          <p:nvPr/>
        </p:nvSpPr>
        <p:spPr bwMode="auto">
          <a:xfrm>
            <a:off x="5638800" y="2816578"/>
            <a:ext cx="0" cy="3764844"/>
          </a:xfrm>
          <a:prstGeom prst="line">
            <a:avLst/>
          </a:prstGeom>
          <a:noFill/>
          <a:ln w="9525">
            <a:solidFill>
              <a:srgbClr val="C0C0C0"/>
            </a:solidFill>
            <a:round/>
            <a:headEnd/>
            <a:tailEnd/>
          </a:ln>
          <a:effectLst/>
        </p:spPr>
        <p:txBody>
          <a:bodyPr/>
          <a:lstStyle/>
          <a:p>
            <a:endParaRPr lang="en-US"/>
          </a:p>
        </p:txBody>
      </p:sp>
      <p:sp>
        <p:nvSpPr>
          <p:cNvPr id="1055822" name="Line 78"/>
          <p:cNvSpPr>
            <a:spLocks noChangeShapeType="1"/>
          </p:cNvSpPr>
          <p:nvPr/>
        </p:nvSpPr>
        <p:spPr bwMode="auto">
          <a:xfrm>
            <a:off x="5791200" y="2816578"/>
            <a:ext cx="0" cy="3764844"/>
          </a:xfrm>
          <a:prstGeom prst="line">
            <a:avLst/>
          </a:prstGeom>
          <a:noFill/>
          <a:ln w="9525">
            <a:solidFill>
              <a:srgbClr val="C0C0C0"/>
            </a:solidFill>
            <a:round/>
            <a:headEnd/>
            <a:tailEnd/>
          </a:ln>
          <a:effectLst/>
        </p:spPr>
        <p:txBody>
          <a:bodyPr/>
          <a:lstStyle/>
          <a:p>
            <a:endParaRPr lang="en-US"/>
          </a:p>
        </p:txBody>
      </p:sp>
      <p:sp>
        <p:nvSpPr>
          <p:cNvPr id="1055823" name="Line 79"/>
          <p:cNvSpPr>
            <a:spLocks noChangeShapeType="1"/>
          </p:cNvSpPr>
          <p:nvPr/>
        </p:nvSpPr>
        <p:spPr bwMode="auto">
          <a:xfrm>
            <a:off x="5943600" y="2816578"/>
            <a:ext cx="0" cy="3764844"/>
          </a:xfrm>
          <a:prstGeom prst="line">
            <a:avLst/>
          </a:prstGeom>
          <a:noFill/>
          <a:ln w="9525">
            <a:solidFill>
              <a:srgbClr val="C0C0C0"/>
            </a:solidFill>
            <a:round/>
            <a:headEnd/>
            <a:tailEnd/>
          </a:ln>
          <a:effectLst/>
        </p:spPr>
        <p:txBody>
          <a:bodyPr/>
          <a:lstStyle/>
          <a:p>
            <a:endParaRPr lang="en-US"/>
          </a:p>
        </p:txBody>
      </p:sp>
      <p:sp>
        <p:nvSpPr>
          <p:cNvPr id="1055824" name="Line 80"/>
          <p:cNvSpPr>
            <a:spLocks noChangeShapeType="1"/>
          </p:cNvSpPr>
          <p:nvPr/>
        </p:nvSpPr>
        <p:spPr bwMode="auto">
          <a:xfrm>
            <a:off x="6096000" y="2492022"/>
            <a:ext cx="0" cy="4089400"/>
          </a:xfrm>
          <a:prstGeom prst="line">
            <a:avLst/>
          </a:prstGeom>
          <a:noFill/>
          <a:ln w="9525">
            <a:solidFill>
              <a:srgbClr val="808080"/>
            </a:solidFill>
            <a:round/>
            <a:headEnd/>
            <a:tailEnd/>
          </a:ln>
          <a:effectLst/>
        </p:spPr>
        <p:txBody>
          <a:bodyPr/>
          <a:lstStyle/>
          <a:p>
            <a:endParaRPr lang="en-US"/>
          </a:p>
        </p:txBody>
      </p:sp>
      <p:sp>
        <p:nvSpPr>
          <p:cNvPr id="1055825" name="Line 81"/>
          <p:cNvSpPr>
            <a:spLocks noChangeShapeType="1"/>
          </p:cNvSpPr>
          <p:nvPr/>
        </p:nvSpPr>
        <p:spPr bwMode="auto">
          <a:xfrm>
            <a:off x="2590800" y="2816578"/>
            <a:ext cx="0" cy="3764844"/>
          </a:xfrm>
          <a:prstGeom prst="line">
            <a:avLst/>
          </a:prstGeom>
          <a:noFill/>
          <a:ln w="9525">
            <a:solidFill>
              <a:srgbClr val="C0C0C0"/>
            </a:solidFill>
            <a:round/>
            <a:headEnd/>
            <a:tailEnd/>
          </a:ln>
          <a:effectLst/>
        </p:spPr>
        <p:txBody>
          <a:bodyPr/>
          <a:lstStyle/>
          <a:p>
            <a:endParaRPr lang="en-US"/>
          </a:p>
        </p:txBody>
      </p:sp>
      <p:sp>
        <p:nvSpPr>
          <p:cNvPr id="1055826" name="Line 82"/>
          <p:cNvSpPr>
            <a:spLocks noChangeShapeType="1"/>
          </p:cNvSpPr>
          <p:nvPr/>
        </p:nvSpPr>
        <p:spPr bwMode="auto">
          <a:xfrm>
            <a:off x="2743200" y="2816578"/>
            <a:ext cx="0" cy="3764844"/>
          </a:xfrm>
          <a:prstGeom prst="line">
            <a:avLst/>
          </a:prstGeom>
          <a:noFill/>
          <a:ln w="9525">
            <a:solidFill>
              <a:srgbClr val="C0C0C0"/>
            </a:solidFill>
            <a:round/>
            <a:headEnd/>
            <a:tailEnd/>
          </a:ln>
          <a:effectLst/>
        </p:spPr>
        <p:txBody>
          <a:bodyPr/>
          <a:lstStyle/>
          <a:p>
            <a:endParaRPr lang="en-US"/>
          </a:p>
        </p:txBody>
      </p:sp>
      <p:sp>
        <p:nvSpPr>
          <p:cNvPr id="1055827" name="Line 83"/>
          <p:cNvSpPr>
            <a:spLocks noChangeShapeType="1"/>
          </p:cNvSpPr>
          <p:nvPr/>
        </p:nvSpPr>
        <p:spPr bwMode="auto">
          <a:xfrm>
            <a:off x="2895600" y="2816578"/>
            <a:ext cx="0" cy="3764844"/>
          </a:xfrm>
          <a:prstGeom prst="line">
            <a:avLst/>
          </a:prstGeom>
          <a:noFill/>
          <a:ln w="9525">
            <a:solidFill>
              <a:srgbClr val="C0C0C0"/>
            </a:solidFill>
            <a:round/>
            <a:headEnd/>
            <a:tailEnd/>
          </a:ln>
          <a:effectLst/>
        </p:spPr>
        <p:txBody>
          <a:bodyPr/>
          <a:lstStyle/>
          <a:p>
            <a:endParaRPr lang="en-US"/>
          </a:p>
        </p:txBody>
      </p:sp>
      <p:sp>
        <p:nvSpPr>
          <p:cNvPr id="1055828" name="Line 84"/>
          <p:cNvSpPr>
            <a:spLocks noChangeShapeType="1"/>
          </p:cNvSpPr>
          <p:nvPr/>
        </p:nvSpPr>
        <p:spPr bwMode="auto">
          <a:xfrm>
            <a:off x="3048000" y="2816578"/>
            <a:ext cx="0" cy="3764844"/>
          </a:xfrm>
          <a:prstGeom prst="line">
            <a:avLst/>
          </a:prstGeom>
          <a:noFill/>
          <a:ln w="9525">
            <a:solidFill>
              <a:srgbClr val="C0C0C0"/>
            </a:solidFill>
            <a:round/>
            <a:headEnd/>
            <a:tailEnd/>
          </a:ln>
          <a:effectLst/>
        </p:spPr>
        <p:txBody>
          <a:bodyPr/>
          <a:lstStyle/>
          <a:p>
            <a:endParaRPr lang="en-US"/>
          </a:p>
        </p:txBody>
      </p:sp>
      <p:sp>
        <p:nvSpPr>
          <p:cNvPr id="1055829" name="Line 85"/>
          <p:cNvSpPr>
            <a:spLocks noChangeShapeType="1"/>
          </p:cNvSpPr>
          <p:nvPr/>
        </p:nvSpPr>
        <p:spPr bwMode="auto">
          <a:xfrm>
            <a:off x="3200400" y="2816578"/>
            <a:ext cx="0" cy="3764844"/>
          </a:xfrm>
          <a:prstGeom prst="line">
            <a:avLst/>
          </a:prstGeom>
          <a:noFill/>
          <a:ln w="9525">
            <a:solidFill>
              <a:srgbClr val="C0C0C0"/>
            </a:solidFill>
            <a:round/>
            <a:headEnd/>
            <a:tailEnd/>
          </a:ln>
          <a:effectLst/>
        </p:spPr>
        <p:txBody>
          <a:bodyPr/>
          <a:lstStyle/>
          <a:p>
            <a:endParaRPr lang="en-US"/>
          </a:p>
        </p:txBody>
      </p:sp>
      <p:sp>
        <p:nvSpPr>
          <p:cNvPr id="1055830" name="Line 86"/>
          <p:cNvSpPr>
            <a:spLocks noChangeShapeType="1"/>
          </p:cNvSpPr>
          <p:nvPr/>
        </p:nvSpPr>
        <p:spPr bwMode="auto">
          <a:xfrm>
            <a:off x="3352800" y="2816578"/>
            <a:ext cx="0" cy="3764844"/>
          </a:xfrm>
          <a:prstGeom prst="line">
            <a:avLst/>
          </a:prstGeom>
          <a:noFill/>
          <a:ln w="9525">
            <a:solidFill>
              <a:srgbClr val="C0C0C0"/>
            </a:solidFill>
            <a:round/>
            <a:headEnd/>
            <a:tailEnd/>
          </a:ln>
          <a:effectLst/>
        </p:spPr>
        <p:txBody>
          <a:bodyPr/>
          <a:lstStyle/>
          <a:p>
            <a:endParaRPr lang="en-US"/>
          </a:p>
        </p:txBody>
      </p:sp>
      <p:sp>
        <p:nvSpPr>
          <p:cNvPr id="1055831" name="Line 87"/>
          <p:cNvSpPr>
            <a:spLocks noChangeShapeType="1"/>
          </p:cNvSpPr>
          <p:nvPr/>
        </p:nvSpPr>
        <p:spPr bwMode="auto">
          <a:xfrm>
            <a:off x="3505200" y="2816578"/>
            <a:ext cx="0" cy="3764844"/>
          </a:xfrm>
          <a:prstGeom prst="line">
            <a:avLst/>
          </a:prstGeom>
          <a:noFill/>
          <a:ln w="9525">
            <a:solidFill>
              <a:srgbClr val="C0C0C0"/>
            </a:solidFill>
            <a:round/>
            <a:headEnd/>
            <a:tailEnd/>
          </a:ln>
          <a:effectLst/>
        </p:spPr>
        <p:txBody>
          <a:bodyPr/>
          <a:lstStyle/>
          <a:p>
            <a:endParaRPr lang="en-US"/>
          </a:p>
        </p:txBody>
      </p:sp>
      <p:sp>
        <p:nvSpPr>
          <p:cNvPr id="1055832" name="Line 88"/>
          <p:cNvSpPr>
            <a:spLocks noChangeShapeType="1"/>
          </p:cNvSpPr>
          <p:nvPr/>
        </p:nvSpPr>
        <p:spPr bwMode="auto">
          <a:xfrm flipH="1">
            <a:off x="3657600" y="2816578"/>
            <a:ext cx="0" cy="3764844"/>
          </a:xfrm>
          <a:prstGeom prst="line">
            <a:avLst/>
          </a:prstGeom>
          <a:noFill/>
          <a:ln w="9525">
            <a:solidFill>
              <a:srgbClr val="C0C0C0"/>
            </a:solidFill>
            <a:round/>
            <a:headEnd/>
            <a:tailEnd/>
          </a:ln>
          <a:effectLst/>
        </p:spPr>
        <p:txBody>
          <a:bodyPr/>
          <a:lstStyle/>
          <a:p>
            <a:endParaRPr lang="en-US"/>
          </a:p>
        </p:txBody>
      </p:sp>
      <p:sp>
        <p:nvSpPr>
          <p:cNvPr id="1055833" name="Line 89"/>
          <p:cNvSpPr>
            <a:spLocks noChangeShapeType="1"/>
          </p:cNvSpPr>
          <p:nvPr/>
        </p:nvSpPr>
        <p:spPr bwMode="auto">
          <a:xfrm>
            <a:off x="3810000" y="2816578"/>
            <a:ext cx="0" cy="3764844"/>
          </a:xfrm>
          <a:prstGeom prst="line">
            <a:avLst/>
          </a:prstGeom>
          <a:noFill/>
          <a:ln w="9525">
            <a:solidFill>
              <a:srgbClr val="C0C0C0"/>
            </a:solidFill>
            <a:round/>
            <a:headEnd/>
            <a:tailEnd/>
          </a:ln>
          <a:effectLst/>
        </p:spPr>
        <p:txBody>
          <a:bodyPr/>
          <a:lstStyle/>
          <a:p>
            <a:endParaRPr lang="en-US"/>
          </a:p>
        </p:txBody>
      </p:sp>
      <p:sp>
        <p:nvSpPr>
          <p:cNvPr id="1055834" name="Line 90"/>
          <p:cNvSpPr>
            <a:spLocks noChangeShapeType="1"/>
          </p:cNvSpPr>
          <p:nvPr/>
        </p:nvSpPr>
        <p:spPr bwMode="auto">
          <a:xfrm>
            <a:off x="3962400" y="2816578"/>
            <a:ext cx="0" cy="3764844"/>
          </a:xfrm>
          <a:prstGeom prst="line">
            <a:avLst/>
          </a:prstGeom>
          <a:noFill/>
          <a:ln w="9525">
            <a:solidFill>
              <a:srgbClr val="C0C0C0"/>
            </a:solidFill>
            <a:round/>
            <a:headEnd/>
            <a:tailEnd/>
          </a:ln>
          <a:effectLst/>
        </p:spPr>
        <p:txBody>
          <a:bodyPr/>
          <a:lstStyle/>
          <a:p>
            <a:endParaRPr lang="en-US"/>
          </a:p>
        </p:txBody>
      </p:sp>
      <p:sp>
        <p:nvSpPr>
          <p:cNvPr id="1055835" name="Line 91"/>
          <p:cNvSpPr>
            <a:spLocks noChangeShapeType="1"/>
          </p:cNvSpPr>
          <p:nvPr/>
        </p:nvSpPr>
        <p:spPr bwMode="auto">
          <a:xfrm>
            <a:off x="4114800" y="2816578"/>
            <a:ext cx="0" cy="3764844"/>
          </a:xfrm>
          <a:prstGeom prst="line">
            <a:avLst/>
          </a:prstGeom>
          <a:noFill/>
          <a:ln w="9525">
            <a:solidFill>
              <a:srgbClr val="C0C0C0"/>
            </a:solidFill>
            <a:round/>
            <a:headEnd/>
            <a:tailEnd/>
          </a:ln>
          <a:effectLst/>
        </p:spPr>
        <p:txBody>
          <a:bodyPr/>
          <a:lstStyle/>
          <a:p>
            <a:endParaRPr lang="en-US"/>
          </a:p>
        </p:txBody>
      </p:sp>
      <p:sp>
        <p:nvSpPr>
          <p:cNvPr id="1055836" name="Line 92"/>
          <p:cNvSpPr>
            <a:spLocks noChangeShapeType="1"/>
          </p:cNvSpPr>
          <p:nvPr/>
        </p:nvSpPr>
        <p:spPr bwMode="auto">
          <a:xfrm>
            <a:off x="4267200" y="2492022"/>
            <a:ext cx="0" cy="4089400"/>
          </a:xfrm>
          <a:prstGeom prst="line">
            <a:avLst/>
          </a:prstGeom>
          <a:noFill/>
          <a:ln w="9525">
            <a:solidFill>
              <a:srgbClr val="808080"/>
            </a:solidFill>
            <a:round/>
            <a:headEnd/>
            <a:tailEnd/>
          </a:ln>
          <a:effectLst/>
        </p:spPr>
        <p:txBody>
          <a:bodyPr/>
          <a:lstStyle/>
          <a:p>
            <a:endParaRPr lang="en-US"/>
          </a:p>
        </p:txBody>
      </p:sp>
      <p:sp>
        <p:nvSpPr>
          <p:cNvPr id="1055837" name="Line 93"/>
          <p:cNvSpPr>
            <a:spLocks noChangeShapeType="1"/>
          </p:cNvSpPr>
          <p:nvPr/>
        </p:nvSpPr>
        <p:spPr bwMode="auto">
          <a:xfrm>
            <a:off x="762000" y="2816578"/>
            <a:ext cx="0" cy="3764844"/>
          </a:xfrm>
          <a:prstGeom prst="line">
            <a:avLst/>
          </a:prstGeom>
          <a:noFill/>
          <a:ln w="9525">
            <a:solidFill>
              <a:srgbClr val="C0C0C0"/>
            </a:solidFill>
            <a:round/>
            <a:headEnd/>
            <a:tailEnd/>
          </a:ln>
          <a:effectLst/>
        </p:spPr>
        <p:txBody>
          <a:bodyPr/>
          <a:lstStyle/>
          <a:p>
            <a:endParaRPr lang="en-US"/>
          </a:p>
        </p:txBody>
      </p:sp>
      <p:sp>
        <p:nvSpPr>
          <p:cNvPr id="1055838" name="Line 94"/>
          <p:cNvSpPr>
            <a:spLocks noChangeShapeType="1"/>
          </p:cNvSpPr>
          <p:nvPr/>
        </p:nvSpPr>
        <p:spPr bwMode="auto">
          <a:xfrm>
            <a:off x="914400" y="2816578"/>
            <a:ext cx="0" cy="3764844"/>
          </a:xfrm>
          <a:prstGeom prst="line">
            <a:avLst/>
          </a:prstGeom>
          <a:noFill/>
          <a:ln w="9525">
            <a:solidFill>
              <a:srgbClr val="C0C0C0"/>
            </a:solidFill>
            <a:round/>
            <a:headEnd/>
            <a:tailEnd/>
          </a:ln>
          <a:effectLst/>
        </p:spPr>
        <p:txBody>
          <a:bodyPr/>
          <a:lstStyle/>
          <a:p>
            <a:endParaRPr lang="en-US"/>
          </a:p>
        </p:txBody>
      </p:sp>
      <p:sp>
        <p:nvSpPr>
          <p:cNvPr id="1055839" name="Line 95"/>
          <p:cNvSpPr>
            <a:spLocks noChangeShapeType="1"/>
          </p:cNvSpPr>
          <p:nvPr/>
        </p:nvSpPr>
        <p:spPr bwMode="auto">
          <a:xfrm>
            <a:off x="1066800" y="2816578"/>
            <a:ext cx="0" cy="3764844"/>
          </a:xfrm>
          <a:prstGeom prst="line">
            <a:avLst/>
          </a:prstGeom>
          <a:noFill/>
          <a:ln w="9525">
            <a:solidFill>
              <a:srgbClr val="C0C0C0"/>
            </a:solidFill>
            <a:round/>
            <a:headEnd/>
            <a:tailEnd/>
          </a:ln>
          <a:effectLst/>
        </p:spPr>
        <p:txBody>
          <a:bodyPr/>
          <a:lstStyle/>
          <a:p>
            <a:endParaRPr lang="en-US"/>
          </a:p>
        </p:txBody>
      </p:sp>
      <p:sp>
        <p:nvSpPr>
          <p:cNvPr id="1055840" name="Line 96"/>
          <p:cNvSpPr>
            <a:spLocks noChangeShapeType="1"/>
          </p:cNvSpPr>
          <p:nvPr/>
        </p:nvSpPr>
        <p:spPr bwMode="auto">
          <a:xfrm>
            <a:off x="1219200" y="2816578"/>
            <a:ext cx="0" cy="3764844"/>
          </a:xfrm>
          <a:prstGeom prst="line">
            <a:avLst/>
          </a:prstGeom>
          <a:noFill/>
          <a:ln w="9525">
            <a:solidFill>
              <a:srgbClr val="C0C0C0"/>
            </a:solidFill>
            <a:round/>
            <a:headEnd/>
            <a:tailEnd/>
          </a:ln>
          <a:effectLst/>
        </p:spPr>
        <p:txBody>
          <a:bodyPr/>
          <a:lstStyle/>
          <a:p>
            <a:endParaRPr lang="en-US"/>
          </a:p>
        </p:txBody>
      </p:sp>
      <p:sp>
        <p:nvSpPr>
          <p:cNvPr id="1055841" name="Line 97"/>
          <p:cNvSpPr>
            <a:spLocks noChangeShapeType="1"/>
          </p:cNvSpPr>
          <p:nvPr/>
        </p:nvSpPr>
        <p:spPr bwMode="auto">
          <a:xfrm>
            <a:off x="1371600" y="2816578"/>
            <a:ext cx="0" cy="3764844"/>
          </a:xfrm>
          <a:prstGeom prst="line">
            <a:avLst/>
          </a:prstGeom>
          <a:noFill/>
          <a:ln w="9525">
            <a:solidFill>
              <a:srgbClr val="C0C0C0"/>
            </a:solidFill>
            <a:round/>
            <a:headEnd/>
            <a:tailEnd/>
          </a:ln>
          <a:effectLst/>
        </p:spPr>
        <p:txBody>
          <a:bodyPr/>
          <a:lstStyle/>
          <a:p>
            <a:endParaRPr lang="en-US"/>
          </a:p>
        </p:txBody>
      </p:sp>
      <p:sp>
        <p:nvSpPr>
          <p:cNvPr id="1055842" name="Line 98"/>
          <p:cNvSpPr>
            <a:spLocks noChangeShapeType="1"/>
          </p:cNvSpPr>
          <p:nvPr/>
        </p:nvSpPr>
        <p:spPr bwMode="auto">
          <a:xfrm>
            <a:off x="1524000" y="2816578"/>
            <a:ext cx="0" cy="3764844"/>
          </a:xfrm>
          <a:prstGeom prst="line">
            <a:avLst/>
          </a:prstGeom>
          <a:noFill/>
          <a:ln w="9525">
            <a:solidFill>
              <a:srgbClr val="C0C0C0"/>
            </a:solidFill>
            <a:round/>
            <a:headEnd/>
            <a:tailEnd/>
          </a:ln>
          <a:effectLst/>
        </p:spPr>
        <p:txBody>
          <a:bodyPr/>
          <a:lstStyle/>
          <a:p>
            <a:endParaRPr lang="en-US"/>
          </a:p>
        </p:txBody>
      </p:sp>
      <p:sp>
        <p:nvSpPr>
          <p:cNvPr id="1055843" name="Line 99"/>
          <p:cNvSpPr>
            <a:spLocks noChangeShapeType="1"/>
          </p:cNvSpPr>
          <p:nvPr/>
        </p:nvSpPr>
        <p:spPr bwMode="auto">
          <a:xfrm>
            <a:off x="1676400" y="2816578"/>
            <a:ext cx="0" cy="3764844"/>
          </a:xfrm>
          <a:prstGeom prst="line">
            <a:avLst/>
          </a:prstGeom>
          <a:noFill/>
          <a:ln w="9525">
            <a:solidFill>
              <a:srgbClr val="C0C0C0"/>
            </a:solidFill>
            <a:round/>
            <a:headEnd/>
            <a:tailEnd/>
          </a:ln>
          <a:effectLst/>
        </p:spPr>
        <p:txBody>
          <a:bodyPr/>
          <a:lstStyle/>
          <a:p>
            <a:endParaRPr lang="en-US"/>
          </a:p>
        </p:txBody>
      </p:sp>
      <p:sp>
        <p:nvSpPr>
          <p:cNvPr id="1055844" name="Line 100"/>
          <p:cNvSpPr>
            <a:spLocks noChangeShapeType="1"/>
          </p:cNvSpPr>
          <p:nvPr/>
        </p:nvSpPr>
        <p:spPr bwMode="auto">
          <a:xfrm flipH="1">
            <a:off x="1828800" y="2816578"/>
            <a:ext cx="0" cy="3764844"/>
          </a:xfrm>
          <a:prstGeom prst="line">
            <a:avLst/>
          </a:prstGeom>
          <a:noFill/>
          <a:ln w="9525">
            <a:solidFill>
              <a:srgbClr val="C0C0C0"/>
            </a:solidFill>
            <a:round/>
            <a:headEnd/>
            <a:tailEnd/>
          </a:ln>
          <a:effectLst/>
        </p:spPr>
        <p:txBody>
          <a:bodyPr/>
          <a:lstStyle/>
          <a:p>
            <a:endParaRPr lang="en-US"/>
          </a:p>
        </p:txBody>
      </p:sp>
      <p:sp>
        <p:nvSpPr>
          <p:cNvPr id="1055845" name="Line 101"/>
          <p:cNvSpPr>
            <a:spLocks noChangeShapeType="1"/>
          </p:cNvSpPr>
          <p:nvPr/>
        </p:nvSpPr>
        <p:spPr bwMode="auto">
          <a:xfrm>
            <a:off x="1981200" y="2816578"/>
            <a:ext cx="0" cy="3764844"/>
          </a:xfrm>
          <a:prstGeom prst="line">
            <a:avLst/>
          </a:prstGeom>
          <a:noFill/>
          <a:ln w="9525">
            <a:solidFill>
              <a:srgbClr val="C0C0C0"/>
            </a:solidFill>
            <a:round/>
            <a:headEnd/>
            <a:tailEnd/>
          </a:ln>
          <a:effectLst/>
        </p:spPr>
        <p:txBody>
          <a:bodyPr/>
          <a:lstStyle/>
          <a:p>
            <a:endParaRPr lang="en-US"/>
          </a:p>
        </p:txBody>
      </p:sp>
      <p:sp>
        <p:nvSpPr>
          <p:cNvPr id="1055846" name="Line 102"/>
          <p:cNvSpPr>
            <a:spLocks noChangeShapeType="1"/>
          </p:cNvSpPr>
          <p:nvPr/>
        </p:nvSpPr>
        <p:spPr bwMode="auto">
          <a:xfrm>
            <a:off x="2133600" y="2816578"/>
            <a:ext cx="0" cy="3764844"/>
          </a:xfrm>
          <a:prstGeom prst="line">
            <a:avLst/>
          </a:prstGeom>
          <a:noFill/>
          <a:ln w="9525">
            <a:solidFill>
              <a:srgbClr val="C0C0C0"/>
            </a:solidFill>
            <a:round/>
            <a:headEnd/>
            <a:tailEnd/>
          </a:ln>
          <a:effectLst/>
        </p:spPr>
        <p:txBody>
          <a:bodyPr/>
          <a:lstStyle/>
          <a:p>
            <a:endParaRPr lang="en-US"/>
          </a:p>
        </p:txBody>
      </p:sp>
      <p:sp>
        <p:nvSpPr>
          <p:cNvPr id="1055847" name="Line 103"/>
          <p:cNvSpPr>
            <a:spLocks noChangeShapeType="1"/>
          </p:cNvSpPr>
          <p:nvPr/>
        </p:nvSpPr>
        <p:spPr bwMode="auto">
          <a:xfrm>
            <a:off x="2286000" y="2816578"/>
            <a:ext cx="0" cy="3764844"/>
          </a:xfrm>
          <a:prstGeom prst="line">
            <a:avLst/>
          </a:prstGeom>
          <a:noFill/>
          <a:ln w="9525">
            <a:solidFill>
              <a:srgbClr val="C0C0C0"/>
            </a:solidFill>
            <a:round/>
            <a:headEnd/>
            <a:tailEnd/>
          </a:ln>
          <a:effectLst/>
        </p:spPr>
        <p:txBody>
          <a:bodyPr/>
          <a:lstStyle/>
          <a:p>
            <a:endParaRPr lang="en-US"/>
          </a:p>
        </p:txBody>
      </p:sp>
      <p:sp>
        <p:nvSpPr>
          <p:cNvPr id="1055848" name="Line 104"/>
          <p:cNvSpPr>
            <a:spLocks noChangeShapeType="1"/>
          </p:cNvSpPr>
          <p:nvPr/>
        </p:nvSpPr>
        <p:spPr bwMode="auto">
          <a:xfrm>
            <a:off x="2438400" y="2492022"/>
            <a:ext cx="0" cy="4089400"/>
          </a:xfrm>
          <a:prstGeom prst="line">
            <a:avLst/>
          </a:prstGeom>
          <a:noFill/>
          <a:ln w="9525">
            <a:solidFill>
              <a:srgbClr val="808080"/>
            </a:solidFill>
            <a:round/>
            <a:headEnd/>
            <a:tailEnd/>
          </a:ln>
          <a:effectLst/>
        </p:spPr>
        <p:txBody>
          <a:bodyPr/>
          <a:lstStyle/>
          <a:p>
            <a:endParaRPr lang="en-US"/>
          </a:p>
        </p:txBody>
      </p:sp>
      <p:sp>
        <p:nvSpPr>
          <p:cNvPr id="1055849" name="Line 105"/>
          <p:cNvSpPr>
            <a:spLocks noChangeShapeType="1"/>
          </p:cNvSpPr>
          <p:nvPr/>
        </p:nvSpPr>
        <p:spPr bwMode="auto">
          <a:xfrm>
            <a:off x="609600" y="2492022"/>
            <a:ext cx="0" cy="4089400"/>
          </a:xfrm>
          <a:prstGeom prst="line">
            <a:avLst/>
          </a:prstGeom>
          <a:noFill/>
          <a:ln w="9525">
            <a:solidFill>
              <a:srgbClr val="808080"/>
            </a:solidFill>
            <a:round/>
            <a:headEnd/>
            <a:tailEnd/>
          </a:ln>
          <a:effectLst/>
        </p:spPr>
        <p:txBody>
          <a:bodyPr/>
          <a:lstStyle/>
          <a:p>
            <a:endParaRPr lang="en-US"/>
          </a:p>
        </p:txBody>
      </p:sp>
      <p:sp>
        <p:nvSpPr>
          <p:cNvPr id="1055850" name="Text Box 106"/>
          <p:cNvSpPr txBox="1">
            <a:spLocks noChangeArrowheads="1"/>
          </p:cNvSpPr>
          <p:nvPr/>
        </p:nvSpPr>
        <p:spPr bwMode="auto">
          <a:xfrm>
            <a:off x="79248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O</a:t>
            </a:r>
          </a:p>
        </p:txBody>
      </p:sp>
      <p:sp>
        <p:nvSpPr>
          <p:cNvPr id="1055851" name="Text Box 107"/>
          <p:cNvSpPr txBox="1">
            <a:spLocks noChangeArrowheads="1"/>
          </p:cNvSpPr>
          <p:nvPr/>
        </p:nvSpPr>
        <p:spPr bwMode="auto">
          <a:xfrm>
            <a:off x="80772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N</a:t>
            </a:r>
          </a:p>
        </p:txBody>
      </p:sp>
      <p:sp>
        <p:nvSpPr>
          <p:cNvPr id="1055852" name="Text Box 108"/>
          <p:cNvSpPr txBox="1">
            <a:spLocks noChangeArrowheads="1"/>
          </p:cNvSpPr>
          <p:nvPr/>
        </p:nvSpPr>
        <p:spPr bwMode="auto">
          <a:xfrm>
            <a:off x="82296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D</a:t>
            </a:r>
          </a:p>
        </p:txBody>
      </p:sp>
      <p:sp>
        <p:nvSpPr>
          <p:cNvPr id="1055853" name="Line 109"/>
          <p:cNvSpPr>
            <a:spLocks noChangeShapeType="1"/>
          </p:cNvSpPr>
          <p:nvPr/>
        </p:nvSpPr>
        <p:spPr bwMode="auto">
          <a:xfrm>
            <a:off x="8077200" y="2816578"/>
            <a:ext cx="0" cy="3764844"/>
          </a:xfrm>
          <a:prstGeom prst="line">
            <a:avLst/>
          </a:prstGeom>
          <a:noFill/>
          <a:ln w="9525">
            <a:solidFill>
              <a:srgbClr val="C0C0C0"/>
            </a:solidFill>
            <a:round/>
            <a:headEnd/>
            <a:tailEnd/>
          </a:ln>
          <a:effectLst/>
        </p:spPr>
        <p:txBody>
          <a:bodyPr/>
          <a:lstStyle/>
          <a:p>
            <a:endParaRPr lang="en-US"/>
          </a:p>
        </p:txBody>
      </p:sp>
      <p:sp>
        <p:nvSpPr>
          <p:cNvPr id="1055854" name="Line 110"/>
          <p:cNvSpPr>
            <a:spLocks noChangeShapeType="1"/>
          </p:cNvSpPr>
          <p:nvPr/>
        </p:nvSpPr>
        <p:spPr bwMode="auto">
          <a:xfrm>
            <a:off x="8229600" y="2816578"/>
            <a:ext cx="0" cy="3764844"/>
          </a:xfrm>
          <a:prstGeom prst="line">
            <a:avLst/>
          </a:prstGeom>
          <a:noFill/>
          <a:ln w="9525">
            <a:solidFill>
              <a:srgbClr val="C0C0C0"/>
            </a:solidFill>
            <a:round/>
            <a:headEnd/>
            <a:tailEnd/>
          </a:ln>
          <a:effectLst/>
        </p:spPr>
        <p:txBody>
          <a:bodyPr/>
          <a:lstStyle/>
          <a:p>
            <a:endParaRPr lang="en-US"/>
          </a:p>
        </p:txBody>
      </p:sp>
      <p:sp>
        <p:nvSpPr>
          <p:cNvPr id="1055855" name="Line 111"/>
          <p:cNvSpPr>
            <a:spLocks noChangeShapeType="1"/>
          </p:cNvSpPr>
          <p:nvPr/>
        </p:nvSpPr>
        <p:spPr bwMode="auto">
          <a:xfrm>
            <a:off x="8382000" y="2816578"/>
            <a:ext cx="0" cy="3764844"/>
          </a:xfrm>
          <a:prstGeom prst="line">
            <a:avLst/>
          </a:prstGeom>
          <a:noFill/>
          <a:ln w="9525">
            <a:solidFill>
              <a:srgbClr val="C0C0C0"/>
            </a:solidFill>
            <a:round/>
            <a:headEnd/>
            <a:tailEnd/>
          </a:ln>
          <a:effectLst/>
        </p:spPr>
        <p:txBody>
          <a:bodyPr/>
          <a:lstStyle/>
          <a:p>
            <a:endParaRPr lang="en-US"/>
          </a:p>
        </p:txBody>
      </p:sp>
      <p:sp>
        <p:nvSpPr>
          <p:cNvPr id="1055856" name="Text Box 112"/>
          <p:cNvSpPr txBox="1">
            <a:spLocks noChangeArrowheads="1"/>
          </p:cNvSpPr>
          <p:nvPr/>
        </p:nvSpPr>
        <p:spPr bwMode="auto">
          <a:xfrm>
            <a:off x="83820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J</a:t>
            </a:r>
          </a:p>
        </p:txBody>
      </p:sp>
      <p:sp>
        <p:nvSpPr>
          <p:cNvPr id="1055857" name="Text Box 113"/>
          <p:cNvSpPr txBox="1">
            <a:spLocks noChangeArrowheads="1"/>
          </p:cNvSpPr>
          <p:nvPr/>
        </p:nvSpPr>
        <p:spPr bwMode="auto">
          <a:xfrm>
            <a:off x="85344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F</a:t>
            </a:r>
          </a:p>
        </p:txBody>
      </p:sp>
      <p:sp>
        <p:nvSpPr>
          <p:cNvPr id="1055858" name="Text Box 114"/>
          <p:cNvSpPr txBox="1">
            <a:spLocks noChangeArrowheads="1"/>
          </p:cNvSpPr>
          <p:nvPr/>
        </p:nvSpPr>
        <p:spPr bwMode="auto">
          <a:xfrm>
            <a:off x="86868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a:solidFill>
                  <a:srgbClr val="000000"/>
                </a:solidFill>
                <a:latin typeface="+mn-lt"/>
              </a:rPr>
              <a:t>M</a:t>
            </a:r>
          </a:p>
        </p:txBody>
      </p:sp>
      <p:sp>
        <p:nvSpPr>
          <p:cNvPr id="1055859" name="Line 115"/>
          <p:cNvSpPr>
            <a:spLocks noChangeShapeType="1"/>
          </p:cNvSpPr>
          <p:nvPr/>
        </p:nvSpPr>
        <p:spPr bwMode="auto">
          <a:xfrm>
            <a:off x="8534400" y="2816578"/>
            <a:ext cx="0" cy="3764844"/>
          </a:xfrm>
          <a:prstGeom prst="line">
            <a:avLst/>
          </a:prstGeom>
          <a:noFill/>
          <a:ln w="9525">
            <a:solidFill>
              <a:srgbClr val="C0C0C0"/>
            </a:solidFill>
            <a:round/>
            <a:headEnd/>
            <a:tailEnd/>
          </a:ln>
          <a:effectLst/>
        </p:spPr>
        <p:txBody>
          <a:bodyPr/>
          <a:lstStyle/>
          <a:p>
            <a:endParaRPr lang="en-US"/>
          </a:p>
        </p:txBody>
      </p:sp>
      <p:sp>
        <p:nvSpPr>
          <p:cNvPr id="1055860" name="Line 116"/>
          <p:cNvSpPr>
            <a:spLocks noChangeShapeType="1"/>
          </p:cNvSpPr>
          <p:nvPr/>
        </p:nvSpPr>
        <p:spPr bwMode="auto">
          <a:xfrm>
            <a:off x="8686800" y="2816578"/>
            <a:ext cx="0" cy="3764844"/>
          </a:xfrm>
          <a:prstGeom prst="line">
            <a:avLst/>
          </a:prstGeom>
          <a:noFill/>
          <a:ln w="9525">
            <a:solidFill>
              <a:srgbClr val="C0C0C0"/>
            </a:solidFill>
            <a:round/>
            <a:headEnd/>
            <a:tailEnd/>
          </a:ln>
          <a:effectLst/>
        </p:spPr>
        <p:txBody>
          <a:bodyPr/>
          <a:lstStyle/>
          <a:p>
            <a:endParaRPr lang="en-US"/>
          </a:p>
        </p:txBody>
      </p:sp>
      <p:sp>
        <p:nvSpPr>
          <p:cNvPr id="1055861" name="Line 117"/>
          <p:cNvSpPr>
            <a:spLocks noChangeShapeType="1"/>
          </p:cNvSpPr>
          <p:nvPr/>
        </p:nvSpPr>
        <p:spPr bwMode="auto">
          <a:xfrm>
            <a:off x="8839200" y="2816578"/>
            <a:ext cx="0" cy="3764844"/>
          </a:xfrm>
          <a:prstGeom prst="line">
            <a:avLst/>
          </a:prstGeom>
          <a:noFill/>
          <a:ln w="9525">
            <a:solidFill>
              <a:srgbClr val="C0C0C0"/>
            </a:solidFill>
            <a:round/>
            <a:headEnd/>
            <a:tailEnd/>
          </a:ln>
          <a:effectLst/>
        </p:spPr>
        <p:txBody>
          <a:bodyPr/>
          <a:lstStyle/>
          <a:p>
            <a:endParaRPr lang="en-US"/>
          </a:p>
        </p:txBody>
      </p:sp>
      <p:sp>
        <p:nvSpPr>
          <p:cNvPr id="1055862" name="Text Box 118"/>
          <p:cNvSpPr txBox="1">
            <a:spLocks noChangeArrowheads="1"/>
          </p:cNvSpPr>
          <p:nvPr/>
        </p:nvSpPr>
        <p:spPr bwMode="auto">
          <a:xfrm>
            <a:off x="8839200" y="2790884"/>
            <a:ext cx="152400" cy="184666"/>
          </a:xfrm>
          <a:prstGeom prst="rect">
            <a:avLst/>
          </a:prstGeom>
          <a:noFill/>
          <a:ln w="9525">
            <a:noFill/>
            <a:miter lim="800000"/>
            <a:headEnd/>
            <a:tailEnd/>
          </a:ln>
          <a:effectLst/>
        </p:spPr>
        <p:txBody>
          <a:bodyPr lIns="0" tIns="0" rIns="0" bIns="0">
            <a:spAutoFit/>
          </a:bodyPr>
          <a:lstStyle/>
          <a:p>
            <a:pPr algn="ctr" eaLnBrk="1" hangingPunct="1"/>
            <a:r>
              <a:rPr lang="en-US" sz="1200" b="0" dirty="0" smtClean="0">
                <a:solidFill>
                  <a:srgbClr val="000000"/>
                </a:solidFill>
                <a:latin typeface="+mn-lt"/>
              </a:rPr>
              <a:t>A</a:t>
            </a:r>
            <a:endParaRPr lang="en-US" sz="1200" b="0" dirty="0">
              <a:solidFill>
                <a:srgbClr val="000000"/>
              </a:solidFill>
              <a:latin typeface="+mn-lt"/>
            </a:endParaRPr>
          </a:p>
        </p:txBody>
      </p:sp>
      <p:sp>
        <p:nvSpPr>
          <p:cNvPr id="1055863" name="Line 119"/>
          <p:cNvSpPr>
            <a:spLocks noChangeShapeType="1"/>
          </p:cNvSpPr>
          <p:nvPr/>
        </p:nvSpPr>
        <p:spPr bwMode="auto">
          <a:xfrm>
            <a:off x="8991600" y="2816578"/>
            <a:ext cx="0" cy="3764844"/>
          </a:xfrm>
          <a:prstGeom prst="line">
            <a:avLst/>
          </a:prstGeom>
          <a:noFill/>
          <a:ln w="9525">
            <a:solidFill>
              <a:srgbClr val="C0C0C0"/>
            </a:solidFill>
            <a:round/>
            <a:headEnd/>
            <a:tailEnd/>
          </a:ln>
          <a:effectLst/>
        </p:spPr>
        <p:txBody>
          <a:bodyPr/>
          <a:lstStyle/>
          <a:p>
            <a:endParaRPr lang="en-US"/>
          </a:p>
        </p:txBody>
      </p:sp>
      <p:sp>
        <p:nvSpPr>
          <p:cNvPr id="1055864" name="Rectangle 120"/>
          <p:cNvSpPr>
            <a:spLocks noChangeArrowheads="1"/>
          </p:cNvSpPr>
          <p:nvPr/>
        </p:nvSpPr>
        <p:spPr bwMode="auto">
          <a:xfrm rot="10800000">
            <a:off x="152400" y="4796367"/>
            <a:ext cx="8839200" cy="876300"/>
          </a:xfrm>
          <a:prstGeom prst="rect">
            <a:avLst/>
          </a:prstGeom>
          <a:solidFill>
            <a:srgbClr val="C0C0C0">
              <a:alpha val="50000"/>
            </a:srgbClr>
          </a:solidFill>
          <a:ln w="9525">
            <a:noFill/>
            <a:miter lim="800000"/>
            <a:headEnd/>
            <a:tailEnd/>
          </a:ln>
          <a:effectLst/>
        </p:spPr>
        <p:txBody>
          <a:bodyPr vert="eaVert" wrap="none" lIns="45720" rIns="45720"/>
          <a:lstStyle/>
          <a:p>
            <a:pPr algn="ctr"/>
            <a:r>
              <a:rPr lang="en-US" sz="1600" b="1" dirty="0" smtClean="0">
                <a:solidFill>
                  <a:srgbClr val="5F5F5F"/>
                </a:solidFill>
                <a:latin typeface="+mn-lt"/>
              </a:rPr>
              <a:t>FY1 0-14</a:t>
            </a:r>
            <a:endParaRPr lang="en-US" sz="1600" b="1" dirty="0">
              <a:solidFill>
                <a:srgbClr val="5F5F5F"/>
              </a:solidFill>
              <a:latin typeface="+mn-lt"/>
            </a:endParaRPr>
          </a:p>
        </p:txBody>
      </p:sp>
      <p:sp>
        <p:nvSpPr>
          <p:cNvPr id="1055865" name="Rectangle 121"/>
          <p:cNvSpPr>
            <a:spLocks noChangeArrowheads="1"/>
          </p:cNvSpPr>
          <p:nvPr/>
        </p:nvSpPr>
        <p:spPr bwMode="auto">
          <a:xfrm rot="10800000">
            <a:off x="152400" y="5705122"/>
            <a:ext cx="8839200" cy="876300"/>
          </a:xfrm>
          <a:prstGeom prst="rect">
            <a:avLst/>
          </a:prstGeom>
          <a:solidFill>
            <a:srgbClr val="C0C0C0">
              <a:alpha val="50000"/>
            </a:srgbClr>
          </a:solidFill>
          <a:ln w="9525">
            <a:noFill/>
            <a:miter lim="800000"/>
            <a:headEnd/>
            <a:tailEnd/>
          </a:ln>
          <a:effectLst/>
        </p:spPr>
        <p:txBody>
          <a:bodyPr vert="eaVert" wrap="none" lIns="45720" rIns="45720"/>
          <a:lstStyle/>
          <a:p>
            <a:pPr algn="ctr" eaLnBrk="1" hangingPunct="1"/>
            <a:r>
              <a:rPr lang="en-US" sz="1600" b="1" dirty="0">
                <a:solidFill>
                  <a:srgbClr val="5F5F5F"/>
                </a:solidFill>
                <a:latin typeface="+mn-lt"/>
              </a:rPr>
              <a:t>FY </a:t>
            </a:r>
            <a:r>
              <a:rPr lang="en-US" sz="1600" b="1" dirty="0" smtClean="0">
                <a:solidFill>
                  <a:srgbClr val="5F5F5F"/>
                </a:solidFill>
                <a:latin typeface="+mn-lt"/>
              </a:rPr>
              <a:t>11-15</a:t>
            </a:r>
            <a:endParaRPr lang="en-US" sz="1600" b="1" dirty="0">
              <a:solidFill>
                <a:srgbClr val="5F5F5F"/>
              </a:solidFill>
              <a:latin typeface="+mn-lt"/>
            </a:endParaRPr>
          </a:p>
        </p:txBody>
      </p:sp>
      <p:sp>
        <p:nvSpPr>
          <p:cNvPr id="1055866" name="Rectangle 122"/>
          <p:cNvSpPr>
            <a:spLocks noChangeArrowheads="1"/>
          </p:cNvSpPr>
          <p:nvPr/>
        </p:nvSpPr>
        <p:spPr bwMode="auto">
          <a:xfrm rot="10800000">
            <a:off x="152400" y="2978856"/>
            <a:ext cx="8839200" cy="876300"/>
          </a:xfrm>
          <a:prstGeom prst="rect">
            <a:avLst/>
          </a:prstGeom>
          <a:solidFill>
            <a:srgbClr val="C0C0C0">
              <a:alpha val="50000"/>
            </a:srgbClr>
          </a:solidFill>
          <a:ln w="9525">
            <a:noFill/>
            <a:miter lim="800000"/>
            <a:headEnd/>
            <a:tailEnd/>
          </a:ln>
          <a:effectLst/>
        </p:spPr>
        <p:txBody>
          <a:bodyPr vert="eaVert" wrap="none" lIns="45720" rIns="45720"/>
          <a:lstStyle/>
          <a:p>
            <a:pPr algn="ctr"/>
            <a:r>
              <a:rPr lang="en-US" sz="1600" b="1" dirty="0">
                <a:solidFill>
                  <a:srgbClr val="5F5F5F"/>
                </a:solidFill>
                <a:latin typeface="+mn-lt"/>
              </a:rPr>
              <a:t>FY </a:t>
            </a:r>
            <a:r>
              <a:rPr lang="en-US" sz="1600" b="1" dirty="0" smtClean="0">
                <a:solidFill>
                  <a:srgbClr val="5F5F5F"/>
                </a:solidFill>
                <a:latin typeface="+mn-lt"/>
              </a:rPr>
              <a:t>08-12</a:t>
            </a:r>
            <a:endParaRPr lang="en-US" sz="1600" b="1" dirty="0">
              <a:solidFill>
                <a:srgbClr val="5F5F5F"/>
              </a:solidFill>
              <a:latin typeface="+mn-lt"/>
            </a:endParaRPr>
          </a:p>
        </p:txBody>
      </p:sp>
      <p:sp>
        <p:nvSpPr>
          <p:cNvPr id="1055867" name="Rectangle 123"/>
          <p:cNvSpPr>
            <a:spLocks noChangeArrowheads="1"/>
          </p:cNvSpPr>
          <p:nvPr/>
        </p:nvSpPr>
        <p:spPr bwMode="auto">
          <a:xfrm>
            <a:off x="1371600" y="4845050"/>
            <a:ext cx="914400" cy="194733"/>
          </a:xfrm>
          <a:prstGeom prst="rect">
            <a:avLst/>
          </a:prstGeom>
          <a:solidFill>
            <a:srgbClr val="990000"/>
          </a:solidFill>
          <a:ln w="9525">
            <a:noFill/>
            <a:miter lim="800000"/>
            <a:headEnd/>
            <a:tailEnd/>
          </a:ln>
          <a:effectLst/>
        </p:spPr>
        <p:txBody>
          <a:bodyPr wrap="none" anchor="ctr"/>
          <a:lstStyle/>
          <a:p>
            <a:pPr algn="l" eaLnBrk="1" hangingPunct="1"/>
            <a:r>
              <a:rPr lang="en-US" sz="1000" b="0">
                <a:solidFill>
                  <a:schemeClr val="bg1"/>
                </a:solidFill>
                <a:latin typeface="+mj-lt"/>
              </a:rPr>
              <a:t>PLAN</a:t>
            </a:r>
          </a:p>
        </p:txBody>
      </p:sp>
      <p:sp>
        <p:nvSpPr>
          <p:cNvPr id="1055868" name="Rectangle 124"/>
          <p:cNvSpPr>
            <a:spLocks noChangeArrowheads="1"/>
          </p:cNvSpPr>
          <p:nvPr/>
        </p:nvSpPr>
        <p:spPr bwMode="auto">
          <a:xfrm>
            <a:off x="2286000" y="5039783"/>
            <a:ext cx="762000" cy="194733"/>
          </a:xfrm>
          <a:prstGeom prst="rect">
            <a:avLst/>
          </a:prstGeom>
          <a:solidFill>
            <a:srgbClr val="C49100"/>
          </a:solidFill>
          <a:ln w="9525">
            <a:noFill/>
            <a:miter lim="800000"/>
            <a:headEnd/>
            <a:tailEnd/>
          </a:ln>
          <a:effectLst/>
        </p:spPr>
        <p:txBody>
          <a:bodyPr wrap="none" anchor="ctr"/>
          <a:lstStyle/>
          <a:p>
            <a:pPr algn="ctr" eaLnBrk="1" hangingPunct="1"/>
            <a:r>
              <a:rPr lang="en-US" sz="1000" b="0" dirty="0">
                <a:solidFill>
                  <a:schemeClr val="bg1"/>
                </a:solidFill>
                <a:latin typeface="+mj-lt"/>
              </a:rPr>
              <a:t>PROGRAM</a:t>
            </a:r>
          </a:p>
        </p:txBody>
      </p:sp>
      <p:sp>
        <p:nvSpPr>
          <p:cNvPr id="1055869" name="Rectangle 125"/>
          <p:cNvSpPr>
            <a:spLocks noChangeArrowheads="1"/>
          </p:cNvSpPr>
          <p:nvPr/>
        </p:nvSpPr>
        <p:spPr bwMode="auto">
          <a:xfrm>
            <a:off x="3048000" y="5234517"/>
            <a:ext cx="3657600" cy="194733"/>
          </a:xfrm>
          <a:prstGeom prst="rect">
            <a:avLst/>
          </a:prstGeom>
          <a:solidFill>
            <a:srgbClr val="006600"/>
          </a:solidFill>
          <a:ln w="9525">
            <a:noFill/>
            <a:miter lim="800000"/>
            <a:headEnd/>
            <a:tailEnd/>
          </a:ln>
          <a:effectLst/>
        </p:spPr>
        <p:txBody>
          <a:bodyPr wrap="none" anchor="ctr"/>
          <a:lstStyle/>
          <a:p>
            <a:pPr algn="l" eaLnBrk="1" hangingPunct="1"/>
            <a:r>
              <a:rPr lang="en-US" sz="1000" b="0">
                <a:solidFill>
                  <a:schemeClr val="bg1"/>
                </a:solidFill>
                <a:latin typeface="+mj-lt"/>
              </a:rPr>
              <a:t>BUDGET</a:t>
            </a:r>
          </a:p>
        </p:txBody>
      </p:sp>
      <p:sp>
        <p:nvSpPr>
          <p:cNvPr id="1055870" name="Rectangle 126"/>
          <p:cNvSpPr>
            <a:spLocks noChangeArrowheads="1"/>
          </p:cNvSpPr>
          <p:nvPr/>
        </p:nvSpPr>
        <p:spPr bwMode="auto">
          <a:xfrm>
            <a:off x="6096000" y="5429250"/>
            <a:ext cx="1828800" cy="194733"/>
          </a:xfrm>
          <a:prstGeom prst="rect">
            <a:avLst/>
          </a:prstGeom>
          <a:solidFill>
            <a:srgbClr val="003FBC"/>
          </a:solidFill>
          <a:ln w="9525">
            <a:noFill/>
            <a:miter lim="800000"/>
            <a:headEnd/>
            <a:tailEnd/>
          </a:ln>
          <a:effectLst/>
        </p:spPr>
        <p:txBody>
          <a:bodyPr wrap="none" anchor="ctr"/>
          <a:lstStyle/>
          <a:p>
            <a:pPr algn="l" eaLnBrk="1" hangingPunct="1"/>
            <a:r>
              <a:rPr lang="en-US" sz="1000" b="0">
                <a:solidFill>
                  <a:schemeClr val="bg1"/>
                </a:solidFill>
                <a:latin typeface="+mj-lt"/>
              </a:rPr>
              <a:t>EXECUTE</a:t>
            </a:r>
          </a:p>
        </p:txBody>
      </p:sp>
      <p:sp>
        <p:nvSpPr>
          <p:cNvPr id="1055871" name="Rectangle 127"/>
          <p:cNvSpPr>
            <a:spLocks noChangeArrowheads="1"/>
          </p:cNvSpPr>
          <p:nvPr/>
        </p:nvSpPr>
        <p:spPr bwMode="auto">
          <a:xfrm>
            <a:off x="3200400" y="5753806"/>
            <a:ext cx="914400" cy="194733"/>
          </a:xfrm>
          <a:prstGeom prst="rect">
            <a:avLst/>
          </a:prstGeom>
          <a:solidFill>
            <a:srgbClr val="990000"/>
          </a:solidFill>
          <a:ln w="9525">
            <a:noFill/>
            <a:miter lim="800000"/>
            <a:headEnd/>
            <a:tailEnd/>
          </a:ln>
          <a:effectLst/>
        </p:spPr>
        <p:txBody>
          <a:bodyPr wrap="none" anchor="ctr"/>
          <a:lstStyle/>
          <a:p>
            <a:pPr algn="l" eaLnBrk="1" hangingPunct="1"/>
            <a:r>
              <a:rPr lang="en-US" sz="1000" b="0">
                <a:solidFill>
                  <a:schemeClr val="bg1"/>
                </a:solidFill>
                <a:latin typeface="+mj-lt"/>
              </a:rPr>
              <a:t>PLAN</a:t>
            </a:r>
          </a:p>
        </p:txBody>
      </p:sp>
      <p:sp>
        <p:nvSpPr>
          <p:cNvPr id="1055872" name="Rectangle 128"/>
          <p:cNvSpPr>
            <a:spLocks noChangeArrowheads="1"/>
          </p:cNvSpPr>
          <p:nvPr/>
        </p:nvSpPr>
        <p:spPr bwMode="auto">
          <a:xfrm>
            <a:off x="4114800" y="5948539"/>
            <a:ext cx="762000" cy="194733"/>
          </a:xfrm>
          <a:prstGeom prst="rect">
            <a:avLst/>
          </a:prstGeom>
          <a:solidFill>
            <a:srgbClr val="C49100"/>
          </a:solidFill>
          <a:ln w="9525">
            <a:noFill/>
            <a:miter lim="800000"/>
            <a:headEnd/>
            <a:tailEnd/>
          </a:ln>
          <a:effectLst/>
        </p:spPr>
        <p:txBody>
          <a:bodyPr wrap="none" anchor="ctr"/>
          <a:lstStyle/>
          <a:p>
            <a:pPr algn="ctr" eaLnBrk="1" hangingPunct="1"/>
            <a:r>
              <a:rPr lang="en-US" sz="1000" b="0">
                <a:solidFill>
                  <a:schemeClr val="bg1"/>
                </a:solidFill>
                <a:latin typeface="+mj-lt"/>
              </a:rPr>
              <a:t>PROGRAM</a:t>
            </a:r>
          </a:p>
        </p:txBody>
      </p:sp>
      <p:sp>
        <p:nvSpPr>
          <p:cNvPr id="1055873" name="Rectangle 129"/>
          <p:cNvSpPr>
            <a:spLocks noChangeArrowheads="1"/>
          </p:cNvSpPr>
          <p:nvPr/>
        </p:nvSpPr>
        <p:spPr bwMode="auto">
          <a:xfrm>
            <a:off x="4876800" y="6143272"/>
            <a:ext cx="3657600" cy="194733"/>
          </a:xfrm>
          <a:prstGeom prst="rect">
            <a:avLst/>
          </a:prstGeom>
          <a:solidFill>
            <a:srgbClr val="006600"/>
          </a:solidFill>
          <a:ln w="9525">
            <a:noFill/>
            <a:miter lim="800000"/>
            <a:headEnd/>
            <a:tailEnd/>
          </a:ln>
          <a:effectLst/>
        </p:spPr>
        <p:txBody>
          <a:bodyPr wrap="none" anchor="ctr"/>
          <a:lstStyle/>
          <a:p>
            <a:pPr algn="l" eaLnBrk="1" hangingPunct="1"/>
            <a:r>
              <a:rPr lang="en-US" sz="1000" b="0">
                <a:solidFill>
                  <a:schemeClr val="bg1"/>
                </a:solidFill>
                <a:latin typeface="+mj-lt"/>
              </a:rPr>
              <a:t>BUDGET</a:t>
            </a:r>
          </a:p>
        </p:txBody>
      </p:sp>
      <p:sp>
        <p:nvSpPr>
          <p:cNvPr id="1055874" name="Rectangle 130"/>
          <p:cNvSpPr>
            <a:spLocks noChangeArrowheads="1"/>
          </p:cNvSpPr>
          <p:nvPr/>
        </p:nvSpPr>
        <p:spPr bwMode="auto">
          <a:xfrm>
            <a:off x="7924800" y="6338006"/>
            <a:ext cx="1066800" cy="194733"/>
          </a:xfrm>
          <a:prstGeom prst="rect">
            <a:avLst/>
          </a:prstGeom>
          <a:solidFill>
            <a:srgbClr val="003FBC"/>
          </a:solidFill>
          <a:ln w="9525">
            <a:noFill/>
            <a:miter lim="800000"/>
            <a:headEnd/>
            <a:tailEnd/>
          </a:ln>
          <a:effectLst/>
        </p:spPr>
        <p:txBody>
          <a:bodyPr wrap="none" anchor="ctr"/>
          <a:lstStyle/>
          <a:p>
            <a:pPr algn="l" eaLnBrk="1" hangingPunct="1"/>
            <a:r>
              <a:rPr lang="en-US" sz="1000" b="0">
                <a:solidFill>
                  <a:schemeClr val="bg1"/>
                </a:solidFill>
                <a:latin typeface="+mj-lt"/>
              </a:rPr>
              <a:t>EXECUTE</a:t>
            </a:r>
          </a:p>
        </p:txBody>
      </p:sp>
      <p:sp>
        <p:nvSpPr>
          <p:cNvPr id="1055875" name="Text Box 131"/>
          <p:cNvSpPr txBox="1">
            <a:spLocks noChangeArrowheads="1"/>
          </p:cNvSpPr>
          <p:nvPr/>
        </p:nvSpPr>
        <p:spPr bwMode="auto">
          <a:xfrm>
            <a:off x="7924800" y="2427111"/>
            <a:ext cx="805733" cy="338554"/>
          </a:xfrm>
          <a:prstGeom prst="rect">
            <a:avLst/>
          </a:prstGeom>
          <a:noFill/>
          <a:ln w="9525">
            <a:noFill/>
            <a:miter lim="800000"/>
            <a:headEnd/>
            <a:tailEnd/>
          </a:ln>
          <a:effectLst/>
        </p:spPr>
        <p:txBody>
          <a:bodyPr wrap="none">
            <a:spAutoFit/>
          </a:bodyPr>
          <a:lstStyle/>
          <a:p>
            <a:pPr algn="l" eaLnBrk="1" hangingPunct="1"/>
            <a:r>
              <a:rPr lang="en-US" sz="1600" b="1" dirty="0">
                <a:solidFill>
                  <a:srgbClr val="000000"/>
                </a:solidFill>
                <a:latin typeface="+mn-lt"/>
              </a:rPr>
              <a:t>FY </a:t>
            </a:r>
            <a:r>
              <a:rPr lang="en-US" sz="1600" b="1" dirty="0" smtClean="0">
                <a:solidFill>
                  <a:srgbClr val="000000"/>
                </a:solidFill>
                <a:latin typeface="+mn-lt"/>
              </a:rPr>
              <a:t>2011</a:t>
            </a:r>
            <a:endParaRPr lang="en-US" sz="1600" b="1" dirty="0">
              <a:solidFill>
                <a:srgbClr val="000000"/>
              </a:solidFill>
              <a:latin typeface="+mn-lt"/>
            </a:endParaRPr>
          </a:p>
        </p:txBody>
      </p:sp>
      <p:sp>
        <p:nvSpPr>
          <p:cNvPr id="1055889" name="Rectangle 145"/>
          <p:cNvSpPr>
            <a:spLocks noChangeArrowheads="1"/>
          </p:cNvSpPr>
          <p:nvPr/>
        </p:nvSpPr>
        <p:spPr bwMode="auto">
          <a:xfrm rot="10800000">
            <a:off x="152400" y="3887611"/>
            <a:ext cx="8839200" cy="876300"/>
          </a:xfrm>
          <a:prstGeom prst="rect">
            <a:avLst/>
          </a:prstGeom>
          <a:solidFill>
            <a:srgbClr val="C0C0C0">
              <a:alpha val="50000"/>
            </a:srgbClr>
          </a:solidFill>
          <a:ln w="9525">
            <a:noFill/>
            <a:miter lim="800000"/>
            <a:headEnd/>
            <a:tailEnd/>
          </a:ln>
          <a:effectLst/>
        </p:spPr>
        <p:txBody>
          <a:bodyPr vert="eaVert" wrap="none" lIns="45720" rIns="45720"/>
          <a:lstStyle/>
          <a:p>
            <a:pPr algn="ctr" eaLnBrk="1" hangingPunct="1"/>
            <a:r>
              <a:rPr lang="en-US" sz="1600" b="1" dirty="0">
                <a:solidFill>
                  <a:srgbClr val="5F5F5F"/>
                </a:solidFill>
                <a:latin typeface="+mn-lt"/>
              </a:rPr>
              <a:t>FY </a:t>
            </a:r>
            <a:r>
              <a:rPr lang="en-US" sz="1600" b="1" dirty="0" smtClean="0">
                <a:solidFill>
                  <a:srgbClr val="5F5F5F"/>
                </a:solidFill>
                <a:latin typeface="+mn-lt"/>
              </a:rPr>
              <a:t>09-13</a:t>
            </a:r>
            <a:endParaRPr lang="en-US" sz="1600" b="1" dirty="0">
              <a:solidFill>
                <a:srgbClr val="5F5F5F"/>
              </a:solidFill>
              <a:latin typeface="+mn-lt"/>
            </a:endParaRPr>
          </a:p>
        </p:txBody>
      </p:sp>
      <p:sp>
        <p:nvSpPr>
          <p:cNvPr id="1055890" name="Rectangle 146"/>
          <p:cNvSpPr>
            <a:spLocks noChangeArrowheads="1"/>
          </p:cNvSpPr>
          <p:nvPr/>
        </p:nvSpPr>
        <p:spPr bwMode="auto">
          <a:xfrm>
            <a:off x="609600" y="4133732"/>
            <a:ext cx="609600" cy="194733"/>
          </a:xfrm>
          <a:prstGeom prst="rect">
            <a:avLst/>
          </a:prstGeom>
          <a:solidFill>
            <a:srgbClr val="C49100"/>
          </a:solidFill>
          <a:ln w="9525">
            <a:noFill/>
            <a:miter lim="800000"/>
            <a:headEnd/>
            <a:tailEnd/>
          </a:ln>
          <a:effectLst/>
        </p:spPr>
        <p:txBody>
          <a:bodyPr wrap="none" anchor="ctr"/>
          <a:lstStyle/>
          <a:p>
            <a:pPr algn="ctr" eaLnBrk="1" hangingPunct="1"/>
            <a:r>
              <a:rPr lang="en-US" sz="800" b="0" dirty="0">
                <a:solidFill>
                  <a:schemeClr val="bg1"/>
                </a:solidFill>
                <a:latin typeface="+mj-lt"/>
              </a:rPr>
              <a:t>PROGRAM</a:t>
            </a:r>
          </a:p>
        </p:txBody>
      </p:sp>
      <p:sp>
        <p:nvSpPr>
          <p:cNvPr id="1055891" name="Rectangle 147"/>
          <p:cNvSpPr>
            <a:spLocks noChangeArrowheads="1"/>
          </p:cNvSpPr>
          <p:nvPr/>
        </p:nvSpPr>
        <p:spPr bwMode="auto">
          <a:xfrm>
            <a:off x="1219200" y="4328466"/>
            <a:ext cx="3657600" cy="194733"/>
          </a:xfrm>
          <a:prstGeom prst="rect">
            <a:avLst/>
          </a:prstGeom>
          <a:solidFill>
            <a:srgbClr val="006600"/>
          </a:solidFill>
          <a:ln w="9525">
            <a:noFill/>
            <a:miter lim="800000"/>
            <a:headEnd/>
            <a:tailEnd/>
          </a:ln>
          <a:effectLst/>
        </p:spPr>
        <p:txBody>
          <a:bodyPr wrap="none" anchor="ctr"/>
          <a:lstStyle/>
          <a:p>
            <a:pPr algn="l" eaLnBrk="1" hangingPunct="1"/>
            <a:r>
              <a:rPr lang="en-US" sz="1000" b="0">
                <a:solidFill>
                  <a:schemeClr val="bg1"/>
                </a:solidFill>
                <a:latin typeface="+mj-lt"/>
              </a:rPr>
              <a:t>BUDGET</a:t>
            </a:r>
          </a:p>
        </p:txBody>
      </p:sp>
      <p:sp>
        <p:nvSpPr>
          <p:cNvPr id="1055892" name="Rectangle 148"/>
          <p:cNvSpPr>
            <a:spLocks noChangeArrowheads="1"/>
          </p:cNvSpPr>
          <p:nvPr/>
        </p:nvSpPr>
        <p:spPr bwMode="auto">
          <a:xfrm>
            <a:off x="4267200" y="4523199"/>
            <a:ext cx="1828800" cy="194733"/>
          </a:xfrm>
          <a:prstGeom prst="rect">
            <a:avLst/>
          </a:prstGeom>
          <a:solidFill>
            <a:srgbClr val="003FBC"/>
          </a:solidFill>
          <a:ln w="9525">
            <a:noFill/>
            <a:miter lim="800000"/>
            <a:headEnd/>
            <a:tailEnd/>
          </a:ln>
          <a:effectLst/>
        </p:spPr>
        <p:txBody>
          <a:bodyPr wrap="none" anchor="ctr"/>
          <a:lstStyle/>
          <a:p>
            <a:pPr algn="l" eaLnBrk="1" hangingPunct="1"/>
            <a:r>
              <a:rPr lang="en-US" sz="1000" b="0">
                <a:solidFill>
                  <a:schemeClr val="bg1"/>
                </a:solidFill>
                <a:latin typeface="+mj-lt"/>
              </a:rPr>
              <a:t>EXECUTE</a:t>
            </a:r>
          </a:p>
        </p:txBody>
      </p:sp>
      <p:sp>
        <p:nvSpPr>
          <p:cNvPr id="1055893" name="Rectangle 149"/>
          <p:cNvSpPr>
            <a:spLocks noChangeArrowheads="1"/>
          </p:cNvSpPr>
          <p:nvPr/>
        </p:nvSpPr>
        <p:spPr bwMode="auto">
          <a:xfrm>
            <a:off x="609600" y="3419710"/>
            <a:ext cx="2438400" cy="194733"/>
          </a:xfrm>
          <a:prstGeom prst="rect">
            <a:avLst/>
          </a:prstGeom>
          <a:solidFill>
            <a:srgbClr val="006600"/>
          </a:solidFill>
          <a:ln w="9525">
            <a:noFill/>
            <a:miter lim="800000"/>
            <a:headEnd/>
            <a:tailEnd/>
          </a:ln>
          <a:effectLst/>
        </p:spPr>
        <p:txBody>
          <a:bodyPr wrap="none" anchor="ctr"/>
          <a:lstStyle/>
          <a:p>
            <a:pPr algn="l" eaLnBrk="1" hangingPunct="1"/>
            <a:r>
              <a:rPr lang="en-US" sz="1000" b="0" dirty="0">
                <a:solidFill>
                  <a:schemeClr val="bg1"/>
                </a:solidFill>
                <a:latin typeface="+mj-lt"/>
              </a:rPr>
              <a:t>BUDGET</a:t>
            </a:r>
          </a:p>
        </p:txBody>
      </p:sp>
      <p:sp>
        <p:nvSpPr>
          <p:cNvPr id="1055894" name="Rectangle 150"/>
          <p:cNvSpPr>
            <a:spLocks noChangeArrowheads="1"/>
          </p:cNvSpPr>
          <p:nvPr/>
        </p:nvSpPr>
        <p:spPr bwMode="auto">
          <a:xfrm>
            <a:off x="2438400" y="3614444"/>
            <a:ext cx="1828800" cy="194733"/>
          </a:xfrm>
          <a:prstGeom prst="rect">
            <a:avLst/>
          </a:prstGeom>
          <a:solidFill>
            <a:srgbClr val="003FBC"/>
          </a:solidFill>
          <a:ln w="9525">
            <a:noFill/>
            <a:miter lim="800000"/>
            <a:headEnd/>
            <a:tailEnd/>
          </a:ln>
          <a:effectLst/>
        </p:spPr>
        <p:txBody>
          <a:bodyPr wrap="none" anchor="ctr"/>
          <a:lstStyle/>
          <a:p>
            <a:pPr algn="l" eaLnBrk="1" hangingPunct="1"/>
            <a:r>
              <a:rPr lang="en-US" sz="1000" b="0">
                <a:solidFill>
                  <a:schemeClr val="bg1"/>
                </a:solidFill>
                <a:latin typeface="+mj-lt"/>
              </a:rPr>
              <a:t>EXECUTE</a:t>
            </a:r>
          </a:p>
        </p:txBody>
      </p:sp>
      <p:sp>
        <p:nvSpPr>
          <p:cNvPr id="151" name="Title 1"/>
          <p:cNvSpPr>
            <a:spLocks noGrp="1"/>
          </p:cNvSpPr>
          <p:nvPr>
            <p:ph type="title"/>
          </p:nvPr>
        </p:nvSpPr>
        <p:spPr>
          <a:xfrm>
            <a:off x="914400" y="0"/>
            <a:ext cx="8229600" cy="990600"/>
          </a:xfrm>
        </p:spPr>
        <p:txBody>
          <a:bodyPr>
            <a:normAutofit fontScale="90000"/>
          </a:bodyPr>
          <a:lstStyle/>
          <a:p>
            <a:r>
              <a:rPr lang="en-US" dirty="0" smtClean="0"/>
              <a:t>NOAA’s Planning, Programming, Budgeting and Execution System</a:t>
            </a:r>
          </a:p>
        </p:txBody>
      </p:sp>
      <p:sp>
        <p:nvSpPr>
          <p:cNvPr id="152" name="Slide Number Placeholder 151"/>
          <p:cNvSpPr>
            <a:spLocks noGrp="1"/>
          </p:cNvSpPr>
          <p:nvPr>
            <p:ph type="sldNum" sz="quarter" idx="12"/>
          </p:nvPr>
        </p:nvSpPr>
        <p:spPr/>
        <p:txBody>
          <a:bodyPr/>
          <a:lstStyle/>
          <a:p>
            <a:pPr>
              <a:defRPr/>
            </a:pPr>
            <a:fld id="{FA233178-56B9-446C-BFCD-37F9D38B5CD0}" type="slidenum">
              <a:rPr lang="en-US" smtClean="0"/>
              <a:pPr>
                <a:defRPr/>
              </a:pPr>
              <a:t>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80 - &amp;quot;NOAA Funding Levels&amp;quot;&quot;/&gt;&lt;property id=&quot;20307&quot; value=&quot;287&quot;/&gt;&lt;/object&gt;&lt;object type=&quot;3&quot; unique_id=&quot;19745&quot;&gt;&lt;property id=&quot;20148&quot; value=&quot;5&quot;/&gt;&lt;property id=&quot;20300&quot; value=&quot;Slide 1 - &amp;quot;NOAA&amp;#x0D;&amp;#x0A;Transition Team Briefing&amp;quot;&quot;/&gt;&lt;property id=&quot;20307&quot; value=&quot;459&quot;/&gt;&lt;/object&gt;&lt;object type=&quot;3&quot; unique_id=&quot;19746&quot;&gt;&lt;property id=&quot;20148&quot; value=&quot;5&quot;/&gt;&lt;property id=&quot;20300&quot; value=&quot;Slide 3 - &amp;quot;NOAA’s Vision&amp;quot;&quot;/&gt;&lt;property id=&quot;20307&quot; value=&quot;460&quot;/&gt;&lt;/object&gt;&lt;object type=&quot;3&quot; unique_id=&quot;28265&quot;&gt;&lt;property id=&quot;20148&quot; value=&quot;5&quot;/&gt;&lt;property id=&quot;20300&quot; value=&quot;Slide 21 - &amp;quot;NOAA Core Assets&amp;quot;&quot;/&gt;&lt;property id=&quot;20307&quot; value=&quot;525&quot;/&gt;&lt;/object&gt;&lt;object type=&quot;3&quot; unique_id=&quot;30931&quot;&gt;&lt;property id=&quot;20148&quot; value=&quot;5&quot;/&gt;&lt;property id=&quot;20300&quot; value=&quot;Slide 23 - &amp;quot;NOAA Mandates and Authorities&amp;quot;&quot;/&gt;&lt;property id=&quot;20307&quot; value=&quot;539&quot;/&gt;&lt;/object&gt;&lt;object type=&quot;3&quot; unique_id=&quot;32712&quot;&gt;&lt;property id=&quot;20148&quot; value=&quot;5&quot;/&gt;&lt;property id=&quot;20300&quot; value=&quot;Slide 5 - &amp;quot;NOAA Saves American Lives&amp;quot;&quot;/&gt;&lt;property id=&quot;20307&quot; value=&quot;556&quot;/&gt;&lt;/object&gt;&lt;object type=&quot;3&quot; unique_id=&quot;32737&quot;&gt;&lt;property id=&quot;20148&quot; value=&quot;5&quot;/&gt;&lt;property id=&quot;20300&quot; value=&quot;Slide 8 - &amp;quot;NOAA Saves American Lives&amp;quot;&quot;/&gt;&lt;property id=&quot;20307&quot; value=&quot;554&quot;/&gt;&lt;/object&gt;&lt;object type=&quot;3&quot; unique_id=&quot;33773&quot;&gt;&lt;property id=&quot;20148&quot; value=&quot;5&quot;/&gt;&lt;property id=&quot;20300&quot; value=&quot;Slide 10 - &amp;quot;NOAA Is Vital to the &amp;#x0D;&amp;#x0A;American Economy&amp;quot;&quot;/&gt;&lt;property id=&quot;20307&quot; value=&quot;581&quot;/&gt;&lt;/object&gt;&lt;object type=&quot;3&quot; unique_id=&quot;35551&quot;&gt;&lt;property id=&quot;20148&quot; value=&quot;5&quot;/&gt;&lt;property id=&quot;20300&quot; value=&quot;Slide 20 - &amp;quot;NOAA Workforce&amp;quot;&quot;/&gt;&lt;property id=&quot;20307&quot; value=&quot;583&quot;/&gt;&lt;/object&gt;&lt;object type=&quot;3&quot; unique_id=&quot;35552&quot;&gt;&lt;property id=&quot;20148&quot; value=&quot;5&quot;/&gt;&lt;property id=&quot;20300&quot; value=&quot;Slide 22 - &amp;quot;NOAA Core Assets&amp;quot;&quot;/&gt;&lt;property id=&quot;20307&quot; value=&quot;584&quot;/&gt;&lt;/object&gt;&lt;object type=&quot;3&quot; unique_id=&quot;37181&quot;&gt;&lt;property id=&quot;20148&quot; value=&quot;5&quot;/&gt;&lt;property id=&quot;20300&quot; value=&quot;Slide 15 - &amp;quot;NOAA Organization&amp;quot;&quot;/&gt;&lt;property id=&quot;20307&quot; value=&quot;612&quot;/&gt;&lt;/object&gt;&lt;object type=&quot;3&quot; unique_id=&quot;37671&quot;&gt;&lt;property id=&quot;20148&quot; value=&quot;5&quot;/&gt;&lt;property id=&quot;20300&quot; value=&quot;Slide 2 - &amp;quot;NOAA’s Mission&amp;quot;&quot;/&gt;&lt;property id=&quot;20307&quot; value=&quot;614&quot;/&gt;&lt;/object&gt;&lt;object type=&quot;3&quot; unique_id=&quot;37672&quot;&gt;&lt;property id=&quot;20148&quot; value=&quot;5&quot;/&gt;&lt;property id=&quot;20300&quot; value=&quot;Slide 6 - &amp;quot;NOAA Saves American Lives&amp;quot;&quot;/&gt;&lt;property id=&quot;20307&quot; value=&quot;615&quot;/&gt;&lt;/object&gt;&lt;object type=&quot;3&quot; unique_id=&quot;37673&quot;&gt;&lt;property id=&quot;20148&quot; value=&quot;5&quot;/&gt;&lt;property id=&quot;20300&quot; value=&quot;Slide 7 - &amp;quot;NOAA Saves American Lives&amp;quot;&quot;/&gt;&lt;property id=&quot;20307&quot; value=&quot;616&quot;/&gt;&lt;/object&gt;&lt;object type=&quot;3&quot; unique_id=&quot;37674&quot;&gt;&lt;property id=&quot;20148&quot; value=&quot;5&quot;/&gt;&lt;property id=&quot;20300&quot; value=&quot;Slide 9 - &amp;quot;NOAA Is Vital to the &amp;#x0D;&amp;#x0A;American Economy&amp;quot;&quot;/&gt;&lt;property id=&quot;20307&quot; value=&quot;617&quot;/&gt;&lt;/object&gt;&lt;object type=&quot;3&quot; unique_id=&quot;37675&quot;&gt;&lt;property id=&quot;20148&quot; value=&quot;5&quot;/&gt;&lt;property id=&quot;20300&quot; value=&quot;Slide 11 - &amp;quot;NOAA Is Vital to the &amp;#x0D;&amp;#x0A;American Economy&amp;quot;&quot;/&gt;&lt;property id=&quot;20307&quot; value=&quot;618&quot;/&gt;&lt;/object&gt;&lt;object type=&quot;3&quot; unique_id=&quot;37676&quot;&gt;&lt;property id=&quot;20148&quot; value=&quot;5&quot;/&gt;&lt;property id=&quot;20300&quot; value=&quot;Slide 12 - &amp;quot;NOAA Is Vital to the &amp;#x0D;&amp;#x0A;American Economy&amp;quot;&quot;/&gt;&lt;property id=&quot;20307&quot; value=&quot;619&quot;/&gt;&lt;/object&gt;&lt;object type=&quot;3&quot; unique_id=&quot;37677&quot;&gt;&lt;property id=&quot;20148&quot; value=&quot;5&quot;/&gt;&lt;property id=&quot;20300&quot; value=&quot;Slide 13 - &amp;quot;NOAA Is Vital to the &amp;#x0D;&amp;#x0A;American Economy&amp;quot;&quot;/&gt;&lt;property id=&quot;20307&quot; value=&quot;620&quot;/&gt;&lt;/object&gt;&lt;object type=&quot;3&quot; unique_id=&quot;37894&quot;&gt;&lt;property id=&quot;20148&quot; value=&quot;5&quot;/&gt;&lt;property id=&quot;20300&quot; value=&quot;Slide 17 - &amp;quot;NOAA Funding Levels Through FY2010&amp;quot;&quot;/&gt;&lt;property id=&quot;20307&quot; value=&quot;623&quot;/&gt;&lt;/object&gt;&lt;object type=&quot;3&quot; unique_id=&quot;37918&quot;&gt;&lt;property id=&quot;20148&quot; value=&quot;5&quot;/&gt;&lt;property id=&quot;20300&quot; value=&quot;Slide 83 - &amp;quot;NOAA’s Strategic Organization&amp;quot;&quot;/&gt;&lt;property id=&quot;20307&quot; value=&quot;624&quot;/&gt;&lt;/object&gt;&lt;object type=&quot;3&quot; unique_id=&quot;40476&quot;&gt;&lt;property id=&quot;20148&quot; value=&quot;5&quot;/&gt;&lt;property id=&quot;20300&quot; value=&quot;Slide 24 - &amp;quot;NOAA&amp;#x0D;&amp;#x0A;Transition Team Briefing&amp;quot;&quot;/&gt;&lt;property id=&quot;20307&quot; value=&quot;626&quot;/&gt;&lt;/object&gt;&lt;object type=&quot;3&quot; unique_id=&quot;40483&quot;&gt;&lt;property id=&quot;20148&quot; value=&quot;5&quot;/&gt;&lt;property id=&quot;20300&quot; value=&quot;Slide 31 - &amp;quot;Building On Today’s Services To Meet Tomorrow’s Challenges&amp;quot;&quot;/&gt;&lt;property id=&quot;20307&quot; value=&quot;633&quot;/&gt;&lt;/object&gt;&lt;object type=&quot;3&quot; unique_id=&quot;40484&quot;&gt;&lt;property id=&quot;20148&quot; value=&quot;5&quot;/&gt;&lt;property id=&quot;20300&quot; value=&quot;Slide 33 - &amp;quot;The Nation Depends On NOAA’s Services Every Day&amp;quot;&quot;/&gt;&lt;property id=&quot;20307&quot; value=&quot;634&quot;/&gt;&lt;/object&gt;&lt;object type=&quot;3&quot; unique_id=&quot;40485&quot;&gt;&lt;property id=&quot;20148&quot; value=&quot;5&quot;/&gt;&lt;property id=&quot;20300&quot; value=&quot;Slide 34 - &amp;quot;NOAA&amp;#x0D;&amp;#x0A;Transition Team Briefing&amp;quot;&quot;/&gt;&lt;property id=&quot;20307&quot; value=&quot;639&quot;/&gt;&lt;/object&gt;&lt;object type=&quot;3&quot; unique_id=&quot;40486&quot;&gt;&lt;property id=&quot;20148&quot; value=&quot;5&quot;/&gt;&lt;property id=&quot;20300&quot; value=&quot;Slide 35 - &amp;quot;NOAA&amp;#x0D;&amp;#x0A;Transition Team Briefing&amp;quot;&quot;/&gt;&lt;property id=&quot;20307&quot; value=&quot;635&quot;/&gt;&lt;/object&gt;&lt;object type=&quot;3&quot; unique_id=&quot;40487&quot;&gt;&lt;property id=&quot;20148&quot; value=&quot;5&quot;/&gt;&lt;property id=&quot;20300&quot; value=&quot;Slide 37 - &amp;quot;Executive Decision Making — Councils&amp;quot;&quot;/&gt;&lt;property id=&quot;20307&quot; value=&quot;636&quot;/&gt;&lt;/object&gt;&lt;object type=&quot;3&quot; unique_id=&quot;40488&quot;&gt;&lt;property id=&quot;20148&quot; value=&quot;5&quot;/&gt;&lt;property id=&quot;20300&quot; value=&quot;Slide 36 - &amp;quot;Executive Decision Making — NEP/NEC&amp;quot;&quot;/&gt;&lt;property id=&quot;20307&quot; value=&quot;637&quot;/&gt;&lt;/object&gt;&lt;object type=&quot;3&quot; unique_id=&quot;40490&quot;&gt;&lt;property id=&quot;20148&quot; value=&quot;5&quot;/&gt;&lt;property id=&quot;20300&quot; value=&quot;Slide 39 - &amp;quot;NOAA&amp;#x0D;&amp;#x0A;Transition Team Briefing&amp;quot;&quot;/&gt;&lt;property id=&quot;20307&quot; value=&quot;640&quot;/&gt;&lt;/object&gt;&lt;object type=&quot;3&quot; unique_id=&quot;40491&quot;&gt;&lt;property id=&quot;20148&quot; value=&quot;5&quot;/&gt;&lt;property id=&quot;20300&quot; value=&quot;Slide 40 - &amp;quot;NOAA’s Urgent Issues&amp;#x0D;&amp;#x0A;&amp;quot;&quot;/&gt;&lt;property id=&quot;20307&quot; value=&quot;641&quot;/&gt;&lt;/object&gt;&lt;object type=&quot;3&quot; unique_id=&quot;40492&quot;&gt;&lt;property id=&quot;20148&quot; value=&quot;5&quot;/&gt;&lt;property id=&quot;20300&quot; value=&quot;Slide 41 - &amp;quot;NOAA&amp;#x0D;&amp;#x0A;Transition Team Briefing&amp;quot;&quot;/&gt;&lt;property id=&quot;20307&quot; value=&quot;642&quot;/&gt;&lt;/object&gt;&lt;object type=&quot;3&quot; unique_id=&quot;40493&quot;&gt;&lt;property id=&quot;20148&quot; value=&quot;5&quot;/&gt;&lt;property id=&quot;20300&quot; value=&quot;Slide 42 - &amp;quot;NOAA Organization&amp;quot;&quot;/&gt;&lt;property id=&quot;20307&quot; value=&quot;643&quot;/&gt;&lt;/object&gt;&lt;object type=&quot;3&quot; unique_id=&quot;40494&quot;&gt;&lt;property id=&quot;20148&quot; value=&quot;5&quot;/&gt;&lt;property id=&quot;20300&quot; value=&quot;Slide 43 - &amp;quot;Staff Offices&amp;#x0D;&amp;#x0A;International Affairs&amp;quot;&quot;/&gt;&lt;property id=&quot;20307&quot; value=&quot;644&quot;/&gt;&lt;/object&gt;&lt;object type=&quot;3&quot; unique_id=&quot;40495&quot;&gt;&lt;property id=&quot;20148&quot; value=&quot;5&quot;/&gt;&lt;property id=&quot;20300&quot; value=&quot;Slide 44 - &amp;quot;Staff Offices&amp;#x0D;&amp;#x0A;General Counsel&amp;quot;&quot;/&gt;&lt;property id=&quot;20307&quot; value=&quot;645&quot;/&gt;&lt;/object&gt;&lt;object type=&quot;3&quot; unique_id=&quot;40496&quot;&gt;&lt;property id=&quot;20148&quot; value=&quot;5&quot;/&gt;&lt;property id=&quot;20300&quot; value=&quot;Slide 45 - &amp;quot;Staff Offices&amp;#x0D;&amp;#x0A;Legislative Affairs&amp;quot;&quot;/&gt;&lt;property id=&quot;20307&quot; value=&quot;646&quot;/&gt;&lt;/object&gt;&lt;object type=&quot;3&quot; unique_id=&quot;40497&quot;&gt;&lt;property id=&quot;20148&quot; value=&quot;5&quot;/&gt;&lt;property id=&quot;20300&quot; value=&quot;Slide 46 - &amp;quot;Staff Offices&amp;#x0D;&amp;#x0A;Communications&amp;quot;&quot;/&gt;&lt;property id=&quot;20307&quot; value=&quot;647&quot;/&gt;&lt;/object&gt;&lt;object type=&quot;3&quot; unique_id=&quot;40498&quot;&gt;&lt;property id=&quot;20148&quot; value=&quot;5&quot;/&gt;&lt;property id=&quot;20300&quot; value=&quot;Slide 47 - &amp;quot;Staff Offices&amp;#x0D;&amp;#x0A;Workforce Management&amp;quot;&quot;/&gt;&lt;property id=&quot;20307&quot; value=&quot;648&quot;/&gt;&lt;/object&gt;&lt;object type=&quot;3&quot; unique_id=&quot;40499&quot;&gt;&lt;property id=&quot;20148&quot; value=&quot;5&quot;/&gt;&lt;property id=&quot;20300&quot; value=&quot;Slide 48 - &amp;quot;Staff Offices&amp;#x0D;&amp;#x0A;Education&amp;quot;&quot;/&gt;&lt;property id=&quot;20307&quot; value=&quot;649&quot;/&gt;&lt;/object&gt;&lt;object type=&quot;3&quot; unique_id=&quot;40500&quot;&gt;&lt;property id=&quot;20148&quot; value=&quot;5&quot;/&gt;&lt;property id=&quot;20300&quot; value=&quot;Slide 49 - &amp;quot;Staff Offices&amp;#x0D;&amp;#x0A;Chief Information Officer/High Performance Computing &amp;amp; Communication&amp;quot;&quot;/&gt;&lt;property id=&quot;20307&quot; value=&quot;650&quot;/&gt;&lt;/object&gt;&lt;object type=&quot;3&quot; unique_id=&quot;40501&quot;&gt;&lt;property id=&quot;20148&quot; value=&quot;5&quot;/&gt;&lt;property id=&quot;20300&quot; value=&quot;Slide 50 - &amp;quot;Staff Offices&amp;#x0D;&amp;#x0A;Program Analysis &amp;amp; Evaluation&amp;quot;&quot;/&gt;&lt;property id=&quot;20307&quot; value=&quot;651&quot;/&gt;&lt;/object&gt;&lt;object type=&quot;3&quot; unique_id=&quot;40502&quot;&gt;&lt;property id=&quot;20148&quot; value=&quot;5&quot;/&gt;&lt;property id=&quot;20300&quot; value=&quot;Slide 51 - &amp;quot;Staff Offices&amp;#x0D;&amp;#x0A;Chief Administrative Officer&amp;quot;&quot;/&gt;&lt;property id=&quot;20307&quot; value=&quot;652&quot;/&gt;&lt;/object&gt;&lt;object type=&quot;3&quot; unique_id=&quot;40503&quot;&gt;&lt;property id=&quot;20148&quot; value=&quot;5&quot;/&gt;&lt;property id=&quot;20300&quot; value=&quot;Slide 52 - &amp;quot;Staff Offices&amp;#x0D;&amp;#x0A;Chief Financial Officer&amp;quot;&quot;/&gt;&lt;property id=&quot;20307&quot; value=&quot;653&quot;/&gt;&lt;/object&gt;&lt;object type=&quot;3&quot; unique_id=&quot;40504&quot;&gt;&lt;property id=&quot;20148&quot; value=&quot;5&quot;/&gt;&lt;property id=&quot;20300&quot; value=&quot;Slide 53 - &amp;quot;Staff Offices&amp;#x0D;&amp;#x0A;Federal Coordinator for Meteorology&amp;quot;&quot;/&gt;&lt;property id=&quot;20307&quot; value=&quot;654&quot;/&gt;&lt;/object&gt;&lt;object type=&quot;3&quot; unique_id=&quot;40505&quot;&gt;&lt;property id=&quot;20148&quot; value=&quot;5&quot;/&gt;&lt;property id=&quot;20300&quot; value=&quot;Slide 54 - &amp;quot;Staff Offices&amp;#x0D;&amp;#x0A;Acquisition &amp;amp; Grants&amp;quot;&quot;/&gt;&lt;property id=&quot;20307&quot; value=&quot;655&quot;/&gt;&lt;/object&gt;&lt;object type=&quot;3&quot; unique_id=&quot;40506&quot;&gt;&lt;property id=&quot;20148&quot; value=&quot;5&quot;/&gt;&lt;property id=&quot;20300&quot; value=&quot;Slide 55 - &amp;quot;Staff Offices&amp;#x0D;&amp;#x0A;Marine &amp;amp; Aviation Operations&amp;quot;&quot;/&gt;&lt;property id=&quot;20307&quot; value=&quot;656&quot;/&gt;&lt;/object&gt;&lt;object type=&quot;3&quot; unique_id=&quot;40507&quot;&gt;&lt;property id=&quot;20148&quot; value=&quot;5&quot;/&gt;&lt;property id=&quot;20300&quot; value=&quot;Slide 56 - &amp;quot;Oceanic &amp;amp; Atmospheric Research &amp;quot;&quot;/&gt;&lt;property id=&quot;20307&quot; value=&quot;657&quot;/&gt;&lt;/object&gt;&lt;object type=&quot;3&quot; unique_id=&quot;40509&quot;&gt;&lt;property id=&quot;20148&quot; value=&quot;5&quot;/&gt;&lt;property id=&quot;20300&quot; value=&quot;Slide 57 - &amp;quot;National Weather Service&amp;quot;&quot;/&gt;&lt;property id=&quot;20307&quot; value=&quot;659&quot;/&gt;&lt;/object&gt;&lt;object type=&quot;3&quot; unique_id=&quot;40511&quot;&gt;&lt;property id=&quot;20148&quot; value=&quot;5&quot;/&gt;&lt;property id=&quot;20300&quot; value=&quot;Slide 58 - &amp;quot;National Marine Fisheries Service&amp;quot;&quot;/&gt;&lt;property id=&quot;20307&quot; value=&quot;661&quot;/&gt;&lt;/object&gt;&lt;object type=&quot;3&quot; unique_id=&quot;40513&quot;&gt;&lt;property id=&quot;20148&quot; value=&quot;5&quot;/&gt;&lt;property id=&quot;20300&quot; value=&quot;Slide 59 - &amp;quot;National Environmental Satellite, Data, &amp;amp; Information Service&amp;quot;&quot;/&gt;&lt;property id=&quot;20307&quot; value=&quot;663&quot;/&gt;&lt;/object&gt;&lt;object type=&quot;3&quot; unique_id=&quot;40515&quot;&gt;&lt;property id=&quot;20148&quot; value=&quot;5&quot;/&gt;&lt;property id=&quot;20300&quot; value=&quot;Slide 60 - &amp;quot;National Ocean Service&amp;quot;&quot;/&gt;&lt;property id=&quot;20307&quot; value=&quot;665&quot;/&gt;&lt;/object&gt;&lt;object type=&quot;3&quot; unique_id=&quot;40517&quot;&gt;&lt;property id=&quot;20148&quot; value=&quot;5&quot;/&gt;&lt;property id=&quot;20300&quot; value=&quot;Slide 61 - &amp;quot;Program Planning &amp;amp; Integration&amp;quot;&quot;/&gt;&lt;property id=&quot;20307&quot; value=&quot;667&quot;/&gt;&lt;/object&gt;&lt;object type=&quot;3&quot; unique_id=&quot;40518&quot;&gt;&lt;property id=&quot;20148&quot; value=&quot;5&quot;/&gt;&lt;property id=&quot;20300&quot; value=&quot;Slide 62 - &amp;quot;Climate Goal&amp;quot;&quot;/&gt;&lt;property id=&quot;20307&quot; value=&quot;668&quot;/&gt;&lt;/object&gt;&lt;object type=&quot;3&quot; unique_id=&quot;40519&quot;&gt;&lt;property id=&quot;20148&quot; value=&quot;5&quot;/&gt;&lt;property id=&quot;20300&quot; value=&quot;Slide 63 - &amp;quot;Weather and Water Goal&amp;quot;&quot;/&gt;&lt;property id=&quot;20307&quot; value=&quot;669&quot;/&gt;&lt;/object&gt;&lt;object type=&quot;3&quot; unique_id=&quot;40520&quot;&gt;&lt;property id=&quot;20148&quot; value=&quot;5&quot;/&gt;&lt;property id=&quot;20300&quot; value=&quot;Slide 64 - &amp;quot;Ecosystem Goal&amp;quot;&quot;/&gt;&lt;property id=&quot;20307&quot; value=&quot;670&quot;/&gt;&lt;/object&gt;&lt;object type=&quot;3&quot; unique_id=&quot;40521&quot;&gt;&lt;property id=&quot;20148&quot; value=&quot;5&quot;/&gt;&lt;property id=&quot;20300&quot; value=&quot;Slide 65 - &amp;quot;Commerce &amp;amp; Transportation Goal&amp;quot;&quot;/&gt;&lt;property id=&quot;20307&quot; value=&quot;671&quot;/&gt;&lt;/object&gt;&lt;object type=&quot;3&quot; unique_id=&quot;40522&quot;&gt;&lt;property id=&quot;20148&quot; value=&quot;5&quot;/&gt;&lt;property id=&quot;20300&quot; value=&quot;Slide 66 - &amp;quot;Fleet Services Sub-goal&amp;quot;&quot;/&gt;&lt;property id=&quot;20307&quot; value=&quot;672&quot;/&gt;&lt;/object&gt;&lt;object type=&quot;3&quot; unique_id=&quot;40523&quot;&gt;&lt;property id=&quot;20148&quot; value=&quot;5&quot;/&gt;&lt;property id=&quot;20300&quot; value=&quot;Slide 67 - &amp;quot;Satellite Sub-goal&amp;quot;&quot;/&gt;&lt;property id=&quot;20307&quot; value=&quot;673&quot;/&gt;&lt;/object&gt;&lt;object type=&quot;3&quot; unique_id=&quot;40524&quot;&gt;&lt;property id=&quot;20148&quot; value=&quot;5&quot;/&gt;&lt;property id=&quot;20300&quot; value=&quot;Slide 68 - &amp;quot;Modeling &amp;amp; Observing Infrastructure Sub-goal&amp;quot;&quot;/&gt;&lt;property id=&quot;20307&quot; value=&quot;674&quot;/&gt;&lt;/object&gt;&lt;object type=&quot;3&quot; unique_id=&quot;40525&quot;&gt;&lt;property id=&quot;20148&quot; value=&quot;5&quot;/&gt;&lt;property id=&quot;20300&quot; value=&quot;Slide 69 - &amp;quot;Leadership &amp;amp; Corporate Services Sub-goal&amp;quot;&quot;/&gt;&lt;property id=&quot;20307&quot; value=&quot;675&quot;/&gt;&lt;/object&gt;&lt;object type=&quot;3&quot; unique_id=&quot;40526&quot;&gt;&lt;property id=&quot;20148&quot; value=&quot;5&quot;/&gt;&lt;property id=&quot;20300&quot; value=&quot;Slide 70 - &amp;quot;NOAA's Partnerships&amp;quot;&quot;/&gt;&lt;property id=&quot;20307&quot; value=&quot;676&quot;/&gt;&lt;/object&gt;&lt;object type=&quot;3&quot; unique_id=&quot;40527&quot;&gt;&lt;property id=&quot;20148&quot; value=&quot;5&quot;/&gt;&lt;property id=&quot;20300&quot; value=&quot;Slide 32 - &amp;quot;NOAA’s Partnerships&amp;quot;&quot;/&gt;&lt;property id=&quot;20307&quot; value=&quot;677&quot;/&gt;&lt;/object&gt;&lt;object type=&quot;3&quot; unique_id=&quot;40528&quot;&gt;&lt;property id=&quot;20148&quot; value=&quot;5&quot;/&gt;&lt;property id=&quot;20300&quot; value=&quot;Slide 71 - &amp;quot;External Collaboration&amp;#x0D;&amp;#x0A;Interagency Collaboration&amp;quot;&quot;/&gt;&lt;property id=&quot;20307&quot; value=&quot;678&quot;/&gt;&lt;/object&gt;&lt;object type=&quot;3&quot; unique_id=&quot;40531&quot;&gt;&lt;property id=&quot;20148&quot; value=&quot;5&quot;/&gt;&lt;property id=&quot;20300&quot; value=&quot;Slide 74 - &amp;quot;Backup Material&amp;quot;&quot;/&gt;&lt;property id=&quot;20307&quot; value=&quot;681&quot;/&gt;&lt;/object&gt;&lt;object type=&quot;3&quot; unique_id=&quot;40532&quot;&gt;&lt;property id=&quot;20148&quot; value=&quot;5&quot;/&gt;&lt;property id=&quot;20300&quot; value=&quot;Slide 75 - &amp;quot;NOAA’s Mission, Vision, &amp;#x0D;&amp;#x0A;Goals, and Operating Units&amp;quot;&quot;/&gt;&lt;property id=&quot;20307&quot; value=&quot;682&quot;/&gt;&lt;/object&gt;&lt;object type=&quot;3&quot; unique_id=&quot;40533&quot;&gt;&lt;property id=&quot;20148&quot; value=&quot;5&quot;/&gt;&lt;property id=&quot;20300&quot; value=&quot;Slide 76 - &amp;quot;Executive Decision Making&amp;quot;&quot;/&gt;&lt;property id=&quot;20307&quot; value=&quot;683&quot;/&gt;&lt;/object&gt;&lt;object type=&quot;3&quot; unique_id=&quot;40534&quot;&gt;&lt;property id=&quot;20148&quot; value=&quot;5&quot;/&gt;&lt;property id=&quot;20300&quot; value=&quot;Slide 77 - &amp;quot;Regional Collaboration&amp;quot;&quot;/&gt;&lt;property id=&quot;20307&quot; value=&quot;684&quot;/&gt;&lt;/object&gt;&lt;object type=&quot;3&quot; unique_id=&quot;40535&quot;&gt;&lt;property id=&quot;20148&quot; value=&quot;5&quot;/&gt;&lt;property id=&quot;20300&quot; value=&quot;Slide 78 - &amp;quot;Regional Collaboration &amp;#x0D;&amp;#x0A;Team Leads&amp;quot;&quot;/&gt;&lt;property id=&quot;20307&quot; value=&quot;685&quot;/&gt;&lt;/object&gt;&lt;object type=&quot;3&quot; unique_id=&quot;40536&quot;&gt;&lt;property id=&quot;20148&quot; value=&quot;5&quot;/&gt;&lt;property id=&quot;20300&quot; value=&quot;Slide 79 - &amp;quot;Continuity of Service&amp;quot;&quot;/&gt;&lt;property id=&quot;20307&quot; value=&quot;686&quot;/&gt;&lt;/object&gt;&lt;object type=&quot;3&quot; unique_id=&quot;42832&quot;&gt;&lt;property id=&quot;20148&quot; value=&quot;5&quot;/&gt;&lt;property id=&quot;20300&quot; value=&quot;Slide 72 - &amp;quot;Senior-Level External Collaboration&amp;#x0D;&amp;#x0A;International Collaboration (Multi-Lateral)&amp;quot;&quot;/&gt;&lt;property id=&quot;20307&quot; value=&quot;694&quot;/&gt;&lt;/object&gt;&lt;object type=&quot;3&quot; unique_id=&quot;42833&quot;&gt;&lt;property id=&quot;20148&quot; value=&quot;5&quot;/&gt;&lt;property id=&quot;20300&quot; value=&quot;Slide 73 - &amp;quot;Senior-Level External Collaboration&amp;#x0D;&amp;#x0A;International Collaboration (Bi-Lateral)&amp;quot;&quot;/&gt;&lt;property id=&quot;20307&quot; value=&quot;695&quot;/&gt;&lt;/object&gt;&lt;object type=&quot;3&quot; unique_id=&quot;42835&quot;&gt;&lt;property id=&quot;20148&quot; value=&quot;5&quot;/&gt;&lt;property id=&quot;20300&quot; value=&quot;Slide 14 - &amp;quot;A Healthy American Economy Depends on Healthy Oceans&amp;quot;&quot;/&gt;&lt;property id=&quot;20307&quot; value=&quot;701&quot;/&gt;&lt;/object&gt;&lt;object type=&quot;3&quot; unique_id=&quot;42836&quot;&gt;&lt;property id=&quot;20148&quot; value=&quot;5&quot;/&gt;&lt;property id=&quot;20300&quot; value=&quot;Slide 18 - &amp;quot;NOAA FY2009 Request &amp;#x0D;&amp;#x0A;Funding By Line Office&amp;quot;&quot;/&gt;&lt;property id=&quot;20307&quot; value=&quot;696&quot;/&gt;&lt;/object&gt;&lt;object type=&quot;3&quot; unique_id=&quot;42838&quot;&gt;&lt;property id=&quot;20148&quot; value=&quot;5&quot;/&gt;&lt;property id=&quot;20300&quot; value=&quot;Slide 38 - &amp;quot;NOAA’s Planning, Programming, Budgeting and Execution System&amp;quot;&quot;/&gt;&lt;property id=&quot;20307&quot; value=&quot;698&quot;/&gt;&lt;/object&gt;&lt;object type=&quot;3&quot; unique_id=&quot;44349&quot;&gt;&lt;property id=&quot;20148&quot; value=&quot;5&quot;/&gt;&lt;property id=&quot;20300&quot; value=&quot;Slide 4 - &amp;quot;NOAA is Vital to the American Economy and American Lives&amp;quot;&quot;/&gt;&lt;property id=&quot;20307&quot; value=&quot;702&quot;/&gt;&lt;/object&gt;&lt;object type=&quot;3&quot; unique_id=&quot;45310&quot;&gt;&lt;property id=&quot;20148&quot; value=&quot;5&quot;/&gt;&lt;property id=&quot;20300&quot; value=&quot;Slide 26 - &amp;quot;Climate&amp;quot;&quot;/&gt;&lt;property id=&quot;20307&quot; value=&quot;703&quot;/&gt;&lt;/object&gt;&lt;object type=&quot;3&quot; unique_id=&quot;46155&quot;&gt;&lt;property id=&quot;20148&quot; value=&quot;5&quot;/&gt;&lt;property id=&quot;20300&quot; value=&quot;Slide 25 - &amp;quot;National Challenges&amp;quot;&quot;/&gt;&lt;property id=&quot;20307&quot; value=&quot;709&quot;/&gt;&lt;/object&gt;&lt;object type=&quot;3&quot; unique_id=&quot;46156&quot;&gt;&lt;property id=&quot;20148&quot; value=&quot;5&quot;/&gt;&lt;property id=&quot;20300&quot; value=&quot;Slide 27 - &amp;quot;Coasts&amp;quot;&quot;/&gt;&lt;property id=&quot;20307&quot; value=&quot;705&quot;/&gt;&lt;/object&gt;&lt;object type=&quot;3&quot; unique_id=&quot;46157&quot;&gt;&lt;property id=&quot;20148&quot; value=&quot;5&quot;/&gt;&lt;property id=&quot;20300&quot; value=&quot;Slide 28 - &amp;quot;Oceans &amp;amp; Marine Life&amp;quot;&quot;/&gt;&lt;property id=&quot;20307&quot; value=&quot;706&quot;/&gt;&lt;/object&gt;&lt;object type=&quot;3&quot; unique_id=&quot;46158&quot;&gt;&lt;property id=&quot;20148&quot; value=&quot;5&quot;/&gt;&lt;property id=&quot;20300&quot; value=&quot;Slide 29 - &amp;quot;High Impact Weather &amp;amp; Water&amp;quot;&quot;/&gt;&lt;property id=&quot;20307&quot; value=&quot;707&quot;/&gt;&lt;/object&gt;&lt;object type=&quot;3&quot; unique_id=&quot;46159&quot;&gt;&lt;property id=&quot;20148&quot; value=&quot;5&quot;/&gt;&lt;property id=&quot;20300&quot; value=&quot;Slide 30 - &amp;quot;Transportation&amp;quot;&quot;/&gt;&lt;property id=&quot;20307&quot; value=&quot;708&quot;/&gt;&lt;/object&gt;&lt;object type=&quot;3&quot; unique_id=&quot;46356&quot;&gt;&lt;property id=&quot;20148&quot; value=&quot;5&quot;/&gt;&lt;property id=&quot;20300&quot; value=&quot;Slide 16 - &amp;quot;NOAA’s Strategic Integration&amp;quot;&quot;/&gt;&lt;property id=&quot;20307&quot; value=&quot;710&quot;/&gt;&lt;/object&gt;&lt;object type=&quot;3&quot; unique_id=&quot;46357&quot;&gt;&lt;property id=&quot;20148&quot; value=&quot;5&quot;/&gt;&lt;property id=&quot;20300&quot; value=&quot;Slide 19 - &amp;quot;NOAA FY2009 Request &amp;#x0D;&amp;#x0A;Funding By Goal&amp;quot;&quot;/&gt;&lt;property id=&quot;20307&quot; value=&quot;711&quot;/&gt;&lt;/object&gt;&lt;object type=&quot;3&quot; unique_id=&quot;46358&quot;&gt;&lt;property id=&quot;20148&quot; value=&quot;5&quot;/&gt;&lt;property id=&quot;20300&quot; value=&quot;Slide 81 - &amp;quot;Corporate Messaging &amp;#x0D;&amp;#x0A;Climate&amp;quot;&quot;/&gt;&lt;property id=&quot;20307&quot; value=&quot;712&quot;/&gt;&lt;/object&gt;&lt;object type=&quot;3&quot; unique_id=&quot;46359&quot;&gt;&lt;property id=&quot;20148&quot; value=&quot;5&quot;/&gt;&lt;property id=&quot;20300&quot; value=&quot;Slide 82 - &amp;quot;Corporate Messaging &amp;#x0D;&amp;#x0A;Climate&amp;quot;&quot;/&gt;&lt;property id=&quot;20307&quot; value=&quot;713&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Transit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00066"/>
      </a:hlink>
      <a:folHlink>
        <a:srgbClr val="85DFD0"/>
      </a:folHlink>
    </a:clrScheme>
    <a:fontScheme name="Office Classic 3">
      <a:majorFont>
        <a:latin typeface="Arial Black"/>
        <a:ea typeface=""/>
        <a:cs typeface=""/>
      </a:majorFont>
      <a:minorFont>
        <a:latin typeface="Arial Narrow"/>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tx1"/>
        </a:solidFill>
      </a:spPr>
      <a:bodyPr wrap="square" rtlCol="0" anchor="ctr">
        <a:noAutofit/>
      </a:bodyPr>
      <a:lstStyle>
        <a:defPPr algn="ctr">
          <a:defRPr sz="1400" dirty="0">
            <a:solidFill>
              <a:srgbClr val="FFFFFF"/>
            </a:solidFill>
            <a:latin typeface="+mn-lt"/>
          </a:defRPr>
        </a:defPPr>
      </a:lst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11081</TotalTime>
  <Words>1362</Words>
  <Application>Microsoft PowerPoint</Application>
  <PresentationFormat>On-screen Show (4:3)</PresentationFormat>
  <Paragraphs>201</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NOAA Transition Team Briefing</vt:lpstr>
      <vt:lpstr>Executive Decision Making — NEP/NEC</vt:lpstr>
      <vt:lpstr>Executive Decision Making — Councils</vt:lpstr>
      <vt:lpstr>NOAA’s Planning, Programming, Budgeting and Execution System</vt:lpstr>
    </vt:vector>
  </TitlesOfParts>
  <Company>NOAA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 Standard Presentation Format</dc:title>
  <dc:creator>kamos</dc:creator>
  <cp:lastModifiedBy>slewis</cp:lastModifiedBy>
  <cp:revision>1133</cp:revision>
  <dcterms:created xsi:type="dcterms:W3CDTF">2003-08-07T18:06:43Z</dcterms:created>
  <dcterms:modified xsi:type="dcterms:W3CDTF">2008-10-31T20:01:19Z</dcterms:modified>
</cp:coreProperties>
</file>