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09" r:id="rId2"/>
    <p:sldId id="558" r:id="rId3"/>
    <p:sldId id="559" r:id="rId4"/>
    <p:sldId id="560" r:id="rId5"/>
    <p:sldId id="561" r:id="rId6"/>
    <p:sldId id="562" r:id="rId7"/>
    <p:sldId id="565" r:id="rId8"/>
    <p:sldId id="564" r:id="rId9"/>
    <p:sldId id="566" r:id="rId10"/>
    <p:sldId id="563" r:id="rId11"/>
    <p:sldId id="568" r:id="rId12"/>
    <p:sldId id="570" r:id="rId13"/>
    <p:sldId id="571" r:id="rId14"/>
    <p:sldId id="572" r:id="rId15"/>
    <p:sldId id="569" r:id="rId16"/>
    <p:sldId id="580" r:id="rId17"/>
    <p:sldId id="581" r:id="rId18"/>
    <p:sldId id="582" r:id="rId19"/>
    <p:sldId id="579" r:id="rId20"/>
    <p:sldId id="584" r:id="rId21"/>
    <p:sldId id="583" r:id="rId22"/>
    <p:sldId id="587" r:id="rId23"/>
    <p:sldId id="588" r:id="rId24"/>
    <p:sldId id="586" r:id="rId25"/>
    <p:sldId id="585" r:id="rId26"/>
    <p:sldId id="509" r:id="rId27"/>
    <p:sldId id="577" r:id="rId28"/>
    <p:sldId id="574" r:id="rId29"/>
    <p:sldId id="590" r:id="rId30"/>
  </p:sldIdLst>
  <p:sldSz cx="9144000" cy="6858000" type="overhead"/>
  <p:notesSz cx="7315200" cy="96012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buClr>
        <a:srgbClr val="0000FF"/>
      </a:buClr>
      <a:buSzPct val="62000"/>
      <a:buFont typeface="Monotype Sorts" pitchFamily="2" charset="2"/>
      <a:buChar char="l"/>
      <a:defRPr sz="2400" b="1" kern="1200">
        <a:solidFill>
          <a:srgbClr val="0000FF"/>
        </a:solidFill>
        <a:latin typeface="Arial Rounded MT Bold" pitchFamily="34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rgbClr val="0000FF"/>
      </a:buClr>
      <a:buSzPct val="62000"/>
      <a:buFont typeface="Monotype Sorts" pitchFamily="2" charset="2"/>
      <a:buChar char="l"/>
      <a:defRPr sz="2400" b="1" kern="1200">
        <a:solidFill>
          <a:srgbClr val="0000FF"/>
        </a:solidFill>
        <a:latin typeface="Arial Rounded MT Bold" pitchFamily="34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rgbClr val="0000FF"/>
      </a:buClr>
      <a:buSzPct val="62000"/>
      <a:buFont typeface="Monotype Sorts" pitchFamily="2" charset="2"/>
      <a:buChar char="l"/>
      <a:defRPr sz="2400" b="1" kern="1200">
        <a:solidFill>
          <a:srgbClr val="0000FF"/>
        </a:solidFill>
        <a:latin typeface="Arial Rounded MT Bold" pitchFamily="34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rgbClr val="0000FF"/>
      </a:buClr>
      <a:buSzPct val="62000"/>
      <a:buFont typeface="Monotype Sorts" pitchFamily="2" charset="2"/>
      <a:buChar char="l"/>
      <a:defRPr sz="2400" b="1" kern="1200">
        <a:solidFill>
          <a:srgbClr val="0000FF"/>
        </a:solidFill>
        <a:latin typeface="Arial Rounded MT Bold" pitchFamily="34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rgbClr val="0000FF"/>
      </a:buClr>
      <a:buSzPct val="62000"/>
      <a:buFont typeface="Monotype Sorts" pitchFamily="2" charset="2"/>
      <a:buChar char="l"/>
      <a:defRPr sz="2400" b="1" kern="1200">
        <a:solidFill>
          <a:srgbClr val="0000FF"/>
        </a:solidFill>
        <a:latin typeface="Arial Rounded MT Bold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0000FF"/>
        </a:solidFill>
        <a:latin typeface="Arial Rounded MT Bold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0000FF"/>
        </a:solidFill>
        <a:latin typeface="Arial Rounded MT Bold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0000FF"/>
        </a:solidFill>
        <a:latin typeface="Arial Rounded MT Bold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0000FF"/>
        </a:solidFill>
        <a:latin typeface="Arial Rounded MT Bold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htmlPubPr showSpeakerNotes="0" r:id="rId1">
    <p:sldAll/>
  </p:htmlPubPr>
  <p:webPr imgSz="1024x768" encoding="windows-1252"/>
  <p:showPr showNarration="1" useTimings="0">
    <p:present/>
    <p:sldAll/>
    <p:penClr>
      <a:prstClr val="red"/>
    </p:penClr>
  </p:showPr>
  <p:clrMru>
    <a:srgbClr val="0000FF"/>
    <a:srgbClr val="EFE403"/>
    <a:srgbClr val="0066FF"/>
    <a:srgbClr val="C6B806"/>
    <a:srgbClr val="DBCC07"/>
    <a:srgbClr val="E7D707"/>
    <a:srgbClr val="FFCC00"/>
    <a:srgbClr val="FF9966"/>
    <a:srgbClr val="FFFF00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858" autoAdjust="0"/>
    <p:restoredTop sz="88127" autoAdjust="0"/>
  </p:normalViewPr>
  <p:slideViewPr>
    <p:cSldViewPr>
      <p:cViewPr>
        <p:scale>
          <a:sx n="68" d="100"/>
          <a:sy n="68" d="100"/>
        </p:scale>
        <p:origin x="-1398" y="-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gridSpacing cx="36868100" cy="36868100"/>
</p:viewPr>
</file>

<file path=ppt/_rels/presProps.xml.rels><?xml version="1.0" encoding="UTF-8" standalone="yes"?>
<Relationships xmlns="http://schemas.openxmlformats.org/package/2006/relationships"><Relationship Id="rId1" Type="http://schemas.openxmlformats.org/officeDocument/2006/relationships/htmlPubSaveAs" Target="file:///C:\WEBSHARE\WWWROOT\mypublicphenix\presentations\rbupaug02\PACAug02.htm" TargetMode="External"/></Relationships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34849" cy="48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83" tIns="47639" rIns="95283" bIns="47639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80352" y="1"/>
            <a:ext cx="3134848" cy="48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83" tIns="47639" rIns="95283" bIns="4763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71819"/>
            <a:ext cx="3134849" cy="48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83" tIns="47639" rIns="95283" bIns="47639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80352" y="9071819"/>
            <a:ext cx="3134848" cy="48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83" tIns="47639" rIns="95283" bIns="47639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2A2A105F-EAB2-409D-80E8-A5B4FDDB16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5713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570"/>
            <a:ext cx="5851496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067" tIns="47533" rIns="95067" bIns="47533"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53" y="4560570"/>
            <a:ext cx="5851496" cy="4320540"/>
          </a:xfrm>
          <a:prstGeom prst="rect">
            <a:avLst/>
          </a:prstGeom>
        </p:spPr>
        <p:txBody>
          <a:bodyPr lIns="95079" tIns="47540" rIns="95079" bIns="47540"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53" y="4560570"/>
            <a:ext cx="5851496" cy="4320540"/>
          </a:xfrm>
          <a:prstGeom prst="rect">
            <a:avLst/>
          </a:prstGeom>
        </p:spPr>
        <p:txBody>
          <a:bodyPr lIns="95079" tIns="47540" rIns="95079" bIns="47540"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53" y="4560570"/>
            <a:ext cx="5851496" cy="4320540"/>
          </a:xfrm>
          <a:prstGeom prst="rect">
            <a:avLst/>
          </a:prstGeom>
        </p:spPr>
        <p:txBody>
          <a:bodyPr lIns="95079" tIns="47540" rIns="95079" bIns="47540"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53" y="4560570"/>
            <a:ext cx="5851496" cy="4320540"/>
          </a:xfrm>
          <a:prstGeom prst="rect">
            <a:avLst/>
          </a:prstGeom>
        </p:spPr>
        <p:txBody>
          <a:bodyPr lIns="95079" tIns="47540" rIns="95079" bIns="47540"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53" y="4560570"/>
            <a:ext cx="5851496" cy="4320540"/>
          </a:xfrm>
          <a:prstGeom prst="rect">
            <a:avLst/>
          </a:prstGeom>
        </p:spPr>
        <p:txBody>
          <a:bodyPr lIns="95079" tIns="47540" rIns="95079" bIns="47540"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53" y="4560570"/>
            <a:ext cx="5851496" cy="4320540"/>
          </a:xfrm>
          <a:prstGeom prst="rect">
            <a:avLst/>
          </a:prstGeom>
        </p:spPr>
        <p:txBody>
          <a:bodyPr lIns="95079" tIns="47540" rIns="95079" bIns="47540"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53" y="4560570"/>
            <a:ext cx="5851496" cy="4320540"/>
          </a:xfrm>
          <a:prstGeom prst="rect">
            <a:avLst/>
          </a:prstGeom>
        </p:spPr>
        <p:txBody>
          <a:bodyPr lIns="95079" tIns="47540" rIns="95079" bIns="47540"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53" y="4560570"/>
            <a:ext cx="5851496" cy="4320540"/>
          </a:xfrm>
          <a:prstGeom prst="rect">
            <a:avLst/>
          </a:prstGeom>
        </p:spPr>
        <p:txBody>
          <a:bodyPr lIns="95079" tIns="47540" rIns="95079" bIns="47540"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53" y="4560570"/>
            <a:ext cx="5851496" cy="4320540"/>
          </a:xfrm>
          <a:prstGeom prst="rect">
            <a:avLst/>
          </a:prstGeom>
        </p:spPr>
        <p:txBody>
          <a:bodyPr lIns="95079" tIns="47540" rIns="95079" bIns="47540"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53" y="4560570"/>
            <a:ext cx="5851496" cy="4320540"/>
          </a:xfrm>
          <a:prstGeom prst="rect">
            <a:avLst/>
          </a:prstGeom>
        </p:spPr>
        <p:txBody>
          <a:bodyPr lIns="95079" tIns="47540" rIns="95079" bIns="47540"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53" y="4560570"/>
            <a:ext cx="5851496" cy="4320540"/>
          </a:xfrm>
          <a:prstGeom prst="rect">
            <a:avLst/>
          </a:prstGeom>
        </p:spPr>
        <p:txBody>
          <a:bodyPr lIns="95079" tIns="47540" rIns="95079" bIns="47540"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53" y="4560570"/>
            <a:ext cx="5851496" cy="4320540"/>
          </a:xfrm>
          <a:prstGeom prst="rect">
            <a:avLst/>
          </a:prstGeom>
        </p:spPr>
        <p:txBody>
          <a:bodyPr lIns="95079" tIns="47540" rIns="95079" bIns="47540"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53" y="4560570"/>
            <a:ext cx="5851496" cy="4320540"/>
          </a:xfrm>
          <a:prstGeom prst="rect">
            <a:avLst/>
          </a:prstGeom>
        </p:spPr>
        <p:txBody>
          <a:bodyPr lIns="95079" tIns="47540" rIns="95079" bIns="47540"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53" y="4560570"/>
            <a:ext cx="5851496" cy="4320540"/>
          </a:xfrm>
          <a:prstGeom prst="rect">
            <a:avLst/>
          </a:prstGeom>
        </p:spPr>
        <p:txBody>
          <a:bodyPr lIns="95079" tIns="47540" rIns="95079" bIns="47540"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53" y="4560570"/>
            <a:ext cx="5851496" cy="4320540"/>
          </a:xfrm>
          <a:prstGeom prst="rect">
            <a:avLst/>
          </a:prstGeom>
        </p:spPr>
        <p:txBody>
          <a:bodyPr lIns="95079" tIns="47540" rIns="95079" bIns="47540"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53" y="4560570"/>
            <a:ext cx="5851496" cy="4320540"/>
          </a:xfrm>
          <a:prstGeom prst="rect">
            <a:avLst/>
          </a:prstGeom>
        </p:spPr>
        <p:txBody>
          <a:bodyPr lIns="95079" tIns="47540" rIns="95079" bIns="47540"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53" y="4560570"/>
            <a:ext cx="5851496" cy="4320540"/>
          </a:xfrm>
          <a:prstGeom prst="rect">
            <a:avLst/>
          </a:prstGeom>
        </p:spPr>
        <p:txBody>
          <a:bodyPr lIns="95079" tIns="47540" rIns="95079" bIns="47540"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53" y="4560570"/>
            <a:ext cx="5851496" cy="4320540"/>
          </a:xfrm>
          <a:prstGeom prst="rect">
            <a:avLst/>
          </a:prstGeom>
        </p:spPr>
        <p:txBody>
          <a:bodyPr lIns="95079" tIns="47540" rIns="95079" bIns="47540"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53" y="4560570"/>
            <a:ext cx="5851496" cy="4320540"/>
          </a:xfrm>
          <a:prstGeom prst="rect">
            <a:avLst/>
          </a:prstGeom>
        </p:spPr>
        <p:txBody>
          <a:bodyPr lIns="95079" tIns="47540" rIns="95079" bIns="47540"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53" y="4560570"/>
            <a:ext cx="5851496" cy="4320540"/>
          </a:xfrm>
          <a:prstGeom prst="rect">
            <a:avLst/>
          </a:prstGeom>
        </p:spPr>
        <p:txBody>
          <a:bodyPr lIns="95079" tIns="47540" rIns="95079" bIns="47540"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53" y="4560570"/>
            <a:ext cx="5851496" cy="4320540"/>
          </a:xfrm>
          <a:prstGeom prst="rect">
            <a:avLst/>
          </a:prstGeom>
        </p:spPr>
        <p:txBody>
          <a:bodyPr lIns="95079" tIns="47540" rIns="95079" bIns="47540"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53" y="4560570"/>
            <a:ext cx="5851496" cy="4320540"/>
          </a:xfrm>
          <a:prstGeom prst="rect">
            <a:avLst/>
          </a:prstGeom>
        </p:spPr>
        <p:txBody>
          <a:bodyPr lIns="95079" tIns="47540" rIns="95079" bIns="47540"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53" y="4560570"/>
            <a:ext cx="5851496" cy="4320540"/>
          </a:xfrm>
          <a:prstGeom prst="rect">
            <a:avLst/>
          </a:prstGeom>
        </p:spPr>
        <p:txBody>
          <a:bodyPr lIns="95079" tIns="47540" rIns="95079" bIns="47540"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53" y="4560570"/>
            <a:ext cx="5851496" cy="4320540"/>
          </a:xfrm>
          <a:prstGeom prst="rect">
            <a:avLst/>
          </a:prstGeom>
        </p:spPr>
        <p:txBody>
          <a:bodyPr lIns="95079" tIns="47540" rIns="95079" bIns="47540"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53" y="4560570"/>
            <a:ext cx="5851496" cy="4320540"/>
          </a:xfrm>
          <a:prstGeom prst="rect">
            <a:avLst/>
          </a:prstGeom>
        </p:spPr>
        <p:txBody>
          <a:bodyPr lIns="95079" tIns="47540" rIns="95079" bIns="47540"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53" y="4560570"/>
            <a:ext cx="5851496" cy="4320540"/>
          </a:xfrm>
          <a:prstGeom prst="rect">
            <a:avLst/>
          </a:prstGeom>
        </p:spPr>
        <p:txBody>
          <a:bodyPr lIns="95079" tIns="47540" rIns="95079" bIns="47540"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53" y="4560570"/>
            <a:ext cx="5851496" cy="4320540"/>
          </a:xfrm>
          <a:prstGeom prst="rect">
            <a:avLst/>
          </a:prstGeom>
        </p:spPr>
        <p:txBody>
          <a:bodyPr lIns="95079" tIns="47540" rIns="95079" bIns="47540"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53" y="4560570"/>
            <a:ext cx="5851496" cy="4320540"/>
          </a:xfrm>
          <a:prstGeom prst="rect">
            <a:avLst/>
          </a:prstGeom>
        </p:spPr>
        <p:txBody>
          <a:bodyPr lIns="95079" tIns="47540" rIns="95079" bIns="47540"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  <a:lvl2pPr>
              <a:defRPr b="0">
                <a:latin typeface="+mj-lt"/>
              </a:defRPr>
            </a:lvl2pPr>
            <a:lvl3pPr>
              <a:defRPr b="0">
                <a:latin typeface="+mj-lt"/>
              </a:defRPr>
            </a:lvl3pPr>
            <a:lvl4pPr>
              <a:defRPr b="0">
                <a:latin typeface="+mj-lt"/>
              </a:defRPr>
            </a:lvl4pPr>
            <a:lvl5pPr>
              <a:defRPr b="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10-Oct-08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6515100"/>
            <a:ext cx="2895600" cy="4572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W.A. Zajc</a:t>
            </a:r>
            <a:endParaRPr lang="en-US" sz="14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6E449-3554-473B-BE25-5F5374CC87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066800"/>
            <a:ext cx="3695700" cy="5181600"/>
          </a:xfrm>
        </p:spPr>
        <p:txBody>
          <a:bodyPr/>
          <a:lstStyle>
            <a:lvl1pPr>
              <a:defRPr sz="2800" b="0"/>
            </a:lvl1pPr>
            <a:lvl2pPr>
              <a:defRPr sz="24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066800"/>
            <a:ext cx="36957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10-Oct-08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W.A. Zajc</a:t>
            </a:r>
            <a:endParaRPr lang="en-US" sz="140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99B19-88A3-4C89-A48B-2F1255D274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8395" y="33290"/>
            <a:ext cx="7740756" cy="76677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10-Oct-08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W.A. Zajc</a:t>
            </a:r>
            <a:endParaRPr lang="en-US" sz="1400">
              <a:latin typeface="+mj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6207A-0FB6-4E6E-B6CF-0EA9603821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10-Oct-08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W.A. Zajc</a:t>
            </a:r>
            <a:endParaRPr lang="en-US" sz="140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4AAA0-7495-4AE6-AD86-9D12BF2A57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29-Sep-03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W.A. Zajc</a:t>
            </a:r>
            <a:endParaRPr lang="en-US" sz="140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00E42-46BB-4448-AB50-8253EB3A3C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29-Sep-03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W.A. Zajc</a:t>
            </a:r>
            <a:endParaRPr lang="en-US" sz="140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60324-632C-483A-964E-0C5ED49274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29-Sep-03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W.A. Zajc</a:t>
            </a:r>
            <a:endParaRPr lang="en-US" sz="140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B898C-4CFB-40E1-B8C0-2C916D3BD0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29-Sep-03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W.A. Zajc</a:t>
            </a:r>
            <a:endParaRPr lang="en-US" sz="140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0E6F8-0B4D-4DAC-BC4D-B0ABE9C31A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7538" y="304800"/>
            <a:ext cx="2068512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04800"/>
            <a:ext cx="6053138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29-Sep-03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W.A. Zajc</a:t>
            </a:r>
            <a:endParaRPr lang="en-US" sz="140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F0F73-0C9A-4F1D-82B0-0316C61027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0"/>
            <a:ext cx="7588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9518" y="1019142"/>
            <a:ext cx="8324964" cy="554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-87084" y="6573156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latin typeface="Monotype Corsiva" pitchFamily="66" charset="0"/>
              </a:defRPr>
            </a:lvl1pPr>
          </a:lstStyle>
          <a:p>
            <a:r>
              <a:rPr lang="en-US" dirty="0" smtClean="0"/>
              <a:t>10-Oct-08</a:t>
            </a:r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40890" y="6529614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800" b="0">
                <a:latin typeface="Brush Script MT" pitchFamily="66" charset="0"/>
              </a:defRPr>
            </a:lvl1pPr>
          </a:lstStyle>
          <a:p>
            <a:r>
              <a:rPr lang="en-US" dirty="0" smtClean="0"/>
              <a:t>W.A. Zajc</a:t>
            </a:r>
            <a:endParaRPr lang="en-US" sz="1400" dirty="0">
              <a:latin typeface="+mj-lt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56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fld id="{9ACF048B-E599-4EE7-9C34-1B96F1E1EF5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44" name="Picture 20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63500" y="17463"/>
            <a:ext cx="1460500" cy="896937"/>
          </a:xfrm>
          <a:prstGeom prst="rect">
            <a:avLst/>
          </a:prstGeom>
          <a:noFill/>
          <a:ln w="50800" cap="flat" cmpd="sng">
            <a:noFill/>
            <a:prstDash val="solid"/>
            <a:miter lim="800000"/>
            <a:headEnd type="none" w="med" len="med"/>
            <a:tailEnd type="none" w="med" len="lg"/>
          </a:ln>
          <a:effectLst/>
        </p:spPr>
      </p:pic>
      <p:cxnSp>
        <p:nvCxnSpPr>
          <p:cNvPr id="11" name="Straight Connector 10"/>
          <p:cNvCxnSpPr/>
          <p:nvPr userDrawn="1"/>
        </p:nvCxnSpPr>
        <p:spPr bwMode="auto">
          <a:xfrm>
            <a:off x="1504908" y="858576"/>
            <a:ext cx="7959834" cy="1588"/>
          </a:xfrm>
          <a:prstGeom prst="line">
            <a:avLst/>
          </a:prstGeom>
          <a:noFill/>
          <a:ln w="38100" cap="flat" cmpd="sng" algn="ctr">
            <a:solidFill>
              <a:srgbClr val="C6B806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ransition spd="slow">
    <p:pull dir="r"/>
  </p:transition>
  <p:timing>
    <p:tnLst>
      <p:par>
        <p:cTn id="1" dur="indefinite" restart="never" nodeType="tmRoot"/>
      </p:par>
    </p:tnLst>
  </p:timing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 b="0" baseline="0">
          <a:solidFill>
            <a:srgbClr val="00206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FF"/>
        </a:buClr>
        <a:buSzPct val="62000"/>
        <a:buFont typeface="Monotype Sorts" pitchFamily="2" charset="2"/>
        <a:buChar char="l"/>
        <a:defRPr sz="3600" b="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3300"/>
        </a:buClr>
        <a:buSzPct val="75000"/>
        <a:buFont typeface="Monotype Sorts" pitchFamily="2" charset="2"/>
        <a:buChar char="q"/>
        <a:defRPr sz="3200" b="0">
          <a:solidFill>
            <a:srgbClr val="FF0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SzPct val="75000"/>
        <a:buFont typeface="Monotype Sorts" pitchFamily="2" charset="2"/>
        <a:buChar char="u"/>
        <a:defRPr sz="2800" b="0">
          <a:solidFill>
            <a:srgbClr val="0066F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75000"/>
        <a:buFont typeface="Monotype Sorts" pitchFamily="2" charset="2"/>
        <a:buChar char="m"/>
        <a:defRPr sz="2400" b="0">
          <a:solidFill>
            <a:srgbClr val="FF66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66FF"/>
        </a:buClr>
        <a:buFont typeface="Marlett" pitchFamily="2" charset="2"/>
        <a:buChar char="8"/>
        <a:defRPr sz="2400" b="0">
          <a:solidFill>
            <a:srgbClr val="6666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66FF"/>
        </a:buClr>
        <a:buFont typeface="Marlett" pitchFamily="2" charset="2"/>
        <a:buChar char="8"/>
        <a:defRPr sz="1600" b="1">
          <a:solidFill>
            <a:srgbClr val="6666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66FF"/>
        </a:buClr>
        <a:buFont typeface="Marlett" pitchFamily="2" charset="2"/>
        <a:buChar char="8"/>
        <a:defRPr sz="1600" b="1">
          <a:solidFill>
            <a:srgbClr val="6666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66FF"/>
        </a:buClr>
        <a:buFont typeface="Marlett" pitchFamily="2" charset="2"/>
        <a:buChar char="8"/>
        <a:defRPr sz="1600" b="1">
          <a:solidFill>
            <a:srgbClr val="6666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66FF"/>
        </a:buClr>
        <a:buFont typeface="Marlett" pitchFamily="2" charset="2"/>
        <a:buChar char="8"/>
        <a:defRPr sz="1600" b="1">
          <a:solidFill>
            <a:srgbClr val="6666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enix.bnl.gov/phenix/WWW/publish/zajc/sp/presentations/SQM08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iki.bnl.gov/TECHQM/images/c/c1/Summary.pdf" TargetMode="External"/><Relationship Id="rId3" Type="http://schemas.openxmlformats.org/officeDocument/2006/relationships/notesSlide" Target="../notesSlides/notesSlide20.xml"/><Relationship Id="rId7" Type="http://schemas.openxmlformats.org/officeDocument/2006/relationships/hyperlink" Target="http://quark.phy.bnl.gov/~petreczk/viscous_hydro.html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hyperlink" Target="http://www.slac.stanford.edu/spires/find/hep/www?eprint=arXiv:0804.4015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.arizona.edu/&#732;torrieri/SHARE/share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47.jpeg"/><Relationship Id="rId11" Type="http://schemas.openxmlformats.org/officeDocument/2006/relationships/image" Target="../media/image52.png"/><Relationship Id="rId5" Type="http://schemas.openxmlformats.org/officeDocument/2006/relationships/image" Target="../media/image46.jpe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arxiv.org/find/hep-ph/1/au:+Vogt_R/0/1/0/all/0/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rxiv.org/find/hep-ph/1/au:+Nystrand_J/0/1/0/all/0/1" TargetMode="External"/><Relationship Id="rId5" Type="http://schemas.openxmlformats.org/officeDocument/2006/relationships/hyperlink" Target="http://arxiv.org/find/hep-ph/1/au:+Klein_S/0/1/0/all/0/1" TargetMode="External"/><Relationship Id="rId4" Type="http://schemas.openxmlformats.org/officeDocument/2006/relationships/hyperlink" Target="http://arxiv.org/abs/hep-ph/000515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Monotype Sorts" pitchFamily="2" charset="2"/>
              <a:buNone/>
            </a:pPr>
            <a:endParaRPr lang="en-US" sz="4000" dirty="0" smtClean="0">
              <a:solidFill>
                <a:srgbClr val="FF0000"/>
              </a:solidFill>
            </a:endParaRPr>
          </a:p>
          <a:p>
            <a:pPr algn="ctr">
              <a:buFont typeface="Monotype Sorts" pitchFamily="2" charset="2"/>
              <a:buNone/>
            </a:pPr>
            <a:endParaRPr lang="en-US" sz="4000" dirty="0">
              <a:solidFill>
                <a:srgbClr val="FF0000"/>
              </a:solidFill>
            </a:endParaRPr>
          </a:p>
          <a:p>
            <a:pPr algn="ctr">
              <a:buFont typeface="Monotype Sorts" pitchFamily="2" charset="2"/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Strange Quark Matter 2008 Experiment Summary</a:t>
            </a:r>
            <a:endParaRPr lang="en-US" sz="4000" dirty="0">
              <a:solidFill>
                <a:srgbClr val="FF0000"/>
              </a:solidFill>
            </a:endParaRPr>
          </a:p>
          <a:p>
            <a:pPr algn="ctr">
              <a:buFont typeface="Monotype Sorts" pitchFamily="2" charset="2"/>
              <a:buNone/>
            </a:pPr>
            <a:endParaRPr lang="en-US" sz="3600" dirty="0"/>
          </a:p>
          <a:p>
            <a:pPr algn="ctr">
              <a:buFont typeface="Monotype Sorts" pitchFamily="2" charset="2"/>
              <a:buNone/>
            </a:pPr>
            <a:r>
              <a:rPr lang="en-US" sz="1400" dirty="0"/>
              <a:t>W.A. Zajc</a:t>
            </a:r>
          </a:p>
          <a:p>
            <a:pPr algn="ctr">
              <a:buFont typeface="Monotype Sorts" pitchFamily="2" charset="2"/>
              <a:buNone/>
            </a:pPr>
            <a:r>
              <a:rPr lang="en-US" sz="1400" dirty="0" smtClean="0"/>
              <a:t>Columbia University </a:t>
            </a:r>
            <a:endParaRPr lang="en-US" sz="1400" dirty="0"/>
          </a:p>
          <a:p>
            <a:pPr algn="ctr">
              <a:buFont typeface="Monotype Sorts" pitchFamily="2" charset="2"/>
              <a:buNone/>
            </a:pPr>
            <a:endParaRPr lang="en-US" sz="1400" dirty="0"/>
          </a:p>
          <a:p>
            <a:pPr algn="ctr">
              <a:buFont typeface="Monotype Sorts" pitchFamily="2" charset="2"/>
              <a:buNone/>
            </a:pPr>
            <a:endParaRPr lang="en-US" sz="1400" dirty="0" smtClean="0"/>
          </a:p>
          <a:p>
            <a:pPr algn="ctr">
              <a:buFont typeface="Monotype Sorts" pitchFamily="2" charset="2"/>
              <a:buNone/>
            </a:pPr>
            <a:endParaRPr lang="en-US" sz="1400" dirty="0"/>
          </a:p>
          <a:p>
            <a:pPr algn="ctr">
              <a:buFont typeface="Monotype Sorts" pitchFamily="2" charset="2"/>
              <a:buNone/>
            </a:pPr>
            <a:endParaRPr lang="en-US" sz="1400" dirty="0" smtClean="0"/>
          </a:p>
          <a:p>
            <a:pPr algn="ctr">
              <a:buFont typeface="Monotype Sorts" pitchFamily="2" charset="2"/>
              <a:buNone/>
            </a:pPr>
            <a:endParaRPr lang="en-US" sz="1400" dirty="0"/>
          </a:p>
          <a:p>
            <a:pPr algn="ctr">
              <a:buFont typeface="Monotype Sorts" pitchFamily="2" charset="2"/>
              <a:buNone/>
            </a:pPr>
            <a:r>
              <a:rPr lang="en-US" sz="1400" dirty="0"/>
              <a:t>( this talk available at </a:t>
            </a:r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www.phenix.bnl.gov/phenix/WWW/publish/zajc/sp/presentations/SQM08/</a:t>
            </a:r>
            <a:r>
              <a:rPr lang="en-US" sz="1400" dirty="0" smtClean="0">
                <a:hlinkClick r:id="rId3"/>
              </a:rPr>
              <a:t> </a:t>
            </a:r>
            <a:r>
              <a:rPr lang="en-US" sz="1400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10-Oct-08</a:t>
            </a:r>
            <a:endParaRPr lang="en-US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Factor of ~2: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3090"/>
            <a:ext cx="9099612" cy="5549976"/>
          </a:xfrm>
        </p:spPr>
        <p:txBody>
          <a:bodyPr/>
          <a:lstStyle/>
          <a:p>
            <a:r>
              <a:rPr lang="en-US" sz="3200" dirty="0" smtClean="0"/>
              <a:t>Being addressed: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/>
              <a:t> STAR 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/>
              <a:t>10-fold reduction in material budget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/>
              <a:t>Work on understanding </a:t>
            </a:r>
          </a:p>
          <a:p>
            <a:pPr lvl="3">
              <a:buFont typeface="Wingdings" pitchFamily="2" charset="2"/>
              <a:buChar char="§"/>
            </a:pPr>
            <a:r>
              <a:rPr lang="en-US" sz="2000" dirty="0" smtClean="0"/>
              <a:t>momentum resolution</a:t>
            </a:r>
          </a:p>
          <a:p>
            <a:pPr lvl="3">
              <a:buFont typeface="Wingdings" pitchFamily="2" charset="2"/>
              <a:buChar char="§"/>
            </a:pPr>
            <a:r>
              <a:rPr lang="en-US" sz="2000" dirty="0" smtClean="0"/>
              <a:t>e/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dirty="0" smtClean="0"/>
              <a:t> from data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/>
              <a:t>PHENIX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/>
              <a:t>Cross checks via</a:t>
            </a:r>
            <a:br>
              <a:rPr lang="en-US" sz="2400" dirty="0" smtClean="0"/>
            </a:br>
            <a:r>
              <a:rPr lang="en-US" sz="2400" dirty="0" err="1" smtClean="0"/>
              <a:t>e+e</a:t>
            </a:r>
            <a:r>
              <a:rPr lang="en-US" sz="2400" dirty="0" smtClean="0"/>
              <a:t>- spectrum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/>
              <a:t>Together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/>
              <a:t>Joint effort to </a:t>
            </a:r>
            <a:br>
              <a:rPr lang="en-US" sz="2400" dirty="0" smtClean="0"/>
            </a:br>
            <a:r>
              <a:rPr lang="en-US" sz="2400" dirty="0" smtClean="0"/>
              <a:t>study/resolve</a:t>
            </a:r>
            <a:br>
              <a:rPr lang="en-US" sz="2400" dirty="0" smtClean="0"/>
            </a:br>
            <a:r>
              <a:rPr lang="en-US" sz="2400" dirty="0" smtClean="0"/>
              <a:t>discrepancy</a:t>
            </a:r>
          </a:p>
          <a:p>
            <a:pPr lvl="2">
              <a:buFont typeface="Wingdings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69118"/>
            <a:ext cx="1905000" cy="457200"/>
          </a:xfrm>
        </p:spPr>
        <p:txBody>
          <a:bodyPr/>
          <a:lstStyle/>
          <a:p>
            <a:r>
              <a:rPr lang="en-US" dirty="0" smtClean="0"/>
              <a:t>10-Oct-08</a:t>
            </a:r>
            <a:endParaRPr lang="en-US" dirty="0"/>
          </a:p>
        </p:txBody>
      </p:sp>
      <p:pic>
        <p:nvPicPr>
          <p:cNvPr id="12" name="Picture 11" descr="NPE_prl98_st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911" y="3173409"/>
            <a:ext cx="4934721" cy="36845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86787" y="2297097"/>
            <a:ext cx="912825" cy="812530"/>
          </a:xfrm>
          <a:prstGeom prst="rect">
            <a:avLst/>
          </a:prstGeom>
          <a:noFill/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latin typeface="Arial" pitchFamily="34" charset="0"/>
              </a:rPr>
              <a:t>Jin</a:t>
            </a:r>
          </a:p>
          <a:p>
            <a:pPr algn="l"/>
            <a:r>
              <a:rPr lang="en-US" sz="1800" b="0" dirty="0" smtClean="0">
                <a:latin typeface="Arial" pitchFamily="34" charset="0"/>
              </a:rPr>
              <a:t>Xu</a:t>
            </a:r>
            <a:r>
              <a:rPr lang="en-US" b="0" dirty="0" smtClean="0">
                <a:latin typeface="Arial" pitchFamily="34" charset="0"/>
              </a:rPr>
              <a:t> </a:t>
            </a:r>
            <a:endParaRPr lang="en-US" b="0" dirty="0">
              <a:latin typeface="Arial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Charmonium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3090"/>
            <a:ext cx="9099612" cy="5549976"/>
          </a:xfrm>
        </p:spPr>
        <p:txBody>
          <a:bodyPr/>
          <a:lstStyle/>
          <a:p>
            <a:r>
              <a:rPr lang="en-US" sz="3200" dirty="0" smtClean="0"/>
              <a:t>A still (increasingly?) complicated story:</a:t>
            </a:r>
          </a:p>
          <a:p>
            <a:pPr lvl="1"/>
            <a:r>
              <a:rPr lang="en-US" sz="2800" dirty="0" smtClean="0"/>
              <a:t>Nicely illustrated on this slide by </a:t>
            </a:r>
            <a:r>
              <a:rPr lang="en-US" sz="2800" dirty="0" err="1" smtClean="0"/>
              <a:t>Taku</a:t>
            </a:r>
            <a:r>
              <a:rPr lang="en-US" sz="2800" dirty="0" smtClean="0"/>
              <a:t> </a:t>
            </a:r>
            <a:r>
              <a:rPr lang="en-US" sz="2800" dirty="0" err="1" smtClean="0"/>
              <a:t>Gunji</a:t>
            </a:r>
            <a:r>
              <a:rPr lang="en-US" sz="2800" dirty="0" smtClean="0"/>
              <a:t>: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69118"/>
            <a:ext cx="1905000" cy="457200"/>
          </a:xfrm>
        </p:spPr>
        <p:txBody>
          <a:bodyPr/>
          <a:lstStyle/>
          <a:p>
            <a:r>
              <a:rPr lang="en-US" dirty="0" smtClean="0"/>
              <a:t>10-Oct-08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17570" t="21682" r="15924" b="13985"/>
          <a:stretch>
            <a:fillRect/>
          </a:stretch>
        </p:blipFill>
        <p:spPr bwMode="auto">
          <a:xfrm>
            <a:off x="2636811" y="1960793"/>
            <a:ext cx="6426288" cy="482740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</p:spPr>
      </p:pic>
      <p:sp>
        <p:nvSpPr>
          <p:cNvPr id="8" name="Rounded Rectangular Callout 7"/>
          <p:cNvSpPr/>
          <p:nvPr/>
        </p:nvSpPr>
        <p:spPr bwMode="auto">
          <a:xfrm>
            <a:off x="190440" y="5072085"/>
            <a:ext cx="2154267" cy="1314468"/>
          </a:xfrm>
          <a:prstGeom prst="wedgeRoundRectCallout">
            <a:avLst>
              <a:gd name="adj1" fmla="val 125128"/>
              <a:gd name="adj2" fmla="val -44302"/>
              <a:gd name="adj3" fmla="val 16667"/>
            </a:avLst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1000"/>
              <a:buFont typeface="Symbol" pitchFamily="18" charset="2"/>
              <a:buChar char="Þ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Rounded MT Bold" pitchFamily="34" charset="0"/>
              </a:rPr>
              <a:t>Be very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Rounded MT Bold" pitchFamily="34" charset="0"/>
              </a:rPr>
              <a:t> wary of this plot 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 Rounded MT Bold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108" y="2911355"/>
            <a:ext cx="3833865" cy="27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‘Heavy’ Lifting Is Underway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3090"/>
            <a:ext cx="9099612" cy="5549976"/>
          </a:xfrm>
        </p:spPr>
        <p:txBody>
          <a:bodyPr/>
          <a:lstStyle/>
          <a:p>
            <a:r>
              <a:rPr lang="en-US" sz="3200" i="1" dirty="0" smtClean="0"/>
              <a:t>In situ</a:t>
            </a:r>
            <a:r>
              <a:rPr lang="en-US" sz="3200" dirty="0" smtClean="0"/>
              <a:t>  measurements of ‘backgrounds’ :</a:t>
            </a:r>
          </a:p>
          <a:p>
            <a:pPr lvl="1">
              <a:buFont typeface="Wingdings" pitchFamily="2" charset="2"/>
              <a:buChar char="l"/>
            </a:pPr>
            <a:r>
              <a:rPr lang="en-US" altLang="ja-JP" sz="2800" dirty="0" smtClean="0">
                <a:latin typeface="Symbol" pitchFamily="18" charset="2"/>
              </a:rPr>
              <a:t>c</a:t>
            </a:r>
            <a:r>
              <a:rPr lang="en-US" altLang="ja-JP" sz="2800" baseline="-25000" dirty="0" smtClean="0">
                <a:latin typeface="Lucida Sans Unicode" pitchFamily="34" charset="0"/>
              </a:rPr>
              <a:t>c</a:t>
            </a:r>
            <a:r>
              <a:rPr lang="en-US" altLang="ja-JP" sz="2800" dirty="0" smtClean="0">
                <a:latin typeface="Lucida Sans Unicode" pitchFamily="34" charset="0"/>
              </a:rPr>
              <a:t> </a:t>
            </a:r>
            <a:r>
              <a:rPr lang="en-US" altLang="ja-JP" sz="2800" dirty="0" smtClean="0">
                <a:latin typeface="Lucida Sans Unicode" pitchFamily="34" charset="0"/>
                <a:sym typeface="Wingdings" pitchFamily="2" charset="2"/>
              </a:rPr>
              <a:t> J/</a:t>
            </a:r>
            <a:r>
              <a:rPr lang="en-US" altLang="ja-JP" sz="2800" dirty="0" smtClean="0">
                <a:latin typeface="Symbol" pitchFamily="18" charset="2"/>
                <a:sym typeface="Wingdings" pitchFamily="2" charset="2"/>
              </a:rPr>
              <a:t>y :</a:t>
            </a:r>
            <a:r>
              <a:rPr lang="en-US" altLang="ja-JP" sz="2800" dirty="0" smtClean="0">
                <a:latin typeface="Lucida Sans Unicode" pitchFamily="34" charset="0"/>
                <a:sym typeface="Wingdings" pitchFamily="2" charset="2"/>
              </a:rPr>
              <a:t> 20-40%</a:t>
            </a:r>
          </a:p>
          <a:p>
            <a:pPr lvl="1">
              <a:buFont typeface="Wingdings" pitchFamily="2" charset="2"/>
              <a:buChar char="l"/>
            </a:pPr>
            <a:r>
              <a:rPr lang="en-US" altLang="ja-JP" sz="2800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en-US" altLang="ja-JP" sz="2800" dirty="0" smtClean="0">
                <a:latin typeface="Lucida Sans Unicode" pitchFamily="34" charset="0"/>
                <a:sym typeface="Wingdings" pitchFamily="2" charset="2"/>
              </a:rPr>
              <a:t>’  J/</a:t>
            </a:r>
            <a:r>
              <a:rPr lang="en-US" altLang="ja-JP" sz="2800" dirty="0" smtClean="0">
                <a:latin typeface="Symbol" pitchFamily="18" charset="2"/>
                <a:sym typeface="Wingdings" pitchFamily="2" charset="2"/>
              </a:rPr>
              <a:t>y : </a:t>
            </a:r>
            <a:r>
              <a:rPr lang="en-US" altLang="ja-JP" sz="2800" dirty="0" smtClean="0">
                <a:latin typeface="Lucida Sans Unicode" pitchFamily="34" charset="0"/>
                <a:sym typeface="Wingdings" pitchFamily="2" charset="2"/>
              </a:rPr>
              <a:t>~8%</a:t>
            </a:r>
          </a:p>
          <a:p>
            <a:pPr lvl="1">
              <a:buFont typeface="Wingdings" pitchFamily="2" charset="2"/>
              <a:buChar char="l"/>
            </a:pPr>
            <a:r>
              <a:rPr lang="en-US" altLang="ja-JP" sz="2800" dirty="0" smtClean="0">
                <a:latin typeface="Lucida Sans Unicode" pitchFamily="34" charset="0"/>
                <a:sym typeface="Wingdings" pitchFamily="2" charset="2"/>
              </a:rPr>
              <a:t>BJ/</a:t>
            </a:r>
            <a:r>
              <a:rPr lang="en-US" altLang="ja-JP" sz="2800" dirty="0" smtClean="0">
                <a:latin typeface="Symbol" pitchFamily="18" charset="2"/>
                <a:sym typeface="Wingdings" pitchFamily="2" charset="2"/>
              </a:rPr>
              <a:t>y : </a:t>
            </a:r>
            <a:r>
              <a:rPr lang="en-US" altLang="ja-JP" sz="2800" dirty="0" smtClean="0">
                <a:latin typeface="Lucida Sans Unicode" pitchFamily="34" charset="0"/>
                <a:sym typeface="Wingdings" pitchFamily="2" charset="2"/>
              </a:rPr>
              <a:t>~4% (@RHIC)</a:t>
            </a:r>
          </a:p>
          <a:p>
            <a:pPr lvl="1">
              <a:buFont typeface="Wingdings" pitchFamily="2" charset="2"/>
              <a:buChar char="l"/>
            </a:pPr>
            <a:endParaRPr lang="en-US" altLang="ja-JP" sz="2800" dirty="0" smtClean="0">
              <a:latin typeface="Lucida Sans Unicode" pitchFamily="34" charset="0"/>
              <a:sym typeface="Wingdings" pitchFamily="2" charset="2"/>
            </a:endParaRPr>
          </a:p>
          <a:p>
            <a:pPr lvl="1">
              <a:buFont typeface="Wingdings" pitchFamily="2" charset="2"/>
              <a:buChar char="l"/>
            </a:pPr>
            <a:endParaRPr lang="en-US" altLang="ja-JP" sz="2800" dirty="0" smtClean="0">
              <a:latin typeface="Lucida Sans Unicode" pitchFamily="34" charset="0"/>
              <a:sym typeface="Wingdings" pitchFamily="2" charset="2"/>
            </a:endParaRPr>
          </a:p>
          <a:p>
            <a:pPr lvl="1">
              <a:buFont typeface="Wingdings" pitchFamily="2" charset="2"/>
              <a:buChar char="l"/>
            </a:pPr>
            <a:endParaRPr lang="en-US" altLang="ja-JP" sz="2800" dirty="0" smtClean="0">
              <a:latin typeface="Lucida Sans Unicode" pitchFamily="34" charset="0"/>
              <a:sym typeface="Wingdings" pitchFamily="2" charset="2"/>
            </a:endParaRPr>
          </a:p>
          <a:p>
            <a:pPr lvl="1">
              <a:buFont typeface="Wingdings" pitchFamily="2" charset="2"/>
              <a:buChar char="l"/>
            </a:pPr>
            <a:endParaRPr lang="en-US" altLang="ja-JP" sz="2800" dirty="0" smtClean="0">
              <a:latin typeface="Lucida Sans Unicode" pitchFamily="34" charset="0"/>
              <a:sym typeface="Wingdings" pitchFamily="2" charset="2"/>
            </a:endParaRPr>
          </a:p>
          <a:p>
            <a:pPr lvl="1">
              <a:buNone/>
            </a:pPr>
            <a:endParaRPr lang="en-US" altLang="ja-JP" sz="2800" dirty="0" smtClean="0">
              <a:latin typeface="Lucida Sans Unicode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l"/>
            </a:pPr>
            <a:r>
              <a:rPr lang="en-US" altLang="ja-JP" sz="3200" dirty="0" smtClean="0">
                <a:sym typeface="Wingdings" pitchFamily="2" charset="2"/>
              </a:rPr>
              <a:t>Detailed analysis of cold nuclear matter effects (Granier de Cassagnac)</a:t>
            </a:r>
            <a:endParaRPr lang="en-US" altLang="ja-JP" sz="3200" dirty="0" smtClean="0"/>
          </a:p>
          <a:p>
            <a:pPr lvl="1"/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69118"/>
            <a:ext cx="1905000" cy="457200"/>
          </a:xfrm>
        </p:spPr>
        <p:txBody>
          <a:bodyPr/>
          <a:lstStyle/>
          <a:p>
            <a:r>
              <a:rPr lang="en-US" dirty="0" smtClean="0"/>
              <a:t>10-Oct-08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35487" y="1676376"/>
            <a:ext cx="912825" cy="1144929"/>
          </a:xfrm>
          <a:prstGeom prst="rect">
            <a:avLst/>
          </a:prstGeom>
          <a:noFill/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err="1" smtClean="0">
                <a:latin typeface="Arial" pitchFamily="34" charset="0"/>
              </a:rPr>
              <a:t>Gunji</a:t>
            </a:r>
            <a:endParaRPr lang="en-US" sz="1800" b="0" dirty="0" smtClean="0">
              <a:latin typeface="Arial" pitchFamily="34" charset="0"/>
            </a:endParaRPr>
          </a:p>
          <a:p>
            <a:pPr algn="l"/>
            <a:r>
              <a:rPr lang="en-US" sz="1800" b="0" dirty="0" smtClean="0">
                <a:latin typeface="Arial" pitchFamily="34" charset="0"/>
              </a:rPr>
              <a:t>Levy</a:t>
            </a:r>
          </a:p>
          <a:p>
            <a:pPr algn="l"/>
            <a:r>
              <a:rPr lang="en-US" sz="1800" b="0" dirty="0" smtClean="0">
                <a:latin typeface="Arial" pitchFamily="34" charset="0"/>
              </a:rPr>
              <a:t>Xu</a:t>
            </a:r>
            <a:r>
              <a:rPr lang="en-US" b="0" dirty="0" smtClean="0">
                <a:latin typeface="Arial" pitchFamily="34" charset="0"/>
              </a:rPr>
              <a:t> </a:t>
            </a:r>
            <a:endParaRPr lang="en-US" b="0" dirty="0">
              <a:latin typeface="Arial" pitchFamily="34" charset="0"/>
            </a:endParaRPr>
          </a:p>
        </p:txBody>
      </p:sp>
      <p:pic>
        <p:nvPicPr>
          <p:cNvPr id="15" name="Picture 6" descr="psip2psiratio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8053" y="3072428"/>
            <a:ext cx="4425948" cy="283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Rchic_PHENIX_final_jan24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57441" y="1347759"/>
            <a:ext cx="3177041" cy="215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798779" y="4926033"/>
            <a:ext cx="14446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FF0000"/>
                </a:solidFill>
              </a:rPr>
              <a:t>STAR Preliminary</a:t>
            </a:r>
            <a:endParaRPr lang="en-US" sz="105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Outline- will take “top-down” approach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9518" y="982629"/>
            <a:ext cx="8324964" cy="5549976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Top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  <a:tabLst>
                <a:tab pos="1654175" algn="l"/>
              </a:tabLst>
            </a:pPr>
            <a:r>
              <a:rPr lang="en-US" sz="2800" dirty="0" smtClean="0"/>
              <a:t>Bottom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Charm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Strange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Up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Down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10-Oct-08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 bwMode="auto">
          <a:xfrm>
            <a:off x="482544" y="3465513"/>
            <a:ext cx="284618" cy="657234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2000"/>
              <a:buFont typeface="Monotype Sorts" pitchFamily="2" charset="2"/>
              <a:buChar char="l"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482544" y="1445733"/>
            <a:ext cx="284618" cy="657234"/>
          </a:xfrm>
          <a:prstGeom prst="downArrow">
            <a:avLst/>
          </a:prstGeom>
          <a:solidFill>
            <a:srgbClr val="0000FF"/>
          </a:solidFill>
          <a:ln w="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2000"/>
              <a:buFont typeface="Monotype Sorts" pitchFamily="2" charset="2"/>
              <a:buChar char="l"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482544" y="2479662"/>
            <a:ext cx="284618" cy="657234"/>
          </a:xfrm>
          <a:prstGeom prst="downArrow">
            <a:avLst/>
          </a:prstGeom>
          <a:solidFill>
            <a:srgbClr val="0000FF"/>
          </a:solidFill>
          <a:ln w="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2000"/>
              <a:buFont typeface="Monotype Sorts" pitchFamily="2" charset="2"/>
              <a:buChar char="l"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482544" y="5546754"/>
            <a:ext cx="284618" cy="657234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2000"/>
              <a:buFont typeface="Monotype Sorts" pitchFamily="2" charset="2"/>
              <a:buChar char="l"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482544" y="4524390"/>
            <a:ext cx="284618" cy="657234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2000"/>
              <a:buFont typeface="Monotype Sorts" pitchFamily="2" charset="2"/>
              <a:buChar char="l"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 Rounded MT Bold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Truly ‘Strange’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3090"/>
            <a:ext cx="9099612" cy="5549976"/>
          </a:xfrm>
        </p:spPr>
        <p:txBody>
          <a:bodyPr/>
          <a:lstStyle/>
          <a:p>
            <a:r>
              <a:rPr lang="en-US" sz="3200" dirty="0" smtClean="0"/>
              <a:t>Large  </a:t>
            </a:r>
            <a:r>
              <a:rPr lang="en-US" sz="3200" b="1" dirty="0" smtClean="0">
                <a:latin typeface="Symbol" pitchFamily="18" charset="2"/>
              </a:rPr>
              <a:t>f</a:t>
            </a:r>
            <a:r>
              <a:rPr lang="en-US" sz="3200" dirty="0" smtClean="0"/>
              <a:t>/K</a:t>
            </a:r>
            <a:r>
              <a:rPr lang="en-US" sz="3200" baseline="30000" dirty="0" smtClean="0"/>
              <a:t>-</a:t>
            </a:r>
            <a:r>
              <a:rPr lang="en-US" sz="3200" dirty="0" smtClean="0"/>
              <a:t> ratio in </a:t>
            </a:r>
            <a:r>
              <a:rPr lang="en-US" sz="3200" dirty="0" err="1" smtClean="0"/>
              <a:t>subthreshold</a:t>
            </a:r>
            <a:r>
              <a:rPr lang="en-US" sz="3200" dirty="0" smtClean="0"/>
              <a:t> region :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69118"/>
            <a:ext cx="1905000" cy="457200"/>
          </a:xfrm>
        </p:spPr>
        <p:txBody>
          <a:bodyPr/>
          <a:lstStyle/>
          <a:p>
            <a:r>
              <a:rPr lang="en-US" dirty="0" smtClean="0"/>
              <a:t>10-Oct-08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02579" y="1493811"/>
            <a:ext cx="1387494" cy="701731"/>
          </a:xfrm>
          <a:prstGeom prst="rect">
            <a:avLst/>
          </a:prstGeom>
          <a:noFill/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latin typeface="Arial" pitchFamily="34" charset="0"/>
              </a:rPr>
              <a:t>Herrmann</a:t>
            </a:r>
          </a:p>
          <a:p>
            <a:pPr algn="l"/>
            <a:r>
              <a:rPr lang="en-US" sz="1800" b="0" dirty="0" err="1" smtClean="0">
                <a:latin typeface="Arial" pitchFamily="34" charset="0"/>
              </a:rPr>
              <a:t>Fabbietti</a:t>
            </a:r>
            <a:endParaRPr lang="en-US" b="0" dirty="0"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5" y="2141544"/>
            <a:ext cx="3751428" cy="471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3696544" y="2297953"/>
            <a:ext cx="45545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117755" y="2552688"/>
            <a:ext cx="2125628" cy="2190780"/>
            <a:chOff x="0" y="4159260"/>
            <a:chExt cx="2116107" cy="2030640"/>
          </a:xfrm>
        </p:grpSpPr>
        <p:pic>
          <p:nvPicPr>
            <p:cNvPr id="7" name="Picture 13" descr="mt_fi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159260"/>
              <a:ext cx="2116107" cy="2030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 descr="na60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30239" y="4305312"/>
              <a:ext cx="438156" cy="409250"/>
            </a:xfrm>
            <a:prstGeom prst="rect">
              <a:avLst/>
            </a:prstGeom>
            <a:noFill/>
          </p:spPr>
        </p:pic>
      </p:grpSp>
      <p:grpSp>
        <p:nvGrpSpPr>
          <p:cNvPr id="11" name="Group 10"/>
          <p:cNvGrpSpPr/>
          <p:nvPr/>
        </p:nvGrpSpPr>
        <p:grpSpPr>
          <a:xfrm>
            <a:off x="190440" y="2501914"/>
            <a:ext cx="1906598" cy="2241554"/>
            <a:chOff x="190440" y="1347759"/>
            <a:chExt cx="1906598" cy="224155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0440" y="1347759"/>
              <a:ext cx="1906598" cy="2241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11161" y="2297097"/>
              <a:ext cx="547695" cy="476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Huge Abundance of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 (Plots)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3090"/>
            <a:ext cx="9099612" cy="5549976"/>
          </a:xfrm>
        </p:spPr>
        <p:txBody>
          <a:bodyPr/>
          <a:lstStyle/>
          <a:p>
            <a:r>
              <a:rPr lang="en-US" sz="2400" dirty="0" smtClean="0"/>
              <a:t>Measured from </a:t>
            </a:r>
            <a:r>
              <a:rPr lang="en-US" sz="2400" dirty="0" smtClean="0">
                <a:sym typeface="Symbol"/>
              </a:rPr>
              <a:t></a:t>
            </a:r>
            <a:r>
              <a:rPr lang="en-US" sz="2400" dirty="0" smtClean="0"/>
              <a:t>s</a:t>
            </a:r>
            <a:r>
              <a:rPr lang="en-US" sz="2400" baseline="-25000" dirty="0" smtClean="0"/>
              <a:t>NN</a:t>
            </a:r>
            <a:r>
              <a:rPr lang="en-US" sz="2400" dirty="0" smtClean="0"/>
              <a:t> = 2.6(!) to 200 GeV</a:t>
            </a:r>
          </a:p>
          <a:p>
            <a:r>
              <a:rPr lang="en-US" sz="2800" dirty="0" smtClean="0"/>
              <a:t>A favorite of experimentalists</a:t>
            </a:r>
            <a:br>
              <a:rPr lang="en-US" sz="2800" dirty="0" smtClean="0"/>
            </a:br>
            <a:r>
              <a:rPr lang="en-US" sz="2800" dirty="0" smtClean="0"/>
              <a:t>and theorists alike at SQM08</a:t>
            </a:r>
          </a:p>
          <a:p>
            <a:pPr>
              <a:buSzPct val="100000"/>
              <a:buFont typeface="Symbol" pitchFamily="18" charset="2"/>
              <a:buChar char="Þ"/>
            </a:pPr>
            <a:r>
              <a:rPr lang="en-US" sz="2800" dirty="0" smtClean="0"/>
              <a:t>     SQM08 </a:t>
            </a:r>
            <a:r>
              <a:rPr lang="en-US" sz="2800" dirty="0" smtClean="0">
                <a:sym typeface="Symbol"/>
              </a:rPr>
              <a:t></a:t>
            </a:r>
            <a:r>
              <a:rPr lang="en-US" sz="2800" dirty="0" smtClean="0"/>
              <a:t> HSQM08</a:t>
            </a:r>
          </a:p>
          <a:p>
            <a:pPr>
              <a:buSzPct val="100000"/>
              <a:buFont typeface="Symbol" pitchFamily="18" charset="2"/>
              <a:buChar char="Þ"/>
            </a:pPr>
            <a:endParaRPr lang="en-US" sz="2800" dirty="0" smtClean="0"/>
          </a:p>
          <a:p>
            <a:pPr>
              <a:buSzPct val="100000"/>
              <a:buFont typeface="Symbol" pitchFamily="18" charset="2"/>
              <a:buChar char="Þ"/>
            </a:pPr>
            <a:endParaRPr lang="en-US" sz="2800" dirty="0" smtClean="0"/>
          </a:p>
          <a:p>
            <a:pPr>
              <a:buSzPct val="100000"/>
              <a:buFont typeface="Symbol" pitchFamily="18" charset="2"/>
              <a:buChar char="Þ"/>
            </a:pPr>
            <a:endParaRPr lang="en-US" sz="2800" dirty="0" smtClean="0"/>
          </a:p>
          <a:p>
            <a:pPr>
              <a:buSzPct val="100000"/>
              <a:buFont typeface="Symbol" pitchFamily="18" charset="2"/>
              <a:buChar char="Þ"/>
            </a:pPr>
            <a:endParaRPr lang="en-US" sz="2800" dirty="0" smtClean="0"/>
          </a:p>
          <a:p>
            <a:pPr>
              <a:buSzPct val="100000"/>
              <a:buFont typeface="Symbol" pitchFamily="18" charset="2"/>
              <a:buChar char="Þ"/>
            </a:pPr>
            <a:r>
              <a:rPr lang="en-US" sz="2800" dirty="0" smtClean="0"/>
              <a:t> Key in testing:</a:t>
            </a:r>
          </a:p>
          <a:p>
            <a:pPr lvl="1">
              <a:buSzPct val="100000"/>
              <a:buFont typeface="Symbol" pitchFamily="18" charset="2"/>
              <a:buChar char="Þ"/>
            </a:pPr>
            <a:r>
              <a:rPr lang="en-US" sz="2400" dirty="0" smtClean="0"/>
              <a:t>Canonical suppression</a:t>
            </a:r>
          </a:p>
          <a:p>
            <a:pPr lvl="1">
              <a:buSzPct val="100000"/>
              <a:buFont typeface="Symbol" pitchFamily="18" charset="2"/>
              <a:buChar char="Þ"/>
            </a:pPr>
            <a:r>
              <a:rPr lang="en-US" sz="2400" dirty="0" smtClean="0"/>
              <a:t>Constituent scaling</a:t>
            </a:r>
          </a:p>
          <a:p>
            <a:pPr>
              <a:buSzPct val="100000"/>
              <a:buFont typeface="Symbol" pitchFamily="18" charset="2"/>
              <a:buChar char="Þ"/>
            </a:pPr>
            <a:endParaRPr lang="en-US" sz="2800" dirty="0" smtClean="0"/>
          </a:p>
          <a:p>
            <a:pPr>
              <a:buSzPct val="100000"/>
              <a:buFont typeface="Symbol" pitchFamily="18" charset="2"/>
              <a:buChar char="Þ"/>
            </a:pPr>
            <a:endParaRPr lang="en-US" sz="2800" dirty="0" smtClean="0"/>
          </a:p>
          <a:p>
            <a:pPr>
              <a:buSzPct val="100000"/>
              <a:buFont typeface="Symbol" pitchFamily="18" charset="2"/>
              <a:buChar char="Þ"/>
            </a:pPr>
            <a:endParaRPr lang="en-US" sz="2800" dirty="0" smtClean="0"/>
          </a:p>
          <a:p>
            <a:pPr>
              <a:buSzPct val="100000"/>
              <a:buNone/>
            </a:pPr>
            <a:endParaRPr lang="en-US" sz="28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69118"/>
            <a:ext cx="1905000" cy="457200"/>
          </a:xfrm>
        </p:spPr>
        <p:txBody>
          <a:bodyPr/>
          <a:lstStyle/>
          <a:p>
            <a:r>
              <a:rPr lang="en-US" dirty="0" smtClean="0"/>
              <a:t>10-Oct-08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72298" y="4926033"/>
            <a:ext cx="1971702" cy="1698927"/>
          </a:xfrm>
          <a:prstGeom prst="rect">
            <a:avLst/>
          </a:prstGeom>
          <a:noFill/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latin typeface="Arial" pitchFamily="34" charset="0"/>
              </a:rPr>
              <a:t>de Falco</a:t>
            </a:r>
          </a:p>
          <a:p>
            <a:pPr algn="l"/>
            <a:r>
              <a:rPr lang="en-US" sz="1800" b="0" dirty="0" smtClean="0">
                <a:latin typeface="Arial" pitchFamily="34" charset="0"/>
              </a:rPr>
              <a:t> </a:t>
            </a:r>
            <a:r>
              <a:rPr lang="en-US" sz="1800" b="0" dirty="0" err="1" smtClean="0">
                <a:latin typeface="Arial" pitchFamily="34" charset="0"/>
              </a:rPr>
              <a:t>Fabbietti</a:t>
            </a:r>
            <a:endParaRPr lang="en-US" sz="1800" b="0" dirty="0" smtClean="0">
              <a:latin typeface="Arial" pitchFamily="34" charset="0"/>
            </a:endParaRPr>
          </a:p>
          <a:p>
            <a:pPr algn="l"/>
            <a:r>
              <a:rPr lang="en-US" sz="1800" b="0" dirty="0" smtClean="0">
                <a:latin typeface="Arial" pitchFamily="34" charset="0"/>
              </a:rPr>
              <a:t>Rosati</a:t>
            </a:r>
          </a:p>
          <a:p>
            <a:pPr algn="l"/>
            <a:r>
              <a:rPr lang="en-US" sz="1800" b="0" dirty="0" smtClean="0">
                <a:latin typeface="Arial" pitchFamily="34" charset="0"/>
              </a:rPr>
              <a:t>Mohanty</a:t>
            </a:r>
          </a:p>
          <a:p>
            <a:pPr algn="l"/>
            <a:r>
              <a:rPr lang="en-US" sz="1800" b="0" dirty="0" smtClean="0">
                <a:latin typeface="Arial" pitchFamily="34" charset="0"/>
              </a:rPr>
              <a:t>Sharma</a:t>
            </a:r>
            <a:endParaRPr lang="en-US" b="0" dirty="0">
              <a:latin typeface="Arial" pitchFamily="34" charset="0"/>
            </a:endParaRPr>
          </a:p>
        </p:txBody>
      </p:sp>
      <p:pic>
        <p:nvPicPr>
          <p:cNvPr id="12" name="Picture 6" descr="phi-auau-SPECTRA"/>
          <p:cNvPicPr>
            <a:picLocks noChangeAspect="1" noChangeArrowheads="1"/>
          </p:cNvPicPr>
          <p:nvPr/>
        </p:nvPicPr>
        <p:blipFill>
          <a:blip r:embed="rId8"/>
          <a:srcRect r="7365"/>
          <a:stretch>
            <a:fillRect/>
          </a:stretch>
        </p:blipFill>
        <p:spPr bwMode="auto">
          <a:xfrm>
            <a:off x="6388541" y="2625714"/>
            <a:ext cx="2755459" cy="212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05525" y="909603"/>
            <a:ext cx="2738475" cy="178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6" descr="fig2_spectr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33844" y="2666303"/>
            <a:ext cx="2247926" cy="2671237"/>
          </a:xfrm>
          <a:prstGeom prst="rect">
            <a:avLst/>
          </a:prstGeom>
          <a:noFill/>
        </p:spPr>
      </p:pic>
      <p:pic>
        <p:nvPicPr>
          <p:cNvPr id="24" name="Picture 23" descr="STARLogo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6626" y="4633929"/>
            <a:ext cx="411686" cy="29470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4270429" y="909633"/>
            <a:ext cx="4902209" cy="2336802"/>
            <a:chOff x="229" y="1077"/>
            <a:chExt cx="4236" cy="2463"/>
          </a:xfrm>
        </p:grpSpPr>
        <p:pic>
          <p:nvPicPr>
            <p:cNvPr id="8" name="Picture 16" descr="dNdYPerNpart_Xi_62GeV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9" y="1080"/>
              <a:ext cx="2107" cy="2431"/>
            </a:xfrm>
            <a:prstGeom prst="rect">
              <a:avLst/>
            </a:prstGeom>
            <a:noFill/>
          </p:spPr>
        </p:pic>
        <p:pic>
          <p:nvPicPr>
            <p:cNvPr id="9" name="Picture 17" descr="dNdYPerNpart_Om_62GeV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30" y="1077"/>
              <a:ext cx="2135" cy="2463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Main Event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3090"/>
            <a:ext cx="9099612" cy="5549976"/>
          </a:xfrm>
        </p:spPr>
        <p:txBody>
          <a:bodyPr/>
          <a:lstStyle/>
          <a:p>
            <a:r>
              <a:rPr lang="en-US" sz="2800" dirty="0" smtClean="0"/>
              <a:t>Systematics of (multiple) </a:t>
            </a:r>
            <a:br>
              <a:rPr lang="en-US" sz="2800" dirty="0" smtClean="0"/>
            </a:br>
            <a:r>
              <a:rPr lang="en-US" sz="2800" dirty="0" smtClean="0"/>
              <a:t>strangeness production</a:t>
            </a:r>
          </a:p>
          <a:p>
            <a:r>
              <a:rPr lang="en-US" sz="2800" dirty="0" smtClean="0"/>
              <a:t>Famous plots since </a:t>
            </a:r>
            <a:br>
              <a:rPr lang="en-US" sz="2800" dirty="0" smtClean="0"/>
            </a:br>
            <a:r>
              <a:rPr lang="en-US" sz="2800" dirty="0" smtClean="0"/>
              <a:t>early days of SPS program</a:t>
            </a:r>
          </a:p>
          <a:p>
            <a:r>
              <a:rPr lang="en-US" sz="2800" dirty="0" smtClean="0"/>
              <a:t>Additional comments</a:t>
            </a:r>
            <a:br>
              <a:rPr lang="en-US" sz="2800" dirty="0" smtClean="0"/>
            </a:br>
            <a:r>
              <a:rPr lang="en-US" sz="2800" dirty="0" smtClean="0"/>
              <a:t>later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69118"/>
            <a:ext cx="1905000" cy="457200"/>
          </a:xfrm>
        </p:spPr>
        <p:txBody>
          <a:bodyPr/>
          <a:lstStyle/>
          <a:p>
            <a:r>
              <a:rPr lang="en-US" dirty="0" smtClean="0"/>
              <a:t>10-Oct-08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583267"/>
            <a:ext cx="1424007" cy="1034129"/>
          </a:xfrm>
          <a:prstGeom prst="rect">
            <a:avLst/>
          </a:prstGeom>
          <a:noFill/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err="1" smtClean="0">
                <a:latin typeface="Arial" pitchFamily="34" charset="0"/>
              </a:rPr>
              <a:t>Arsene</a:t>
            </a:r>
            <a:endParaRPr lang="en-US" sz="1800" b="0" dirty="0" smtClean="0">
              <a:latin typeface="Arial" pitchFamily="34" charset="0"/>
            </a:endParaRPr>
          </a:p>
          <a:p>
            <a:pPr algn="l"/>
            <a:r>
              <a:rPr lang="en-US" sz="1800" b="0" dirty="0" smtClean="0">
                <a:latin typeface="Arial" pitchFamily="34" charset="0"/>
              </a:rPr>
              <a:t>Timmins</a:t>
            </a:r>
          </a:p>
          <a:p>
            <a:pPr algn="l"/>
            <a:r>
              <a:rPr lang="en-US" sz="1800" b="0" dirty="0" err="1" smtClean="0">
                <a:latin typeface="Arial" pitchFamily="34" charset="0"/>
              </a:rPr>
              <a:t>Munhoz</a:t>
            </a:r>
            <a:endParaRPr lang="en-US" b="0" dirty="0">
              <a:latin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68395" y="4171798"/>
            <a:ext cx="2736833" cy="268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6"/>
          <p:cNvGrpSpPr>
            <a:grpSpLocks noChangeAspect="1"/>
          </p:cNvGrpSpPr>
          <p:nvPr/>
        </p:nvGrpSpPr>
        <p:grpSpPr bwMode="auto">
          <a:xfrm>
            <a:off x="4462461" y="3154410"/>
            <a:ext cx="4606925" cy="3743325"/>
            <a:chOff x="0" y="1072"/>
            <a:chExt cx="3628" cy="2948"/>
          </a:xfrm>
        </p:grpSpPr>
        <p:pic>
          <p:nvPicPr>
            <p:cNvPr id="15" name="Picture 17" descr="SE2_AuAu200_CuCu200"/>
            <p:cNvPicPr preferRelativeResize="0"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01" y="1073"/>
              <a:ext cx="1927" cy="2947"/>
            </a:xfrm>
            <a:prstGeom prst="rect">
              <a:avLst/>
            </a:prstGeom>
            <a:noFill/>
          </p:spPr>
        </p:pic>
        <p:pic>
          <p:nvPicPr>
            <p:cNvPr id="16" name="Picture 18" descr="SE1_AuAu200_CuCu200"/>
            <p:cNvPicPr preferRelativeResize="0"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1072"/>
              <a:ext cx="1927" cy="2947"/>
            </a:xfrm>
            <a:prstGeom prst="rect">
              <a:avLst/>
            </a:prstGeom>
            <a:noFill/>
          </p:spPr>
        </p:pic>
      </p:grp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Outline- will take “top-down” approach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9518" y="982629"/>
            <a:ext cx="8324964" cy="5549976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Top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  <a:tabLst>
                <a:tab pos="1654175" algn="l"/>
              </a:tabLst>
            </a:pPr>
            <a:r>
              <a:rPr lang="en-US" sz="2800" dirty="0" smtClean="0"/>
              <a:t>Bottom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Charm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Strange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Up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Down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10-Oct-08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 bwMode="auto">
          <a:xfrm>
            <a:off x="482544" y="4487877"/>
            <a:ext cx="284618" cy="657234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2000"/>
              <a:buFont typeface="Monotype Sorts" pitchFamily="2" charset="2"/>
              <a:buChar char="l"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482544" y="1445733"/>
            <a:ext cx="284618" cy="657234"/>
          </a:xfrm>
          <a:prstGeom prst="downArrow">
            <a:avLst/>
          </a:prstGeom>
          <a:solidFill>
            <a:srgbClr val="0000FF"/>
          </a:solidFill>
          <a:ln w="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2000"/>
              <a:buFont typeface="Monotype Sorts" pitchFamily="2" charset="2"/>
              <a:buChar char="l"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482544" y="2479662"/>
            <a:ext cx="284618" cy="657234"/>
          </a:xfrm>
          <a:prstGeom prst="downArrow">
            <a:avLst/>
          </a:prstGeom>
          <a:solidFill>
            <a:srgbClr val="0000FF"/>
          </a:solidFill>
          <a:ln w="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2000"/>
              <a:buFont typeface="Monotype Sorts" pitchFamily="2" charset="2"/>
              <a:buChar char="l"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482544" y="5546754"/>
            <a:ext cx="284618" cy="657234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2000"/>
              <a:buFont typeface="Monotype Sorts" pitchFamily="2" charset="2"/>
              <a:buChar char="l"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482544" y="3465513"/>
            <a:ext cx="284618" cy="657234"/>
          </a:xfrm>
          <a:prstGeom prst="downArrow">
            <a:avLst/>
          </a:prstGeom>
          <a:solidFill>
            <a:srgbClr val="0000FF"/>
          </a:solidFill>
          <a:ln w="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2000"/>
              <a:buFont typeface="Monotype Sorts" pitchFamily="2" charset="2"/>
              <a:buChar char="l"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90440" y="4853007"/>
            <a:ext cx="2738475" cy="1935189"/>
          </a:xfrm>
          <a:prstGeom prst="ellipse">
            <a:avLst/>
          </a:prstGeom>
          <a:solidFill>
            <a:schemeClr val="bg2">
              <a:lumMod val="60000"/>
              <a:lumOff val="40000"/>
              <a:alpha val="48000"/>
            </a:schemeClr>
          </a:solidFill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200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 Rounded MT Bold" pitchFamily="34" charset="0"/>
            </a:endParaRPr>
          </a:p>
          <a:p>
            <a:pPr marL="342900" marR="0" indent="-342900" algn="l" defTabSz="914400" eaLnBrk="1" latinLnBrk="0" hangingPunct="1">
              <a:lnSpc>
                <a:spcPct val="100000"/>
              </a:lnSpc>
              <a:buNone/>
              <a:tabLst/>
            </a:pPr>
            <a:r>
              <a:rPr lang="en-US" sz="2800" b="0" dirty="0" smtClean="0">
                <a:latin typeface="+mj-lt"/>
              </a:rPr>
              <a:t>The “Bulk”</a:t>
            </a:r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Studies of Bulk Flow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3090"/>
            <a:ext cx="9099612" cy="5549976"/>
          </a:xfrm>
        </p:spPr>
        <p:txBody>
          <a:bodyPr/>
          <a:lstStyle/>
          <a:p>
            <a:r>
              <a:rPr lang="en-US" sz="3200" dirty="0" smtClean="0"/>
              <a:t>Experimental extraction of </a:t>
            </a:r>
            <a:br>
              <a:rPr lang="en-US" sz="3200" dirty="0" smtClean="0"/>
            </a:br>
            <a:r>
              <a:rPr lang="en-US" sz="3200" dirty="0" smtClean="0"/>
              <a:t>Knudsen number K = </a:t>
            </a:r>
            <a:r>
              <a:rPr lang="en-US" sz="3200" dirty="0" smtClean="0">
                <a:latin typeface="Symbol" pitchFamily="18" charset="2"/>
              </a:rPr>
              <a:t>l</a:t>
            </a:r>
            <a:r>
              <a:rPr lang="en-US" sz="3200" baseline="-25000" dirty="0" smtClean="0"/>
              <a:t>mfp</a:t>
            </a:r>
            <a:r>
              <a:rPr lang="en-US" sz="3200" dirty="0" smtClean="0"/>
              <a:t>/L </a:t>
            </a:r>
            <a:br>
              <a:rPr lang="en-US" sz="3200" dirty="0" smtClean="0"/>
            </a:br>
            <a:r>
              <a:rPr lang="en-US" sz="3200" dirty="0" smtClean="0"/>
              <a:t>on way to </a:t>
            </a:r>
            <a:r>
              <a:rPr lang="en-US" sz="3200" dirty="0" smtClean="0">
                <a:latin typeface="Symbol" pitchFamily="18" charset="2"/>
              </a:rPr>
              <a:t>h</a:t>
            </a:r>
            <a:r>
              <a:rPr lang="en-US" sz="3200" dirty="0" smtClean="0"/>
              <a:t>/s estimate: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69118"/>
            <a:ext cx="1905000" cy="457200"/>
          </a:xfrm>
        </p:spPr>
        <p:txBody>
          <a:bodyPr/>
          <a:lstStyle/>
          <a:p>
            <a:r>
              <a:rPr lang="en-US" dirty="0" smtClean="0"/>
              <a:t>10-Oct-08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89754" y="1011158"/>
            <a:ext cx="2373345" cy="701731"/>
          </a:xfrm>
          <a:prstGeom prst="rect">
            <a:avLst/>
          </a:prstGeom>
          <a:noFill/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err="1" smtClean="0">
                <a:latin typeface="Arial" pitchFamily="34" charset="0"/>
              </a:rPr>
              <a:t>Bai</a:t>
            </a:r>
            <a:endParaRPr lang="en-US" sz="1800" b="0" dirty="0" smtClean="0">
              <a:latin typeface="Arial" pitchFamily="34" charset="0"/>
            </a:endParaRPr>
          </a:p>
          <a:p>
            <a:pPr algn="l"/>
            <a:r>
              <a:rPr lang="en-US" sz="1800" b="0" dirty="0" err="1" smtClean="0">
                <a:latin typeface="Arial" pitchFamily="34" charset="0"/>
              </a:rPr>
              <a:t>Barranikova</a:t>
            </a:r>
            <a:endParaRPr lang="en-US" sz="1800" b="0" dirty="0" smtClean="0">
              <a:latin typeface="Arial" pitchFamily="34" charset="0"/>
            </a:endParaRPr>
          </a:p>
        </p:txBody>
      </p:sp>
      <p:pic>
        <p:nvPicPr>
          <p:cNvPr id="7" name="Picture 12" descr="fitHydroLim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5" y="2808278"/>
            <a:ext cx="4767425" cy="4049721"/>
          </a:xfrm>
          <a:prstGeom prst="rect">
            <a:avLst/>
          </a:prstGeom>
          <a:noFill/>
        </p:spPr>
      </p:pic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3622662" y="2735766"/>
            <a:ext cx="5584953" cy="3906378"/>
            <a:chOff x="1584" y="1152"/>
            <a:chExt cx="4479" cy="3182"/>
          </a:xfrm>
        </p:grpSpPr>
        <p:pic>
          <p:nvPicPr>
            <p:cNvPr id="9" name="Picture 12" descr="viscosityNoAverageCen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67" y="1863"/>
              <a:ext cx="3696" cy="2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1584" y="1152"/>
              <a:ext cx="99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hlink"/>
                  </a:solidFill>
                </a:rPr>
                <a:t>STAR Preliminary</a:t>
              </a:r>
            </a:p>
          </p:txBody>
        </p:sp>
      </p:grp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6" y="1274733"/>
            <a:ext cx="6627852" cy="249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Difficulties with Hydro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3551"/>
            <a:ext cx="9099612" cy="5549976"/>
          </a:xfrm>
        </p:spPr>
        <p:txBody>
          <a:bodyPr/>
          <a:lstStyle/>
          <a:p>
            <a:r>
              <a:rPr lang="en-US" sz="3200" dirty="0" smtClean="0"/>
              <a:t>Seemingly insurmountable: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 lvl="1"/>
            <a:r>
              <a:rPr lang="en-US" sz="2000" dirty="0" smtClean="0"/>
              <a:t>Unknown Initial Conditions</a:t>
            </a:r>
          </a:p>
          <a:p>
            <a:pPr lvl="1"/>
            <a:r>
              <a:rPr lang="en-US" sz="2000" dirty="0" smtClean="0"/>
              <a:t>Eccentricity fluctuations</a:t>
            </a:r>
          </a:p>
          <a:p>
            <a:pPr lvl="1"/>
            <a:r>
              <a:rPr lang="en-US" sz="2000" dirty="0" smtClean="0"/>
              <a:t>Unknown equation of state</a:t>
            </a:r>
          </a:p>
          <a:p>
            <a:pPr lvl="1"/>
            <a:r>
              <a:rPr lang="en-US" sz="2000" dirty="0" smtClean="0"/>
              <a:t>Instabilities, </a:t>
            </a:r>
            <a:r>
              <a:rPr lang="en-US" sz="2000" dirty="0" err="1" smtClean="0"/>
              <a:t>acausal</a:t>
            </a:r>
            <a:r>
              <a:rPr lang="en-US" sz="2000" dirty="0" smtClean="0"/>
              <a:t> effects </a:t>
            </a:r>
            <a:br>
              <a:rPr lang="en-US" sz="2000" dirty="0" smtClean="0"/>
            </a:br>
            <a:r>
              <a:rPr lang="en-US" sz="2000" dirty="0" smtClean="0"/>
              <a:t>in relativistic viscous hydro</a:t>
            </a:r>
          </a:p>
          <a:p>
            <a:pPr lvl="1"/>
            <a:r>
              <a:rPr lang="en-US" sz="2000" dirty="0" smtClean="0"/>
              <a:t>Hadronic </a:t>
            </a:r>
            <a:r>
              <a:rPr lang="en-US" sz="2000" dirty="0" err="1" smtClean="0"/>
              <a:t>rescattering</a:t>
            </a:r>
            <a:r>
              <a:rPr lang="en-US" sz="2000" dirty="0" smtClean="0"/>
              <a:t> effects</a:t>
            </a:r>
          </a:p>
          <a:p>
            <a:pPr lvl="1"/>
            <a:r>
              <a:rPr lang="en-US" sz="2000" dirty="0" smtClean="0"/>
              <a:t>Bulk viscosity</a:t>
            </a:r>
          </a:p>
          <a:p>
            <a:pPr lvl="1"/>
            <a:r>
              <a:rPr lang="en-US" sz="2000" dirty="0" smtClean="0"/>
              <a:t>Numerical viscosity</a:t>
            </a:r>
          </a:p>
          <a:p>
            <a:pPr lvl="1"/>
            <a:r>
              <a:rPr lang="en-US" sz="2000" dirty="0" smtClean="0"/>
              <a:t>Finite size, core/corona effects</a:t>
            </a:r>
            <a:endParaRPr lang="en-US" sz="2800" dirty="0" smtClean="0"/>
          </a:p>
          <a:p>
            <a:pPr lvl="1"/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69118"/>
            <a:ext cx="1905000" cy="457200"/>
          </a:xfrm>
        </p:spPr>
        <p:txBody>
          <a:bodyPr/>
          <a:lstStyle/>
          <a:p>
            <a:r>
              <a:rPr lang="en-US" dirty="0" smtClean="0"/>
              <a:t>10-Oct-08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20014" y="5072085"/>
            <a:ext cx="1570059" cy="1698927"/>
          </a:xfrm>
          <a:prstGeom prst="rect">
            <a:avLst/>
          </a:prstGeom>
          <a:noFill/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latin typeface="Arial" pitchFamily="34" charset="0"/>
              </a:rPr>
              <a:t>Rischke</a:t>
            </a:r>
          </a:p>
          <a:p>
            <a:pPr algn="l"/>
            <a:r>
              <a:rPr lang="en-US" sz="1800" b="0" dirty="0" smtClean="0">
                <a:latin typeface="Arial" pitchFamily="34" charset="0"/>
              </a:rPr>
              <a:t>Werner</a:t>
            </a:r>
          </a:p>
          <a:p>
            <a:pPr algn="l"/>
            <a:r>
              <a:rPr lang="en-US" sz="1800" b="0" dirty="0" smtClean="0">
                <a:latin typeface="Arial" pitchFamily="34" charset="0"/>
              </a:rPr>
              <a:t>Hirano</a:t>
            </a:r>
          </a:p>
          <a:p>
            <a:pPr algn="l"/>
            <a:r>
              <a:rPr lang="en-US" sz="1800" b="0" dirty="0" smtClean="0">
                <a:latin typeface="Arial" pitchFamily="34" charset="0"/>
              </a:rPr>
              <a:t>Csernai</a:t>
            </a:r>
          </a:p>
          <a:p>
            <a:pPr algn="l"/>
            <a:r>
              <a:rPr lang="en-US" sz="1800" b="0" dirty="0" smtClean="0">
                <a:latin typeface="Arial" pitchFamily="34" charset="0"/>
              </a:rPr>
              <a:t>Song</a:t>
            </a:r>
            <a:endParaRPr lang="en-US" b="0" dirty="0"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18" y="1019142"/>
            <a:ext cx="8734482" cy="5549976"/>
          </a:xfrm>
        </p:spPr>
        <p:txBody>
          <a:bodyPr/>
          <a:lstStyle/>
          <a:p>
            <a:r>
              <a:rPr lang="en-US" dirty="0" smtClean="0"/>
              <a:t>It’s an experiment summary talk only in the sense that …</a:t>
            </a:r>
          </a:p>
          <a:p>
            <a:r>
              <a:rPr lang="en-US" dirty="0" smtClean="0"/>
              <a:t>It was an experiment to ask me </a:t>
            </a:r>
            <a:br>
              <a:rPr lang="en-US" dirty="0" smtClean="0"/>
            </a:br>
            <a:r>
              <a:rPr lang="en-US" dirty="0" smtClean="0"/>
              <a:t>to provide such a talk…</a:t>
            </a:r>
          </a:p>
          <a:p>
            <a:pPr lvl="7"/>
            <a:endParaRPr lang="en-US" dirty="0"/>
          </a:p>
          <a:p>
            <a:r>
              <a:rPr lang="en-US" dirty="0" smtClean="0"/>
              <a:t>Roughly- an attempt to summarize “experimental” situation for </a:t>
            </a:r>
            <a:br>
              <a:rPr lang="en-US" dirty="0" smtClean="0"/>
            </a:br>
            <a:r>
              <a:rPr lang="en-US" sz="2500" dirty="0" smtClean="0"/>
              <a:t>“strange quark matter”  ~ “flavor physics in nuclear matter”</a:t>
            </a:r>
          </a:p>
          <a:p>
            <a:r>
              <a:rPr lang="en-US" sz="2500" dirty="0" smtClean="0"/>
              <a:t>Work in 1/N expansion:</a:t>
            </a:r>
          </a:p>
          <a:p>
            <a:pPr lvl="1"/>
            <a:r>
              <a:rPr lang="en-US" sz="2100" dirty="0" smtClean="0"/>
              <a:t>N = Number of plots presented at the conference</a:t>
            </a:r>
          </a:p>
          <a:p>
            <a:pPr lvl="1"/>
            <a:r>
              <a:rPr lang="en-US" sz="2100" dirty="0" smtClean="0"/>
              <a:t>1/N = probability your favorite topic will be addressed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10-Oct-08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Concordance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69118"/>
            <a:ext cx="1905000" cy="457200"/>
          </a:xfrm>
        </p:spPr>
        <p:txBody>
          <a:bodyPr/>
          <a:lstStyle/>
          <a:p>
            <a:r>
              <a:rPr lang="en-US" dirty="0" smtClean="0"/>
              <a:t>10-Oct-08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02558" y="1712889"/>
            <a:ext cx="1241442" cy="369332"/>
          </a:xfrm>
          <a:prstGeom prst="rect">
            <a:avLst/>
          </a:prstGeom>
          <a:noFill/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latin typeface="Arial" pitchFamily="34" charset="0"/>
              </a:rPr>
              <a:t>Song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2567" y="2205089"/>
            <a:ext cx="4477045" cy="451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2151045"/>
            <a:ext cx="4442428" cy="44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-1489158" y="6455377"/>
            <a:ext cx="7521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0" i="1" dirty="0" smtClean="0">
                <a:latin typeface="+mj-lt"/>
                <a:hlinkClick r:id="rId6"/>
              </a:rPr>
              <a:t>Luzum and </a:t>
            </a:r>
            <a:r>
              <a:rPr lang="en-US" sz="1800" b="0" i="1" dirty="0" err="1" smtClean="0">
                <a:latin typeface="+mj-lt"/>
                <a:hlinkClick r:id="rId6"/>
              </a:rPr>
              <a:t>Romatschke</a:t>
            </a:r>
            <a:r>
              <a:rPr lang="en-US" sz="1800" b="0" i="1" dirty="0" smtClean="0">
                <a:latin typeface="+mj-lt"/>
                <a:hlinkClick r:id="rId6"/>
              </a:rPr>
              <a:t>, arXiv:0804.4015 </a:t>
            </a:r>
            <a:endParaRPr lang="en-US" sz="1800" b="0" i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3090"/>
            <a:ext cx="9099612" cy="5549976"/>
          </a:xfrm>
        </p:spPr>
        <p:txBody>
          <a:bodyPr/>
          <a:lstStyle/>
          <a:p>
            <a:r>
              <a:rPr lang="en-US" sz="2400" dirty="0" smtClean="0"/>
              <a:t>BNL, April 2008:</a:t>
            </a:r>
          </a:p>
          <a:p>
            <a:pPr lvl="1"/>
            <a:r>
              <a:rPr lang="en-US" sz="1800" i="1" dirty="0" smtClean="0">
                <a:hlinkClick r:id="rId7"/>
              </a:rPr>
              <a:t>Workshop on Viscous Hydrodynamics and  Transport Models in Heavy Ion Collisions</a:t>
            </a:r>
            <a:endParaRPr lang="en-US" sz="1800" dirty="0" smtClean="0"/>
          </a:p>
          <a:p>
            <a:pPr lvl="1"/>
            <a:r>
              <a:rPr lang="en-US" sz="1800" dirty="0" smtClean="0">
                <a:hlinkClick r:id="rId8"/>
              </a:rPr>
              <a:t>Workshop Summary</a:t>
            </a:r>
            <a:endParaRPr lang="en-US" sz="1800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-393768" y="2227293"/>
            <a:ext cx="10114101" cy="4670442"/>
            <a:chOff x="-393768" y="2227293"/>
            <a:chExt cx="10114101" cy="4670442"/>
          </a:xfrm>
        </p:grpSpPr>
        <p:sp>
          <p:nvSpPr>
            <p:cNvPr id="9" name="Rectangle 8"/>
            <p:cNvSpPr/>
            <p:nvPr/>
          </p:nvSpPr>
          <p:spPr bwMode="auto">
            <a:xfrm>
              <a:off x="-393768" y="2227293"/>
              <a:ext cx="7339113" cy="4670442"/>
            </a:xfrm>
            <a:prstGeom prst="rect">
              <a:avLst/>
            </a:prstGeom>
            <a:solidFill>
              <a:schemeClr val="bg1"/>
            </a:solidFill>
            <a:ln w="50800" cap="flat" cmpd="sng" algn="ctr">
              <a:noFill/>
              <a:prstDash val="solid"/>
              <a:round/>
              <a:headEnd type="none" w="med" len="med"/>
              <a:tailEnd type="stealth" w="med" len="lg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62000"/>
                <a:buFont typeface="Monotype Sorts" pitchFamily="2" charset="2"/>
                <a:buChar char="l"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959494" y="5560822"/>
              <a:ext cx="3760839" cy="1311246"/>
            </a:xfrm>
            <a:prstGeom prst="rect">
              <a:avLst/>
            </a:prstGeom>
            <a:solidFill>
              <a:schemeClr val="bg1"/>
            </a:solidFill>
            <a:ln w="50800" cap="flat" cmpd="sng" algn="ctr">
              <a:noFill/>
              <a:prstDash val="solid"/>
              <a:round/>
              <a:headEnd type="none" w="med" len="med"/>
              <a:tailEnd type="stealth" w="med" len="lg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62000"/>
                <a:buFont typeface="Monotype Sorts" pitchFamily="2" charset="2"/>
                <a:buChar char="l"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 Rounded MT Bold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Editorial Comment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5151" y="800064"/>
            <a:ext cx="9099612" cy="5549976"/>
          </a:xfrm>
        </p:spPr>
        <p:txBody>
          <a:bodyPr/>
          <a:lstStyle/>
          <a:p>
            <a:r>
              <a:rPr lang="en-US" sz="2600" dirty="0" smtClean="0"/>
              <a:t>It was not clear to this (distant) observer if the same drive to “concordance” is being applied in this famous sector.</a:t>
            </a:r>
          </a:p>
          <a:p>
            <a:r>
              <a:rPr lang="en-US" sz="3200" dirty="0" smtClean="0"/>
              <a:t>Need to </a:t>
            </a:r>
            <a:br>
              <a:rPr lang="en-US" sz="3200" dirty="0" smtClean="0"/>
            </a:br>
            <a:r>
              <a:rPr lang="en-US" sz="3200" dirty="0" smtClean="0"/>
              <a:t>(re?)-establish</a:t>
            </a:r>
            <a:br>
              <a:rPr lang="en-US" sz="3200" dirty="0" smtClean="0"/>
            </a:br>
            <a:r>
              <a:rPr lang="en-US" sz="3200" dirty="0" smtClean="0"/>
              <a:t>“</a:t>
            </a:r>
            <a:r>
              <a:rPr lang="en-US" sz="3200" dirty="0" err="1" smtClean="0"/>
              <a:t>L’Accorde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de Trento”</a:t>
            </a:r>
          </a:p>
          <a:p>
            <a:endParaRPr lang="en-US" sz="3200" dirty="0" smtClean="0"/>
          </a:p>
          <a:p>
            <a:r>
              <a:rPr lang="en-US" sz="2800" dirty="0" smtClean="0"/>
              <a:t>Berndt </a:t>
            </a:r>
            <a:r>
              <a:rPr lang="en-US" sz="2800" dirty="0" err="1" smtClean="0"/>
              <a:t>M</a:t>
            </a:r>
            <a:r>
              <a:rPr lang="en-US" sz="2800" dirty="0" err="1" smtClean="0">
                <a:latin typeface="Arial"/>
                <a:cs typeface="Arial"/>
              </a:rPr>
              <a:t>ü</a:t>
            </a:r>
            <a:r>
              <a:rPr lang="en-US" sz="2800" dirty="0" err="1" smtClean="0"/>
              <a:t>ller</a:t>
            </a:r>
            <a:r>
              <a:rPr lang="en-US" sz="2800" dirty="0" smtClean="0"/>
              <a:t>:</a:t>
            </a:r>
          </a:p>
          <a:p>
            <a:pPr lvl="1"/>
            <a:r>
              <a:rPr lang="en-US" sz="2000" dirty="0" smtClean="0"/>
              <a:t>“Theory needs</a:t>
            </a:r>
            <a:br>
              <a:rPr lang="en-US" sz="2000" dirty="0" smtClean="0"/>
            </a:br>
            <a:r>
              <a:rPr lang="en-US" sz="2000" dirty="0" smtClean="0"/>
              <a:t>to develop robust</a:t>
            </a:r>
            <a:br>
              <a:rPr lang="en-US" sz="2000" dirty="0" smtClean="0"/>
            </a:br>
            <a:r>
              <a:rPr lang="en-US" sz="2000" dirty="0" smtClean="0"/>
              <a:t>observables that</a:t>
            </a:r>
            <a:br>
              <a:rPr lang="en-US" sz="2000" dirty="0" smtClean="0"/>
            </a:br>
            <a:r>
              <a:rPr lang="en-US" sz="2000" dirty="0" smtClean="0"/>
              <a:t>can be measured</a:t>
            </a:r>
            <a:br>
              <a:rPr lang="en-US" sz="2000" dirty="0" smtClean="0"/>
            </a:br>
            <a:r>
              <a:rPr lang="en-US" sz="2000" dirty="0" smtClean="0"/>
              <a:t>with precision.”</a:t>
            </a:r>
          </a:p>
          <a:p>
            <a:pPr lvl="1"/>
            <a:r>
              <a:rPr lang="en-US" sz="2000" dirty="0" smtClean="0"/>
              <a:t>(and falsified)</a:t>
            </a:r>
          </a:p>
          <a:p>
            <a:endParaRPr lang="en-US" sz="32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69118"/>
            <a:ext cx="1905000" cy="457200"/>
          </a:xfrm>
        </p:spPr>
        <p:txBody>
          <a:bodyPr/>
          <a:lstStyle/>
          <a:p>
            <a:r>
              <a:rPr lang="en-US" dirty="0" smtClean="0"/>
              <a:t>10-Oct-08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 l="21707" t="25369" r="26106" b="23036"/>
          <a:stretch>
            <a:fillRect/>
          </a:stretch>
        </p:blipFill>
        <p:spPr bwMode="auto">
          <a:xfrm>
            <a:off x="3254154" y="2370123"/>
            <a:ext cx="5845458" cy="4487877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 bwMode="auto">
          <a:xfrm>
            <a:off x="3001941" y="4086234"/>
            <a:ext cx="2957553" cy="803286"/>
          </a:xfrm>
          <a:prstGeom prst="ellipse">
            <a:avLst/>
          </a:prstGeom>
          <a:solidFill>
            <a:srgbClr val="0000FF">
              <a:alpha val="25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2000"/>
              <a:buFont typeface="Monotype Sorts" pitchFamily="2" charset="2"/>
              <a:buChar char="l"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 Rounded MT Bold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Optimistic Note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3090"/>
            <a:ext cx="9099612" cy="5549976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i="1" dirty="0" err="1" smtClean="0"/>
              <a:t>sitzfleisch</a:t>
            </a:r>
            <a:r>
              <a:rPr lang="en-US" sz="2400" dirty="0" smtClean="0"/>
              <a:t> is there:</a:t>
            </a:r>
          </a:p>
          <a:p>
            <a:pPr lvl="1"/>
            <a:r>
              <a:rPr lang="en-US" sz="2000" dirty="0" smtClean="0">
                <a:hlinkClick r:id="rId3"/>
              </a:rPr>
              <a:t>http://www.physics.arizona.edu/˜</a:t>
            </a:r>
            <a:r>
              <a:rPr lang="en-US" sz="2000" dirty="0" err="1" smtClean="0">
                <a:hlinkClick r:id="rId3"/>
              </a:rPr>
              <a:t>torrieri</a:t>
            </a:r>
            <a:r>
              <a:rPr lang="en-US" sz="2000" dirty="0" smtClean="0">
                <a:hlinkClick r:id="rId3"/>
              </a:rPr>
              <a:t>/SHARE/share.html</a:t>
            </a:r>
            <a:endParaRPr lang="en-US" sz="2000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69118"/>
            <a:ext cx="1905000" cy="457200"/>
          </a:xfrm>
        </p:spPr>
        <p:txBody>
          <a:bodyPr/>
          <a:lstStyle/>
          <a:p>
            <a:r>
              <a:rPr lang="en-US" dirty="0" smtClean="0"/>
              <a:t>10-Oct-08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58171" y="2297097"/>
            <a:ext cx="1241442" cy="701731"/>
          </a:xfrm>
          <a:prstGeom prst="rect">
            <a:avLst/>
          </a:prstGeom>
          <a:noFill/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latin typeface="Arial" pitchFamily="34" charset="0"/>
              </a:rPr>
              <a:t>Rafelski</a:t>
            </a:r>
          </a:p>
          <a:p>
            <a:pPr algn="l"/>
            <a:r>
              <a:rPr lang="en-US" sz="1800" b="0" dirty="0" err="1" smtClean="0">
                <a:latin typeface="Arial" pitchFamily="34" charset="0"/>
              </a:rPr>
              <a:t>Torrieri</a:t>
            </a:r>
            <a:endParaRPr lang="en-US" b="0" dirty="0">
              <a:latin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5" y="1716111"/>
            <a:ext cx="7273675" cy="514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596" y="2114532"/>
            <a:ext cx="8178912" cy="301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Largely Missing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3090"/>
            <a:ext cx="9099612" cy="5549976"/>
          </a:xfrm>
        </p:spPr>
        <p:txBody>
          <a:bodyPr/>
          <a:lstStyle/>
          <a:p>
            <a:r>
              <a:rPr lang="en-US" sz="2800" dirty="0" smtClean="0"/>
              <a:t>Fluctuations</a:t>
            </a:r>
          </a:p>
          <a:p>
            <a:r>
              <a:rPr lang="en-US" sz="2800" dirty="0" smtClean="0"/>
              <a:t>Relation between </a:t>
            </a:r>
          </a:p>
          <a:p>
            <a:pPr lvl="1"/>
            <a:r>
              <a:rPr lang="en-US" sz="2400" dirty="0" smtClean="0"/>
              <a:t>Observed constituent scaling: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5"/>
            <a:endParaRPr lang="en-US" sz="800" dirty="0" smtClean="0"/>
          </a:p>
          <a:p>
            <a:pPr lvl="1"/>
            <a:r>
              <a:rPr lang="en-US" sz="2400" dirty="0" smtClean="0"/>
              <a:t>Implications(?) for </a:t>
            </a:r>
            <a:r>
              <a:rPr lang="en-US" sz="2400" dirty="0" err="1" smtClean="0"/>
              <a:t>quasiparticles</a:t>
            </a:r>
            <a:endParaRPr lang="en-US" sz="2400" dirty="0" smtClean="0"/>
          </a:p>
          <a:p>
            <a:pPr lvl="1"/>
            <a:r>
              <a:rPr lang="en-US" sz="2400" dirty="0" smtClean="0"/>
              <a:t>Conflict(?) with “perfect fluid” behavior</a:t>
            </a:r>
          </a:p>
          <a:p>
            <a:pPr>
              <a:buSzPct val="104000"/>
              <a:buFont typeface="Symbol" pitchFamily="18" charset="2"/>
              <a:buChar char="Þ"/>
            </a:pPr>
            <a:r>
              <a:rPr lang="en-US" sz="3200" dirty="0" smtClean="0"/>
              <a:t> </a:t>
            </a:r>
            <a:r>
              <a:rPr lang="en-US" sz="3200" i="1" dirty="0" smtClean="0"/>
              <a:t>What are the relevant degrees of freedom?</a:t>
            </a:r>
          </a:p>
          <a:p>
            <a:pPr lvl="1"/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69118"/>
            <a:ext cx="1905000" cy="457200"/>
          </a:xfrm>
        </p:spPr>
        <p:txBody>
          <a:bodyPr/>
          <a:lstStyle/>
          <a:p>
            <a:r>
              <a:rPr lang="en-US" dirty="0" smtClean="0"/>
              <a:t>10-Oct-08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58171" y="982629"/>
            <a:ext cx="1241442" cy="812530"/>
          </a:xfrm>
          <a:prstGeom prst="rect">
            <a:avLst/>
          </a:prstGeom>
          <a:noFill/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err="1" smtClean="0">
                <a:latin typeface="Arial" pitchFamily="34" charset="0"/>
              </a:rPr>
              <a:t>Torrieri</a:t>
            </a:r>
            <a:endParaRPr lang="en-US" sz="1800" b="0" dirty="0" smtClean="0">
              <a:latin typeface="Arial" pitchFamily="34" charset="0"/>
            </a:endParaRPr>
          </a:p>
          <a:p>
            <a:pPr algn="l"/>
            <a:r>
              <a:rPr lang="en-US" sz="1800" b="0" dirty="0" smtClean="0">
                <a:latin typeface="Arial" pitchFamily="34" charset="0"/>
              </a:rPr>
              <a:t>Sharma</a:t>
            </a:r>
            <a:r>
              <a:rPr lang="en-US" b="0" dirty="0" smtClean="0">
                <a:latin typeface="Arial" pitchFamily="34" charset="0"/>
              </a:rPr>
              <a:t> </a:t>
            </a:r>
            <a:endParaRPr lang="en-US" b="0" dirty="0"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Recombination Revisited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3026" y="873090"/>
            <a:ext cx="9099612" cy="5549976"/>
          </a:xfrm>
        </p:spPr>
        <p:txBody>
          <a:bodyPr/>
          <a:lstStyle/>
          <a:p>
            <a:r>
              <a:rPr lang="en-US" sz="2600" dirty="0" smtClean="0"/>
              <a:t>Apply constituent scaling to “0-th moment” of flow</a:t>
            </a:r>
          </a:p>
          <a:p>
            <a:r>
              <a:rPr lang="en-US" sz="2600" dirty="0" smtClean="0"/>
              <a:t>Interplay (</a:t>
            </a:r>
            <a:r>
              <a:rPr lang="en-US" sz="2600" dirty="0" err="1" smtClean="0"/>
              <a:t>p</a:t>
            </a:r>
            <a:r>
              <a:rPr lang="en-US" sz="2600" baseline="-25000" dirty="0" err="1" smtClean="0"/>
              <a:t>T</a:t>
            </a:r>
            <a:r>
              <a:rPr lang="en-US" sz="2600" dirty="0" smtClean="0"/>
              <a:t>, KE</a:t>
            </a:r>
            <a:r>
              <a:rPr lang="en-US" sz="2600" baseline="-25000" dirty="0" smtClean="0"/>
              <a:t>T</a:t>
            </a:r>
            <a:r>
              <a:rPr lang="en-US" sz="2600" dirty="0" smtClean="0"/>
              <a:t>), (</a:t>
            </a:r>
            <a:r>
              <a:rPr lang="en-US" sz="2600" dirty="0" err="1" smtClean="0"/>
              <a:t>v</a:t>
            </a:r>
            <a:r>
              <a:rPr lang="en-US" sz="2600" baseline="-25000" dirty="0" err="1" smtClean="0"/>
              <a:t>T</a:t>
            </a:r>
            <a:r>
              <a:rPr lang="en-US" sz="2600" dirty="0" smtClean="0"/>
              <a:t>, T) helps understand </a:t>
            </a:r>
            <a:r>
              <a:rPr lang="en-US" sz="2600" dirty="0" err="1" smtClean="0"/>
              <a:t>d.o.f</a:t>
            </a:r>
            <a:r>
              <a:rPr lang="en-US" sz="2600" dirty="0" smtClean="0"/>
              <a:t>.?</a:t>
            </a:r>
          </a:p>
          <a:p>
            <a:pPr lvl="1"/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69118"/>
            <a:ext cx="1905000" cy="457200"/>
          </a:xfrm>
        </p:spPr>
        <p:txBody>
          <a:bodyPr/>
          <a:lstStyle/>
          <a:p>
            <a:r>
              <a:rPr lang="en-US" dirty="0" smtClean="0"/>
              <a:t>10-Oct-08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58171" y="982629"/>
            <a:ext cx="1241442" cy="812530"/>
          </a:xfrm>
          <a:prstGeom prst="rect">
            <a:avLst/>
          </a:prstGeom>
          <a:noFill/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latin typeface="Arial" pitchFamily="34" charset="0"/>
              </a:rPr>
              <a:t>Chen</a:t>
            </a:r>
          </a:p>
          <a:p>
            <a:pPr algn="l"/>
            <a:r>
              <a:rPr lang="en-US" sz="1800" b="0" dirty="0" smtClean="0">
                <a:latin typeface="Arial" pitchFamily="34" charset="0"/>
              </a:rPr>
              <a:t>Huang</a:t>
            </a:r>
            <a:r>
              <a:rPr lang="en-US" b="0" dirty="0" smtClean="0">
                <a:latin typeface="Arial" pitchFamily="34" charset="0"/>
              </a:rPr>
              <a:t> </a:t>
            </a:r>
            <a:endParaRPr lang="en-US" b="0" dirty="0">
              <a:latin typeface="Arial" pitchFamily="34" charset="0"/>
            </a:endParaRPr>
          </a:p>
        </p:txBody>
      </p:sp>
      <p:pic>
        <p:nvPicPr>
          <p:cNvPr id="10" name="Picture 5" descr="Fig1_quark_d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1830762"/>
            <a:ext cx="5338773" cy="5012951"/>
          </a:xfrm>
          <a:prstGeom prst="rect">
            <a:avLst/>
          </a:prstGeom>
          <a:noFill/>
          <a:ln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/>
          <a:srcRect t="21834" r="10439" b="829"/>
          <a:stretch>
            <a:fillRect/>
          </a:stretch>
        </p:blipFill>
        <p:spPr bwMode="auto">
          <a:xfrm>
            <a:off x="4998705" y="1971688"/>
            <a:ext cx="3900756" cy="488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Onward to the Critical Point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3090"/>
            <a:ext cx="9099612" cy="5549976"/>
          </a:xfrm>
        </p:spPr>
        <p:txBody>
          <a:bodyPr/>
          <a:lstStyle/>
          <a:p>
            <a:r>
              <a:rPr lang="en-US" sz="3200" dirty="0" smtClean="0"/>
              <a:t>RHIC Run-8:</a:t>
            </a:r>
          </a:p>
          <a:p>
            <a:pPr lvl="1"/>
            <a:r>
              <a:rPr lang="en-US" sz="2800" dirty="0" smtClean="0"/>
              <a:t>Low energy segment at </a:t>
            </a:r>
            <a:r>
              <a:rPr lang="en-US" sz="2800" dirty="0" smtClean="0">
                <a:sym typeface="Symbol"/>
              </a:rPr>
              <a:t>s</a:t>
            </a:r>
            <a:r>
              <a:rPr lang="en-US" sz="2800" baseline="-25000" dirty="0" smtClean="0">
                <a:sym typeface="Symbol"/>
              </a:rPr>
              <a:t>NN</a:t>
            </a:r>
            <a:r>
              <a:rPr lang="en-US" sz="2800" dirty="0" smtClean="0">
                <a:sym typeface="Symbol"/>
              </a:rPr>
              <a:t>=9.2 GeV</a:t>
            </a:r>
          </a:p>
          <a:p>
            <a:pPr lvl="1"/>
            <a:r>
              <a:rPr lang="en-US" sz="2800" dirty="0" smtClean="0">
                <a:sym typeface="Symbol"/>
              </a:rPr>
              <a:t>STAR- first results from ~3000(!) events:</a:t>
            </a: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69118"/>
            <a:ext cx="1905000" cy="457200"/>
          </a:xfrm>
        </p:spPr>
        <p:txBody>
          <a:bodyPr/>
          <a:lstStyle/>
          <a:p>
            <a:r>
              <a:rPr lang="en-US" dirty="0" smtClean="0"/>
              <a:t>10-Oct-08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40735" y="2297097"/>
            <a:ext cx="1058877" cy="461665"/>
          </a:xfrm>
          <a:prstGeom prst="rect">
            <a:avLst/>
          </a:prstGeom>
          <a:noFill/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latin typeface="Arial" pitchFamily="34" charset="0"/>
              </a:rPr>
              <a:t>Kumar</a:t>
            </a:r>
            <a:r>
              <a:rPr lang="en-US" b="0" dirty="0" smtClean="0">
                <a:latin typeface="Arial" pitchFamily="34" charset="0"/>
              </a:rPr>
              <a:t> </a:t>
            </a:r>
            <a:endParaRPr lang="en-US" b="0" dirty="0">
              <a:latin typeface="Arial" pitchFamily="34" charset="0"/>
            </a:endParaRPr>
          </a:p>
        </p:txBody>
      </p:sp>
      <p:pic>
        <p:nvPicPr>
          <p:cNvPr id="7" name="Picture 15" descr="ratio_kaon2pion"/>
          <p:cNvPicPr>
            <a:picLocks noChangeAspect="1" noChangeArrowheads="1"/>
          </p:cNvPicPr>
          <p:nvPr/>
        </p:nvPicPr>
        <p:blipFill>
          <a:blip r:embed="rId3"/>
          <a:srcRect l="1085" t="7272" r="8675"/>
          <a:stretch>
            <a:fillRect/>
          </a:stretch>
        </p:blipFill>
        <p:spPr bwMode="auto">
          <a:xfrm>
            <a:off x="90495" y="2954331"/>
            <a:ext cx="5029200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v2_vs_beam_energy"/>
          <p:cNvPicPr>
            <a:picLocks noChangeAspect="1" noChangeArrowheads="1"/>
          </p:cNvPicPr>
          <p:nvPr/>
        </p:nvPicPr>
        <p:blipFill>
          <a:blip r:embed="rId4"/>
          <a:srcRect l="1346" t="7765" r="10767" b="9985"/>
          <a:stretch>
            <a:fillRect/>
          </a:stretch>
        </p:blipFill>
        <p:spPr bwMode="auto">
          <a:xfrm>
            <a:off x="5226050" y="2808279"/>
            <a:ext cx="3613150" cy="41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Paucity of World’s p+p Data</a:t>
            </a:r>
            <a:endParaRPr lang="en-US" dirty="0"/>
          </a:p>
        </p:txBody>
      </p:sp>
      <p:sp>
        <p:nvSpPr>
          <p:cNvPr id="599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29-Sep-03</a:t>
            </a:r>
          </a:p>
        </p:txBody>
      </p:sp>
      <p:pic>
        <p:nvPicPr>
          <p:cNvPr id="599044" name="Picture 4"/>
          <p:cNvPicPr>
            <a:picLocks noChangeAspect="1" noChangeArrowheads="1"/>
          </p:cNvPicPr>
          <p:nvPr/>
        </p:nvPicPr>
        <p:blipFill>
          <a:blip r:embed="rId4"/>
          <a:srcRect l="38373" t="23280" r="8139" b="11493"/>
          <a:stretch>
            <a:fillRect/>
          </a:stretch>
        </p:blipFill>
        <p:spPr bwMode="auto">
          <a:xfrm>
            <a:off x="2590800" y="938213"/>
            <a:ext cx="6477000" cy="5843587"/>
          </a:xfrm>
          <a:prstGeom prst="rect">
            <a:avLst/>
          </a:prstGeom>
          <a:noFill/>
          <a:ln w="50800">
            <a:noFill/>
            <a:miter lim="800000"/>
            <a:headEnd/>
            <a:tailEnd type="none" w="med" len="lg"/>
          </a:ln>
          <a:effectLst/>
        </p:spPr>
      </p:pic>
      <p:pic>
        <p:nvPicPr>
          <p:cNvPr id="599045" name="Picture 5"/>
          <p:cNvPicPr>
            <a:picLocks noChangeAspect="1" noChangeArrowheads="1"/>
          </p:cNvPicPr>
          <p:nvPr/>
        </p:nvPicPr>
        <p:blipFill>
          <a:blip r:embed="rId4"/>
          <a:srcRect l="38373" t="64957" r="38344" b="24837"/>
          <a:stretch>
            <a:fillRect/>
          </a:stretch>
        </p:blipFill>
        <p:spPr bwMode="auto">
          <a:xfrm>
            <a:off x="1295400" y="4676775"/>
            <a:ext cx="2819400" cy="914400"/>
          </a:xfrm>
          <a:prstGeom prst="rect">
            <a:avLst/>
          </a:prstGeom>
          <a:noFill/>
          <a:ln w="50800">
            <a:noFill/>
            <a:miter lim="800000"/>
            <a:headEnd/>
            <a:tailEnd type="none" w="med" len="lg"/>
          </a:ln>
          <a:effectLst/>
        </p:spPr>
      </p:pic>
      <p:pic>
        <p:nvPicPr>
          <p:cNvPr id="599046" name="Picture 6"/>
          <p:cNvPicPr>
            <a:picLocks noChangeAspect="1" noChangeArrowheads="1"/>
          </p:cNvPicPr>
          <p:nvPr/>
        </p:nvPicPr>
        <p:blipFill>
          <a:blip r:embed="rId4"/>
          <a:srcRect l="38373" t="64957" r="56593" b="30791"/>
          <a:stretch>
            <a:fillRect/>
          </a:stretch>
        </p:blipFill>
        <p:spPr bwMode="auto">
          <a:xfrm>
            <a:off x="2667000" y="5410200"/>
            <a:ext cx="609600" cy="381000"/>
          </a:xfrm>
          <a:prstGeom prst="rect">
            <a:avLst/>
          </a:prstGeom>
          <a:noFill/>
          <a:ln w="50800">
            <a:noFill/>
            <a:miter lim="800000"/>
            <a:headEnd/>
            <a:tailEnd type="none" w="med" len="lg"/>
          </a:ln>
          <a:effectLst/>
        </p:spPr>
      </p:pic>
      <p:sp>
        <p:nvSpPr>
          <p:cNvPr id="599047" name="AutoShape 7"/>
          <p:cNvSpPr>
            <a:spLocks noChangeArrowheads="1"/>
          </p:cNvSpPr>
          <p:nvPr/>
        </p:nvSpPr>
        <p:spPr bwMode="auto">
          <a:xfrm>
            <a:off x="3552825" y="4114800"/>
            <a:ext cx="76200" cy="76200"/>
          </a:xfrm>
          <a:prstGeom prst="octagon">
            <a:avLst>
              <a:gd name="adj" fmla="val 29287"/>
            </a:avLst>
          </a:prstGeom>
          <a:noFill/>
          <a:ln w="50800">
            <a:solidFill>
              <a:srgbClr val="0000FF"/>
            </a:solidFill>
            <a:miter lim="800000"/>
            <a:headEnd/>
            <a:tailEnd type="none" w="med" len="lg"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599049" name="Freeform 9"/>
          <p:cNvSpPr>
            <a:spLocks/>
          </p:cNvSpPr>
          <p:nvPr/>
        </p:nvSpPr>
        <p:spPr bwMode="auto">
          <a:xfrm>
            <a:off x="3200400" y="3200400"/>
            <a:ext cx="4114800" cy="2362200"/>
          </a:xfrm>
          <a:custGeom>
            <a:avLst/>
            <a:gdLst/>
            <a:ahLst/>
            <a:cxnLst>
              <a:cxn ang="0">
                <a:pos x="2592" y="0"/>
              </a:cxn>
              <a:cxn ang="0">
                <a:pos x="2112" y="240"/>
              </a:cxn>
              <a:cxn ang="0">
                <a:pos x="1824" y="384"/>
              </a:cxn>
              <a:cxn ang="0">
                <a:pos x="1056" y="480"/>
              </a:cxn>
              <a:cxn ang="0">
                <a:pos x="624" y="480"/>
              </a:cxn>
              <a:cxn ang="0">
                <a:pos x="240" y="576"/>
              </a:cxn>
              <a:cxn ang="0">
                <a:pos x="0" y="1488"/>
              </a:cxn>
            </a:cxnLst>
            <a:rect l="0" t="0" r="r" b="b"/>
            <a:pathLst>
              <a:path w="2592" h="1488">
                <a:moveTo>
                  <a:pt x="2592" y="0"/>
                </a:moveTo>
                <a:cubicBezTo>
                  <a:pt x="2416" y="88"/>
                  <a:pt x="2240" y="176"/>
                  <a:pt x="2112" y="240"/>
                </a:cubicBezTo>
                <a:cubicBezTo>
                  <a:pt x="1984" y="304"/>
                  <a:pt x="2000" y="344"/>
                  <a:pt x="1824" y="384"/>
                </a:cubicBezTo>
                <a:cubicBezTo>
                  <a:pt x="1648" y="424"/>
                  <a:pt x="1256" y="464"/>
                  <a:pt x="1056" y="480"/>
                </a:cubicBezTo>
                <a:cubicBezTo>
                  <a:pt x="856" y="496"/>
                  <a:pt x="760" y="464"/>
                  <a:pt x="624" y="480"/>
                </a:cubicBezTo>
                <a:cubicBezTo>
                  <a:pt x="488" y="496"/>
                  <a:pt x="344" y="408"/>
                  <a:pt x="240" y="576"/>
                </a:cubicBezTo>
                <a:cubicBezTo>
                  <a:pt x="136" y="744"/>
                  <a:pt x="68" y="1116"/>
                  <a:pt x="0" y="1488"/>
                </a:cubicBezTo>
              </a:path>
            </a:pathLst>
          </a:custGeom>
          <a:noFill/>
          <a:ln w="508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lIns="92075" tIns="46038" rIns="92075" bIns="46038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99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99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599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7" grpId="0" animBg="1"/>
      <p:bldP spid="59904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Scans Done Right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3090"/>
            <a:ext cx="9099612" cy="5549976"/>
          </a:xfrm>
        </p:spPr>
        <p:txBody>
          <a:bodyPr/>
          <a:lstStyle/>
          <a:p>
            <a:r>
              <a:rPr lang="en-US" sz="3200" dirty="0" smtClean="0"/>
              <a:t>As in NA61 proposal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69118"/>
            <a:ext cx="1905000" cy="457200"/>
          </a:xfrm>
        </p:spPr>
        <p:txBody>
          <a:bodyPr/>
          <a:lstStyle/>
          <a:p>
            <a:r>
              <a:rPr lang="en-US" dirty="0" smtClean="0"/>
              <a:t>10-Oct-08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10475" y="1347759"/>
            <a:ext cx="1760499" cy="400110"/>
          </a:xfrm>
          <a:prstGeom prst="rect">
            <a:avLst/>
          </a:prstGeom>
          <a:noFill/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latin typeface="Arial" pitchFamily="34" charset="0"/>
              </a:rPr>
              <a:t>Gazdzicki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9287" y="2297097"/>
            <a:ext cx="4594713" cy="43338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 l="32817" t="18439" r="10155" b="15179"/>
          <a:stretch>
            <a:fillRect/>
          </a:stretch>
        </p:blipFill>
        <p:spPr bwMode="auto">
          <a:xfrm>
            <a:off x="190439" y="2297097"/>
            <a:ext cx="4645221" cy="419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19468" y="2554221"/>
            <a:ext cx="4308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0" dirty="0" smtClean="0">
                <a:latin typeface="+mj-lt"/>
              </a:rPr>
              <a:t>As </a:t>
            </a:r>
            <a:r>
              <a:rPr lang="en-US" sz="2000" b="0" i="1" dirty="0" smtClean="0">
                <a:latin typeface="+mj-lt"/>
              </a:rPr>
              <a:t>proposed</a:t>
            </a:r>
            <a:r>
              <a:rPr lang="en-US" sz="2000" b="0" dirty="0" smtClean="0">
                <a:latin typeface="+mj-lt"/>
              </a:rPr>
              <a:t>, Sep-04</a:t>
            </a:r>
            <a:endParaRPr lang="en-US" sz="2000" b="0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5688" y="4853007"/>
            <a:ext cx="2864972" cy="200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Is (almost) Now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5151" y="800064"/>
            <a:ext cx="9099612" cy="5549976"/>
          </a:xfrm>
        </p:spPr>
        <p:txBody>
          <a:bodyPr/>
          <a:lstStyle/>
          <a:p>
            <a:r>
              <a:rPr lang="en-US" sz="3200" dirty="0" smtClean="0"/>
              <a:t>Incredible “Golden Era” for our field:</a:t>
            </a:r>
          </a:p>
          <a:p>
            <a:pPr lvl="1"/>
            <a:r>
              <a:rPr lang="en-US" sz="2800" dirty="0" smtClean="0"/>
              <a:t>NICA</a:t>
            </a:r>
          </a:p>
          <a:p>
            <a:pPr lvl="1"/>
            <a:r>
              <a:rPr lang="en-US" sz="2800" dirty="0" smtClean="0"/>
              <a:t>GSI-FAIR</a:t>
            </a:r>
          </a:p>
          <a:p>
            <a:pPr lvl="1"/>
            <a:r>
              <a:rPr lang="en-US" sz="2800" dirty="0" smtClean="0"/>
              <a:t>SPS</a:t>
            </a:r>
          </a:p>
          <a:p>
            <a:pPr lvl="1"/>
            <a:r>
              <a:rPr lang="en-US" sz="2800" dirty="0" smtClean="0"/>
              <a:t>RHIC-II</a:t>
            </a:r>
          </a:p>
          <a:p>
            <a:pPr lvl="1"/>
            <a:r>
              <a:rPr lang="en-US" sz="2800" dirty="0" smtClean="0"/>
              <a:t>LHC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69118"/>
            <a:ext cx="1905000" cy="457200"/>
          </a:xfrm>
        </p:spPr>
        <p:txBody>
          <a:bodyPr/>
          <a:lstStyle/>
          <a:p>
            <a:r>
              <a:rPr lang="en-US" dirty="0" smtClean="0"/>
              <a:t>10-Oct-08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145111"/>
            <a:ext cx="1322343" cy="1366528"/>
          </a:xfrm>
          <a:prstGeom prst="rect">
            <a:avLst/>
          </a:prstGeom>
          <a:noFill/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latin typeface="Arial" pitchFamily="34" charset="0"/>
              </a:rPr>
              <a:t>Stoecker</a:t>
            </a:r>
          </a:p>
          <a:p>
            <a:pPr algn="l"/>
            <a:r>
              <a:rPr lang="en-US" sz="1800" b="0" dirty="0" smtClean="0">
                <a:latin typeface="Arial" pitchFamily="34" charset="0"/>
              </a:rPr>
              <a:t>Senger</a:t>
            </a:r>
          </a:p>
          <a:p>
            <a:pPr algn="l"/>
            <a:r>
              <a:rPr lang="en-US" sz="1800" b="0" dirty="0" smtClean="0">
                <a:latin typeface="Arial" pitchFamily="34" charset="0"/>
              </a:rPr>
              <a:t>Gazdzicki</a:t>
            </a:r>
          </a:p>
          <a:p>
            <a:pPr algn="l"/>
            <a:r>
              <a:rPr lang="en-US" sz="1800" b="0" dirty="0" smtClean="0">
                <a:latin typeface="Arial" pitchFamily="34" charset="0"/>
              </a:rPr>
              <a:t>Xiao</a:t>
            </a:r>
            <a:endParaRPr lang="en-US" b="0" dirty="0">
              <a:latin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 l="25781" t="5440" r="48146" b="67287"/>
          <a:stretch>
            <a:fillRect/>
          </a:stretch>
        </p:blipFill>
        <p:spPr bwMode="auto">
          <a:xfrm>
            <a:off x="6799292" y="1238220"/>
            <a:ext cx="2344707" cy="1708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 l="68243" t="4905" r="4566" b="67287"/>
          <a:stretch>
            <a:fillRect/>
          </a:stretch>
        </p:blipFill>
        <p:spPr bwMode="auto">
          <a:xfrm>
            <a:off x="2344707" y="1311246"/>
            <a:ext cx="2263806" cy="16125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Picture 3" descr="CBMelectr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5026" y="1238220"/>
            <a:ext cx="2114527" cy="1691702"/>
          </a:xfrm>
          <a:prstGeom prst="rect">
            <a:avLst/>
          </a:prstGeom>
          <a:noFill/>
        </p:spPr>
      </p:pic>
      <p:grpSp>
        <p:nvGrpSpPr>
          <p:cNvPr id="16" name="Group 4"/>
          <p:cNvGrpSpPr>
            <a:grpSpLocks/>
          </p:cNvGrpSpPr>
          <p:nvPr/>
        </p:nvGrpSpPr>
        <p:grpSpPr bwMode="auto">
          <a:xfrm>
            <a:off x="2771813" y="3027357"/>
            <a:ext cx="2493934" cy="1716111"/>
            <a:chOff x="-25" y="2073"/>
            <a:chExt cx="2225" cy="1584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25" y="2073"/>
              <a:ext cx="2225" cy="158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8" name="Picture 6" descr="phenixgood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066" y="2115"/>
              <a:ext cx="1056" cy="347"/>
            </a:xfrm>
            <a:prstGeom prst="rect">
              <a:avLst/>
            </a:prstGeom>
            <a:noFill/>
          </p:spPr>
        </p:pic>
      </p:grp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70676" y="4816494"/>
            <a:ext cx="2848014" cy="198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58856" y="5108598"/>
            <a:ext cx="2869178" cy="174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1" descr="STAR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94363" y="2990844"/>
            <a:ext cx="2361645" cy="177711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the 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3090"/>
            <a:ext cx="9099612" cy="5549976"/>
          </a:xfrm>
        </p:spPr>
        <p:txBody>
          <a:bodyPr/>
          <a:lstStyle/>
          <a:p>
            <a:r>
              <a:rPr lang="en-US" sz="2800" dirty="0" smtClean="0"/>
              <a:t>Too many superb results to summarize in 30 minutes !</a:t>
            </a:r>
          </a:p>
          <a:p>
            <a:r>
              <a:rPr lang="en-US" sz="3200" dirty="0" smtClean="0"/>
              <a:t>The past is prologue to an exciting future</a:t>
            </a:r>
          </a:p>
          <a:p>
            <a:r>
              <a:rPr lang="en-US" sz="3200" dirty="0" smtClean="0"/>
              <a:t>Most importantly: </a:t>
            </a:r>
            <a:r>
              <a:rPr lang="en-US" sz="3200" i="1" dirty="0" smtClean="0"/>
              <a:t>Local Organizing Committee</a:t>
            </a:r>
            <a:endParaRPr lang="en-US" sz="2000" i="1" dirty="0" smtClean="0"/>
          </a:p>
          <a:p>
            <a:pPr lvl="1"/>
            <a:r>
              <a:rPr lang="en-US" sz="2000" dirty="0" err="1" smtClean="0"/>
              <a:t>Xiangzhou</a:t>
            </a:r>
            <a:r>
              <a:rPr lang="en-US" sz="2000" dirty="0" smtClean="0"/>
              <a:t> </a:t>
            </a:r>
            <a:r>
              <a:rPr lang="en-US" sz="2000" dirty="0" err="1" smtClean="0"/>
              <a:t>Cai</a:t>
            </a:r>
            <a:endParaRPr lang="en-US" sz="2000" dirty="0" smtClean="0"/>
          </a:p>
          <a:p>
            <a:pPr lvl="1"/>
            <a:r>
              <a:rPr lang="en-US" sz="2000" dirty="0" err="1" smtClean="0"/>
              <a:t>Weiqin</a:t>
            </a:r>
            <a:r>
              <a:rPr lang="en-US" sz="2000" dirty="0" smtClean="0"/>
              <a:t> Chao </a:t>
            </a:r>
          </a:p>
          <a:p>
            <a:pPr lvl="1"/>
            <a:r>
              <a:rPr lang="en-US" sz="2000" dirty="0" err="1" smtClean="0"/>
              <a:t>Liewen</a:t>
            </a:r>
            <a:r>
              <a:rPr lang="en-US" sz="2000" dirty="0" smtClean="0"/>
              <a:t> Chen </a:t>
            </a:r>
          </a:p>
          <a:p>
            <a:pPr lvl="1"/>
            <a:r>
              <a:rPr lang="en-US" sz="2000" dirty="0" err="1" smtClean="0"/>
              <a:t>Jianping</a:t>
            </a:r>
            <a:r>
              <a:rPr lang="en-US" sz="2000" dirty="0" smtClean="0"/>
              <a:t> Cheng </a:t>
            </a:r>
          </a:p>
          <a:p>
            <a:pPr lvl="1"/>
            <a:r>
              <a:rPr lang="en-US" sz="2000" dirty="0" err="1" smtClean="0"/>
              <a:t>Jinghua</a:t>
            </a:r>
            <a:r>
              <a:rPr lang="en-US" sz="2000" dirty="0" smtClean="0"/>
              <a:t> Fu </a:t>
            </a:r>
          </a:p>
          <a:p>
            <a:pPr lvl="1"/>
            <a:r>
              <a:rPr lang="en-US" sz="2000" dirty="0" err="1" smtClean="0"/>
              <a:t>Yuanning</a:t>
            </a:r>
            <a:r>
              <a:rPr lang="en-US" sz="2000" dirty="0" smtClean="0"/>
              <a:t> Gao </a:t>
            </a:r>
          </a:p>
          <a:p>
            <a:pPr lvl="1"/>
            <a:r>
              <a:rPr lang="en-US" sz="2000" dirty="0" smtClean="0"/>
              <a:t>Xiaomei Li </a:t>
            </a:r>
          </a:p>
          <a:p>
            <a:pPr lvl="1"/>
            <a:r>
              <a:rPr lang="en-US" sz="2000" dirty="0" err="1" smtClean="0"/>
              <a:t>Zuotang</a:t>
            </a:r>
            <a:r>
              <a:rPr lang="en-US" sz="2000" dirty="0" smtClean="0"/>
              <a:t> Liang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69118"/>
            <a:ext cx="1905000" cy="457200"/>
          </a:xfrm>
        </p:spPr>
        <p:txBody>
          <a:bodyPr/>
          <a:lstStyle/>
          <a:p>
            <a:r>
              <a:rPr lang="en-US" dirty="0" smtClean="0"/>
              <a:t>10-Oct-08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 b="27188"/>
          <a:stretch>
            <a:fillRect/>
          </a:stretch>
        </p:blipFill>
        <p:spPr bwMode="auto">
          <a:xfrm>
            <a:off x="5156208" y="3282948"/>
            <a:ext cx="3979917" cy="138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738475" y="2151045"/>
            <a:ext cx="9099612" cy="554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Monotype Sorts" pitchFamily="2" charset="2"/>
              <a:buChar char="q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Feng Liu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Monotype Sorts" pitchFamily="2" charset="2"/>
              <a:buChar char="q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Yuxin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 Liu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Monotype Sorts" pitchFamily="2" charset="2"/>
              <a:buChar char="q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Qing Wang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Monotype Sorts" pitchFamily="2" charset="2"/>
              <a:buChar char="q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Qun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 Wang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Monotype Sorts" pitchFamily="2" charset="2"/>
              <a:buChar char="q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Hushan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 Xu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Monotype Sorts" pitchFamily="2" charset="2"/>
              <a:buChar char="q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Daicui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 Zhou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Monotype Sorts" pitchFamily="2" charset="2"/>
              <a:buChar char="q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Pengfei Zhuang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Monotype Sorts" pitchFamily="2" charset="2"/>
              <a:buChar char="q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Bingsong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Zou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2000"/>
              <a:buFont typeface="Monotype Sorts" pitchFamily="2" charset="2"/>
              <a:buChar char="l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2000"/>
              <a:buFont typeface="Monotype Sorts" pitchFamily="2" charset="2"/>
              <a:buChar char="l"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Outline- will take “top-down” approach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Top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Bottom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Charm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Strange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Up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Down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10-Oct-08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 bwMode="auto">
          <a:xfrm>
            <a:off x="555570" y="1493811"/>
            <a:ext cx="182565" cy="584208"/>
          </a:xfrm>
          <a:prstGeom prst="downArrow">
            <a:avLst/>
          </a:prstGeom>
          <a:solidFill>
            <a:srgbClr val="0066FF"/>
          </a:solidFill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2000"/>
              <a:buFont typeface="Monotype Sorts" pitchFamily="2" charset="2"/>
              <a:buChar char="l"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555570" y="2516175"/>
            <a:ext cx="182565" cy="584208"/>
          </a:xfrm>
          <a:prstGeom prst="downArrow">
            <a:avLst/>
          </a:prstGeom>
          <a:solidFill>
            <a:srgbClr val="0066FF"/>
          </a:solidFill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2000"/>
              <a:buFont typeface="Monotype Sorts" pitchFamily="2" charset="2"/>
              <a:buChar char="l"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555570" y="3538539"/>
            <a:ext cx="182565" cy="584208"/>
          </a:xfrm>
          <a:prstGeom prst="downArrow">
            <a:avLst/>
          </a:prstGeom>
          <a:solidFill>
            <a:srgbClr val="0066FF"/>
          </a:solidFill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2000"/>
              <a:buFont typeface="Monotype Sorts" pitchFamily="2" charset="2"/>
              <a:buChar char="l"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555570" y="4560903"/>
            <a:ext cx="182565" cy="584208"/>
          </a:xfrm>
          <a:prstGeom prst="downArrow">
            <a:avLst/>
          </a:prstGeom>
          <a:solidFill>
            <a:srgbClr val="0066FF"/>
          </a:solidFill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2000"/>
              <a:buFont typeface="Monotype Sorts" pitchFamily="2" charset="2"/>
              <a:buChar char="l"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555570" y="5583267"/>
            <a:ext cx="182565" cy="584208"/>
          </a:xfrm>
          <a:prstGeom prst="downArrow">
            <a:avLst/>
          </a:prstGeom>
          <a:solidFill>
            <a:srgbClr val="0066FF"/>
          </a:solidFill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2000"/>
              <a:buFont typeface="Monotype Sorts" pitchFamily="2" charset="2"/>
              <a:buChar char="l"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 Rounded MT Bold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 r="48394"/>
          <a:stretch>
            <a:fillRect/>
          </a:stretch>
        </p:blipFill>
        <p:spPr bwMode="auto">
          <a:xfrm>
            <a:off x="3221019" y="2371715"/>
            <a:ext cx="5149229" cy="280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2721" y="887604"/>
            <a:ext cx="3912319" cy="2658419"/>
          </a:xfrm>
          <a:prstGeom prst="rect">
            <a:avLst/>
          </a:prstGeom>
          <a:noFill/>
          <a:ln w="50800" cap="flat" cmpd="sng">
            <a:noFill/>
            <a:prstDash val="solid"/>
            <a:miter lim="800000"/>
            <a:headEnd type="none" w="med" len="med"/>
            <a:tailEnd type="none" w="med" len="lg"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8" y="909603"/>
            <a:ext cx="9099612" cy="5549976"/>
          </a:xfrm>
        </p:spPr>
        <p:txBody>
          <a:bodyPr/>
          <a:lstStyle/>
          <a:p>
            <a:r>
              <a:rPr lang="en-US" dirty="0" smtClean="0"/>
              <a:t>Irrelevant to date</a:t>
            </a:r>
          </a:p>
          <a:p>
            <a:r>
              <a:rPr lang="en-US" dirty="0" smtClean="0"/>
              <a:t>LHC- potential </a:t>
            </a:r>
            <a:br>
              <a:rPr lang="en-US" dirty="0" smtClean="0"/>
            </a:br>
            <a:r>
              <a:rPr lang="en-US" dirty="0" smtClean="0"/>
              <a:t>to change that:</a:t>
            </a:r>
          </a:p>
          <a:p>
            <a:pPr lvl="1"/>
            <a:r>
              <a:rPr lang="en-US" sz="2000" dirty="0">
                <a:hlinkClick r:id="rId4"/>
              </a:rPr>
              <a:t>Photoproduction of top </a:t>
            </a:r>
            <a:r>
              <a:rPr lang="en-US" sz="2000" dirty="0" smtClean="0">
                <a:hlinkClick r:id="rId4"/>
              </a:rPr>
              <a:t>in </a:t>
            </a:r>
            <a:br>
              <a:rPr lang="en-US" sz="2000" dirty="0" smtClean="0">
                <a:hlinkClick r:id="rId4"/>
              </a:rPr>
            </a:br>
            <a:r>
              <a:rPr lang="en-US" sz="2000" dirty="0" smtClean="0">
                <a:hlinkClick r:id="rId4"/>
              </a:rPr>
              <a:t>peripheral </a:t>
            </a:r>
            <a:r>
              <a:rPr lang="en-US" sz="2000" dirty="0">
                <a:hlinkClick r:id="rId4"/>
              </a:rPr>
              <a:t>heavy ion collisions</a:t>
            </a:r>
            <a:endParaRPr lang="en-US" sz="2000" dirty="0"/>
          </a:p>
          <a:p>
            <a:pPr lvl="1"/>
            <a:r>
              <a:rPr lang="en-US" sz="1800" dirty="0">
                <a:hlinkClick r:id="rId5" action="ppaction://hlinkfile"/>
              </a:rPr>
              <a:t>Spencer R. Klein</a:t>
            </a:r>
            <a:r>
              <a:rPr lang="en-US" sz="1800" dirty="0"/>
              <a:t>, </a:t>
            </a:r>
            <a:r>
              <a:rPr lang="en-US" sz="1800" dirty="0">
                <a:hlinkClick r:id="rId6" action="ppaction://hlinkfile"/>
              </a:rPr>
              <a:t>Joakim Nystrand</a:t>
            </a:r>
            <a:r>
              <a:rPr lang="en-US" sz="1800" dirty="0"/>
              <a:t>, </a:t>
            </a:r>
            <a:r>
              <a:rPr lang="en-US" sz="1800" dirty="0">
                <a:hlinkClick r:id="rId7" action="ppaction://hlinkfile"/>
              </a:rPr>
              <a:t>Ramona Vogt</a:t>
            </a:r>
            <a:endParaRPr lang="en-US" sz="1800" dirty="0"/>
          </a:p>
          <a:p>
            <a:pPr lvl="1"/>
            <a:r>
              <a:rPr lang="en-US" sz="1600" dirty="0" smtClean="0">
                <a:solidFill>
                  <a:srgbClr val="002060"/>
                </a:solidFill>
              </a:rPr>
              <a:t>In </a:t>
            </a:r>
            <a:r>
              <a:rPr lang="en-US" sz="1600" dirty="0">
                <a:solidFill>
                  <a:srgbClr val="002060"/>
                </a:solidFill>
              </a:rPr>
              <a:t>relativistic heavy ion collisions, top quarks can be produced by photon-gluon fusion when a photon from the </a:t>
            </a:r>
            <a:r>
              <a:rPr lang="en-US" sz="1600" dirty="0" err="1">
                <a:solidFill>
                  <a:srgbClr val="002060"/>
                </a:solidFill>
              </a:rPr>
              <a:t>Weizs</a:t>
            </a:r>
            <a:r>
              <a:rPr lang="en-US" sz="1600" dirty="0">
                <a:solidFill>
                  <a:srgbClr val="002060"/>
                </a:solidFill>
              </a:rPr>
              <a:t>\"</a:t>
            </a:r>
            <a:r>
              <a:rPr lang="en-US" sz="1600" dirty="0" err="1">
                <a:solidFill>
                  <a:srgbClr val="002060"/>
                </a:solidFill>
              </a:rPr>
              <a:t>acker</a:t>
            </a:r>
            <a:r>
              <a:rPr lang="en-US" sz="1600" dirty="0">
                <a:solidFill>
                  <a:srgbClr val="002060"/>
                </a:solidFill>
              </a:rPr>
              <a:t>-Williams virtual photon field of one nucleus interacts with a gluon in the other nucleus. Photoproduction with heavy ions at the Large Hadron Collider (LHC) will be the first accessible non-hadronic top production channel. We calculate the $t \bar t$ </a:t>
            </a:r>
            <a:r>
              <a:rPr lang="en-US" sz="1600" dirty="0" err="1">
                <a:solidFill>
                  <a:srgbClr val="002060"/>
                </a:solidFill>
              </a:rPr>
              <a:t>photoproduction</a:t>
            </a:r>
            <a:r>
              <a:rPr lang="en-US" sz="1600" dirty="0">
                <a:solidFill>
                  <a:srgbClr val="002060"/>
                </a:solidFill>
              </a:rPr>
              <a:t> cross sections, pair mass and top quark rapidity distributions in peripheral heavy ion collisions. The cross sections are sensitive to the top quark charge and the large-$Q^2$ gluon distribution in the nucleus. We find a cross section of 94 </a:t>
            </a:r>
            <a:r>
              <a:rPr lang="en-US" sz="1600" dirty="0" err="1">
                <a:solidFill>
                  <a:srgbClr val="002060"/>
                </a:solidFill>
              </a:rPr>
              <a:t>pb</a:t>
            </a:r>
            <a:r>
              <a:rPr lang="en-US" sz="1600" dirty="0">
                <a:solidFill>
                  <a:srgbClr val="002060"/>
                </a:solidFill>
              </a:rPr>
              <a:t> in calcium-calcium collisions, leading to 190 pairs in a one month ($10^6$ sec) LHC run. We also find $</a:t>
            </a:r>
            <a:r>
              <a:rPr lang="en-US" sz="1600" dirty="0" err="1">
                <a:solidFill>
                  <a:srgbClr val="002060"/>
                </a:solidFill>
              </a:rPr>
              <a:t>p$Pb</a:t>
            </a:r>
            <a:r>
              <a:rPr lang="en-US" sz="1600" dirty="0">
                <a:solidFill>
                  <a:srgbClr val="002060"/>
                </a:solidFill>
              </a:rPr>
              <a:t> and $</a:t>
            </a:r>
            <a:r>
              <a:rPr lang="en-US" sz="1600" dirty="0" err="1">
                <a:solidFill>
                  <a:srgbClr val="002060"/>
                </a:solidFill>
              </a:rPr>
              <a:t>p$Ca</a:t>
            </a:r>
            <a:r>
              <a:rPr lang="en-US" sz="1600" dirty="0">
                <a:solidFill>
                  <a:srgbClr val="002060"/>
                </a:solidFill>
              </a:rPr>
              <a:t> cross sections of 5.8 and 3.4 </a:t>
            </a:r>
            <a:r>
              <a:rPr lang="en-US" sz="1600" dirty="0" err="1">
                <a:solidFill>
                  <a:srgbClr val="002060"/>
                </a:solidFill>
              </a:rPr>
              <a:t>pb</a:t>
            </a:r>
            <a:r>
              <a:rPr lang="en-US" sz="1600" dirty="0">
                <a:solidFill>
                  <a:srgbClr val="002060"/>
                </a:solidFill>
              </a:rPr>
              <a:t> respectively, resulting in 6 and 34 $t\bar t$ pairs per month.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endParaRPr lang="en-US" sz="1600" dirty="0">
              <a:solidFill>
                <a:srgbClr val="00206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10-Oct-08</a:t>
            </a:r>
            <a:endParaRPr lang="en-US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Outline- will take “top-down” approach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9518" y="982629"/>
            <a:ext cx="8324964" cy="5549976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Top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  <a:tabLst>
                <a:tab pos="1654175" algn="l"/>
              </a:tabLst>
            </a:pP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Bottom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Charm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Strange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Up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Down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10-Oct-08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 bwMode="auto">
          <a:xfrm>
            <a:off x="490030" y="1420785"/>
            <a:ext cx="284618" cy="657234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2000"/>
              <a:buFont typeface="Monotype Sorts" pitchFamily="2" charset="2"/>
              <a:buChar char="l"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482544" y="2479662"/>
            <a:ext cx="284618" cy="657234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2000"/>
              <a:buFont typeface="Monotype Sorts" pitchFamily="2" charset="2"/>
              <a:buChar char="l"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482544" y="3465513"/>
            <a:ext cx="284618" cy="657234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2000"/>
              <a:buFont typeface="Monotype Sorts" pitchFamily="2" charset="2"/>
              <a:buChar char="l"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482544" y="5546754"/>
            <a:ext cx="284618" cy="657234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2000"/>
              <a:buFont typeface="Monotype Sorts" pitchFamily="2" charset="2"/>
              <a:buChar char="l"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482544" y="4524390"/>
            <a:ext cx="284618" cy="657234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2000"/>
              <a:buFont typeface="Monotype Sorts" pitchFamily="2" charset="2"/>
              <a:buChar char="l"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 Rounded MT Bold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(</a:t>
            </a:r>
            <a:r>
              <a:rPr lang="en-US" dirty="0" err="1" smtClean="0"/>
              <a:t>onium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9603"/>
            <a:ext cx="9099612" cy="5549976"/>
          </a:xfrm>
        </p:spPr>
        <p:txBody>
          <a:bodyPr/>
          <a:lstStyle/>
          <a:p>
            <a:r>
              <a:rPr lang="en-US" dirty="0" smtClean="0"/>
              <a:t>Already relevant at RHIC:</a:t>
            </a:r>
          </a:p>
          <a:p>
            <a:pPr lvl="1">
              <a:buFont typeface="Symbol" pitchFamily="18" charset="2"/>
              <a:buChar char="Þ"/>
            </a:pPr>
            <a:r>
              <a:rPr lang="en-US" dirty="0" smtClean="0"/>
              <a:t> pQCD calibration: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69118"/>
            <a:ext cx="1905000" cy="457200"/>
          </a:xfrm>
        </p:spPr>
        <p:txBody>
          <a:bodyPr/>
          <a:lstStyle/>
          <a:p>
            <a:r>
              <a:rPr lang="en-US" dirty="0" smtClean="0"/>
              <a:t>10-Oct-08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 t="9676"/>
          <a:stretch>
            <a:fillRect/>
          </a:stretch>
        </p:blipFill>
        <p:spPr bwMode="auto">
          <a:xfrm>
            <a:off x="226953" y="2078019"/>
            <a:ext cx="3758284" cy="21764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891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653" y="4298130"/>
            <a:ext cx="2898769" cy="2315398"/>
          </a:xfrm>
          <a:prstGeom prst="rect">
            <a:avLst/>
          </a:prstGeom>
          <a:noFill/>
          <a:ln w="50800" cap="flat" cmpd="sng">
            <a:noFill/>
            <a:prstDash val="solid"/>
            <a:miter lim="800000"/>
            <a:headEnd type="none" w="med" len="med"/>
            <a:tailEnd type="none" w="med" len="lg"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894683" y="1639863"/>
            <a:ext cx="985851" cy="701731"/>
          </a:xfrm>
          <a:prstGeom prst="rect">
            <a:avLst/>
          </a:prstGeom>
          <a:noFill/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latin typeface="Arial" pitchFamily="34" charset="0"/>
              </a:rPr>
              <a:t>Xu</a:t>
            </a:r>
          </a:p>
          <a:p>
            <a:pPr algn="l"/>
            <a:r>
              <a:rPr lang="en-US" sz="1800" b="0" dirty="0" err="1" smtClean="0">
                <a:latin typeface="Arial" pitchFamily="34" charset="0"/>
              </a:rPr>
              <a:t>Gunji</a:t>
            </a:r>
            <a:r>
              <a:rPr lang="en-US" sz="1800" b="0" dirty="0" smtClean="0">
                <a:latin typeface="Arial" pitchFamily="34" charset="0"/>
              </a:rPr>
              <a:t> </a:t>
            </a:r>
            <a:endParaRPr lang="en-US" sz="1800" b="0" dirty="0">
              <a:latin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68714" y="2521528"/>
            <a:ext cx="5181586" cy="368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9603"/>
            <a:ext cx="9099612" cy="5549976"/>
          </a:xfrm>
        </p:spPr>
        <p:txBody>
          <a:bodyPr/>
          <a:lstStyle/>
          <a:p>
            <a:r>
              <a:rPr lang="en-US" dirty="0" smtClean="0"/>
              <a:t>Already important at RHIC:</a:t>
            </a:r>
          </a:p>
          <a:p>
            <a:pPr lvl="1">
              <a:buFont typeface="Symbol" pitchFamily="18" charset="2"/>
              <a:buChar char="Þ"/>
            </a:pPr>
            <a:r>
              <a:rPr lang="en-US" dirty="0" smtClean="0"/>
              <a:t> Necessary to understand heavy flavor energy loss mechanism :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69118"/>
            <a:ext cx="1905000" cy="457200"/>
          </a:xfrm>
        </p:spPr>
        <p:txBody>
          <a:bodyPr/>
          <a:lstStyle/>
          <a:p>
            <a:r>
              <a:rPr lang="en-US" dirty="0" smtClean="0"/>
              <a:t>10-Oct-08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02260" y="5627742"/>
            <a:ext cx="1168416" cy="701731"/>
          </a:xfrm>
          <a:prstGeom prst="rect">
            <a:avLst/>
          </a:prstGeom>
          <a:noFill/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latin typeface="Arial" pitchFamily="34" charset="0"/>
              </a:rPr>
              <a:t>Sakai</a:t>
            </a:r>
          </a:p>
          <a:p>
            <a:pPr algn="l"/>
            <a:r>
              <a:rPr lang="en-US" sz="1800" b="0" dirty="0" err="1" smtClean="0">
                <a:latin typeface="Arial" pitchFamily="34" charset="0"/>
              </a:rPr>
              <a:t>Morino</a:t>
            </a:r>
            <a:r>
              <a:rPr lang="en-US" sz="1800" b="0" dirty="0" smtClean="0">
                <a:latin typeface="Arial" pitchFamily="34" charset="0"/>
              </a:rPr>
              <a:t> </a:t>
            </a:r>
            <a:endParaRPr lang="en-US" sz="1800" b="0" dirty="0">
              <a:latin typeface="Arial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 l="5573" t="7627" r="1858"/>
          <a:stretch>
            <a:fillRect/>
          </a:stretch>
        </p:blipFill>
        <p:spPr bwMode="auto">
          <a:xfrm rot="5400000">
            <a:off x="532014" y="2273541"/>
            <a:ext cx="4071491" cy="473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bcratio_run56comb_p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7591" y="2596484"/>
            <a:ext cx="4243383" cy="29502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Outline- will take “top-down” approach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9518" y="982629"/>
            <a:ext cx="8324964" cy="5549976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Top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  <a:tabLst>
                <a:tab pos="1654175" algn="l"/>
              </a:tabLst>
            </a:pPr>
            <a:r>
              <a:rPr lang="en-US" sz="2800" dirty="0" smtClean="0"/>
              <a:t>Bottom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Charm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Strange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Up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Down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10-Oct-08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 bwMode="auto">
          <a:xfrm>
            <a:off x="490030" y="2479662"/>
            <a:ext cx="284618" cy="657234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2000"/>
              <a:buFont typeface="Monotype Sorts" pitchFamily="2" charset="2"/>
              <a:buChar char="l"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482544" y="1445733"/>
            <a:ext cx="284618" cy="657234"/>
          </a:xfrm>
          <a:prstGeom prst="downArrow">
            <a:avLst/>
          </a:prstGeom>
          <a:solidFill>
            <a:srgbClr val="0000FF"/>
          </a:solidFill>
          <a:ln w="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2000"/>
              <a:buFont typeface="Monotype Sorts" pitchFamily="2" charset="2"/>
              <a:buChar char="l"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482544" y="3465513"/>
            <a:ext cx="284618" cy="657234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2000"/>
              <a:buFont typeface="Monotype Sorts" pitchFamily="2" charset="2"/>
              <a:buChar char="l"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482544" y="5546754"/>
            <a:ext cx="284618" cy="657234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2000"/>
              <a:buFont typeface="Monotype Sorts" pitchFamily="2" charset="2"/>
              <a:buChar char="l"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482544" y="4524390"/>
            <a:ext cx="284618" cy="657234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2000"/>
              <a:buFont typeface="Monotype Sorts" pitchFamily="2" charset="2"/>
              <a:buChar char="l"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 Rounded MT Bold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3844" y="1774847"/>
            <a:ext cx="4977620" cy="50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8638" y="982629"/>
            <a:ext cx="9107487" cy="5367411"/>
          </a:xfrm>
        </p:spPr>
        <p:txBody>
          <a:bodyPr/>
          <a:lstStyle/>
          <a:p>
            <a:r>
              <a:rPr lang="en-US" sz="3200" dirty="0" smtClean="0"/>
              <a:t>Conserved !</a:t>
            </a:r>
          </a:p>
          <a:p>
            <a:r>
              <a:rPr lang="en-US" sz="3200" dirty="0" smtClean="0"/>
              <a:t>Loses energy: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/>
              <a:t> PHENIX and STAR</a:t>
            </a:r>
            <a:br>
              <a:rPr lang="en-US" sz="2800" dirty="0" smtClean="0"/>
            </a:br>
            <a:r>
              <a:rPr lang="en-US" sz="2800" dirty="0" smtClean="0"/>
              <a:t>R</a:t>
            </a:r>
            <a:r>
              <a:rPr lang="en-US" sz="2800" baseline="-25000" dirty="0" smtClean="0"/>
              <a:t>AA</a:t>
            </a:r>
            <a:r>
              <a:rPr lang="en-US" sz="2800" dirty="0" smtClean="0"/>
              <a:t> ~ consistent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/>
              <a:t>R</a:t>
            </a:r>
            <a:r>
              <a:rPr lang="en-US" sz="2800" baseline="-25000" dirty="0" smtClean="0"/>
              <a:t>AA</a:t>
            </a:r>
            <a:r>
              <a:rPr lang="en-US" sz="2800" dirty="0" smtClean="0"/>
              <a:t> ~ unchanged</a:t>
            </a:r>
            <a:br>
              <a:rPr lang="en-US" sz="2800" dirty="0" smtClean="0"/>
            </a:br>
            <a:r>
              <a:rPr lang="en-US" sz="2800" dirty="0" smtClean="0"/>
              <a:t>in region where</a:t>
            </a:r>
            <a:br>
              <a:rPr lang="en-US" sz="2800" dirty="0" smtClean="0"/>
            </a:br>
            <a:r>
              <a:rPr lang="en-US" sz="2800" dirty="0" err="1" smtClean="0"/>
              <a:t>b’s</a:t>
            </a:r>
            <a:r>
              <a:rPr lang="en-US" sz="2800" dirty="0" smtClean="0"/>
              <a:t> should dominate</a:t>
            </a:r>
          </a:p>
          <a:p>
            <a:pPr>
              <a:buSzPct val="150000"/>
              <a:buFont typeface="Arial" pitchFamily="34" charset="0"/>
              <a:buChar char="•"/>
            </a:pPr>
            <a:r>
              <a:rPr lang="en-US" sz="3200" dirty="0" smtClean="0"/>
              <a:t>Flows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/>
              <a:t>Again, </a:t>
            </a:r>
            <a:br>
              <a:rPr lang="en-US" sz="2800" dirty="0" smtClean="0"/>
            </a:br>
            <a:r>
              <a:rPr lang="en-US" sz="2800" dirty="0" smtClean="0"/>
              <a:t>little evidence for</a:t>
            </a:r>
            <a:br>
              <a:rPr lang="en-US" sz="2800" dirty="0" smtClean="0"/>
            </a:br>
            <a:r>
              <a:rPr lang="en-US" sz="2800" dirty="0" smtClean="0"/>
              <a:t>decoupling of </a:t>
            </a:r>
            <a:r>
              <a:rPr lang="en-US" sz="2800" dirty="0" err="1" smtClean="0"/>
              <a:t>b’s</a:t>
            </a:r>
            <a:endParaRPr lang="en-US" sz="2800" dirty="0" smtClean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69118"/>
            <a:ext cx="1905000" cy="457200"/>
          </a:xfrm>
        </p:spPr>
        <p:txBody>
          <a:bodyPr/>
          <a:lstStyle/>
          <a:p>
            <a:r>
              <a:rPr lang="en-US" dirty="0" smtClean="0"/>
              <a:t>10-Oct-08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49636" y="909603"/>
            <a:ext cx="1204929" cy="1052596"/>
          </a:xfrm>
          <a:prstGeom prst="rect">
            <a:avLst/>
          </a:prstGeom>
          <a:noFill/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 smtClean="0">
                <a:latin typeface="Arial" pitchFamily="34" charset="0"/>
              </a:rPr>
              <a:t>Rapp</a:t>
            </a:r>
            <a:r>
              <a:rPr lang="en-US" b="0" dirty="0" smtClean="0">
                <a:latin typeface="Arial" pitchFamily="34" charset="0"/>
              </a:rPr>
              <a:t> </a:t>
            </a:r>
          </a:p>
          <a:p>
            <a:pPr algn="l"/>
            <a:r>
              <a:rPr lang="en-US" sz="1600" b="0" dirty="0" smtClean="0">
                <a:latin typeface="Arial" pitchFamily="34" charset="0"/>
              </a:rPr>
              <a:t>Rosati</a:t>
            </a:r>
          </a:p>
          <a:p>
            <a:pPr algn="l"/>
            <a:r>
              <a:rPr lang="en-US" sz="1600" b="0" dirty="0" smtClean="0">
                <a:latin typeface="Arial" pitchFamily="34" charset="0"/>
              </a:rPr>
              <a:t>Xu</a:t>
            </a:r>
            <a:endParaRPr lang="en-US" sz="1600" b="0" dirty="0">
              <a:latin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608513" y="2479662"/>
            <a:ext cx="1898676" cy="985851"/>
          </a:xfrm>
          <a:prstGeom prst="ellipse">
            <a:avLst/>
          </a:prstGeom>
          <a:solidFill>
            <a:srgbClr val="EFE403">
              <a:alpha val="5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2000"/>
              <a:buFont typeface="Monotype Sorts" pitchFamily="2" charset="2"/>
              <a:buChar char="l"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 Rounded MT Bold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2|15.9|4.8|5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3.9|36.8|2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23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5|20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6.6|5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26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9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9|43.4|88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7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|14"/>
</p:tagLst>
</file>

<file path=ppt/theme/theme1.xml><?xml version="1.0" encoding="utf-8"?>
<a:theme xmlns:a="http://schemas.openxmlformats.org/drawingml/2006/main" name="Oct97">
  <a:themeElements>
    <a:clrScheme name="Custom 1">
      <a:dk1>
        <a:srgbClr val="000000"/>
      </a:dk1>
      <a:lt1>
        <a:srgbClr val="FFFFFF"/>
      </a:lt1>
      <a:dk2>
        <a:srgbClr val="FF9900"/>
      </a:dk2>
      <a:lt2>
        <a:srgbClr val="5F5F5F"/>
      </a:lt2>
      <a:accent1>
        <a:srgbClr val="FF9933"/>
      </a:accent1>
      <a:accent2>
        <a:srgbClr val="CC0066"/>
      </a:accent2>
      <a:accent3>
        <a:srgbClr val="FFFFFF"/>
      </a:accent3>
      <a:accent4>
        <a:srgbClr val="000000"/>
      </a:accent4>
      <a:accent5>
        <a:srgbClr val="FFCAAD"/>
      </a:accent5>
      <a:accent6>
        <a:srgbClr val="B9005C"/>
      </a:accent6>
      <a:hlink>
        <a:srgbClr val="0070C0"/>
      </a:hlink>
      <a:folHlink>
        <a:srgbClr val="FE28FF"/>
      </a:folHlink>
    </a:clrScheme>
    <a:fontScheme name="Oct97">
      <a:majorFont>
        <a:latin typeface="Arial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none" w="med" len="med"/>
          <a:tailEnd type="stealth" w="med" len="lg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00FF"/>
          </a:buClr>
          <a:buSzPct val="62000"/>
          <a:buFont typeface="Monotype Sorts" pitchFamily="2" charset="2"/>
          <a:buChar char="l"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none" w="med" len="med"/>
          <a:tailEnd type="stealth" w="med" len="lg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00FF"/>
          </a:buClr>
          <a:buSzPct val="62000"/>
          <a:buFont typeface="Monotype Sorts" pitchFamily="2" charset="2"/>
          <a:buChar char="l"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Oct97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t97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t97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14934</TotalTime>
  <Words>648</Words>
  <Application>Microsoft PowerPoint</Application>
  <PresentationFormat>Overhead</PresentationFormat>
  <Paragraphs>311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Oct97</vt:lpstr>
      <vt:lpstr>Slide 1</vt:lpstr>
      <vt:lpstr>Preface</vt:lpstr>
      <vt:lpstr>Outline- will take “top-down” approach</vt:lpstr>
      <vt:lpstr>Top</vt:lpstr>
      <vt:lpstr>Outline- will take “top-down” approach</vt:lpstr>
      <vt:lpstr>Bottom (onium)</vt:lpstr>
      <vt:lpstr>Bottom </vt:lpstr>
      <vt:lpstr>Outline- will take “top-down” approach</vt:lpstr>
      <vt:lpstr>Charm </vt:lpstr>
      <vt:lpstr>The Factor of ~2: </vt:lpstr>
      <vt:lpstr>Charmonium </vt:lpstr>
      <vt:lpstr>‘Heavy’ Lifting Is Underway </vt:lpstr>
      <vt:lpstr>Outline- will take “top-down” approach</vt:lpstr>
      <vt:lpstr>Truly ‘Strange’</vt:lpstr>
      <vt:lpstr>Huge Abundance of f (Plots) </vt:lpstr>
      <vt:lpstr>The Main Event </vt:lpstr>
      <vt:lpstr>Outline- will take “top-down” approach</vt:lpstr>
      <vt:lpstr>Detailed Studies of Bulk Flow </vt:lpstr>
      <vt:lpstr>The Difficulties with Hydro </vt:lpstr>
      <vt:lpstr>Concordance </vt:lpstr>
      <vt:lpstr>Editorial Comment </vt:lpstr>
      <vt:lpstr>An Optimistic Note </vt:lpstr>
      <vt:lpstr>Largely Missing </vt:lpstr>
      <vt:lpstr>Recombination Revisited </vt:lpstr>
      <vt:lpstr>Onward to the Critical Point </vt:lpstr>
      <vt:lpstr>Paucity of World’s p+p Data</vt:lpstr>
      <vt:lpstr>Scans Done Right </vt:lpstr>
      <vt:lpstr>The Future Is (almost) Now </vt:lpstr>
      <vt:lpstr>Summary of the Summary </vt:lpstr>
    </vt:vector>
  </TitlesOfParts>
  <Company>Columba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 Summary- SQM08</dc:title>
  <dc:subject>Experimental summary talk at SQM08</dc:subject>
  <dc:creator>Bill Zajc</dc:creator>
  <cp:keywords>Strangeness, heavy flavor, bulk matter, QGP</cp:keywords>
  <cp:lastModifiedBy> </cp:lastModifiedBy>
  <cp:revision>335</cp:revision>
  <cp:lastPrinted>1999-08-12T22:53:24Z</cp:lastPrinted>
  <dcterms:created xsi:type="dcterms:W3CDTF">1999-07-08T21:00:35Z</dcterms:created>
  <dcterms:modified xsi:type="dcterms:W3CDTF">2008-10-10T23:24:27Z</dcterms:modified>
</cp:coreProperties>
</file>