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57" r:id="rId4"/>
    <p:sldId id="264" r:id="rId5"/>
    <p:sldId id="263" r:id="rId6"/>
    <p:sldId id="269" r:id="rId7"/>
    <p:sldId id="260" r:id="rId8"/>
    <p:sldId id="259" r:id="rId9"/>
    <p:sldId id="261" r:id="rId10"/>
    <p:sldId id="274" r:id="rId11"/>
    <p:sldId id="265" r:id="rId12"/>
    <p:sldId id="267" r:id="rId13"/>
    <p:sldId id="270" r:id="rId14"/>
    <p:sldId id="262" r:id="rId15"/>
    <p:sldId id="268" r:id="rId16"/>
    <p:sldId id="266" r:id="rId17"/>
    <p:sldId id="277" r:id="rId18"/>
    <p:sldId id="258" r:id="rId19"/>
    <p:sldId id="273" r:id="rId20"/>
    <p:sldId id="276" r:id="rId21"/>
    <p:sldId id="272" r:id="rId22"/>
    <p:sldId id="275" r:id="rId23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  <p:clrMru>
    <a:srgbClr val="FF0000"/>
    <a:srgbClr val="FEB80A"/>
    <a:srgbClr val="FBFF00"/>
    <a:srgbClr val="2400FF"/>
    <a:srgbClr val="FF4541"/>
    <a:srgbClr val="F6B7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320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AA91-4DBB-49F1-B584-027A45C6C1A0}" type="datetimeFigureOut">
              <a:rPr lang="en-US" smtClean="0"/>
              <a:pPr/>
              <a:t>2/5/08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E66A-A0E1-4538-B6BB-55E4EB8BB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8AD1F-970F-4F3C-B4D3-F5493FC8AE1E}" type="datetimeFigureOut">
              <a:rPr lang="en-US" smtClean="0"/>
              <a:pPr/>
              <a:t>2/5/08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1A75-831B-44F2-8BC9-FD35852E9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75816" y="407885"/>
            <a:ext cx="8147304" cy="166847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75816" y="2096739"/>
            <a:ext cx="8147304" cy="1986280"/>
          </a:xfrm>
        </p:spPr>
        <p:txBody>
          <a:bodyPr tIns="0"/>
          <a:lstStyle>
            <a:lvl1pPr marL="30565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smtClean="0"/>
              <a:pPr/>
              <a:t>‹#›</a:t>
            </a:fld>
            <a:endParaRPr/>
          </a:p>
        </p:txBody>
      </p:sp>
      <p:sp>
        <p:nvSpPr>
          <p:cNvPr id="8" name="Oval 7"/>
          <p:cNvSpPr/>
          <p:nvPr/>
        </p:nvSpPr>
        <p:spPr>
          <a:xfrm>
            <a:off x="1013576" y="1602309"/>
            <a:ext cx="231343" cy="23835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72894" y="1524352"/>
            <a:ext cx="70409" cy="725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11258"/>
            <a:ext cx="201168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11259"/>
            <a:ext cx="611886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1179" y="-61"/>
            <a:ext cx="754380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231" y="2947035"/>
            <a:ext cx="7040880" cy="2590800"/>
          </a:xfrm>
        </p:spPr>
        <p:txBody>
          <a:bodyPr anchor="t"/>
          <a:lstStyle>
            <a:lvl1pPr algn="l">
              <a:lnSpc>
                <a:spcPts val="5014"/>
              </a:lnSpc>
              <a:buNone/>
              <a:defRPr sz="45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6231" y="1209040"/>
            <a:ext cx="7040880" cy="1711007"/>
          </a:xfrm>
        </p:spPr>
        <p:txBody>
          <a:bodyPr anchor="b"/>
          <a:lstStyle>
            <a:lvl1pPr marL="20376" indent="0">
              <a:lnSpc>
                <a:spcPts val="2563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 bwMode="invGray">
          <a:xfrm>
            <a:off x="2514600" y="0"/>
            <a:ext cx="8382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89553" y="3189943"/>
            <a:ext cx="231343" cy="23835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48870" y="3111986"/>
            <a:ext cx="70409" cy="725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310896"/>
            <a:ext cx="8247888" cy="1295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9169" y="1727200"/>
            <a:ext cx="4023360" cy="52852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3697" y="1727200"/>
            <a:ext cx="4023360" cy="52852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48381"/>
            <a:ext cx="9052560" cy="1295400"/>
          </a:xfrm>
        </p:spPr>
        <p:txBody>
          <a:bodyPr anchor="ctr"/>
          <a:lstStyle>
            <a:lvl1pPr algn="ctr">
              <a:defRPr sz="50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72048"/>
            <a:ext cx="4425696" cy="72542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18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9784" y="372048"/>
            <a:ext cx="4425696" cy="72542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18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1098581"/>
            <a:ext cx="4425696" cy="46634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095" indent="-305647">
              <a:lnSpc>
                <a:spcPct val="100000"/>
              </a:lnSpc>
              <a:spcBef>
                <a:spcPts val="780"/>
              </a:spcBef>
              <a:defRPr sz="27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1098581"/>
            <a:ext cx="4425696" cy="46634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095" indent="-305647">
              <a:lnSpc>
                <a:spcPct val="100000"/>
              </a:lnSpc>
              <a:spcBef>
                <a:spcPts val="780"/>
              </a:spcBef>
              <a:defRPr sz="27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310896"/>
            <a:ext cx="8247888" cy="12954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482" y="0"/>
            <a:ext cx="8941918" cy="77724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116483" y="-61"/>
            <a:ext cx="80467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5682"/>
            <a:ext cx="4191000" cy="1316990"/>
          </a:xfrm>
          <a:ln>
            <a:noFill/>
          </a:ln>
        </p:spPr>
        <p:txBody>
          <a:bodyPr anchor="b"/>
          <a:lstStyle>
            <a:lvl1pPr algn="l">
              <a:lnSpc>
                <a:spcPts val="2228"/>
              </a:lnSpc>
              <a:buNone/>
              <a:defRPr sz="25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920" y="1594559"/>
            <a:ext cx="4191000" cy="791633"/>
          </a:xfrm>
        </p:spPr>
        <p:txBody>
          <a:bodyPr/>
          <a:lstStyle>
            <a:lvl1pPr marL="50941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2920" y="2418080"/>
            <a:ext cx="8968740" cy="452490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586" y="1209040"/>
            <a:ext cx="3017520" cy="224536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209040"/>
            <a:ext cx="5029200" cy="5181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882" tIns="305647" rIns="101882" bIns="50941" rtlCol="0" anchor="t">
            <a:normAutofit/>
          </a:bodyPr>
          <a:lstStyle/>
          <a:p>
            <a:pPr marL="0" indent="-315836" algn="l" rtl="0" eaLnBrk="1" latinLnBrk="0" hangingPunct="1">
              <a:lnSpc>
                <a:spcPts val="3343"/>
              </a:lnSpc>
              <a:spcBef>
                <a:spcPts val="66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2020" y="1295404"/>
            <a:ext cx="4861560" cy="398313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882" tIns="305647" anchor="t"/>
          <a:lstStyle>
            <a:lvl1pPr marL="0" indent="0" algn="l" eaLnBrk="1" latinLnBrk="0" hangingPunct="1">
              <a:buNone/>
              <a:defRPr sz="36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436398" y="1081587"/>
            <a:ext cx="754380" cy="2315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504034" y="1061691"/>
            <a:ext cx="714146" cy="2315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5440680"/>
            <a:ext cx="4861560" cy="863600"/>
          </a:xfrm>
        </p:spPr>
        <p:txBody>
          <a:bodyPr anchor="ctr"/>
          <a:lstStyle>
            <a:lvl1pPr marL="0" indent="0" algn="l">
              <a:lnSpc>
                <a:spcPts val="1783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97519" y="-924711"/>
            <a:ext cx="1802776" cy="185740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5698" y="23916"/>
            <a:ext cx="1872410" cy="19291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1170" y="1195754"/>
            <a:ext cx="1238289" cy="124964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14161" y="-61"/>
            <a:ext cx="894424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79169" y="23399"/>
            <a:ext cx="8247888" cy="1295400"/>
          </a:xfrm>
          <a:prstGeom prst="rect">
            <a:avLst/>
          </a:prstGeom>
        </p:spPr>
        <p:txBody>
          <a:bodyPr lIns="101882" tIns="50941" rIns="101882" bIns="5094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79169" y="1640840"/>
            <a:ext cx="8247888" cy="5440680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299883" y="7081520"/>
            <a:ext cx="234696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US" smtClean="0"/>
              <a:t>2/5/2008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168943" y="7081520"/>
            <a:ext cx="318516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M. Wysocki - QM2008, Jaipur, India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475013" y="7146290"/>
            <a:ext cx="50292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1ABB93F-9478-4F7F-9C6C-EE3F1A0D1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116483" y="-61"/>
            <a:ext cx="80467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07530" indent="-315836" algn="l" rtl="0" eaLnBrk="1" latinLnBrk="0" hangingPunct="1">
        <a:lnSpc>
          <a:spcPct val="100000"/>
        </a:lnSpc>
        <a:spcBef>
          <a:spcPts val="669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64894" algn="l" rtl="0" eaLnBrk="1" latinLnBrk="0" hangingPunct="1">
        <a:lnSpc>
          <a:spcPct val="100000"/>
        </a:lnSpc>
        <a:spcBef>
          <a:spcPts val="613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260" indent="-25470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589" indent="-19357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731" indent="-20376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060" indent="-20376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15390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531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861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gif"/><Relationship Id="rId4" Type="http://schemas.openxmlformats.org/officeDocument/2006/relationships/image" Target="../media/image28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Relationship Id="rId3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940" y="1639113"/>
            <a:ext cx="8214360" cy="1896466"/>
          </a:xfrm>
        </p:spPr>
        <p:txBody>
          <a:bodyPr>
            <a:noAutofit/>
          </a:bodyPr>
          <a:lstStyle/>
          <a:p>
            <a:r>
              <a:rPr lang="en-US" sz="3100" dirty="0" smtClean="0"/>
              <a:t>Cold Nuclear Matter </a:t>
            </a:r>
            <a:r>
              <a:rPr lang="en-US" sz="3100" dirty="0" err="1" smtClean="0"/>
              <a:t>Eﬀects</a:t>
            </a:r>
            <a:r>
              <a:rPr lang="en-US" sz="3100" dirty="0" smtClean="0"/>
              <a:t> on J/ψ as Constrained by </a:t>
            </a:r>
            <a:r>
              <a:rPr lang="en-US" sz="3100" dirty="0" err="1" smtClean="0"/>
              <a:t>d+Au</a:t>
            </a:r>
            <a:r>
              <a:rPr lang="en-US" sz="3100" dirty="0" smtClean="0"/>
              <a:t> Measurements at </a:t>
            </a:r>
            <a:br>
              <a:rPr lang="en-US" sz="3100" dirty="0" smtClean="0"/>
            </a:br>
            <a:r>
              <a:rPr lang="en-US" sz="3100" dirty="0" smtClean="0"/>
              <a:t>√</a:t>
            </a:r>
            <a:r>
              <a:rPr lang="en-US" sz="3100" dirty="0" err="1" smtClean="0"/>
              <a:t>s</a:t>
            </a:r>
            <a:r>
              <a:rPr lang="en-US" sz="3100" baseline="-25000" dirty="0" err="1" smtClean="0"/>
              <a:t>NN</a:t>
            </a:r>
            <a:r>
              <a:rPr lang="en-US" sz="3100" dirty="0" smtClean="0"/>
              <a:t> = 200 GeV in the PHENIX Experiment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940" y="4691075"/>
            <a:ext cx="8214360" cy="1699565"/>
          </a:xfrm>
        </p:spPr>
        <p:txBody>
          <a:bodyPr>
            <a:normAutofit/>
          </a:bodyPr>
          <a:lstStyle/>
          <a:p>
            <a:pPr algn="r"/>
            <a:r>
              <a:rPr lang="en-US" sz="2700" dirty="0" smtClean="0"/>
              <a:t>Matthew Wysocki</a:t>
            </a:r>
          </a:p>
          <a:p>
            <a:pPr algn="r"/>
            <a:r>
              <a:rPr lang="en-US" sz="2700" dirty="0" smtClean="0"/>
              <a:t>University of Colorado</a:t>
            </a:r>
          </a:p>
          <a:p>
            <a:pPr algn="r"/>
            <a:r>
              <a:rPr lang="en-US" sz="2700" dirty="0" smtClean="0"/>
              <a:t>For the PHENIX Collaboration</a:t>
            </a:r>
          </a:p>
        </p:txBody>
      </p:sp>
      <p:pic>
        <p:nvPicPr>
          <p:cNvPr id="4" name="Picture 5" descr="cu_ralph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7280" y="6597545"/>
            <a:ext cx="922020" cy="716068"/>
          </a:xfrm>
          <a:prstGeom prst="rect">
            <a:avLst/>
          </a:prstGeom>
          <a:noFill/>
        </p:spPr>
      </p:pic>
      <p:pic>
        <p:nvPicPr>
          <p:cNvPr id="5" name="Picture 6" descr="phenix_288x94.gif                                              0014E5C5Macintosh HD                   BB753A6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7890" y="6468005"/>
            <a:ext cx="2081530" cy="699875"/>
          </a:xfrm>
          <a:prstGeom prst="rect">
            <a:avLst/>
          </a:prstGeom>
          <a:noFill/>
        </p:spPr>
      </p:pic>
      <p:pic>
        <p:nvPicPr>
          <p:cNvPr id="6" name="Picture 5" descr="Quark Matter 2008 Logo 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6253112"/>
            <a:ext cx="1502054" cy="10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Nuclear Models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9169" y="1727200"/>
            <a:ext cx="8133893" cy="516067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dirty="0" smtClean="0"/>
              <a:t>One can use EKS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 and NDSG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nuclear modified </a:t>
            </a:r>
            <a:r>
              <a:rPr lang="en-US" sz="2200" dirty="0" err="1" smtClean="0"/>
              <a:t>PDFs</a:t>
            </a:r>
            <a:r>
              <a:rPr lang="en-US" sz="2200" dirty="0" smtClean="0"/>
              <a:t> to calculate </a:t>
            </a:r>
            <a:r>
              <a:rPr lang="en-US" sz="2200" i="1" dirty="0" smtClean="0"/>
              <a:t>R</a:t>
            </a:r>
            <a:r>
              <a:rPr lang="en-US" sz="2200" baseline="-25000" dirty="0" smtClean="0"/>
              <a:t>dAu</a:t>
            </a:r>
            <a:r>
              <a:rPr lang="en-US" sz="2200" dirty="0" smtClean="0"/>
              <a:t> as a function of rapidity.</a:t>
            </a:r>
          </a:p>
          <a:p>
            <a:endParaRPr lang="en-US" sz="2200" dirty="0" smtClean="0"/>
          </a:p>
          <a:p>
            <a:r>
              <a:rPr lang="en-US" sz="2200" dirty="0" smtClean="0"/>
              <a:t>Assume that all additional J/ψ suppression can be accounted for by a single parameter due to interactions with the Au ion.  Express this in terms of a breakup cross section, </a:t>
            </a:r>
            <a:r>
              <a:rPr lang="en-US" sz="2200" dirty="0" err="1" smtClean="0"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/>
              <a:t>breakup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Then we can fit our measured </a:t>
            </a:r>
            <a:r>
              <a:rPr lang="en-US" sz="2200" i="1" dirty="0" smtClean="0"/>
              <a:t>R</a:t>
            </a:r>
            <a:r>
              <a:rPr lang="en-US" sz="2200" baseline="-25000" dirty="0" smtClean="0"/>
              <a:t>dAu</a:t>
            </a:r>
            <a:r>
              <a:rPr lang="en-US" sz="2200" dirty="0" smtClean="0"/>
              <a:t> to extract </a:t>
            </a:r>
            <a:r>
              <a:rPr lang="en-US" sz="2200" dirty="0" err="1" smtClean="0"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/>
              <a:t>breakup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1600" baseline="30000" dirty="0" smtClean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K. J. </a:t>
            </a:r>
            <a:r>
              <a:rPr lang="en-US" sz="1600" dirty="0" err="1" smtClean="0"/>
              <a:t>Eskola</a:t>
            </a:r>
            <a:r>
              <a:rPr lang="en-US" sz="1600" dirty="0" smtClean="0"/>
              <a:t>, V. J. </a:t>
            </a:r>
            <a:r>
              <a:rPr lang="en-US" sz="1600" dirty="0" err="1" smtClean="0"/>
              <a:t>Kolhinen</a:t>
            </a:r>
            <a:r>
              <a:rPr lang="en-US" sz="1600" dirty="0" smtClean="0"/>
              <a:t>, and R. Vogt,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Phys.  A696, 729 (2001)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D. de </a:t>
            </a:r>
            <a:r>
              <a:rPr lang="en-US" sz="1600" dirty="0" err="1" smtClean="0"/>
              <a:t>Florian</a:t>
            </a:r>
            <a:r>
              <a:rPr lang="en-US" sz="1600" dirty="0" smtClean="0"/>
              <a:t> and R. </a:t>
            </a:r>
            <a:r>
              <a:rPr lang="en-US" sz="1600" dirty="0" err="1" smtClean="0"/>
              <a:t>Sassot</a:t>
            </a:r>
            <a:r>
              <a:rPr lang="en-US" sz="1600" dirty="0" smtClean="0"/>
              <a:t>, Phys. Rev. D69, 074028 (2004)</a:t>
            </a:r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70434" y="4848278"/>
            <a:ext cx="2308726" cy="863600"/>
          </a:xfrm>
          <a:custGeom>
            <a:avLst/>
            <a:gdLst>
              <a:gd name="connsiteX0" fmla="*/ 0 w 2098842"/>
              <a:gd name="connsiteY0" fmla="*/ 521368 h 762000"/>
              <a:gd name="connsiteX1" fmla="*/ 588210 w 2098842"/>
              <a:gd name="connsiteY1" fmla="*/ 26737 h 762000"/>
              <a:gd name="connsiteX2" fmla="*/ 1296737 w 2098842"/>
              <a:gd name="connsiteY2" fmla="*/ 360947 h 762000"/>
              <a:gd name="connsiteX3" fmla="*/ 1657684 w 2098842"/>
              <a:gd name="connsiteY3" fmla="*/ 347579 h 762000"/>
              <a:gd name="connsiteX4" fmla="*/ 1884947 w 2098842"/>
              <a:gd name="connsiteY4" fmla="*/ 494632 h 762000"/>
              <a:gd name="connsiteX5" fmla="*/ 2098842 w 2098842"/>
              <a:gd name="connsiteY5" fmla="*/ 762000 h 762000"/>
              <a:gd name="connsiteX6" fmla="*/ 2098842 w 2098842"/>
              <a:gd name="connsiteY6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842" h="762000">
                <a:moveTo>
                  <a:pt x="0" y="521368"/>
                </a:moveTo>
                <a:cubicBezTo>
                  <a:pt x="186043" y="287421"/>
                  <a:pt x="372087" y="53474"/>
                  <a:pt x="588210" y="26737"/>
                </a:cubicBezTo>
                <a:cubicBezTo>
                  <a:pt x="804333" y="0"/>
                  <a:pt x="1118491" y="307473"/>
                  <a:pt x="1296737" y="360947"/>
                </a:cubicBezTo>
                <a:cubicBezTo>
                  <a:pt x="1474983" y="414421"/>
                  <a:pt x="1559649" y="325298"/>
                  <a:pt x="1657684" y="347579"/>
                </a:cubicBezTo>
                <a:cubicBezTo>
                  <a:pt x="1755719" y="369860"/>
                  <a:pt x="1811421" y="425562"/>
                  <a:pt x="1884947" y="494632"/>
                </a:cubicBezTo>
                <a:cubicBezTo>
                  <a:pt x="1958473" y="563702"/>
                  <a:pt x="2098842" y="762000"/>
                  <a:pt x="2098842" y="762000"/>
                </a:cubicBezTo>
                <a:lnTo>
                  <a:pt x="2098842" y="762000"/>
                </a:ln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76321" y="5399758"/>
            <a:ext cx="2308726" cy="863600"/>
          </a:xfrm>
          <a:custGeom>
            <a:avLst/>
            <a:gdLst>
              <a:gd name="connsiteX0" fmla="*/ 0 w 2098842"/>
              <a:gd name="connsiteY0" fmla="*/ 521368 h 762000"/>
              <a:gd name="connsiteX1" fmla="*/ 588210 w 2098842"/>
              <a:gd name="connsiteY1" fmla="*/ 26737 h 762000"/>
              <a:gd name="connsiteX2" fmla="*/ 1296737 w 2098842"/>
              <a:gd name="connsiteY2" fmla="*/ 360947 h 762000"/>
              <a:gd name="connsiteX3" fmla="*/ 1657684 w 2098842"/>
              <a:gd name="connsiteY3" fmla="*/ 347579 h 762000"/>
              <a:gd name="connsiteX4" fmla="*/ 1884947 w 2098842"/>
              <a:gd name="connsiteY4" fmla="*/ 494632 h 762000"/>
              <a:gd name="connsiteX5" fmla="*/ 2098842 w 2098842"/>
              <a:gd name="connsiteY5" fmla="*/ 762000 h 762000"/>
              <a:gd name="connsiteX6" fmla="*/ 2098842 w 2098842"/>
              <a:gd name="connsiteY6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842" h="762000">
                <a:moveTo>
                  <a:pt x="0" y="521368"/>
                </a:moveTo>
                <a:cubicBezTo>
                  <a:pt x="186043" y="287421"/>
                  <a:pt x="372087" y="53474"/>
                  <a:pt x="588210" y="26737"/>
                </a:cubicBezTo>
                <a:cubicBezTo>
                  <a:pt x="804333" y="0"/>
                  <a:pt x="1118491" y="307473"/>
                  <a:pt x="1296737" y="360947"/>
                </a:cubicBezTo>
                <a:cubicBezTo>
                  <a:pt x="1474983" y="414421"/>
                  <a:pt x="1559649" y="325298"/>
                  <a:pt x="1657684" y="347579"/>
                </a:cubicBezTo>
                <a:cubicBezTo>
                  <a:pt x="1755719" y="369860"/>
                  <a:pt x="1811421" y="425562"/>
                  <a:pt x="1884947" y="494632"/>
                </a:cubicBezTo>
                <a:cubicBezTo>
                  <a:pt x="1958473" y="563702"/>
                  <a:pt x="2098842" y="762000"/>
                  <a:pt x="2098842" y="762000"/>
                </a:cubicBezTo>
                <a:lnTo>
                  <a:pt x="2098842" y="762000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000688" y="5446739"/>
            <a:ext cx="439382" cy="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9793" y="5272514"/>
            <a:ext cx="917962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breakup</a:t>
            </a: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0381" y="4733142"/>
            <a:ext cx="3584046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R</a:t>
            </a:r>
            <a:r>
              <a:rPr lang="en-US" baseline="-25000" dirty="0" smtClean="0">
                <a:solidFill>
                  <a:srgbClr val="008000"/>
                </a:solidFill>
              </a:rPr>
              <a:t>dAu</a:t>
            </a:r>
            <a:r>
              <a:rPr lang="en-US" dirty="0" smtClean="0">
                <a:solidFill>
                  <a:srgbClr val="008000"/>
                </a:solidFill>
              </a:rPr>
              <a:t> from nuclear-modified </a:t>
            </a:r>
            <a:r>
              <a:rPr lang="en-US" dirty="0" err="1" smtClean="0">
                <a:solidFill>
                  <a:srgbClr val="008000"/>
                </a:solidFill>
              </a:rPr>
              <a:t>PDFs</a:t>
            </a:r>
            <a:endParaRPr lang="en-US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dau_eksmodel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8192" y="1208890"/>
            <a:ext cx="4458468" cy="4431543"/>
          </a:xfrm>
        </p:spPr>
      </p:pic>
      <p:pic>
        <p:nvPicPr>
          <p:cNvPr id="13" name="Content Placeholder 12" descr="rdau_ndsgmodel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8173" y="1208890"/>
            <a:ext cx="4458468" cy="44315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-37575"/>
            <a:ext cx="8247888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to Nuclear Models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5234" y="5612738"/>
            <a:ext cx="8133893" cy="163942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Using EKS (NDSG) model we get </a:t>
            </a:r>
            <a:r>
              <a:rPr lang="en-US" b="1" dirty="0" err="1" smtClean="0">
                <a:latin typeface="Symbol" charset="2"/>
                <a:cs typeface="Symbol" charset="2"/>
              </a:rPr>
              <a:t>s</a:t>
            </a:r>
            <a:r>
              <a:rPr lang="en-US" b="1" baseline="-25000" dirty="0" err="1" smtClean="0"/>
              <a:t>breakup</a:t>
            </a:r>
            <a:r>
              <a:rPr lang="en-US" b="1" dirty="0" smtClean="0"/>
              <a:t> = 2.8</a:t>
            </a:r>
            <a:r>
              <a:rPr lang="en-US" b="1" baseline="30000" dirty="0" smtClean="0"/>
              <a:t>+1.7</a:t>
            </a:r>
            <a:r>
              <a:rPr lang="en-US" b="1" baseline="-25000" dirty="0" smtClean="0"/>
              <a:t>-1.4 </a:t>
            </a:r>
            <a:r>
              <a:rPr lang="en-US" b="1" dirty="0" smtClean="0"/>
              <a:t>(2.2</a:t>
            </a:r>
            <a:r>
              <a:rPr lang="en-US" b="1" baseline="30000" dirty="0" smtClean="0"/>
              <a:t>+1.6</a:t>
            </a:r>
            <a:r>
              <a:rPr lang="en-US" b="1" baseline="-25000" dirty="0" smtClean="0"/>
              <a:t>-1.5</a:t>
            </a:r>
            <a:r>
              <a:rPr lang="en-US" b="1" dirty="0" smtClean="0"/>
              <a:t>) </a:t>
            </a:r>
            <a:r>
              <a:rPr lang="en-US" b="1" dirty="0" err="1" smtClean="0"/>
              <a:t>mb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Both are compatible (within very large error bars) with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breakup</a:t>
            </a:r>
            <a:r>
              <a:rPr lang="en-US" baseline="-25000" dirty="0" smtClean="0"/>
              <a:t> </a:t>
            </a:r>
            <a:r>
              <a:rPr lang="en-US" dirty="0" smtClean="0"/>
              <a:t>= 4.2±0.5 </a:t>
            </a:r>
            <a:r>
              <a:rPr lang="en-US" dirty="0" err="1" smtClean="0"/>
              <a:t>mb</a:t>
            </a:r>
            <a:r>
              <a:rPr lang="en-US" dirty="0" smtClean="0"/>
              <a:t> measured at the CERN SPS.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sz="1600" dirty="0" smtClean="0"/>
              <a:t>B. Alessandro et al., Euro. Phys. J. C48, 329 (2006), nucl-ex/0612012</a:t>
            </a:r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47938" y="1101263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909885" y="1101263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38189"/>
            <a:ext cx="8247888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Extrapolation to </a:t>
            </a:r>
            <a:r>
              <a:rPr lang="en-US" dirty="0" err="1" smtClean="0"/>
              <a:t>Au+Au</a:t>
            </a:r>
            <a:endParaRPr lang="en-US" dirty="0"/>
          </a:p>
        </p:txBody>
      </p:sp>
      <p:pic>
        <p:nvPicPr>
          <p:cNvPr id="7" name="Content Placeholder 6" descr="figure_rauau_project_for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23302" y="3973510"/>
            <a:ext cx="4023360" cy="3501921"/>
          </a:xfrm>
        </p:spPr>
      </p:pic>
      <p:pic>
        <p:nvPicPr>
          <p:cNvPr id="8" name="Content Placeholder 7" descr="figure_rauau_project_mid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64662" y="3973510"/>
            <a:ext cx="4023360" cy="35019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2295" y="1227965"/>
            <a:ext cx="8092718" cy="259586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 smtClean="0"/>
              <a:t>We can use the calculated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breakup</a:t>
            </a:r>
            <a:r>
              <a:rPr lang="en-US" sz="1800" dirty="0" smtClean="0"/>
              <a:t> due to CNM effects to extrapolate to CNM effects in </a:t>
            </a:r>
            <a:r>
              <a:rPr lang="en-US" sz="1800" dirty="0" err="1" smtClean="0"/>
              <a:t>Au+Au</a:t>
            </a:r>
            <a:r>
              <a:rPr lang="en-US" sz="1800" dirty="0" smtClean="0"/>
              <a:t> collisions.</a:t>
            </a:r>
          </a:p>
          <a:p>
            <a:endParaRPr lang="en-US" sz="1800" dirty="0" smtClean="0"/>
          </a:p>
          <a:p>
            <a:r>
              <a:rPr lang="en-US" sz="1800" dirty="0" smtClean="0"/>
              <a:t>Assuming these nuclear modified </a:t>
            </a:r>
            <a:r>
              <a:rPr lang="en-US" sz="1800" dirty="0" err="1" smtClean="0"/>
              <a:t>PDFs</a:t>
            </a:r>
            <a:r>
              <a:rPr lang="en-US" sz="1800" dirty="0" smtClean="0"/>
              <a:t> are exactly correct, there is statistically significant J/ψ suppression beyond CNM effects at forward rapidity in Au+Au collisions.</a:t>
            </a:r>
          </a:p>
          <a:p>
            <a:endParaRPr lang="en-US" sz="1800" dirty="0" smtClean="0"/>
          </a:p>
          <a:p>
            <a:r>
              <a:rPr lang="en-US" sz="1800" dirty="0" smtClean="0"/>
              <a:t>It must be noted that the error bands are correlated between forward and mid-rapidity.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653864" y="3589231"/>
            <a:ext cx="1462508" cy="410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Mid-rapidity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4346" y="3589231"/>
            <a:ext cx="1924117" cy="4185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52842" y="4181642"/>
            <a:ext cx="2558717" cy="712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4633" y="6620930"/>
            <a:ext cx="2152465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±12% Global Scale Uncertainty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138104" y="4505873"/>
            <a:ext cx="1808748" cy="242414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08573" y="6611840"/>
            <a:ext cx="2079287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±7% Global Scale Uncertainty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8144997" y="7252518"/>
            <a:ext cx="1310467" cy="302932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300" dirty="0" smtClean="0"/>
              <a:t>arXiv:0711.3917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2441073" y="4151348"/>
            <a:ext cx="2544009" cy="88257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>
              <a:spcAft>
                <a:spcPts val="669"/>
              </a:spcAft>
            </a:pPr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|&lt;0.35</a:t>
            </a:r>
          </a:p>
          <a:p>
            <a:pPr algn="r">
              <a:spcAft>
                <a:spcPts val="669"/>
              </a:spcAft>
            </a:pPr>
            <a:r>
              <a:rPr lang="en-US" sz="1300" dirty="0" smtClean="0"/>
              <a:t>EKS Shadowing + </a:t>
            </a:r>
            <a:r>
              <a:rPr lang="en-US" sz="1300" dirty="0" err="1" smtClean="0">
                <a:latin typeface="Symbol" charset="2"/>
                <a:cs typeface="Symbol" charset="2"/>
              </a:rPr>
              <a:t>s</a:t>
            </a:r>
            <a:r>
              <a:rPr lang="en-US" sz="1300" baseline="-25000" dirty="0" err="1" smtClean="0"/>
              <a:t>breakup</a:t>
            </a:r>
            <a:endParaRPr lang="en-US" sz="1300" baseline="-25000" dirty="0" smtClean="0"/>
          </a:p>
          <a:p>
            <a:pPr algn="r">
              <a:spcAft>
                <a:spcPts val="669"/>
              </a:spcAft>
            </a:pPr>
            <a:r>
              <a:rPr lang="en-US" sz="1300" dirty="0" smtClean="0">
                <a:solidFill>
                  <a:srgbClr val="FF0000"/>
                </a:solidFill>
              </a:rPr>
              <a:t>NDSG Shadowing + </a:t>
            </a:r>
            <a:r>
              <a:rPr lang="en-US" sz="13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300" baseline="-25000" dirty="0" err="1" smtClean="0">
                <a:solidFill>
                  <a:srgbClr val="FF0000"/>
                </a:solidFill>
              </a:rPr>
              <a:t>breakup</a:t>
            </a:r>
            <a:endParaRPr lang="en-US" sz="13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0300" y="4181642"/>
            <a:ext cx="2558717" cy="642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333" y="4421032"/>
            <a:ext cx="1808748" cy="242414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302" y="4096808"/>
            <a:ext cx="2544009" cy="88257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>
              <a:spcAft>
                <a:spcPts val="669"/>
              </a:spcAft>
            </a:pPr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1.2&lt;|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|&lt;2.2</a:t>
            </a:r>
          </a:p>
          <a:p>
            <a:pPr algn="r">
              <a:spcAft>
                <a:spcPts val="669"/>
              </a:spcAft>
            </a:pPr>
            <a:r>
              <a:rPr lang="en-US" sz="1300" dirty="0" smtClean="0"/>
              <a:t>EKS Shadowing + </a:t>
            </a:r>
            <a:r>
              <a:rPr lang="en-US" sz="1300" dirty="0" err="1" smtClean="0">
                <a:latin typeface="Symbol" charset="2"/>
                <a:cs typeface="Symbol" charset="2"/>
              </a:rPr>
              <a:t>s</a:t>
            </a:r>
            <a:r>
              <a:rPr lang="en-US" sz="1300" baseline="-25000" dirty="0" err="1" smtClean="0"/>
              <a:t>breakup</a:t>
            </a:r>
            <a:endParaRPr lang="en-US" sz="1300" baseline="-25000" dirty="0" smtClean="0"/>
          </a:p>
          <a:p>
            <a:pPr algn="r">
              <a:spcAft>
                <a:spcPts val="669"/>
              </a:spcAft>
            </a:pPr>
            <a:r>
              <a:rPr lang="en-US" sz="1300" dirty="0" smtClean="0">
                <a:solidFill>
                  <a:srgbClr val="FF0000"/>
                </a:solidFill>
              </a:rPr>
              <a:t>NDSG Shadowing + </a:t>
            </a:r>
            <a:r>
              <a:rPr lang="en-US" sz="13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300" baseline="-25000" dirty="0" err="1" smtClean="0">
                <a:solidFill>
                  <a:srgbClr val="FF0000"/>
                </a:solidFill>
              </a:rPr>
              <a:t>breakup</a:t>
            </a:r>
            <a:endParaRPr lang="en-US" sz="1300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36799" y="2066582"/>
            <a:ext cx="1101423" cy="372711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  <a:gs pos="95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2">
                    <a:shade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81000" dist="76200" dir="2700000" sx="101000" sy="101000" algn="tl" rotWithShape="0">
              <a:srgbClr val="000000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11115" y="2293844"/>
            <a:ext cx="251461" cy="454523"/>
          </a:xfrm>
          <a:prstGeom prst="ellipse">
            <a:avLst/>
          </a:prstGeom>
          <a:effectLst>
            <a:outerShdw blurRad="149225" dist="76200" dir="2700000" sx="103000" sy="103000" algn="br" rotWithShape="0">
              <a:srgbClr val="000000"/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11115" y="3193823"/>
            <a:ext cx="251461" cy="454523"/>
          </a:xfrm>
          <a:prstGeom prst="ellipse">
            <a:avLst/>
          </a:prstGeom>
          <a:effectLst>
            <a:outerShdw blurRad="149225" dist="76200" dir="2700000" sx="103000" sy="103000" algn="br" rotWithShape="0">
              <a:srgbClr val="000000"/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62576" y="2521106"/>
            <a:ext cx="578652" cy="30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576" y="3415023"/>
            <a:ext cx="578652" cy="30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17187" y="2485403"/>
            <a:ext cx="492498" cy="1414433"/>
            <a:chOff x="5379263" y="2193002"/>
            <a:chExt cx="447726" cy="1248029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5379263" y="3439443"/>
              <a:ext cx="2860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5379263" y="2193002"/>
              <a:ext cx="28605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07253" y="2816619"/>
              <a:ext cx="1247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30871" y="2619093"/>
              <a:ext cx="296118" cy="380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b</a:t>
              </a:r>
              <a:endParaRPr lang="en-US" sz="2200" dirty="0"/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1579169" y="1727200"/>
            <a:ext cx="4023360" cy="528523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69"/>
              </a:spcAft>
            </a:pPr>
            <a:r>
              <a:rPr lang="en-US" dirty="0" smtClean="0"/>
              <a:t>At RHIC we are also able to make measurements vs. impact parameter.</a:t>
            </a:r>
          </a:p>
          <a:p>
            <a:pPr>
              <a:spcAft>
                <a:spcPts val="669"/>
              </a:spcAft>
            </a:pPr>
            <a:endParaRPr lang="en-US" dirty="0" smtClean="0"/>
          </a:p>
          <a:p>
            <a:pPr>
              <a:spcAft>
                <a:spcPts val="669"/>
              </a:spcAft>
            </a:pPr>
            <a:r>
              <a:rPr lang="en-US" dirty="0" smtClean="0"/>
              <a:t>In Run-3 we use 4 centrality bins, each corresponding to a range of impact parameters.</a:t>
            </a:r>
          </a:p>
          <a:p>
            <a:pPr>
              <a:spcAft>
                <a:spcPts val="669"/>
              </a:spcAft>
            </a:pPr>
            <a:endParaRPr lang="en-US" dirty="0" smtClean="0"/>
          </a:p>
          <a:p>
            <a:pPr>
              <a:spcAft>
                <a:spcPts val="669"/>
              </a:spcAft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We can also express the bins in terms of the average number of nucleon-nucleon collisions in that bin (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coll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79169" y="23038"/>
            <a:ext cx="8247888" cy="1295400"/>
          </a:xfrm>
          <a:prstGeom prst="rect">
            <a:avLst/>
          </a:prstGeom>
        </p:spPr>
        <p:txBody>
          <a:bodyPr lIns="101882" tIns="50941" rIns="101882" bIns="50941" anchor="ctr">
            <a:normAutofit/>
          </a:bodyPr>
          <a:lstStyle/>
          <a:p>
            <a:pPr defTabSz="1018824">
              <a:spcBef>
                <a:spcPct val="0"/>
              </a:spcBef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Centrality in d+Au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dau_vs_ncoll_run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52" y="246420"/>
            <a:ext cx="3643956" cy="731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53339"/>
            <a:ext cx="8247888" cy="1295400"/>
          </a:xfrm>
        </p:spPr>
        <p:txBody>
          <a:bodyPr/>
          <a:lstStyle/>
          <a:p>
            <a:r>
              <a:rPr lang="en-US" dirty="0" smtClean="0"/>
              <a:t>J/ψ </a:t>
            </a:r>
            <a:r>
              <a:rPr lang="en-US" i="1" dirty="0" smtClean="0"/>
              <a:t>R</a:t>
            </a:r>
            <a:r>
              <a:rPr lang="en-US" baseline="-25000" dirty="0" smtClean="0"/>
              <a:t>dAu</a:t>
            </a:r>
            <a:r>
              <a:rPr lang="en-US" dirty="0" smtClean="0"/>
              <a:t> vs. </a:t>
            </a:r>
            <a:r>
              <a:rPr lang="en-US" i="1" dirty="0" smtClean="0"/>
              <a:t>N</a:t>
            </a:r>
            <a:r>
              <a:rPr lang="en-US" baseline="-25000" dirty="0" smtClean="0"/>
              <a:t>coll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1708" y="1696899"/>
            <a:ext cx="4797857" cy="5285232"/>
          </a:xfrm>
        </p:spPr>
        <p:txBody>
          <a:bodyPr>
            <a:normAutofit/>
          </a:bodyPr>
          <a:lstStyle/>
          <a:p>
            <a:pPr marL="24763" indent="-24763">
              <a:buNone/>
            </a:pPr>
            <a:r>
              <a:rPr lang="en-US" sz="2700" dirty="0" smtClean="0"/>
              <a:t>Again, significant suppression only at forward rapidity.</a:t>
            </a:r>
          </a:p>
          <a:p>
            <a:pPr marL="24763" indent="-24763">
              <a:buNone/>
            </a:pPr>
            <a:endParaRPr lang="en-US" sz="2700" dirty="0" smtClean="0"/>
          </a:p>
          <a:p>
            <a:pPr marL="24763" indent="-24763">
              <a:buNone/>
            </a:pPr>
            <a:endParaRPr lang="en-US" sz="2700" dirty="0" smtClean="0"/>
          </a:p>
          <a:p>
            <a:pPr marL="24763" indent="-24763">
              <a:buNone/>
            </a:pPr>
            <a:r>
              <a:rPr lang="en-US" sz="2700" dirty="0" smtClean="0"/>
              <a:t>Possible hint of a trend w.r.t. </a:t>
            </a:r>
            <a:r>
              <a:rPr lang="en-US" sz="2700" i="1" dirty="0" smtClean="0"/>
              <a:t>N</a:t>
            </a:r>
            <a:r>
              <a:rPr lang="en-US" sz="2700" baseline="-25000" dirty="0" smtClean="0"/>
              <a:t>coll</a:t>
            </a:r>
            <a:r>
              <a:rPr lang="en-US" sz="2700" dirty="0" smtClean="0"/>
              <a:t>, at forward and mid-rapidity, but we are hitting the limits of our Run-3 statistics.  Looking forward to Run-8 result (QM2009?).</a:t>
            </a:r>
            <a:endParaRPr lang="en-US" sz="2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Data-Driven Projection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9169" y="1602963"/>
            <a:ext cx="7895844" cy="324396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However, if we do not want to assume either of the previous models, then we may try a different approach.</a:t>
            </a:r>
          </a:p>
          <a:p>
            <a:endParaRPr lang="en-US" dirty="0" smtClean="0"/>
          </a:p>
          <a:p>
            <a:r>
              <a:rPr lang="en-US" dirty="0" smtClean="0"/>
              <a:t>In this case we assume that the modification factor depends only on the radial position in the nucleus.  We can then use the measured </a:t>
            </a:r>
            <a:r>
              <a:rPr lang="en-US" i="1" dirty="0" smtClean="0"/>
              <a:t>R</a:t>
            </a:r>
            <a:r>
              <a:rPr lang="en-US" baseline="-25000" dirty="0" smtClean="0"/>
              <a:t>dAu </a:t>
            </a:r>
            <a:r>
              <a:rPr lang="en-US" dirty="0" smtClean="0"/>
              <a:t>vs. impact parameter to constrain this </a:t>
            </a:r>
            <a:r>
              <a:rPr lang="en-US" dirty="0" smtClean="0">
                <a:latin typeface="Symbol" charset="2"/>
                <a:cs typeface="Symbol" charset="2"/>
              </a:rPr>
              <a:t>Â</a:t>
            </a:r>
            <a:r>
              <a:rPr lang="en-US" dirty="0" smtClean="0"/>
              <a:t>.  We also appropriately incorporate the statistical and systematic errors on the data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Â</a:t>
            </a:r>
            <a:r>
              <a:rPr lang="en-US" dirty="0" smtClean="0"/>
              <a:t> is the modification on J/ψ due to one  Au nucleus, so we take </a:t>
            </a:r>
            <a:r>
              <a:rPr lang="en-US" dirty="0" err="1" smtClean="0">
                <a:latin typeface="Symbol" charset="2"/>
                <a:cs typeface="Symbol" charset="2"/>
              </a:rPr>
              <a:t>Â</a:t>
            </a:r>
            <a:r>
              <a:rPr lang="en-US" dirty="0" err="1" smtClean="0">
                <a:cs typeface="Symbol" charset="2"/>
              </a:rPr>
              <a:t>(+y</a:t>
            </a:r>
            <a:r>
              <a:rPr lang="en-US" dirty="0" smtClean="0">
                <a:cs typeface="Symbol" charset="2"/>
              </a:rPr>
              <a:t>)</a:t>
            </a:r>
            <a:r>
              <a:rPr lang="en-US" dirty="0" smtClean="0"/>
              <a:t>*</a:t>
            </a:r>
            <a:r>
              <a:rPr lang="en-US" dirty="0" smtClean="0">
                <a:latin typeface="Symbol" charset="2"/>
                <a:cs typeface="Symbol" charset="2"/>
              </a:rPr>
              <a:t>Â</a:t>
            </a:r>
            <a:r>
              <a:rPr lang="en-US" dirty="0" smtClean="0">
                <a:cs typeface="Symbol" charset="2"/>
              </a:rPr>
              <a:t>(-</a:t>
            </a:r>
            <a:r>
              <a:rPr lang="en-US" dirty="0" err="1" smtClean="0">
                <a:cs typeface="Symbol" charset="2"/>
              </a:rPr>
              <a:t>y</a:t>
            </a:r>
            <a:r>
              <a:rPr lang="en-US" dirty="0" smtClean="0">
                <a:cs typeface="Symbol" charset="2"/>
              </a:rPr>
              <a:t>)</a:t>
            </a:r>
            <a:r>
              <a:rPr lang="en-US" dirty="0" smtClean="0"/>
              <a:t> for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6233" y="5454336"/>
            <a:ext cx="4719810" cy="158020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For details of statistical analysis method,</a:t>
            </a:r>
          </a:p>
          <a:p>
            <a:r>
              <a:rPr lang="en-US" sz="1600" dirty="0" smtClean="0"/>
              <a:t>see poster by Jamie Nagle.</a:t>
            </a:r>
          </a:p>
          <a:p>
            <a:endParaRPr lang="en-US" sz="1600" dirty="0" smtClean="0"/>
          </a:p>
          <a:p>
            <a:r>
              <a:rPr lang="en-US" sz="1600" dirty="0" smtClean="0"/>
              <a:t>For more details see:</a:t>
            </a:r>
          </a:p>
          <a:p>
            <a:r>
              <a:rPr lang="en-US" sz="1600" dirty="0" smtClean="0"/>
              <a:t>Proposal:     R. </a:t>
            </a:r>
            <a:r>
              <a:rPr lang="en-US" sz="1600" dirty="0" err="1" smtClean="0"/>
              <a:t>Granier</a:t>
            </a:r>
            <a:r>
              <a:rPr lang="en-US" sz="1600" dirty="0" smtClean="0"/>
              <a:t> de </a:t>
            </a:r>
            <a:r>
              <a:rPr lang="en-US" sz="1600" dirty="0" err="1" smtClean="0"/>
              <a:t>Cassagnac</a:t>
            </a:r>
            <a:r>
              <a:rPr lang="en-US" sz="1600" dirty="0" smtClean="0"/>
              <a:t>, hep-ph/0701222.</a:t>
            </a:r>
          </a:p>
          <a:p>
            <a:r>
              <a:rPr lang="en-US" sz="1600" dirty="0" smtClean="0"/>
              <a:t>Calculation:  A. </a:t>
            </a:r>
            <a:r>
              <a:rPr lang="en-US" sz="1600" dirty="0" err="1" smtClean="0"/>
              <a:t>Adare</a:t>
            </a:r>
            <a:r>
              <a:rPr lang="en-US" sz="1600" dirty="0" smtClean="0"/>
              <a:t> et al., arXiv:0711.3917</a:t>
            </a:r>
          </a:p>
        </p:txBody>
      </p:sp>
      <p:pic>
        <p:nvPicPr>
          <p:cNvPr id="10" name="Picture 9" descr="Radial Modification Fac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14" t="18667" r="36125" b="48156"/>
              <a:stretch>
                <a:fillRect/>
              </a:stretch>
            </p:blipFill>
          </mc:Choice>
          <mc:Fallback>
            <p:blipFill>
              <a:blip r:embed="rId3"/>
              <a:srcRect l="7114" t="18667" r="36125" b="48156"/>
              <a:stretch>
                <a:fillRect/>
              </a:stretch>
            </p:blipFill>
          </mc:Fallback>
        </mc:AlternateContent>
        <p:spPr>
          <a:xfrm>
            <a:off x="5798635" y="4597189"/>
            <a:ext cx="3308746" cy="2578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932" y="5742177"/>
            <a:ext cx="355401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39386" y="5642188"/>
            <a:ext cx="355401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92362" y="5187665"/>
            <a:ext cx="987051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Â</a:t>
            </a:r>
            <a:r>
              <a:rPr lang="en-US" dirty="0" smtClean="0"/>
              <a:t>(r</a:t>
            </a:r>
            <a:r>
              <a:rPr lang="en-US" baseline="-25000" dirty="0" smtClean="0"/>
              <a:t>1,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23038"/>
            <a:ext cx="8247888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Data-driven Projection to </a:t>
            </a:r>
            <a:r>
              <a:rPr lang="en-US" dirty="0" err="1" smtClean="0"/>
              <a:t>Au+Au</a:t>
            </a:r>
            <a:endParaRPr lang="en-US" dirty="0"/>
          </a:p>
        </p:txBody>
      </p:sp>
      <p:pic>
        <p:nvPicPr>
          <p:cNvPr id="7" name="Content Placeholder 6" descr="figure_glauber_projectauaufor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56960" y="3644749"/>
            <a:ext cx="4289684" cy="3733728"/>
          </a:xfrm>
        </p:spPr>
      </p:pic>
      <p:pic>
        <p:nvPicPr>
          <p:cNvPr id="8" name="Content Placeholder 7" descr="figure_glauber_projectauaumid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68729" y="3644749"/>
            <a:ext cx="4289684" cy="373372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4453" y="3468033"/>
            <a:ext cx="1462508" cy="410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Mid-rapidity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7371" y="3468033"/>
            <a:ext cx="1924117" cy="4185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0516" y="1333288"/>
            <a:ext cx="7691165" cy="176487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 smtClean="0"/>
              <a:t>Larger uncertainty bands than those from nuclear-modified </a:t>
            </a:r>
            <a:r>
              <a:rPr lang="en-US" sz="1800" dirty="0" err="1" smtClean="0"/>
              <a:t>PDFs</a:t>
            </a:r>
            <a:r>
              <a:rPr lang="en-US" sz="1800" dirty="0" smtClean="0"/>
              <a:t> and 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breakup</a:t>
            </a:r>
            <a:r>
              <a:rPr lang="en-US" sz="1800" dirty="0" smtClean="0"/>
              <a:t>.  In this case we cannot rule out  Au+Au suppression entirely from cold nuclear matter effects, within the statistical and systematic uncertainties.</a:t>
            </a:r>
          </a:p>
          <a:p>
            <a:endParaRPr lang="en-US" sz="1800" dirty="0" smtClean="0"/>
          </a:p>
          <a:p>
            <a:r>
              <a:rPr lang="en-US" sz="1800" dirty="0" smtClean="0"/>
              <a:t>It should be noted that contrary to the previous </a:t>
            </a:r>
            <a:r>
              <a:rPr lang="en-US" sz="1800" dirty="0" err="1" smtClean="0"/>
              <a:t>Au+Au</a:t>
            </a:r>
            <a:r>
              <a:rPr lang="en-US" sz="1800" dirty="0" smtClean="0"/>
              <a:t> projection, these uncertainty bands are </a:t>
            </a:r>
            <a:r>
              <a:rPr lang="en-US" sz="1800" i="1" dirty="0" smtClean="0"/>
              <a:t>not </a:t>
            </a:r>
            <a:r>
              <a:rPr lang="en-US" sz="1800" dirty="0" smtClean="0"/>
              <a:t>directly correlated between rapidities.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279316" y="4121036"/>
            <a:ext cx="2793997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884" y="4302845"/>
            <a:ext cx="2308723" cy="393922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9303" y="3999834"/>
            <a:ext cx="2544009" cy="7030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/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|&lt;0.35</a:t>
            </a:r>
          </a:p>
          <a:p>
            <a:pPr algn="r"/>
            <a:r>
              <a:rPr lang="en-US" sz="1300" dirty="0" smtClean="0"/>
              <a:t>Data-driven Projection of CNM Effects at mid-rapidity</a:t>
            </a:r>
            <a:endParaRPr lang="en-US" sz="1300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543842" y="4111949"/>
            <a:ext cx="2829287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49700" y="4293758"/>
            <a:ext cx="2308723" cy="393922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29119" y="3990747"/>
            <a:ext cx="2544009" cy="7030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/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1.2&lt;|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|&lt;2.2</a:t>
            </a:r>
          </a:p>
          <a:p>
            <a:pPr algn="r"/>
            <a:r>
              <a:rPr lang="en-US" sz="1300" dirty="0" smtClean="0"/>
              <a:t>Data-driven Projection of CNM Effects at forward rapidity</a:t>
            </a:r>
            <a:endParaRPr lang="en-US" sz="1300" baseline="-25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8321460" y="7267670"/>
            <a:ext cx="1231676" cy="287543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200" dirty="0" smtClean="0"/>
              <a:t>arXiv:0711.3917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9926" y="6651232"/>
            <a:ext cx="2152465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±12% Global Scale Uncertainty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49752" y="6657292"/>
            <a:ext cx="2079287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±7% Global Scale Uncertainty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23038"/>
            <a:ext cx="8247888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Data-driven Projection to </a:t>
            </a:r>
            <a:r>
              <a:rPr lang="en-US" dirty="0" err="1" smtClean="0"/>
              <a:t>Au+Au</a:t>
            </a:r>
            <a:endParaRPr lang="en-US" dirty="0"/>
          </a:p>
        </p:txBody>
      </p:sp>
      <p:pic>
        <p:nvPicPr>
          <p:cNvPr id="7" name="Content Placeholder 6" descr="figure_glauber_projectauaufor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56960" y="3644749"/>
            <a:ext cx="4289684" cy="3733728"/>
          </a:xfrm>
        </p:spPr>
      </p:pic>
      <p:pic>
        <p:nvPicPr>
          <p:cNvPr id="8" name="Content Placeholder 7" descr="figure_glauber_projectauaumid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68729" y="3644749"/>
            <a:ext cx="4289684" cy="373372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4453" y="3468033"/>
            <a:ext cx="1462508" cy="410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Mid-rapidity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7371" y="3468033"/>
            <a:ext cx="1924117" cy="4185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Forward rapidity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0516" y="1333288"/>
            <a:ext cx="7691165" cy="176487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 smtClean="0"/>
              <a:t>Larger uncertainty bands than those from nuclear-modified </a:t>
            </a:r>
            <a:r>
              <a:rPr lang="en-US" sz="1800" dirty="0" err="1" smtClean="0"/>
              <a:t>PDFs</a:t>
            </a:r>
            <a:r>
              <a:rPr lang="en-US" sz="1800" dirty="0" smtClean="0"/>
              <a:t> and 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breakup</a:t>
            </a:r>
            <a:r>
              <a:rPr lang="en-US" sz="1800" dirty="0" smtClean="0"/>
              <a:t>.  In this case we cannot rule out  Au+Au suppression entirely from cold nuclear matter effects, within the statistical and systematic uncertainties.</a:t>
            </a:r>
          </a:p>
          <a:p>
            <a:endParaRPr lang="en-US" sz="1800" dirty="0" smtClean="0"/>
          </a:p>
          <a:p>
            <a:r>
              <a:rPr lang="en-US" sz="1800" dirty="0" smtClean="0"/>
              <a:t>It should be noted that contrary to the previous </a:t>
            </a:r>
            <a:r>
              <a:rPr lang="en-US" sz="1800" dirty="0" err="1" smtClean="0"/>
              <a:t>Au+Au</a:t>
            </a:r>
            <a:r>
              <a:rPr lang="en-US" sz="1800" dirty="0" smtClean="0"/>
              <a:t> projection, these uncertainty bands are </a:t>
            </a:r>
            <a:r>
              <a:rPr lang="en-US" sz="1800" i="1" dirty="0" smtClean="0"/>
              <a:t>not </a:t>
            </a:r>
            <a:r>
              <a:rPr lang="en-US" sz="1800" dirty="0" smtClean="0"/>
              <a:t>directly correlated between rapidities.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279316" y="4121036"/>
            <a:ext cx="2793997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884" y="4302845"/>
            <a:ext cx="2308723" cy="393922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9303" y="3999834"/>
            <a:ext cx="2544009" cy="7030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/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|&lt;0.35</a:t>
            </a:r>
          </a:p>
          <a:p>
            <a:pPr algn="r"/>
            <a:r>
              <a:rPr lang="en-US" sz="1300" dirty="0" smtClean="0"/>
              <a:t>Data-driven Projection of CNM Effects at mid-rapidity</a:t>
            </a:r>
            <a:endParaRPr lang="en-US" sz="1300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543842" y="4111949"/>
            <a:ext cx="2829287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49700" y="4293758"/>
            <a:ext cx="2308723" cy="393922"/>
          </a:xfrm>
          <a:prstGeom prst="rect">
            <a:avLst/>
          </a:prstGeom>
          <a:solidFill>
            <a:srgbClr val="FBFF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29119" y="3990747"/>
            <a:ext cx="2544009" cy="7030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r"/>
            <a:r>
              <a:rPr lang="en-US" sz="1300" dirty="0" smtClean="0">
                <a:solidFill>
                  <a:srgbClr val="2400FF"/>
                </a:solidFill>
              </a:rPr>
              <a:t>PHENIX </a:t>
            </a:r>
            <a:r>
              <a:rPr lang="en-US" sz="1300" dirty="0" err="1" smtClean="0">
                <a:solidFill>
                  <a:srgbClr val="2400FF"/>
                </a:solidFill>
              </a:rPr>
              <a:t>Au+Au</a:t>
            </a:r>
            <a:r>
              <a:rPr lang="en-US" sz="1300" dirty="0" smtClean="0">
                <a:solidFill>
                  <a:srgbClr val="2400FF"/>
                </a:solidFill>
              </a:rPr>
              <a:t> 1.2&lt;|</a:t>
            </a:r>
            <a:r>
              <a:rPr lang="en-US" sz="1300" dirty="0" err="1" smtClean="0">
                <a:solidFill>
                  <a:srgbClr val="2400FF"/>
                </a:solidFill>
              </a:rPr>
              <a:t>y</a:t>
            </a:r>
            <a:r>
              <a:rPr lang="en-US" sz="1300" dirty="0" smtClean="0">
                <a:solidFill>
                  <a:srgbClr val="2400FF"/>
                </a:solidFill>
              </a:rPr>
              <a:t>|&lt;2.2</a:t>
            </a:r>
          </a:p>
          <a:p>
            <a:pPr algn="r"/>
            <a:r>
              <a:rPr lang="en-US" sz="1300" dirty="0" smtClean="0"/>
              <a:t>Data-driven Projection of CNM Effects at forward rapidity</a:t>
            </a:r>
            <a:endParaRPr lang="en-US" sz="1300" baseline="-25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8321460" y="7267670"/>
            <a:ext cx="1231676" cy="287543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200" dirty="0" smtClean="0"/>
              <a:t>arXiv:0711.3917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9926" y="6651232"/>
            <a:ext cx="2152465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±12% Global Scale Uncertainty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49752" y="6657292"/>
            <a:ext cx="2079287" cy="29649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dirty="0" smtClean="0"/>
              <a:t>±7% Global Scale Uncertainty</a:t>
            </a:r>
            <a:endParaRPr lang="en-US" sz="1200" dirty="0"/>
          </a:p>
        </p:txBody>
      </p:sp>
      <p:pic>
        <p:nvPicPr>
          <p:cNvPr id="22" name="Picture 21" descr="matt_data_driven_rati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394" y="3283914"/>
            <a:ext cx="6101217" cy="4448379"/>
          </a:xfrm>
          <a:prstGeom prst="rect">
            <a:avLst/>
          </a:prstGeom>
          <a:ln>
            <a:solidFill>
              <a:srgbClr val="3891A7"/>
            </a:solidFill>
          </a:ln>
          <a:effectLst>
            <a:outerShdw blurRad="50800" dist="1143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Run-8 </a:t>
            </a:r>
            <a:r>
              <a:rPr lang="en-US" dirty="0" err="1" smtClean="0"/>
              <a:t>d+Au</a:t>
            </a:r>
            <a:r>
              <a:rPr lang="en-US" dirty="0" smtClean="0"/>
              <a:t> </a:t>
            </a:r>
            <a:r>
              <a:rPr lang="en-US" i="1" dirty="0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y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169" y="4786100"/>
            <a:ext cx="8247888" cy="2509323"/>
          </a:xfrm>
        </p:spPr>
        <p:txBody>
          <a:bodyPr>
            <a:noAutofit/>
          </a:bodyPr>
          <a:lstStyle/>
          <a:p>
            <a:r>
              <a:rPr lang="en-US" sz="2000" dirty="0" smtClean="0"/>
              <a:t>Already many J/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recorded in</a:t>
            </a:r>
            <a:br>
              <a:rPr lang="en-US" sz="2000" dirty="0" smtClean="0"/>
            </a:br>
            <a:r>
              <a:rPr lang="en-US" sz="2000" dirty="0" smtClean="0"/>
              <a:t>Run-8 d+Au.</a:t>
            </a:r>
          </a:p>
          <a:p>
            <a:pPr lvl="1"/>
            <a:r>
              <a:rPr lang="en-US" sz="1600" dirty="0" smtClean="0"/>
              <a:t>Over </a:t>
            </a:r>
            <a:r>
              <a:rPr lang="en-US" sz="2400" dirty="0" smtClean="0">
                <a:solidFill>
                  <a:srgbClr val="FF0000"/>
                </a:solidFill>
              </a:rPr>
              <a:t>50x</a:t>
            </a:r>
            <a:r>
              <a:rPr lang="en-US" sz="1600" dirty="0" smtClean="0"/>
              <a:t> as many </a:t>
            </a:r>
            <a:r>
              <a:rPr lang="en-US" sz="1600" i="1" dirty="0" smtClean="0"/>
              <a:t>J/</a:t>
            </a:r>
            <a:r>
              <a:rPr lang="en-US" sz="1600" dirty="0" smtClean="0"/>
              <a:t>ψ as Run-3!</a:t>
            </a:r>
          </a:p>
          <a:p>
            <a:endParaRPr lang="en-US" sz="2000" dirty="0" smtClean="0"/>
          </a:p>
          <a:p>
            <a:r>
              <a:rPr lang="en-US" sz="2000" dirty="0" smtClean="0"/>
              <a:t>Should allow for a much-improved </a:t>
            </a:r>
            <a:r>
              <a:rPr lang="en-US" sz="2000" i="1" dirty="0" smtClean="0"/>
              <a:t>R</a:t>
            </a:r>
            <a:r>
              <a:rPr lang="en-US" sz="2000" baseline="-25000" dirty="0" smtClean="0"/>
              <a:t>dAu</a:t>
            </a:r>
            <a:r>
              <a:rPr lang="en-US" sz="2000" dirty="0" smtClean="0"/>
              <a:t> measurement in the near future, with smaller statistical errors as well as better constrained systematic uncertainties.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mass_jpsi_mum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63" y="694254"/>
            <a:ext cx="3167195" cy="500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3285" y="604521"/>
            <a:ext cx="2292363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 smtClean="0"/>
              <a:t>South Arm Dimuon Mass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3284" y="3112334"/>
            <a:ext cx="2657046" cy="3490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 smtClean="0"/>
              <a:t>Central Arm </a:t>
            </a:r>
            <a:r>
              <a:rPr lang="en-US" sz="1600" dirty="0" err="1" smtClean="0"/>
              <a:t>Dielectron</a:t>
            </a:r>
            <a:r>
              <a:rPr lang="en-US" sz="1600" dirty="0" smtClean="0"/>
              <a:t> Mass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pic>
        <p:nvPicPr>
          <p:cNvPr id="12" name="Picture 11" descr="jpsi_per_ye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97" y="1283352"/>
            <a:ext cx="4623919" cy="3462642"/>
          </a:xfrm>
          <a:prstGeom prst="rect">
            <a:avLst/>
          </a:prstGeom>
        </p:spPr>
      </p:pic>
      <p:pic>
        <p:nvPicPr>
          <p:cNvPr id="13" name="Picture 12" descr="mass_jpsi_ee_n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183" y="3462570"/>
            <a:ext cx="3486541" cy="25361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89252" y="3823533"/>
            <a:ext cx="307484" cy="1550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/>
              <a:t>R</a:t>
            </a:r>
            <a:r>
              <a:rPr lang="en-US" sz="2000" baseline="-25000" dirty="0" smtClean="0"/>
              <a:t>dAu</a:t>
            </a:r>
            <a:r>
              <a:rPr lang="en-US" sz="2000" dirty="0" smtClean="0"/>
              <a:t> measured using new p+p data and a new analysis of d+Au data at forward, backward, and mid-rapidity, and in 4 centrality bins.  </a:t>
            </a:r>
          </a:p>
          <a:p>
            <a:pPr lvl="1"/>
            <a:r>
              <a:rPr lang="en-US" sz="1800" dirty="0" smtClean="0"/>
              <a:t>Statistically-significant suppression observed at forward rapidity.</a:t>
            </a:r>
            <a:endParaRPr lang="en-US" sz="1800" baseline="-25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 to EKS and NDSG nuclear shadowing calculations used to estimate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/>
              <a:t>breakup</a:t>
            </a:r>
            <a:r>
              <a:rPr lang="en-US" sz="2000" dirty="0" smtClean="0"/>
              <a:t>.  Extrapolation of these models to </a:t>
            </a:r>
            <a:r>
              <a:rPr lang="en-US" sz="2000" dirty="0" err="1" smtClean="0"/>
              <a:t>Au+Au</a:t>
            </a:r>
            <a:r>
              <a:rPr lang="en-US" sz="2000" dirty="0" smtClean="0"/>
              <a:t> do not reproduce the full J/ψ suppression at forward rapidity.</a:t>
            </a:r>
          </a:p>
          <a:p>
            <a:endParaRPr lang="en-US" sz="2000" dirty="0" smtClean="0"/>
          </a:p>
          <a:p>
            <a:r>
              <a:rPr lang="en-US" sz="2000" dirty="0" smtClean="0"/>
              <a:t>A less model-dependent extrapolation from the measured </a:t>
            </a:r>
            <a:r>
              <a:rPr lang="en-US" sz="2000" i="1" dirty="0" smtClean="0"/>
              <a:t>R</a:t>
            </a:r>
            <a:r>
              <a:rPr lang="en-US" sz="2000" baseline="-25000" dirty="0" smtClean="0"/>
              <a:t>dAu</a:t>
            </a:r>
            <a:r>
              <a:rPr lang="en-US" sz="2000" dirty="0" smtClean="0"/>
              <a:t> is </a:t>
            </a:r>
            <a:r>
              <a:rPr lang="en-US" sz="2000" dirty="0" smtClean="0"/>
              <a:t>unable to</a:t>
            </a:r>
            <a:r>
              <a:rPr lang="en-US" sz="2000" dirty="0" smtClean="0"/>
              <a:t> constrain the CNM contribution to the measured suppression in </a:t>
            </a:r>
            <a:br>
              <a:rPr lang="en-US" sz="2000" dirty="0" smtClean="0"/>
            </a:br>
            <a:r>
              <a:rPr lang="en-US" sz="2000" dirty="0" smtClean="0"/>
              <a:t>Au+Au.</a:t>
            </a:r>
          </a:p>
          <a:p>
            <a:endParaRPr lang="en-US" sz="2000" dirty="0" smtClean="0"/>
          </a:p>
          <a:p>
            <a:r>
              <a:rPr lang="en-US" sz="2000" dirty="0" smtClean="0"/>
              <a:t>Looking forward to much better constraints on CNM effects in Run-8 results!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psi_raa_run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3" y="1363579"/>
            <a:ext cx="3912516" cy="4173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073" y="1640840"/>
            <a:ext cx="8247888" cy="544068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There is much interest in</a:t>
            </a:r>
            <a:br>
              <a:rPr lang="en-US" dirty="0" smtClean="0"/>
            </a:br>
            <a:r>
              <a:rPr lang="en-US" i="1" dirty="0" smtClean="0"/>
              <a:t>J/</a:t>
            </a:r>
            <a:r>
              <a:rPr lang="en-US" dirty="0" smtClean="0"/>
              <a:t>ψ suppression in hot </a:t>
            </a:r>
            <a:br>
              <a:rPr lang="en-US" dirty="0" smtClean="0"/>
            </a:br>
            <a:r>
              <a:rPr lang="en-US" dirty="0" smtClean="0"/>
              <a:t>nuclear matter!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the latest PHENIX charm-</a:t>
            </a:r>
            <a:br>
              <a:rPr lang="en-US" dirty="0" smtClean="0"/>
            </a:br>
            <a:r>
              <a:rPr lang="en-US" dirty="0" err="1" smtClean="0"/>
              <a:t>onia</a:t>
            </a:r>
            <a:r>
              <a:rPr lang="en-US" dirty="0" smtClean="0"/>
              <a:t> measurements, see:</a:t>
            </a:r>
          </a:p>
          <a:p>
            <a:pPr lvl="1"/>
            <a:r>
              <a:rPr lang="en-US" dirty="0" smtClean="0"/>
              <a:t>Session XVIII: Susumu </a:t>
            </a:r>
            <a:r>
              <a:rPr lang="en-US" dirty="0" err="1" smtClean="0"/>
              <a:t>Oda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Catherine Silvestre</a:t>
            </a:r>
          </a:p>
          <a:p>
            <a:pPr lvl="1"/>
            <a:r>
              <a:rPr lang="en-US" dirty="0" smtClean="0"/>
              <a:t>poster by Cesar </a:t>
            </a:r>
            <a:r>
              <a:rPr lang="en-US" dirty="0" err="1" smtClean="0"/>
              <a:t>Luiz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Silva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Unfortunately, this is not sufficient to understand hot nuclear matter effects.  We must also understand the </a:t>
            </a:r>
            <a:r>
              <a:rPr lang="en-US" u="sng" dirty="0" smtClean="0"/>
              <a:t>cold nuclear matter effects</a:t>
            </a:r>
            <a:r>
              <a:rPr lang="en-US" dirty="0" smtClean="0"/>
              <a:t> on the </a:t>
            </a:r>
            <a:r>
              <a:rPr lang="en-US" i="1" dirty="0" smtClean="0"/>
              <a:t>J/</a:t>
            </a:r>
            <a:r>
              <a:rPr lang="en-US" dirty="0" smtClean="0"/>
              <a:t>ψ.  That is our baseline.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4442" y="4727073"/>
            <a:ext cx="1622283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Run-4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8548" y="949199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98 (2007) 232301</a:t>
            </a:r>
          </a:p>
          <a:p>
            <a:pPr algn="r"/>
            <a:r>
              <a:rPr lang="en-US" sz="1400" dirty="0" smtClean="0"/>
              <a:t>nucl-ex/0611020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79169" y="2703946"/>
            <a:ext cx="8247888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i="1" dirty="0" smtClean="0"/>
              <a:t>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&gt; from All Runs</a:t>
            </a:r>
            <a:endParaRPr lang="en-US" dirty="0"/>
          </a:p>
        </p:txBody>
      </p:sp>
      <p:pic>
        <p:nvPicPr>
          <p:cNvPr id="8" name="Content Placeholder 7" descr="pt2_separated_rapidity_ppg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2283" y="1682175"/>
            <a:ext cx="7872095" cy="517777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6800" y="1434581"/>
            <a:ext cx="1905313" cy="410654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dirty="0" smtClean="0"/>
              <a:t>arXiv:0801.0220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ure_glauber_dau_characterization2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21119" y="1030261"/>
            <a:ext cx="3987277" cy="63874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23038"/>
            <a:ext cx="8247888" cy="1295400"/>
          </a:xfrm>
        </p:spPr>
        <p:txBody>
          <a:bodyPr/>
          <a:lstStyle/>
          <a:p>
            <a:r>
              <a:rPr lang="en-US" dirty="0" smtClean="0"/>
              <a:t>Centrality in d+Au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69"/>
              </a:spcAft>
            </a:pPr>
            <a:r>
              <a:rPr lang="en-US" dirty="0" smtClean="0"/>
              <a:t>At RHIC we are also able to make measurements vs. impact parameter.</a:t>
            </a:r>
          </a:p>
          <a:p>
            <a:pPr>
              <a:spcAft>
                <a:spcPts val="669"/>
              </a:spcAft>
            </a:pPr>
            <a:endParaRPr lang="en-US" dirty="0" smtClean="0"/>
          </a:p>
          <a:p>
            <a:pPr>
              <a:spcAft>
                <a:spcPts val="669"/>
              </a:spcAft>
            </a:pPr>
            <a:r>
              <a:rPr lang="en-US" dirty="0" smtClean="0"/>
              <a:t>In Run-3 we use 4 centrality bins, each corresponding to a range of impact parameters.</a:t>
            </a:r>
          </a:p>
          <a:p>
            <a:pPr>
              <a:spcAft>
                <a:spcPts val="669"/>
              </a:spcAft>
            </a:pPr>
            <a:endParaRPr lang="en-US" dirty="0" smtClean="0"/>
          </a:p>
          <a:p>
            <a:pPr>
              <a:spcAft>
                <a:spcPts val="669"/>
              </a:spcAft>
            </a:pPr>
            <a:r>
              <a:rPr lang="en-US" dirty="0" smtClean="0"/>
              <a:t>We can also express the bins in terms of the average number of nucleon-nucleon collisions in that bin (</a:t>
            </a:r>
            <a:r>
              <a:rPr lang="en-US" i="1" dirty="0" smtClean="0"/>
              <a:t>N</a:t>
            </a:r>
            <a:r>
              <a:rPr lang="en-US" baseline="-25000" dirty="0" smtClean="0"/>
              <a:t>coll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Cold Nuclear Matter Effects on</a:t>
            </a:r>
            <a:br>
              <a:rPr lang="en-US" sz="3600" dirty="0" smtClean="0"/>
            </a:br>
            <a:r>
              <a:rPr lang="en-US" sz="3600" i="1" dirty="0" smtClean="0"/>
              <a:t>J/</a:t>
            </a:r>
            <a:r>
              <a:rPr lang="en-US" sz="3600" i="1" dirty="0" err="1" smtClean="0">
                <a:latin typeface="Symbol" charset="2"/>
                <a:cs typeface="Symbol" charset="2"/>
              </a:rPr>
              <a:t>y</a:t>
            </a:r>
            <a:r>
              <a:rPr lang="en-US" sz="3600" dirty="0" smtClean="0"/>
              <a:t> Production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79169" y="2331720"/>
            <a:ext cx="8247888" cy="4749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Cold nuclear matter is a complicated place!</a:t>
            </a:r>
          </a:p>
          <a:p>
            <a:pPr lvl="1"/>
            <a:r>
              <a:rPr lang="en-US" sz="2200" dirty="0" smtClean="0"/>
              <a:t>Shadowing, gluon saturation, anti-shadowing, EMC effect…</a:t>
            </a:r>
          </a:p>
          <a:p>
            <a:pPr lvl="1"/>
            <a:r>
              <a:rPr lang="en-US" sz="2200" dirty="0" smtClean="0"/>
              <a:t>Initial and final state partonic multiple scattering…</a:t>
            </a:r>
          </a:p>
          <a:p>
            <a:pPr lvl="1"/>
            <a:r>
              <a:rPr lang="en-US" sz="2200" dirty="0" smtClean="0"/>
              <a:t>Cronin effect…</a:t>
            </a:r>
          </a:p>
          <a:p>
            <a:pPr lvl="1"/>
            <a:endParaRPr lang="en-US" sz="2200" dirty="0" smtClean="0"/>
          </a:p>
          <a:p>
            <a:r>
              <a:rPr lang="en-US" sz="2700" dirty="0" smtClean="0"/>
              <a:t>One way that we can study CNM is through high-energy </a:t>
            </a:r>
            <a:r>
              <a:rPr lang="en-US" sz="2700" dirty="0" err="1" smtClean="0"/>
              <a:t>p+A</a:t>
            </a:r>
            <a:r>
              <a:rPr lang="en-US" sz="2700" dirty="0" smtClean="0"/>
              <a:t> or </a:t>
            </a:r>
            <a:r>
              <a:rPr lang="en-US" sz="2700" dirty="0" err="1" smtClean="0"/>
              <a:t>d+A</a:t>
            </a:r>
            <a:r>
              <a:rPr lang="en-US" sz="2700" dirty="0" smtClean="0"/>
              <a:t> collisions.</a:t>
            </a:r>
          </a:p>
          <a:p>
            <a:endParaRPr lang="en-US" sz="2700" dirty="0" smtClean="0"/>
          </a:p>
          <a:p>
            <a:r>
              <a:rPr lang="en-US" sz="2700" dirty="0" smtClean="0"/>
              <a:t>At RHIC we use √</a:t>
            </a:r>
            <a:r>
              <a:rPr lang="en-US" sz="2700" dirty="0" err="1" smtClean="0"/>
              <a:t>s</a:t>
            </a:r>
            <a:r>
              <a:rPr lang="en-US" sz="2700" baseline="-25000" dirty="0" err="1" smtClean="0"/>
              <a:t>NN</a:t>
            </a:r>
            <a:r>
              <a:rPr lang="en-US" sz="2700" dirty="0" smtClean="0"/>
              <a:t>=200 </a:t>
            </a:r>
            <a:r>
              <a:rPr lang="en-US" sz="2700" i="1" dirty="0" smtClean="0"/>
              <a:t>GeV</a:t>
            </a:r>
            <a:r>
              <a:rPr lang="en-US" sz="2700" dirty="0" smtClean="0"/>
              <a:t> </a:t>
            </a:r>
            <a:r>
              <a:rPr lang="en-US" sz="2700" dirty="0" err="1" smtClean="0"/>
              <a:t>d+Au</a:t>
            </a:r>
            <a:r>
              <a:rPr lang="en-US" sz="2700" dirty="0" smtClean="0"/>
              <a:t>, which was first collided in Run-3 and now again in Run-8.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p+p</a:t>
            </a:r>
            <a:r>
              <a:rPr lang="en-US" dirty="0" smtClean="0"/>
              <a:t> data set in 2005 with an order of magnitude better statistics.</a:t>
            </a:r>
          </a:p>
          <a:p>
            <a:endParaRPr lang="en-US" dirty="0" smtClean="0"/>
          </a:p>
          <a:p>
            <a:r>
              <a:rPr lang="en-US" dirty="0" smtClean="0"/>
              <a:t>Two years of improvements in:</a:t>
            </a:r>
          </a:p>
          <a:p>
            <a:pPr lvl="1"/>
            <a:r>
              <a:rPr lang="en-US" dirty="0" smtClean="0"/>
              <a:t>Reconstruction software</a:t>
            </a:r>
          </a:p>
          <a:p>
            <a:pPr lvl="1"/>
            <a:r>
              <a:rPr lang="en-US" dirty="0" smtClean="0"/>
              <a:t>Signal extraction</a:t>
            </a:r>
          </a:p>
          <a:p>
            <a:pPr lvl="1"/>
            <a:r>
              <a:rPr lang="en-US" dirty="0" smtClean="0"/>
              <a:t>Understanding of detector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d+Au analysis done using same method as the new </a:t>
            </a:r>
            <a:br>
              <a:rPr lang="en-US" dirty="0" smtClean="0"/>
            </a:br>
            <a:r>
              <a:rPr lang="en-US" dirty="0" smtClean="0"/>
              <a:t>p+p data, so we can do an apples-to-apples comparison.</a:t>
            </a:r>
          </a:p>
          <a:p>
            <a:pPr lvl="1"/>
            <a:r>
              <a:rPr lang="en-US" dirty="0" smtClean="0"/>
              <a:t>Run-4 and Run-7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also use this p+p reference.</a:t>
            </a:r>
          </a:p>
          <a:p>
            <a:endParaRPr lang="en-US" dirty="0" smtClean="0"/>
          </a:p>
          <a:p>
            <a:r>
              <a:rPr lang="en-US" dirty="0" smtClean="0"/>
              <a:t>For details of the analysis, see arXiv:0711.3917 (accepted for publication in Phys. Rev. C).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PHENIX Experiment</a:t>
            </a:r>
            <a:endParaRPr lang="en-US" dirty="0"/>
          </a:p>
        </p:txBody>
      </p:sp>
      <p:pic>
        <p:nvPicPr>
          <p:cNvPr id="6" name="Content Placeholder 5" descr="phenix_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980" y="2763520"/>
            <a:ext cx="4191000" cy="3521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59980" y="5008880"/>
            <a:ext cx="670560" cy="2590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682240" y="3454400"/>
            <a:ext cx="586740" cy="172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0541" y="5095241"/>
            <a:ext cx="1160793" cy="71843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deuteron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FF"/>
                </a:solidFill>
              </a:rPr>
              <a:t>&gt;0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9236" y="3034139"/>
            <a:ext cx="902309" cy="71843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F6B726"/>
                </a:solidFill>
              </a:rPr>
              <a:t>Au ion</a:t>
            </a:r>
          </a:p>
          <a:p>
            <a:r>
              <a:rPr lang="en-US" dirty="0" err="1" smtClean="0">
                <a:solidFill>
                  <a:srgbClr val="F6B726"/>
                </a:solidFill>
              </a:rPr>
              <a:t>y</a:t>
            </a:r>
            <a:r>
              <a:rPr lang="en-US" dirty="0" smtClean="0">
                <a:solidFill>
                  <a:srgbClr val="F6B726"/>
                </a:solidFill>
              </a:rPr>
              <a:t>&lt;0</a:t>
            </a:r>
            <a:endParaRPr lang="en-US" dirty="0">
              <a:solidFill>
                <a:srgbClr val="F6B7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4663440"/>
            <a:ext cx="1927860" cy="167430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err="1" smtClean="0"/>
              <a:t>MuTr</a:t>
            </a:r>
            <a:r>
              <a:rPr lang="en-US" dirty="0" smtClean="0"/>
              <a:t> and </a:t>
            </a:r>
            <a:r>
              <a:rPr lang="en-US" dirty="0" err="1" smtClean="0"/>
              <a:t>MuID</a:t>
            </a:r>
            <a:r>
              <a:rPr lang="en-US" dirty="0" smtClean="0"/>
              <a:t> detect J/</a:t>
            </a:r>
            <a:r>
              <a:rPr lang="en-US" dirty="0" err="1" smtClean="0"/>
              <a:t>ψ</a:t>
            </a:r>
            <a:r>
              <a:rPr lang="en-US" dirty="0" err="1" smtClean="0">
                <a:latin typeface="Symbol" charset="2"/>
                <a:cs typeface="Symbol" charset="2"/>
              </a:rPr>
              <a:t>®mm</a:t>
            </a:r>
            <a:r>
              <a:rPr lang="en-US" dirty="0" smtClean="0"/>
              <a:t> at forward &amp; backward rapidities.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88080" y="1692357"/>
            <a:ext cx="3604260" cy="10464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Drift Chamber, Pad Chamber, </a:t>
            </a:r>
            <a:r>
              <a:rPr lang="en-US" dirty="0" err="1" smtClean="0"/>
              <a:t>EMCal</a:t>
            </a:r>
            <a:r>
              <a:rPr lang="en-US" dirty="0" smtClean="0"/>
              <a:t> &amp; RICH detect J/</a:t>
            </a:r>
            <a:r>
              <a:rPr lang="en-US" dirty="0" err="1" smtClean="0"/>
              <a:t>ψ</a:t>
            </a:r>
            <a:r>
              <a:rPr lang="en-US" dirty="0" err="1" smtClean="0">
                <a:latin typeface="Symbol" charset="2"/>
                <a:cs typeface="Symbol" charset="2"/>
              </a:rPr>
              <a:t>®</a:t>
            </a:r>
            <a:r>
              <a:rPr lang="en-US" dirty="0" err="1" smtClean="0"/>
              <a:t>ee</a:t>
            </a:r>
            <a:r>
              <a:rPr lang="en-US" dirty="0" smtClean="0"/>
              <a:t> at mid-rapidity.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3005120"/>
            <a:ext cx="2346960" cy="164176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Beam-Beam Counter used to measure centrality and collision </a:t>
            </a:r>
            <a:r>
              <a:rPr lang="en-US" dirty="0" err="1" smtClean="0"/>
              <a:t>z</a:t>
            </a:r>
            <a:r>
              <a:rPr lang="en-US" dirty="0" smtClean="0"/>
              <a:t>-position.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Parton Momentum Cartography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073" y="1727200"/>
            <a:ext cx="4023360" cy="528523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Nuclear </a:t>
            </a:r>
            <a:r>
              <a:rPr lang="en-US" sz="2700" dirty="0" err="1" smtClean="0"/>
              <a:t>PDFs</a:t>
            </a:r>
            <a:r>
              <a:rPr lang="en-US" sz="2700" dirty="0" smtClean="0"/>
              <a:t> are modified in various </a:t>
            </a:r>
            <a:r>
              <a:rPr lang="en-US" sz="2700" dirty="0" err="1" smtClean="0"/>
              <a:t>x</a:t>
            </a:r>
            <a:r>
              <a:rPr lang="en-US" sz="2700" dirty="0" smtClean="0"/>
              <a:t>-ranges.</a:t>
            </a:r>
          </a:p>
          <a:p>
            <a:pPr lvl="1"/>
            <a:r>
              <a:rPr lang="en-US" sz="2200" dirty="0" smtClean="0"/>
              <a:t>Shadowing, anti-shadowing, EMC effect, etc. 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Here we probe 3 ranges of </a:t>
            </a:r>
            <a:r>
              <a:rPr lang="en-US" sz="2400" i="1" dirty="0" err="1" smtClean="0"/>
              <a:t>x</a:t>
            </a:r>
            <a:r>
              <a:rPr lang="en-US" sz="2400" dirty="0" smtClean="0"/>
              <a:t>, in both the shadowing and anti-shadowing regions, using PHENIX detectors at </a:t>
            </a:r>
            <a:r>
              <a:rPr lang="en-US" sz="2400" dirty="0" smtClean="0">
                <a:solidFill>
                  <a:srgbClr val="F6B726"/>
                </a:solidFill>
              </a:rPr>
              <a:t>forward</a:t>
            </a:r>
            <a:r>
              <a:rPr lang="en-US" sz="2400" dirty="0" smtClean="0"/>
              <a:t>, </a:t>
            </a:r>
            <a:r>
              <a:rPr lang="en-US" sz="2000" dirty="0" smtClean="0"/>
              <a:t>x~0.002-0.01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backward</a:t>
            </a:r>
            <a:r>
              <a:rPr lang="en-US" sz="2400" dirty="0" smtClean="0"/>
              <a:t>, </a:t>
            </a:r>
            <a:r>
              <a:rPr lang="en-US" sz="2000" dirty="0" smtClean="0">
                <a:solidFill>
                  <a:prstClr val="black"/>
                </a:solidFill>
              </a:rPr>
              <a:t>x~0.01-0.05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2400FF"/>
                </a:solidFill>
              </a:rPr>
              <a:t>and mid-rapidity</a:t>
            </a:r>
            <a:r>
              <a:rPr lang="en-US" sz="2400" dirty="0" smtClean="0"/>
              <a:t>, </a:t>
            </a:r>
            <a:r>
              <a:rPr lang="en-US" sz="2000" dirty="0" smtClean="0"/>
              <a:t>x~0.05-0.2.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1248" y="1877196"/>
            <a:ext cx="4526280" cy="50088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468888" y="2066109"/>
          <a:ext cx="378937" cy="1122680"/>
        </p:xfrm>
        <a:graphic>
          <a:graphicData uri="http://schemas.openxmlformats.org/presentationml/2006/ole">
            <p:oleObj spid="_x0000_s22530" name="Image" r:id="rId3" imgW="390580" imgH="1123810" progId="">
              <p:embed/>
            </p:oleObj>
          </a:graphicData>
        </a:graphic>
      </p:graphicFrame>
      <p:pic>
        <p:nvPicPr>
          <p:cNvPr id="10" name="Picture 7" descr="fig_shadow_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1645" y="1979749"/>
            <a:ext cx="3434873" cy="4852352"/>
          </a:xfrm>
          <a:prstGeom prst="rect">
            <a:avLst/>
          </a:prstGeom>
          <a:noFill/>
        </p:spPr>
      </p:pic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468888" y="4397829"/>
          <a:ext cx="378937" cy="1122680"/>
        </p:xfrm>
        <a:graphic>
          <a:graphicData uri="http://schemas.openxmlformats.org/presentationml/2006/ole">
            <p:oleObj spid="_x0000_s22531" name="Image" r:id="rId5" imgW="390580" imgH="1123810" progId="">
              <p:embed/>
            </p:oleObj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865345" y="6470469"/>
            <a:ext cx="359642" cy="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latin typeface="Comic Sans MS" pitchFamily="18" charset="0"/>
              </a:rPr>
              <a:t>x</a:t>
            </a:r>
            <a:endParaRPr lang="en-US" dirty="0">
              <a:latin typeface="Comic Sans MS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03240" y="3222973"/>
            <a:ext cx="1599565" cy="415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800000"/>
                </a:solidFill>
              </a:rPr>
              <a:t>Saturation?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39448" y="3773518"/>
            <a:ext cx="1646714" cy="415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accent2"/>
                </a:solidFill>
              </a:rPr>
              <a:t>shadowing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967512" y="2045456"/>
            <a:ext cx="1508760" cy="5337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schemeClr val="tx2"/>
                </a:solidFill>
              </a:rPr>
              <a:t>Fermi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Effect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749673" y="3778156"/>
            <a:ext cx="1584774" cy="418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504096" y="3575625"/>
            <a:ext cx="377926" cy="160599"/>
            <a:chOff x="4267200" y="304799"/>
            <a:chExt cx="685803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267200" y="455612"/>
              <a:ext cx="685800" cy="1588"/>
            </a:xfrm>
            <a:prstGeom prst="line">
              <a:avLst/>
            </a:prstGeom>
            <a:ln>
              <a:solidFill>
                <a:srgbClr val="FEB8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838702" y="419099"/>
              <a:ext cx="228599" cy="2"/>
            </a:xfrm>
            <a:prstGeom prst="line">
              <a:avLst/>
            </a:prstGeom>
            <a:ln>
              <a:solidFill>
                <a:srgbClr val="FEB8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152901" y="419098"/>
              <a:ext cx="228599" cy="2"/>
            </a:xfrm>
            <a:prstGeom prst="line">
              <a:avLst/>
            </a:prstGeom>
            <a:ln>
              <a:solidFill>
                <a:srgbClr val="FEB8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877606" y="3257458"/>
            <a:ext cx="460279" cy="151510"/>
            <a:chOff x="4267200" y="304799"/>
            <a:chExt cx="685803" cy="228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267200" y="455612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4838702" y="419099"/>
              <a:ext cx="228599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152901" y="419098"/>
              <a:ext cx="228599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348178" y="2909007"/>
            <a:ext cx="401455" cy="181810"/>
            <a:chOff x="4267200" y="304799"/>
            <a:chExt cx="685803" cy="228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267200" y="455612"/>
              <a:ext cx="685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838702" y="419099"/>
              <a:ext cx="228599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152901" y="419098"/>
              <a:ext cx="228599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048102" y="2315943"/>
            <a:ext cx="1971517" cy="38142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FF0000"/>
                </a:solidFill>
              </a:rPr>
              <a:t>anti-shadowing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449120" y="3416508"/>
            <a:ext cx="1068403" cy="5337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 anchor="ctr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400" b="1" dirty="0" smtClean="0">
                <a:solidFill>
                  <a:srgbClr val="009900"/>
                </a:solidFill>
              </a:rPr>
              <a:t>EMC</a:t>
            </a:r>
            <a:br>
              <a:rPr lang="en-US" sz="1400" b="1" dirty="0" smtClean="0">
                <a:solidFill>
                  <a:srgbClr val="009900"/>
                </a:solidFill>
              </a:rPr>
            </a:br>
            <a:r>
              <a:rPr lang="en-US" sz="1400" b="1" dirty="0" smtClean="0">
                <a:solidFill>
                  <a:srgbClr val="009900"/>
                </a:solidFill>
              </a:rPr>
              <a:t>effect</a:t>
            </a:r>
            <a:endParaRPr lang="en-US" sz="1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J/ψ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  <a:endParaRPr lang="en-US" dirty="0"/>
          </a:p>
        </p:txBody>
      </p:sp>
      <p:pic>
        <p:nvPicPr>
          <p:cNvPr id="7" name="Content Placeholder 6" descr="pt_spectr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517" y="499447"/>
            <a:ext cx="3963111" cy="69290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880" y="1696899"/>
            <a:ext cx="4274820" cy="5285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dirty="0" err="1" smtClean="0"/>
              <a:t>d+Au</a:t>
            </a:r>
            <a:r>
              <a:rPr lang="en-US" sz="2700" dirty="0" smtClean="0"/>
              <a:t> data are from Run-3,</a:t>
            </a:r>
            <a:br>
              <a:rPr lang="en-US" sz="2700" dirty="0" smtClean="0"/>
            </a:br>
            <a:r>
              <a:rPr lang="en-US" sz="2700" dirty="0" err="1" smtClean="0">
                <a:solidFill>
                  <a:srgbClr val="FF0000"/>
                </a:solidFill>
              </a:rPr>
              <a:t>p+p</a:t>
            </a:r>
            <a:r>
              <a:rPr lang="en-US" sz="2700" dirty="0" smtClean="0"/>
              <a:t> are from Run-5.</a:t>
            </a:r>
          </a:p>
          <a:p>
            <a:pPr marL="0" indent="0"/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Fits are to a power law over </a:t>
            </a:r>
            <a:r>
              <a:rPr lang="en-US" sz="2700" i="1" dirty="0" err="1" smtClean="0"/>
              <a:t>p</a:t>
            </a:r>
            <a:r>
              <a:rPr lang="en-US" sz="2700" baseline="-25000" dirty="0" err="1" smtClean="0"/>
              <a:t>T</a:t>
            </a:r>
            <a:r>
              <a:rPr lang="en-US" sz="2700" baseline="-25000" dirty="0" smtClean="0"/>
              <a:t> </a:t>
            </a:r>
            <a:r>
              <a:rPr lang="en-US" sz="2700" dirty="0" smtClean="0">
                <a:latin typeface="Symbol" charset="2"/>
                <a:cs typeface="Symbol" charset="2"/>
              </a:rPr>
              <a:t>Î</a:t>
            </a:r>
            <a:r>
              <a:rPr lang="en-US" sz="2700" dirty="0" smtClean="0"/>
              <a:t> [0,5] GeV/</a:t>
            </a:r>
            <a:r>
              <a:rPr lang="en-US" sz="2700" dirty="0" err="1" smtClean="0"/>
              <a:t>c</a:t>
            </a:r>
            <a:r>
              <a:rPr lang="en-US" sz="2700" dirty="0" smtClean="0"/>
              <a:t>, then integrated to get &lt;</a:t>
            </a:r>
            <a:r>
              <a:rPr lang="en-US" sz="2700" i="1" dirty="0" smtClean="0"/>
              <a:t>p</a:t>
            </a:r>
            <a:r>
              <a:rPr lang="en-US" sz="2700" baseline="-25000" dirty="0" smtClean="0"/>
              <a:t>T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&gt;.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Can compare to other systems to study </a:t>
            </a:r>
            <a:r>
              <a:rPr lang="en-US" sz="2700" i="1" dirty="0" err="1" smtClean="0"/>
              <a:t>p</a:t>
            </a:r>
            <a:r>
              <a:rPr lang="en-US" sz="2700" baseline="-25000" dirty="0" err="1" smtClean="0"/>
              <a:t>T</a:t>
            </a:r>
            <a:r>
              <a:rPr lang="en-US" sz="2700" dirty="0" smtClean="0"/>
              <a:t>-spectrum broadening from Cronin Effect/multiple scattering.</a:t>
            </a:r>
          </a:p>
          <a:p>
            <a:pPr marL="401638" indent="-280988"/>
            <a:r>
              <a:rPr lang="en-US" sz="2595" dirty="0" smtClean="0"/>
              <a:t>For discussion of this see the talk by Susumu </a:t>
            </a:r>
            <a:r>
              <a:rPr lang="en-US" sz="2595" dirty="0" err="1" smtClean="0"/>
              <a:t>Oda</a:t>
            </a:r>
            <a:r>
              <a:rPr lang="en-US" sz="2595" dirty="0" smtClean="0"/>
              <a:t> in XVIII.</a:t>
            </a:r>
            <a:endParaRPr lang="en-US" sz="2595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0887" y="267966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ψInvariant</a:t>
            </a:r>
            <a:r>
              <a:rPr lang="en-US" dirty="0" smtClean="0"/>
              <a:t> Yields</a:t>
            </a:r>
            <a:endParaRPr lang="en-US" dirty="0"/>
          </a:p>
        </p:txBody>
      </p:sp>
      <p:pic>
        <p:nvPicPr>
          <p:cNvPr id="8" name="Content Placeholder 7" descr="dNdy_dAu_comparis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8610" y="2423151"/>
            <a:ext cx="4023360" cy="3894051"/>
          </a:xfrm>
        </p:spPr>
      </p:pic>
      <p:pic>
        <p:nvPicPr>
          <p:cNvPr id="9" name="Content Placeholder 8" descr="dNdy_pp_comparis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4535" y="2423151"/>
            <a:ext cx="4023360" cy="389405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5161" y="1952252"/>
            <a:ext cx="988533" cy="5183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sz="2700" dirty="0" err="1" smtClean="0"/>
              <a:t>d+Au</a:t>
            </a:r>
            <a:endParaRPr lang="en-US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1899931"/>
            <a:ext cx="754206" cy="518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sz="2700" dirty="0" err="1" smtClean="0"/>
              <a:t>p+p</a:t>
            </a:r>
            <a:endParaRPr lang="en-US" sz="2700" dirty="0"/>
          </a:p>
        </p:txBody>
      </p:sp>
      <p:sp>
        <p:nvSpPr>
          <p:cNvPr id="13" name="Oval 12"/>
          <p:cNvSpPr/>
          <p:nvPr/>
        </p:nvSpPr>
        <p:spPr>
          <a:xfrm>
            <a:off x="4945380" y="5986709"/>
            <a:ext cx="499451" cy="74028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5380" y="6107913"/>
            <a:ext cx="505065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V="1">
            <a:off x="2309967" y="6162869"/>
            <a:ext cx="248749" cy="42776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65850" y="6107913"/>
            <a:ext cx="336499" cy="41065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382163" y="6378518"/>
            <a:ext cx="617621" cy="15152"/>
          </a:xfrm>
          <a:prstGeom prst="straightConnector1">
            <a:avLst/>
          </a:prstGeom>
          <a:ln w="31750">
            <a:tailEnd type="arrow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29308" y="6393671"/>
            <a:ext cx="588207" cy="15150"/>
          </a:xfrm>
          <a:prstGeom prst="straightConnector1">
            <a:avLst/>
          </a:prstGeom>
          <a:ln>
            <a:tailEnd type="arrow" w="lg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50897" y="2873917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562849" y="2895133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J/ψ Nuclear Modification Factor</a:t>
            </a:r>
            <a:endParaRPr lang="en-US" dirty="0"/>
          </a:p>
        </p:txBody>
      </p:sp>
      <p:pic>
        <p:nvPicPr>
          <p:cNvPr id="8" name="Content Placeholder 7" descr="rdau_vs_y_run5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1249" y="3079181"/>
            <a:ext cx="4306646" cy="428414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93F-9478-4F7F-9C6C-EE3F1A0D136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79169" y="3368040"/>
            <a:ext cx="4023360" cy="3644392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Calculate using new </a:t>
            </a:r>
            <a:r>
              <a:rPr lang="en-US" sz="2700" dirty="0" err="1" smtClean="0"/>
              <a:t>p+p</a:t>
            </a:r>
            <a:r>
              <a:rPr lang="en-US" sz="2700" dirty="0" smtClean="0"/>
              <a:t> data and new </a:t>
            </a:r>
            <a:r>
              <a:rPr lang="en-US" sz="2700" dirty="0" err="1" smtClean="0"/>
              <a:t>d+Au</a:t>
            </a:r>
            <a:r>
              <a:rPr lang="en-US" sz="2700" dirty="0" smtClean="0"/>
              <a:t> analysis.</a:t>
            </a:r>
          </a:p>
          <a:p>
            <a:endParaRPr lang="en-US" sz="2700" dirty="0" smtClean="0"/>
          </a:p>
          <a:p>
            <a:r>
              <a:rPr lang="en-US" sz="2700" dirty="0" smtClean="0"/>
              <a:t>Suppression at forward rapidity (deuteron-going direction</a:t>
            </a:r>
            <a:r>
              <a:rPr lang="en-US" sz="2703" dirty="0" smtClean="0"/>
              <a:t>).  This is sensitive to low-</a:t>
            </a:r>
            <a:r>
              <a:rPr lang="en-US" sz="2703" dirty="0" err="1" smtClean="0"/>
              <a:t>x</a:t>
            </a:r>
            <a:r>
              <a:rPr lang="en-US" sz="2703" dirty="0" smtClean="0"/>
              <a:t> partons in the Au nucleus.</a:t>
            </a:r>
          </a:p>
        </p:txBody>
      </p:sp>
      <p:pic>
        <p:nvPicPr>
          <p:cNvPr id="10" name="Picture 9" descr="image-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64560" y="1825256"/>
            <a:ext cx="4163060" cy="93826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Wysocki - QM2008, Jaipur, India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03823" y="2934520"/>
            <a:ext cx="1565401" cy="349098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600" dirty="0" smtClean="0"/>
              <a:t>arXiv:0711.3917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10742</TotalTime>
  <Words>2080</Words>
  <Application>Microsoft Macintosh PowerPoint</Application>
  <PresentationFormat>Custom</PresentationFormat>
  <Paragraphs>258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Image</vt:lpstr>
      <vt:lpstr>Cold Nuclear Matter Eﬀects on J/ψ as Constrained by d+Au Measurements at  √sNN = 200 GeV in the PHENIX Experiment </vt:lpstr>
      <vt:lpstr>Introduction</vt:lpstr>
      <vt:lpstr>Cold Nuclear Matter Effects on J/y Production</vt:lpstr>
      <vt:lpstr>What Can We Do Now?</vt:lpstr>
      <vt:lpstr>The PHENIX Experiment</vt:lpstr>
      <vt:lpstr>Parton Momentum Cartography</vt:lpstr>
      <vt:lpstr>J/ψ pT Spectra</vt:lpstr>
      <vt:lpstr>J/ψInvariant Yields</vt:lpstr>
      <vt:lpstr>J/ψ Nuclear Modification Factor</vt:lpstr>
      <vt:lpstr>Comparison to Nuclear Models</vt:lpstr>
      <vt:lpstr>Comparison to Nuclear Models</vt:lpstr>
      <vt:lpstr>Extrapolation to Au+Au</vt:lpstr>
      <vt:lpstr>Slide 13</vt:lpstr>
      <vt:lpstr>J/ψ RdAu vs. Ncoll</vt:lpstr>
      <vt:lpstr>A More Data-Driven Projection</vt:lpstr>
      <vt:lpstr>Data-driven Projection to Au+Au</vt:lpstr>
      <vt:lpstr>Data-driven Projection to Au+Au</vt:lpstr>
      <vt:lpstr>Run-8 d+Au J/y</vt:lpstr>
      <vt:lpstr>Summary</vt:lpstr>
      <vt:lpstr>Backup</vt:lpstr>
      <vt:lpstr>&lt;pT2&gt; from All Runs</vt:lpstr>
      <vt:lpstr>Centrality in d+Au</vt:lpstr>
    </vt:vector>
  </TitlesOfParts>
  <Manager/>
  <Company>University of Colorado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Matthew Wysocki</dc:creator>
  <cp:keywords/>
  <dc:description/>
  <cp:lastModifiedBy>Matthew Wysocki</cp:lastModifiedBy>
  <cp:revision>435</cp:revision>
  <cp:lastPrinted>2008-02-05T06:58:20Z</cp:lastPrinted>
  <dcterms:created xsi:type="dcterms:W3CDTF">2008-02-05T06:37:45Z</dcterms:created>
  <dcterms:modified xsi:type="dcterms:W3CDTF">2008-02-05T06:59:30Z</dcterms:modified>
  <cp:category/>
</cp:coreProperties>
</file>