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81" r:id="rId2"/>
    <p:sldId id="377" r:id="rId3"/>
    <p:sldId id="393" r:id="rId4"/>
    <p:sldId id="366" r:id="rId5"/>
    <p:sldId id="341" r:id="rId6"/>
    <p:sldId id="350" r:id="rId7"/>
    <p:sldId id="378" r:id="rId8"/>
    <p:sldId id="294" r:id="rId9"/>
    <p:sldId id="369" r:id="rId10"/>
    <p:sldId id="284" r:id="rId11"/>
    <p:sldId id="374" r:id="rId12"/>
    <p:sldId id="344" r:id="rId13"/>
    <p:sldId id="293" r:id="rId14"/>
    <p:sldId id="269" r:id="rId15"/>
    <p:sldId id="259" r:id="rId16"/>
    <p:sldId id="386" r:id="rId17"/>
    <p:sldId id="261" r:id="rId18"/>
    <p:sldId id="352" r:id="rId19"/>
    <p:sldId id="262" r:id="rId20"/>
    <p:sldId id="263" r:id="rId21"/>
    <p:sldId id="264" r:id="rId22"/>
    <p:sldId id="265" r:id="rId23"/>
    <p:sldId id="266" r:id="rId24"/>
    <p:sldId id="288" r:id="rId25"/>
    <p:sldId id="290" r:id="rId26"/>
    <p:sldId id="376" r:id="rId27"/>
    <p:sldId id="390" r:id="rId28"/>
    <p:sldId id="392" r:id="rId29"/>
    <p:sldId id="349" r:id="rId30"/>
    <p:sldId id="380" r:id="rId31"/>
    <p:sldId id="383" r:id="rId32"/>
    <p:sldId id="327" r:id="rId33"/>
    <p:sldId id="389" r:id="rId34"/>
    <p:sldId id="323" r:id="rId35"/>
    <p:sldId id="322" r:id="rId36"/>
    <p:sldId id="324" r:id="rId37"/>
    <p:sldId id="325" r:id="rId38"/>
    <p:sldId id="326" r:id="rId39"/>
    <p:sldId id="363" r:id="rId40"/>
    <p:sldId id="391" r:id="rId41"/>
    <p:sldId id="367" r:id="rId42"/>
    <p:sldId id="3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  <a:srgbClr val="00FF00"/>
    <a:srgbClr val="66FF66"/>
    <a:srgbClr val="33CC33"/>
    <a:srgbClr val="00FFFF"/>
    <a:srgbClr val="FFCCFF"/>
    <a:srgbClr val="A66BD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21" autoAdjust="0"/>
    <p:restoredTop sz="80776" autoAdjust="0"/>
  </p:normalViewPr>
  <p:slideViewPr>
    <p:cSldViewPr>
      <p:cViewPr>
        <p:scale>
          <a:sx n="60" d="100"/>
          <a:sy n="60" d="100"/>
        </p:scale>
        <p:origin x="-7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03B37-3AEF-42BA-BC38-6E4764B3A528}" type="doc">
      <dgm:prSet loTypeId="urn:microsoft.com/office/officeart/2005/8/layout/list1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2A96CDA-6990-494A-97CF-3808E8F492D9}">
      <dgm:prSet phldrT="[Text]" custT="1"/>
      <dgm:spPr/>
      <dgm:t>
        <a:bodyPr/>
        <a:lstStyle/>
        <a:p>
          <a:pPr algn="ctr"/>
          <a:r>
            <a:rPr lang="en-US" sz="1700" b="0" i="1" dirty="0" smtClean="0"/>
            <a:t>MODEL: Geophysical Fluid Dynamics Laboratory (GFDL) Climate Model version 2.1 (CM2.1)</a:t>
          </a:r>
          <a:endParaRPr lang="en-US" sz="1700" b="0" i="1" dirty="0"/>
        </a:p>
      </dgm:t>
    </dgm:pt>
    <dgm:pt modelId="{82A8D0C2-F5AF-495C-99CE-E81006C906D2}" type="parTrans" cxnId="{F208C6B3-5AF7-49A0-9C7C-79B32B875CEA}">
      <dgm:prSet/>
      <dgm:spPr/>
      <dgm:t>
        <a:bodyPr/>
        <a:lstStyle/>
        <a:p>
          <a:endParaRPr lang="en-US" sz="2000" b="0"/>
        </a:p>
      </dgm:t>
    </dgm:pt>
    <dgm:pt modelId="{FC45A36C-70AA-4230-9990-6E7A64600BD8}" type="sibTrans" cxnId="{F208C6B3-5AF7-49A0-9C7C-79B32B875CEA}">
      <dgm:prSet/>
      <dgm:spPr/>
      <dgm:t>
        <a:bodyPr/>
        <a:lstStyle/>
        <a:p>
          <a:endParaRPr lang="en-US" sz="2000" b="0"/>
        </a:p>
      </dgm:t>
    </dgm:pt>
    <dgm:pt modelId="{3CF3B0E3-D5FE-4578-94EC-EB21296EE6AD}">
      <dgm:prSet custT="1"/>
      <dgm:spPr/>
      <dgm:t>
        <a:bodyPr/>
        <a:lstStyle/>
        <a:p>
          <a:r>
            <a:rPr lang="en-US" sz="1700" b="0" i="0" dirty="0" smtClean="0"/>
            <a:t>A coupled ocean-atmosphere-land-ice model </a:t>
          </a:r>
          <a:r>
            <a:rPr lang="en-US" sz="1700" b="0" i="1" dirty="0" smtClean="0"/>
            <a:t>(</a:t>
          </a:r>
          <a:r>
            <a:rPr lang="en-US" sz="1700" b="1" i="1" dirty="0" err="1" smtClean="0"/>
            <a:t>Delworth</a:t>
          </a:r>
          <a:r>
            <a:rPr lang="en-US" sz="1700" b="1" i="1" dirty="0" smtClean="0"/>
            <a:t> et al. 2006</a:t>
          </a:r>
          <a:r>
            <a:rPr lang="en-US" sz="1700" b="0" i="1" dirty="0" smtClean="0"/>
            <a:t>)</a:t>
          </a:r>
          <a:endParaRPr lang="en-US" sz="1700" b="0" i="1" dirty="0"/>
        </a:p>
      </dgm:t>
    </dgm:pt>
    <dgm:pt modelId="{40FE58FD-C0A3-4F71-BFCF-E86887937847}" type="sibTrans" cxnId="{8DD321B2-A59A-4941-AFCD-B330169ABDE2}">
      <dgm:prSet/>
      <dgm:spPr/>
      <dgm:t>
        <a:bodyPr/>
        <a:lstStyle/>
        <a:p>
          <a:endParaRPr lang="en-US" sz="2000" b="0"/>
        </a:p>
      </dgm:t>
    </dgm:pt>
    <dgm:pt modelId="{8422C8EE-9522-4CA8-A55B-BBAAB826A076}" type="parTrans" cxnId="{8DD321B2-A59A-4941-AFCD-B330169ABDE2}">
      <dgm:prSet/>
      <dgm:spPr/>
      <dgm:t>
        <a:bodyPr/>
        <a:lstStyle/>
        <a:p>
          <a:endParaRPr lang="en-US" sz="2000" b="0"/>
        </a:p>
      </dgm:t>
    </dgm:pt>
    <dgm:pt modelId="{FB7B0234-2C59-43BA-83C7-AED2B65441EB}">
      <dgm:prSet custT="1"/>
      <dgm:spPr/>
      <dgm:t>
        <a:bodyPr/>
        <a:lstStyle/>
        <a:p>
          <a:r>
            <a:rPr lang="en-US" sz="1700" b="0" i="0" dirty="0" smtClean="0"/>
            <a:t>A </a:t>
          </a:r>
          <a:r>
            <a:rPr lang="en-US" sz="1700" b="1" i="0" dirty="0" smtClean="0"/>
            <a:t>2000-yr </a:t>
          </a:r>
          <a:r>
            <a:rPr lang="en-US" sz="1700" b="0" i="0" dirty="0" smtClean="0"/>
            <a:t>integration is performed after a 220-yr </a:t>
          </a:r>
          <a:r>
            <a:rPr lang="en-US" sz="1700" b="0" i="0" dirty="0" err="1" smtClean="0"/>
            <a:t>spinup</a:t>
          </a:r>
          <a:r>
            <a:rPr lang="en-US" sz="1700" b="0" i="0" dirty="0" smtClean="0"/>
            <a:t> period. </a:t>
          </a:r>
        </a:p>
      </dgm:t>
    </dgm:pt>
    <dgm:pt modelId="{64101CC3-51DE-4022-8592-D74833388B90}" type="sibTrans" cxnId="{CE23AC60-1D4E-4D2A-A286-F8E5373DCF19}">
      <dgm:prSet/>
      <dgm:spPr/>
      <dgm:t>
        <a:bodyPr/>
        <a:lstStyle/>
        <a:p>
          <a:endParaRPr lang="en-US" sz="2000" b="0"/>
        </a:p>
      </dgm:t>
    </dgm:pt>
    <dgm:pt modelId="{F4AAAFC0-79C3-4F03-8B98-87479A2D5792}" type="parTrans" cxnId="{CE23AC60-1D4E-4D2A-A286-F8E5373DCF19}">
      <dgm:prSet/>
      <dgm:spPr/>
      <dgm:t>
        <a:bodyPr/>
        <a:lstStyle/>
        <a:p>
          <a:endParaRPr lang="en-US" sz="2000" b="0"/>
        </a:p>
      </dgm:t>
    </dgm:pt>
    <dgm:pt modelId="{135941F6-59C2-41B4-8D2B-C14CEB9EE344}">
      <dgm:prSet custT="1"/>
      <dgm:spPr/>
      <dgm:t>
        <a:bodyPr/>
        <a:lstStyle/>
        <a:p>
          <a:r>
            <a:rPr lang="en-US" sz="1700" b="1" i="0" dirty="0" smtClean="0"/>
            <a:t>Fixed 1860 </a:t>
          </a:r>
          <a:r>
            <a:rPr lang="en-US" sz="1700" b="1" i="0" dirty="0" err="1" smtClean="0"/>
            <a:t>radiative</a:t>
          </a:r>
          <a:r>
            <a:rPr lang="en-US" sz="1700" b="1" i="0" dirty="0" smtClean="0"/>
            <a:t> </a:t>
          </a:r>
          <a:r>
            <a:rPr lang="en-US" sz="1700" b="1" i="0" dirty="0" err="1" smtClean="0"/>
            <a:t>forcings</a:t>
          </a:r>
          <a:r>
            <a:rPr lang="en-US" sz="1700" b="0" i="0" dirty="0" smtClean="0"/>
            <a:t>,</a:t>
          </a:r>
          <a:r>
            <a:rPr lang="en-US" sz="1700" dirty="0" smtClean="0"/>
            <a:t> including atmospheric trace gases, solar irradiance, and distribution of land cove</a:t>
          </a:r>
          <a:endParaRPr lang="en-US" sz="1700" b="0" i="0" dirty="0"/>
        </a:p>
      </dgm:t>
    </dgm:pt>
    <dgm:pt modelId="{CA7D357A-8329-4E8B-9D1D-9454EBEF88A8}" type="sibTrans" cxnId="{3726FF8E-032D-4B70-B4CB-4BED4AD9533C}">
      <dgm:prSet/>
      <dgm:spPr/>
      <dgm:t>
        <a:bodyPr/>
        <a:lstStyle/>
        <a:p>
          <a:endParaRPr lang="en-US" sz="2000" b="0"/>
        </a:p>
      </dgm:t>
    </dgm:pt>
    <dgm:pt modelId="{BFCA3AE4-8073-479F-A090-AC99DCC54220}" type="parTrans" cxnId="{3726FF8E-032D-4B70-B4CB-4BED4AD9533C}">
      <dgm:prSet/>
      <dgm:spPr/>
      <dgm:t>
        <a:bodyPr/>
        <a:lstStyle/>
        <a:p>
          <a:endParaRPr lang="en-US" sz="2000" b="0"/>
        </a:p>
      </dgm:t>
    </dgm:pt>
    <dgm:pt modelId="{71CEBDE6-1828-408C-B615-EE35920D9EB6}">
      <dgm:prSet custT="1"/>
      <dgm:spPr/>
      <dgm:t>
        <a:bodyPr/>
        <a:lstStyle/>
        <a:p>
          <a:r>
            <a:rPr lang="en-US" sz="1700" b="0" i="0" dirty="0" smtClean="0"/>
            <a:t>Anthropogenic aerosols are </a:t>
          </a:r>
          <a:r>
            <a:rPr lang="en-US" sz="1700" b="1" i="0" dirty="0" smtClean="0"/>
            <a:t>not</a:t>
          </a:r>
          <a:r>
            <a:rPr lang="en-US" sz="1700" b="0" i="0" dirty="0" smtClean="0"/>
            <a:t> considered. </a:t>
          </a:r>
          <a:endParaRPr lang="en-US" sz="1700" b="0" i="0" dirty="0"/>
        </a:p>
      </dgm:t>
    </dgm:pt>
    <dgm:pt modelId="{64BCA5DE-13F1-47BB-AA23-72B7C1C22469}" type="parTrans" cxnId="{C2B17DC3-37E1-4412-AB2A-8BE296A6C1C8}">
      <dgm:prSet/>
      <dgm:spPr/>
      <dgm:t>
        <a:bodyPr/>
        <a:lstStyle/>
        <a:p>
          <a:endParaRPr lang="en-US"/>
        </a:p>
      </dgm:t>
    </dgm:pt>
    <dgm:pt modelId="{102512CE-62B7-46F2-B47C-C29FBABA332F}" type="sibTrans" cxnId="{C2B17DC3-37E1-4412-AB2A-8BE296A6C1C8}">
      <dgm:prSet/>
      <dgm:spPr/>
      <dgm:t>
        <a:bodyPr/>
        <a:lstStyle/>
        <a:p>
          <a:endParaRPr lang="en-US"/>
        </a:p>
      </dgm:t>
    </dgm:pt>
    <dgm:pt modelId="{1D6C79B1-429C-45B9-80C4-B5B65388A3CA}">
      <dgm:prSet custT="1"/>
      <dgm:spPr/>
      <dgm:t>
        <a:bodyPr/>
        <a:lstStyle/>
        <a:p>
          <a:r>
            <a:rPr lang="en-US" sz="1700" b="0" i="0" dirty="0" smtClean="0"/>
            <a:t>Model resolution (atmosphere): </a:t>
          </a:r>
          <a:r>
            <a:rPr lang="en-US" sz="1700" b="1" i="0" dirty="0" smtClean="0"/>
            <a:t>2° </a:t>
          </a:r>
          <a:r>
            <a:rPr lang="en-US" sz="1700" b="0" i="0" dirty="0" smtClean="0"/>
            <a:t>latitude</a:t>
          </a:r>
          <a:r>
            <a:rPr lang="en-US" sz="1700" b="1" i="0" dirty="0" smtClean="0"/>
            <a:t> </a:t>
          </a:r>
          <a:r>
            <a:rPr lang="en-US" sz="1700" b="1" i="0" dirty="0" smtClean="0">
              <a:latin typeface="Calibri"/>
            </a:rPr>
            <a:t>×2.5 </a:t>
          </a:r>
          <a:r>
            <a:rPr lang="en-US" sz="1700" b="1" i="0" dirty="0" smtClean="0"/>
            <a:t>°</a:t>
          </a:r>
          <a:r>
            <a:rPr lang="en-US" sz="1700" b="0" i="0" dirty="0" smtClean="0">
              <a:latin typeface="Calibri"/>
            </a:rPr>
            <a:t>longitude</a:t>
          </a:r>
          <a:r>
            <a:rPr lang="en-US" sz="1700" b="0" i="0" dirty="0" smtClean="0"/>
            <a:t>; </a:t>
          </a:r>
          <a:r>
            <a:rPr lang="en-US" sz="1700" b="1" i="0" dirty="0" smtClean="0"/>
            <a:t>24</a:t>
          </a:r>
          <a:r>
            <a:rPr lang="en-US" sz="1700" b="0" i="0" dirty="0" smtClean="0"/>
            <a:t> vertical levels.</a:t>
          </a:r>
        </a:p>
      </dgm:t>
    </dgm:pt>
    <dgm:pt modelId="{94F98E1E-315D-44C9-8D92-C457FD39EC9B}" type="parTrans" cxnId="{6AE7B90B-F36F-414A-BF82-FA5FB502DEDB}">
      <dgm:prSet/>
      <dgm:spPr/>
      <dgm:t>
        <a:bodyPr/>
        <a:lstStyle/>
        <a:p>
          <a:endParaRPr lang="en-US"/>
        </a:p>
      </dgm:t>
    </dgm:pt>
    <dgm:pt modelId="{40EB1E32-3088-44F9-AFF3-7C3D9308A046}" type="sibTrans" cxnId="{6AE7B90B-F36F-414A-BF82-FA5FB502DEDB}">
      <dgm:prSet/>
      <dgm:spPr/>
      <dgm:t>
        <a:bodyPr/>
        <a:lstStyle/>
        <a:p>
          <a:endParaRPr lang="en-US"/>
        </a:p>
      </dgm:t>
    </dgm:pt>
    <dgm:pt modelId="{B73C4483-543B-42C5-A34A-8F8802FBA902}" type="pres">
      <dgm:prSet presAssocID="{14703B37-3AEF-42BA-BC38-6E4764B3A5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65AF83-72B0-4C8D-9A26-49A002CC3F7E}" type="pres">
      <dgm:prSet presAssocID="{A2A96CDA-6990-494A-97CF-3808E8F492D9}" presName="parentLin" presStyleCnt="0"/>
      <dgm:spPr/>
    </dgm:pt>
    <dgm:pt modelId="{F1A31D1D-87BE-4341-BE5C-4FFF5AC66ADB}" type="pres">
      <dgm:prSet presAssocID="{A2A96CDA-6990-494A-97CF-3808E8F492D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32BC45E-AA93-41B7-BCD2-840D2552DA5F}" type="pres">
      <dgm:prSet presAssocID="{A2A96CDA-6990-494A-97CF-3808E8F492D9}" presName="parentText" presStyleLbl="node1" presStyleIdx="0" presStyleCnt="1" custScaleX="191223" custScaleY="115610" custLinFactNeighborY="-210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E93C-0B68-4631-84B4-733238245693}" type="pres">
      <dgm:prSet presAssocID="{A2A96CDA-6990-494A-97CF-3808E8F492D9}" presName="negativeSpace" presStyleCnt="0"/>
      <dgm:spPr/>
    </dgm:pt>
    <dgm:pt modelId="{34E7092E-9E00-4AAA-946E-11EB75D7DFD8}" type="pres">
      <dgm:prSet presAssocID="{A2A96CDA-6990-494A-97CF-3808E8F492D9}" presName="childText" presStyleLbl="conFgAcc1" presStyleIdx="0" presStyleCnt="1" custLinFactNeighborY="-17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4BC4DD-C889-409A-AC73-C3E4B04F87D7}" type="presOf" srcId="{A2A96CDA-6990-494A-97CF-3808E8F492D9}" destId="{F1A31D1D-87BE-4341-BE5C-4FFF5AC66ADB}" srcOrd="0" destOrd="0" presId="urn:microsoft.com/office/officeart/2005/8/layout/list1"/>
    <dgm:cxn modelId="{8DD321B2-A59A-4941-AFCD-B330169ABDE2}" srcId="{A2A96CDA-6990-494A-97CF-3808E8F492D9}" destId="{3CF3B0E3-D5FE-4578-94EC-EB21296EE6AD}" srcOrd="0" destOrd="0" parTransId="{8422C8EE-9522-4CA8-A55B-BBAAB826A076}" sibTransId="{40FE58FD-C0A3-4F71-BFCF-E86887937847}"/>
    <dgm:cxn modelId="{40E62829-FAA3-407E-80F2-15CDA697DCC3}" type="presOf" srcId="{A2A96CDA-6990-494A-97CF-3808E8F492D9}" destId="{B32BC45E-AA93-41B7-BCD2-840D2552DA5F}" srcOrd="1" destOrd="0" presId="urn:microsoft.com/office/officeart/2005/8/layout/list1"/>
    <dgm:cxn modelId="{CE23AC60-1D4E-4D2A-A286-F8E5373DCF19}" srcId="{A2A96CDA-6990-494A-97CF-3808E8F492D9}" destId="{FB7B0234-2C59-43BA-83C7-AED2B65441EB}" srcOrd="3" destOrd="0" parTransId="{F4AAAFC0-79C3-4F03-8B98-87479A2D5792}" sibTransId="{64101CC3-51DE-4022-8592-D74833388B90}"/>
    <dgm:cxn modelId="{EDC89FFD-7458-4B7F-B23C-6DA1DD738A86}" type="presOf" srcId="{135941F6-59C2-41B4-8D2B-C14CEB9EE344}" destId="{34E7092E-9E00-4AAA-946E-11EB75D7DFD8}" srcOrd="0" destOrd="1" presId="urn:microsoft.com/office/officeart/2005/8/layout/list1"/>
    <dgm:cxn modelId="{C6655DBC-0DB4-40D6-957C-C8A323C250CD}" type="presOf" srcId="{71CEBDE6-1828-408C-B615-EE35920D9EB6}" destId="{34E7092E-9E00-4AAA-946E-11EB75D7DFD8}" srcOrd="0" destOrd="2" presId="urn:microsoft.com/office/officeart/2005/8/layout/list1"/>
    <dgm:cxn modelId="{B4B9DB01-B0D4-4F12-9F73-F894D42C17ED}" type="presOf" srcId="{FB7B0234-2C59-43BA-83C7-AED2B65441EB}" destId="{34E7092E-9E00-4AAA-946E-11EB75D7DFD8}" srcOrd="0" destOrd="3" presId="urn:microsoft.com/office/officeart/2005/8/layout/list1"/>
    <dgm:cxn modelId="{9522ED61-3CCC-4F09-BD17-728027F8089A}" type="presOf" srcId="{14703B37-3AEF-42BA-BC38-6E4764B3A528}" destId="{B73C4483-543B-42C5-A34A-8F8802FBA902}" srcOrd="0" destOrd="0" presId="urn:microsoft.com/office/officeart/2005/8/layout/list1"/>
    <dgm:cxn modelId="{696A550C-9671-4161-9C15-2DCEBC7EA43E}" type="presOf" srcId="{3CF3B0E3-D5FE-4578-94EC-EB21296EE6AD}" destId="{34E7092E-9E00-4AAA-946E-11EB75D7DFD8}" srcOrd="0" destOrd="0" presId="urn:microsoft.com/office/officeart/2005/8/layout/list1"/>
    <dgm:cxn modelId="{6AE7B90B-F36F-414A-BF82-FA5FB502DEDB}" srcId="{A2A96CDA-6990-494A-97CF-3808E8F492D9}" destId="{1D6C79B1-429C-45B9-80C4-B5B65388A3CA}" srcOrd="4" destOrd="0" parTransId="{94F98E1E-315D-44C9-8D92-C457FD39EC9B}" sibTransId="{40EB1E32-3088-44F9-AFF3-7C3D9308A046}"/>
    <dgm:cxn modelId="{DBF801D3-42F7-423A-89EF-CB3952FA1126}" type="presOf" srcId="{1D6C79B1-429C-45B9-80C4-B5B65388A3CA}" destId="{34E7092E-9E00-4AAA-946E-11EB75D7DFD8}" srcOrd="0" destOrd="4" presId="urn:microsoft.com/office/officeart/2005/8/layout/list1"/>
    <dgm:cxn modelId="{C2B17DC3-37E1-4412-AB2A-8BE296A6C1C8}" srcId="{A2A96CDA-6990-494A-97CF-3808E8F492D9}" destId="{71CEBDE6-1828-408C-B615-EE35920D9EB6}" srcOrd="2" destOrd="0" parTransId="{64BCA5DE-13F1-47BB-AA23-72B7C1C22469}" sibTransId="{102512CE-62B7-46F2-B47C-C29FBABA332F}"/>
    <dgm:cxn modelId="{F208C6B3-5AF7-49A0-9C7C-79B32B875CEA}" srcId="{14703B37-3AEF-42BA-BC38-6E4764B3A528}" destId="{A2A96CDA-6990-494A-97CF-3808E8F492D9}" srcOrd="0" destOrd="0" parTransId="{82A8D0C2-F5AF-495C-99CE-E81006C906D2}" sibTransId="{FC45A36C-70AA-4230-9990-6E7A64600BD8}"/>
    <dgm:cxn modelId="{3726FF8E-032D-4B70-B4CB-4BED4AD9533C}" srcId="{A2A96CDA-6990-494A-97CF-3808E8F492D9}" destId="{135941F6-59C2-41B4-8D2B-C14CEB9EE344}" srcOrd="1" destOrd="0" parTransId="{BFCA3AE4-8073-479F-A090-AC99DCC54220}" sibTransId="{CA7D357A-8329-4E8B-9D1D-9454EBEF88A8}"/>
    <dgm:cxn modelId="{7AAAEA9B-FEEA-439A-B9DB-CF9F79FD5064}" type="presParOf" srcId="{B73C4483-543B-42C5-A34A-8F8802FBA902}" destId="{4665AF83-72B0-4C8D-9A26-49A002CC3F7E}" srcOrd="0" destOrd="0" presId="urn:microsoft.com/office/officeart/2005/8/layout/list1"/>
    <dgm:cxn modelId="{1E151E8B-B9AC-4162-A1B8-82E838B33AFC}" type="presParOf" srcId="{4665AF83-72B0-4C8D-9A26-49A002CC3F7E}" destId="{F1A31D1D-87BE-4341-BE5C-4FFF5AC66ADB}" srcOrd="0" destOrd="0" presId="urn:microsoft.com/office/officeart/2005/8/layout/list1"/>
    <dgm:cxn modelId="{A2709242-5207-41FE-8368-278AFE271739}" type="presParOf" srcId="{4665AF83-72B0-4C8D-9A26-49A002CC3F7E}" destId="{B32BC45E-AA93-41B7-BCD2-840D2552DA5F}" srcOrd="1" destOrd="0" presId="urn:microsoft.com/office/officeart/2005/8/layout/list1"/>
    <dgm:cxn modelId="{25750574-6EA0-4238-A5AA-20B6D18B4A0C}" type="presParOf" srcId="{B73C4483-543B-42C5-A34A-8F8802FBA902}" destId="{29C6E93C-0B68-4631-84B4-733238245693}" srcOrd="1" destOrd="0" presId="urn:microsoft.com/office/officeart/2005/8/layout/list1"/>
    <dgm:cxn modelId="{456E983C-021A-4D6F-B955-6B103304F917}" type="presParOf" srcId="{B73C4483-543B-42C5-A34A-8F8802FBA902}" destId="{34E7092E-9E00-4AAA-946E-11EB75D7DFD8}" srcOrd="2" destOrd="0" presId="urn:microsoft.com/office/officeart/2005/8/layout/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DF2522-22CA-4107-AA74-8E91FBA3F8C6}" type="doc">
      <dgm:prSet loTypeId="urn:microsoft.com/office/officeart/2005/8/layout/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510256F-7481-474C-AA16-3A8AD8E02F01}">
      <dgm:prSet phldrT="[Text]"/>
      <dgm:spPr/>
      <dgm:t>
        <a:bodyPr/>
        <a:lstStyle/>
        <a:p>
          <a:r>
            <a:rPr lang="en-US" dirty="0" smtClean="0"/>
            <a:t>Western Atlantic</a:t>
          </a:r>
          <a:endParaRPr lang="en-US" dirty="0"/>
        </a:p>
      </dgm:t>
    </dgm:pt>
    <dgm:pt modelId="{4242378A-EBE1-4530-AF36-F50C9B65DE4E}" type="parTrans" cxnId="{59BE050D-E369-4B3D-AA6E-6276A4384BCE}">
      <dgm:prSet/>
      <dgm:spPr/>
      <dgm:t>
        <a:bodyPr/>
        <a:lstStyle/>
        <a:p>
          <a:endParaRPr lang="en-US"/>
        </a:p>
      </dgm:t>
    </dgm:pt>
    <dgm:pt modelId="{E0D76ECC-1C5C-4F16-9823-784889304D67}" type="sibTrans" cxnId="{59BE050D-E369-4B3D-AA6E-6276A4384BCE}">
      <dgm:prSet/>
      <dgm:spPr/>
      <dgm:t>
        <a:bodyPr/>
        <a:lstStyle/>
        <a:p>
          <a:endParaRPr lang="en-US"/>
        </a:p>
      </dgm:t>
    </dgm:pt>
    <dgm:pt modelId="{D462F683-DE28-4197-816A-B888DA3FF990}">
      <dgm:prSet phldrT="[Text]"/>
      <dgm:spPr/>
      <dgm:t>
        <a:bodyPr/>
        <a:lstStyle/>
        <a:p>
          <a:r>
            <a:rPr lang="en-US" dirty="0" smtClean="0"/>
            <a:t>North Atlantic</a:t>
          </a:r>
          <a:endParaRPr lang="en-US" dirty="0"/>
        </a:p>
      </dgm:t>
    </dgm:pt>
    <dgm:pt modelId="{2EDCD8E9-20A8-40A1-B1D9-FF2A036E41C9}" type="parTrans" cxnId="{2582FB57-F436-44AB-9981-9FB2F295BBB0}">
      <dgm:prSet/>
      <dgm:spPr/>
      <dgm:t>
        <a:bodyPr/>
        <a:lstStyle/>
        <a:p>
          <a:endParaRPr lang="en-US"/>
        </a:p>
      </dgm:t>
    </dgm:pt>
    <dgm:pt modelId="{2B60B046-5EA5-4D49-B8FE-631E4B744950}" type="sibTrans" cxnId="{2582FB57-F436-44AB-9981-9FB2F295BBB0}">
      <dgm:prSet/>
      <dgm:spPr/>
      <dgm:t>
        <a:bodyPr/>
        <a:lstStyle/>
        <a:p>
          <a:endParaRPr lang="en-US"/>
        </a:p>
      </dgm:t>
    </dgm:pt>
    <dgm:pt modelId="{B58C29B0-77DC-48DB-81AC-92BFA9719484}">
      <dgm:prSet phldrT="[Text]"/>
      <dgm:spPr/>
      <dgm:t>
        <a:bodyPr/>
        <a:lstStyle/>
        <a:p>
          <a:r>
            <a:rPr lang="en-US" dirty="0" smtClean="0"/>
            <a:t>Storm track</a:t>
          </a:r>
          <a:endParaRPr lang="en-US" dirty="0"/>
        </a:p>
      </dgm:t>
    </dgm:pt>
    <dgm:pt modelId="{5F9A5F0F-FD26-4632-881C-A8D09A84B168}" type="parTrans" cxnId="{E848B93F-C5CD-4F0C-A0BA-9E8BEF56D2C4}">
      <dgm:prSet/>
      <dgm:spPr/>
      <dgm:t>
        <a:bodyPr/>
        <a:lstStyle/>
        <a:p>
          <a:endParaRPr lang="en-US"/>
        </a:p>
      </dgm:t>
    </dgm:pt>
    <dgm:pt modelId="{EFD1E28E-6AED-4782-869D-9B401077474F}" type="sibTrans" cxnId="{E848B93F-C5CD-4F0C-A0BA-9E8BEF56D2C4}">
      <dgm:prSet/>
      <dgm:spPr/>
      <dgm:t>
        <a:bodyPr/>
        <a:lstStyle/>
        <a:p>
          <a:endParaRPr lang="en-US"/>
        </a:p>
      </dgm:t>
    </dgm:pt>
    <dgm:pt modelId="{37E62F7D-5DF7-4F6D-96BE-B07B8DB5C1E3}">
      <dgm:prSet phldrT="[Text]"/>
      <dgm:spPr/>
      <dgm:t>
        <a:bodyPr/>
        <a:lstStyle/>
        <a:p>
          <a:r>
            <a:rPr lang="en-US" dirty="0" smtClean="0"/>
            <a:t>Downstream of NAO(-)</a:t>
          </a:r>
        </a:p>
      </dgm:t>
    </dgm:pt>
    <dgm:pt modelId="{85B4903F-C75A-45B5-B7ED-30886C004C8D}" type="parTrans" cxnId="{65207BD4-5947-4B52-8809-9B51D59B5CAE}">
      <dgm:prSet/>
      <dgm:spPr/>
      <dgm:t>
        <a:bodyPr/>
        <a:lstStyle/>
        <a:p>
          <a:endParaRPr lang="en-US"/>
        </a:p>
      </dgm:t>
    </dgm:pt>
    <dgm:pt modelId="{FB685C84-DCCC-43D8-A1C7-1D3FAED11176}" type="sibTrans" cxnId="{65207BD4-5947-4B52-8809-9B51D59B5CAE}">
      <dgm:prSet/>
      <dgm:spPr/>
      <dgm:t>
        <a:bodyPr/>
        <a:lstStyle/>
        <a:p>
          <a:endParaRPr lang="en-US"/>
        </a:p>
      </dgm:t>
    </dgm:pt>
    <dgm:pt modelId="{74D1A64F-8F9C-4B44-A364-CC2A596B33B1}">
      <dgm:prSet phldrT="[Text]"/>
      <dgm:spPr/>
      <dgm:t>
        <a:bodyPr/>
        <a:lstStyle/>
        <a:p>
          <a:endParaRPr lang="en-US" dirty="0"/>
        </a:p>
      </dgm:t>
    </dgm:pt>
    <dgm:pt modelId="{634EB08D-CA1F-440A-92EF-459ECAA77C00}" type="parTrans" cxnId="{FEB8D2EC-96A5-45E3-A283-30A356397863}">
      <dgm:prSet/>
      <dgm:spPr/>
      <dgm:t>
        <a:bodyPr/>
        <a:lstStyle/>
        <a:p>
          <a:endParaRPr lang="en-US"/>
        </a:p>
      </dgm:t>
    </dgm:pt>
    <dgm:pt modelId="{8C49D222-D0F5-49AF-9D9C-0703DF2B20D2}" type="sibTrans" cxnId="{FEB8D2EC-96A5-45E3-A283-30A356397863}">
      <dgm:prSet/>
      <dgm:spPr/>
      <dgm:t>
        <a:bodyPr/>
        <a:lstStyle/>
        <a:p>
          <a:endParaRPr lang="en-US"/>
        </a:p>
      </dgm:t>
    </dgm:pt>
    <dgm:pt modelId="{D86B8819-51D1-45CA-84FE-41AD2D2BE8DC}">
      <dgm:prSet phldrT="[Text]"/>
      <dgm:spPr/>
      <dgm:t>
        <a:bodyPr/>
        <a:lstStyle/>
        <a:p>
          <a:r>
            <a:rPr lang="en-US" dirty="0" smtClean="0"/>
            <a:t>E vector</a:t>
          </a:r>
          <a:endParaRPr lang="en-US" dirty="0"/>
        </a:p>
      </dgm:t>
    </dgm:pt>
    <dgm:pt modelId="{F9480DD6-BE76-4E09-B541-CACF72671AB9}" type="parTrans" cxnId="{46662493-27A0-4AAB-BC02-3E8D2A530099}">
      <dgm:prSet/>
      <dgm:spPr/>
      <dgm:t>
        <a:bodyPr/>
        <a:lstStyle/>
        <a:p>
          <a:endParaRPr lang="en-US"/>
        </a:p>
      </dgm:t>
    </dgm:pt>
    <dgm:pt modelId="{67CC0765-A862-4D6D-B7E9-897DBF4C0A18}" type="sibTrans" cxnId="{46662493-27A0-4AAB-BC02-3E8D2A530099}">
      <dgm:prSet/>
      <dgm:spPr/>
      <dgm:t>
        <a:bodyPr/>
        <a:lstStyle/>
        <a:p>
          <a:endParaRPr lang="en-US"/>
        </a:p>
      </dgm:t>
    </dgm:pt>
    <dgm:pt modelId="{D4AE1F96-00B0-447E-9E44-3591825A9E64}">
      <dgm:prSet/>
      <dgm:spPr/>
      <dgm:t>
        <a:bodyPr/>
        <a:lstStyle/>
        <a:p>
          <a:r>
            <a:rPr lang="en-US" dirty="0" smtClean="0"/>
            <a:t>            is in phase with Z associated with NAO(-)</a:t>
          </a:r>
          <a:endParaRPr lang="en-US" dirty="0"/>
        </a:p>
      </dgm:t>
    </dgm:pt>
    <dgm:pt modelId="{FCD09D7D-049E-4FA7-89C6-424D1B7AAA89}" type="parTrans" cxnId="{7E759AEA-FB1B-469C-B0FB-8942FB749E9C}">
      <dgm:prSet/>
      <dgm:spPr/>
      <dgm:t>
        <a:bodyPr/>
        <a:lstStyle/>
        <a:p>
          <a:endParaRPr lang="en-US"/>
        </a:p>
      </dgm:t>
    </dgm:pt>
    <dgm:pt modelId="{2E0A1798-362F-4531-9084-9B0038E0EC37}" type="sibTrans" cxnId="{7E759AEA-FB1B-469C-B0FB-8942FB749E9C}">
      <dgm:prSet/>
      <dgm:spPr/>
      <dgm:t>
        <a:bodyPr/>
        <a:lstStyle/>
        <a:p>
          <a:endParaRPr lang="en-US"/>
        </a:p>
      </dgm:t>
    </dgm:pt>
    <dgm:pt modelId="{512B2423-618B-4CCD-8EDC-EE8EE5701BD1}" type="pres">
      <dgm:prSet presAssocID="{28DF2522-22CA-4107-AA74-8E91FBA3F8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CCC38-EDF2-45ED-BEFA-88077C049E8F}" type="pres">
      <dgm:prSet presAssocID="{C510256F-7481-474C-AA16-3A8AD8E02F01}" presName="composite" presStyleCnt="0"/>
      <dgm:spPr/>
    </dgm:pt>
    <dgm:pt modelId="{CF284482-A520-4829-84FD-753E278EA581}" type="pres">
      <dgm:prSet presAssocID="{C510256F-7481-474C-AA16-3A8AD8E02F0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951D3-B725-49C2-B4EC-39D4000C31DC}" type="pres">
      <dgm:prSet presAssocID="{C510256F-7481-474C-AA16-3A8AD8E02F01}" presName="parSh" presStyleLbl="node1" presStyleIdx="0" presStyleCnt="3" custScaleY="75601"/>
      <dgm:spPr/>
      <dgm:t>
        <a:bodyPr/>
        <a:lstStyle/>
        <a:p>
          <a:endParaRPr lang="en-US"/>
        </a:p>
      </dgm:t>
    </dgm:pt>
    <dgm:pt modelId="{66ABB08F-6EB4-4B11-89BB-60AE0F130CB9}" type="pres">
      <dgm:prSet presAssocID="{C510256F-7481-474C-AA16-3A8AD8E02F0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73F70-F1CD-4799-BFCC-212A1AAF2407}" type="pres">
      <dgm:prSet presAssocID="{E0D76ECC-1C5C-4F16-9823-784889304D6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7F9A03E-3185-48B6-9180-0FC752B2E589}" type="pres">
      <dgm:prSet presAssocID="{E0D76ECC-1C5C-4F16-9823-784889304D67}" presName="connTx" presStyleLbl="sibTrans2D1" presStyleIdx="0" presStyleCnt="2"/>
      <dgm:spPr/>
      <dgm:t>
        <a:bodyPr/>
        <a:lstStyle/>
        <a:p>
          <a:endParaRPr lang="en-US"/>
        </a:p>
      </dgm:t>
    </dgm:pt>
    <dgm:pt modelId="{85B46015-A29B-41B4-B108-77EDAE358B99}" type="pres">
      <dgm:prSet presAssocID="{D462F683-DE28-4197-816A-B888DA3FF990}" presName="composite" presStyleCnt="0"/>
      <dgm:spPr/>
    </dgm:pt>
    <dgm:pt modelId="{F2D4DED7-47E9-4982-8C25-04721B06B60D}" type="pres">
      <dgm:prSet presAssocID="{D462F683-DE28-4197-816A-B888DA3FF99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869BC-B400-4B62-88A4-F19B5D1B46CE}" type="pres">
      <dgm:prSet presAssocID="{D462F683-DE28-4197-816A-B888DA3FF990}" presName="parSh" presStyleLbl="node1" presStyleIdx="1" presStyleCnt="3" custScaleY="75601"/>
      <dgm:spPr/>
      <dgm:t>
        <a:bodyPr/>
        <a:lstStyle/>
        <a:p>
          <a:endParaRPr lang="en-US"/>
        </a:p>
      </dgm:t>
    </dgm:pt>
    <dgm:pt modelId="{EFAF7DF7-60C4-45A0-B5DC-65BA5852392D}" type="pres">
      <dgm:prSet presAssocID="{D462F683-DE28-4197-816A-B888DA3FF990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78A9E-F819-4829-9B6F-7A1F040DC5D1}" type="pres">
      <dgm:prSet presAssocID="{2B60B046-5EA5-4D49-B8FE-631E4B74495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1290C4D-3D84-4134-ABCC-BA3BF11937D0}" type="pres">
      <dgm:prSet presAssocID="{2B60B046-5EA5-4D49-B8FE-631E4B744950}" presName="connTx" presStyleLbl="sibTrans2D1" presStyleIdx="1" presStyleCnt="2"/>
      <dgm:spPr/>
      <dgm:t>
        <a:bodyPr/>
        <a:lstStyle/>
        <a:p>
          <a:endParaRPr lang="en-US"/>
        </a:p>
      </dgm:t>
    </dgm:pt>
    <dgm:pt modelId="{A1C6AAED-FF52-4912-84EC-B1F8961DE2EF}" type="pres">
      <dgm:prSet presAssocID="{37E62F7D-5DF7-4F6D-96BE-B07B8DB5C1E3}" presName="composite" presStyleCnt="0"/>
      <dgm:spPr/>
    </dgm:pt>
    <dgm:pt modelId="{5E6B058F-62C3-4878-B27B-8BED7FB28B37}" type="pres">
      <dgm:prSet presAssocID="{37E62F7D-5DF7-4F6D-96BE-B07B8DB5C1E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7ABFB-345C-49B3-825D-0E0DF912C7CB}" type="pres">
      <dgm:prSet presAssocID="{37E62F7D-5DF7-4F6D-96BE-B07B8DB5C1E3}" presName="parSh" presStyleLbl="node1" presStyleIdx="2" presStyleCnt="3" custScaleX="132379" custScaleY="75601"/>
      <dgm:spPr/>
      <dgm:t>
        <a:bodyPr/>
        <a:lstStyle/>
        <a:p>
          <a:endParaRPr lang="en-US"/>
        </a:p>
      </dgm:t>
    </dgm:pt>
    <dgm:pt modelId="{41C6B69C-24E8-4200-A427-0DED0A12B5C8}" type="pres">
      <dgm:prSet presAssocID="{37E62F7D-5DF7-4F6D-96BE-B07B8DB5C1E3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7876B4-3519-4C47-B83D-A0F6C97CC5E4}" type="presOf" srcId="{D462F683-DE28-4197-816A-B888DA3FF990}" destId="{DFE869BC-B400-4B62-88A4-F19B5D1B46CE}" srcOrd="1" destOrd="0" presId="urn:microsoft.com/office/officeart/2005/8/layout/process3"/>
    <dgm:cxn modelId="{1D644299-8385-42B8-8496-8B9B16EBCCED}" type="presOf" srcId="{C510256F-7481-474C-AA16-3A8AD8E02F01}" destId="{CF284482-A520-4829-84FD-753E278EA581}" srcOrd="0" destOrd="0" presId="urn:microsoft.com/office/officeart/2005/8/layout/process3"/>
    <dgm:cxn modelId="{F5CDAE03-34A9-4BCA-B76D-A5F614B821FC}" type="presOf" srcId="{B58C29B0-77DC-48DB-81AC-92BFA9719484}" destId="{EFAF7DF7-60C4-45A0-B5DC-65BA5852392D}" srcOrd="0" destOrd="0" presId="urn:microsoft.com/office/officeart/2005/8/layout/process3"/>
    <dgm:cxn modelId="{75522CA0-6D08-48FA-AD17-6ADF62D9D259}" type="presOf" srcId="{C510256F-7481-474C-AA16-3A8AD8E02F01}" destId="{E56951D3-B725-49C2-B4EC-39D4000C31DC}" srcOrd="1" destOrd="0" presId="urn:microsoft.com/office/officeart/2005/8/layout/process3"/>
    <dgm:cxn modelId="{C4493618-FEB3-4683-8241-EB6651A53F8C}" type="presOf" srcId="{37E62F7D-5DF7-4F6D-96BE-B07B8DB5C1E3}" destId="{5E6B058F-62C3-4878-B27B-8BED7FB28B37}" srcOrd="0" destOrd="0" presId="urn:microsoft.com/office/officeart/2005/8/layout/process3"/>
    <dgm:cxn modelId="{5F38B9E2-7058-48CC-94D7-C0EF8F4AF4B5}" type="presOf" srcId="{74D1A64F-8F9C-4B44-A364-CC2A596B33B1}" destId="{41C6B69C-24E8-4200-A427-0DED0A12B5C8}" srcOrd="0" destOrd="0" presId="urn:microsoft.com/office/officeart/2005/8/layout/process3"/>
    <dgm:cxn modelId="{732FE951-EB36-4BC0-9CE2-864D0318137B}" type="presOf" srcId="{E0D76ECC-1C5C-4F16-9823-784889304D67}" destId="{FFC73F70-F1CD-4799-BFCC-212A1AAF2407}" srcOrd="0" destOrd="0" presId="urn:microsoft.com/office/officeart/2005/8/layout/process3"/>
    <dgm:cxn modelId="{9213A0F5-F000-4733-A939-C01C25D82ACE}" type="presOf" srcId="{D462F683-DE28-4197-816A-B888DA3FF990}" destId="{F2D4DED7-47E9-4982-8C25-04721B06B60D}" srcOrd="0" destOrd="0" presId="urn:microsoft.com/office/officeart/2005/8/layout/process3"/>
    <dgm:cxn modelId="{DFCEC694-35B3-4DF2-98BE-9E11107BAC60}" type="presOf" srcId="{2B60B046-5EA5-4D49-B8FE-631E4B744950}" destId="{7C378A9E-F819-4829-9B6F-7A1F040DC5D1}" srcOrd="0" destOrd="0" presId="urn:microsoft.com/office/officeart/2005/8/layout/process3"/>
    <dgm:cxn modelId="{46662493-27A0-4AAB-BC02-3E8D2A530099}" srcId="{D462F683-DE28-4197-816A-B888DA3FF990}" destId="{D86B8819-51D1-45CA-84FE-41AD2D2BE8DC}" srcOrd="1" destOrd="0" parTransId="{F9480DD6-BE76-4E09-B541-CACF72671AB9}" sibTransId="{67CC0765-A862-4D6D-B7E9-897DBF4C0A18}"/>
    <dgm:cxn modelId="{65207BD4-5947-4B52-8809-9B51D59B5CAE}" srcId="{28DF2522-22CA-4107-AA74-8E91FBA3F8C6}" destId="{37E62F7D-5DF7-4F6D-96BE-B07B8DB5C1E3}" srcOrd="2" destOrd="0" parTransId="{85B4903F-C75A-45B5-B7ED-30886C004C8D}" sibTransId="{FB685C84-DCCC-43D8-A1C7-1D3FAED11176}"/>
    <dgm:cxn modelId="{BF170921-A700-42B1-8165-0BCCBF03F0CB}" type="presOf" srcId="{37E62F7D-5DF7-4F6D-96BE-B07B8DB5C1E3}" destId="{02E7ABFB-345C-49B3-825D-0E0DF912C7CB}" srcOrd="1" destOrd="0" presId="urn:microsoft.com/office/officeart/2005/8/layout/process3"/>
    <dgm:cxn modelId="{59BE050D-E369-4B3D-AA6E-6276A4384BCE}" srcId="{28DF2522-22CA-4107-AA74-8E91FBA3F8C6}" destId="{C510256F-7481-474C-AA16-3A8AD8E02F01}" srcOrd="0" destOrd="0" parTransId="{4242378A-EBE1-4530-AF36-F50C9B65DE4E}" sibTransId="{E0D76ECC-1C5C-4F16-9823-784889304D67}"/>
    <dgm:cxn modelId="{42CAD961-8815-4FD7-BF6B-656452A705C6}" type="presOf" srcId="{D4AE1F96-00B0-447E-9E44-3591825A9E64}" destId="{66ABB08F-6EB4-4B11-89BB-60AE0F130CB9}" srcOrd="0" destOrd="0" presId="urn:microsoft.com/office/officeart/2005/8/layout/process3"/>
    <dgm:cxn modelId="{79DFA1DB-A40B-4371-8E10-D8001DC27408}" type="presOf" srcId="{D86B8819-51D1-45CA-84FE-41AD2D2BE8DC}" destId="{EFAF7DF7-60C4-45A0-B5DC-65BA5852392D}" srcOrd="0" destOrd="1" presId="urn:microsoft.com/office/officeart/2005/8/layout/process3"/>
    <dgm:cxn modelId="{37DAA9DB-CF96-4728-ACAD-6760C3B60A22}" type="presOf" srcId="{2B60B046-5EA5-4D49-B8FE-631E4B744950}" destId="{31290C4D-3D84-4134-ABCC-BA3BF11937D0}" srcOrd="1" destOrd="0" presId="urn:microsoft.com/office/officeart/2005/8/layout/process3"/>
    <dgm:cxn modelId="{1F8BFCAB-4B82-45E5-8A26-43C17469B635}" type="presOf" srcId="{28DF2522-22CA-4107-AA74-8E91FBA3F8C6}" destId="{512B2423-618B-4CCD-8EDC-EE8EE5701BD1}" srcOrd="0" destOrd="0" presId="urn:microsoft.com/office/officeart/2005/8/layout/process3"/>
    <dgm:cxn modelId="{E848B93F-C5CD-4F0C-A0BA-9E8BEF56D2C4}" srcId="{D462F683-DE28-4197-816A-B888DA3FF990}" destId="{B58C29B0-77DC-48DB-81AC-92BFA9719484}" srcOrd="0" destOrd="0" parTransId="{5F9A5F0F-FD26-4632-881C-A8D09A84B168}" sibTransId="{EFD1E28E-6AED-4782-869D-9B401077474F}"/>
    <dgm:cxn modelId="{7E759AEA-FB1B-469C-B0FB-8942FB749E9C}" srcId="{C510256F-7481-474C-AA16-3A8AD8E02F01}" destId="{D4AE1F96-00B0-447E-9E44-3591825A9E64}" srcOrd="0" destOrd="0" parTransId="{FCD09D7D-049E-4FA7-89C6-424D1B7AAA89}" sibTransId="{2E0A1798-362F-4531-9084-9B0038E0EC37}"/>
    <dgm:cxn modelId="{2582FB57-F436-44AB-9981-9FB2F295BBB0}" srcId="{28DF2522-22CA-4107-AA74-8E91FBA3F8C6}" destId="{D462F683-DE28-4197-816A-B888DA3FF990}" srcOrd="1" destOrd="0" parTransId="{2EDCD8E9-20A8-40A1-B1D9-FF2A036E41C9}" sibTransId="{2B60B046-5EA5-4D49-B8FE-631E4B744950}"/>
    <dgm:cxn modelId="{FEB8D2EC-96A5-45E3-A283-30A356397863}" srcId="{37E62F7D-5DF7-4F6D-96BE-B07B8DB5C1E3}" destId="{74D1A64F-8F9C-4B44-A364-CC2A596B33B1}" srcOrd="0" destOrd="0" parTransId="{634EB08D-CA1F-440A-92EF-459ECAA77C00}" sibTransId="{8C49D222-D0F5-49AF-9D9C-0703DF2B20D2}"/>
    <dgm:cxn modelId="{AEB6E229-681B-4E26-BD9C-8EE23896AC6E}" type="presOf" srcId="{E0D76ECC-1C5C-4F16-9823-784889304D67}" destId="{C7F9A03E-3185-48B6-9180-0FC752B2E589}" srcOrd="1" destOrd="0" presId="urn:microsoft.com/office/officeart/2005/8/layout/process3"/>
    <dgm:cxn modelId="{2B42B860-774F-47F7-A137-061E464DD93E}" type="presParOf" srcId="{512B2423-618B-4CCD-8EDC-EE8EE5701BD1}" destId="{D11CCC38-EDF2-45ED-BEFA-88077C049E8F}" srcOrd="0" destOrd="0" presId="urn:microsoft.com/office/officeart/2005/8/layout/process3"/>
    <dgm:cxn modelId="{933BB500-FBBF-4528-A342-E25D193C9874}" type="presParOf" srcId="{D11CCC38-EDF2-45ED-BEFA-88077C049E8F}" destId="{CF284482-A520-4829-84FD-753E278EA581}" srcOrd="0" destOrd="0" presId="urn:microsoft.com/office/officeart/2005/8/layout/process3"/>
    <dgm:cxn modelId="{6CB96E52-362C-4360-A786-9E3A2F856210}" type="presParOf" srcId="{D11CCC38-EDF2-45ED-BEFA-88077C049E8F}" destId="{E56951D3-B725-49C2-B4EC-39D4000C31DC}" srcOrd="1" destOrd="0" presId="urn:microsoft.com/office/officeart/2005/8/layout/process3"/>
    <dgm:cxn modelId="{D90658A7-AA4D-4833-9A96-4B6E5DB7B5D1}" type="presParOf" srcId="{D11CCC38-EDF2-45ED-BEFA-88077C049E8F}" destId="{66ABB08F-6EB4-4B11-89BB-60AE0F130CB9}" srcOrd="2" destOrd="0" presId="urn:microsoft.com/office/officeart/2005/8/layout/process3"/>
    <dgm:cxn modelId="{94DBBA2A-FC8F-4FD0-BF84-9235BA2ACD66}" type="presParOf" srcId="{512B2423-618B-4CCD-8EDC-EE8EE5701BD1}" destId="{FFC73F70-F1CD-4799-BFCC-212A1AAF2407}" srcOrd="1" destOrd="0" presId="urn:microsoft.com/office/officeart/2005/8/layout/process3"/>
    <dgm:cxn modelId="{1A230FC5-628D-40A6-868C-C7608668571A}" type="presParOf" srcId="{FFC73F70-F1CD-4799-BFCC-212A1AAF2407}" destId="{C7F9A03E-3185-48B6-9180-0FC752B2E589}" srcOrd="0" destOrd="0" presId="urn:microsoft.com/office/officeart/2005/8/layout/process3"/>
    <dgm:cxn modelId="{CF5011E2-7EB0-4885-8257-3A4BAAC1DCB2}" type="presParOf" srcId="{512B2423-618B-4CCD-8EDC-EE8EE5701BD1}" destId="{85B46015-A29B-41B4-B108-77EDAE358B99}" srcOrd="2" destOrd="0" presId="urn:microsoft.com/office/officeart/2005/8/layout/process3"/>
    <dgm:cxn modelId="{CD700A98-213C-4E92-802F-D3D6B5C10A9F}" type="presParOf" srcId="{85B46015-A29B-41B4-B108-77EDAE358B99}" destId="{F2D4DED7-47E9-4982-8C25-04721B06B60D}" srcOrd="0" destOrd="0" presId="urn:microsoft.com/office/officeart/2005/8/layout/process3"/>
    <dgm:cxn modelId="{71086D9C-9CE7-435A-B63A-FF83703EF88F}" type="presParOf" srcId="{85B46015-A29B-41B4-B108-77EDAE358B99}" destId="{DFE869BC-B400-4B62-88A4-F19B5D1B46CE}" srcOrd="1" destOrd="0" presId="urn:microsoft.com/office/officeart/2005/8/layout/process3"/>
    <dgm:cxn modelId="{917D9E00-AFF8-4986-A55A-296EB874BE84}" type="presParOf" srcId="{85B46015-A29B-41B4-B108-77EDAE358B99}" destId="{EFAF7DF7-60C4-45A0-B5DC-65BA5852392D}" srcOrd="2" destOrd="0" presId="urn:microsoft.com/office/officeart/2005/8/layout/process3"/>
    <dgm:cxn modelId="{F6D71C50-1DAF-419D-A3F3-BBF5D5ACB1FD}" type="presParOf" srcId="{512B2423-618B-4CCD-8EDC-EE8EE5701BD1}" destId="{7C378A9E-F819-4829-9B6F-7A1F040DC5D1}" srcOrd="3" destOrd="0" presId="urn:microsoft.com/office/officeart/2005/8/layout/process3"/>
    <dgm:cxn modelId="{AA41CD5D-8C21-4D8D-B002-A073639806C8}" type="presParOf" srcId="{7C378A9E-F819-4829-9B6F-7A1F040DC5D1}" destId="{31290C4D-3D84-4134-ABCC-BA3BF11937D0}" srcOrd="0" destOrd="0" presId="urn:microsoft.com/office/officeart/2005/8/layout/process3"/>
    <dgm:cxn modelId="{04E240F9-52FF-43A8-9B71-35C987A856F9}" type="presParOf" srcId="{512B2423-618B-4CCD-8EDC-EE8EE5701BD1}" destId="{A1C6AAED-FF52-4912-84EC-B1F8961DE2EF}" srcOrd="4" destOrd="0" presId="urn:microsoft.com/office/officeart/2005/8/layout/process3"/>
    <dgm:cxn modelId="{5C37E70B-AE34-4547-9585-D5878D4E3EF3}" type="presParOf" srcId="{A1C6AAED-FF52-4912-84EC-B1F8961DE2EF}" destId="{5E6B058F-62C3-4878-B27B-8BED7FB28B37}" srcOrd="0" destOrd="0" presId="urn:microsoft.com/office/officeart/2005/8/layout/process3"/>
    <dgm:cxn modelId="{1AEF27BD-7A5E-4FCA-A6AA-9995ECFBBD2E}" type="presParOf" srcId="{A1C6AAED-FF52-4912-84EC-B1F8961DE2EF}" destId="{02E7ABFB-345C-49B3-825D-0E0DF912C7CB}" srcOrd="1" destOrd="0" presId="urn:microsoft.com/office/officeart/2005/8/layout/process3"/>
    <dgm:cxn modelId="{B845138A-AE5A-498D-BD2E-B231D249A905}" type="presParOf" srcId="{A1C6AAED-FF52-4912-84EC-B1F8961DE2EF}" destId="{41C6B69C-24E8-4200-A427-0DED0A12B5C8}" srcOrd="2" destOrd="0" presId="urn:microsoft.com/office/officeart/2005/8/layout/process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CEF9E6-ABF8-4669-A6A2-993232F52F6A}" type="doc">
      <dgm:prSet loTypeId="urn:microsoft.com/office/officeart/2005/8/layout/p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91F1BCEE-93C3-440D-88FB-870FCB49F7C8}">
      <dgm:prSet phldrT="[Text]" custT="1"/>
      <dgm:spPr/>
      <dgm:t>
        <a:bodyPr/>
        <a:lstStyle/>
        <a:p>
          <a:r>
            <a:rPr lang="en-US" sz="2000" dirty="0" smtClean="0"/>
            <a:t>The ENSO-related stationary wave train is characterized by </a:t>
          </a:r>
          <a:r>
            <a:rPr lang="en-US" sz="2000" dirty="0" smtClean="0">
              <a:solidFill>
                <a:srgbClr val="0000CC"/>
              </a:solidFill>
            </a:rPr>
            <a:t>equatorward propagation </a:t>
          </a:r>
          <a:r>
            <a:rPr lang="en-US" sz="2000" dirty="0" smtClean="0">
              <a:solidFill>
                <a:schemeClr val="tx1"/>
              </a:solidFill>
            </a:rPr>
            <a:t>over the North Atlantic </a:t>
          </a:r>
          <a:r>
            <a:rPr lang="en-US" sz="2000" dirty="0" smtClean="0"/>
            <a:t>.</a:t>
          </a:r>
          <a:endParaRPr lang="en-US" sz="2000" dirty="0"/>
        </a:p>
      </dgm:t>
    </dgm:pt>
    <dgm:pt modelId="{1DB9B8EF-8BD5-44FA-9B55-316BD9ED6C1F}" type="sibTrans" cxnId="{390FD8C1-5896-4325-ADC2-A7B70CB7B9CA}">
      <dgm:prSet/>
      <dgm:spPr/>
      <dgm:t>
        <a:bodyPr/>
        <a:lstStyle/>
        <a:p>
          <a:endParaRPr lang="en-US"/>
        </a:p>
      </dgm:t>
    </dgm:pt>
    <dgm:pt modelId="{03780D60-0D5B-4E11-BA6A-1C69AF1DDB6D}" type="parTrans" cxnId="{390FD8C1-5896-4325-ADC2-A7B70CB7B9CA}">
      <dgm:prSet/>
      <dgm:spPr/>
      <dgm:t>
        <a:bodyPr/>
        <a:lstStyle/>
        <a:p>
          <a:endParaRPr lang="en-US"/>
        </a:p>
      </dgm:t>
    </dgm:pt>
    <dgm:pt modelId="{FA541A99-1428-45A6-AC84-972C72C37DDF}">
      <dgm:prSet phldrT="[Text]" custT="1"/>
      <dgm:spPr/>
      <dgm:t>
        <a:bodyPr/>
        <a:lstStyle/>
        <a:p>
          <a:r>
            <a:rPr lang="en-US" sz="2200" dirty="0" smtClean="0"/>
            <a:t>Stationary wave propagation does not seem to explain  ENSO influences on atmospheric variability over the North Atlantic.</a:t>
          </a:r>
          <a:endParaRPr lang="en-US" sz="2200" dirty="0"/>
        </a:p>
      </dgm:t>
    </dgm:pt>
    <dgm:pt modelId="{A943864B-14D9-45F8-A87A-71A8FBC7F9E5}" type="sibTrans" cxnId="{F1042EC0-EE06-47BF-BC2D-107E9C3AE87D}">
      <dgm:prSet/>
      <dgm:spPr/>
      <dgm:t>
        <a:bodyPr/>
        <a:lstStyle/>
        <a:p>
          <a:endParaRPr lang="en-US"/>
        </a:p>
      </dgm:t>
    </dgm:pt>
    <dgm:pt modelId="{EF4692FD-4803-4858-8D6D-CFCC3B983395}" type="parTrans" cxnId="{F1042EC0-EE06-47BF-BC2D-107E9C3AE87D}">
      <dgm:prSet/>
      <dgm:spPr/>
      <dgm:t>
        <a:bodyPr/>
        <a:lstStyle/>
        <a:p>
          <a:endParaRPr lang="en-US"/>
        </a:p>
      </dgm:t>
    </dgm:pt>
    <dgm:pt modelId="{0C108A54-35FC-42F1-BCE6-4689A39A7E51}">
      <dgm:prSet phldrT="[Text]" custT="1"/>
      <dgm:spPr/>
      <dgm:t>
        <a:bodyPr/>
        <a:lstStyle/>
        <a:p>
          <a:r>
            <a:rPr lang="en-US" sz="2000" dirty="0" smtClean="0"/>
            <a:t>However,  the ENSO-related SST anomalies in tropical Pacific in CM2.1 is </a:t>
          </a:r>
          <a:r>
            <a:rPr lang="en-US" sz="2000" dirty="0" smtClean="0">
              <a:solidFill>
                <a:srgbClr val="0000CC"/>
              </a:solidFill>
            </a:rPr>
            <a:t>shifted westward relative to observations</a:t>
          </a:r>
          <a:r>
            <a:rPr lang="en-US" sz="2000" dirty="0" smtClean="0"/>
            <a:t>. This spatial displacement of the SST forcing may lead to underestimation of the ENSO impacts on the simulated North Atlantic variability. </a:t>
          </a:r>
          <a:endParaRPr lang="en-US" sz="2000" dirty="0"/>
        </a:p>
      </dgm:t>
    </dgm:pt>
    <dgm:pt modelId="{65415D75-890F-491A-A76C-09C7544BD5F2}" type="parTrans" cxnId="{A610DF79-38BB-4C47-A427-1D3C1F6661D8}">
      <dgm:prSet/>
      <dgm:spPr/>
      <dgm:t>
        <a:bodyPr/>
        <a:lstStyle/>
        <a:p>
          <a:endParaRPr lang="en-US"/>
        </a:p>
      </dgm:t>
    </dgm:pt>
    <dgm:pt modelId="{91D1A088-BCC0-4329-AD0D-4EF7D86F6D28}" type="sibTrans" cxnId="{A610DF79-38BB-4C47-A427-1D3C1F6661D8}">
      <dgm:prSet/>
      <dgm:spPr/>
      <dgm:t>
        <a:bodyPr/>
        <a:lstStyle/>
        <a:p>
          <a:endParaRPr lang="en-US"/>
        </a:p>
      </dgm:t>
    </dgm:pt>
    <dgm:pt modelId="{64E1C8CA-5BF6-4910-BB0F-F4CBE84CB38A}">
      <dgm:prSet phldrT="[Text]" custT="1"/>
      <dgm:spPr/>
      <dgm:t>
        <a:bodyPr/>
        <a:lstStyle/>
        <a:p>
          <a:r>
            <a:rPr lang="en-US" sz="2000" dirty="0" smtClean="0"/>
            <a:t>GCM reproduces the </a:t>
          </a:r>
          <a:r>
            <a:rPr lang="en-US" sz="2000" dirty="0" smtClean="0">
              <a:solidFill>
                <a:srgbClr val="0000CC"/>
              </a:solidFill>
            </a:rPr>
            <a:t>Nonlinearity</a:t>
          </a:r>
          <a:r>
            <a:rPr lang="en-US" sz="2000" dirty="0" smtClean="0"/>
            <a:t> associated with the El Nino and La Nina. </a:t>
          </a:r>
          <a:endParaRPr lang="en-US" sz="2000" dirty="0"/>
        </a:p>
      </dgm:t>
    </dgm:pt>
    <dgm:pt modelId="{6203173C-97B0-4621-8654-802A592770C6}" type="parTrans" cxnId="{0EF04B18-9902-4348-894F-2A811ACB93CF}">
      <dgm:prSet/>
      <dgm:spPr/>
    </dgm:pt>
    <dgm:pt modelId="{327E1810-2639-4600-A4CF-B6F0EE8AFA42}" type="sibTrans" cxnId="{0EF04B18-9902-4348-894F-2A811ACB93CF}">
      <dgm:prSet/>
      <dgm:spPr/>
    </dgm:pt>
    <dgm:pt modelId="{B2EDEED9-3B7E-4CA5-84A3-17308E3B1384}" type="pres">
      <dgm:prSet presAssocID="{43CEF9E6-ABF8-4669-A6A2-993232F52F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C767F0-9003-4E24-B491-97EE3EBCC517}" type="pres">
      <dgm:prSet presAssocID="{43CEF9E6-ABF8-4669-A6A2-993232F52F6A}" presName="bkgdShp" presStyleLbl="alignAccFollowNode1" presStyleIdx="0" presStyleCnt="1"/>
      <dgm:spPr/>
    </dgm:pt>
    <dgm:pt modelId="{0D507A6A-3BD9-419B-BC3C-074073F0CA75}" type="pres">
      <dgm:prSet presAssocID="{43CEF9E6-ABF8-4669-A6A2-993232F52F6A}" presName="linComp" presStyleCnt="0"/>
      <dgm:spPr/>
    </dgm:pt>
    <dgm:pt modelId="{7B570019-ADFB-476F-AF88-DF893676CB1A}" type="pres">
      <dgm:prSet presAssocID="{FA541A99-1428-45A6-AC84-972C72C37DDF}" presName="compNode" presStyleCnt="0"/>
      <dgm:spPr/>
    </dgm:pt>
    <dgm:pt modelId="{7A64BAD7-2BC5-48FC-A110-52149E5044CB}" type="pres">
      <dgm:prSet presAssocID="{FA541A99-1428-45A6-AC84-972C72C37DD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1C56D-2B6E-40AE-91A8-7344BB283F3F}" type="pres">
      <dgm:prSet presAssocID="{FA541A99-1428-45A6-AC84-972C72C37DDF}" presName="invisiNode" presStyleLbl="node1" presStyleIdx="0" presStyleCnt="1"/>
      <dgm:spPr/>
    </dgm:pt>
    <dgm:pt modelId="{29C082E3-AED7-403A-A4DC-C27B464B98AF}" type="pres">
      <dgm:prSet presAssocID="{FA541A99-1428-45A6-AC84-972C72C37DDF}" presName="imagNode" presStyleLbl="fgImgPlace1" presStyleIdx="0" presStyleCnt="1" custScaleX="69201" custScaleY="1190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0449DC9-DC7B-45D7-A7FC-16F5A06E86AD}" type="presOf" srcId="{0C108A54-35FC-42F1-BCE6-4689A39A7E51}" destId="{7A64BAD7-2BC5-48FC-A110-52149E5044CB}" srcOrd="0" destOrd="3" presId="urn:microsoft.com/office/officeart/2005/8/layout/pList2"/>
    <dgm:cxn modelId="{0EF04B18-9902-4348-894F-2A811ACB93CF}" srcId="{FA541A99-1428-45A6-AC84-972C72C37DDF}" destId="{64E1C8CA-5BF6-4910-BB0F-F4CBE84CB38A}" srcOrd="1" destOrd="0" parTransId="{6203173C-97B0-4621-8654-802A592770C6}" sibTransId="{327E1810-2639-4600-A4CF-B6F0EE8AFA42}"/>
    <dgm:cxn modelId="{2DA3B34B-0BDC-4DED-B358-CFC6D8621144}" type="presOf" srcId="{FA541A99-1428-45A6-AC84-972C72C37DDF}" destId="{7A64BAD7-2BC5-48FC-A110-52149E5044CB}" srcOrd="0" destOrd="0" presId="urn:microsoft.com/office/officeart/2005/8/layout/pList2"/>
    <dgm:cxn modelId="{CADE49C8-F3D4-49CA-867F-3D58458409E8}" type="presOf" srcId="{43CEF9E6-ABF8-4669-A6A2-993232F52F6A}" destId="{B2EDEED9-3B7E-4CA5-84A3-17308E3B1384}" srcOrd="0" destOrd="0" presId="urn:microsoft.com/office/officeart/2005/8/layout/pList2"/>
    <dgm:cxn modelId="{390FD8C1-5896-4325-ADC2-A7B70CB7B9CA}" srcId="{FA541A99-1428-45A6-AC84-972C72C37DDF}" destId="{91F1BCEE-93C3-440D-88FB-870FCB49F7C8}" srcOrd="0" destOrd="0" parTransId="{03780D60-0D5B-4E11-BA6A-1C69AF1DDB6D}" sibTransId="{1DB9B8EF-8BD5-44FA-9B55-316BD9ED6C1F}"/>
    <dgm:cxn modelId="{A610DF79-38BB-4C47-A427-1D3C1F6661D8}" srcId="{FA541A99-1428-45A6-AC84-972C72C37DDF}" destId="{0C108A54-35FC-42F1-BCE6-4689A39A7E51}" srcOrd="2" destOrd="0" parTransId="{65415D75-890F-491A-A76C-09C7544BD5F2}" sibTransId="{91D1A088-BCC0-4329-AD0D-4EF7D86F6D28}"/>
    <dgm:cxn modelId="{4056E00B-B94C-49AC-B8E6-9669F2A6858A}" type="presOf" srcId="{64E1C8CA-5BF6-4910-BB0F-F4CBE84CB38A}" destId="{7A64BAD7-2BC5-48FC-A110-52149E5044CB}" srcOrd="0" destOrd="2" presId="urn:microsoft.com/office/officeart/2005/8/layout/pList2"/>
    <dgm:cxn modelId="{E0124FAB-28B2-4633-A84E-3B8B66AD12CF}" type="presOf" srcId="{91F1BCEE-93C3-440D-88FB-870FCB49F7C8}" destId="{7A64BAD7-2BC5-48FC-A110-52149E5044CB}" srcOrd="0" destOrd="1" presId="urn:microsoft.com/office/officeart/2005/8/layout/pList2"/>
    <dgm:cxn modelId="{F1042EC0-EE06-47BF-BC2D-107E9C3AE87D}" srcId="{43CEF9E6-ABF8-4669-A6A2-993232F52F6A}" destId="{FA541A99-1428-45A6-AC84-972C72C37DDF}" srcOrd="0" destOrd="0" parTransId="{EF4692FD-4803-4858-8D6D-CFCC3B983395}" sibTransId="{A943864B-14D9-45F8-A87A-71A8FBC7F9E5}"/>
    <dgm:cxn modelId="{A65A69B2-0455-4CEC-A3E6-196E36DCC4C0}" type="presParOf" srcId="{B2EDEED9-3B7E-4CA5-84A3-17308E3B1384}" destId="{5FC767F0-9003-4E24-B491-97EE3EBCC517}" srcOrd="0" destOrd="0" presId="urn:microsoft.com/office/officeart/2005/8/layout/pList2"/>
    <dgm:cxn modelId="{155C0007-E1FC-44FA-BFF1-64BB9BBF30F5}" type="presParOf" srcId="{B2EDEED9-3B7E-4CA5-84A3-17308E3B1384}" destId="{0D507A6A-3BD9-419B-BC3C-074073F0CA75}" srcOrd="1" destOrd="0" presId="urn:microsoft.com/office/officeart/2005/8/layout/pList2"/>
    <dgm:cxn modelId="{EDDE3F56-5577-4234-BE35-F3E8C6289347}" type="presParOf" srcId="{0D507A6A-3BD9-419B-BC3C-074073F0CA75}" destId="{7B570019-ADFB-476F-AF88-DF893676CB1A}" srcOrd="0" destOrd="0" presId="urn:microsoft.com/office/officeart/2005/8/layout/pList2"/>
    <dgm:cxn modelId="{D5134E37-1B85-4B23-BAA5-3CFDA33983E4}" type="presParOf" srcId="{7B570019-ADFB-476F-AF88-DF893676CB1A}" destId="{7A64BAD7-2BC5-48FC-A110-52149E5044CB}" srcOrd="0" destOrd="0" presId="urn:microsoft.com/office/officeart/2005/8/layout/pList2"/>
    <dgm:cxn modelId="{A537938D-8D5D-46D0-ABAB-8C3887A581B3}" type="presParOf" srcId="{7B570019-ADFB-476F-AF88-DF893676CB1A}" destId="{CBD1C56D-2B6E-40AE-91A8-7344BB283F3F}" srcOrd="1" destOrd="0" presId="urn:microsoft.com/office/officeart/2005/8/layout/pList2"/>
    <dgm:cxn modelId="{968BA414-53B9-4600-9D64-7D1A1D389D0A}" type="presParOf" srcId="{7B570019-ADFB-476F-AF88-DF893676CB1A}" destId="{29C082E3-AED7-403A-A4DC-C27B464B98AF}" srcOrd="2" destOrd="0" presId="urn:microsoft.com/office/officeart/2005/8/layout/p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BB6A079-AB7D-4EB9-94C5-3A85C89C8D1A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14825DA-8DED-4ED1-B76F-18D0618A1CA1}">
      <dgm:prSet phldrT="[Text]"/>
      <dgm:spPr/>
      <dgm:t>
        <a:bodyPr/>
        <a:lstStyle/>
        <a:p>
          <a:r>
            <a:rPr lang="en-US" dirty="0" smtClean="0"/>
            <a:t>Atmos.</a:t>
          </a:r>
          <a:endParaRPr lang="en-US" dirty="0"/>
        </a:p>
      </dgm:t>
    </dgm:pt>
    <dgm:pt modelId="{5916F876-7808-481E-8312-2723F5B87E3D}" type="parTrans" cxnId="{B5504E53-0D9B-449F-A329-DA2BD21725F7}">
      <dgm:prSet/>
      <dgm:spPr/>
      <dgm:t>
        <a:bodyPr/>
        <a:lstStyle/>
        <a:p>
          <a:endParaRPr lang="en-US"/>
        </a:p>
      </dgm:t>
    </dgm:pt>
    <dgm:pt modelId="{60F8E97E-AF6D-4249-9D40-B7C0B326D2D2}" type="sibTrans" cxnId="{B5504E53-0D9B-449F-A329-DA2BD21725F7}">
      <dgm:prSet/>
      <dgm:spPr/>
      <dgm:t>
        <a:bodyPr/>
        <a:lstStyle/>
        <a:p>
          <a:endParaRPr lang="en-US"/>
        </a:p>
      </dgm:t>
    </dgm:pt>
    <dgm:pt modelId="{EDB605FC-4483-44B4-9534-13D7E22B7C4A}">
      <dgm:prSet/>
      <dgm:spPr/>
      <dgm:t>
        <a:bodyPr/>
        <a:lstStyle/>
        <a:p>
          <a:r>
            <a:rPr lang="en-US" dirty="0" smtClean="0"/>
            <a:t>Ocean</a:t>
          </a:r>
          <a:endParaRPr lang="en-US" dirty="0"/>
        </a:p>
      </dgm:t>
    </dgm:pt>
    <dgm:pt modelId="{6BC59263-B8F3-4200-8279-DB07BB645809}" type="parTrans" cxnId="{E4E0630E-8C46-4433-BFCF-E89F623FF7E6}">
      <dgm:prSet/>
      <dgm:spPr/>
      <dgm:t>
        <a:bodyPr/>
        <a:lstStyle/>
        <a:p>
          <a:endParaRPr lang="en-US"/>
        </a:p>
      </dgm:t>
    </dgm:pt>
    <dgm:pt modelId="{BE54FDA7-2A4A-4275-B30C-5EA343FED0A3}" type="sibTrans" cxnId="{E4E0630E-8C46-4433-BFCF-E89F623FF7E6}">
      <dgm:prSet/>
      <dgm:spPr/>
      <dgm:t>
        <a:bodyPr/>
        <a:lstStyle/>
        <a:p>
          <a:endParaRPr lang="en-US"/>
        </a:p>
      </dgm:t>
    </dgm:pt>
    <dgm:pt modelId="{AB837140-FFE7-451A-BAFF-2834A4E88C81}">
      <dgm:prSet/>
      <dgm:spPr/>
      <dgm:t>
        <a:bodyPr/>
        <a:lstStyle/>
        <a:p>
          <a:r>
            <a:rPr lang="en-US" dirty="0" smtClean="0"/>
            <a:t>Flux</a:t>
          </a:r>
          <a:endParaRPr lang="en-US" dirty="0"/>
        </a:p>
      </dgm:t>
    </dgm:pt>
    <dgm:pt modelId="{948F5079-2F51-40C2-9A29-C8CAEE263B7C}" type="parTrans" cxnId="{EF3AC172-4908-4211-90A1-24433774B06C}">
      <dgm:prSet/>
      <dgm:spPr/>
      <dgm:t>
        <a:bodyPr/>
        <a:lstStyle/>
        <a:p>
          <a:endParaRPr lang="en-US"/>
        </a:p>
      </dgm:t>
    </dgm:pt>
    <dgm:pt modelId="{F55DC67D-E021-489B-AE03-E67552234C28}" type="sibTrans" cxnId="{EF3AC172-4908-4211-90A1-24433774B06C}">
      <dgm:prSet/>
      <dgm:spPr/>
      <dgm:t>
        <a:bodyPr/>
        <a:lstStyle/>
        <a:p>
          <a:endParaRPr lang="en-US"/>
        </a:p>
      </dgm:t>
    </dgm:pt>
    <dgm:pt modelId="{37EC2352-4918-4B55-9C4A-F900035BF40E}" type="pres">
      <dgm:prSet presAssocID="{6BB6A079-AB7D-4EB9-94C5-3A85C89C8D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B4B549-863A-45CC-B9D8-A7B03BCCC724}" type="pres">
      <dgm:prSet presAssocID="{814825DA-8DED-4ED1-B76F-18D0618A1CA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D0AFC-C26A-4248-BAB3-B066D144ED67}" type="pres">
      <dgm:prSet presAssocID="{60F8E97E-AF6D-4249-9D40-B7C0B326D2D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AA7E1FF-D4CB-46A8-A4EB-E15D822DF6D7}" type="pres">
      <dgm:prSet presAssocID="{60F8E97E-AF6D-4249-9D40-B7C0B326D2D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2003BE8-A31B-48C8-99EF-B51E5D700E93}" type="pres">
      <dgm:prSet presAssocID="{AB837140-FFE7-451A-BAFF-2834A4E88C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B6F30-F6A5-4403-B739-0D00ABD3F342}" type="pres">
      <dgm:prSet presAssocID="{F55DC67D-E021-489B-AE03-E67552234C2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1D07437-B9E1-4A0F-8400-8515540C9F2A}" type="pres">
      <dgm:prSet presAssocID="{F55DC67D-E021-489B-AE03-E67552234C2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D76CC1A-F18D-4FEA-B72B-099A8FFB8198}" type="pres">
      <dgm:prSet presAssocID="{EDB605FC-4483-44B4-9534-13D7E22B7C4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0AEDCE-361D-47A5-AD73-D43596156FDA}" type="presOf" srcId="{6BB6A079-AB7D-4EB9-94C5-3A85C89C8D1A}" destId="{37EC2352-4918-4B55-9C4A-F900035BF40E}" srcOrd="0" destOrd="0" presId="urn:microsoft.com/office/officeart/2005/8/layout/process1"/>
    <dgm:cxn modelId="{EF3AC172-4908-4211-90A1-24433774B06C}" srcId="{6BB6A079-AB7D-4EB9-94C5-3A85C89C8D1A}" destId="{AB837140-FFE7-451A-BAFF-2834A4E88C81}" srcOrd="1" destOrd="0" parTransId="{948F5079-2F51-40C2-9A29-C8CAEE263B7C}" sibTransId="{F55DC67D-E021-489B-AE03-E67552234C28}"/>
    <dgm:cxn modelId="{8C48992C-9C8E-4520-BA17-4E157E3D8B88}" type="presOf" srcId="{EDB605FC-4483-44B4-9534-13D7E22B7C4A}" destId="{FD76CC1A-F18D-4FEA-B72B-099A8FFB8198}" srcOrd="0" destOrd="0" presId="urn:microsoft.com/office/officeart/2005/8/layout/process1"/>
    <dgm:cxn modelId="{D94927A1-93BC-4FF0-B5ED-9D4DC7C49A6C}" type="presOf" srcId="{F55DC67D-E021-489B-AE03-E67552234C28}" destId="{01D07437-B9E1-4A0F-8400-8515540C9F2A}" srcOrd="1" destOrd="0" presId="urn:microsoft.com/office/officeart/2005/8/layout/process1"/>
    <dgm:cxn modelId="{B5504E53-0D9B-449F-A329-DA2BD21725F7}" srcId="{6BB6A079-AB7D-4EB9-94C5-3A85C89C8D1A}" destId="{814825DA-8DED-4ED1-B76F-18D0618A1CA1}" srcOrd="0" destOrd="0" parTransId="{5916F876-7808-481E-8312-2723F5B87E3D}" sibTransId="{60F8E97E-AF6D-4249-9D40-B7C0B326D2D2}"/>
    <dgm:cxn modelId="{8DB48016-5E46-468B-B55B-AAEB3D64CA75}" type="presOf" srcId="{AB837140-FFE7-451A-BAFF-2834A4E88C81}" destId="{02003BE8-A31B-48C8-99EF-B51E5D700E93}" srcOrd="0" destOrd="0" presId="urn:microsoft.com/office/officeart/2005/8/layout/process1"/>
    <dgm:cxn modelId="{D25EA6CA-85DD-40FE-B2D1-0F57E023A12F}" type="presOf" srcId="{60F8E97E-AF6D-4249-9D40-B7C0B326D2D2}" destId="{2B5D0AFC-C26A-4248-BAB3-B066D144ED67}" srcOrd="0" destOrd="0" presId="urn:microsoft.com/office/officeart/2005/8/layout/process1"/>
    <dgm:cxn modelId="{7BEEA1D5-2DE8-4992-A4DB-1F6EB363A1FC}" type="presOf" srcId="{814825DA-8DED-4ED1-B76F-18D0618A1CA1}" destId="{FEB4B549-863A-45CC-B9D8-A7B03BCCC724}" srcOrd="0" destOrd="0" presId="urn:microsoft.com/office/officeart/2005/8/layout/process1"/>
    <dgm:cxn modelId="{037EC72E-2BF7-4647-9F41-E4A638A033A1}" type="presOf" srcId="{60F8E97E-AF6D-4249-9D40-B7C0B326D2D2}" destId="{BAA7E1FF-D4CB-46A8-A4EB-E15D822DF6D7}" srcOrd="1" destOrd="0" presId="urn:microsoft.com/office/officeart/2005/8/layout/process1"/>
    <dgm:cxn modelId="{E4E0630E-8C46-4433-BFCF-E89F623FF7E6}" srcId="{6BB6A079-AB7D-4EB9-94C5-3A85C89C8D1A}" destId="{EDB605FC-4483-44B4-9534-13D7E22B7C4A}" srcOrd="2" destOrd="0" parTransId="{6BC59263-B8F3-4200-8279-DB07BB645809}" sibTransId="{BE54FDA7-2A4A-4275-B30C-5EA343FED0A3}"/>
    <dgm:cxn modelId="{08FDA52D-412F-445F-92DB-EF8A309B2146}" type="presOf" srcId="{F55DC67D-E021-489B-AE03-E67552234C28}" destId="{294B6F30-F6A5-4403-B739-0D00ABD3F342}" srcOrd="0" destOrd="0" presId="urn:microsoft.com/office/officeart/2005/8/layout/process1"/>
    <dgm:cxn modelId="{1EFA7401-8319-48E7-8642-37830C96086F}" type="presParOf" srcId="{37EC2352-4918-4B55-9C4A-F900035BF40E}" destId="{FEB4B549-863A-45CC-B9D8-A7B03BCCC724}" srcOrd="0" destOrd="0" presId="urn:microsoft.com/office/officeart/2005/8/layout/process1"/>
    <dgm:cxn modelId="{5F1BC482-C67B-426A-9DFC-643FB3E95C8D}" type="presParOf" srcId="{37EC2352-4918-4B55-9C4A-F900035BF40E}" destId="{2B5D0AFC-C26A-4248-BAB3-B066D144ED67}" srcOrd="1" destOrd="0" presId="urn:microsoft.com/office/officeart/2005/8/layout/process1"/>
    <dgm:cxn modelId="{919EC2CA-C654-4F20-A462-7BA0D648B41E}" type="presParOf" srcId="{2B5D0AFC-C26A-4248-BAB3-B066D144ED67}" destId="{BAA7E1FF-D4CB-46A8-A4EB-E15D822DF6D7}" srcOrd="0" destOrd="0" presId="urn:microsoft.com/office/officeart/2005/8/layout/process1"/>
    <dgm:cxn modelId="{AB0ACD9B-73E3-4A09-A5B3-C6A399CEF96B}" type="presParOf" srcId="{37EC2352-4918-4B55-9C4A-F900035BF40E}" destId="{02003BE8-A31B-48C8-99EF-B51E5D700E93}" srcOrd="2" destOrd="0" presId="urn:microsoft.com/office/officeart/2005/8/layout/process1"/>
    <dgm:cxn modelId="{459727DE-0AEE-4084-A668-D3FA8C4878D7}" type="presParOf" srcId="{37EC2352-4918-4B55-9C4A-F900035BF40E}" destId="{294B6F30-F6A5-4403-B739-0D00ABD3F342}" srcOrd="3" destOrd="0" presId="urn:microsoft.com/office/officeart/2005/8/layout/process1"/>
    <dgm:cxn modelId="{016C99DE-5826-4DDC-8602-CC6C963510F4}" type="presParOf" srcId="{294B6F30-F6A5-4403-B739-0D00ABD3F342}" destId="{01D07437-B9E1-4A0F-8400-8515540C9F2A}" srcOrd="0" destOrd="0" presId="urn:microsoft.com/office/officeart/2005/8/layout/process1"/>
    <dgm:cxn modelId="{FDEDD4CA-CC81-415C-8A8F-84A98420C30F}" type="presParOf" srcId="{37EC2352-4918-4B55-9C4A-F900035BF40E}" destId="{FD76CC1A-F18D-4FEA-B72B-099A8FFB8198}" srcOrd="4" destOrd="0" presId="urn:microsoft.com/office/officeart/2005/8/layout/process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B6A079-AB7D-4EB9-94C5-3A85C89C8D1A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814825DA-8DED-4ED1-B76F-18D0618A1CA1}">
      <dgm:prSet phldrT="[Text]"/>
      <dgm:spPr/>
      <dgm:t>
        <a:bodyPr/>
        <a:lstStyle/>
        <a:p>
          <a:r>
            <a:rPr lang="en-US" dirty="0" smtClean="0"/>
            <a:t>Atmos.</a:t>
          </a:r>
          <a:endParaRPr lang="en-US" dirty="0"/>
        </a:p>
      </dgm:t>
    </dgm:pt>
    <dgm:pt modelId="{5916F876-7808-481E-8312-2723F5B87E3D}" type="parTrans" cxnId="{B5504E53-0D9B-449F-A329-DA2BD21725F7}">
      <dgm:prSet/>
      <dgm:spPr/>
      <dgm:t>
        <a:bodyPr/>
        <a:lstStyle/>
        <a:p>
          <a:endParaRPr lang="en-US"/>
        </a:p>
      </dgm:t>
    </dgm:pt>
    <dgm:pt modelId="{60F8E97E-AF6D-4249-9D40-B7C0B326D2D2}" type="sibTrans" cxnId="{B5504E53-0D9B-449F-A329-DA2BD21725F7}">
      <dgm:prSet/>
      <dgm:spPr/>
      <dgm:t>
        <a:bodyPr/>
        <a:lstStyle/>
        <a:p>
          <a:endParaRPr lang="en-US"/>
        </a:p>
      </dgm:t>
    </dgm:pt>
    <dgm:pt modelId="{37EC2352-4918-4B55-9C4A-F900035BF40E}" type="pres">
      <dgm:prSet presAssocID="{6BB6A079-AB7D-4EB9-94C5-3A85C89C8D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B4B549-863A-45CC-B9D8-A7B03BCCC724}" type="pres">
      <dgm:prSet presAssocID="{814825DA-8DED-4ED1-B76F-18D0618A1CA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93CA59-76F6-445B-AA6D-2E646AA2558A}" type="presOf" srcId="{814825DA-8DED-4ED1-B76F-18D0618A1CA1}" destId="{FEB4B549-863A-45CC-B9D8-A7B03BCCC724}" srcOrd="0" destOrd="0" presId="urn:microsoft.com/office/officeart/2005/8/layout/process1"/>
    <dgm:cxn modelId="{B5504E53-0D9B-449F-A329-DA2BD21725F7}" srcId="{6BB6A079-AB7D-4EB9-94C5-3A85C89C8D1A}" destId="{814825DA-8DED-4ED1-B76F-18D0618A1CA1}" srcOrd="0" destOrd="0" parTransId="{5916F876-7808-481E-8312-2723F5B87E3D}" sibTransId="{60F8E97E-AF6D-4249-9D40-B7C0B326D2D2}"/>
    <dgm:cxn modelId="{E8F09F77-C600-4177-8144-DED06E9E25E9}" type="presOf" srcId="{6BB6A079-AB7D-4EB9-94C5-3A85C89C8D1A}" destId="{37EC2352-4918-4B55-9C4A-F900035BF40E}" srcOrd="0" destOrd="0" presId="urn:microsoft.com/office/officeart/2005/8/layout/process1"/>
    <dgm:cxn modelId="{DD26D406-3C3A-4FA4-BEA3-4D6428D2CCEE}" type="presParOf" srcId="{37EC2352-4918-4B55-9C4A-F900035BF40E}" destId="{FEB4B549-863A-45CC-B9D8-A7B03BCCC724}" srcOrd="0" destOrd="0" presId="urn:microsoft.com/office/officeart/2005/8/layout/process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2D55849-5867-4E41-9064-5491A2E32FB5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1F6D16C-95CD-49C3-8675-62EBBF44ECBA}">
      <dgm:prSet phldrT="[Text]"/>
      <dgm:spPr/>
      <dgm:t>
        <a:bodyPr/>
        <a:lstStyle/>
        <a:p>
          <a:r>
            <a:rPr lang="en-US" dirty="0" smtClean="0"/>
            <a:t>ENSO forcing in the tropical Pacific </a:t>
          </a:r>
          <a:endParaRPr lang="en-US" dirty="0"/>
        </a:p>
      </dgm:t>
    </dgm:pt>
    <dgm:pt modelId="{8C37D6C5-DCC2-413B-BFCE-42A0E79F14BF}" type="parTrans" cxnId="{305957F9-7901-4D96-A755-A96266527EC9}">
      <dgm:prSet/>
      <dgm:spPr/>
      <dgm:t>
        <a:bodyPr/>
        <a:lstStyle/>
        <a:p>
          <a:endParaRPr lang="en-US"/>
        </a:p>
      </dgm:t>
    </dgm:pt>
    <dgm:pt modelId="{43D00B99-7719-4548-BA1F-458FCB2A157A}" type="sibTrans" cxnId="{305957F9-7901-4D96-A755-A96266527EC9}">
      <dgm:prSet/>
      <dgm:spPr/>
      <dgm:t>
        <a:bodyPr/>
        <a:lstStyle/>
        <a:p>
          <a:endParaRPr lang="en-US"/>
        </a:p>
      </dgm:t>
    </dgm:pt>
    <dgm:pt modelId="{EF6B7C5A-4E0B-46D6-A148-DCF04FA876AD}">
      <dgm:prSet phldrT="[Text]"/>
      <dgm:spPr/>
      <dgm:t>
        <a:bodyPr/>
        <a:lstStyle/>
        <a:p>
          <a:r>
            <a:rPr lang="en-US" dirty="0" smtClean="0"/>
            <a:t>Stationary wave</a:t>
          </a:r>
          <a:endParaRPr lang="en-US" dirty="0"/>
        </a:p>
      </dgm:t>
    </dgm:pt>
    <dgm:pt modelId="{853BA0F9-2F33-4B9A-A3B5-1B0BAFAFFAA5}" type="parTrans" cxnId="{B4392ED4-0357-4247-B449-8DF4565BAC5F}">
      <dgm:prSet/>
      <dgm:spPr>
        <a:ln>
          <a:solidFill>
            <a:schemeClr val="accent6"/>
          </a:solidFill>
          <a:tailEnd type="arrow"/>
        </a:ln>
      </dgm:spPr>
      <dgm:t>
        <a:bodyPr/>
        <a:lstStyle/>
        <a:p>
          <a:endParaRPr lang="en-US"/>
        </a:p>
      </dgm:t>
    </dgm:pt>
    <dgm:pt modelId="{F81AE175-47DF-469D-9AD7-F0996B4C288A}" type="sibTrans" cxnId="{B4392ED4-0357-4247-B449-8DF4565BAC5F}">
      <dgm:prSet/>
      <dgm:spPr/>
      <dgm:t>
        <a:bodyPr/>
        <a:lstStyle/>
        <a:p>
          <a:endParaRPr lang="en-US"/>
        </a:p>
      </dgm:t>
    </dgm:pt>
    <dgm:pt modelId="{5A825CED-700F-405C-82F4-3211B0B98D6B}">
      <dgm:prSet phldrT="[Text]"/>
      <dgm:spPr/>
      <dgm:t>
        <a:bodyPr/>
        <a:lstStyle/>
        <a:p>
          <a:r>
            <a:rPr lang="en-US" dirty="0" smtClean="0"/>
            <a:t>Transient eddy</a:t>
          </a:r>
          <a:endParaRPr lang="en-US" dirty="0"/>
        </a:p>
      </dgm:t>
    </dgm:pt>
    <dgm:pt modelId="{75F591C8-8D8F-4C3F-9954-8457FDA46A1F}" type="parTrans" cxnId="{0A8E5C43-5370-433A-A4AB-1405D1371BAA}">
      <dgm:prSet/>
      <dgm:spPr>
        <a:ln>
          <a:solidFill>
            <a:schemeClr val="accent6"/>
          </a:solidFill>
          <a:tailEnd type="arrow"/>
        </a:ln>
      </dgm:spPr>
      <dgm:t>
        <a:bodyPr/>
        <a:lstStyle/>
        <a:p>
          <a:endParaRPr lang="en-US"/>
        </a:p>
      </dgm:t>
    </dgm:pt>
    <dgm:pt modelId="{47DA6F59-5333-4544-A3C0-1123B7F5C5E6}" type="sibTrans" cxnId="{0A8E5C43-5370-433A-A4AB-1405D1371BAA}">
      <dgm:prSet/>
      <dgm:spPr/>
      <dgm:t>
        <a:bodyPr/>
        <a:lstStyle/>
        <a:p>
          <a:endParaRPr lang="en-US"/>
        </a:p>
      </dgm:t>
    </dgm:pt>
    <dgm:pt modelId="{80C1A5C1-2441-45B3-8270-98626899E9B9}">
      <dgm:prSet phldrT="[Text]"/>
      <dgm:spPr/>
      <dgm:t>
        <a:bodyPr/>
        <a:lstStyle/>
        <a:p>
          <a:r>
            <a:rPr lang="en-US" dirty="0" smtClean="0"/>
            <a:t>Circulation changes over North Atlantic</a:t>
          </a:r>
          <a:endParaRPr lang="en-US" dirty="0"/>
        </a:p>
      </dgm:t>
    </dgm:pt>
    <dgm:pt modelId="{6711E810-6A4F-48B9-8738-99ACDA6072F3}" type="parTrans" cxnId="{01697F42-2CB0-44F4-8394-451A8E9DDAD4}">
      <dgm:prSet/>
      <dgm:spPr>
        <a:ln>
          <a:solidFill>
            <a:schemeClr val="accent6"/>
          </a:solidFill>
          <a:tailEnd type="arrow"/>
        </a:ln>
      </dgm:spPr>
      <dgm:t>
        <a:bodyPr/>
        <a:lstStyle/>
        <a:p>
          <a:endParaRPr lang="en-US"/>
        </a:p>
      </dgm:t>
    </dgm:pt>
    <dgm:pt modelId="{9C9E8FC7-A210-4A58-AD8B-5E3BBABD6975}" type="sibTrans" cxnId="{01697F42-2CB0-44F4-8394-451A8E9DDAD4}">
      <dgm:prSet/>
      <dgm:spPr/>
      <dgm:t>
        <a:bodyPr/>
        <a:lstStyle/>
        <a:p>
          <a:endParaRPr lang="en-US"/>
        </a:p>
      </dgm:t>
    </dgm:pt>
    <dgm:pt modelId="{5C2D38DC-A697-4E31-AAF3-E8062F40C483}" type="pres">
      <dgm:prSet presAssocID="{C2D55849-5867-4E41-9064-5491A2E32F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B74669-D221-4A89-9651-8E01A12E29F9}" type="pres">
      <dgm:prSet presAssocID="{21F6D16C-95CD-49C3-8675-62EBBF44ECBA}" presName="root1" presStyleCnt="0"/>
      <dgm:spPr/>
    </dgm:pt>
    <dgm:pt modelId="{C37645E5-AD22-47F6-B1E4-270A6ABF4F7F}" type="pres">
      <dgm:prSet presAssocID="{21F6D16C-95CD-49C3-8675-62EBBF44ECB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F5674D-B3DF-4C9C-84CF-8120FB95B864}" type="pres">
      <dgm:prSet presAssocID="{21F6D16C-95CD-49C3-8675-62EBBF44ECBA}" presName="level2hierChild" presStyleCnt="0"/>
      <dgm:spPr/>
    </dgm:pt>
    <dgm:pt modelId="{FEAF3C4C-3CAB-41A1-9FF8-41DC9EA8BFEE}" type="pres">
      <dgm:prSet presAssocID="{853BA0F9-2F33-4B9A-A3B5-1B0BAFAFFAA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C7DC119-5158-4967-9A1C-611376AD67EF}" type="pres">
      <dgm:prSet presAssocID="{853BA0F9-2F33-4B9A-A3B5-1B0BAFAFFAA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0CDE765-6A45-473E-9114-832FE2DD3B6B}" type="pres">
      <dgm:prSet presAssocID="{EF6B7C5A-4E0B-46D6-A148-DCF04FA876AD}" presName="root2" presStyleCnt="0"/>
      <dgm:spPr/>
    </dgm:pt>
    <dgm:pt modelId="{405BD34A-F8B2-43BA-B569-F86D8A3E9927}" type="pres">
      <dgm:prSet presAssocID="{EF6B7C5A-4E0B-46D6-A148-DCF04FA876A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678929-BF3D-47AB-9418-5427D3258174}" type="pres">
      <dgm:prSet presAssocID="{EF6B7C5A-4E0B-46D6-A148-DCF04FA876AD}" presName="level3hierChild" presStyleCnt="0"/>
      <dgm:spPr/>
    </dgm:pt>
    <dgm:pt modelId="{CA9A3A3F-4740-43A0-855D-130EF8C33807}" type="pres">
      <dgm:prSet presAssocID="{75F591C8-8D8F-4C3F-9954-8457FDA46A1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0511A69-FD3E-4707-B08F-A3294075C498}" type="pres">
      <dgm:prSet presAssocID="{75F591C8-8D8F-4C3F-9954-8457FDA46A1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09AC608-2DC4-481A-8D12-465B99EAF329}" type="pres">
      <dgm:prSet presAssocID="{5A825CED-700F-405C-82F4-3211B0B98D6B}" presName="root2" presStyleCnt="0"/>
      <dgm:spPr/>
    </dgm:pt>
    <dgm:pt modelId="{F551C652-F814-443F-8F53-F17E47EBEBE8}" type="pres">
      <dgm:prSet presAssocID="{5A825CED-700F-405C-82F4-3211B0B98D6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8BE42E-94B7-4594-A4D3-2A3428E3773F}" type="pres">
      <dgm:prSet presAssocID="{5A825CED-700F-405C-82F4-3211B0B98D6B}" presName="level3hierChild" presStyleCnt="0"/>
      <dgm:spPr/>
    </dgm:pt>
    <dgm:pt modelId="{20003F56-278B-40D2-8216-8A18B0741B3A}" type="pres">
      <dgm:prSet presAssocID="{6711E810-6A4F-48B9-8738-99ACDA6072F3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05C9EB89-7F36-483A-8A82-A11A38DD9DAA}" type="pres">
      <dgm:prSet presAssocID="{6711E810-6A4F-48B9-8738-99ACDA6072F3}" presName="connTx" presStyleLbl="parChTrans1D3" presStyleIdx="0" presStyleCnt="1"/>
      <dgm:spPr/>
      <dgm:t>
        <a:bodyPr/>
        <a:lstStyle/>
        <a:p>
          <a:endParaRPr lang="en-US"/>
        </a:p>
      </dgm:t>
    </dgm:pt>
    <dgm:pt modelId="{2DD30193-C89C-4B01-8A9A-7767A8A3DF3D}" type="pres">
      <dgm:prSet presAssocID="{80C1A5C1-2441-45B3-8270-98626899E9B9}" presName="root2" presStyleCnt="0"/>
      <dgm:spPr/>
    </dgm:pt>
    <dgm:pt modelId="{79DA12C0-7B07-4DEE-BA32-E283C2CA011D}" type="pres">
      <dgm:prSet presAssocID="{80C1A5C1-2441-45B3-8270-98626899E9B9}" presName="LevelTwoTextNode" presStyleLbl="node3" presStyleIdx="0" presStyleCnt="1" custLinFactNeighborX="-716" custLinFactNeighborY="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5B3460-B91D-41D1-9C77-F775AD01D12A}" type="pres">
      <dgm:prSet presAssocID="{80C1A5C1-2441-45B3-8270-98626899E9B9}" presName="level3hierChild" presStyleCnt="0"/>
      <dgm:spPr/>
    </dgm:pt>
  </dgm:ptLst>
  <dgm:cxnLst>
    <dgm:cxn modelId="{01697F42-2CB0-44F4-8394-451A8E9DDAD4}" srcId="{5A825CED-700F-405C-82F4-3211B0B98D6B}" destId="{80C1A5C1-2441-45B3-8270-98626899E9B9}" srcOrd="0" destOrd="0" parTransId="{6711E810-6A4F-48B9-8738-99ACDA6072F3}" sibTransId="{9C9E8FC7-A210-4A58-AD8B-5E3BBABD6975}"/>
    <dgm:cxn modelId="{305957F9-7901-4D96-A755-A96266527EC9}" srcId="{C2D55849-5867-4E41-9064-5491A2E32FB5}" destId="{21F6D16C-95CD-49C3-8675-62EBBF44ECBA}" srcOrd="0" destOrd="0" parTransId="{8C37D6C5-DCC2-413B-BFCE-42A0E79F14BF}" sibTransId="{43D00B99-7719-4548-BA1F-458FCB2A157A}"/>
    <dgm:cxn modelId="{42836869-6EF6-4011-A79B-39EB90D7F31F}" type="presOf" srcId="{80C1A5C1-2441-45B3-8270-98626899E9B9}" destId="{79DA12C0-7B07-4DEE-BA32-E283C2CA011D}" srcOrd="0" destOrd="0" presId="urn:microsoft.com/office/officeart/2005/8/layout/hierarchy2"/>
    <dgm:cxn modelId="{F0ACA0FA-6C8C-4270-9331-054A9AAE17D0}" type="presOf" srcId="{6711E810-6A4F-48B9-8738-99ACDA6072F3}" destId="{05C9EB89-7F36-483A-8A82-A11A38DD9DAA}" srcOrd="1" destOrd="0" presId="urn:microsoft.com/office/officeart/2005/8/layout/hierarchy2"/>
    <dgm:cxn modelId="{0A8E5C43-5370-433A-A4AB-1405D1371BAA}" srcId="{21F6D16C-95CD-49C3-8675-62EBBF44ECBA}" destId="{5A825CED-700F-405C-82F4-3211B0B98D6B}" srcOrd="1" destOrd="0" parTransId="{75F591C8-8D8F-4C3F-9954-8457FDA46A1F}" sibTransId="{47DA6F59-5333-4544-A3C0-1123B7F5C5E6}"/>
    <dgm:cxn modelId="{7708B371-FFFE-47BD-B9BD-41E507965D6D}" type="presOf" srcId="{EF6B7C5A-4E0B-46D6-A148-DCF04FA876AD}" destId="{405BD34A-F8B2-43BA-B569-F86D8A3E9927}" srcOrd="0" destOrd="0" presId="urn:microsoft.com/office/officeart/2005/8/layout/hierarchy2"/>
    <dgm:cxn modelId="{A713567A-E319-402B-935F-9A0C130ACE12}" type="presOf" srcId="{C2D55849-5867-4E41-9064-5491A2E32FB5}" destId="{5C2D38DC-A697-4E31-AAF3-E8062F40C483}" srcOrd="0" destOrd="0" presId="urn:microsoft.com/office/officeart/2005/8/layout/hierarchy2"/>
    <dgm:cxn modelId="{D0A96AB2-6FB2-484F-9A1A-D357B4640D8D}" type="presOf" srcId="{853BA0F9-2F33-4B9A-A3B5-1B0BAFAFFAA5}" destId="{EC7DC119-5158-4967-9A1C-611376AD67EF}" srcOrd="1" destOrd="0" presId="urn:microsoft.com/office/officeart/2005/8/layout/hierarchy2"/>
    <dgm:cxn modelId="{3621A07C-A8DD-4036-B2C4-BF2CB6B46005}" type="presOf" srcId="{853BA0F9-2F33-4B9A-A3B5-1B0BAFAFFAA5}" destId="{FEAF3C4C-3CAB-41A1-9FF8-41DC9EA8BFEE}" srcOrd="0" destOrd="0" presId="urn:microsoft.com/office/officeart/2005/8/layout/hierarchy2"/>
    <dgm:cxn modelId="{B4392ED4-0357-4247-B449-8DF4565BAC5F}" srcId="{21F6D16C-95CD-49C3-8675-62EBBF44ECBA}" destId="{EF6B7C5A-4E0B-46D6-A148-DCF04FA876AD}" srcOrd="0" destOrd="0" parTransId="{853BA0F9-2F33-4B9A-A3B5-1B0BAFAFFAA5}" sibTransId="{F81AE175-47DF-469D-9AD7-F0996B4C288A}"/>
    <dgm:cxn modelId="{8A96BFDE-88E2-42AC-A0F8-9257AE197BA4}" type="presOf" srcId="{75F591C8-8D8F-4C3F-9954-8457FDA46A1F}" destId="{CA9A3A3F-4740-43A0-855D-130EF8C33807}" srcOrd="0" destOrd="0" presId="urn:microsoft.com/office/officeart/2005/8/layout/hierarchy2"/>
    <dgm:cxn modelId="{C8C9C189-4671-4BCB-A61C-E09A8673156A}" type="presOf" srcId="{75F591C8-8D8F-4C3F-9954-8457FDA46A1F}" destId="{B0511A69-FD3E-4707-B08F-A3294075C498}" srcOrd="1" destOrd="0" presId="urn:microsoft.com/office/officeart/2005/8/layout/hierarchy2"/>
    <dgm:cxn modelId="{294C8980-7C11-40B6-A76A-937C002F08FF}" type="presOf" srcId="{21F6D16C-95CD-49C3-8675-62EBBF44ECBA}" destId="{C37645E5-AD22-47F6-B1E4-270A6ABF4F7F}" srcOrd="0" destOrd="0" presId="urn:microsoft.com/office/officeart/2005/8/layout/hierarchy2"/>
    <dgm:cxn modelId="{AC2C1069-4EBD-4BDC-9010-71569861BAC3}" type="presOf" srcId="{5A825CED-700F-405C-82F4-3211B0B98D6B}" destId="{F551C652-F814-443F-8F53-F17E47EBEBE8}" srcOrd="0" destOrd="0" presId="urn:microsoft.com/office/officeart/2005/8/layout/hierarchy2"/>
    <dgm:cxn modelId="{83C4D4A8-8192-4685-97C8-F4EB1E333A02}" type="presOf" srcId="{6711E810-6A4F-48B9-8738-99ACDA6072F3}" destId="{20003F56-278B-40D2-8216-8A18B0741B3A}" srcOrd="0" destOrd="0" presId="urn:microsoft.com/office/officeart/2005/8/layout/hierarchy2"/>
    <dgm:cxn modelId="{571DB76C-1251-4DBD-AA95-7714B66331D9}" type="presParOf" srcId="{5C2D38DC-A697-4E31-AAF3-E8062F40C483}" destId="{A9B74669-D221-4A89-9651-8E01A12E29F9}" srcOrd="0" destOrd="0" presId="urn:microsoft.com/office/officeart/2005/8/layout/hierarchy2"/>
    <dgm:cxn modelId="{A90263D4-2B67-49D6-94EA-4A6815E70B11}" type="presParOf" srcId="{A9B74669-D221-4A89-9651-8E01A12E29F9}" destId="{C37645E5-AD22-47F6-B1E4-270A6ABF4F7F}" srcOrd="0" destOrd="0" presId="urn:microsoft.com/office/officeart/2005/8/layout/hierarchy2"/>
    <dgm:cxn modelId="{25ED9E0F-58EA-4AEB-BE80-976AA1FB7A53}" type="presParOf" srcId="{A9B74669-D221-4A89-9651-8E01A12E29F9}" destId="{32F5674D-B3DF-4C9C-84CF-8120FB95B864}" srcOrd="1" destOrd="0" presId="urn:microsoft.com/office/officeart/2005/8/layout/hierarchy2"/>
    <dgm:cxn modelId="{24EAFE60-066F-40B6-BB58-53DC408556B9}" type="presParOf" srcId="{32F5674D-B3DF-4C9C-84CF-8120FB95B864}" destId="{FEAF3C4C-3CAB-41A1-9FF8-41DC9EA8BFEE}" srcOrd="0" destOrd="0" presId="urn:microsoft.com/office/officeart/2005/8/layout/hierarchy2"/>
    <dgm:cxn modelId="{74875C8A-EB37-45B5-A8E2-11DDE5456766}" type="presParOf" srcId="{FEAF3C4C-3CAB-41A1-9FF8-41DC9EA8BFEE}" destId="{EC7DC119-5158-4967-9A1C-611376AD67EF}" srcOrd="0" destOrd="0" presId="urn:microsoft.com/office/officeart/2005/8/layout/hierarchy2"/>
    <dgm:cxn modelId="{8861D6F0-FDC4-4A60-B643-A047AF9A4883}" type="presParOf" srcId="{32F5674D-B3DF-4C9C-84CF-8120FB95B864}" destId="{D0CDE765-6A45-473E-9114-832FE2DD3B6B}" srcOrd="1" destOrd="0" presId="urn:microsoft.com/office/officeart/2005/8/layout/hierarchy2"/>
    <dgm:cxn modelId="{1A6C40BF-C31E-4829-BE64-EFCDF2DB098E}" type="presParOf" srcId="{D0CDE765-6A45-473E-9114-832FE2DD3B6B}" destId="{405BD34A-F8B2-43BA-B569-F86D8A3E9927}" srcOrd="0" destOrd="0" presId="urn:microsoft.com/office/officeart/2005/8/layout/hierarchy2"/>
    <dgm:cxn modelId="{20F9BF01-0DAD-42DF-A5D5-EED43944D7B2}" type="presParOf" srcId="{D0CDE765-6A45-473E-9114-832FE2DD3B6B}" destId="{90678929-BF3D-47AB-9418-5427D3258174}" srcOrd="1" destOrd="0" presId="urn:microsoft.com/office/officeart/2005/8/layout/hierarchy2"/>
    <dgm:cxn modelId="{A0BA1911-4EE6-437F-AD96-FE1BE8E1B2A2}" type="presParOf" srcId="{32F5674D-B3DF-4C9C-84CF-8120FB95B864}" destId="{CA9A3A3F-4740-43A0-855D-130EF8C33807}" srcOrd="2" destOrd="0" presId="urn:microsoft.com/office/officeart/2005/8/layout/hierarchy2"/>
    <dgm:cxn modelId="{EF49B309-990C-4708-BF97-6E8AB2287CAA}" type="presParOf" srcId="{CA9A3A3F-4740-43A0-855D-130EF8C33807}" destId="{B0511A69-FD3E-4707-B08F-A3294075C498}" srcOrd="0" destOrd="0" presId="urn:microsoft.com/office/officeart/2005/8/layout/hierarchy2"/>
    <dgm:cxn modelId="{06793828-4230-494B-BF6B-AEAA573D03C8}" type="presParOf" srcId="{32F5674D-B3DF-4C9C-84CF-8120FB95B864}" destId="{409AC608-2DC4-481A-8D12-465B99EAF329}" srcOrd="3" destOrd="0" presId="urn:microsoft.com/office/officeart/2005/8/layout/hierarchy2"/>
    <dgm:cxn modelId="{A85DC974-1180-4FC5-A268-57D868AA01ED}" type="presParOf" srcId="{409AC608-2DC4-481A-8D12-465B99EAF329}" destId="{F551C652-F814-443F-8F53-F17E47EBEBE8}" srcOrd="0" destOrd="0" presId="urn:microsoft.com/office/officeart/2005/8/layout/hierarchy2"/>
    <dgm:cxn modelId="{0E549D7F-E0CD-4A7D-AE59-4E92F0B12B71}" type="presParOf" srcId="{409AC608-2DC4-481A-8D12-465B99EAF329}" destId="{028BE42E-94B7-4594-A4D3-2A3428E3773F}" srcOrd="1" destOrd="0" presId="urn:microsoft.com/office/officeart/2005/8/layout/hierarchy2"/>
    <dgm:cxn modelId="{8A9C2686-8B90-4255-A2FB-D5CB6D80F749}" type="presParOf" srcId="{028BE42E-94B7-4594-A4D3-2A3428E3773F}" destId="{20003F56-278B-40D2-8216-8A18B0741B3A}" srcOrd="0" destOrd="0" presId="urn:microsoft.com/office/officeart/2005/8/layout/hierarchy2"/>
    <dgm:cxn modelId="{05DD0E59-CA99-44DF-B62F-175B3AB33878}" type="presParOf" srcId="{20003F56-278B-40D2-8216-8A18B0741B3A}" destId="{05C9EB89-7F36-483A-8A82-A11A38DD9DAA}" srcOrd="0" destOrd="0" presId="urn:microsoft.com/office/officeart/2005/8/layout/hierarchy2"/>
    <dgm:cxn modelId="{5383F3A1-46F6-4126-B9CE-9B9751AB69F4}" type="presParOf" srcId="{028BE42E-94B7-4594-A4D3-2A3428E3773F}" destId="{2DD30193-C89C-4B01-8A9A-7767A8A3DF3D}" srcOrd="1" destOrd="0" presId="urn:microsoft.com/office/officeart/2005/8/layout/hierarchy2"/>
    <dgm:cxn modelId="{A4427430-5C1E-4F39-8828-4D8DC8AA2F6C}" type="presParOf" srcId="{2DD30193-C89C-4B01-8A9A-7767A8A3DF3D}" destId="{79DA12C0-7B07-4DEE-BA32-E283C2CA011D}" srcOrd="0" destOrd="0" presId="urn:microsoft.com/office/officeart/2005/8/layout/hierarchy2"/>
    <dgm:cxn modelId="{BE030C69-8B11-4AF3-A2C5-313B5008A972}" type="presParOf" srcId="{2DD30193-C89C-4B01-8A9A-7767A8A3DF3D}" destId="{8E5B3460-B91D-41D1-9C77-F775AD01D12A}" srcOrd="1" destOrd="0" presId="urn:microsoft.com/office/officeart/2005/8/layout/hierarchy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A73D3D-C51C-475F-9425-B7EDAF17449E}" type="doc">
      <dgm:prSet loTypeId="urn:microsoft.com/office/officeart/2005/8/layout/hierarchy2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651C67B2-EA71-4CBE-ADEC-0F25538D7595}">
      <dgm:prSet phldrT="[Text]"/>
      <dgm:spPr/>
      <dgm:t>
        <a:bodyPr/>
        <a:lstStyle/>
        <a:p>
          <a:r>
            <a:rPr lang="en-US" dirty="0" smtClean="0"/>
            <a:t>SSTAs over North Atlantic</a:t>
          </a:r>
          <a:endParaRPr lang="en-US" dirty="0"/>
        </a:p>
      </dgm:t>
    </dgm:pt>
    <dgm:pt modelId="{50E04952-B6CB-42F4-9ADE-52CA3D290982}" type="parTrans" cxnId="{1B995DA1-782F-4EEC-BA7C-68EB62DC912D}">
      <dgm:prSet/>
      <dgm:spPr/>
      <dgm:t>
        <a:bodyPr/>
        <a:lstStyle/>
        <a:p>
          <a:endParaRPr lang="en-US"/>
        </a:p>
      </dgm:t>
    </dgm:pt>
    <dgm:pt modelId="{1B3C9FB0-5A3E-4203-B2CF-9F11F99453A6}" type="sibTrans" cxnId="{1B995DA1-782F-4EEC-BA7C-68EB62DC912D}">
      <dgm:prSet/>
      <dgm:spPr/>
      <dgm:t>
        <a:bodyPr/>
        <a:lstStyle/>
        <a:p>
          <a:endParaRPr lang="en-US"/>
        </a:p>
      </dgm:t>
    </dgm:pt>
    <dgm:pt modelId="{3F86310D-ADD0-4926-881A-193A9919B800}" type="pres">
      <dgm:prSet presAssocID="{C1A73D3D-C51C-475F-9425-B7EDAF1744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F6C9FB-41E8-4FE8-B3CC-40EDC27A3D18}" type="pres">
      <dgm:prSet presAssocID="{651C67B2-EA71-4CBE-ADEC-0F25538D7595}" presName="root1" presStyleCnt="0"/>
      <dgm:spPr/>
    </dgm:pt>
    <dgm:pt modelId="{BBFA8D63-154D-45DD-8EB7-B9DBC2D83B30}" type="pres">
      <dgm:prSet presAssocID="{651C67B2-EA71-4CBE-ADEC-0F25538D7595}" presName="LevelOneTextNode" presStyleLbl="node0" presStyleIdx="0" presStyleCnt="1" custLinFactNeighborX="13" custLinFactNeighborY="-20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8CA153-3F35-459E-B575-42DE41CEBB1F}" type="pres">
      <dgm:prSet presAssocID="{651C67B2-EA71-4CBE-ADEC-0F25538D7595}" presName="level2hierChild" presStyleCnt="0"/>
      <dgm:spPr/>
    </dgm:pt>
  </dgm:ptLst>
  <dgm:cxnLst>
    <dgm:cxn modelId="{146A6D20-3468-4079-8778-DA3EFAE0D406}" type="presOf" srcId="{C1A73D3D-C51C-475F-9425-B7EDAF17449E}" destId="{3F86310D-ADD0-4926-881A-193A9919B800}" srcOrd="0" destOrd="0" presId="urn:microsoft.com/office/officeart/2005/8/layout/hierarchy2"/>
    <dgm:cxn modelId="{1B995DA1-782F-4EEC-BA7C-68EB62DC912D}" srcId="{C1A73D3D-C51C-475F-9425-B7EDAF17449E}" destId="{651C67B2-EA71-4CBE-ADEC-0F25538D7595}" srcOrd="0" destOrd="0" parTransId="{50E04952-B6CB-42F4-9ADE-52CA3D290982}" sibTransId="{1B3C9FB0-5A3E-4203-B2CF-9F11F99453A6}"/>
    <dgm:cxn modelId="{6B010CD5-3983-45ED-B2CE-9B4B74746177}" type="presOf" srcId="{651C67B2-EA71-4CBE-ADEC-0F25538D7595}" destId="{BBFA8D63-154D-45DD-8EB7-B9DBC2D83B30}" srcOrd="0" destOrd="0" presId="urn:microsoft.com/office/officeart/2005/8/layout/hierarchy2"/>
    <dgm:cxn modelId="{2D27023E-3856-4C97-8D31-5F8B87028766}" type="presParOf" srcId="{3F86310D-ADD0-4926-881A-193A9919B800}" destId="{EDF6C9FB-41E8-4FE8-B3CC-40EDC27A3D18}" srcOrd="0" destOrd="0" presId="urn:microsoft.com/office/officeart/2005/8/layout/hierarchy2"/>
    <dgm:cxn modelId="{285E084A-D06C-4CD8-9254-304C844C6C4F}" type="presParOf" srcId="{EDF6C9FB-41E8-4FE8-B3CC-40EDC27A3D18}" destId="{BBFA8D63-154D-45DD-8EB7-B9DBC2D83B30}" srcOrd="0" destOrd="0" presId="urn:microsoft.com/office/officeart/2005/8/layout/hierarchy2"/>
    <dgm:cxn modelId="{403279D3-1ECC-44B6-A664-BA97AE0433A3}" type="presParOf" srcId="{EDF6C9FB-41E8-4FE8-B3CC-40EDC27A3D18}" destId="{B08CA153-3F35-459E-B575-42DE41CEBB1F}" srcOrd="1" destOrd="0" presId="urn:microsoft.com/office/officeart/2005/8/layout/hierarchy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1A73D3D-C51C-475F-9425-B7EDAF17449E}" type="doc">
      <dgm:prSet loTypeId="urn:microsoft.com/office/officeart/2005/8/layout/hierarchy2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51C67B2-EA71-4CBE-ADEC-0F25538D7595}">
      <dgm:prSet phldrT="[Text]" custT="1"/>
      <dgm:spPr/>
      <dgm:t>
        <a:bodyPr/>
        <a:lstStyle/>
        <a:p>
          <a:r>
            <a:rPr lang="en-US" sz="2000" dirty="0" smtClean="0"/>
            <a:t>AL-IL seesaw</a:t>
          </a:r>
          <a:endParaRPr lang="en-US" sz="2000" dirty="0"/>
        </a:p>
      </dgm:t>
    </dgm:pt>
    <dgm:pt modelId="{50E04952-B6CB-42F4-9ADE-52CA3D290982}" type="parTrans" cxnId="{1B995DA1-782F-4EEC-BA7C-68EB62DC912D}">
      <dgm:prSet/>
      <dgm:spPr/>
      <dgm:t>
        <a:bodyPr/>
        <a:lstStyle/>
        <a:p>
          <a:endParaRPr lang="en-US"/>
        </a:p>
      </dgm:t>
    </dgm:pt>
    <dgm:pt modelId="{1B3C9FB0-5A3E-4203-B2CF-9F11F99453A6}" type="sibTrans" cxnId="{1B995DA1-782F-4EEC-BA7C-68EB62DC912D}">
      <dgm:prSet/>
      <dgm:spPr/>
      <dgm:t>
        <a:bodyPr/>
        <a:lstStyle/>
        <a:p>
          <a:endParaRPr lang="en-US"/>
        </a:p>
      </dgm:t>
    </dgm:pt>
    <dgm:pt modelId="{3F86310D-ADD0-4926-881A-193A9919B800}" type="pres">
      <dgm:prSet presAssocID="{C1A73D3D-C51C-475F-9425-B7EDAF1744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F6C9FB-41E8-4FE8-B3CC-40EDC27A3D18}" type="pres">
      <dgm:prSet presAssocID="{651C67B2-EA71-4CBE-ADEC-0F25538D7595}" presName="root1" presStyleCnt="0"/>
      <dgm:spPr/>
    </dgm:pt>
    <dgm:pt modelId="{BBFA8D63-154D-45DD-8EB7-B9DBC2D83B30}" type="pres">
      <dgm:prSet presAssocID="{651C67B2-EA71-4CBE-ADEC-0F25538D7595}" presName="LevelOneTextNode" presStyleLbl="node0" presStyleIdx="0" presStyleCnt="1" custLinFactNeighborX="50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8CA153-3F35-459E-B575-42DE41CEBB1F}" type="pres">
      <dgm:prSet presAssocID="{651C67B2-EA71-4CBE-ADEC-0F25538D7595}" presName="level2hierChild" presStyleCnt="0"/>
      <dgm:spPr/>
    </dgm:pt>
  </dgm:ptLst>
  <dgm:cxnLst>
    <dgm:cxn modelId="{E6B918C8-6D65-4EFC-8AA6-4A2C08DD7006}" type="presOf" srcId="{651C67B2-EA71-4CBE-ADEC-0F25538D7595}" destId="{BBFA8D63-154D-45DD-8EB7-B9DBC2D83B30}" srcOrd="0" destOrd="0" presId="urn:microsoft.com/office/officeart/2005/8/layout/hierarchy2"/>
    <dgm:cxn modelId="{FF086C5C-26BE-44EF-BD93-DA48F9ED3B8D}" type="presOf" srcId="{C1A73D3D-C51C-475F-9425-B7EDAF17449E}" destId="{3F86310D-ADD0-4926-881A-193A9919B800}" srcOrd="0" destOrd="0" presId="urn:microsoft.com/office/officeart/2005/8/layout/hierarchy2"/>
    <dgm:cxn modelId="{1B995DA1-782F-4EEC-BA7C-68EB62DC912D}" srcId="{C1A73D3D-C51C-475F-9425-B7EDAF17449E}" destId="{651C67B2-EA71-4CBE-ADEC-0F25538D7595}" srcOrd="0" destOrd="0" parTransId="{50E04952-B6CB-42F4-9ADE-52CA3D290982}" sibTransId="{1B3C9FB0-5A3E-4203-B2CF-9F11F99453A6}"/>
    <dgm:cxn modelId="{681BC0AA-94DA-416B-BA7F-0D16CE7BC388}" type="presParOf" srcId="{3F86310D-ADD0-4926-881A-193A9919B800}" destId="{EDF6C9FB-41E8-4FE8-B3CC-40EDC27A3D18}" srcOrd="0" destOrd="0" presId="urn:microsoft.com/office/officeart/2005/8/layout/hierarchy2"/>
    <dgm:cxn modelId="{6A18FBFC-A57D-44B0-8C72-C690CADFC4D8}" type="presParOf" srcId="{EDF6C9FB-41E8-4FE8-B3CC-40EDC27A3D18}" destId="{BBFA8D63-154D-45DD-8EB7-B9DBC2D83B30}" srcOrd="0" destOrd="0" presId="urn:microsoft.com/office/officeart/2005/8/layout/hierarchy2"/>
    <dgm:cxn modelId="{BA93CC72-FE34-4A96-9FAE-4365CAD62FD6}" type="presParOf" srcId="{EDF6C9FB-41E8-4FE8-B3CC-40EDC27A3D18}" destId="{B08CA153-3F35-459E-B575-42DE41CEBB1F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03B37-3AEF-42BA-BC38-6E4764B3A528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2A96CDA-6990-494A-97CF-3808E8F492D9}">
      <dgm:prSet phldrT="[Text]" custT="1"/>
      <dgm:spPr/>
      <dgm:t>
        <a:bodyPr/>
        <a:lstStyle/>
        <a:p>
          <a:pPr algn="ctr"/>
          <a:r>
            <a:rPr lang="en-US" sz="1800" i="1" dirty="0" smtClean="0"/>
            <a:t>Teleconnections</a:t>
          </a:r>
          <a:endParaRPr lang="en-US" sz="1800" b="0" i="1" dirty="0"/>
        </a:p>
      </dgm:t>
    </dgm:pt>
    <dgm:pt modelId="{82A8D0C2-F5AF-495C-99CE-E81006C906D2}" type="parTrans" cxnId="{F208C6B3-5AF7-49A0-9C7C-79B32B875CEA}">
      <dgm:prSet/>
      <dgm:spPr/>
      <dgm:t>
        <a:bodyPr/>
        <a:lstStyle/>
        <a:p>
          <a:endParaRPr lang="en-US" sz="2000" b="0"/>
        </a:p>
      </dgm:t>
    </dgm:pt>
    <dgm:pt modelId="{FC45A36C-70AA-4230-9990-6E7A64600BD8}" type="sibTrans" cxnId="{F208C6B3-5AF7-49A0-9C7C-79B32B875CEA}">
      <dgm:prSet/>
      <dgm:spPr/>
      <dgm:t>
        <a:bodyPr/>
        <a:lstStyle/>
        <a:p>
          <a:endParaRPr lang="en-US" sz="2000" b="0"/>
        </a:p>
      </dgm:t>
    </dgm:pt>
    <dgm:pt modelId="{3CF3B0E3-D5FE-4578-94EC-EB21296EE6AD}">
      <dgm:prSet custT="1"/>
      <dgm:spPr/>
      <dgm:t>
        <a:bodyPr/>
        <a:lstStyle/>
        <a:p>
          <a:pPr algn="l"/>
          <a:r>
            <a:rPr lang="en-US" sz="1700" dirty="0" smtClean="0"/>
            <a:t>El Nino-Southern Oscillation (</a:t>
          </a:r>
          <a:r>
            <a:rPr lang="en-US" sz="1700" b="1" dirty="0" smtClean="0"/>
            <a:t>ENSO</a:t>
          </a:r>
          <a:r>
            <a:rPr lang="en-US" sz="1700" dirty="0" smtClean="0"/>
            <a:t>);  North Atlantic Oscillation (</a:t>
          </a:r>
          <a:r>
            <a:rPr lang="en-US" sz="1700" b="1" dirty="0" smtClean="0"/>
            <a:t>NAO</a:t>
          </a:r>
          <a:r>
            <a:rPr lang="en-US" sz="1700" dirty="0" smtClean="0"/>
            <a:t>);  Pacific-North  American Pattern (</a:t>
          </a:r>
          <a:r>
            <a:rPr lang="en-US" sz="1700" b="1" dirty="0" smtClean="0"/>
            <a:t>PNA)</a:t>
          </a:r>
          <a:endParaRPr lang="en-US" sz="1700" b="0" i="1" dirty="0"/>
        </a:p>
      </dgm:t>
    </dgm:pt>
    <dgm:pt modelId="{40FE58FD-C0A3-4F71-BFCF-E86887937847}" type="sibTrans" cxnId="{8DD321B2-A59A-4941-AFCD-B330169ABDE2}">
      <dgm:prSet/>
      <dgm:spPr/>
      <dgm:t>
        <a:bodyPr/>
        <a:lstStyle/>
        <a:p>
          <a:endParaRPr lang="en-US" sz="2000" b="0"/>
        </a:p>
      </dgm:t>
    </dgm:pt>
    <dgm:pt modelId="{8422C8EE-9522-4CA8-A55B-BBAAB826A076}" type="parTrans" cxnId="{8DD321B2-A59A-4941-AFCD-B330169ABDE2}">
      <dgm:prSet/>
      <dgm:spPr/>
      <dgm:t>
        <a:bodyPr/>
        <a:lstStyle/>
        <a:p>
          <a:endParaRPr lang="en-US" sz="2000" b="0"/>
        </a:p>
      </dgm:t>
    </dgm:pt>
    <dgm:pt modelId="{135941F6-59C2-41B4-8D2B-C14CEB9EE344}">
      <dgm:prSet custT="1"/>
      <dgm:spPr/>
      <dgm:t>
        <a:bodyPr/>
        <a:lstStyle/>
        <a:p>
          <a:pPr algn="l"/>
          <a:r>
            <a:rPr lang="en-US" sz="1700" b="1" i="1" dirty="0" smtClean="0"/>
            <a:t>Wallace and </a:t>
          </a:r>
          <a:r>
            <a:rPr lang="en-US" sz="1700" b="1" i="1" dirty="0" err="1" smtClean="0"/>
            <a:t>Gutzler</a:t>
          </a:r>
          <a:r>
            <a:rPr lang="en-US" sz="1700" b="1" i="1" dirty="0" smtClean="0"/>
            <a:t> (1981)</a:t>
          </a:r>
          <a:r>
            <a:rPr lang="en-US" sz="1700" i="0" dirty="0" smtClean="0"/>
            <a:t>:</a:t>
          </a:r>
          <a:r>
            <a:rPr lang="en-US" sz="1700" i="1" dirty="0" smtClean="0"/>
            <a:t>  </a:t>
          </a:r>
          <a:r>
            <a:rPr lang="en-US" sz="1700" dirty="0" smtClean="0"/>
            <a:t>Correlations</a:t>
          </a:r>
          <a:endParaRPr lang="en-US" sz="1700" b="0" i="0" dirty="0"/>
        </a:p>
      </dgm:t>
    </dgm:pt>
    <dgm:pt modelId="{CA7D357A-8329-4E8B-9D1D-9454EBEF88A8}" type="sibTrans" cxnId="{3726FF8E-032D-4B70-B4CB-4BED4AD9533C}">
      <dgm:prSet/>
      <dgm:spPr/>
      <dgm:t>
        <a:bodyPr/>
        <a:lstStyle/>
        <a:p>
          <a:endParaRPr lang="en-US" sz="2000" b="0"/>
        </a:p>
      </dgm:t>
    </dgm:pt>
    <dgm:pt modelId="{BFCA3AE4-8073-479F-A090-AC99DCC54220}" type="parTrans" cxnId="{3726FF8E-032D-4B70-B4CB-4BED4AD9533C}">
      <dgm:prSet/>
      <dgm:spPr/>
      <dgm:t>
        <a:bodyPr/>
        <a:lstStyle/>
        <a:p>
          <a:endParaRPr lang="en-US" sz="2000" b="0"/>
        </a:p>
      </dgm:t>
    </dgm:pt>
    <dgm:pt modelId="{682F9244-CA17-4723-9EFE-976C3F5A7E3B}">
      <dgm:prSet custT="1"/>
      <dgm:spPr/>
      <dgm:t>
        <a:bodyPr/>
        <a:lstStyle/>
        <a:p>
          <a:pPr algn="l"/>
          <a:r>
            <a:rPr lang="en-US" sz="1700" b="1" i="1" dirty="0" err="1" smtClean="0"/>
            <a:t>Horel</a:t>
          </a:r>
          <a:r>
            <a:rPr lang="en-US" sz="1700" b="1" i="1" dirty="0" smtClean="0"/>
            <a:t> (1981); </a:t>
          </a:r>
          <a:r>
            <a:rPr lang="en-US" sz="1700" b="1" i="1" dirty="0" err="1" smtClean="0"/>
            <a:t>Barnston</a:t>
          </a:r>
          <a:r>
            <a:rPr lang="en-US" sz="1700" b="1" i="1" dirty="0" smtClean="0"/>
            <a:t> and </a:t>
          </a:r>
          <a:r>
            <a:rPr lang="en-US" sz="1700" b="1" i="1" dirty="0" err="1" smtClean="0"/>
            <a:t>Livezey</a:t>
          </a:r>
          <a:r>
            <a:rPr lang="en-US" sz="1700" b="1" i="1" dirty="0" smtClean="0"/>
            <a:t> (1987); Nigam(2003)</a:t>
          </a:r>
          <a:r>
            <a:rPr lang="en-US" sz="1700" b="0" i="0" dirty="0" smtClean="0"/>
            <a:t>:</a:t>
          </a:r>
          <a:r>
            <a:rPr lang="en-US" sz="1700" b="1" i="1" dirty="0" smtClean="0"/>
            <a:t> </a:t>
          </a:r>
          <a:r>
            <a:rPr lang="en-US" sz="1700" dirty="0" err="1" smtClean="0"/>
            <a:t>Varimax</a:t>
          </a:r>
          <a:r>
            <a:rPr lang="en-US" sz="1700" dirty="0" smtClean="0"/>
            <a:t> rotated EOF</a:t>
          </a:r>
        </a:p>
      </dgm:t>
    </dgm:pt>
    <dgm:pt modelId="{CFC3DE29-E3B4-46C5-AFCE-500CE2D47833}" type="parTrans" cxnId="{D9B0D356-58DB-447F-A7B5-A7A2BE132F79}">
      <dgm:prSet/>
      <dgm:spPr/>
      <dgm:t>
        <a:bodyPr/>
        <a:lstStyle/>
        <a:p>
          <a:endParaRPr lang="en-US"/>
        </a:p>
      </dgm:t>
    </dgm:pt>
    <dgm:pt modelId="{46C38500-23D4-46B8-9892-FFFE252BF985}" type="sibTrans" cxnId="{D9B0D356-58DB-447F-A7B5-A7A2BE132F79}">
      <dgm:prSet/>
      <dgm:spPr/>
      <dgm:t>
        <a:bodyPr/>
        <a:lstStyle/>
        <a:p>
          <a:endParaRPr lang="en-US"/>
        </a:p>
      </dgm:t>
    </dgm:pt>
    <dgm:pt modelId="{9C2B0453-C326-4264-A6E1-694288FFF97C}">
      <dgm:prSet custT="1"/>
      <dgm:spPr/>
      <dgm:t>
        <a:bodyPr/>
        <a:lstStyle/>
        <a:p>
          <a:pPr algn="l"/>
          <a:r>
            <a:rPr lang="en-US" sz="1700" b="1" i="1" dirty="0" smtClean="0"/>
            <a:t>Hoskins and </a:t>
          </a:r>
          <a:r>
            <a:rPr lang="en-US" sz="1700" b="1" i="1" dirty="0" err="1" smtClean="0"/>
            <a:t>Karoly</a:t>
          </a:r>
          <a:r>
            <a:rPr lang="en-US" sz="1700" b="1" i="1" dirty="0" smtClean="0"/>
            <a:t> (1981)</a:t>
          </a:r>
          <a:r>
            <a:rPr lang="en-US" sz="1700" b="0" dirty="0" smtClean="0"/>
            <a:t>:</a:t>
          </a:r>
          <a:r>
            <a:rPr lang="en-US" sz="1700" b="1" dirty="0" smtClean="0"/>
            <a:t>  </a:t>
          </a:r>
          <a:r>
            <a:rPr lang="en-US" sz="1700" baseline="0" dirty="0" smtClean="0"/>
            <a:t>Rossby wave propagation on a sphere</a:t>
          </a:r>
          <a:endParaRPr lang="en-US" sz="1700" dirty="0" smtClean="0"/>
        </a:p>
      </dgm:t>
    </dgm:pt>
    <dgm:pt modelId="{D39BD4F6-C0EE-4A91-93B2-9733FDC36479}" type="parTrans" cxnId="{825B3BB4-43CE-4E1A-9B0B-A7098C7334A3}">
      <dgm:prSet/>
      <dgm:spPr/>
      <dgm:t>
        <a:bodyPr/>
        <a:lstStyle/>
        <a:p>
          <a:endParaRPr lang="en-US"/>
        </a:p>
      </dgm:t>
    </dgm:pt>
    <dgm:pt modelId="{2474465C-692F-4D42-B177-9763DEFF0CAF}" type="sibTrans" cxnId="{825B3BB4-43CE-4E1A-9B0B-A7098C7334A3}">
      <dgm:prSet/>
      <dgm:spPr/>
      <dgm:t>
        <a:bodyPr/>
        <a:lstStyle/>
        <a:p>
          <a:endParaRPr lang="en-US"/>
        </a:p>
      </dgm:t>
    </dgm:pt>
    <dgm:pt modelId="{B73C4483-543B-42C5-A34A-8F8802FBA902}" type="pres">
      <dgm:prSet presAssocID="{14703B37-3AEF-42BA-BC38-6E4764B3A5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65AF83-72B0-4C8D-9A26-49A002CC3F7E}" type="pres">
      <dgm:prSet presAssocID="{A2A96CDA-6990-494A-97CF-3808E8F492D9}" presName="parentLin" presStyleCnt="0"/>
      <dgm:spPr/>
    </dgm:pt>
    <dgm:pt modelId="{F1A31D1D-87BE-4341-BE5C-4FFF5AC66ADB}" type="pres">
      <dgm:prSet presAssocID="{A2A96CDA-6990-494A-97CF-3808E8F492D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32BC45E-AA93-41B7-BCD2-840D2552DA5F}" type="pres">
      <dgm:prSet presAssocID="{A2A96CDA-6990-494A-97CF-3808E8F492D9}" presName="parentText" presStyleLbl="node1" presStyleIdx="0" presStyleCnt="1" custScaleX="191223" custScaleY="98561" custLinFactNeighborY="-210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E93C-0B68-4631-84B4-733238245693}" type="pres">
      <dgm:prSet presAssocID="{A2A96CDA-6990-494A-97CF-3808E8F492D9}" presName="negativeSpace" presStyleCnt="0"/>
      <dgm:spPr/>
    </dgm:pt>
    <dgm:pt modelId="{34E7092E-9E00-4AAA-946E-11EB75D7DFD8}" type="pres">
      <dgm:prSet presAssocID="{A2A96CDA-6990-494A-97CF-3808E8F492D9}" presName="childText" presStyleLbl="conFgAcc1" presStyleIdx="0" presStyleCnt="1" custLinFactNeighborY="-17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D321B2-A59A-4941-AFCD-B330169ABDE2}" srcId="{A2A96CDA-6990-494A-97CF-3808E8F492D9}" destId="{3CF3B0E3-D5FE-4578-94EC-EB21296EE6AD}" srcOrd="0" destOrd="0" parTransId="{8422C8EE-9522-4CA8-A55B-BBAAB826A076}" sibTransId="{40FE58FD-C0A3-4F71-BFCF-E86887937847}"/>
    <dgm:cxn modelId="{D36A8808-9068-43AF-B181-A0CD3FA70FB8}" type="presOf" srcId="{682F9244-CA17-4723-9EFE-976C3F5A7E3B}" destId="{34E7092E-9E00-4AAA-946E-11EB75D7DFD8}" srcOrd="0" destOrd="2" presId="urn:microsoft.com/office/officeart/2005/8/layout/list1"/>
    <dgm:cxn modelId="{157CB1FE-60AF-48CA-9BAA-29D113492188}" type="presOf" srcId="{14703B37-3AEF-42BA-BC38-6E4764B3A528}" destId="{B73C4483-543B-42C5-A34A-8F8802FBA902}" srcOrd="0" destOrd="0" presId="urn:microsoft.com/office/officeart/2005/8/layout/list1"/>
    <dgm:cxn modelId="{4F39FD0D-A668-42E1-A377-39BE959B413C}" type="presOf" srcId="{3CF3B0E3-D5FE-4578-94EC-EB21296EE6AD}" destId="{34E7092E-9E00-4AAA-946E-11EB75D7DFD8}" srcOrd="0" destOrd="0" presId="urn:microsoft.com/office/officeart/2005/8/layout/list1"/>
    <dgm:cxn modelId="{82054A37-376A-4368-80B0-7968EF1AA3C2}" type="presOf" srcId="{A2A96CDA-6990-494A-97CF-3808E8F492D9}" destId="{F1A31D1D-87BE-4341-BE5C-4FFF5AC66ADB}" srcOrd="0" destOrd="0" presId="urn:microsoft.com/office/officeart/2005/8/layout/list1"/>
    <dgm:cxn modelId="{3A97DE3B-BCA0-4456-AC2B-3646273B2EF5}" type="presOf" srcId="{135941F6-59C2-41B4-8D2B-C14CEB9EE344}" destId="{34E7092E-9E00-4AAA-946E-11EB75D7DFD8}" srcOrd="0" destOrd="1" presId="urn:microsoft.com/office/officeart/2005/8/layout/list1"/>
    <dgm:cxn modelId="{825B3BB4-43CE-4E1A-9B0B-A7098C7334A3}" srcId="{A2A96CDA-6990-494A-97CF-3808E8F492D9}" destId="{9C2B0453-C326-4264-A6E1-694288FFF97C}" srcOrd="3" destOrd="0" parTransId="{D39BD4F6-C0EE-4A91-93B2-9733FDC36479}" sibTransId="{2474465C-692F-4D42-B177-9763DEFF0CAF}"/>
    <dgm:cxn modelId="{62EB8F48-85E7-4372-B88C-429B66C33DA3}" type="presOf" srcId="{9C2B0453-C326-4264-A6E1-694288FFF97C}" destId="{34E7092E-9E00-4AAA-946E-11EB75D7DFD8}" srcOrd="0" destOrd="3" presId="urn:microsoft.com/office/officeart/2005/8/layout/list1"/>
    <dgm:cxn modelId="{F208C6B3-5AF7-49A0-9C7C-79B32B875CEA}" srcId="{14703B37-3AEF-42BA-BC38-6E4764B3A528}" destId="{A2A96CDA-6990-494A-97CF-3808E8F492D9}" srcOrd="0" destOrd="0" parTransId="{82A8D0C2-F5AF-495C-99CE-E81006C906D2}" sibTransId="{FC45A36C-70AA-4230-9990-6E7A64600BD8}"/>
    <dgm:cxn modelId="{70DEF357-8B1B-4ED5-B260-77063ADB6C76}" type="presOf" srcId="{A2A96CDA-6990-494A-97CF-3808E8F492D9}" destId="{B32BC45E-AA93-41B7-BCD2-840D2552DA5F}" srcOrd="1" destOrd="0" presId="urn:microsoft.com/office/officeart/2005/8/layout/list1"/>
    <dgm:cxn modelId="{D9B0D356-58DB-447F-A7B5-A7A2BE132F79}" srcId="{A2A96CDA-6990-494A-97CF-3808E8F492D9}" destId="{682F9244-CA17-4723-9EFE-976C3F5A7E3B}" srcOrd="2" destOrd="0" parTransId="{CFC3DE29-E3B4-46C5-AFCE-500CE2D47833}" sibTransId="{46C38500-23D4-46B8-9892-FFFE252BF985}"/>
    <dgm:cxn modelId="{3726FF8E-032D-4B70-B4CB-4BED4AD9533C}" srcId="{A2A96CDA-6990-494A-97CF-3808E8F492D9}" destId="{135941F6-59C2-41B4-8D2B-C14CEB9EE344}" srcOrd="1" destOrd="0" parTransId="{BFCA3AE4-8073-479F-A090-AC99DCC54220}" sibTransId="{CA7D357A-8329-4E8B-9D1D-9454EBEF88A8}"/>
    <dgm:cxn modelId="{D7022C09-D816-4220-A1DD-AD6FF1BB04D5}" type="presParOf" srcId="{B73C4483-543B-42C5-A34A-8F8802FBA902}" destId="{4665AF83-72B0-4C8D-9A26-49A002CC3F7E}" srcOrd="0" destOrd="0" presId="urn:microsoft.com/office/officeart/2005/8/layout/list1"/>
    <dgm:cxn modelId="{D3D2F7A6-0FF3-4631-AFF4-9A563D73CFE7}" type="presParOf" srcId="{4665AF83-72B0-4C8D-9A26-49A002CC3F7E}" destId="{F1A31D1D-87BE-4341-BE5C-4FFF5AC66ADB}" srcOrd="0" destOrd="0" presId="urn:microsoft.com/office/officeart/2005/8/layout/list1"/>
    <dgm:cxn modelId="{BC86E0B4-1823-4952-9043-5A12C947BC92}" type="presParOf" srcId="{4665AF83-72B0-4C8D-9A26-49A002CC3F7E}" destId="{B32BC45E-AA93-41B7-BCD2-840D2552DA5F}" srcOrd="1" destOrd="0" presId="urn:microsoft.com/office/officeart/2005/8/layout/list1"/>
    <dgm:cxn modelId="{938DEBDD-720F-43F7-A6DB-F2151B7396F4}" type="presParOf" srcId="{B73C4483-543B-42C5-A34A-8F8802FBA902}" destId="{29C6E93C-0B68-4631-84B4-733238245693}" srcOrd="1" destOrd="0" presId="urn:microsoft.com/office/officeart/2005/8/layout/list1"/>
    <dgm:cxn modelId="{228BB4E0-1F95-41AF-870B-278818B8CE44}" type="presParOf" srcId="{B73C4483-543B-42C5-A34A-8F8802FBA902}" destId="{34E7092E-9E00-4AAA-946E-11EB75D7DFD8}" srcOrd="2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703B37-3AEF-42BA-BC38-6E4764B3A528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2A96CDA-6990-494A-97CF-3808E8F492D9}">
      <dgm:prSet phldrT="[Text]" custT="1"/>
      <dgm:spPr/>
      <dgm:t>
        <a:bodyPr/>
        <a:lstStyle/>
        <a:p>
          <a:pPr algn="ctr"/>
          <a:r>
            <a:rPr lang="en-US" sz="1700" i="1" dirty="0" smtClean="0"/>
            <a:t>Utility of long integrations based on CM2.1</a:t>
          </a:r>
          <a:endParaRPr lang="en-US" sz="1700" b="0" i="1" dirty="0"/>
        </a:p>
      </dgm:t>
    </dgm:pt>
    <dgm:pt modelId="{82A8D0C2-F5AF-495C-99CE-E81006C906D2}" type="parTrans" cxnId="{F208C6B3-5AF7-49A0-9C7C-79B32B875CEA}">
      <dgm:prSet/>
      <dgm:spPr/>
      <dgm:t>
        <a:bodyPr/>
        <a:lstStyle/>
        <a:p>
          <a:endParaRPr lang="en-US" sz="2000" b="0"/>
        </a:p>
      </dgm:t>
    </dgm:pt>
    <dgm:pt modelId="{FC45A36C-70AA-4230-9990-6E7A64600BD8}" type="sibTrans" cxnId="{F208C6B3-5AF7-49A0-9C7C-79B32B875CEA}">
      <dgm:prSet/>
      <dgm:spPr/>
      <dgm:t>
        <a:bodyPr/>
        <a:lstStyle/>
        <a:p>
          <a:endParaRPr lang="en-US" sz="2000" b="0"/>
        </a:p>
      </dgm:t>
    </dgm:pt>
    <dgm:pt modelId="{3CF3B0E3-D5FE-4578-94EC-EB21296EE6AD}">
      <dgm:prSet custT="1"/>
      <dgm:spPr/>
      <dgm:t>
        <a:bodyPr/>
        <a:lstStyle/>
        <a:p>
          <a:r>
            <a:rPr lang="en-US" sz="1800" i="0" dirty="0" smtClean="0"/>
            <a:t>Document the nature of the </a:t>
          </a:r>
          <a:r>
            <a:rPr lang="en-US" sz="1800" b="1" i="0" dirty="0" smtClean="0"/>
            <a:t>robust</a:t>
          </a:r>
          <a:r>
            <a:rPr lang="en-US" sz="1800" i="0" dirty="0" smtClean="0"/>
            <a:t> teleconnection patterns in the control  simulation</a:t>
          </a:r>
          <a:endParaRPr lang="en-US" sz="1800" b="0" i="1" dirty="0"/>
        </a:p>
      </dgm:t>
    </dgm:pt>
    <dgm:pt modelId="{40FE58FD-C0A3-4F71-BFCF-E86887937847}" type="sibTrans" cxnId="{8DD321B2-A59A-4941-AFCD-B330169ABDE2}">
      <dgm:prSet/>
      <dgm:spPr/>
      <dgm:t>
        <a:bodyPr/>
        <a:lstStyle/>
        <a:p>
          <a:endParaRPr lang="en-US" sz="2000" b="0"/>
        </a:p>
      </dgm:t>
    </dgm:pt>
    <dgm:pt modelId="{8422C8EE-9522-4CA8-A55B-BBAAB826A076}" type="parTrans" cxnId="{8DD321B2-A59A-4941-AFCD-B330169ABDE2}">
      <dgm:prSet/>
      <dgm:spPr/>
      <dgm:t>
        <a:bodyPr/>
        <a:lstStyle/>
        <a:p>
          <a:endParaRPr lang="en-US" sz="2000" b="0"/>
        </a:p>
      </dgm:t>
    </dgm:pt>
    <dgm:pt modelId="{4D40A2FB-AC3B-4C90-9B78-5219E6119139}">
      <dgm:prSet custT="1"/>
      <dgm:spPr/>
      <dgm:t>
        <a:bodyPr/>
        <a:lstStyle/>
        <a:p>
          <a:r>
            <a:rPr lang="en-US" sz="1700" i="0" dirty="0" smtClean="0"/>
            <a:t>Apply our understanding of natural model variability to investigate the responses to changes in </a:t>
          </a:r>
          <a:r>
            <a:rPr lang="en-US" sz="1700" b="1" i="0" dirty="0" smtClean="0"/>
            <a:t>external forcing.</a:t>
          </a:r>
          <a:endParaRPr lang="en-US" sz="1700" b="0" i="0" dirty="0" smtClean="0"/>
        </a:p>
      </dgm:t>
    </dgm:pt>
    <dgm:pt modelId="{62540CF4-D25D-4783-892A-A297F40A2B74}" type="sibTrans" cxnId="{8BB5A55C-89E2-41BF-A321-DF3E6B0815B0}">
      <dgm:prSet/>
      <dgm:spPr/>
      <dgm:t>
        <a:bodyPr/>
        <a:lstStyle/>
        <a:p>
          <a:endParaRPr lang="en-US" sz="2000" b="0"/>
        </a:p>
      </dgm:t>
    </dgm:pt>
    <dgm:pt modelId="{6C7A28D7-0A85-4450-B8F8-E7B72ED9A219}" type="parTrans" cxnId="{8BB5A55C-89E2-41BF-A321-DF3E6B0815B0}">
      <dgm:prSet/>
      <dgm:spPr/>
      <dgm:t>
        <a:bodyPr/>
        <a:lstStyle/>
        <a:p>
          <a:endParaRPr lang="en-US" sz="2000" b="0"/>
        </a:p>
      </dgm:t>
    </dgm:pt>
    <dgm:pt modelId="{4EFF08D5-0FD8-4DA9-9E5A-A48B9C264259}">
      <dgm:prSet custT="1"/>
      <dgm:spPr/>
      <dgm:t>
        <a:bodyPr/>
        <a:lstStyle/>
        <a:p>
          <a:r>
            <a:rPr lang="en-US" sz="1800" i="0" dirty="0" smtClean="0"/>
            <a:t>Study the model mechanisms contributing to these teleconnection patterns, which represent the </a:t>
          </a:r>
          <a:r>
            <a:rPr lang="en-US" sz="1800" b="1" i="0" dirty="0" smtClean="0"/>
            <a:t>internal variability</a:t>
          </a:r>
          <a:r>
            <a:rPr lang="en-US" sz="1800" i="0" dirty="0" smtClean="0"/>
            <a:t> in the model control run.</a:t>
          </a:r>
        </a:p>
      </dgm:t>
    </dgm:pt>
    <dgm:pt modelId="{5211118E-0C5F-42FE-977E-7274178378C9}" type="parTrans" cxnId="{3E1C3E2C-6C36-4E5C-BC7D-9471CF2C36B7}">
      <dgm:prSet/>
      <dgm:spPr/>
      <dgm:t>
        <a:bodyPr/>
        <a:lstStyle/>
        <a:p>
          <a:endParaRPr lang="en-US"/>
        </a:p>
      </dgm:t>
    </dgm:pt>
    <dgm:pt modelId="{E30124BC-AE3C-421B-A981-796E216991AE}" type="sibTrans" cxnId="{3E1C3E2C-6C36-4E5C-BC7D-9471CF2C36B7}">
      <dgm:prSet/>
      <dgm:spPr/>
      <dgm:t>
        <a:bodyPr/>
        <a:lstStyle/>
        <a:p>
          <a:endParaRPr lang="en-US"/>
        </a:p>
      </dgm:t>
    </dgm:pt>
    <dgm:pt modelId="{B73C4483-543B-42C5-A34A-8F8802FBA902}" type="pres">
      <dgm:prSet presAssocID="{14703B37-3AEF-42BA-BC38-6E4764B3A5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65AF83-72B0-4C8D-9A26-49A002CC3F7E}" type="pres">
      <dgm:prSet presAssocID="{A2A96CDA-6990-494A-97CF-3808E8F492D9}" presName="parentLin" presStyleCnt="0"/>
      <dgm:spPr/>
    </dgm:pt>
    <dgm:pt modelId="{F1A31D1D-87BE-4341-BE5C-4FFF5AC66ADB}" type="pres">
      <dgm:prSet presAssocID="{A2A96CDA-6990-494A-97CF-3808E8F492D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32BC45E-AA93-41B7-BCD2-840D2552DA5F}" type="pres">
      <dgm:prSet presAssocID="{A2A96CDA-6990-494A-97CF-3808E8F492D9}" presName="parentText" presStyleLbl="node1" presStyleIdx="0" presStyleCnt="1" custScaleX="191223" custScaleY="265104" custLinFactNeighborY="-210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E93C-0B68-4631-84B4-733238245693}" type="pres">
      <dgm:prSet presAssocID="{A2A96CDA-6990-494A-97CF-3808E8F492D9}" presName="negativeSpace" presStyleCnt="0"/>
      <dgm:spPr/>
    </dgm:pt>
    <dgm:pt modelId="{34E7092E-9E00-4AAA-946E-11EB75D7DFD8}" type="pres">
      <dgm:prSet presAssocID="{A2A96CDA-6990-494A-97CF-3808E8F492D9}" presName="childText" presStyleLbl="conFgAcc1" presStyleIdx="0" presStyleCnt="1" custScaleY="235918" custLinFactNeighborY="-71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D321B2-A59A-4941-AFCD-B330169ABDE2}" srcId="{A2A96CDA-6990-494A-97CF-3808E8F492D9}" destId="{3CF3B0E3-D5FE-4578-94EC-EB21296EE6AD}" srcOrd="0" destOrd="0" parTransId="{8422C8EE-9522-4CA8-A55B-BBAAB826A076}" sibTransId="{40FE58FD-C0A3-4F71-BFCF-E86887937847}"/>
    <dgm:cxn modelId="{335164DE-B4D8-43BC-B45F-73673AE3C51F}" type="presOf" srcId="{A2A96CDA-6990-494A-97CF-3808E8F492D9}" destId="{F1A31D1D-87BE-4341-BE5C-4FFF5AC66ADB}" srcOrd="0" destOrd="0" presId="urn:microsoft.com/office/officeart/2005/8/layout/list1"/>
    <dgm:cxn modelId="{C614B480-ACA9-41A0-9724-38D2ECFE4AB3}" type="presOf" srcId="{4EFF08D5-0FD8-4DA9-9E5A-A48B9C264259}" destId="{34E7092E-9E00-4AAA-946E-11EB75D7DFD8}" srcOrd="0" destOrd="1" presId="urn:microsoft.com/office/officeart/2005/8/layout/list1"/>
    <dgm:cxn modelId="{8BB5A55C-89E2-41BF-A321-DF3E6B0815B0}" srcId="{A2A96CDA-6990-494A-97CF-3808E8F492D9}" destId="{4D40A2FB-AC3B-4C90-9B78-5219E6119139}" srcOrd="2" destOrd="0" parTransId="{6C7A28D7-0A85-4450-B8F8-E7B72ED9A219}" sibTransId="{62540CF4-D25D-4783-892A-A297F40A2B74}"/>
    <dgm:cxn modelId="{1814C97A-DADD-47E4-9414-A285E3C16E8D}" type="presOf" srcId="{3CF3B0E3-D5FE-4578-94EC-EB21296EE6AD}" destId="{34E7092E-9E00-4AAA-946E-11EB75D7DFD8}" srcOrd="0" destOrd="0" presId="urn:microsoft.com/office/officeart/2005/8/layout/list1"/>
    <dgm:cxn modelId="{F7F5BC07-8BF0-4D2C-B2CB-BB413561C7D1}" type="presOf" srcId="{14703B37-3AEF-42BA-BC38-6E4764B3A528}" destId="{B73C4483-543B-42C5-A34A-8F8802FBA902}" srcOrd="0" destOrd="0" presId="urn:microsoft.com/office/officeart/2005/8/layout/list1"/>
    <dgm:cxn modelId="{3E1C3E2C-6C36-4E5C-BC7D-9471CF2C36B7}" srcId="{A2A96CDA-6990-494A-97CF-3808E8F492D9}" destId="{4EFF08D5-0FD8-4DA9-9E5A-A48B9C264259}" srcOrd="1" destOrd="0" parTransId="{5211118E-0C5F-42FE-977E-7274178378C9}" sibTransId="{E30124BC-AE3C-421B-A981-796E216991AE}"/>
    <dgm:cxn modelId="{B7BBE4FF-2D02-4059-BCF3-376F81D3F5CD}" type="presOf" srcId="{4D40A2FB-AC3B-4C90-9B78-5219E6119139}" destId="{34E7092E-9E00-4AAA-946E-11EB75D7DFD8}" srcOrd="0" destOrd="2" presId="urn:microsoft.com/office/officeart/2005/8/layout/list1"/>
    <dgm:cxn modelId="{F208C6B3-5AF7-49A0-9C7C-79B32B875CEA}" srcId="{14703B37-3AEF-42BA-BC38-6E4764B3A528}" destId="{A2A96CDA-6990-494A-97CF-3808E8F492D9}" srcOrd="0" destOrd="0" parTransId="{82A8D0C2-F5AF-495C-99CE-E81006C906D2}" sibTransId="{FC45A36C-70AA-4230-9990-6E7A64600BD8}"/>
    <dgm:cxn modelId="{811D7B8C-C02B-44FE-87CA-2B4F846D6582}" type="presOf" srcId="{A2A96CDA-6990-494A-97CF-3808E8F492D9}" destId="{B32BC45E-AA93-41B7-BCD2-840D2552DA5F}" srcOrd="1" destOrd="0" presId="urn:microsoft.com/office/officeart/2005/8/layout/list1"/>
    <dgm:cxn modelId="{49EDFE00-48E6-413A-98BC-55C0CBDA8A09}" type="presParOf" srcId="{B73C4483-543B-42C5-A34A-8F8802FBA902}" destId="{4665AF83-72B0-4C8D-9A26-49A002CC3F7E}" srcOrd="0" destOrd="0" presId="urn:microsoft.com/office/officeart/2005/8/layout/list1"/>
    <dgm:cxn modelId="{D01F0645-8E28-4CAE-8AFF-C5092D6069FD}" type="presParOf" srcId="{4665AF83-72B0-4C8D-9A26-49A002CC3F7E}" destId="{F1A31D1D-87BE-4341-BE5C-4FFF5AC66ADB}" srcOrd="0" destOrd="0" presId="urn:microsoft.com/office/officeart/2005/8/layout/list1"/>
    <dgm:cxn modelId="{1C0A9441-74C8-4608-A5C9-179338B89408}" type="presParOf" srcId="{4665AF83-72B0-4C8D-9A26-49A002CC3F7E}" destId="{B32BC45E-AA93-41B7-BCD2-840D2552DA5F}" srcOrd="1" destOrd="0" presId="urn:microsoft.com/office/officeart/2005/8/layout/list1"/>
    <dgm:cxn modelId="{4A22A36F-C82B-4999-B557-BA3EF4C89803}" type="presParOf" srcId="{B73C4483-543B-42C5-A34A-8F8802FBA902}" destId="{29C6E93C-0B68-4631-84B4-733238245693}" srcOrd="1" destOrd="0" presId="urn:microsoft.com/office/officeart/2005/8/layout/list1"/>
    <dgm:cxn modelId="{DA6DE950-BA1F-407F-AC59-90585088C73E}" type="presParOf" srcId="{B73C4483-543B-42C5-A34A-8F8802FBA902}" destId="{34E7092E-9E00-4AAA-946E-11EB75D7DFD8}" srcOrd="2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762717-691B-49F0-99D0-6A97FA2FB48B}" type="doc">
      <dgm:prSet loTypeId="urn:microsoft.com/office/officeart/2005/8/layout/vList5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A1BAE43-63B2-4DC6-9848-431A166A3F73}">
      <dgm:prSet phldrT="[Text]" custT="1"/>
      <dgm:spPr/>
      <dgm:t>
        <a:bodyPr/>
        <a:lstStyle/>
        <a:p>
          <a:r>
            <a:rPr lang="en-US" sz="3200" dirty="0" smtClean="0"/>
            <a:t>1</a:t>
          </a:r>
          <a:endParaRPr lang="en-US" sz="3200" dirty="0"/>
        </a:p>
      </dgm:t>
    </dgm:pt>
    <dgm:pt modelId="{9433D7AF-605B-4E41-9A45-C9894067AC62}" type="parTrans" cxnId="{9B659BE0-E188-4FE4-8673-E480A0F93A75}">
      <dgm:prSet/>
      <dgm:spPr/>
      <dgm:t>
        <a:bodyPr/>
        <a:lstStyle/>
        <a:p>
          <a:endParaRPr lang="en-US"/>
        </a:p>
      </dgm:t>
    </dgm:pt>
    <dgm:pt modelId="{A3FD7413-2D88-459C-B7D8-899D8069C5B8}" type="sibTrans" cxnId="{9B659BE0-E188-4FE4-8673-E480A0F93A75}">
      <dgm:prSet/>
      <dgm:spPr/>
      <dgm:t>
        <a:bodyPr/>
        <a:lstStyle/>
        <a:p>
          <a:endParaRPr lang="en-US"/>
        </a:p>
      </dgm:t>
    </dgm:pt>
    <dgm:pt modelId="{8130D697-A4EF-4E51-9EFB-4446F562B96B}">
      <dgm:prSet phldrT="[Text]" custT="1"/>
      <dgm:spPr/>
      <dgm:t>
        <a:bodyPr/>
        <a:lstStyle/>
        <a:p>
          <a:r>
            <a:rPr lang="en-US" sz="2400" dirty="0" smtClean="0"/>
            <a:t>Stationary wave propagation </a:t>
          </a:r>
          <a:endParaRPr lang="en-US" sz="2400" dirty="0"/>
        </a:p>
      </dgm:t>
    </dgm:pt>
    <dgm:pt modelId="{A1D96FDE-CD12-4C5A-81B7-C0B51E871D69}" type="parTrans" cxnId="{EF8A8C96-F89E-42B7-9FDB-14EC73BD5349}">
      <dgm:prSet/>
      <dgm:spPr/>
      <dgm:t>
        <a:bodyPr/>
        <a:lstStyle/>
        <a:p>
          <a:endParaRPr lang="en-US"/>
        </a:p>
      </dgm:t>
    </dgm:pt>
    <dgm:pt modelId="{A8190351-A597-423F-B991-B03485BAD615}" type="sibTrans" cxnId="{EF8A8C96-F89E-42B7-9FDB-14EC73BD5349}">
      <dgm:prSet/>
      <dgm:spPr/>
      <dgm:t>
        <a:bodyPr/>
        <a:lstStyle/>
        <a:p>
          <a:endParaRPr lang="en-US"/>
        </a:p>
      </dgm:t>
    </dgm:pt>
    <dgm:pt modelId="{7B9BD895-1818-40E2-AA9B-0E3098AF6CEA}">
      <dgm:prSet phldrT="[Text]" custT="1"/>
      <dgm:spPr/>
      <dgm:t>
        <a:bodyPr/>
        <a:lstStyle/>
        <a:p>
          <a:r>
            <a:rPr lang="en-US" sz="3200" dirty="0" smtClean="0"/>
            <a:t>2</a:t>
          </a:r>
          <a:endParaRPr lang="en-US" sz="3200" dirty="0"/>
        </a:p>
      </dgm:t>
    </dgm:pt>
    <dgm:pt modelId="{8DA8B1F2-AAE9-4B66-8468-603F9A6459AA}" type="parTrans" cxnId="{1533CE87-7507-44A1-90CE-85D0D13F8D49}">
      <dgm:prSet/>
      <dgm:spPr/>
      <dgm:t>
        <a:bodyPr/>
        <a:lstStyle/>
        <a:p>
          <a:endParaRPr lang="en-US"/>
        </a:p>
      </dgm:t>
    </dgm:pt>
    <dgm:pt modelId="{811E5FBD-4CC5-4F58-A1A6-3884C48852AE}" type="sibTrans" cxnId="{1533CE87-7507-44A1-90CE-85D0D13F8D49}">
      <dgm:prSet/>
      <dgm:spPr/>
      <dgm:t>
        <a:bodyPr/>
        <a:lstStyle/>
        <a:p>
          <a:endParaRPr lang="en-US"/>
        </a:p>
      </dgm:t>
    </dgm:pt>
    <dgm:pt modelId="{2809A4F5-4624-425B-885E-B0F13891CF07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400" i="1" dirty="0" smtClean="0"/>
            <a:t>Storm track activity, Transient eddy fluxes of momentum and heat</a:t>
          </a:r>
          <a:endParaRPr lang="en-US" sz="2400" i="1" dirty="0"/>
        </a:p>
      </dgm:t>
    </dgm:pt>
    <dgm:pt modelId="{CBBC78D6-84F4-4C8D-9E14-7E61BDF5450F}" type="parTrans" cxnId="{E1BF075E-D84A-4B9F-A436-BA7766A920E2}">
      <dgm:prSet/>
      <dgm:spPr/>
      <dgm:t>
        <a:bodyPr/>
        <a:lstStyle/>
        <a:p>
          <a:endParaRPr lang="en-US"/>
        </a:p>
      </dgm:t>
    </dgm:pt>
    <dgm:pt modelId="{828DBE8C-6ED2-4E4B-BF95-349877F84D80}" type="sibTrans" cxnId="{E1BF075E-D84A-4B9F-A436-BA7766A920E2}">
      <dgm:prSet/>
      <dgm:spPr/>
      <dgm:t>
        <a:bodyPr/>
        <a:lstStyle/>
        <a:p>
          <a:endParaRPr lang="en-US"/>
        </a:p>
      </dgm:t>
    </dgm:pt>
    <dgm:pt modelId="{5D3E3A41-AB00-4A50-BAC9-30D9FFD26626}">
      <dgm:prSet phldrT="[Text]" custT="1"/>
      <dgm:spPr/>
      <dgm:t>
        <a:bodyPr/>
        <a:lstStyle/>
        <a:p>
          <a:r>
            <a:rPr lang="en-US" sz="3200" dirty="0" smtClean="0"/>
            <a:t>3</a:t>
          </a:r>
          <a:endParaRPr lang="en-US" sz="3200" dirty="0"/>
        </a:p>
      </dgm:t>
    </dgm:pt>
    <dgm:pt modelId="{E4655BD1-7941-4F73-A0FA-C0BE1BF72810}" type="parTrans" cxnId="{35A00F3F-39E6-4DDF-A88E-031C001B46C6}">
      <dgm:prSet/>
      <dgm:spPr/>
      <dgm:t>
        <a:bodyPr/>
        <a:lstStyle/>
        <a:p>
          <a:endParaRPr lang="en-US"/>
        </a:p>
      </dgm:t>
    </dgm:pt>
    <dgm:pt modelId="{FEC68095-0064-42FE-BBB3-6F24B15FDE22}" type="sibTrans" cxnId="{35A00F3F-39E6-4DDF-A88E-031C001B46C6}">
      <dgm:prSet/>
      <dgm:spPr/>
      <dgm:t>
        <a:bodyPr/>
        <a:lstStyle/>
        <a:p>
          <a:endParaRPr lang="en-US"/>
        </a:p>
      </dgm:t>
    </dgm:pt>
    <dgm:pt modelId="{296F95F8-F600-4407-8D4B-41D59BFD2719}">
      <dgm:prSet phldrT="[Text]" custT="1"/>
      <dgm:spPr/>
      <dgm:t>
        <a:bodyPr/>
        <a:lstStyle/>
        <a:p>
          <a:r>
            <a:rPr lang="en-US" sz="2200" i="0" dirty="0" smtClean="0"/>
            <a:t>Internal variability  e.g. Aleutian Low (AL) and Icelandic Low (IL) seesaw</a:t>
          </a:r>
          <a:endParaRPr lang="en-US" sz="2200" i="0" dirty="0"/>
        </a:p>
      </dgm:t>
    </dgm:pt>
    <dgm:pt modelId="{3CCEFBAB-6E58-4128-83C4-A340C6601805}" type="parTrans" cxnId="{F8460F3B-F179-40B1-94D5-F2AF63E5C1E2}">
      <dgm:prSet/>
      <dgm:spPr/>
      <dgm:t>
        <a:bodyPr/>
        <a:lstStyle/>
        <a:p>
          <a:endParaRPr lang="en-US"/>
        </a:p>
      </dgm:t>
    </dgm:pt>
    <dgm:pt modelId="{713DE1DF-BEDC-4606-B292-A741FBD0B2F3}" type="sibTrans" cxnId="{F8460F3B-F179-40B1-94D5-F2AF63E5C1E2}">
      <dgm:prSet/>
      <dgm:spPr/>
      <dgm:t>
        <a:bodyPr/>
        <a:lstStyle/>
        <a:p>
          <a:endParaRPr lang="en-US"/>
        </a:p>
      </dgm:t>
    </dgm:pt>
    <dgm:pt modelId="{DCF168D3-8C6C-4FC0-B3D5-A4ABDCD8B5CA}" type="pres">
      <dgm:prSet presAssocID="{AA762717-691B-49F0-99D0-6A97FA2FB4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5D68E1-C9D9-424C-8482-890EAC5D5A4A}" type="pres">
      <dgm:prSet presAssocID="{FA1BAE43-63B2-4DC6-9848-431A166A3F73}" presName="linNode" presStyleCnt="0"/>
      <dgm:spPr/>
      <dgm:t>
        <a:bodyPr/>
        <a:lstStyle/>
        <a:p>
          <a:endParaRPr lang="en-US"/>
        </a:p>
      </dgm:t>
    </dgm:pt>
    <dgm:pt modelId="{CCDBE53F-095D-4096-9E92-837BAEBCC7A4}" type="pres">
      <dgm:prSet presAssocID="{FA1BAE43-63B2-4DC6-9848-431A166A3F73}" presName="parentText" presStyleLbl="node1" presStyleIdx="0" presStyleCnt="3" custScaleX="183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9EB2A-B94E-43B7-87ED-DC613EEF622C}" type="pres">
      <dgm:prSet presAssocID="{FA1BAE43-63B2-4DC6-9848-431A166A3F73}" presName="descendantText" presStyleLbl="alignAccFollowNode1" presStyleIdx="0" presStyleCnt="3" custScaleX="131614" custLinFactNeighborY="3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2D0C9-B580-48C9-A195-A89338F3F7B1}" type="pres">
      <dgm:prSet presAssocID="{A3FD7413-2D88-459C-B7D8-899D8069C5B8}" presName="sp" presStyleCnt="0"/>
      <dgm:spPr/>
      <dgm:t>
        <a:bodyPr/>
        <a:lstStyle/>
        <a:p>
          <a:endParaRPr lang="en-US"/>
        </a:p>
      </dgm:t>
    </dgm:pt>
    <dgm:pt modelId="{D6D9C9D2-5AA0-4BD1-95CC-C07C7AD2B9E8}" type="pres">
      <dgm:prSet presAssocID="{7B9BD895-1818-40E2-AA9B-0E3098AF6CEA}" presName="linNode" presStyleCnt="0"/>
      <dgm:spPr/>
      <dgm:t>
        <a:bodyPr/>
        <a:lstStyle/>
        <a:p>
          <a:endParaRPr lang="en-US"/>
        </a:p>
      </dgm:t>
    </dgm:pt>
    <dgm:pt modelId="{136BEFEF-738C-486A-94E8-59634313FA5A}" type="pres">
      <dgm:prSet presAssocID="{7B9BD895-1818-40E2-AA9B-0E3098AF6CEA}" presName="parentText" presStyleLbl="node1" presStyleIdx="1" presStyleCnt="3" custScaleX="183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58B0E-39B0-45E5-9DB3-28669F76F980}" type="pres">
      <dgm:prSet presAssocID="{7B9BD895-1818-40E2-AA9B-0E3098AF6CEA}" presName="descendantText" presStyleLbl="alignAccFollowNode1" presStyleIdx="1" presStyleCnt="3" custScaleX="131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8F1BE-963E-4532-9F67-44D3032BCC66}" type="pres">
      <dgm:prSet presAssocID="{811E5FBD-4CC5-4F58-A1A6-3884C48852AE}" presName="sp" presStyleCnt="0"/>
      <dgm:spPr/>
      <dgm:t>
        <a:bodyPr/>
        <a:lstStyle/>
        <a:p>
          <a:endParaRPr lang="en-US"/>
        </a:p>
      </dgm:t>
    </dgm:pt>
    <dgm:pt modelId="{9F9F86AB-8BE2-4221-944A-650F4191AD90}" type="pres">
      <dgm:prSet presAssocID="{5D3E3A41-AB00-4A50-BAC9-30D9FFD26626}" presName="linNode" presStyleCnt="0"/>
      <dgm:spPr/>
      <dgm:t>
        <a:bodyPr/>
        <a:lstStyle/>
        <a:p>
          <a:endParaRPr lang="en-US"/>
        </a:p>
      </dgm:t>
    </dgm:pt>
    <dgm:pt modelId="{5D501EA1-2D86-4BED-9FE6-C2216843B160}" type="pres">
      <dgm:prSet presAssocID="{5D3E3A41-AB00-4A50-BAC9-30D9FFD26626}" presName="parentText" presStyleLbl="node1" presStyleIdx="2" presStyleCnt="3" custScaleX="183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AC645-7DBF-4E6E-8997-F5850E40AD29}" type="pres">
      <dgm:prSet presAssocID="{5D3E3A41-AB00-4A50-BAC9-30D9FFD26626}" presName="descendantText" presStyleLbl="alignAccFollowNode1" presStyleIdx="2" presStyleCnt="3" custScaleX="131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460F3B-F179-40B1-94D5-F2AF63E5C1E2}" srcId="{5D3E3A41-AB00-4A50-BAC9-30D9FFD26626}" destId="{296F95F8-F600-4407-8D4B-41D59BFD2719}" srcOrd="0" destOrd="0" parTransId="{3CCEFBAB-6E58-4128-83C4-A340C6601805}" sibTransId="{713DE1DF-BEDC-4606-B292-A741FBD0B2F3}"/>
    <dgm:cxn modelId="{4E59E8AD-CE48-46B7-A071-6EBBFD8A9455}" type="presOf" srcId="{5D3E3A41-AB00-4A50-BAC9-30D9FFD26626}" destId="{5D501EA1-2D86-4BED-9FE6-C2216843B160}" srcOrd="0" destOrd="0" presId="urn:microsoft.com/office/officeart/2005/8/layout/vList5"/>
    <dgm:cxn modelId="{736F67C2-744F-4708-B3D1-5C34612C3CBB}" type="presOf" srcId="{2809A4F5-4624-425B-885E-B0F13891CF07}" destId="{8B158B0E-39B0-45E5-9DB3-28669F76F980}" srcOrd="0" destOrd="0" presId="urn:microsoft.com/office/officeart/2005/8/layout/vList5"/>
    <dgm:cxn modelId="{EF8A8C96-F89E-42B7-9FDB-14EC73BD5349}" srcId="{FA1BAE43-63B2-4DC6-9848-431A166A3F73}" destId="{8130D697-A4EF-4E51-9EFB-4446F562B96B}" srcOrd="0" destOrd="0" parTransId="{A1D96FDE-CD12-4C5A-81B7-C0B51E871D69}" sibTransId="{A8190351-A597-423F-B991-B03485BAD615}"/>
    <dgm:cxn modelId="{1533CE87-7507-44A1-90CE-85D0D13F8D49}" srcId="{AA762717-691B-49F0-99D0-6A97FA2FB48B}" destId="{7B9BD895-1818-40E2-AA9B-0E3098AF6CEA}" srcOrd="1" destOrd="0" parTransId="{8DA8B1F2-AAE9-4B66-8468-603F9A6459AA}" sibTransId="{811E5FBD-4CC5-4F58-A1A6-3884C48852AE}"/>
    <dgm:cxn modelId="{DEB0514C-1E37-4DC3-B9FA-D32A1E1543A4}" type="presOf" srcId="{FA1BAE43-63B2-4DC6-9848-431A166A3F73}" destId="{CCDBE53F-095D-4096-9E92-837BAEBCC7A4}" srcOrd="0" destOrd="0" presId="urn:microsoft.com/office/officeart/2005/8/layout/vList5"/>
    <dgm:cxn modelId="{2420A5FF-65BB-43B3-9533-94F44988DFAD}" type="presOf" srcId="{7B9BD895-1818-40E2-AA9B-0E3098AF6CEA}" destId="{136BEFEF-738C-486A-94E8-59634313FA5A}" srcOrd="0" destOrd="0" presId="urn:microsoft.com/office/officeart/2005/8/layout/vList5"/>
    <dgm:cxn modelId="{9B659BE0-E188-4FE4-8673-E480A0F93A75}" srcId="{AA762717-691B-49F0-99D0-6A97FA2FB48B}" destId="{FA1BAE43-63B2-4DC6-9848-431A166A3F73}" srcOrd="0" destOrd="0" parTransId="{9433D7AF-605B-4E41-9A45-C9894067AC62}" sibTransId="{A3FD7413-2D88-459C-B7D8-899D8069C5B8}"/>
    <dgm:cxn modelId="{AC014320-ECCE-4655-8018-74AD7E2C7E77}" type="presOf" srcId="{296F95F8-F600-4407-8D4B-41D59BFD2719}" destId="{D47AC645-7DBF-4E6E-8997-F5850E40AD29}" srcOrd="0" destOrd="0" presId="urn:microsoft.com/office/officeart/2005/8/layout/vList5"/>
    <dgm:cxn modelId="{35A00F3F-39E6-4DDF-A88E-031C001B46C6}" srcId="{AA762717-691B-49F0-99D0-6A97FA2FB48B}" destId="{5D3E3A41-AB00-4A50-BAC9-30D9FFD26626}" srcOrd="2" destOrd="0" parTransId="{E4655BD1-7941-4F73-A0FA-C0BE1BF72810}" sibTransId="{FEC68095-0064-42FE-BBB3-6F24B15FDE22}"/>
    <dgm:cxn modelId="{5ADC417C-7420-443F-85D9-0047AEAEBC5F}" type="presOf" srcId="{AA762717-691B-49F0-99D0-6A97FA2FB48B}" destId="{DCF168D3-8C6C-4FC0-B3D5-A4ABDCD8B5CA}" srcOrd="0" destOrd="0" presId="urn:microsoft.com/office/officeart/2005/8/layout/vList5"/>
    <dgm:cxn modelId="{711F2449-E59B-4D80-9D43-FFACCA158C3A}" type="presOf" srcId="{8130D697-A4EF-4E51-9EFB-4446F562B96B}" destId="{ABA9EB2A-B94E-43B7-87ED-DC613EEF622C}" srcOrd="0" destOrd="0" presId="urn:microsoft.com/office/officeart/2005/8/layout/vList5"/>
    <dgm:cxn modelId="{E1BF075E-D84A-4B9F-A436-BA7766A920E2}" srcId="{7B9BD895-1818-40E2-AA9B-0E3098AF6CEA}" destId="{2809A4F5-4624-425B-885E-B0F13891CF07}" srcOrd="0" destOrd="0" parTransId="{CBBC78D6-84F4-4C8D-9E14-7E61BDF5450F}" sibTransId="{828DBE8C-6ED2-4E4B-BF95-349877F84D80}"/>
    <dgm:cxn modelId="{F49AF7CC-B6AF-487E-87BD-5C1DE0579869}" type="presParOf" srcId="{DCF168D3-8C6C-4FC0-B3D5-A4ABDCD8B5CA}" destId="{535D68E1-C9D9-424C-8482-890EAC5D5A4A}" srcOrd="0" destOrd="0" presId="urn:microsoft.com/office/officeart/2005/8/layout/vList5"/>
    <dgm:cxn modelId="{F0BD98BA-26FD-4B93-ACD6-12722DFCC46D}" type="presParOf" srcId="{535D68E1-C9D9-424C-8482-890EAC5D5A4A}" destId="{CCDBE53F-095D-4096-9E92-837BAEBCC7A4}" srcOrd="0" destOrd="0" presId="urn:microsoft.com/office/officeart/2005/8/layout/vList5"/>
    <dgm:cxn modelId="{D776C491-D42D-4879-AFF7-536B8F2AA07D}" type="presParOf" srcId="{535D68E1-C9D9-424C-8482-890EAC5D5A4A}" destId="{ABA9EB2A-B94E-43B7-87ED-DC613EEF622C}" srcOrd="1" destOrd="0" presId="urn:microsoft.com/office/officeart/2005/8/layout/vList5"/>
    <dgm:cxn modelId="{A251E329-6ADE-4BCC-A219-1BDEA79659EB}" type="presParOf" srcId="{DCF168D3-8C6C-4FC0-B3D5-A4ABDCD8B5CA}" destId="{F3B2D0C9-B580-48C9-A195-A89338F3F7B1}" srcOrd="1" destOrd="0" presId="urn:microsoft.com/office/officeart/2005/8/layout/vList5"/>
    <dgm:cxn modelId="{1F964754-208B-477E-A2D0-B59773414FE0}" type="presParOf" srcId="{DCF168D3-8C6C-4FC0-B3D5-A4ABDCD8B5CA}" destId="{D6D9C9D2-5AA0-4BD1-95CC-C07C7AD2B9E8}" srcOrd="2" destOrd="0" presId="urn:microsoft.com/office/officeart/2005/8/layout/vList5"/>
    <dgm:cxn modelId="{29EF5DF2-FA75-4CA8-AA2B-63B540062260}" type="presParOf" srcId="{D6D9C9D2-5AA0-4BD1-95CC-C07C7AD2B9E8}" destId="{136BEFEF-738C-486A-94E8-59634313FA5A}" srcOrd="0" destOrd="0" presId="urn:microsoft.com/office/officeart/2005/8/layout/vList5"/>
    <dgm:cxn modelId="{2D7CB597-3BC1-4920-86EC-57E975C474DC}" type="presParOf" srcId="{D6D9C9D2-5AA0-4BD1-95CC-C07C7AD2B9E8}" destId="{8B158B0E-39B0-45E5-9DB3-28669F76F980}" srcOrd="1" destOrd="0" presId="urn:microsoft.com/office/officeart/2005/8/layout/vList5"/>
    <dgm:cxn modelId="{2543996F-535B-42D8-9D6D-2A1DC38390E2}" type="presParOf" srcId="{DCF168D3-8C6C-4FC0-B3D5-A4ABDCD8B5CA}" destId="{0068F1BE-963E-4532-9F67-44D3032BCC66}" srcOrd="3" destOrd="0" presId="urn:microsoft.com/office/officeart/2005/8/layout/vList5"/>
    <dgm:cxn modelId="{A4BECAB8-5903-4A26-8EBE-61E2811711CD}" type="presParOf" srcId="{DCF168D3-8C6C-4FC0-B3D5-A4ABDCD8B5CA}" destId="{9F9F86AB-8BE2-4221-944A-650F4191AD90}" srcOrd="4" destOrd="0" presId="urn:microsoft.com/office/officeart/2005/8/layout/vList5"/>
    <dgm:cxn modelId="{B6744C8E-F6E9-48C5-A54A-96A58CED0716}" type="presParOf" srcId="{9F9F86AB-8BE2-4221-944A-650F4191AD90}" destId="{5D501EA1-2D86-4BED-9FE6-C2216843B160}" srcOrd="0" destOrd="0" presId="urn:microsoft.com/office/officeart/2005/8/layout/vList5"/>
    <dgm:cxn modelId="{48CC0449-3800-45C0-9F15-AFA70412E93E}" type="presParOf" srcId="{9F9F86AB-8BE2-4221-944A-650F4191AD90}" destId="{D47AC645-7DBF-4E6E-8997-F5850E40AD29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703B37-3AEF-42BA-BC38-6E4764B3A528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2A96CDA-6990-494A-97CF-3808E8F492D9}">
      <dgm:prSet phldrT="[Text]" custT="1"/>
      <dgm:spPr/>
      <dgm:t>
        <a:bodyPr/>
        <a:lstStyle/>
        <a:p>
          <a:pPr algn="ctr"/>
          <a:r>
            <a:rPr lang="en-US" sz="1700" i="0" dirty="0" smtClean="0"/>
            <a:t>Internal atmospheric variability</a:t>
          </a:r>
          <a:endParaRPr lang="en-US" sz="1700" b="0" i="1" dirty="0"/>
        </a:p>
      </dgm:t>
    </dgm:pt>
    <dgm:pt modelId="{82A8D0C2-F5AF-495C-99CE-E81006C906D2}" type="parTrans" cxnId="{F208C6B3-5AF7-49A0-9C7C-79B32B875CEA}">
      <dgm:prSet/>
      <dgm:spPr/>
      <dgm:t>
        <a:bodyPr/>
        <a:lstStyle/>
        <a:p>
          <a:endParaRPr lang="en-US" sz="2000" b="0"/>
        </a:p>
      </dgm:t>
    </dgm:pt>
    <dgm:pt modelId="{FC45A36C-70AA-4230-9990-6E7A64600BD8}" type="sibTrans" cxnId="{F208C6B3-5AF7-49A0-9C7C-79B32B875CEA}">
      <dgm:prSet/>
      <dgm:spPr/>
      <dgm:t>
        <a:bodyPr/>
        <a:lstStyle/>
        <a:p>
          <a:endParaRPr lang="en-US" sz="2000" b="0"/>
        </a:p>
      </dgm:t>
    </dgm:pt>
    <dgm:pt modelId="{3CF3B0E3-D5FE-4578-94EC-EB21296EE6AD}">
      <dgm:prSet custT="1"/>
      <dgm:spPr/>
      <dgm:t>
        <a:bodyPr/>
        <a:lstStyle/>
        <a:p>
          <a:r>
            <a:rPr lang="en-US" sz="2000" b="1" i="1" dirty="0" smtClean="0"/>
            <a:t>Honda and Nakamura(2001a,2005): </a:t>
          </a:r>
          <a:r>
            <a:rPr lang="en-US" sz="2000" dirty="0" smtClean="0"/>
            <a:t>Upstream Aleutian Low influence on the Euro-Atlantic sector (Aleutian Low (AL) and Icelandic Low (IL) Seesaw)</a:t>
          </a:r>
          <a:endParaRPr lang="en-US" sz="2000" b="0" i="1" dirty="0"/>
        </a:p>
      </dgm:t>
    </dgm:pt>
    <dgm:pt modelId="{40FE58FD-C0A3-4F71-BFCF-E86887937847}" type="sibTrans" cxnId="{8DD321B2-A59A-4941-AFCD-B330169ABDE2}">
      <dgm:prSet/>
      <dgm:spPr/>
      <dgm:t>
        <a:bodyPr/>
        <a:lstStyle/>
        <a:p>
          <a:endParaRPr lang="en-US" sz="2000" b="0"/>
        </a:p>
      </dgm:t>
    </dgm:pt>
    <dgm:pt modelId="{8422C8EE-9522-4CA8-A55B-BBAAB826A076}" type="parTrans" cxnId="{8DD321B2-A59A-4941-AFCD-B330169ABDE2}">
      <dgm:prSet/>
      <dgm:spPr/>
      <dgm:t>
        <a:bodyPr/>
        <a:lstStyle/>
        <a:p>
          <a:endParaRPr lang="en-US" sz="2000" b="0"/>
        </a:p>
      </dgm:t>
    </dgm:pt>
    <dgm:pt modelId="{971AAA6F-0434-4899-AEEC-431763EB9DCA}">
      <dgm:prSet custT="1"/>
      <dgm:spPr/>
      <dgm:t>
        <a:bodyPr/>
        <a:lstStyle/>
        <a:p>
          <a:r>
            <a:rPr lang="en-US" sz="2000" b="1" i="1" dirty="0" err="1" smtClean="0"/>
            <a:t>Branstator</a:t>
          </a:r>
          <a:r>
            <a:rPr lang="en-US" sz="2000" b="1" i="1" dirty="0" smtClean="0"/>
            <a:t> (2002): </a:t>
          </a:r>
          <a:r>
            <a:rPr lang="en-US" sz="2000" dirty="0" smtClean="0"/>
            <a:t>the existence of large –scale zonally propagating teleconnection structures</a:t>
          </a:r>
          <a:endParaRPr lang="en-US" sz="2000" b="0" i="1" dirty="0"/>
        </a:p>
      </dgm:t>
    </dgm:pt>
    <dgm:pt modelId="{35360E66-6FF1-4E78-A545-6B5FE8DEC0D4}" type="parTrans" cxnId="{65EC9048-02EA-4116-90BD-3EF868E5DF02}">
      <dgm:prSet/>
      <dgm:spPr/>
      <dgm:t>
        <a:bodyPr/>
        <a:lstStyle/>
        <a:p>
          <a:endParaRPr lang="en-US"/>
        </a:p>
      </dgm:t>
    </dgm:pt>
    <dgm:pt modelId="{9AD9A6CD-FB47-4D1D-B68D-F3F53DC4F429}" type="sibTrans" cxnId="{65EC9048-02EA-4116-90BD-3EF868E5DF02}">
      <dgm:prSet/>
      <dgm:spPr/>
      <dgm:t>
        <a:bodyPr/>
        <a:lstStyle/>
        <a:p>
          <a:endParaRPr lang="en-US"/>
        </a:p>
      </dgm:t>
    </dgm:pt>
    <dgm:pt modelId="{B73C4483-543B-42C5-A34A-8F8802FBA902}" type="pres">
      <dgm:prSet presAssocID="{14703B37-3AEF-42BA-BC38-6E4764B3A5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65AF83-72B0-4C8D-9A26-49A002CC3F7E}" type="pres">
      <dgm:prSet presAssocID="{A2A96CDA-6990-494A-97CF-3808E8F492D9}" presName="parentLin" presStyleCnt="0"/>
      <dgm:spPr/>
    </dgm:pt>
    <dgm:pt modelId="{F1A31D1D-87BE-4341-BE5C-4FFF5AC66ADB}" type="pres">
      <dgm:prSet presAssocID="{A2A96CDA-6990-494A-97CF-3808E8F492D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32BC45E-AA93-41B7-BCD2-840D2552DA5F}" type="pres">
      <dgm:prSet presAssocID="{A2A96CDA-6990-494A-97CF-3808E8F492D9}" presName="parentText" presStyleLbl="node1" presStyleIdx="0" presStyleCnt="1" custScaleX="191223" custScaleY="108091" custLinFactNeighborY="-210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E93C-0B68-4631-84B4-733238245693}" type="pres">
      <dgm:prSet presAssocID="{A2A96CDA-6990-494A-97CF-3808E8F492D9}" presName="negativeSpace" presStyleCnt="0"/>
      <dgm:spPr/>
    </dgm:pt>
    <dgm:pt modelId="{34E7092E-9E00-4AAA-946E-11EB75D7DFD8}" type="pres">
      <dgm:prSet presAssocID="{A2A96CDA-6990-494A-97CF-3808E8F492D9}" presName="childText" presStyleLbl="conFgAcc1" presStyleIdx="0" presStyleCnt="1" custLinFactNeighborY="-17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7D555E-92D6-44D5-BB51-A1DD06E10D75}" type="presOf" srcId="{A2A96CDA-6990-494A-97CF-3808E8F492D9}" destId="{F1A31D1D-87BE-4341-BE5C-4FFF5AC66ADB}" srcOrd="0" destOrd="0" presId="urn:microsoft.com/office/officeart/2005/8/layout/list1"/>
    <dgm:cxn modelId="{8DD321B2-A59A-4941-AFCD-B330169ABDE2}" srcId="{A2A96CDA-6990-494A-97CF-3808E8F492D9}" destId="{3CF3B0E3-D5FE-4578-94EC-EB21296EE6AD}" srcOrd="0" destOrd="0" parTransId="{8422C8EE-9522-4CA8-A55B-BBAAB826A076}" sibTransId="{40FE58FD-C0A3-4F71-BFCF-E86887937847}"/>
    <dgm:cxn modelId="{89623FA1-5B13-4D3F-80C3-D216AE989C75}" type="presOf" srcId="{971AAA6F-0434-4899-AEEC-431763EB9DCA}" destId="{34E7092E-9E00-4AAA-946E-11EB75D7DFD8}" srcOrd="0" destOrd="1" presId="urn:microsoft.com/office/officeart/2005/8/layout/list1"/>
    <dgm:cxn modelId="{FC4D789C-A69F-43CF-A72C-A3A59AC4AB05}" type="presOf" srcId="{14703B37-3AEF-42BA-BC38-6E4764B3A528}" destId="{B73C4483-543B-42C5-A34A-8F8802FBA902}" srcOrd="0" destOrd="0" presId="urn:microsoft.com/office/officeart/2005/8/layout/list1"/>
    <dgm:cxn modelId="{B75FD6C8-60C7-4806-B5ED-25BEEB9B127F}" type="presOf" srcId="{3CF3B0E3-D5FE-4578-94EC-EB21296EE6AD}" destId="{34E7092E-9E00-4AAA-946E-11EB75D7DFD8}" srcOrd="0" destOrd="0" presId="urn:microsoft.com/office/officeart/2005/8/layout/list1"/>
    <dgm:cxn modelId="{4B481CFC-931C-4244-A7AE-DA9FD74577BB}" type="presOf" srcId="{A2A96CDA-6990-494A-97CF-3808E8F492D9}" destId="{B32BC45E-AA93-41B7-BCD2-840D2552DA5F}" srcOrd="1" destOrd="0" presId="urn:microsoft.com/office/officeart/2005/8/layout/list1"/>
    <dgm:cxn modelId="{F208C6B3-5AF7-49A0-9C7C-79B32B875CEA}" srcId="{14703B37-3AEF-42BA-BC38-6E4764B3A528}" destId="{A2A96CDA-6990-494A-97CF-3808E8F492D9}" srcOrd="0" destOrd="0" parTransId="{82A8D0C2-F5AF-495C-99CE-E81006C906D2}" sibTransId="{FC45A36C-70AA-4230-9990-6E7A64600BD8}"/>
    <dgm:cxn modelId="{65EC9048-02EA-4116-90BD-3EF868E5DF02}" srcId="{A2A96CDA-6990-494A-97CF-3808E8F492D9}" destId="{971AAA6F-0434-4899-AEEC-431763EB9DCA}" srcOrd="1" destOrd="0" parTransId="{35360E66-6FF1-4E78-A545-6B5FE8DEC0D4}" sibTransId="{9AD9A6CD-FB47-4D1D-B68D-F3F53DC4F429}"/>
    <dgm:cxn modelId="{5EE245C4-1C48-4560-B9F2-0C9B7F0AB99E}" type="presParOf" srcId="{B73C4483-543B-42C5-A34A-8F8802FBA902}" destId="{4665AF83-72B0-4C8D-9A26-49A002CC3F7E}" srcOrd="0" destOrd="0" presId="urn:microsoft.com/office/officeart/2005/8/layout/list1"/>
    <dgm:cxn modelId="{3DB005EC-798D-44AE-BBF6-B42BD59C00D7}" type="presParOf" srcId="{4665AF83-72B0-4C8D-9A26-49A002CC3F7E}" destId="{F1A31D1D-87BE-4341-BE5C-4FFF5AC66ADB}" srcOrd="0" destOrd="0" presId="urn:microsoft.com/office/officeart/2005/8/layout/list1"/>
    <dgm:cxn modelId="{B3007642-DAE8-4261-A828-590D6CE93DD9}" type="presParOf" srcId="{4665AF83-72B0-4C8D-9A26-49A002CC3F7E}" destId="{B32BC45E-AA93-41B7-BCD2-840D2552DA5F}" srcOrd="1" destOrd="0" presId="urn:microsoft.com/office/officeart/2005/8/layout/list1"/>
    <dgm:cxn modelId="{7F0FF14F-9513-49E0-AE8B-0D827D1748D6}" type="presParOf" srcId="{B73C4483-543B-42C5-A34A-8F8802FBA902}" destId="{29C6E93C-0B68-4631-84B4-733238245693}" srcOrd="1" destOrd="0" presId="urn:microsoft.com/office/officeart/2005/8/layout/list1"/>
    <dgm:cxn modelId="{409F0327-6FFD-420F-99F8-93C20FB71A7D}" type="presParOf" srcId="{B73C4483-543B-42C5-A34A-8F8802FBA902}" destId="{34E7092E-9E00-4AAA-946E-11EB75D7DFD8}" srcOrd="2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703B37-3AEF-42BA-BC38-6E4764B3A528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2A96CDA-6990-494A-97CF-3808E8F492D9}">
      <dgm:prSet phldrT="[Text]" custT="1"/>
      <dgm:spPr/>
      <dgm:t>
        <a:bodyPr/>
        <a:lstStyle/>
        <a:p>
          <a:pPr algn="ctr"/>
          <a:r>
            <a:rPr lang="en-US" sz="1700" i="1" dirty="0" smtClean="0"/>
            <a:t>Stationary Wave Propagation</a:t>
          </a:r>
          <a:endParaRPr lang="en-US" sz="1700" b="0" i="1" dirty="0"/>
        </a:p>
      </dgm:t>
    </dgm:pt>
    <dgm:pt modelId="{82A8D0C2-F5AF-495C-99CE-E81006C906D2}" type="parTrans" cxnId="{F208C6B3-5AF7-49A0-9C7C-79B32B875CEA}">
      <dgm:prSet/>
      <dgm:spPr/>
      <dgm:t>
        <a:bodyPr/>
        <a:lstStyle/>
        <a:p>
          <a:endParaRPr lang="en-US" sz="2000" b="0"/>
        </a:p>
      </dgm:t>
    </dgm:pt>
    <dgm:pt modelId="{FC45A36C-70AA-4230-9990-6E7A64600BD8}" type="sibTrans" cxnId="{F208C6B3-5AF7-49A0-9C7C-79B32B875CEA}">
      <dgm:prSet/>
      <dgm:spPr/>
      <dgm:t>
        <a:bodyPr/>
        <a:lstStyle/>
        <a:p>
          <a:endParaRPr lang="en-US" sz="2000" b="0"/>
        </a:p>
      </dgm:t>
    </dgm:pt>
    <dgm:pt modelId="{3CF3B0E3-D5FE-4578-94EC-EB21296EE6AD}">
      <dgm:prSet custT="1"/>
      <dgm:spPr/>
      <dgm:t>
        <a:bodyPr/>
        <a:lstStyle/>
        <a:p>
          <a:r>
            <a:rPr lang="en-US" sz="2000" b="1" i="1" dirty="0" smtClean="0"/>
            <a:t>Simmons et al. (1983), </a:t>
          </a:r>
          <a:r>
            <a:rPr lang="en-US" sz="2000" b="1" i="1" dirty="0" err="1" smtClean="0"/>
            <a:t>Branstator</a:t>
          </a:r>
          <a:r>
            <a:rPr lang="en-US" sz="2000" b="1" i="1" dirty="0" smtClean="0"/>
            <a:t> (1985</a:t>
          </a:r>
          <a:r>
            <a:rPr lang="en-US" sz="2000" b="0" i="0" dirty="0" smtClean="0"/>
            <a:t>): Stationary wave are very important in maintaining the low-frequency atmospheric anomalies </a:t>
          </a:r>
          <a:endParaRPr lang="en-US" sz="2000" b="0" i="1" dirty="0"/>
        </a:p>
      </dgm:t>
    </dgm:pt>
    <dgm:pt modelId="{40FE58FD-C0A3-4F71-BFCF-E86887937847}" type="sibTrans" cxnId="{8DD321B2-A59A-4941-AFCD-B330169ABDE2}">
      <dgm:prSet/>
      <dgm:spPr/>
      <dgm:t>
        <a:bodyPr/>
        <a:lstStyle/>
        <a:p>
          <a:endParaRPr lang="en-US" sz="2000" b="0"/>
        </a:p>
      </dgm:t>
    </dgm:pt>
    <dgm:pt modelId="{8422C8EE-9522-4CA8-A55B-BBAAB826A076}" type="parTrans" cxnId="{8DD321B2-A59A-4941-AFCD-B330169ABDE2}">
      <dgm:prSet/>
      <dgm:spPr/>
      <dgm:t>
        <a:bodyPr/>
        <a:lstStyle/>
        <a:p>
          <a:endParaRPr lang="en-US" sz="2000" b="0"/>
        </a:p>
      </dgm:t>
    </dgm:pt>
    <dgm:pt modelId="{166A5DF6-A41F-478E-9881-CA3C91DEE0C7}">
      <dgm:prSet custT="1"/>
      <dgm:spPr/>
      <dgm:t>
        <a:bodyPr/>
        <a:lstStyle/>
        <a:p>
          <a:r>
            <a:rPr lang="en-US" sz="2000" b="1" i="1" dirty="0" err="1" smtClean="0"/>
            <a:t>Karoly</a:t>
          </a:r>
          <a:r>
            <a:rPr lang="en-US" sz="2000" b="1" i="1" dirty="0" smtClean="0"/>
            <a:t> et al. (1989)</a:t>
          </a:r>
          <a:r>
            <a:rPr lang="en-US" sz="2000" b="0" i="0" dirty="0" smtClean="0"/>
            <a:t>: </a:t>
          </a:r>
          <a:r>
            <a:rPr lang="en-US" sz="2000" dirty="0" smtClean="0"/>
            <a:t>shows </a:t>
          </a:r>
          <a:r>
            <a:rPr lang="en-US" sz="2000" dirty="0" err="1" smtClean="0"/>
            <a:t>linearized</a:t>
          </a:r>
          <a:r>
            <a:rPr lang="en-US" sz="2000" dirty="0" smtClean="0"/>
            <a:t>, steady state primitive equation model solution to thermal forcing in the tropics in northern hemisphere winter</a:t>
          </a:r>
          <a:endParaRPr lang="en-US" sz="2000" b="0" i="0" dirty="0"/>
        </a:p>
      </dgm:t>
    </dgm:pt>
    <dgm:pt modelId="{9A0BA30F-D3EA-4847-84A1-7D9433856CCA}" type="parTrans" cxnId="{9AAB519F-8475-45A8-9DAD-43F05659CF08}">
      <dgm:prSet/>
      <dgm:spPr/>
      <dgm:t>
        <a:bodyPr/>
        <a:lstStyle/>
        <a:p>
          <a:endParaRPr lang="en-US"/>
        </a:p>
      </dgm:t>
    </dgm:pt>
    <dgm:pt modelId="{DD850534-5707-4C23-9286-A10B3D1D6898}" type="sibTrans" cxnId="{9AAB519F-8475-45A8-9DAD-43F05659CF08}">
      <dgm:prSet/>
      <dgm:spPr/>
      <dgm:t>
        <a:bodyPr/>
        <a:lstStyle/>
        <a:p>
          <a:endParaRPr lang="en-US"/>
        </a:p>
      </dgm:t>
    </dgm:pt>
    <dgm:pt modelId="{B73C4483-543B-42C5-A34A-8F8802FBA902}" type="pres">
      <dgm:prSet presAssocID="{14703B37-3AEF-42BA-BC38-6E4764B3A5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65AF83-72B0-4C8D-9A26-49A002CC3F7E}" type="pres">
      <dgm:prSet presAssocID="{A2A96CDA-6990-494A-97CF-3808E8F492D9}" presName="parentLin" presStyleCnt="0"/>
      <dgm:spPr/>
      <dgm:t>
        <a:bodyPr/>
        <a:lstStyle/>
        <a:p>
          <a:endParaRPr lang="en-US"/>
        </a:p>
      </dgm:t>
    </dgm:pt>
    <dgm:pt modelId="{F1A31D1D-87BE-4341-BE5C-4FFF5AC66ADB}" type="pres">
      <dgm:prSet presAssocID="{A2A96CDA-6990-494A-97CF-3808E8F492D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32BC45E-AA93-41B7-BCD2-840D2552DA5F}" type="pres">
      <dgm:prSet presAssocID="{A2A96CDA-6990-494A-97CF-3808E8F492D9}" presName="parentText" presStyleLbl="node1" presStyleIdx="0" presStyleCnt="1" custScaleX="191223" custScaleY="71840" custLinFactNeighborY="-210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E93C-0B68-4631-84B4-733238245693}" type="pres">
      <dgm:prSet presAssocID="{A2A96CDA-6990-494A-97CF-3808E8F492D9}" presName="negativeSpace" presStyleCnt="0"/>
      <dgm:spPr/>
      <dgm:t>
        <a:bodyPr/>
        <a:lstStyle/>
        <a:p>
          <a:endParaRPr lang="en-US"/>
        </a:p>
      </dgm:t>
    </dgm:pt>
    <dgm:pt modelId="{34E7092E-9E00-4AAA-946E-11EB75D7DFD8}" type="pres">
      <dgm:prSet presAssocID="{A2A96CDA-6990-494A-97CF-3808E8F492D9}" presName="childText" presStyleLbl="conFgAcc1" presStyleIdx="0" presStyleCnt="1" custLinFactNeighborY="-17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D2ED2B-CA30-4637-86F5-FF391560C034}" type="presOf" srcId="{3CF3B0E3-D5FE-4578-94EC-EB21296EE6AD}" destId="{34E7092E-9E00-4AAA-946E-11EB75D7DFD8}" srcOrd="0" destOrd="0" presId="urn:microsoft.com/office/officeart/2005/8/layout/list1"/>
    <dgm:cxn modelId="{8DD321B2-A59A-4941-AFCD-B330169ABDE2}" srcId="{A2A96CDA-6990-494A-97CF-3808E8F492D9}" destId="{3CF3B0E3-D5FE-4578-94EC-EB21296EE6AD}" srcOrd="0" destOrd="0" parTransId="{8422C8EE-9522-4CA8-A55B-BBAAB826A076}" sibTransId="{40FE58FD-C0A3-4F71-BFCF-E86887937847}"/>
    <dgm:cxn modelId="{CC8F4A75-0262-4561-B844-99B0DDFD254C}" type="presOf" srcId="{A2A96CDA-6990-494A-97CF-3808E8F492D9}" destId="{B32BC45E-AA93-41B7-BCD2-840D2552DA5F}" srcOrd="1" destOrd="0" presId="urn:microsoft.com/office/officeart/2005/8/layout/list1"/>
    <dgm:cxn modelId="{9AAB519F-8475-45A8-9DAD-43F05659CF08}" srcId="{A2A96CDA-6990-494A-97CF-3808E8F492D9}" destId="{166A5DF6-A41F-478E-9881-CA3C91DEE0C7}" srcOrd="1" destOrd="0" parTransId="{9A0BA30F-D3EA-4847-84A1-7D9433856CCA}" sibTransId="{DD850534-5707-4C23-9286-A10B3D1D6898}"/>
    <dgm:cxn modelId="{F5800F53-8022-4F4C-A46D-C3440B4CD9FF}" type="presOf" srcId="{14703B37-3AEF-42BA-BC38-6E4764B3A528}" destId="{B73C4483-543B-42C5-A34A-8F8802FBA902}" srcOrd="0" destOrd="0" presId="urn:microsoft.com/office/officeart/2005/8/layout/list1"/>
    <dgm:cxn modelId="{8C6DE1D2-CE9B-4917-AE58-EDF7B9C7A6E4}" type="presOf" srcId="{A2A96CDA-6990-494A-97CF-3808E8F492D9}" destId="{F1A31D1D-87BE-4341-BE5C-4FFF5AC66ADB}" srcOrd="0" destOrd="0" presId="urn:microsoft.com/office/officeart/2005/8/layout/list1"/>
    <dgm:cxn modelId="{6F5ACE32-3B4F-4BFE-9BAF-C23849DDDF22}" type="presOf" srcId="{166A5DF6-A41F-478E-9881-CA3C91DEE0C7}" destId="{34E7092E-9E00-4AAA-946E-11EB75D7DFD8}" srcOrd="0" destOrd="1" presId="urn:microsoft.com/office/officeart/2005/8/layout/list1"/>
    <dgm:cxn modelId="{F208C6B3-5AF7-49A0-9C7C-79B32B875CEA}" srcId="{14703B37-3AEF-42BA-BC38-6E4764B3A528}" destId="{A2A96CDA-6990-494A-97CF-3808E8F492D9}" srcOrd="0" destOrd="0" parTransId="{82A8D0C2-F5AF-495C-99CE-E81006C906D2}" sibTransId="{FC45A36C-70AA-4230-9990-6E7A64600BD8}"/>
    <dgm:cxn modelId="{357CAD74-8B0B-438F-80BA-C3CA8B0B49A7}" type="presParOf" srcId="{B73C4483-543B-42C5-A34A-8F8802FBA902}" destId="{4665AF83-72B0-4C8D-9A26-49A002CC3F7E}" srcOrd="0" destOrd="0" presId="urn:microsoft.com/office/officeart/2005/8/layout/list1"/>
    <dgm:cxn modelId="{521E1EE6-C1D6-4E3F-9B23-87722145C6DB}" type="presParOf" srcId="{4665AF83-72B0-4C8D-9A26-49A002CC3F7E}" destId="{F1A31D1D-87BE-4341-BE5C-4FFF5AC66ADB}" srcOrd="0" destOrd="0" presId="urn:microsoft.com/office/officeart/2005/8/layout/list1"/>
    <dgm:cxn modelId="{115C3188-9681-44DA-B765-0FF839F7A0EF}" type="presParOf" srcId="{4665AF83-72B0-4C8D-9A26-49A002CC3F7E}" destId="{B32BC45E-AA93-41B7-BCD2-840D2552DA5F}" srcOrd="1" destOrd="0" presId="urn:microsoft.com/office/officeart/2005/8/layout/list1"/>
    <dgm:cxn modelId="{29916FF1-5F4E-48FD-880E-532E36A33A24}" type="presParOf" srcId="{B73C4483-543B-42C5-A34A-8F8802FBA902}" destId="{29C6E93C-0B68-4631-84B4-733238245693}" srcOrd="1" destOrd="0" presId="urn:microsoft.com/office/officeart/2005/8/layout/list1"/>
    <dgm:cxn modelId="{EBA71924-CA27-4145-A88F-B3FBD4F18F0A}" type="presParOf" srcId="{B73C4483-543B-42C5-A34A-8F8802FBA902}" destId="{34E7092E-9E00-4AAA-946E-11EB75D7DFD8}" srcOrd="2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703B37-3AEF-42BA-BC38-6E4764B3A528}" type="doc">
      <dgm:prSet loTypeId="urn:microsoft.com/office/officeart/2005/8/layout/list1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2A96CDA-6990-494A-97CF-3808E8F492D9}">
      <dgm:prSet phldrT="[Text]" custT="1"/>
      <dgm:spPr/>
      <dgm:t>
        <a:bodyPr/>
        <a:lstStyle/>
        <a:p>
          <a:pPr algn="ctr"/>
          <a:r>
            <a:rPr lang="en-US" sz="1700" i="1" dirty="0" smtClean="0"/>
            <a:t>Transient eddies</a:t>
          </a:r>
          <a:endParaRPr lang="en-US" sz="1700" b="0" i="1" dirty="0"/>
        </a:p>
      </dgm:t>
    </dgm:pt>
    <dgm:pt modelId="{82A8D0C2-F5AF-495C-99CE-E81006C906D2}" type="parTrans" cxnId="{F208C6B3-5AF7-49A0-9C7C-79B32B875CEA}">
      <dgm:prSet/>
      <dgm:spPr/>
      <dgm:t>
        <a:bodyPr/>
        <a:lstStyle/>
        <a:p>
          <a:endParaRPr lang="en-US" sz="2000" b="0"/>
        </a:p>
      </dgm:t>
    </dgm:pt>
    <dgm:pt modelId="{FC45A36C-70AA-4230-9990-6E7A64600BD8}" type="sibTrans" cxnId="{F208C6B3-5AF7-49A0-9C7C-79B32B875CEA}">
      <dgm:prSet/>
      <dgm:spPr/>
      <dgm:t>
        <a:bodyPr/>
        <a:lstStyle/>
        <a:p>
          <a:endParaRPr lang="en-US" sz="2000" b="0"/>
        </a:p>
      </dgm:t>
    </dgm:pt>
    <dgm:pt modelId="{3CF3B0E3-D5FE-4578-94EC-EB21296EE6AD}">
      <dgm:prSet custT="1"/>
      <dgm:spPr/>
      <dgm:t>
        <a:bodyPr/>
        <a:lstStyle/>
        <a:p>
          <a:r>
            <a:rPr lang="en-US" sz="2000" b="1" i="1" dirty="0" smtClean="0"/>
            <a:t>Held et al. (1989): </a:t>
          </a:r>
          <a:r>
            <a:rPr lang="en-US" sz="2000" b="0" i="0" dirty="0" smtClean="0"/>
            <a:t>The response to the anomalous transient eddies are important for the extratropical wave train in the linear simulation of the GCM</a:t>
          </a:r>
          <a:endParaRPr lang="en-US" sz="2000" b="0" i="1" dirty="0"/>
        </a:p>
      </dgm:t>
    </dgm:pt>
    <dgm:pt modelId="{40FE58FD-C0A3-4F71-BFCF-E86887937847}" type="sibTrans" cxnId="{8DD321B2-A59A-4941-AFCD-B330169ABDE2}">
      <dgm:prSet/>
      <dgm:spPr/>
      <dgm:t>
        <a:bodyPr/>
        <a:lstStyle/>
        <a:p>
          <a:endParaRPr lang="en-US" sz="2000" b="0"/>
        </a:p>
      </dgm:t>
    </dgm:pt>
    <dgm:pt modelId="{8422C8EE-9522-4CA8-A55B-BBAAB826A076}" type="parTrans" cxnId="{8DD321B2-A59A-4941-AFCD-B330169ABDE2}">
      <dgm:prSet/>
      <dgm:spPr/>
      <dgm:t>
        <a:bodyPr/>
        <a:lstStyle/>
        <a:p>
          <a:endParaRPr lang="en-US" sz="2000" b="0"/>
        </a:p>
      </dgm:t>
    </dgm:pt>
    <dgm:pt modelId="{971AAA6F-0434-4899-AEEC-431763EB9DCA}">
      <dgm:prSet custT="1"/>
      <dgm:spPr/>
      <dgm:t>
        <a:bodyPr/>
        <a:lstStyle/>
        <a:p>
          <a:r>
            <a:rPr lang="en-US" sz="2000" b="1" i="1" dirty="0" err="1" smtClean="0"/>
            <a:t>Hoerling</a:t>
          </a:r>
          <a:r>
            <a:rPr lang="en-US" sz="2000" b="1" i="1" dirty="0" smtClean="0"/>
            <a:t> and Ting (1994): </a:t>
          </a:r>
          <a:r>
            <a:rPr lang="en-US" sz="2000" i="0" dirty="0" smtClean="0"/>
            <a:t>the mechanism by which events in the tropics can control the behavior of transient eddies in </a:t>
          </a:r>
          <a:r>
            <a:rPr lang="en-US" sz="2000" i="0" dirty="0" err="1" smtClean="0"/>
            <a:t>extratropics</a:t>
          </a:r>
          <a:r>
            <a:rPr lang="en-US" sz="2000" i="0" dirty="0" smtClean="0"/>
            <a:t> </a:t>
          </a:r>
          <a:endParaRPr lang="en-US" sz="2000" b="0" i="1" dirty="0"/>
        </a:p>
      </dgm:t>
    </dgm:pt>
    <dgm:pt modelId="{9AD9A6CD-FB47-4D1D-B68D-F3F53DC4F429}" type="sibTrans" cxnId="{65EC9048-02EA-4116-90BD-3EF868E5DF02}">
      <dgm:prSet/>
      <dgm:spPr/>
      <dgm:t>
        <a:bodyPr/>
        <a:lstStyle/>
        <a:p>
          <a:endParaRPr lang="en-US"/>
        </a:p>
      </dgm:t>
    </dgm:pt>
    <dgm:pt modelId="{35360E66-6FF1-4E78-A545-6B5FE8DEC0D4}" type="parTrans" cxnId="{65EC9048-02EA-4116-90BD-3EF868E5DF02}">
      <dgm:prSet/>
      <dgm:spPr/>
      <dgm:t>
        <a:bodyPr/>
        <a:lstStyle/>
        <a:p>
          <a:endParaRPr lang="en-US"/>
        </a:p>
      </dgm:t>
    </dgm:pt>
    <dgm:pt modelId="{B73C4483-543B-42C5-A34A-8F8802FBA902}" type="pres">
      <dgm:prSet presAssocID="{14703B37-3AEF-42BA-BC38-6E4764B3A5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65AF83-72B0-4C8D-9A26-49A002CC3F7E}" type="pres">
      <dgm:prSet presAssocID="{A2A96CDA-6990-494A-97CF-3808E8F492D9}" presName="parentLin" presStyleCnt="0"/>
      <dgm:spPr/>
      <dgm:t>
        <a:bodyPr/>
        <a:lstStyle/>
        <a:p>
          <a:endParaRPr lang="en-US"/>
        </a:p>
      </dgm:t>
    </dgm:pt>
    <dgm:pt modelId="{F1A31D1D-87BE-4341-BE5C-4FFF5AC66ADB}" type="pres">
      <dgm:prSet presAssocID="{A2A96CDA-6990-494A-97CF-3808E8F492D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32BC45E-AA93-41B7-BCD2-840D2552DA5F}" type="pres">
      <dgm:prSet presAssocID="{A2A96CDA-6990-494A-97CF-3808E8F492D9}" presName="parentText" presStyleLbl="node1" presStyleIdx="0" presStyleCnt="1" custScaleX="191223" custScaleY="101620" custLinFactNeighborY="-210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E93C-0B68-4631-84B4-733238245693}" type="pres">
      <dgm:prSet presAssocID="{A2A96CDA-6990-494A-97CF-3808E8F492D9}" presName="negativeSpace" presStyleCnt="0"/>
      <dgm:spPr/>
      <dgm:t>
        <a:bodyPr/>
        <a:lstStyle/>
        <a:p>
          <a:endParaRPr lang="en-US"/>
        </a:p>
      </dgm:t>
    </dgm:pt>
    <dgm:pt modelId="{34E7092E-9E00-4AAA-946E-11EB75D7DFD8}" type="pres">
      <dgm:prSet presAssocID="{A2A96CDA-6990-494A-97CF-3808E8F492D9}" presName="childText" presStyleLbl="conFgAcc1" presStyleIdx="0" presStyleCnt="1" custLinFactNeighborY="-17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1C29BD-8D23-41D2-970D-AF2657E963C9}" type="presOf" srcId="{971AAA6F-0434-4899-AEEC-431763EB9DCA}" destId="{34E7092E-9E00-4AAA-946E-11EB75D7DFD8}" srcOrd="0" destOrd="1" presId="urn:microsoft.com/office/officeart/2005/8/layout/list1"/>
    <dgm:cxn modelId="{8DD321B2-A59A-4941-AFCD-B330169ABDE2}" srcId="{A2A96CDA-6990-494A-97CF-3808E8F492D9}" destId="{3CF3B0E3-D5FE-4578-94EC-EB21296EE6AD}" srcOrd="0" destOrd="0" parTransId="{8422C8EE-9522-4CA8-A55B-BBAAB826A076}" sibTransId="{40FE58FD-C0A3-4F71-BFCF-E86887937847}"/>
    <dgm:cxn modelId="{59098BE7-67AD-4AC4-A889-4E8B3A1459CD}" type="presOf" srcId="{3CF3B0E3-D5FE-4578-94EC-EB21296EE6AD}" destId="{34E7092E-9E00-4AAA-946E-11EB75D7DFD8}" srcOrd="0" destOrd="0" presId="urn:microsoft.com/office/officeart/2005/8/layout/list1"/>
    <dgm:cxn modelId="{611C263C-19A9-45CF-846F-4734DD2DFC83}" type="presOf" srcId="{A2A96CDA-6990-494A-97CF-3808E8F492D9}" destId="{F1A31D1D-87BE-4341-BE5C-4FFF5AC66ADB}" srcOrd="0" destOrd="0" presId="urn:microsoft.com/office/officeart/2005/8/layout/list1"/>
    <dgm:cxn modelId="{B003210B-2A75-4E53-B13C-B4AF24539857}" type="presOf" srcId="{A2A96CDA-6990-494A-97CF-3808E8F492D9}" destId="{B32BC45E-AA93-41B7-BCD2-840D2552DA5F}" srcOrd="1" destOrd="0" presId="urn:microsoft.com/office/officeart/2005/8/layout/list1"/>
    <dgm:cxn modelId="{EC74BE69-CA88-40E9-B52E-9F34BC9301F7}" type="presOf" srcId="{14703B37-3AEF-42BA-BC38-6E4764B3A528}" destId="{B73C4483-543B-42C5-A34A-8F8802FBA902}" srcOrd="0" destOrd="0" presId="urn:microsoft.com/office/officeart/2005/8/layout/list1"/>
    <dgm:cxn modelId="{F208C6B3-5AF7-49A0-9C7C-79B32B875CEA}" srcId="{14703B37-3AEF-42BA-BC38-6E4764B3A528}" destId="{A2A96CDA-6990-494A-97CF-3808E8F492D9}" srcOrd="0" destOrd="0" parTransId="{82A8D0C2-F5AF-495C-99CE-E81006C906D2}" sibTransId="{FC45A36C-70AA-4230-9990-6E7A64600BD8}"/>
    <dgm:cxn modelId="{65EC9048-02EA-4116-90BD-3EF868E5DF02}" srcId="{A2A96CDA-6990-494A-97CF-3808E8F492D9}" destId="{971AAA6F-0434-4899-AEEC-431763EB9DCA}" srcOrd="1" destOrd="0" parTransId="{35360E66-6FF1-4E78-A545-6B5FE8DEC0D4}" sibTransId="{9AD9A6CD-FB47-4D1D-B68D-F3F53DC4F429}"/>
    <dgm:cxn modelId="{DF82A1FB-E37A-416C-8EC6-3CFA89A3C79F}" type="presParOf" srcId="{B73C4483-543B-42C5-A34A-8F8802FBA902}" destId="{4665AF83-72B0-4C8D-9A26-49A002CC3F7E}" srcOrd="0" destOrd="0" presId="urn:microsoft.com/office/officeart/2005/8/layout/list1"/>
    <dgm:cxn modelId="{9DC34B9C-A5DB-46B8-AB68-BF06E511B457}" type="presParOf" srcId="{4665AF83-72B0-4C8D-9A26-49A002CC3F7E}" destId="{F1A31D1D-87BE-4341-BE5C-4FFF5AC66ADB}" srcOrd="0" destOrd="0" presId="urn:microsoft.com/office/officeart/2005/8/layout/list1"/>
    <dgm:cxn modelId="{38C1634B-700A-4D02-975B-ED005FCEE221}" type="presParOf" srcId="{4665AF83-72B0-4C8D-9A26-49A002CC3F7E}" destId="{B32BC45E-AA93-41B7-BCD2-840D2552DA5F}" srcOrd="1" destOrd="0" presId="urn:microsoft.com/office/officeart/2005/8/layout/list1"/>
    <dgm:cxn modelId="{988BCC0D-F71E-4260-8B8A-D973EDFC3CB6}" type="presParOf" srcId="{B73C4483-543B-42C5-A34A-8F8802FBA902}" destId="{29C6E93C-0B68-4631-84B4-733238245693}" srcOrd="1" destOrd="0" presId="urn:microsoft.com/office/officeart/2005/8/layout/list1"/>
    <dgm:cxn modelId="{9EE634C4-A8B2-444E-B874-169BA3D80DF0}" type="presParOf" srcId="{B73C4483-543B-42C5-A34A-8F8802FBA902}" destId="{34E7092E-9E00-4AAA-946E-11EB75D7DFD8}" srcOrd="2" destOrd="0" presId="urn:microsoft.com/office/officeart/2005/8/layout/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1D9460-62A9-4406-A677-C4BD5C6B3DAC}" type="doc">
      <dgm:prSet loTypeId="urn:microsoft.com/office/officeart/2005/8/layout/process5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F0D015F-1C3B-463D-AAAC-7BE43DADA11C}">
      <dgm:prSet phldrT="[Text]" custT="1"/>
      <dgm:spPr/>
      <dgm:t>
        <a:bodyPr/>
        <a:lstStyle/>
        <a:p>
          <a:r>
            <a:rPr lang="en-US" sz="2400" dirty="0" smtClean="0"/>
            <a:t>2000 yr-long daily data</a:t>
          </a:r>
          <a:endParaRPr lang="en-US" sz="2400" dirty="0"/>
        </a:p>
      </dgm:t>
    </dgm:pt>
    <dgm:pt modelId="{D7FCACD8-8A80-46F5-9DD5-DD37765BBED8}" type="parTrans" cxnId="{D74DCDF4-9547-45DF-912F-9B7C7347D160}">
      <dgm:prSet/>
      <dgm:spPr/>
      <dgm:t>
        <a:bodyPr/>
        <a:lstStyle/>
        <a:p>
          <a:endParaRPr lang="en-US"/>
        </a:p>
      </dgm:t>
    </dgm:pt>
    <dgm:pt modelId="{BA3308AA-EF6D-4E7C-A831-32FE9C28C3B4}" type="sibTrans" cxnId="{D74DCDF4-9547-45DF-912F-9B7C7347D160}">
      <dgm:prSet/>
      <dgm:spPr/>
      <dgm:t>
        <a:bodyPr/>
        <a:lstStyle/>
        <a:p>
          <a:endParaRPr lang="en-US"/>
        </a:p>
      </dgm:t>
    </dgm:pt>
    <dgm:pt modelId="{5494985B-CABA-4997-99E1-17C06AFB001E}">
      <dgm:prSet phldrT="[Text]" custT="1"/>
      <dgm:spPr/>
      <dgm:t>
        <a:bodyPr/>
        <a:lstStyle/>
        <a:p>
          <a:r>
            <a:rPr lang="en-US" sz="2000" dirty="0" smtClean="0"/>
            <a:t>Partition the filtered time series into individual months</a:t>
          </a:r>
          <a:endParaRPr lang="en-US" sz="2000" dirty="0"/>
        </a:p>
      </dgm:t>
    </dgm:pt>
    <dgm:pt modelId="{D19DD6B7-3C01-44F3-A504-D9F794CDFBA6}" type="parTrans" cxnId="{B238E4C6-6D0C-4C0D-B522-DB2253FFF306}">
      <dgm:prSet/>
      <dgm:spPr/>
      <dgm:t>
        <a:bodyPr/>
        <a:lstStyle/>
        <a:p>
          <a:endParaRPr lang="en-US"/>
        </a:p>
      </dgm:t>
    </dgm:pt>
    <dgm:pt modelId="{C71E4BA1-6559-4D2A-800E-4DEE15312F5A}" type="sibTrans" cxnId="{B238E4C6-6D0C-4C0D-B522-DB2253FFF306}">
      <dgm:prSet/>
      <dgm:spPr/>
      <dgm:t>
        <a:bodyPr/>
        <a:lstStyle/>
        <a:p>
          <a:endParaRPr lang="en-US"/>
        </a:p>
      </dgm:t>
    </dgm:pt>
    <dgm:pt modelId="{E75B6139-098D-4B5C-BCE7-77307B6A6C0B}">
      <dgm:prSet custT="1"/>
      <dgm:spPr/>
      <dgm:t>
        <a:bodyPr/>
        <a:lstStyle/>
        <a:p>
          <a:r>
            <a:rPr lang="en-US" sz="2000" dirty="0" smtClean="0"/>
            <a:t>Calculating the transient variance or covariance for each monthly segment</a:t>
          </a:r>
        </a:p>
      </dgm:t>
    </dgm:pt>
    <dgm:pt modelId="{9FD448FB-E922-4ABC-B838-3A1996FE0E12}" type="parTrans" cxnId="{46FB82BE-30EF-4E04-AEC8-5C3D55E291C4}">
      <dgm:prSet/>
      <dgm:spPr/>
      <dgm:t>
        <a:bodyPr/>
        <a:lstStyle/>
        <a:p>
          <a:endParaRPr lang="en-US"/>
        </a:p>
      </dgm:t>
    </dgm:pt>
    <dgm:pt modelId="{25F50D50-484D-467A-AC0E-1869B5E3DA6C}" type="sibTrans" cxnId="{46FB82BE-30EF-4E04-AEC8-5C3D55E291C4}">
      <dgm:prSet/>
      <dgm:spPr/>
      <dgm:t>
        <a:bodyPr/>
        <a:lstStyle/>
        <a:p>
          <a:endParaRPr lang="en-US"/>
        </a:p>
      </dgm:t>
    </dgm:pt>
    <dgm:pt modelId="{29557E0C-C970-41D9-918D-BD529B467086}">
      <dgm:prSet custT="1"/>
      <dgm:spPr/>
      <dgm:t>
        <a:bodyPr/>
        <a:lstStyle/>
        <a:p>
          <a:endParaRPr lang="en-US" sz="1600" dirty="0"/>
        </a:p>
      </dgm:t>
    </dgm:pt>
    <dgm:pt modelId="{4C10E8AD-D420-41C2-8210-0A33A4B35397}" type="sibTrans" cxnId="{BEDC77C2-EA71-431B-A11E-E9EF5410C605}">
      <dgm:prSet/>
      <dgm:spPr/>
      <dgm:t>
        <a:bodyPr/>
        <a:lstStyle/>
        <a:p>
          <a:endParaRPr lang="en-US"/>
        </a:p>
      </dgm:t>
    </dgm:pt>
    <dgm:pt modelId="{9509E0DC-5B2B-4169-930A-602295DD63AC}" type="parTrans" cxnId="{BEDC77C2-EA71-431B-A11E-E9EF5410C605}">
      <dgm:prSet/>
      <dgm:spPr/>
      <dgm:t>
        <a:bodyPr/>
        <a:lstStyle/>
        <a:p>
          <a:endParaRPr lang="en-US"/>
        </a:p>
      </dgm:t>
    </dgm:pt>
    <dgm:pt modelId="{B4329A98-2E53-4511-983C-2509A55EB2EE}">
      <dgm:prSet custT="1"/>
      <dgm:spPr/>
      <dgm:t>
        <a:bodyPr/>
        <a:lstStyle/>
        <a:p>
          <a:r>
            <a:rPr lang="en-US" sz="1600" dirty="0" smtClean="0"/>
            <a:t>41 weights</a:t>
          </a:r>
          <a:endParaRPr lang="en-US" sz="1600" dirty="0"/>
        </a:p>
      </dgm:t>
    </dgm:pt>
    <dgm:pt modelId="{4FDB5AAB-0B92-4677-AE48-406E733D76F7}">
      <dgm:prSet custT="1"/>
      <dgm:spPr/>
      <dgm:t>
        <a:bodyPr/>
        <a:lstStyle/>
        <a:p>
          <a:r>
            <a:rPr lang="en-US" sz="1600" dirty="0" err="1" smtClean="0"/>
            <a:t>Lanczos</a:t>
          </a:r>
          <a:r>
            <a:rPr lang="en-US" sz="1600" dirty="0" smtClean="0"/>
            <a:t> method (</a:t>
          </a:r>
          <a:r>
            <a:rPr lang="en-US" sz="1600" dirty="0" err="1" smtClean="0"/>
            <a:t>Duchon</a:t>
          </a:r>
          <a:r>
            <a:rPr lang="en-US" sz="1600" dirty="0" smtClean="0"/>
            <a:t> 1979)</a:t>
          </a:r>
          <a:endParaRPr lang="en-US" sz="1600" dirty="0"/>
        </a:p>
      </dgm:t>
    </dgm:pt>
    <dgm:pt modelId="{D04C77F4-0ADE-453B-89DC-F96D0BB1256F}">
      <dgm:prSet phldrT="[Text]" custT="1"/>
      <dgm:spPr/>
      <dgm:t>
        <a:bodyPr/>
        <a:lstStyle/>
        <a:p>
          <a:r>
            <a:rPr lang="en-US" sz="2000" dirty="0" smtClean="0"/>
            <a:t>2-10 day “band-pass” filtering</a:t>
          </a:r>
          <a:endParaRPr lang="en-US" sz="2000" dirty="0"/>
        </a:p>
      </dgm:t>
    </dgm:pt>
    <dgm:pt modelId="{CEA9FC38-27F1-4807-9C2C-7F39A2EB64A2}" type="sibTrans" cxnId="{1C40F88B-0BFA-4F35-B45C-DBFE9A6E2C49}">
      <dgm:prSet/>
      <dgm:spPr/>
      <dgm:t>
        <a:bodyPr/>
        <a:lstStyle/>
        <a:p>
          <a:endParaRPr lang="en-US"/>
        </a:p>
      </dgm:t>
    </dgm:pt>
    <dgm:pt modelId="{FC708639-1E67-4B13-A882-D6E4C93B7DD0}" type="parTrans" cxnId="{1C40F88B-0BFA-4F35-B45C-DBFE9A6E2C49}">
      <dgm:prSet/>
      <dgm:spPr/>
      <dgm:t>
        <a:bodyPr/>
        <a:lstStyle/>
        <a:p>
          <a:endParaRPr lang="en-US"/>
        </a:p>
      </dgm:t>
    </dgm:pt>
    <dgm:pt modelId="{38D0C476-DF75-4C4C-84F3-6B364E113684}" type="sibTrans" cxnId="{A0C20363-A95B-4334-A440-6191485144FD}">
      <dgm:prSet/>
      <dgm:spPr/>
      <dgm:t>
        <a:bodyPr/>
        <a:lstStyle/>
        <a:p>
          <a:endParaRPr lang="en-US"/>
        </a:p>
      </dgm:t>
    </dgm:pt>
    <dgm:pt modelId="{BE8AF282-5946-4A61-9705-801A7642F223}" type="parTrans" cxnId="{A0C20363-A95B-4334-A440-6191485144FD}">
      <dgm:prSet/>
      <dgm:spPr/>
      <dgm:t>
        <a:bodyPr/>
        <a:lstStyle/>
        <a:p>
          <a:endParaRPr lang="en-US"/>
        </a:p>
      </dgm:t>
    </dgm:pt>
    <dgm:pt modelId="{8F555851-2173-4484-87A4-4CF555B733E2}" type="sibTrans" cxnId="{F43712D0-9D99-424D-9F74-FAB356A99B6C}">
      <dgm:prSet/>
      <dgm:spPr/>
      <dgm:t>
        <a:bodyPr/>
        <a:lstStyle/>
        <a:p>
          <a:endParaRPr lang="en-US"/>
        </a:p>
      </dgm:t>
    </dgm:pt>
    <dgm:pt modelId="{A88C293E-4B72-4B6C-9A63-933CB79D9F56}" type="parTrans" cxnId="{F43712D0-9D99-424D-9F74-FAB356A99B6C}">
      <dgm:prSet/>
      <dgm:spPr/>
      <dgm:t>
        <a:bodyPr/>
        <a:lstStyle/>
        <a:p>
          <a:endParaRPr lang="en-US"/>
        </a:p>
      </dgm:t>
    </dgm:pt>
    <dgm:pt modelId="{5FE1A853-5D4C-486C-8AAB-6E2912FCA623}" type="pres">
      <dgm:prSet presAssocID="{CD1D9460-62A9-4406-A677-C4BD5C6B3D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E4A53E-2DDC-4B47-A056-98B5B49086D7}" type="pres">
      <dgm:prSet presAssocID="{8F0D015F-1C3B-463D-AAAC-7BE43DADA11C}" presName="node" presStyleLbl="node1" presStyleIdx="0" presStyleCnt="4" custScaleY="113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4D06D-37C3-48B6-AFD3-EA77DB0C1972}" type="pres">
      <dgm:prSet presAssocID="{BA3308AA-EF6D-4E7C-A831-32FE9C28C3B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77323CC-DF73-4D46-B80C-1A0393BCC9FD}" type="pres">
      <dgm:prSet presAssocID="{BA3308AA-EF6D-4E7C-A831-32FE9C28C3B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9377656-45DF-4618-9EAE-8FA80A21A360}" type="pres">
      <dgm:prSet presAssocID="{D04C77F4-0ADE-453B-89DC-F96D0BB1256F}" presName="node" presStyleLbl="node1" presStyleIdx="1" presStyleCnt="4" custScaleY="113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A9C09-C619-4B21-835E-5067381C70DB}" type="pres">
      <dgm:prSet presAssocID="{CEA9FC38-27F1-4807-9C2C-7F39A2EB64A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39F84F6-6AB8-40CB-8DE7-E4075663CE65}" type="pres">
      <dgm:prSet presAssocID="{CEA9FC38-27F1-4807-9C2C-7F39A2EB64A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0310861-35F6-44C4-9E6C-89A43787BF44}" type="pres">
      <dgm:prSet presAssocID="{5494985B-CABA-4997-99E1-17C06AFB001E}" presName="node" presStyleLbl="node1" presStyleIdx="2" presStyleCnt="4" custScaleY="113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3FDEC-E512-49CF-8A3B-03D9B424B052}" type="pres">
      <dgm:prSet presAssocID="{C71E4BA1-6559-4D2A-800E-4DEE15312F5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73ABFDE-485B-4C61-B472-6F0BFB5C4AB3}" type="pres">
      <dgm:prSet presAssocID="{C71E4BA1-6559-4D2A-800E-4DEE15312F5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0CA2E36-2425-4836-80DA-890827056638}" type="pres">
      <dgm:prSet presAssocID="{E75B6139-098D-4B5C-BCE7-77307B6A6C0B}" presName="node" presStyleLbl="node1" presStyleIdx="3" presStyleCnt="4" custScaleY="113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9D9B4D-91A3-4DA2-9091-7048FC1EBFA9}" type="presOf" srcId="{C71E4BA1-6559-4D2A-800E-4DEE15312F5A}" destId="{873ABFDE-485B-4C61-B472-6F0BFB5C4AB3}" srcOrd="1" destOrd="0" presId="urn:microsoft.com/office/officeart/2005/8/layout/process5"/>
    <dgm:cxn modelId="{4D42C151-27E0-46E2-AB1E-80C8566FB369}" type="presOf" srcId="{4FDB5AAB-0B92-4677-AE48-406E733D76F7}" destId="{09377656-45DF-4618-9EAE-8FA80A21A360}" srcOrd="0" destOrd="1" presId="urn:microsoft.com/office/officeart/2005/8/layout/process5"/>
    <dgm:cxn modelId="{6634E3D5-9BE1-4C52-8F25-937CD049E436}" type="presOf" srcId="{CD1D9460-62A9-4406-A677-C4BD5C6B3DAC}" destId="{5FE1A853-5D4C-486C-8AAB-6E2912FCA623}" srcOrd="0" destOrd="0" presId="urn:microsoft.com/office/officeart/2005/8/layout/process5"/>
    <dgm:cxn modelId="{EA3429A7-86C9-4CC8-A8CA-A8EB13E6A5B9}" type="presOf" srcId="{BA3308AA-EF6D-4E7C-A831-32FE9C28C3B4}" destId="{B77323CC-DF73-4D46-B80C-1A0393BCC9FD}" srcOrd="1" destOrd="0" presId="urn:microsoft.com/office/officeart/2005/8/layout/process5"/>
    <dgm:cxn modelId="{870ADB9D-CB15-4CD3-BECA-DA40831DF8BF}" type="presOf" srcId="{CEA9FC38-27F1-4807-9C2C-7F39A2EB64A2}" destId="{93CA9C09-C619-4B21-835E-5067381C70DB}" srcOrd="0" destOrd="0" presId="urn:microsoft.com/office/officeart/2005/8/layout/process5"/>
    <dgm:cxn modelId="{41D0E804-EBB2-4A05-B699-25834C4A933C}" type="presOf" srcId="{CEA9FC38-27F1-4807-9C2C-7F39A2EB64A2}" destId="{839F84F6-6AB8-40CB-8DE7-E4075663CE65}" srcOrd="1" destOrd="0" presId="urn:microsoft.com/office/officeart/2005/8/layout/process5"/>
    <dgm:cxn modelId="{AD7101CD-8828-4021-B74F-3040020DBDC5}" type="presOf" srcId="{BA3308AA-EF6D-4E7C-A831-32FE9C28C3B4}" destId="{3204D06D-37C3-48B6-AFD3-EA77DB0C1972}" srcOrd="0" destOrd="0" presId="urn:microsoft.com/office/officeart/2005/8/layout/process5"/>
    <dgm:cxn modelId="{BEDC77C2-EA71-431B-A11E-E9EF5410C605}" srcId="{E75B6139-098D-4B5C-BCE7-77307B6A6C0B}" destId="{29557E0C-C970-41D9-918D-BD529B467086}" srcOrd="0" destOrd="0" parTransId="{9509E0DC-5B2B-4169-930A-602295DD63AC}" sibTransId="{4C10E8AD-D420-41C2-8210-0A33A4B35397}"/>
    <dgm:cxn modelId="{B238E4C6-6D0C-4C0D-B522-DB2253FFF306}" srcId="{CD1D9460-62A9-4406-A677-C4BD5C6B3DAC}" destId="{5494985B-CABA-4997-99E1-17C06AFB001E}" srcOrd="2" destOrd="0" parTransId="{D19DD6B7-3C01-44F3-A504-D9F794CDFBA6}" sibTransId="{C71E4BA1-6559-4D2A-800E-4DEE15312F5A}"/>
    <dgm:cxn modelId="{B6EA07D1-4A4C-4AF8-9421-E82C90044FB1}" type="presOf" srcId="{5494985B-CABA-4997-99E1-17C06AFB001E}" destId="{90310861-35F6-44C4-9E6C-89A43787BF44}" srcOrd="0" destOrd="0" presId="urn:microsoft.com/office/officeart/2005/8/layout/process5"/>
    <dgm:cxn modelId="{119D3F47-8546-4C34-B68C-54EF12D41DC9}" type="presOf" srcId="{E75B6139-098D-4B5C-BCE7-77307B6A6C0B}" destId="{E0CA2E36-2425-4836-80DA-890827056638}" srcOrd="0" destOrd="0" presId="urn:microsoft.com/office/officeart/2005/8/layout/process5"/>
    <dgm:cxn modelId="{D74DCDF4-9547-45DF-912F-9B7C7347D160}" srcId="{CD1D9460-62A9-4406-A677-C4BD5C6B3DAC}" destId="{8F0D015F-1C3B-463D-AAAC-7BE43DADA11C}" srcOrd="0" destOrd="0" parTransId="{D7FCACD8-8A80-46F5-9DD5-DD37765BBED8}" sibTransId="{BA3308AA-EF6D-4E7C-A831-32FE9C28C3B4}"/>
    <dgm:cxn modelId="{A0C20363-A95B-4334-A440-6191485144FD}" srcId="{D04C77F4-0ADE-453B-89DC-F96D0BB1256F}" destId="{B4329A98-2E53-4511-983C-2509A55EB2EE}" srcOrd="1" destOrd="0" parTransId="{BE8AF282-5946-4A61-9705-801A7642F223}" sibTransId="{38D0C476-DF75-4C4C-84F3-6B364E113684}"/>
    <dgm:cxn modelId="{500A6820-EE3A-43BE-8D16-2ED16B6F8993}" type="presOf" srcId="{B4329A98-2E53-4511-983C-2509A55EB2EE}" destId="{09377656-45DF-4618-9EAE-8FA80A21A360}" srcOrd="0" destOrd="2" presId="urn:microsoft.com/office/officeart/2005/8/layout/process5"/>
    <dgm:cxn modelId="{6B125BA2-9C9F-4541-B90B-FB1485B8B940}" type="presOf" srcId="{C71E4BA1-6559-4D2A-800E-4DEE15312F5A}" destId="{1E33FDEC-E512-49CF-8A3B-03D9B424B052}" srcOrd="0" destOrd="0" presId="urn:microsoft.com/office/officeart/2005/8/layout/process5"/>
    <dgm:cxn modelId="{F43712D0-9D99-424D-9F74-FAB356A99B6C}" srcId="{D04C77F4-0ADE-453B-89DC-F96D0BB1256F}" destId="{4FDB5AAB-0B92-4677-AE48-406E733D76F7}" srcOrd="0" destOrd="0" parTransId="{A88C293E-4B72-4B6C-9A63-933CB79D9F56}" sibTransId="{8F555851-2173-4484-87A4-4CF555B733E2}"/>
    <dgm:cxn modelId="{46FB82BE-30EF-4E04-AEC8-5C3D55E291C4}" srcId="{CD1D9460-62A9-4406-A677-C4BD5C6B3DAC}" destId="{E75B6139-098D-4B5C-BCE7-77307B6A6C0B}" srcOrd="3" destOrd="0" parTransId="{9FD448FB-E922-4ABC-B838-3A1996FE0E12}" sibTransId="{25F50D50-484D-467A-AC0E-1869B5E3DA6C}"/>
    <dgm:cxn modelId="{E67198B5-DEEC-4B42-8CB0-893D735CED12}" type="presOf" srcId="{29557E0C-C970-41D9-918D-BD529B467086}" destId="{E0CA2E36-2425-4836-80DA-890827056638}" srcOrd="0" destOrd="1" presId="urn:microsoft.com/office/officeart/2005/8/layout/process5"/>
    <dgm:cxn modelId="{5287323B-5C88-4F82-9A49-DBEF84FBB271}" type="presOf" srcId="{8F0D015F-1C3B-463D-AAAC-7BE43DADA11C}" destId="{EEE4A53E-2DDC-4B47-A056-98B5B49086D7}" srcOrd="0" destOrd="0" presId="urn:microsoft.com/office/officeart/2005/8/layout/process5"/>
    <dgm:cxn modelId="{1C40F88B-0BFA-4F35-B45C-DBFE9A6E2C49}" srcId="{CD1D9460-62A9-4406-A677-C4BD5C6B3DAC}" destId="{D04C77F4-0ADE-453B-89DC-F96D0BB1256F}" srcOrd="1" destOrd="0" parTransId="{FC708639-1E67-4B13-A882-D6E4C93B7DD0}" sibTransId="{CEA9FC38-27F1-4807-9C2C-7F39A2EB64A2}"/>
    <dgm:cxn modelId="{F0D288F4-2B66-4C6D-BF18-7E7D0287B7B5}" type="presOf" srcId="{D04C77F4-0ADE-453B-89DC-F96D0BB1256F}" destId="{09377656-45DF-4618-9EAE-8FA80A21A360}" srcOrd="0" destOrd="0" presId="urn:microsoft.com/office/officeart/2005/8/layout/process5"/>
    <dgm:cxn modelId="{1F4F40E3-1A78-449E-96AA-E84A2D0604FA}" type="presParOf" srcId="{5FE1A853-5D4C-486C-8AAB-6E2912FCA623}" destId="{EEE4A53E-2DDC-4B47-A056-98B5B49086D7}" srcOrd="0" destOrd="0" presId="urn:microsoft.com/office/officeart/2005/8/layout/process5"/>
    <dgm:cxn modelId="{3A9117A9-C1C1-45D7-BEEA-B6B4233CD717}" type="presParOf" srcId="{5FE1A853-5D4C-486C-8AAB-6E2912FCA623}" destId="{3204D06D-37C3-48B6-AFD3-EA77DB0C1972}" srcOrd="1" destOrd="0" presId="urn:microsoft.com/office/officeart/2005/8/layout/process5"/>
    <dgm:cxn modelId="{2EE0F5D6-25DE-4339-82E4-73D6AE4EC809}" type="presParOf" srcId="{3204D06D-37C3-48B6-AFD3-EA77DB0C1972}" destId="{B77323CC-DF73-4D46-B80C-1A0393BCC9FD}" srcOrd="0" destOrd="0" presId="urn:microsoft.com/office/officeart/2005/8/layout/process5"/>
    <dgm:cxn modelId="{D824AA06-9562-4CA0-B752-447A207717FE}" type="presParOf" srcId="{5FE1A853-5D4C-486C-8AAB-6E2912FCA623}" destId="{09377656-45DF-4618-9EAE-8FA80A21A360}" srcOrd="2" destOrd="0" presId="urn:microsoft.com/office/officeart/2005/8/layout/process5"/>
    <dgm:cxn modelId="{27CAA56D-0FAA-4ACC-9A83-45CE5A66E21D}" type="presParOf" srcId="{5FE1A853-5D4C-486C-8AAB-6E2912FCA623}" destId="{93CA9C09-C619-4B21-835E-5067381C70DB}" srcOrd="3" destOrd="0" presId="urn:microsoft.com/office/officeart/2005/8/layout/process5"/>
    <dgm:cxn modelId="{8D31A918-7B26-4F24-BFF5-3FC8C9A34AA3}" type="presParOf" srcId="{93CA9C09-C619-4B21-835E-5067381C70DB}" destId="{839F84F6-6AB8-40CB-8DE7-E4075663CE65}" srcOrd="0" destOrd="0" presId="urn:microsoft.com/office/officeart/2005/8/layout/process5"/>
    <dgm:cxn modelId="{DE06861D-3B7C-4A8C-8F37-2845CCBEC6EF}" type="presParOf" srcId="{5FE1A853-5D4C-486C-8AAB-6E2912FCA623}" destId="{90310861-35F6-44C4-9E6C-89A43787BF44}" srcOrd="4" destOrd="0" presId="urn:microsoft.com/office/officeart/2005/8/layout/process5"/>
    <dgm:cxn modelId="{EBA25E2B-A4E3-42ED-B177-1284197EF220}" type="presParOf" srcId="{5FE1A853-5D4C-486C-8AAB-6E2912FCA623}" destId="{1E33FDEC-E512-49CF-8A3B-03D9B424B052}" srcOrd="5" destOrd="0" presId="urn:microsoft.com/office/officeart/2005/8/layout/process5"/>
    <dgm:cxn modelId="{F787654C-2AF4-4C33-A176-A3CB27ED97E1}" type="presParOf" srcId="{1E33FDEC-E512-49CF-8A3B-03D9B424B052}" destId="{873ABFDE-485B-4C61-B472-6F0BFB5C4AB3}" srcOrd="0" destOrd="0" presId="urn:microsoft.com/office/officeart/2005/8/layout/process5"/>
    <dgm:cxn modelId="{01F0C46C-F0AE-4B69-8DE8-978ECD6ED028}" type="presParOf" srcId="{5FE1A853-5D4C-486C-8AAB-6E2912FCA623}" destId="{E0CA2E36-2425-4836-80DA-890827056638}" srcOrd="6" destOrd="0" presId="urn:microsoft.com/office/officeart/2005/8/layout/process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249F5D-4B7C-473A-9727-0F3C90E996CF}" type="doc">
      <dgm:prSet loTypeId="urn:microsoft.com/office/officeart/2005/8/layout/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197267F-F35A-49E4-AFC4-DAA3B7EF297D}">
      <dgm:prSet phldrT="[Text]"/>
      <dgm:spPr/>
      <dgm:t>
        <a:bodyPr/>
        <a:lstStyle/>
        <a:p>
          <a:r>
            <a:rPr lang="en-US" dirty="0" smtClean="0"/>
            <a:t>Tropical Pacific</a:t>
          </a:r>
          <a:endParaRPr lang="en-US" dirty="0"/>
        </a:p>
      </dgm:t>
    </dgm:pt>
    <dgm:pt modelId="{7C8D50B0-6E4B-498A-B3EF-865CFCB5F56B}" type="parTrans" cxnId="{D5AB4989-7D31-445B-9CF7-B358C9FA40A9}">
      <dgm:prSet/>
      <dgm:spPr/>
      <dgm:t>
        <a:bodyPr/>
        <a:lstStyle/>
        <a:p>
          <a:endParaRPr lang="en-US"/>
        </a:p>
      </dgm:t>
    </dgm:pt>
    <dgm:pt modelId="{9B777CC7-8C60-44BB-9304-837759D2F25D}" type="sibTrans" cxnId="{D5AB4989-7D31-445B-9CF7-B358C9FA40A9}">
      <dgm:prSet/>
      <dgm:spPr/>
      <dgm:t>
        <a:bodyPr/>
        <a:lstStyle/>
        <a:p>
          <a:endParaRPr lang="en-US"/>
        </a:p>
      </dgm:t>
    </dgm:pt>
    <dgm:pt modelId="{7F68BD4B-0B7D-4D8F-81FA-1AFD8C969E10}">
      <dgm:prSet phldrT="[Text]"/>
      <dgm:spPr/>
      <dgm:t>
        <a:bodyPr/>
        <a:lstStyle/>
        <a:p>
          <a:r>
            <a:rPr lang="en-US" dirty="0" smtClean="0"/>
            <a:t>SST Forcing associated with El Nino</a:t>
          </a:r>
          <a:endParaRPr lang="en-US" dirty="0"/>
        </a:p>
      </dgm:t>
    </dgm:pt>
    <dgm:pt modelId="{3CD468EC-BF45-4527-8745-2793E7687B90}" type="parTrans" cxnId="{30F03167-C8DA-45E6-8FAA-AE18B00FBF77}">
      <dgm:prSet/>
      <dgm:spPr/>
      <dgm:t>
        <a:bodyPr/>
        <a:lstStyle/>
        <a:p>
          <a:endParaRPr lang="en-US"/>
        </a:p>
      </dgm:t>
    </dgm:pt>
    <dgm:pt modelId="{66442CBC-4D41-449E-8B92-DE55B8FE600E}" type="sibTrans" cxnId="{30F03167-C8DA-45E6-8FAA-AE18B00FBF77}">
      <dgm:prSet/>
      <dgm:spPr/>
      <dgm:t>
        <a:bodyPr/>
        <a:lstStyle/>
        <a:p>
          <a:endParaRPr lang="en-US"/>
        </a:p>
      </dgm:t>
    </dgm:pt>
    <dgm:pt modelId="{04AAAEC7-8860-482C-8CB1-523F8963B1D6}">
      <dgm:prSet phldrT="[Text]"/>
      <dgm:spPr/>
      <dgm:t>
        <a:bodyPr/>
        <a:lstStyle/>
        <a:p>
          <a:r>
            <a:rPr lang="en-US" dirty="0" smtClean="0"/>
            <a:t>North Pacific</a:t>
          </a:r>
          <a:endParaRPr lang="en-US" dirty="0"/>
        </a:p>
      </dgm:t>
    </dgm:pt>
    <dgm:pt modelId="{EBCBB4F7-A91E-46D9-A62C-AB998A875D76}" type="parTrans" cxnId="{2ACB68F8-9018-4A3D-BA21-61A771071F71}">
      <dgm:prSet/>
      <dgm:spPr/>
      <dgm:t>
        <a:bodyPr/>
        <a:lstStyle/>
        <a:p>
          <a:endParaRPr lang="en-US"/>
        </a:p>
      </dgm:t>
    </dgm:pt>
    <dgm:pt modelId="{5B9D727C-DA2D-4CC1-8D9C-0AB865EB47B0}" type="sibTrans" cxnId="{2ACB68F8-9018-4A3D-BA21-61A771071F71}">
      <dgm:prSet/>
      <dgm:spPr/>
      <dgm:t>
        <a:bodyPr/>
        <a:lstStyle/>
        <a:p>
          <a:endParaRPr lang="en-US"/>
        </a:p>
      </dgm:t>
    </dgm:pt>
    <dgm:pt modelId="{C0C523F2-D374-49D5-A8A7-2283931B686E}">
      <dgm:prSet phldrT="[Text]" custT="1"/>
      <dgm:spPr/>
      <dgm:t>
        <a:bodyPr/>
        <a:lstStyle/>
        <a:p>
          <a:r>
            <a:rPr lang="en-US" sz="1600" dirty="0" smtClean="0"/>
            <a:t>Seasonal mean Z</a:t>
          </a:r>
          <a:endParaRPr lang="en-US" sz="1600" dirty="0"/>
        </a:p>
      </dgm:t>
    </dgm:pt>
    <dgm:pt modelId="{E76C1CDB-5384-4224-AE45-8F541FC64E56}" type="parTrans" cxnId="{A2B774C2-4167-4C1E-AB74-D075FCE0039D}">
      <dgm:prSet/>
      <dgm:spPr/>
      <dgm:t>
        <a:bodyPr/>
        <a:lstStyle/>
        <a:p>
          <a:endParaRPr lang="en-US"/>
        </a:p>
      </dgm:t>
    </dgm:pt>
    <dgm:pt modelId="{D15A742E-4BF8-424E-84EE-8213045F57F2}" type="sibTrans" cxnId="{A2B774C2-4167-4C1E-AB74-D075FCE0039D}">
      <dgm:prSet/>
      <dgm:spPr/>
      <dgm:t>
        <a:bodyPr/>
        <a:lstStyle/>
        <a:p>
          <a:endParaRPr lang="en-US"/>
        </a:p>
      </dgm:t>
    </dgm:pt>
    <dgm:pt modelId="{7B2F318E-4682-4432-8C9E-229B6852EA28}">
      <dgm:prSet phldrT="[Text]"/>
      <dgm:spPr/>
      <dgm:t>
        <a:bodyPr/>
        <a:lstStyle/>
        <a:p>
          <a:r>
            <a:rPr lang="en-US" dirty="0" smtClean="0"/>
            <a:t>North Pacific</a:t>
          </a:r>
          <a:endParaRPr lang="en-US" dirty="0"/>
        </a:p>
      </dgm:t>
    </dgm:pt>
    <dgm:pt modelId="{27E3EE75-7DF5-4D96-8372-886A8CC77086}" type="parTrans" cxnId="{2A75DD64-354B-4CE1-85D3-BDCD6BBC2EA8}">
      <dgm:prSet/>
      <dgm:spPr/>
      <dgm:t>
        <a:bodyPr/>
        <a:lstStyle/>
        <a:p>
          <a:endParaRPr lang="en-US"/>
        </a:p>
      </dgm:t>
    </dgm:pt>
    <dgm:pt modelId="{6FFEF1B7-094A-4CD3-978F-08FE538194B0}" type="sibTrans" cxnId="{2A75DD64-354B-4CE1-85D3-BDCD6BBC2EA8}">
      <dgm:prSet/>
      <dgm:spPr/>
      <dgm:t>
        <a:bodyPr/>
        <a:lstStyle/>
        <a:p>
          <a:endParaRPr lang="en-US"/>
        </a:p>
      </dgm:t>
    </dgm:pt>
    <dgm:pt modelId="{086FC0C2-B29B-467D-93D3-67DBB2D2A89C}">
      <dgm:prSet phldrT="[Text]" custT="1"/>
      <dgm:spPr/>
      <dgm:t>
        <a:bodyPr/>
        <a:lstStyle/>
        <a:p>
          <a:r>
            <a:rPr lang="en-US" sz="1600" dirty="0" smtClean="0"/>
            <a:t>Storm track</a:t>
          </a:r>
          <a:endParaRPr lang="en-US" sz="1600" dirty="0"/>
        </a:p>
      </dgm:t>
    </dgm:pt>
    <dgm:pt modelId="{1EAE3130-8DA8-45F0-BCDD-DC2559D68179}" type="parTrans" cxnId="{F081DFE3-34A1-4F78-A5D4-86DE187C9732}">
      <dgm:prSet/>
      <dgm:spPr/>
      <dgm:t>
        <a:bodyPr/>
        <a:lstStyle/>
        <a:p>
          <a:endParaRPr lang="en-US"/>
        </a:p>
      </dgm:t>
    </dgm:pt>
    <dgm:pt modelId="{F00D67F5-A0C0-41B9-9AFF-267FA6D56571}" type="sibTrans" cxnId="{F081DFE3-34A1-4F78-A5D4-86DE187C9732}">
      <dgm:prSet/>
      <dgm:spPr/>
      <dgm:t>
        <a:bodyPr/>
        <a:lstStyle/>
        <a:p>
          <a:endParaRPr lang="en-US"/>
        </a:p>
      </dgm:t>
    </dgm:pt>
    <dgm:pt modelId="{263A352D-5C8F-43B2-BB6A-BF2904D22EF2}">
      <dgm:prSet phldrT="[Text]" custT="1"/>
      <dgm:spPr/>
      <dgm:t>
        <a:bodyPr/>
        <a:lstStyle/>
        <a:p>
          <a:r>
            <a:rPr lang="en-US" sz="1600" dirty="0" smtClean="0"/>
            <a:t>E vector</a:t>
          </a:r>
          <a:endParaRPr lang="en-US" sz="1600" dirty="0"/>
        </a:p>
      </dgm:t>
    </dgm:pt>
    <dgm:pt modelId="{D8FAB4A6-CC1A-4CF7-99D4-F1D622B6FC33}" type="parTrans" cxnId="{E0D76741-5F2F-48A8-A31D-6E358F9BCA93}">
      <dgm:prSet/>
      <dgm:spPr/>
      <dgm:t>
        <a:bodyPr/>
        <a:lstStyle/>
        <a:p>
          <a:endParaRPr lang="en-US"/>
        </a:p>
      </dgm:t>
    </dgm:pt>
    <dgm:pt modelId="{1020E2D4-6595-4C5E-AACE-E8B974CC4F98}" type="sibTrans" cxnId="{E0D76741-5F2F-48A8-A31D-6E358F9BCA93}">
      <dgm:prSet/>
      <dgm:spPr/>
      <dgm:t>
        <a:bodyPr/>
        <a:lstStyle/>
        <a:p>
          <a:endParaRPr lang="en-US"/>
        </a:p>
      </dgm:t>
    </dgm:pt>
    <dgm:pt modelId="{CFEE79CE-536C-4585-9909-DAB4EE3291C8}">
      <dgm:prSet/>
      <dgm:spPr/>
      <dgm:t>
        <a:bodyPr/>
        <a:lstStyle/>
        <a:p>
          <a:r>
            <a:rPr lang="en-US" dirty="0" smtClean="0"/>
            <a:t>North America</a:t>
          </a:r>
          <a:endParaRPr lang="en-US" dirty="0"/>
        </a:p>
      </dgm:t>
    </dgm:pt>
    <dgm:pt modelId="{A7BD822B-C616-41E7-B8E4-F089E125FDBB}" type="parTrans" cxnId="{E8F20B8D-2E84-43E0-BFC7-4608D040794B}">
      <dgm:prSet/>
      <dgm:spPr/>
      <dgm:t>
        <a:bodyPr/>
        <a:lstStyle/>
        <a:p>
          <a:endParaRPr lang="en-US"/>
        </a:p>
      </dgm:t>
    </dgm:pt>
    <dgm:pt modelId="{C9832B5E-EDB5-4CF9-9ACE-7CA701986A8D}" type="sibTrans" cxnId="{E8F20B8D-2E84-43E0-BFC7-4608D040794B}">
      <dgm:prSet/>
      <dgm:spPr/>
      <dgm:t>
        <a:bodyPr/>
        <a:lstStyle/>
        <a:p>
          <a:endParaRPr lang="en-US"/>
        </a:p>
      </dgm:t>
    </dgm:pt>
    <dgm:pt modelId="{1AE2789D-B7F9-409A-90B7-778F483DBE40}" type="pres">
      <dgm:prSet presAssocID="{ED249F5D-4B7C-473A-9727-0F3C90E996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0F3905-72D1-4C77-83FD-382D3118C6CE}" type="pres">
      <dgm:prSet presAssocID="{9197267F-F35A-49E4-AFC4-DAA3B7EF297D}" presName="composite" presStyleCnt="0"/>
      <dgm:spPr/>
      <dgm:t>
        <a:bodyPr/>
        <a:lstStyle/>
        <a:p>
          <a:endParaRPr lang="en-US"/>
        </a:p>
      </dgm:t>
    </dgm:pt>
    <dgm:pt modelId="{1324ACD6-CEF9-4C48-9E4D-BAC525F4E3E5}" type="pres">
      <dgm:prSet presAssocID="{9197267F-F35A-49E4-AFC4-DAA3B7EF297D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80766-B875-49E8-AA13-07F9FE2755C3}" type="pres">
      <dgm:prSet presAssocID="{9197267F-F35A-49E4-AFC4-DAA3B7EF297D}" presName="parSh" presStyleLbl="node1" presStyleIdx="0" presStyleCnt="4"/>
      <dgm:spPr/>
      <dgm:t>
        <a:bodyPr/>
        <a:lstStyle/>
        <a:p>
          <a:endParaRPr lang="en-US"/>
        </a:p>
      </dgm:t>
    </dgm:pt>
    <dgm:pt modelId="{A0CCB26F-68C6-4233-B398-E2A9302B6F9C}" type="pres">
      <dgm:prSet presAssocID="{9197267F-F35A-49E4-AFC4-DAA3B7EF297D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4A453-3DE3-4997-8DE4-03D1698F2F2B}" type="pres">
      <dgm:prSet presAssocID="{9B777CC7-8C60-44BB-9304-837759D2F25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B1BACB0-1491-44A9-BEA0-8C3B17AF4A81}" type="pres">
      <dgm:prSet presAssocID="{9B777CC7-8C60-44BB-9304-837759D2F25D}" presName="connTx" presStyleLbl="sibTrans2D1" presStyleIdx="0" presStyleCnt="3"/>
      <dgm:spPr/>
      <dgm:t>
        <a:bodyPr/>
        <a:lstStyle/>
        <a:p>
          <a:endParaRPr lang="en-US"/>
        </a:p>
      </dgm:t>
    </dgm:pt>
    <dgm:pt modelId="{1AB24488-4751-4C6C-92E4-59208611CACC}" type="pres">
      <dgm:prSet presAssocID="{04AAAEC7-8860-482C-8CB1-523F8963B1D6}" presName="composite" presStyleCnt="0"/>
      <dgm:spPr/>
      <dgm:t>
        <a:bodyPr/>
        <a:lstStyle/>
        <a:p>
          <a:endParaRPr lang="en-US"/>
        </a:p>
      </dgm:t>
    </dgm:pt>
    <dgm:pt modelId="{C2B19D97-EF48-4DF3-AE35-A57DB810C50D}" type="pres">
      <dgm:prSet presAssocID="{04AAAEC7-8860-482C-8CB1-523F8963B1D6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20ACA-763A-495C-815F-66F434ED0B1D}" type="pres">
      <dgm:prSet presAssocID="{04AAAEC7-8860-482C-8CB1-523F8963B1D6}" presName="parSh" presStyleLbl="node1" presStyleIdx="1" presStyleCnt="4"/>
      <dgm:spPr/>
      <dgm:t>
        <a:bodyPr/>
        <a:lstStyle/>
        <a:p>
          <a:endParaRPr lang="en-US"/>
        </a:p>
      </dgm:t>
    </dgm:pt>
    <dgm:pt modelId="{5AD34C89-9EE7-405E-B7E4-D41D123FB45E}" type="pres">
      <dgm:prSet presAssocID="{04AAAEC7-8860-482C-8CB1-523F8963B1D6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813BC-D42F-437F-B8DA-5E084E7ADAE9}" type="pres">
      <dgm:prSet presAssocID="{5B9D727C-DA2D-4CC1-8D9C-0AB865EB47B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B1DAB7D-307B-4B33-B077-F4E795A1C3E4}" type="pres">
      <dgm:prSet presAssocID="{5B9D727C-DA2D-4CC1-8D9C-0AB865EB47B0}" presName="connTx" presStyleLbl="sibTrans2D1" presStyleIdx="1" presStyleCnt="3"/>
      <dgm:spPr/>
      <dgm:t>
        <a:bodyPr/>
        <a:lstStyle/>
        <a:p>
          <a:endParaRPr lang="en-US"/>
        </a:p>
      </dgm:t>
    </dgm:pt>
    <dgm:pt modelId="{E90E40AD-5F01-4C82-94F4-42AE16C41FAD}" type="pres">
      <dgm:prSet presAssocID="{7B2F318E-4682-4432-8C9E-229B6852EA28}" presName="composite" presStyleCnt="0"/>
      <dgm:spPr/>
      <dgm:t>
        <a:bodyPr/>
        <a:lstStyle/>
        <a:p>
          <a:endParaRPr lang="en-US"/>
        </a:p>
      </dgm:t>
    </dgm:pt>
    <dgm:pt modelId="{CF14701D-7D4D-4D67-8B7D-54CB8B5559CC}" type="pres">
      <dgm:prSet presAssocID="{7B2F318E-4682-4432-8C9E-229B6852EA28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BC4DD-1336-4471-A41A-5146841E42F4}" type="pres">
      <dgm:prSet presAssocID="{7B2F318E-4682-4432-8C9E-229B6852EA28}" presName="parSh" presStyleLbl="node1" presStyleIdx="2" presStyleCnt="4"/>
      <dgm:spPr/>
      <dgm:t>
        <a:bodyPr/>
        <a:lstStyle/>
        <a:p>
          <a:endParaRPr lang="en-US"/>
        </a:p>
      </dgm:t>
    </dgm:pt>
    <dgm:pt modelId="{11678C2B-1186-42BB-9DB9-923459029D90}" type="pres">
      <dgm:prSet presAssocID="{7B2F318E-4682-4432-8C9E-229B6852EA28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CF932-645A-4A53-AED7-548DE47FBFDF}" type="pres">
      <dgm:prSet presAssocID="{6FFEF1B7-094A-4CD3-978F-08FE538194B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4C9DDF5-2760-4339-A5B5-B7381F3F6EF0}" type="pres">
      <dgm:prSet presAssocID="{6FFEF1B7-094A-4CD3-978F-08FE538194B0}" presName="connTx" presStyleLbl="sibTrans2D1" presStyleIdx="2" presStyleCnt="3"/>
      <dgm:spPr/>
      <dgm:t>
        <a:bodyPr/>
        <a:lstStyle/>
        <a:p>
          <a:endParaRPr lang="en-US"/>
        </a:p>
      </dgm:t>
    </dgm:pt>
    <dgm:pt modelId="{BBD2665A-9705-4E93-A785-1AC15BEB5467}" type="pres">
      <dgm:prSet presAssocID="{CFEE79CE-536C-4585-9909-DAB4EE3291C8}" presName="composite" presStyleCnt="0"/>
      <dgm:spPr/>
      <dgm:t>
        <a:bodyPr/>
        <a:lstStyle/>
        <a:p>
          <a:endParaRPr lang="en-US"/>
        </a:p>
      </dgm:t>
    </dgm:pt>
    <dgm:pt modelId="{14480BFE-05F5-498E-83C6-6C9F156EACBF}" type="pres">
      <dgm:prSet presAssocID="{CFEE79CE-536C-4585-9909-DAB4EE3291C8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4005B-C0D1-46C3-BADE-0FB258DF9E82}" type="pres">
      <dgm:prSet presAssocID="{CFEE79CE-536C-4585-9909-DAB4EE3291C8}" presName="parSh" presStyleLbl="node1" presStyleIdx="3" presStyleCnt="4"/>
      <dgm:spPr/>
      <dgm:t>
        <a:bodyPr/>
        <a:lstStyle/>
        <a:p>
          <a:endParaRPr lang="en-US"/>
        </a:p>
      </dgm:t>
    </dgm:pt>
    <dgm:pt modelId="{60EC80F6-4ECE-448A-895D-BF84B3DC642B}" type="pres">
      <dgm:prSet presAssocID="{CFEE79CE-536C-4585-9909-DAB4EE3291C8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DEB7BB-1458-4224-A863-3DF9DC01D54B}" type="presOf" srcId="{04AAAEC7-8860-482C-8CB1-523F8963B1D6}" destId="{FAF20ACA-763A-495C-815F-66F434ED0B1D}" srcOrd="1" destOrd="0" presId="urn:microsoft.com/office/officeart/2005/8/layout/process3"/>
    <dgm:cxn modelId="{C32A7CD7-6575-4BD7-B91F-93F0E11CFFF9}" type="presOf" srcId="{9B777CC7-8C60-44BB-9304-837759D2F25D}" destId="{0B1BACB0-1491-44A9-BEA0-8C3B17AF4A81}" srcOrd="1" destOrd="0" presId="urn:microsoft.com/office/officeart/2005/8/layout/process3"/>
    <dgm:cxn modelId="{71B6BA0B-4A39-4862-AA0F-FD98D2185899}" type="presOf" srcId="{7B2F318E-4682-4432-8C9E-229B6852EA28}" destId="{CF14701D-7D4D-4D67-8B7D-54CB8B5559CC}" srcOrd="0" destOrd="0" presId="urn:microsoft.com/office/officeart/2005/8/layout/process3"/>
    <dgm:cxn modelId="{7DBFC4D8-1E10-4D06-B715-E0EDB38036C4}" type="presOf" srcId="{086FC0C2-B29B-467D-93D3-67DBB2D2A89C}" destId="{11678C2B-1186-42BB-9DB9-923459029D90}" srcOrd="0" destOrd="0" presId="urn:microsoft.com/office/officeart/2005/8/layout/process3"/>
    <dgm:cxn modelId="{892550B1-D3FE-491E-B77D-463250A7BB02}" type="presOf" srcId="{9197267F-F35A-49E4-AFC4-DAA3B7EF297D}" destId="{1324ACD6-CEF9-4C48-9E4D-BAC525F4E3E5}" srcOrd="0" destOrd="0" presId="urn:microsoft.com/office/officeart/2005/8/layout/process3"/>
    <dgm:cxn modelId="{40F8FDF9-8BBC-478D-9A61-92FF6737772F}" type="presOf" srcId="{6FFEF1B7-094A-4CD3-978F-08FE538194B0}" destId="{84C9DDF5-2760-4339-A5B5-B7381F3F6EF0}" srcOrd="1" destOrd="0" presId="urn:microsoft.com/office/officeart/2005/8/layout/process3"/>
    <dgm:cxn modelId="{DA0593C4-9549-4DDA-A606-E9F0B7F9587D}" type="presOf" srcId="{CFEE79CE-536C-4585-9909-DAB4EE3291C8}" destId="{14480BFE-05F5-498E-83C6-6C9F156EACBF}" srcOrd="0" destOrd="0" presId="urn:microsoft.com/office/officeart/2005/8/layout/process3"/>
    <dgm:cxn modelId="{F081DFE3-34A1-4F78-A5D4-86DE187C9732}" srcId="{7B2F318E-4682-4432-8C9E-229B6852EA28}" destId="{086FC0C2-B29B-467D-93D3-67DBB2D2A89C}" srcOrd="0" destOrd="0" parTransId="{1EAE3130-8DA8-45F0-BCDD-DC2559D68179}" sibTransId="{F00D67F5-A0C0-41B9-9AFF-267FA6D56571}"/>
    <dgm:cxn modelId="{A2B774C2-4167-4C1E-AB74-D075FCE0039D}" srcId="{04AAAEC7-8860-482C-8CB1-523F8963B1D6}" destId="{C0C523F2-D374-49D5-A8A7-2283931B686E}" srcOrd="0" destOrd="0" parTransId="{E76C1CDB-5384-4224-AE45-8F541FC64E56}" sibTransId="{D15A742E-4BF8-424E-84EE-8213045F57F2}"/>
    <dgm:cxn modelId="{6974BA25-02BA-4F4D-BCC7-AB530C3974CE}" type="presOf" srcId="{7B2F318E-4682-4432-8C9E-229B6852EA28}" destId="{B44BC4DD-1336-4471-A41A-5146841E42F4}" srcOrd="1" destOrd="0" presId="urn:microsoft.com/office/officeart/2005/8/layout/process3"/>
    <dgm:cxn modelId="{E8F20B8D-2E84-43E0-BFC7-4608D040794B}" srcId="{ED249F5D-4B7C-473A-9727-0F3C90E996CF}" destId="{CFEE79CE-536C-4585-9909-DAB4EE3291C8}" srcOrd="3" destOrd="0" parTransId="{A7BD822B-C616-41E7-B8E4-F089E125FDBB}" sibTransId="{C9832B5E-EDB5-4CF9-9ACE-7CA701986A8D}"/>
    <dgm:cxn modelId="{E0D76741-5F2F-48A8-A31D-6E358F9BCA93}" srcId="{7B2F318E-4682-4432-8C9E-229B6852EA28}" destId="{263A352D-5C8F-43B2-BB6A-BF2904D22EF2}" srcOrd="1" destOrd="0" parTransId="{D8FAB4A6-CC1A-4CF7-99D4-F1D622B6FC33}" sibTransId="{1020E2D4-6595-4C5E-AACE-E8B974CC4F98}"/>
    <dgm:cxn modelId="{1F3EF01B-A240-4A2C-AC15-E20565A907ED}" type="presOf" srcId="{7F68BD4B-0B7D-4D8F-81FA-1AFD8C969E10}" destId="{A0CCB26F-68C6-4233-B398-E2A9302B6F9C}" srcOrd="0" destOrd="0" presId="urn:microsoft.com/office/officeart/2005/8/layout/process3"/>
    <dgm:cxn modelId="{45100606-B040-420D-A365-4F2EC6585D5C}" type="presOf" srcId="{9197267F-F35A-49E4-AFC4-DAA3B7EF297D}" destId="{21580766-B875-49E8-AA13-07F9FE2755C3}" srcOrd="1" destOrd="0" presId="urn:microsoft.com/office/officeart/2005/8/layout/process3"/>
    <dgm:cxn modelId="{1B3A8A96-FEA7-4166-9CF4-199D81B9D666}" type="presOf" srcId="{5B9D727C-DA2D-4CC1-8D9C-0AB865EB47B0}" destId="{D21813BC-D42F-437F-B8DA-5E084E7ADAE9}" srcOrd="0" destOrd="0" presId="urn:microsoft.com/office/officeart/2005/8/layout/process3"/>
    <dgm:cxn modelId="{6502A7CF-1C7A-463B-95B8-A56E8B8106C2}" type="presOf" srcId="{ED249F5D-4B7C-473A-9727-0F3C90E996CF}" destId="{1AE2789D-B7F9-409A-90B7-778F483DBE40}" srcOrd="0" destOrd="0" presId="urn:microsoft.com/office/officeart/2005/8/layout/process3"/>
    <dgm:cxn modelId="{624AB6F0-7731-4852-83F0-08AD069FCF08}" type="presOf" srcId="{C0C523F2-D374-49D5-A8A7-2283931B686E}" destId="{5AD34C89-9EE7-405E-B7E4-D41D123FB45E}" srcOrd="0" destOrd="0" presId="urn:microsoft.com/office/officeart/2005/8/layout/process3"/>
    <dgm:cxn modelId="{2ACB68F8-9018-4A3D-BA21-61A771071F71}" srcId="{ED249F5D-4B7C-473A-9727-0F3C90E996CF}" destId="{04AAAEC7-8860-482C-8CB1-523F8963B1D6}" srcOrd="1" destOrd="0" parTransId="{EBCBB4F7-A91E-46D9-A62C-AB998A875D76}" sibTransId="{5B9D727C-DA2D-4CC1-8D9C-0AB865EB47B0}"/>
    <dgm:cxn modelId="{2B8EEC59-5135-4CD3-B95F-817E80E39CB7}" type="presOf" srcId="{9B777CC7-8C60-44BB-9304-837759D2F25D}" destId="{8A34A453-3DE3-4997-8DE4-03D1698F2F2B}" srcOrd="0" destOrd="0" presId="urn:microsoft.com/office/officeart/2005/8/layout/process3"/>
    <dgm:cxn modelId="{2A75DD64-354B-4CE1-85D3-BDCD6BBC2EA8}" srcId="{ED249F5D-4B7C-473A-9727-0F3C90E996CF}" destId="{7B2F318E-4682-4432-8C9E-229B6852EA28}" srcOrd="2" destOrd="0" parTransId="{27E3EE75-7DF5-4D96-8372-886A8CC77086}" sibTransId="{6FFEF1B7-094A-4CD3-978F-08FE538194B0}"/>
    <dgm:cxn modelId="{D5AB4989-7D31-445B-9CF7-B358C9FA40A9}" srcId="{ED249F5D-4B7C-473A-9727-0F3C90E996CF}" destId="{9197267F-F35A-49E4-AFC4-DAA3B7EF297D}" srcOrd="0" destOrd="0" parTransId="{7C8D50B0-6E4B-498A-B3EF-865CFCB5F56B}" sibTransId="{9B777CC7-8C60-44BB-9304-837759D2F25D}"/>
    <dgm:cxn modelId="{E4E0A8E8-D8E9-4105-91B9-9A3CCA332972}" type="presOf" srcId="{5B9D727C-DA2D-4CC1-8D9C-0AB865EB47B0}" destId="{CB1DAB7D-307B-4B33-B077-F4E795A1C3E4}" srcOrd="1" destOrd="0" presId="urn:microsoft.com/office/officeart/2005/8/layout/process3"/>
    <dgm:cxn modelId="{8950FF2B-D622-48C7-9FA6-CC3E9A990D30}" type="presOf" srcId="{6FFEF1B7-094A-4CD3-978F-08FE538194B0}" destId="{840CF932-645A-4A53-AED7-548DE47FBFDF}" srcOrd="0" destOrd="0" presId="urn:microsoft.com/office/officeart/2005/8/layout/process3"/>
    <dgm:cxn modelId="{0C70210F-677A-4837-85AC-A6C5C61F7C2A}" type="presOf" srcId="{CFEE79CE-536C-4585-9909-DAB4EE3291C8}" destId="{8634005B-C0D1-46C3-BADE-0FB258DF9E82}" srcOrd="1" destOrd="0" presId="urn:microsoft.com/office/officeart/2005/8/layout/process3"/>
    <dgm:cxn modelId="{FC8543EC-477F-4275-ADC5-19A848B5BEE9}" type="presOf" srcId="{263A352D-5C8F-43B2-BB6A-BF2904D22EF2}" destId="{11678C2B-1186-42BB-9DB9-923459029D90}" srcOrd="0" destOrd="1" presId="urn:microsoft.com/office/officeart/2005/8/layout/process3"/>
    <dgm:cxn modelId="{30F03167-C8DA-45E6-8FAA-AE18B00FBF77}" srcId="{9197267F-F35A-49E4-AFC4-DAA3B7EF297D}" destId="{7F68BD4B-0B7D-4D8F-81FA-1AFD8C969E10}" srcOrd="0" destOrd="0" parTransId="{3CD468EC-BF45-4527-8745-2793E7687B90}" sibTransId="{66442CBC-4D41-449E-8B92-DE55B8FE600E}"/>
    <dgm:cxn modelId="{4EE7AF4B-C4EB-4EA8-BCAB-01868A38AD3B}" type="presOf" srcId="{04AAAEC7-8860-482C-8CB1-523F8963B1D6}" destId="{C2B19D97-EF48-4DF3-AE35-A57DB810C50D}" srcOrd="0" destOrd="0" presId="urn:microsoft.com/office/officeart/2005/8/layout/process3"/>
    <dgm:cxn modelId="{2E3DECEA-C766-4E91-B537-98DE9323B793}" type="presParOf" srcId="{1AE2789D-B7F9-409A-90B7-778F483DBE40}" destId="{160F3905-72D1-4C77-83FD-382D3118C6CE}" srcOrd="0" destOrd="0" presId="urn:microsoft.com/office/officeart/2005/8/layout/process3"/>
    <dgm:cxn modelId="{335C87F5-221F-4FC5-9A79-0F565FC6B22F}" type="presParOf" srcId="{160F3905-72D1-4C77-83FD-382D3118C6CE}" destId="{1324ACD6-CEF9-4C48-9E4D-BAC525F4E3E5}" srcOrd="0" destOrd="0" presId="urn:microsoft.com/office/officeart/2005/8/layout/process3"/>
    <dgm:cxn modelId="{14561365-84F2-4DDE-8C41-CFF37AEE5EFE}" type="presParOf" srcId="{160F3905-72D1-4C77-83FD-382D3118C6CE}" destId="{21580766-B875-49E8-AA13-07F9FE2755C3}" srcOrd="1" destOrd="0" presId="urn:microsoft.com/office/officeart/2005/8/layout/process3"/>
    <dgm:cxn modelId="{E5F941CB-DDDF-41B9-9971-9EE5F423EC22}" type="presParOf" srcId="{160F3905-72D1-4C77-83FD-382D3118C6CE}" destId="{A0CCB26F-68C6-4233-B398-E2A9302B6F9C}" srcOrd="2" destOrd="0" presId="urn:microsoft.com/office/officeart/2005/8/layout/process3"/>
    <dgm:cxn modelId="{413917B2-CC7F-4423-BBDE-82B98AB2919C}" type="presParOf" srcId="{1AE2789D-B7F9-409A-90B7-778F483DBE40}" destId="{8A34A453-3DE3-4997-8DE4-03D1698F2F2B}" srcOrd="1" destOrd="0" presId="urn:microsoft.com/office/officeart/2005/8/layout/process3"/>
    <dgm:cxn modelId="{6202C169-0298-4003-A0A2-0A147EDB0354}" type="presParOf" srcId="{8A34A453-3DE3-4997-8DE4-03D1698F2F2B}" destId="{0B1BACB0-1491-44A9-BEA0-8C3B17AF4A81}" srcOrd="0" destOrd="0" presId="urn:microsoft.com/office/officeart/2005/8/layout/process3"/>
    <dgm:cxn modelId="{6D621BAA-8043-4285-8F25-AC324F1526C7}" type="presParOf" srcId="{1AE2789D-B7F9-409A-90B7-778F483DBE40}" destId="{1AB24488-4751-4C6C-92E4-59208611CACC}" srcOrd="2" destOrd="0" presId="urn:microsoft.com/office/officeart/2005/8/layout/process3"/>
    <dgm:cxn modelId="{19562AE6-2F30-49D1-B04E-E64D2A123029}" type="presParOf" srcId="{1AB24488-4751-4C6C-92E4-59208611CACC}" destId="{C2B19D97-EF48-4DF3-AE35-A57DB810C50D}" srcOrd="0" destOrd="0" presId="urn:microsoft.com/office/officeart/2005/8/layout/process3"/>
    <dgm:cxn modelId="{9D3042F7-85F1-4100-83AB-8EC0A91CD40C}" type="presParOf" srcId="{1AB24488-4751-4C6C-92E4-59208611CACC}" destId="{FAF20ACA-763A-495C-815F-66F434ED0B1D}" srcOrd="1" destOrd="0" presId="urn:microsoft.com/office/officeart/2005/8/layout/process3"/>
    <dgm:cxn modelId="{3FB14ACB-636E-4332-A84A-8D2A4E847132}" type="presParOf" srcId="{1AB24488-4751-4C6C-92E4-59208611CACC}" destId="{5AD34C89-9EE7-405E-B7E4-D41D123FB45E}" srcOrd="2" destOrd="0" presId="urn:microsoft.com/office/officeart/2005/8/layout/process3"/>
    <dgm:cxn modelId="{AADFDB60-59A0-47B5-A333-ADD35A046A52}" type="presParOf" srcId="{1AE2789D-B7F9-409A-90B7-778F483DBE40}" destId="{D21813BC-D42F-437F-B8DA-5E084E7ADAE9}" srcOrd="3" destOrd="0" presId="urn:microsoft.com/office/officeart/2005/8/layout/process3"/>
    <dgm:cxn modelId="{1C0DD43F-5A5B-4022-90C8-03409C859A9D}" type="presParOf" srcId="{D21813BC-D42F-437F-B8DA-5E084E7ADAE9}" destId="{CB1DAB7D-307B-4B33-B077-F4E795A1C3E4}" srcOrd="0" destOrd="0" presId="urn:microsoft.com/office/officeart/2005/8/layout/process3"/>
    <dgm:cxn modelId="{FB260247-3F86-4A37-BE58-29790B6EF418}" type="presParOf" srcId="{1AE2789D-B7F9-409A-90B7-778F483DBE40}" destId="{E90E40AD-5F01-4C82-94F4-42AE16C41FAD}" srcOrd="4" destOrd="0" presId="urn:microsoft.com/office/officeart/2005/8/layout/process3"/>
    <dgm:cxn modelId="{89BFCB8C-0FB2-478B-BE3F-2B5D0D40FF9E}" type="presParOf" srcId="{E90E40AD-5F01-4C82-94F4-42AE16C41FAD}" destId="{CF14701D-7D4D-4D67-8B7D-54CB8B5559CC}" srcOrd="0" destOrd="0" presId="urn:microsoft.com/office/officeart/2005/8/layout/process3"/>
    <dgm:cxn modelId="{440B20CD-BC46-47D2-936C-FFEB4F41EC62}" type="presParOf" srcId="{E90E40AD-5F01-4C82-94F4-42AE16C41FAD}" destId="{B44BC4DD-1336-4471-A41A-5146841E42F4}" srcOrd="1" destOrd="0" presId="urn:microsoft.com/office/officeart/2005/8/layout/process3"/>
    <dgm:cxn modelId="{50EC7A77-0BA1-4E56-8BAE-38681316D5CD}" type="presParOf" srcId="{E90E40AD-5F01-4C82-94F4-42AE16C41FAD}" destId="{11678C2B-1186-42BB-9DB9-923459029D90}" srcOrd="2" destOrd="0" presId="urn:microsoft.com/office/officeart/2005/8/layout/process3"/>
    <dgm:cxn modelId="{AE3873EE-C1B6-447F-AEE2-B1A3F536BB7D}" type="presParOf" srcId="{1AE2789D-B7F9-409A-90B7-778F483DBE40}" destId="{840CF932-645A-4A53-AED7-548DE47FBFDF}" srcOrd="5" destOrd="0" presId="urn:microsoft.com/office/officeart/2005/8/layout/process3"/>
    <dgm:cxn modelId="{A77768DA-8061-4200-BC32-6C3E6C0FB7F0}" type="presParOf" srcId="{840CF932-645A-4A53-AED7-548DE47FBFDF}" destId="{84C9DDF5-2760-4339-A5B5-B7381F3F6EF0}" srcOrd="0" destOrd="0" presId="urn:microsoft.com/office/officeart/2005/8/layout/process3"/>
    <dgm:cxn modelId="{E2D87DDC-A4E7-47EF-9881-FB70278FA1B0}" type="presParOf" srcId="{1AE2789D-B7F9-409A-90B7-778F483DBE40}" destId="{BBD2665A-9705-4E93-A785-1AC15BEB5467}" srcOrd="6" destOrd="0" presId="urn:microsoft.com/office/officeart/2005/8/layout/process3"/>
    <dgm:cxn modelId="{F99F2EFB-63C1-4CEB-A977-6259DE3B5735}" type="presParOf" srcId="{BBD2665A-9705-4E93-A785-1AC15BEB5467}" destId="{14480BFE-05F5-498E-83C6-6C9F156EACBF}" srcOrd="0" destOrd="0" presId="urn:microsoft.com/office/officeart/2005/8/layout/process3"/>
    <dgm:cxn modelId="{F4B58E16-09B8-4462-836B-F47EF98CBCE5}" type="presParOf" srcId="{BBD2665A-9705-4E93-A785-1AC15BEB5467}" destId="{8634005B-C0D1-46C3-BADE-0FB258DF9E82}" srcOrd="1" destOrd="0" presId="urn:microsoft.com/office/officeart/2005/8/layout/process3"/>
    <dgm:cxn modelId="{77D88633-5C9A-4D3D-B1D3-342144F68C8B}" type="presParOf" srcId="{BBD2665A-9705-4E93-A785-1AC15BEB5467}" destId="{60EC80F6-4ECE-448A-895D-BF84B3DC642B}" srcOrd="2" destOrd="0" presId="urn:microsoft.com/office/officeart/2005/8/layout/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A5B35-916B-4648-9A5C-F8B3FA0CE166}" type="datetimeFigureOut">
              <a:rPr lang="en-US" smtClean="0"/>
              <a:pPr/>
              <a:t>8/6/2008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847C5-C07C-4175-8F88-1E38B16F3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CAB34-551F-43D4-9D3C-F5CF553AA41B}" type="datetimeFigureOut">
              <a:rPr lang="en-US" smtClean="0"/>
              <a:pPr/>
              <a:t>8/6/2008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F2850-4164-47FA-95DC-22EDC9C5AD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smtClean="0"/>
              <a:t>I</a:t>
            </a:r>
            <a:r>
              <a:rPr lang="en-US" sz="1000" baseline="0" smtClean="0"/>
              <a:t>n the extratropics, the heat fluxes appears to forces the SST, SSTAs reaches its maximum in late winter following the highest ocean-to-atmosphere fluxes, and can persist past lag 0 due to the large thermal inertia of the ocean. </a:t>
            </a:r>
          </a:p>
          <a:p>
            <a:endParaRPr lang="en-US" sz="1000" smtClean="0"/>
          </a:p>
          <a:p>
            <a:r>
              <a:rPr lang="en-US" sz="1000" smtClean="0"/>
              <a:t>The spatial</a:t>
            </a:r>
            <a:r>
              <a:rPr lang="en-US" sz="1000" baseline="0" smtClean="0"/>
              <a:t> pattern of surface fluxes is in good agreement with that of the SST anomalies one month later.</a:t>
            </a:r>
            <a:endParaRPr lang="en-US" sz="1000" smtClean="0"/>
          </a:p>
          <a:p>
            <a:r>
              <a:rPr lang="en-US" sz="1000" smtClean="0"/>
              <a:t>The pattern of modal surface</a:t>
            </a:r>
            <a:r>
              <a:rPr lang="en-US" sz="1000" baseline="0" smtClean="0"/>
              <a:t> heat flux anomalies bear a distinct resemblance to the pattern driven form the observations (Cayan 1992)</a:t>
            </a:r>
          </a:p>
          <a:p>
            <a:endParaRPr lang="en-US" sz="1000" baseline="0" smtClean="0"/>
          </a:p>
          <a:p>
            <a:r>
              <a:rPr lang="en-US" sz="1000" baseline="0" smtClean="0"/>
              <a:t>Because cooler than normal air masses in the extratropics are usually drier than normal, so the sum of Fl and Fs and shown. </a:t>
            </a:r>
            <a:endParaRPr lang="en-US" sz="1000" smtClean="0"/>
          </a:p>
          <a:p>
            <a:endParaRPr lang="en-US" sz="1000" smtClean="0"/>
          </a:p>
          <a:p>
            <a:r>
              <a:rPr lang="en-US" sz="1000" smtClean="0"/>
              <a:t>How long can</a:t>
            </a:r>
            <a:r>
              <a:rPr lang="en-US" sz="1000" baseline="0" smtClean="0"/>
              <a:t> this SSTAs persist, will it reoccur? Namias and Born(1970,1974) and Alexander and Deser (1995) discussed a mechanism whereby SSTAs forced from surface hear flux anomalies may persist from one winter to the next. (more detail)</a:t>
            </a:r>
          </a:p>
          <a:p>
            <a:r>
              <a:rPr lang="en-US" sz="1000" baseline="0" smtClean="0"/>
              <a:t>What’s the atmospheric responses to the midlatitude SSTAs. Results from Lau and Nath (1996) have shown that air-sea interactions can have a substantial impact on the variability of the atmosphere by prolonging the timescales of atmosphere. </a:t>
            </a:r>
          </a:p>
          <a:p>
            <a:endParaRPr lang="en-US" sz="1000" baseline="0" smtClean="0"/>
          </a:p>
          <a:p>
            <a:r>
              <a:rPr lang="en-US" sz="1000" baseline="0" smtClean="0"/>
              <a:t>Since an SST tripole can both be forced by the NAO and also force an NAO like anomaly (Rogers 1997; Rodwell et al, 1999; Sutton et al. 2000; Peng et al. 2002) air sea interactions apparently enhance the annular response.</a:t>
            </a:r>
          </a:p>
          <a:p>
            <a:endParaRPr lang="en-US" sz="1000" baseline="0" smtClean="0"/>
          </a:p>
          <a:p>
            <a:r>
              <a:rPr lang="en-US" sz="1000" baseline="0" smtClean="0"/>
              <a:t>The primary difference between strong heat flux and weak SSTAs near 60N. </a:t>
            </a:r>
          </a:p>
          <a:p>
            <a:r>
              <a:rPr lang="en-US" sz="1000" baseline="0" smtClean="0"/>
              <a:t>Possible reason: oceanic convection and deep vertical mixing play a key role in the heat budget for this region.</a:t>
            </a:r>
          </a:p>
          <a:p>
            <a:r>
              <a:rPr lang="en-US" sz="1000" baseline="0" smtClean="0"/>
              <a:t>The presence of such convection and deep vertical mixing means that the mixed layer is much deeper.</a:t>
            </a:r>
          </a:p>
          <a:p>
            <a:r>
              <a:rPr lang="en-US" sz="1000" baseline="0" smtClean="0"/>
              <a:t>The effective thermal capacity in this region is therefore much larger.</a:t>
            </a:r>
          </a:p>
          <a:p>
            <a:r>
              <a:rPr lang="en-US" sz="1000" baseline="0" smtClean="0"/>
              <a:t>Thus, damping the response of ocean to surface flux forcing. </a:t>
            </a:r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F2850-4164-47FA-95DC-22EDC9C5AD3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Oral Research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E1D0-8CE6-4264-82E0-3C5182E5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Oral Research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E1D0-8CE6-4264-82E0-3C5182E5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Oral Research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E1D0-8CE6-4264-82E0-3C5182E5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Oral Research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E1D0-8CE6-4264-82E0-3C5182E5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Oral Research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E1D0-8CE6-4264-82E0-3C5182E5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Oral Research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E1D0-8CE6-4264-82E0-3C5182E5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Oral Research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E1D0-8CE6-4264-82E0-3C5182E5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Oral Research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E1D0-8CE6-4264-82E0-3C5182E5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Oral Research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E1D0-8CE6-4264-82E0-3C5182E5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Oral Research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E1D0-8CE6-4264-82E0-3C5182E5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Oral Research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E1D0-8CE6-4264-82E0-3C5182E5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4/8/22008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Oral Research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5E1D0-8CE6-4264-82E0-3C5182E5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9.xml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5" Type="http://schemas.openxmlformats.org/officeDocument/2006/relationships/diagramLayout" Target="../diagrams/layout9.xml"/><Relationship Id="rId15" Type="http://schemas.openxmlformats.org/officeDocument/2006/relationships/oleObject" Target="../embeddings/oleObject12.bin"/><Relationship Id="rId10" Type="http://schemas.openxmlformats.org/officeDocument/2006/relationships/diagramQuickStyle" Target="../diagrams/quickStyle10.xml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Relationship Id="rId9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Relationship Id="rId9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oleObject" Target="../embeddings/oleObject3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69.png"/><Relationship Id="rId7" Type="http://schemas.openxmlformats.org/officeDocument/2006/relationships/diagramQuickStyle" Target="../diagrams/quickStyle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2.xml"/><Relationship Id="rId11" Type="http://schemas.openxmlformats.org/officeDocument/2006/relationships/diagramQuickStyle" Target="../diagrams/quickStyle13.xml"/><Relationship Id="rId5" Type="http://schemas.openxmlformats.org/officeDocument/2006/relationships/diagramData" Target="../diagrams/data12.xml"/><Relationship Id="rId10" Type="http://schemas.openxmlformats.org/officeDocument/2006/relationships/diagramLayout" Target="../diagrams/layout13.xml"/><Relationship Id="rId4" Type="http://schemas.openxmlformats.org/officeDocument/2006/relationships/image" Target="../media/image70.gif"/><Relationship Id="rId9" Type="http://schemas.openxmlformats.org/officeDocument/2006/relationships/diagramData" Target="../diagrams/data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13" Type="http://schemas.openxmlformats.org/officeDocument/2006/relationships/diagramColors" Target="../diagrams/colors16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12" Type="http://schemas.openxmlformats.org/officeDocument/2006/relationships/diagramQuickStyle" Target="../diagrams/quickStyle16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5.xml"/><Relationship Id="rId11" Type="http://schemas.openxmlformats.org/officeDocument/2006/relationships/diagramLayout" Target="../diagrams/layout16.xml"/><Relationship Id="rId5" Type="http://schemas.openxmlformats.org/officeDocument/2006/relationships/diagramColors" Target="../diagrams/colors14.xml"/><Relationship Id="rId10" Type="http://schemas.openxmlformats.org/officeDocument/2006/relationships/diagramData" Target="../diagrams/data16.xml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QuickStyle" Target="../diagrams/quickStyle7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openxmlformats.org/officeDocument/2006/relationships/diagramLayout" Target="../diagrams/layou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Data" Target="../diagrams/data7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Relationship Id="rId14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Interactions between Atmospheric Variability over the Pacific and North Atlantic basin</a:t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200" dirty="0" smtClean="0">
                <a:solidFill>
                  <a:srgbClr val="0000CC"/>
                </a:solidFill>
              </a:rPr>
              <a:t>– Role of Transient Eddies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6576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Ying Li</a:t>
            </a:r>
          </a:p>
          <a:p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AOS Program, Princeton University</a:t>
            </a:r>
          </a:p>
          <a:p>
            <a:endParaRPr lang="en-US" sz="900" i="1" dirty="0" smtClean="0">
              <a:solidFill>
                <a:schemeClr val="tx1"/>
              </a:solidFill>
            </a:endParaRPr>
          </a:p>
          <a:p>
            <a:r>
              <a:rPr lang="en-US" sz="2400" i="1" dirty="0" smtClean="0">
                <a:solidFill>
                  <a:schemeClr val="tx1"/>
                </a:solidFill>
              </a:rPr>
              <a:t>Advisor: Gabriel Lau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Oral Research Seminar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April 8,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00CC"/>
                </a:solidFill>
              </a:rPr>
              <a:t>Part II: </a:t>
            </a:r>
            <a:br>
              <a:rPr lang="en-US" sz="4800" dirty="0" smtClean="0">
                <a:solidFill>
                  <a:srgbClr val="0000CC"/>
                </a:solidFill>
              </a:rPr>
            </a:br>
            <a:r>
              <a:rPr lang="en-US" sz="4800" dirty="0" smtClean="0">
                <a:solidFill>
                  <a:srgbClr val="0000CC"/>
                </a:solidFill>
              </a:rPr>
              <a:t>Dynamical Mechanisms</a:t>
            </a:r>
            <a:br>
              <a:rPr lang="en-US" sz="4800" dirty="0" smtClean="0">
                <a:solidFill>
                  <a:srgbClr val="0000CC"/>
                </a:solidFill>
              </a:rPr>
            </a:br>
            <a:r>
              <a:rPr lang="en-US" sz="4800" dirty="0" smtClean="0"/>
              <a:t>a)	</a:t>
            </a:r>
            <a:r>
              <a:rPr lang="en-US" sz="4000" dirty="0" smtClean="0"/>
              <a:t>Stationary Wave Propagation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053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Horizontal components of F flux by</a:t>
            </a:r>
            <a:r>
              <a:rPr lang="en-US" sz="2400" b="1" i="1" dirty="0" smtClean="0"/>
              <a:t> Plumb (1985)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Properties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762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Application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262265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000" dirty="0" smtClean="0"/>
              <a:t>F flux is parallel to the group velocity in the WKB sense.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000" dirty="0" smtClean="0">
                <a:sym typeface="Symbol"/>
              </a:rPr>
              <a:t>Its divergence (convergence) is where the wave train is strongly forced (dissipated).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5186065"/>
            <a:ext cx="8763000" cy="1066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228600" y="2819400"/>
          <a:ext cx="4724400" cy="1600200"/>
        </p:xfrm>
        <a:graphic>
          <a:graphicData uri="http://schemas.openxmlformats.org/presentationml/2006/ole">
            <p:oleObj spid="_x0000_s155650" name="Equation" r:id="rId4" imgW="3200400" imgH="88884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05400" y="2662297"/>
            <a:ext cx="457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:	 </a:t>
            </a:r>
            <a:r>
              <a:rPr lang="en-US" dirty="0" smtClean="0"/>
              <a:t>pressures/1000hPa</a:t>
            </a:r>
          </a:p>
          <a:p>
            <a:r>
              <a:rPr lang="en-US" dirty="0" smtClean="0">
                <a:sym typeface="Symbol"/>
              </a:rPr>
              <a:t>, :	 longitude and latitude</a:t>
            </a:r>
          </a:p>
          <a:p>
            <a:r>
              <a:rPr lang="en-US" dirty="0" smtClean="0">
                <a:sym typeface="Symbol"/>
              </a:rPr>
              <a:t>u, v:	 horizontal geostrophic </a:t>
            </a:r>
          </a:p>
          <a:p>
            <a:r>
              <a:rPr lang="en-US" dirty="0" smtClean="0">
                <a:sym typeface="Symbol"/>
              </a:rPr>
              <a:t>                  velocities computed from </a:t>
            </a:r>
          </a:p>
          <a:p>
            <a:r>
              <a:rPr lang="en-US" dirty="0" err="1" smtClean="0">
                <a:sym typeface="Symbol"/>
              </a:rPr>
              <a:t>overbar</a:t>
            </a:r>
            <a:r>
              <a:rPr lang="en-US" dirty="0" smtClean="0">
                <a:sym typeface="Symbol"/>
              </a:rPr>
              <a:t>:   time mean</a:t>
            </a:r>
          </a:p>
          <a:p>
            <a:r>
              <a:rPr lang="en-US" dirty="0" smtClean="0">
                <a:sym typeface="Symbol"/>
              </a:rPr>
              <a:t>asterisk:   deviations from the zonal mean</a:t>
            </a:r>
            <a:r>
              <a:rPr lang="en-US" sz="2400" dirty="0" smtClean="0">
                <a:sym typeface="Symbol"/>
              </a:rPr>
              <a:t> 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0" y="2667000"/>
            <a:ext cx="8915400" cy="1981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Stationary Wave Activity Flux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732" y="1234966"/>
            <a:ext cx="960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Propagation of wave activity; Interaction </a:t>
            </a:r>
            <a:r>
              <a:rPr lang="en-US" sz="2400" dirty="0" smtClean="0">
                <a:solidFill>
                  <a:srgbClr val="0000CC"/>
                </a:solidFill>
              </a:rPr>
              <a:t>between stationary waves and time mean flow.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2400" y="1219200"/>
            <a:ext cx="8991600" cy="838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Composite charts was constructed based on the PC1 of the EOF analysis</a:t>
            </a:r>
            <a:endParaRPr lang="en-US" sz="2800" dirty="0" smtClean="0">
              <a:sym typeface="Symbol"/>
            </a:endParaRPr>
          </a:p>
          <a:p>
            <a:pPr lvl="1"/>
            <a:endParaRPr lang="en-US" sz="24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2794000"/>
          <a:ext cx="6096000" cy="1854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Criteria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Cases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 El Nino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PC1&gt;1.5</a:t>
                      </a:r>
                      <a:r>
                        <a:rPr lang="en-US" dirty="0" smtClean="0">
                          <a:sym typeface="Symbol"/>
                        </a:rPr>
                        <a:t>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 La Nina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PC1&lt;-1.5</a:t>
                      </a:r>
                      <a:r>
                        <a:rPr lang="en-US" dirty="0" smtClean="0">
                          <a:sym typeface="Symbol"/>
                        </a:rPr>
                        <a:t>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 NAO+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PC1&gt;1.5</a:t>
                      </a:r>
                      <a:r>
                        <a:rPr lang="en-US" dirty="0" smtClean="0">
                          <a:sym typeface="Symbol"/>
                        </a:rPr>
                        <a:t>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 NAO-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PC1&lt;-1.5</a:t>
                      </a:r>
                      <a:r>
                        <a:rPr lang="en-US" dirty="0" smtClean="0">
                          <a:sym typeface="Symbol"/>
                        </a:rPr>
                        <a:t>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5"/>
          <p:cNvSpPr txBox="1">
            <a:spLocks/>
          </p:cNvSpPr>
          <p:nvPr/>
        </p:nvSpPr>
        <p:spPr>
          <a:xfrm>
            <a:off x="1295400" y="4800600"/>
            <a:ext cx="66294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/>
              <a:t>All the composites are averaged over Feb. and Mar.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 l="15625" t="13008" r="24219" b="5691"/>
          <a:stretch>
            <a:fillRect/>
          </a:stretch>
        </p:blipFill>
        <p:spPr bwMode="auto">
          <a:xfrm>
            <a:off x="1363472" y="0"/>
            <a:ext cx="618032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95400" y="6096000"/>
            <a:ext cx="67818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smtClean="0"/>
              <a:t>Precipitation (shading),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Fs(arrow),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*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250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(contour)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76200" y="1219200"/>
            <a:ext cx="1447800" cy="609600"/>
          </a:xfrm>
          <a:prstGeom prst="borderCallout2">
            <a:avLst>
              <a:gd name="adj1" fmla="val 55335"/>
              <a:gd name="adj2" fmla="val 104047"/>
              <a:gd name="adj3" fmla="val 55334"/>
              <a:gd name="adj4" fmla="val 100979"/>
              <a:gd name="adj5" fmla="val 76465"/>
              <a:gd name="adj6" fmla="val 316099"/>
            </a:avLst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Eastern Pacific</a:t>
            </a:r>
            <a:endParaRPr lang="en-US" sz="2000" dirty="0"/>
          </a:p>
        </p:txBody>
      </p:sp>
      <p:sp>
        <p:nvSpPr>
          <p:cNvPr id="13" name="Line Callout 2 12"/>
          <p:cNvSpPr/>
          <p:nvPr/>
        </p:nvSpPr>
        <p:spPr>
          <a:xfrm>
            <a:off x="76200" y="3810000"/>
            <a:ext cx="1447800" cy="609600"/>
          </a:xfrm>
          <a:prstGeom prst="borderCallout2">
            <a:avLst>
              <a:gd name="adj1" fmla="val 32704"/>
              <a:gd name="adj2" fmla="val 103761"/>
              <a:gd name="adj3" fmla="val 29044"/>
              <a:gd name="adj4" fmla="val 102233"/>
              <a:gd name="adj5" fmla="val 67042"/>
              <a:gd name="adj6" fmla="val 231287"/>
            </a:avLst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Western Pacific</a:t>
            </a:r>
            <a:endParaRPr lang="en-US" sz="2000" dirty="0"/>
          </a:p>
        </p:txBody>
      </p:sp>
      <p:sp>
        <p:nvSpPr>
          <p:cNvPr id="15" name="Line Callout 2 14"/>
          <p:cNvSpPr/>
          <p:nvPr/>
        </p:nvSpPr>
        <p:spPr>
          <a:xfrm>
            <a:off x="7404536" y="1447800"/>
            <a:ext cx="1676400" cy="2362200"/>
          </a:xfrm>
          <a:prstGeom prst="borderCallout2">
            <a:avLst>
              <a:gd name="adj1" fmla="val 106021"/>
              <a:gd name="adj2" fmla="val -73189"/>
              <a:gd name="adj3" fmla="val 33383"/>
              <a:gd name="adj4" fmla="val -6851"/>
              <a:gd name="adj5" fmla="val -14110"/>
              <a:gd name="adj6" fmla="val -70854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Not too much polarward and eastward propagation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Instead, mostly equatorward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b)	Storm Track Activity: Transient Eddy Fluxes of Momentum and Heat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ChangeAspect="1"/>
          </p:cNvGraphicFramePr>
          <p:nvPr/>
        </p:nvGraphicFramePr>
        <p:xfrm>
          <a:off x="685800" y="1549169"/>
          <a:ext cx="7391400" cy="454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33513" y="5537200"/>
          <a:ext cx="2027237" cy="514350"/>
        </p:xfrm>
        <a:graphic>
          <a:graphicData uri="http://schemas.openxmlformats.org/presentationml/2006/ole">
            <p:oleObj spid="_x0000_s1026" name="Equation" r:id="rId8" imgW="1625400" imgH="291960" progId="Equation.DSMT4">
              <p:embed/>
            </p:oleObj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Extended EP Vector</a:t>
            </a:r>
            <a:endParaRPr lang="en-US" sz="4000" dirty="0"/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474663" y="4724400"/>
          <a:ext cx="1946275" cy="1600200"/>
        </p:xfrm>
        <a:graphic>
          <a:graphicData uri="http://schemas.openxmlformats.org/presentationml/2006/ole">
            <p:oleObj spid="_x0000_s233475" name="Equation" r:id="rId4" imgW="698400" imgH="812520" progId="Equation.DSMT4">
              <p:embed/>
            </p:oleObj>
          </a:graphicData>
        </a:graphic>
      </p:graphicFrame>
      <p:sp>
        <p:nvSpPr>
          <p:cNvPr id="29" name="Rounded Rectangle 28"/>
          <p:cNvSpPr/>
          <p:nvPr/>
        </p:nvSpPr>
        <p:spPr>
          <a:xfrm>
            <a:off x="304800" y="4572000"/>
            <a:ext cx="2209800" cy="1828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740570" y="4419600"/>
            <a:ext cx="4193630" cy="22860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45" name="Object 1"/>
          <p:cNvGraphicFramePr>
            <a:graphicFrameLocks noChangeAspect="1"/>
          </p:cNvGraphicFramePr>
          <p:nvPr/>
        </p:nvGraphicFramePr>
        <p:xfrm>
          <a:off x="5257800" y="5264150"/>
          <a:ext cx="1598612" cy="679450"/>
        </p:xfrm>
        <a:graphic>
          <a:graphicData uri="http://schemas.openxmlformats.org/presentationml/2006/ole">
            <p:oleObj spid="_x0000_s233476" name="Equation" r:id="rId5" imgW="1104840" imgH="444240" progId="Equation.DSMT4">
              <p:embed/>
            </p:oleObj>
          </a:graphicData>
        </a:graphic>
      </p:graphicFrame>
      <p:sp>
        <p:nvSpPr>
          <p:cNvPr id="46" name="Rounded Rectangle 45"/>
          <p:cNvSpPr/>
          <p:nvPr/>
        </p:nvSpPr>
        <p:spPr>
          <a:xfrm>
            <a:off x="7086600" y="4648200"/>
            <a:ext cx="1676400" cy="1600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81000" y="2486561"/>
            <a:ext cx="8229600" cy="1323439"/>
            <a:chOff x="609600" y="2057399"/>
            <a:chExt cx="12344400" cy="1260418"/>
          </a:xfrm>
        </p:grpSpPr>
        <p:graphicFrame>
          <p:nvGraphicFramePr>
            <p:cNvPr id="33" name="Object 1"/>
            <p:cNvGraphicFramePr>
              <a:graphicFrameLocks noChangeAspect="1"/>
            </p:cNvGraphicFramePr>
            <p:nvPr/>
          </p:nvGraphicFramePr>
          <p:xfrm>
            <a:off x="808008" y="2257425"/>
            <a:ext cx="4667281" cy="865188"/>
          </p:xfrm>
          <a:graphic>
            <a:graphicData uri="http://schemas.openxmlformats.org/presentationml/2006/ole">
              <p:oleObj spid="_x0000_s233477" name="Equation" r:id="rId6" imgW="1562040" imgH="431640" progId="Equation.DSMT4">
                <p:embed/>
              </p:oleObj>
            </a:graphicData>
          </a:graphic>
        </p:graphicFrame>
        <p:sp>
          <p:nvSpPr>
            <p:cNvPr id="48" name="Rounded Rectangle 47"/>
            <p:cNvSpPr/>
            <p:nvPr/>
          </p:nvSpPr>
          <p:spPr>
            <a:xfrm>
              <a:off x="609600" y="2057399"/>
              <a:ext cx="12344400" cy="1260418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04800" y="1948696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Horizontal components of E vector by </a:t>
            </a:r>
            <a:r>
              <a:rPr lang="en-US" sz="2400" b="1" i="1" dirty="0" err="1" smtClean="0"/>
              <a:t>Trenberth</a:t>
            </a:r>
            <a:r>
              <a:rPr lang="en-US" sz="2400" b="1" i="1" dirty="0" smtClean="0"/>
              <a:t> (1986)</a:t>
            </a:r>
            <a:r>
              <a:rPr lang="en-US" sz="2400" dirty="0" smtClean="0"/>
              <a:t> : 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304800" y="3886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Properties (</a:t>
            </a:r>
            <a:r>
              <a:rPr lang="en-US" sz="2400" b="1" i="1" dirty="0" smtClean="0"/>
              <a:t>Hoskins et al 1983</a:t>
            </a:r>
            <a:r>
              <a:rPr lang="en-US" sz="2400" dirty="0" smtClean="0"/>
              <a:t>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57200" y="8454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Illustrate local interactive processes </a:t>
            </a:r>
            <a:r>
              <a:rPr lang="en-US" sz="2400" dirty="0" smtClean="0">
                <a:solidFill>
                  <a:srgbClr val="0000CC"/>
                </a:solidFill>
              </a:rPr>
              <a:t>between transient eddies and the time mean flow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81000" y="914400"/>
            <a:ext cx="8229600" cy="7620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191000" y="2514600"/>
            <a:ext cx="4495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u, v:	horizontal wind</a:t>
            </a:r>
          </a:p>
          <a:p>
            <a:r>
              <a:rPr lang="en-US" sz="2000" dirty="0" smtClean="0">
                <a:sym typeface="Symbol"/>
              </a:rPr>
              <a:t>prime: 	deviations from the corresponding time mean quantities</a:t>
            </a:r>
          </a:p>
          <a:p>
            <a:r>
              <a:rPr lang="en-US" dirty="0" err="1" smtClean="0">
                <a:sym typeface="Symbol"/>
              </a:rPr>
              <a:t>overbar</a:t>
            </a:r>
            <a:r>
              <a:rPr lang="en-US" dirty="0" smtClean="0">
                <a:sym typeface="Symbol"/>
              </a:rPr>
              <a:t>:  time mean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953000" y="4812268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angle of the tilt:</a:t>
            </a:r>
            <a:endParaRPr lang="en-US" dirty="0"/>
          </a:p>
        </p:txBody>
      </p:sp>
      <p:graphicFrame>
        <p:nvGraphicFramePr>
          <p:cNvPr id="233479" name="Object 7"/>
          <p:cNvGraphicFramePr>
            <a:graphicFrameLocks noChangeAspect="1"/>
          </p:cNvGraphicFramePr>
          <p:nvPr/>
        </p:nvGraphicFramePr>
        <p:xfrm>
          <a:off x="7337425" y="5181600"/>
          <a:ext cx="1196975" cy="474662"/>
        </p:xfrm>
        <a:graphic>
          <a:graphicData uri="http://schemas.openxmlformats.org/presentationml/2006/ole">
            <p:oleObj spid="_x0000_s233479" name="Equation" r:id="rId7" imgW="660240" imgH="241200" progId="Equation.DSMT4">
              <p:embed/>
            </p:oleObj>
          </a:graphicData>
        </a:graphic>
      </p:graphicFrame>
      <p:grpSp>
        <p:nvGrpSpPr>
          <p:cNvPr id="65" name="Group 64"/>
          <p:cNvGrpSpPr/>
          <p:nvPr/>
        </p:nvGrpSpPr>
        <p:grpSpPr>
          <a:xfrm>
            <a:off x="3124200" y="4317667"/>
            <a:ext cx="2194868" cy="2464133"/>
            <a:chOff x="2722305" y="1143002"/>
            <a:chExt cx="2029569" cy="2692732"/>
          </a:xfrm>
        </p:grpSpPr>
        <p:grpSp>
          <p:nvGrpSpPr>
            <p:cNvPr id="66" name="Group 4"/>
            <p:cNvGrpSpPr/>
            <p:nvPr/>
          </p:nvGrpSpPr>
          <p:grpSpPr>
            <a:xfrm>
              <a:off x="2722304" y="1143002"/>
              <a:ext cx="2029568" cy="2692730"/>
              <a:chOff x="3936945" y="2100328"/>
              <a:chExt cx="3911656" cy="4982553"/>
            </a:xfrm>
          </p:grpSpPr>
          <p:grpSp>
            <p:nvGrpSpPr>
              <p:cNvPr id="69" name="Group 38"/>
              <p:cNvGrpSpPr/>
              <p:nvPr/>
            </p:nvGrpSpPr>
            <p:grpSpPr>
              <a:xfrm>
                <a:off x="3936945" y="2100328"/>
                <a:ext cx="3911656" cy="4982553"/>
                <a:chOff x="3476066" y="3874075"/>
                <a:chExt cx="2086534" cy="2574143"/>
              </a:xfrm>
            </p:grpSpPr>
            <p:sp>
              <p:nvSpPr>
                <p:cNvPr id="71" name="Oval 70"/>
                <p:cNvSpPr/>
                <p:nvPr/>
              </p:nvSpPr>
              <p:spPr>
                <a:xfrm rot="17860069">
                  <a:off x="3011420" y="5074151"/>
                  <a:ext cx="1650320" cy="721027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3889241" y="5439373"/>
                  <a:ext cx="1175081" cy="547180"/>
                </a:xfrm>
                <a:prstGeom prst="straightConnector1">
                  <a:avLst/>
                </a:prstGeom>
                <a:ln>
                  <a:tailEnd type="arrow" w="med" len="lg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5400000" flipH="1" flipV="1">
                  <a:off x="3555142" y="4557821"/>
                  <a:ext cx="1201997" cy="562944"/>
                </a:xfrm>
                <a:prstGeom prst="line">
                  <a:avLst/>
                </a:prstGeom>
                <a:ln>
                  <a:tailEnd type="arrow" w="med" len="lg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V="1">
                  <a:off x="3877449" y="5423363"/>
                  <a:ext cx="1477627" cy="12614"/>
                </a:xfrm>
                <a:prstGeom prst="line">
                  <a:avLst/>
                </a:prstGeom>
                <a:ln>
                  <a:tailEnd type="arrow" w="med" len="lg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rot="5400000" flipH="1" flipV="1">
                  <a:off x="3299094" y="4841771"/>
                  <a:ext cx="1174894" cy="1493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TextBox 75"/>
                <p:cNvSpPr txBox="1"/>
                <p:nvPr/>
              </p:nvSpPr>
              <p:spPr>
                <a:xfrm>
                  <a:off x="5288010" y="5152673"/>
                  <a:ext cx="274590" cy="409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x</a:t>
                  </a:r>
                  <a:endPara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3711571" y="3874075"/>
                  <a:ext cx="280131" cy="409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y</a:t>
                  </a:r>
                  <a:endPara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5064322" y="5695176"/>
                  <a:ext cx="347739" cy="409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C00000"/>
                      </a:solidFill>
                    </a:rPr>
                    <a:t>x’</a:t>
                  </a:r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4317963" y="3901211"/>
                  <a:ext cx="354666" cy="409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C00000"/>
                      </a:solidFill>
                    </a:rPr>
                    <a:t>y’</a:t>
                  </a:r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4233974" y="5365436"/>
                  <a:ext cx="226670" cy="3824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7030A0"/>
                      </a:solidFill>
                      <a:sym typeface="Symbol"/>
                    </a:rPr>
                    <a:t></a:t>
                  </a:r>
                  <a:endParaRPr lang="en-US" sz="2000" dirty="0">
                    <a:solidFill>
                      <a:srgbClr val="7030A0"/>
                    </a:solidFill>
                  </a:endParaRPr>
                </a:p>
              </p:txBody>
            </p:sp>
            <p:cxnSp>
              <p:nvCxnSpPr>
                <p:cNvPr id="81" name="Straight Arrow Connector 80"/>
                <p:cNvCxnSpPr/>
                <p:nvPr/>
              </p:nvCxnSpPr>
              <p:spPr>
                <a:xfrm>
                  <a:off x="3872114" y="5449581"/>
                  <a:ext cx="878854" cy="70564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2" name="TextBox 81"/>
                <p:cNvSpPr txBox="1"/>
                <p:nvPr/>
              </p:nvSpPr>
              <p:spPr>
                <a:xfrm>
                  <a:off x="4750967" y="5986553"/>
                  <a:ext cx="3353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E</a:t>
                  </a:r>
                  <a:endParaRPr lang="en-US" sz="2400" dirty="0"/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5858623" y="5366168"/>
                <a:ext cx="468398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ym typeface="Symbol"/>
                  </a:rPr>
                  <a:t>2</a:t>
                </a:r>
                <a:endParaRPr lang="en-US" sz="2000" dirty="0"/>
              </a:p>
            </p:txBody>
          </p:sp>
        </p:grpSp>
        <p:sp>
          <p:nvSpPr>
            <p:cNvPr id="67" name="Arc 66"/>
            <p:cNvSpPr/>
            <p:nvPr/>
          </p:nvSpPr>
          <p:spPr>
            <a:xfrm>
              <a:off x="3366946" y="2514600"/>
              <a:ext cx="457200" cy="685800"/>
            </a:xfrm>
            <a:prstGeom prst="arc">
              <a:avLst>
                <a:gd name="adj1" fmla="val 20611616"/>
                <a:gd name="adj2" fmla="val 527728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>
              <a:off x="3048000" y="2362200"/>
              <a:ext cx="457200" cy="685800"/>
            </a:xfrm>
            <a:prstGeom prst="arc">
              <a:avLst>
                <a:gd name="adj1" fmla="val 1084342"/>
                <a:gd name="adj2" fmla="val 2956084"/>
              </a:avLst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 transient forcing</a:t>
            </a:r>
            <a:r>
              <a:rPr lang="en-US" sz="2400" dirty="0" smtClean="0"/>
              <a:t>: geopotential height tendency due to the synoptic-scale </a:t>
            </a:r>
            <a:r>
              <a:rPr lang="en-US" sz="2400" dirty="0" smtClean="0">
                <a:solidFill>
                  <a:srgbClr val="FF0000"/>
                </a:solidFill>
              </a:rPr>
              <a:t>eddy vorticity flux convergence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8" name="Content Placeholder 17" descr="vort.gif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219200"/>
            <a:ext cx="4038600" cy="4386494"/>
          </a:xfrm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1905000"/>
            <a:ext cx="3147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Barotropic component: 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85800" y="2590800"/>
            <a:ext cx="3352800" cy="914400"/>
            <a:chOff x="685800" y="2362200"/>
            <a:chExt cx="3352800" cy="914400"/>
          </a:xfrm>
        </p:grpSpPr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914400" y="2438400"/>
            <a:ext cx="2890837" cy="777875"/>
          </p:xfrm>
          <a:graphic>
            <a:graphicData uri="http://schemas.openxmlformats.org/presentationml/2006/ole">
              <p:oleObj spid="_x0000_s18435" name="Equation" r:id="rId5" imgW="1600200" imgH="431640" progId="Equation.DSMT4">
                <p:embed/>
              </p:oleObj>
            </a:graphicData>
          </a:graphic>
        </p:graphicFrame>
        <p:sp>
          <p:nvSpPr>
            <p:cNvPr id="12" name="Rounded Rectangle 11"/>
            <p:cNvSpPr/>
            <p:nvPr/>
          </p:nvSpPr>
          <p:spPr>
            <a:xfrm>
              <a:off x="685800" y="2362200"/>
              <a:ext cx="3352800" cy="9144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400" y="3962400"/>
            <a:ext cx="3657600" cy="925513"/>
            <a:chOff x="533400" y="3048000"/>
            <a:chExt cx="3657600" cy="925513"/>
          </a:xfrm>
        </p:grpSpPr>
        <p:graphicFrame>
          <p:nvGraphicFramePr>
            <p:cNvPr id="3" name="Object 4"/>
            <p:cNvGraphicFramePr>
              <a:graphicFrameLocks noChangeAspect="1"/>
            </p:cNvGraphicFramePr>
            <p:nvPr/>
          </p:nvGraphicFramePr>
          <p:xfrm>
            <a:off x="628650" y="3087688"/>
            <a:ext cx="3467100" cy="885825"/>
          </p:xfrm>
          <a:graphic>
            <a:graphicData uri="http://schemas.openxmlformats.org/presentationml/2006/ole">
              <p:oleObj spid="_x0000_s18436" name="Equation" r:id="rId6" imgW="1790640" imgH="457200" progId="Equation.DSMT4">
                <p:embed/>
              </p:oleObj>
            </a:graphicData>
          </a:graphic>
        </p:graphicFrame>
        <p:sp>
          <p:nvSpPr>
            <p:cNvPr id="14" name="Rounded Rectangle 13"/>
            <p:cNvSpPr/>
            <p:nvPr/>
          </p:nvSpPr>
          <p:spPr>
            <a:xfrm>
              <a:off x="533400" y="3048000"/>
              <a:ext cx="3657600" cy="914400"/>
            </a:xfrm>
            <a:prstGeom prst="roundRect">
              <a:avLst/>
            </a:prstGeom>
            <a:solidFill>
              <a:schemeClr val="accent6">
                <a:alpha val="1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62400" y="56388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Physical explanation:</a:t>
            </a:r>
          </a:p>
          <a:p>
            <a:r>
              <a:rPr lang="en-US" sz="2000" b="1" i="1" dirty="0" smtClean="0"/>
              <a:t>Lau and </a:t>
            </a:r>
            <a:r>
              <a:rPr lang="en-US" sz="2000" b="1" i="1" dirty="0" err="1" smtClean="0"/>
              <a:t>Holopainen</a:t>
            </a:r>
            <a:r>
              <a:rPr lang="en-US" sz="2000" b="1" i="1" dirty="0" smtClean="0"/>
              <a:t> (1984), Lau and </a:t>
            </a:r>
            <a:r>
              <a:rPr lang="en-US" sz="2000" b="1" i="1" dirty="0" err="1" smtClean="0"/>
              <a:t>Nath</a:t>
            </a:r>
            <a:r>
              <a:rPr lang="en-US" sz="2000" b="1" i="1" dirty="0" smtClean="0"/>
              <a:t> (1991)</a:t>
            </a:r>
            <a:endParaRPr lang="en-US" sz="2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76200" y="1905000"/>
            <a:ext cx="8991600" cy="4495800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52400" y="1447800"/>
            <a:ext cx="8839200" cy="3632200"/>
            <a:chOff x="152400" y="1295400"/>
            <a:chExt cx="8839200" cy="3632200"/>
          </a:xfrm>
        </p:grpSpPr>
        <p:graphicFrame>
          <p:nvGraphicFramePr>
            <p:cNvPr id="6" name="Diagram 5"/>
            <p:cNvGraphicFramePr/>
            <p:nvPr/>
          </p:nvGraphicFramePr>
          <p:xfrm>
            <a:off x="152400" y="1295400"/>
            <a:ext cx="8839200" cy="3632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20" name="Group 19"/>
            <p:cNvGrpSpPr/>
            <p:nvPr/>
          </p:nvGrpSpPr>
          <p:grpSpPr>
            <a:xfrm>
              <a:off x="8305800" y="3185160"/>
              <a:ext cx="609600" cy="701040"/>
              <a:chOff x="4038600" y="4160520"/>
              <a:chExt cx="609600" cy="70104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038600" y="42672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38600" y="45720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175760" y="416052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206240" y="4461450"/>
                <a:ext cx="263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CC"/>
                    </a:solidFill>
                  </a:rPr>
                  <a:t>-</a:t>
                </a:r>
                <a:endParaRPr lang="en-US" sz="2000" b="1" dirty="0">
                  <a:solidFill>
                    <a:srgbClr val="0000CC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1143001" y="4083269"/>
            <a:ext cx="7102365" cy="488731"/>
            <a:chOff x="1143001" y="4083268"/>
            <a:chExt cx="7102365" cy="488731"/>
          </a:xfrm>
        </p:grpSpPr>
        <p:sp>
          <p:nvSpPr>
            <p:cNvPr id="29" name="Bent-Up Arrow 28"/>
            <p:cNvSpPr/>
            <p:nvPr/>
          </p:nvSpPr>
          <p:spPr>
            <a:xfrm rot="10800000">
              <a:off x="1143001" y="4191000"/>
              <a:ext cx="6477000" cy="380999"/>
            </a:xfrm>
            <a:prstGeom prst="bentUpArrow">
              <a:avLst>
                <a:gd name="adj1" fmla="val 17000"/>
                <a:gd name="adj2" fmla="val 25000"/>
                <a:gd name="adj3" fmla="val 25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alf Frame 29"/>
            <p:cNvSpPr/>
            <p:nvPr/>
          </p:nvSpPr>
          <p:spPr>
            <a:xfrm rot="10800000">
              <a:off x="6873766" y="4083268"/>
              <a:ext cx="1371600" cy="167640"/>
            </a:xfrm>
            <a:prstGeom prst="halfFram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3400" y="3860800"/>
            <a:ext cx="7467600" cy="3225800"/>
            <a:chOff x="533400" y="3886200"/>
            <a:chExt cx="7467600" cy="3225800"/>
          </a:xfrm>
        </p:grpSpPr>
        <p:graphicFrame>
          <p:nvGraphicFramePr>
            <p:cNvPr id="34" name="Diagram 33"/>
            <p:cNvGraphicFramePr/>
            <p:nvPr/>
          </p:nvGraphicFramePr>
          <p:xfrm>
            <a:off x="533400" y="3886200"/>
            <a:ext cx="7467600" cy="3225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pSp>
          <p:nvGrpSpPr>
            <p:cNvPr id="38" name="Group 37"/>
            <p:cNvGrpSpPr/>
            <p:nvPr/>
          </p:nvGrpSpPr>
          <p:grpSpPr>
            <a:xfrm>
              <a:off x="7086601" y="5623560"/>
              <a:ext cx="609600" cy="701040"/>
              <a:chOff x="3886200" y="4160520"/>
              <a:chExt cx="609600" cy="70104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886200" y="42672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886200" y="45720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023360" y="416052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053840" y="4461450"/>
                <a:ext cx="263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CC"/>
                    </a:solidFill>
                  </a:rPr>
                  <a:t>-</a:t>
                </a:r>
                <a:endParaRPr lang="en-US" sz="2000" b="1" dirty="0">
                  <a:solidFill>
                    <a:srgbClr val="0000CC"/>
                  </a:solidFill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143000" y="76200"/>
            <a:ext cx="6934200" cy="1600200"/>
            <a:chOff x="914400" y="152400"/>
            <a:chExt cx="6934200" cy="1600200"/>
          </a:xfrm>
        </p:grpSpPr>
        <p:sp>
          <p:nvSpPr>
            <p:cNvPr id="28" name="Rectangle 27"/>
            <p:cNvSpPr/>
            <p:nvPr/>
          </p:nvSpPr>
          <p:spPr>
            <a:xfrm>
              <a:off x="1143000" y="152400"/>
              <a:ext cx="31136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ym typeface="Symbol"/>
                </a:rPr>
                <a:t>Z</a:t>
              </a:r>
              <a:r>
                <a:rPr lang="en-US" sz="2000" baseline="-25000" dirty="0" smtClean="0">
                  <a:sym typeface="Symbol"/>
                </a:rPr>
                <a:t>250 </a:t>
              </a:r>
              <a:r>
                <a:rPr lang="en-US" sz="2000" dirty="0" smtClean="0">
                  <a:sym typeface="Symbol"/>
                </a:rPr>
                <a:t>: atmospheric variability</a:t>
              </a:r>
              <a:endParaRPr lang="en-US" sz="2000" baseline="30000" dirty="0" smtClean="0">
                <a:latin typeface="+mj-lt"/>
                <a:sym typeface="Symbol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638800" y="197068"/>
              <a:ext cx="2187108" cy="533400"/>
              <a:chOff x="54101" y="552510"/>
              <a:chExt cx="2187108" cy="533400"/>
            </a:xfrm>
          </p:grpSpPr>
          <p:graphicFrame>
            <p:nvGraphicFramePr>
              <p:cNvPr id="116745" name="Object 9"/>
              <p:cNvGraphicFramePr>
                <a:graphicFrameLocks noChangeAspect="1"/>
              </p:cNvGraphicFramePr>
              <p:nvPr/>
            </p:nvGraphicFramePr>
            <p:xfrm>
              <a:off x="54101" y="552510"/>
              <a:ext cx="685800" cy="533400"/>
            </p:xfrm>
            <a:graphic>
              <a:graphicData uri="http://schemas.openxmlformats.org/presentationml/2006/ole">
                <p:oleObj spid="_x0000_s116745" name="Equation" r:id="rId12" imgW="342720" imgH="266400" progId="Equation.DSMT4">
                  <p:embed/>
                </p:oleObj>
              </a:graphicData>
            </a:graphic>
          </p:graphicFrame>
          <p:sp>
            <p:nvSpPr>
              <p:cNvPr id="31" name="Rectangle 30"/>
              <p:cNvSpPr/>
              <p:nvPr/>
            </p:nvSpPr>
            <p:spPr>
              <a:xfrm>
                <a:off x="739901" y="628710"/>
                <a:ext cx="15013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ym typeface="Symbol"/>
                  </a:rPr>
                  <a:t>: storm track</a:t>
                </a:r>
                <a:endParaRPr lang="en-US" sz="2000" baseline="30000" dirty="0" smtClean="0">
                  <a:latin typeface="+mj-lt"/>
                  <a:sym typeface="Symbol"/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1676400" y="1219200"/>
              <a:ext cx="43878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ym typeface="Symbol"/>
                </a:rPr>
                <a:t>: eddy induced geopotential height tendency</a:t>
              </a:r>
              <a:endParaRPr lang="en-US" baseline="30000" dirty="0" smtClean="0">
                <a:sym typeface="Symbo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43000" y="609600"/>
              <a:ext cx="44264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ym typeface="Symbol"/>
                </a:rPr>
                <a:t>E vector: propagation of transient eddies</a:t>
              </a:r>
              <a:endParaRPr lang="en-US" sz="2000" baseline="30000" dirty="0" smtClean="0">
                <a:latin typeface="+mj-lt"/>
                <a:sym typeface="Symbol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914400" y="152400"/>
              <a:ext cx="6934200" cy="16002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191000" y="259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56314" y="25975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38400" y="472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05400" y="472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43400" y="4038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57600" y="1828800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Hypothesis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16749" name="Object 13"/>
          <p:cNvGraphicFramePr>
            <a:graphicFrameLocks noChangeAspect="1"/>
          </p:cNvGraphicFramePr>
          <p:nvPr/>
        </p:nvGraphicFramePr>
        <p:xfrm>
          <a:off x="1447800" y="990600"/>
          <a:ext cx="685800" cy="671513"/>
        </p:xfrm>
        <a:graphic>
          <a:graphicData uri="http://schemas.openxmlformats.org/presentationml/2006/ole">
            <p:oleObj spid="_x0000_s116749" name="Equation" r:id="rId13" imgW="406080" imgH="495000" progId="Equation.DSMT4">
              <p:embed/>
            </p:oleObj>
          </a:graphicData>
        </a:graphic>
      </p:graphicFrame>
      <p:graphicFrame>
        <p:nvGraphicFramePr>
          <p:cNvPr id="116750" name="Object 14"/>
          <p:cNvGraphicFramePr>
            <a:graphicFrameLocks noChangeAspect="1"/>
          </p:cNvGraphicFramePr>
          <p:nvPr/>
        </p:nvGraphicFramePr>
        <p:xfrm>
          <a:off x="7543800" y="3048000"/>
          <a:ext cx="685800" cy="671513"/>
        </p:xfrm>
        <a:graphic>
          <a:graphicData uri="http://schemas.openxmlformats.org/presentationml/2006/ole">
            <p:oleObj spid="_x0000_s116750" name="Equation" r:id="rId14" imgW="406080" imgH="495000" progId="Equation.DSMT4">
              <p:embed/>
            </p:oleObj>
          </a:graphicData>
        </a:graphic>
      </p:graphicFrame>
      <p:graphicFrame>
        <p:nvGraphicFramePr>
          <p:cNvPr id="116751" name="Object 15"/>
          <p:cNvGraphicFramePr>
            <a:graphicFrameLocks noChangeAspect="1"/>
          </p:cNvGraphicFramePr>
          <p:nvPr/>
        </p:nvGraphicFramePr>
        <p:xfrm>
          <a:off x="6400800" y="5105400"/>
          <a:ext cx="685800" cy="671513"/>
        </p:xfrm>
        <a:graphic>
          <a:graphicData uri="http://schemas.openxmlformats.org/presentationml/2006/ole">
            <p:oleObj spid="_x0000_s116751" name="Equation" r:id="rId15" imgW="406080" imgH="495000" progId="Equation.DSMT4">
              <p:embed/>
            </p:oleObj>
          </a:graphicData>
        </a:graphic>
      </p:graphicFrame>
      <p:graphicFrame>
        <p:nvGraphicFramePr>
          <p:cNvPr id="116752" name="Object 16"/>
          <p:cNvGraphicFramePr>
            <a:graphicFrameLocks noChangeAspect="1"/>
          </p:cNvGraphicFramePr>
          <p:nvPr/>
        </p:nvGraphicFramePr>
        <p:xfrm>
          <a:off x="1158766" y="5038725"/>
          <a:ext cx="457200" cy="447675"/>
        </p:xfrm>
        <a:graphic>
          <a:graphicData uri="http://schemas.openxmlformats.org/presentationml/2006/ole">
            <p:oleObj spid="_x0000_s116752" name="Equation" r:id="rId16" imgW="406080" imgH="495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0" grpId="2"/>
      <p:bldP spid="51" grpId="2"/>
      <p:bldP spid="52" grpId="2"/>
      <p:bldP spid="53" grpId="2"/>
      <p:bldP spid="54" grpId="2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8036" t="21118" r="3125" b="11111"/>
          <a:stretch>
            <a:fillRect/>
          </a:stretch>
        </p:blipFill>
        <p:spPr bwMode="auto">
          <a:xfrm>
            <a:off x="741012" y="1228344"/>
            <a:ext cx="8021988" cy="441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2000" y="5791200"/>
            <a:ext cx="76962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 smtClean="0">
                <a:latin typeface="+mj-lt"/>
                <a:ea typeface="+mj-ea"/>
                <a:cs typeface="+mj-cs"/>
                <a:sym typeface="Symbol"/>
              </a:rPr>
              <a:t>Z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250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(contour),  Storm Track (         ,shading),  E vector (arrow)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76200"/>
            <a:ext cx="5867400" cy="990600"/>
            <a:chOff x="1443541" y="2754000"/>
            <a:chExt cx="6256917" cy="1350000"/>
          </a:xfrm>
        </p:grpSpPr>
        <p:grpSp>
          <p:nvGrpSpPr>
            <p:cNvPr id="12" name="Group 4"/>
            <p:cNvGrpSpPr/>
            <p:nvPr/>
          </p:nvGrpSpPr>
          <p:grpSpPr>
            <a:xfrm>
              <a:off x="1443541" y="2754000"/>
              <a:ext cx="1527510" cy="648000"/>
              <a:chOff x="1127" y="1102999"/>
              <a:chExt cx="1527510" cy="64800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127" y="1102999"/>
                <a:ext cx="1527510" cy="648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ounded Rectangle 4"/>
              <p:cNvSpPr/>
              <p:nvPr/>
            </p:nvSpPr>
            <p:spPr>
              <a:xfrm>
                <a:off x="1127" y="1102999"/>
                <a:ext cx="1447350" cy="432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57150" numCol="1" spcCol="1270" anchor="t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kern="1200" dirty="0" smtClean="0"/>
                  <a:t>Tropical Pacific</a:t>
                </a:r>
                <a:endParaRPr lang="en-US" sz="1500" kern="1200" dirty="0"/>
              </a:p>
            </p:txBody>
          </p:sp>
        </p:grpSp>
        <p:grpSp>
          <p:nvGrpSpPr>
            <p:cNvPr id="13" name="Group 5"/>
            <p:cNvGrpSpPr/>
            <p:nvPr/>
          </p:nvGrpSpPr>
          <p:grpSpPr>
            <a:xfrm>
              <a:off x="1733639" y="3108511"/>
              <a:ext cx="1416364" cy="995489"/>
              <a:chOff x="291225" y="1457510"/>
              <a:chExt cx="1416364" cy="995489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91225" y="1534999"/>
                <a:ext cx="1416364" cy="918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Rounded Rectangle 6"/>
              <p:cNvSpPr/>
              <p:nvPr/>
            </p:nvSpPr>
            <p:spPr>
              <a:xfrm>
                <a:off x="318112" y="1457510"/>
                <a:ext cx="1362590" cy="8642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06680" bIns="106680" numCol="1" spcCol="1270" anchor="t" anchorCtr="0">
                <a:noAutofit/>
              </a:bodyPr>
              <a:lstStyle/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500" kern="1200" dirty="0" smtClean="0"/>
                  <a:t>SST Forcing associated with El Nino</a:t>
                </a:r>
                <a:endParaRPr lang="en-US" sz="1500" kern="1200" dirty="0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3074621" y="2793684"/>
              <a:ext cx="455197" cy="352633"/>
              <a:chOff x="1632207" y="1142683"/>
              <a:chExt cx="455197" cy="352633"/>
            </a:xfrm>
          </p:grpSpPr>
          <p:sp>
            <p:nvSpPr>
              <p:cNvPr id="30" name="Right Arrow 29"/>
              <p:cNvSpPr/>
              <p:nvPr/>
            </p:nvSpPr>
            <p:spPr>
              <a:xfrm>
                <a:off x="1632207" y="1142683"/>
                <a:ext cx="455197" cy="35263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ight Arrow 8"/>
              <p:cNvSpPr/>
              <p:nvPr/>
            </p:nvSpPr>
            <p:spPr>
              <a:xfrm>
                <a:off x="1632207" y="1213210"/>
                <a:ext cx="349407" cy="2115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/>
              </a:p>
            </p:txBody>
          </p:sp>
        </p:grpSp>
        <p:grpSp>
          <p:nvGrpSpPr>
            <p:cNvPr id="15" name="Group 7"/>
            <p:cNvGrpSpPr/>
            <p:nvPr/>
          </p:nvGrpSpPr>
          <p:grpSpPr>
            <a:xfrm>
              <a:off x="3718768" y="2754000"/>
              <a:ext cx="1416364" cy="648000"/>
              <a:chOff x="2276354" y="1102999"/>
              <a:chExt cx="1416364" cy="64800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2276354" y="1102999"/>
                <a:ext cx="1416364" cy="648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ounded Rectangle 10"/>
              <p:cNvSpPr/>
              <p:nvPr/>
            </p:nvSpPr>
            <p:spPr>
              <a:xfrm>
                <a:off x="2276354" y="1102999"/>
                <a:ext cx="1416364" cy="432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57150" numCol="1" spcCol="1270" anchor="t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kern="1200" dirty="0" smtClean="0"/>
                  <a:t>North Pacific</a:t>
                </a:r>
                <a:endParaRPr lang="en-US" sz="1500" kern="1200" dirty="0"/>
              </a:p>
            </p:txBody>
          </p:sp>
        </p:grpSp>
        <p:grpSp>
          <p:nvGrpSpPr>
            <p:cNvPr id="16" name="Group 8"/>
            <p:cNvGrpSpPr/>
            <p:nvPr/>
          </p:nvGrpSpPr>
          <p:grpSpPr>
            <a:xfrm>
              <a:off x="4008867" y="3186000"/>
              <a:ext cx="1416364" cy="918000"/>
              <a:chOff x="2566453" y="1534999"/>
              <a:chExt cx="1416364" cy="91800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2566453" y="1534999"/>
                <a:ext cx="1416364" cy="918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ounded Rectangle 12"/>
              <p:cNvSpPr/>
              <p:nvPr/>
            </p:nvSpPr>
            <p:spPr>
              <a:xfrm>
                <a:off x="2593340" y="1561886"/>
                <a:ext cx="1362590" cy="8642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06680" bIns="106680" numCol="1" spcCol="1270" anchor="t" anchorCtr="0">
                <a:noAutofit/>
              </a:bodyPr>
              <a:lstStyle/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500" kern="1200" dirty="0" smtClean="0"/>
                  <a:t>Seasonal mean Z</a:t>
                </a:r>
                <a:endParaRPr lang="en-US" sz="1500" kern="1200" dirty="0"/>
              </a:p>
            </p:txBody>
          </p:sp>
        </p:grpSp>
        <p:grpSp>
          <p:nvGrpSpPr>
            <p:cNvPr id="17" name="Group 9"/>
            <p:cNvGrpSpPr/>
            <p:nvPr/>
          </p:nvGrpSpPr>
          <p:grpSpPr>
            <a:xfrm>
              <a:off x="5349848" y="2793684"/>
              <a:ext cx="455197" cy="352633"/>
              <a:chOff x="3907434" y="1142683"/>
              <a:chExt cx="455197" cy="352633"/>
            </a:xfrm>
          </p:grpSpPr>
          <p:sp>
            <p:nvSpPr>
              <p:cNvPr id="24" name="Right Arrow 23"/>
              <p:cNvSpPr/>
              <p:nvPr/>
            </p:nvSpPr>
            <p:spPr>
              <a:xfrm>
                <a:off x="3907434" y="1142683"/>
                <a:ext cx="455197" cy="35263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ight Arrow 14"/>
              <p:cNvSpPr/>
              <p:nvPr/>
            </p:nvSpPr>
            <p:spPr>
              <a:xfrm>
                <a:off x="3907434" y="1213210"/>
                <a:ext cx="349407" cy="2115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/>
              </a:p>
            </p:txBody>
          </p:sp>
        </p:grpSp>
        <p:grpSp>
          <p:nvGrpSpPr>
            <p:cNvPr id="18" name="Group 10"/>
            <p:cNvGrpSpPr/>
            <p:nvPr/>
          </p:nvGrpSpPr>
          <p:grpSpPr>
            <a:xfrm>
              <a:off x="5993996" y="2754000"/>
              <a:ext cx="1416364" cy="648000"/>
              <a:chOff x="4551582" y="1102999"/>
              <a:chExt cx="1416364" cy="64800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4551582" y="1102999"/>
                <a:ext cx="1416364" cy="648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ounded Rectangle 16"/>
              <p:cNvSpPr/>
              <p:nvPr/>
            </p:nvSpPr>
            <p:spPr>
              <a:xfrm>
                <a:off x="4551582" y="1102999"/>
                <a:ext cx="1416364" cy="432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57150" numCol="1" spcCol="1270" anchor="t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kern="1200" dirty="0" smtClean="0"/>
                  <a:t>North Pacific</a:t>
                </a:r>
                <a:endParaRPr lang="en-US" sz="1500" kern="1200" dirty="0"/>
              </a:p>
            </p:txBody>
          </p:sp>
        </p:grpSp>
        <p:grpSp>
          <p:nvGrpSpPr>
            <p:cNvPr id="19" name="Group 11"/>
            <p:cNvGrpSpPr/>
            <p:nvPr/>
          </p:nvGrpSpPr>
          <p:grpSpPr>
            <a:xfrm>
              <a:off x="6284094" y="3186000"/>
              <a:ext cx="1416364" cy="918000"/>
              <a:chOff x="4841680" y="1534999"/>
              <a:chExt cx="1416364" cy="9180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841680" y="1534999"/>
                <a:ext cx="1416364" cy="918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Rounded Rectangle 18"/>
              <p:cNvSpPr/>
              <p:nvPr/>
            </p:nvSpPr>
            <p:spPr>
              <a:xfrm>
                <a:off x="4868567" y="1561886"/>
                <a:ext cx="1362590" cy="8642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06680" bIns="106680" numCol="1" spcCol="1270" anchor="t" anchorCtr="0">
                <a:noAutofit/>
              </a:bodyPr>
              <a:lstStyle/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500" kern="1200" dirty="0" smtClean="0"/>
                  <a:t>Storm Track</a:t>
                </a:r>
                <a:endParaRPr lang="en-US" sz="1500" kern="1200" dirty="0"/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500" kern="1200" dirty="0" smtClean="0"/>
                  <a:t>E vector</a:t>
                </a:r>
                <a:endParaRPr lang="en-US" sz="1500" kern="1200" dirty="0"/>
              </a:p>
            </p:txBody>
          </p:sp>
        </p:grpSp>
      </p:grpSp>
      <p:graphicFrame>
        <p:nvGraphicFramePr>
          <p:cNvPr id="36" name="Object 9"/>
          <p:cNvGraphicFramePr>
            <a:graphicFrameLocks noChangeAspect="1"/>
          </p:cNvGraphicFramePr>
          <p:nvPr/>
        </p:nvGraphicFramePr>
        <p:xfrm>
          <a:off x="4191000" y="5743902"/>
          <a:ext cx="685800" cy="533400"/>
        </p:xfrm>
        <a:graphic>
          <a:graphicData uri="http://schemas.openxmlformats.org/presentationml/2006/ole">
            <p:oleObj spid="_x0000_s201729" name="Equation" r:id="rId5" imgW="342720" imgH="266400" progId="Equation.DSMT4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867804" y="315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Arc 42"/>
          <p:cNvSpPr/>
          <p:nvPr/>
        </p:nvSpPr>
        <p:spPr>
          <a:xfrm rot="7702908">
            <a:off x="1171754" y="1996012"/>
            <a:ext cx="2724540" cy="3084568"/>
          </a:xfrm>
          <a:prstGeom prst="arc">
            <a:avLst>
              <a:gd name="adj1" fmla="val 13197171"/>
              <a:gd name="adj2" fmla="val 2735084"/>
            </a:avLst>
          </a:prstGeom>
          <a:ln>
            <a:solidFill>
              <a:srgbClr val="00FF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13796782">
            <a:off x="5604683" y="2733547"/>
            <a:ext cx="2125635" cy="1896347"/>
          </a:xfrm>
          <a:prstGeom prst="arc">
            <a:avLst>
              <a:gd name="adj1" fmla="val 11978656"/>
              <a:gd name="adj2" fmla="val 208471"/>
            </a:avLst>
          </a:prstGeom>
          <a:ln w="44450">
            <a:solidFill>
              <a:srgbClr val="00FF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2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0000CC"/>
                </a:solidFill>
              </a:rPr>
              <a:t>Outline</a:t>
            </a:r>
            <a:endParaRPr lang="en-US" sz="4000" b="1" i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4953000"/>
          </a:xfrm>
        </p:spPr>
        <p:txBody>
          <a:bodyPr>
            <a:noAutofit/>
          </a:bodyPr>
          <a:lstStyle/>
          <a:p>
            <a:pPr marL="571500" indent="-571500"/>
            <a:r>
              <a:rPr lang="en-US" sz="2800" dirty="0" smtClean="0">
                <a:solidFill>
                  <a:srgbClr val="0000CC"/>
                </a:solidFill>
              </a:rPr>
              <a:t>Part I: Introduction</a:t>
            </a:r>
          </a:p>
          <a:p>
            <a:pPr marL="1028700" lvl="1" indent="-571500">
              <a:buFont typeface="+mj-lt"/>
              <a:buAutoNum type="alphaLcParenR"/>
            </a:pPr>
            <a:r>
              <a:rPr lang="en-US" sz="2400" dirty="0" smtClean="0"/>
              <a:t>Teleconnection patterns associated with ENSO, PNA and NAO </a:t>
            </a:r>
          </a:p>
          <a:p>
            <a:pPr marL="1028700" lvl="1" indent="-571500">
              <a:buFont typeface="+mj-lt"/>
              <a:buAutoNum type="alphaLcParenR"/>
            </a:pPr>
            <a:r>
              <a:rPr lang="en-US" sz="2400" dirty="0" smtClean="0"/>
              <a:t>Seasonal dependence</a:t>
            </a:r>
          </a:p>
          <a:p>
            <a:pPr marL="571500" indent="-571500"/>
            <a:r>
              <a:rPr lang="en-US" sz="2800" dirty="0" smtClean="0">
                <a:solidFill>
                  <a:srgbClr val="0000CC"/>
                </a:solidFill>
              </a:rPr>
              <a:t>Part II: Dynamical Mechanisms</a:t>
            </a:r>
          </a:p>
          <a:p>
            <a:pPr marL="1028700" lvl="1" indent="-571500">
              <a:buFont typeface="+mj-lt"/>
              <a:buAutoNum type="alphaLcParenR"/>
            </a:pPr>
            <a:r>
              <a:rPr lang="en-US" sz="2400" dirty="0" smtClean="0"/>
              <a:t>Stationary wave propagation</a:t>
            </a:r>
          </a:p>
          <a:p>
            <a:pPr marL="1028700" lvl="1" indent="-571500">
              <a:buFont typeface="+mj-lt"/>
              <a:buAutoNum type="alphaLcParenR"/>
            </a:pPr>
            <a:r>
              <a:rPr lang="en-US" sz="2400" dirty="0" smtClean="0"/>
              <a:t>Storm track activity, transient eddy fluxes of momentum and heat</a:t>
            </a:r>
          </a:p>
          <a:p>
            <a:pPr marL="571500" indent="-571500"/>
            <a:r>
              <a:rPr lang="en-US" sz="2800" dirty="0" smtClean="0">
                <a:solidFill>
                  <a:srgbClr val="0000CC"/>
                </a:solidFill>
              </a:rPr>
              <a:t>Part III: Future Work and Preliminary Results</a:t>
            </a:r>
          </a:p>
          <a:p>
            <a:pPr marL="571500" indent="-571500"/>
            <a:r>
              <a:rPr lang="en-US" sz="2800" dirty="0" smtClean="0">
                <a:solidFill>
                  <a:srgbClr val="0000CC"/>
                </a:solidFill>
              </a:rPr>
              <a:t>Overall Summary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 l="7813" t="26016" r="3125" b="6775"/>
          <a:stretch>
            <a:fillRect/>
          </a:stretch>
        </p:blipFill>
        <p:spPr bwMode="auto">
          <a:xfrm>
            <a:off x="685800" y="1295400"/>
            <a:ext cx="8078678" cy="43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2209800" y="5883275"/>
            <a:ext cx="5029200" cy="746125"/>
            <a:chOff x="2209800" y="5305425"/>
            <a:chExt cx="5029200" cy="746125"/>
          </a:xfrm>
        </p:grpSpPr>
        <p:grpSp>
          <p:nvGrpSpPr>
            <p:cNvPr id="13" name="Group 12"/>
            <p:cNvGrpSpPr/>
            <p:nvPr/>
          </p:nvGrpSpPr>
          <p:grpSpPr>
            <a:xfrm>
              <a:off x="2209800" y="5410200"/>
              <a:ext cx="5029200" cy="609600"/>
              <a:chOff x="2209800" y="5410200"/>
              <a:chExt cx="5029200" cy="609600"/>
            </a:xfrm>
          </p:grpSpPr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2209800" y="5410200"/>
                <a:ext cx="3352800" cy="609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 smtClean="0">
                    <a:latin typeface="+mj-lt"/>
                    <a:ea typeface="+mj-ea"/>
                    <a:cs typeface="+mj-cs"/>
                  </a:rPr>
                  <a:t>E vector(arrow), 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5638800" y="5410200"/>
                <a:ext cx="1600200" cy="609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 smtClean="0">
                    <a:latin typeface="+mj-lt"/>
                    <a:ea typeface="+mj-ea"/>
                    <a:cs typeface="+mj-cs"/>
                  </a:rPr>
                  <a:t>(shading) 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graphicFrame>
          <p:nvGraphicFramePr>
            <p:cNvPr id="15" name="Object 6"/>
            <p:cNvGraphicFramePr>
              <a:graphicFrameLocks noChangeAspect="1"/>
            </p:cNvGraphicFramePr>
            <p:nvPr/>
          </p:nvGraphicFramePr>
          <p:xfrm>
            <a:off x="5029200" y="5305425"/>
            <a:ext cx="762000" cy="746125"/>
          </p:xfrm>
          <a:graphic>
            <a:graphicData uri="http://schemas.openxmlformats.org/presentationml/2006/ole">
              <p:oleObj spid="_x0000_s19463" name="Equation" r:id="rId5" imgW="406080" imgH="495000" progId="Equation.DSMT4">
                <p:embed/>
              </p:oleObj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76200" y="48487"/>
            <a:ext cx="4038600" cy="1246913"/>
            <a:chOff x="2581155" y="2754000"/>
            <a:chExt cx="3981690" cy="1323113"/>
          </a:xfrm>
        </p:grpSpPr>
        <p:grpSp>
          <p:nvGrpSpPr>
            <p:cNvPr id="17" name="Group 29"/>
            <p:cNvGrpSpPr/>
            <p:nvPr/>
          </p:nvGrpSpPr>
          <p:grpSpPr>
            <a:xfrm>
              <a:off x="2581155" y="2754000"/>
              <a:ext cx="1416364" cy="648000"/>
              <a:chOff x="4551582" y="1102999"/>
              <a:chExt cx="1416364" cy="64800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4551582" y="1102999"/>
                <a:ext cx="1416364" cy="648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ounded Rectangle 4"/>
              <p:cNvSpPr/>
              <p:nvPr/>
            </p:nvSpPr>
            <p:spPr>
              <a:xfrm>
                <a:off x="4551582" y="1102999"/>
                <a:ext cx="1416364" cy="432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57150" numCol="1" spcCol="1270" anchor="t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kern="1200" dirty="0" smtClean="0"/>
                  <a:t>North Pacific</a:t>
                </a:r>
                <a:endParaRPr lang="en-US" sz="1500" kern="1200" dirty="0"/>
              </a:p>
            </p:txBody>
          </p:sp>
        </p:grpSp>
        <p:grpSp>
          <p:nvGrpSpPr>
            <p:cNvPr id="18" name="Group 30"/>
            <p:cNvGrpSpPr/>
            <p:nvPr/>
          </p:nvGrpSpPr>
          <p:grpSpPr>
            <a:xfrm>
              <a:off x="2871253" y="3186000"/>
              <a:ext cx="1416364" cy="891113"/>
              <a:chOff x="4841680" y="1534999"/>
              <a:chExt cx="1416364" cy="891113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841680" y="1534999"/>
                <a:ext cx="1416364" cy="7002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Rounded Rectangle 6"/>
              <p:cNvSpPr/>
              <p:nvPr/>
            </p:nvSpPr>
            <p:spPr>
              <a:xfrm>
                <a:off x="4868567" y="1561886"/>
                <a:ext cx="1362590" cy="8642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06680" bIns="106680" numCol="1" spcCol="1270" anchor="t" anchorCtr="0">
                <a:noAutofit/>
              </a:bodyPr>
              <a:lstStyle/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500" kern="1200" dirty="0" smtClean="0"/>
                  <a:t>Storm Track</a:t>
                </a:r>
                <a:endParaRPr lang="en-US" sz="1500" kern="1200" dirty="0"/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500" kern="1200" dirty="0" smtClean="0"/>
                  <a:t>E vector</a:t>
                </a:r>
                <a:endParaRPr lang="en-US" sz="1500" kern="1200" dirty="0"/>
              </a:p>
            </p:txBody>
          </p:sp>
        </p:grpSp>
        <p:grpSp>
          <p:nvGrpSpPr>
            <p:cNvPr id="19" name="Group 31"/>
            <p:cNvGrpSpPr/>
            <p:nvPr/>
          </p:nvGrpSpPr>
          <p:grpSpPr>
            <a:xfrm>
              <a:off x="4212235" y="2793684"/>
              <a:ext cx="455197" cy="352633"/>
              <a:chOff x="6182662" y="1142683"/>
              <a:chExt cx="455197" cy="352633"/>
            </a:xfrm>
          </p:grpSpPr>
          <p:sp>
            <p:nvSpPr>
              <p:cNvPr id="30" name="Right Arrow 29"/>
              <p:cNvSpPr/>
              <p:nvPr/>
            </p:nvSpPr>
            <p:spPr>
              <a:xfrm>
                <a:off x="6182662" y="1142683"/>
                <a:ext cx="455197" cy="35263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ight Arrow 8"/>
              <p:cNvSpPr/>
              <p:nvPr/>
            </p:nvSpPr>
            <p:spPr>
              <a:xfrm>
                <a:off x="6182662" y="1213210"/>
                <a:ext cx="349407" cy="2115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/>
              </a:p>
            </p:txBody>
          </p:sp>
        </p:grpSp>
        <p:grpSp>
          <p:nvGrpSpPr>
            <p:cNvPr id="20" name="Group 32"/>
            <p:cNvGrpSpPr/>
            <p:nvPr/>
          </p:nvGrpSpPr>
          <p:grpSpPr>
            <a:xfrm>
              <a:off x="4856382" y="2754000"/>
              <a:ext cx="1416364" cy="648000"/>
              <a:chOff x="6826809" y="1102999"/>
              <a:chExt cx="1416364" cy="64800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826809" y="1102999"/>
                <a:ext cx="1416364" cy="648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ounded Rectangle 10"/>
              <p:cNvSpPr/>
              <p:nvPr/>
            </p:nvSpPr>
            <p:spPr>
              <a:xfrm>
                <a:off x="6826809" y="1102999"/>
                <a:ext cx="1416364" cy="432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57150" numCol="1" spcCol="1270" anchor="t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kern="1200" dirty="0" smtClean="0"/>
                  <a:t>North America</a:t>
                </a:r>
                <a:endParaRPr lang="en-US" sz="1500" kern="1200" dirty="0"/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5146481" y="3186000"/>
              <a:ext cx="1416364" cy="700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2" name="Group 47"/>
            <p:cNvGrpSpPr/>
            <p:nvPr/>
          </p:nvGrpSpPr>
          <p:grpSpPr>
            <a:xfrm>
              <a:off x="5334000" y="3200400"/>
              <a:ext cx="1143001" cy="701040"/>
              <a:chOff x="7619999" y="2286000"/>
              <a:chExt cx="1143001" cy="70104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8153400" y="269748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290560" y="228600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321040" y="2586930"/>
                <a:ext cx="263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CC"/>
                    </a:solidFill>
                  </a:rPr>
                  <a:t>-</a:t>
                </a:r>
                <a:endParaRPr lang="en-US" sz="2000" b="1" dirty="0">
                  <a:solidFill>
                    <a:srgbClr val="0000CC"/>
                  </a:solidFill>
                </a:endParaRPr>
              </a:p>
            </p:txBody>
          </p:sp>
          <p:graphicFrame>
            <p:nvGraphicFramePr>
              <p:cNvPr id="26" name="Object 2"/>
              <p:cNvGraphicFramePr>
                <a:graphicFrameLocks noChangeAspect="1"/>
              </p:cNvGraphicFramePr>
              <p:nvPr/>
            </p:nvGraphicFramePr>
            <p:xfrm>
              <a:off x="7619999" y="2286000"/>
              <a:ext cx="541866" cy="609600"/>
            </p:xfrm>
            <a:graphic>
              <a:graphicData uri="http://schemas.openxmlformats.org/presentationml/2006/ole">
                <p:oleObj spid="_x0000_s19464" name="Equation" r:id="rId6" imgW="406080" imgH="457200" progId="Equation.DSMT4">
                  <p:embed/>
                </p:oleObj>
              </a:graphicData>
            </a:graphic>
          </p:graphicFrame>
          <p:sp>
            <p:nvSpPr>
              <p:cNvPr id="27" name="Oval 26"/>
              <p:cNvSpPr/>
              <p:nvPr/>
            </p:nvSpPr>
            <p:spPr>
              <a:xfrm>
                <a:off x="8153400" y="239268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1768366" y="63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Arc 37"/>
          <p:cNvSpPr/>
          <p:nvPr/>
        </p:nvSpPr>
        <p:spPr>
          <a:xfrm rot="10492276">
            <a:off x="1577333" y="3185894"/>
            <a:ext cx="2307875" cy="1896347"/>
          </a:xfrm>
          <a:prstGeom prst="arc">
            <a:avLst>
              <a:gd name="adj1" fmla="val 12268011"/>
              <a:gd name="adj2" fmla="val 20134307"/>
            </a:avLst>
          </a:prstGeom>
          <a:ln w="44450">
            <a:solidFill>
              <a:srgbClr val="FFFF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276602" y="3962402"/>
            <a:ext cx="533399" cy="457199"/>
          </a:xfrm>
          <a:prstGeom prst="straightConnector1">
            <a:avLst/>
          </a:prstGeom>
          <a:ln w="44450">
            <a:solidFill>
              <a:srgbClr val="FFFF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 rot="12675452">
            <a:off x="5448178" y="2706227"/>
            <a:ext cx="2468594" cy="1896347"/>
          </a:xfrm>
          <a:prstGeom prst="arc">
            <a:avLst>
              <a:gd name="adj1" fmla="val 12605809"/>
              <a:gd name="adj2" fmla="val 20134307"/>
            </a:avLst>
          </a:prstGeom>
          <a:ln w="44450">
            <a:solidFill>
              <a:srgbClr val="FFFF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rot="5400000" flipH="1" flipV="1">
            <a:off x="6369930" y="4831474"/>
            <a:ext cx="380997" cy="166857"/>
          </a:xfrm>
          <a:prstGeom prst="straightConnector1">
            <a:avLst/>
          </a:prstGeom>
          <a:ln w="44450">
            <a:solidFill>
              <a:srgbClr val="FFFF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66800" y="5824283"/>
            <a:ext cx="7620000" cy="805117"/>
            <a:chOff x="1295400" y="5246433"/>
            <a:chExt cx="7620000" cy="805117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1295400" y="5441950"/>
              <a:ext cx="3429000" cy="609600"/>
            </a:xfrm>
            <a:prstGeom prst="rect">
              <a:avLst/>
            </a:prstGeom>
          </p:spPr>
          <p:txBody>
            <a:bodyPr>
              <a:normAutofit fontScale="850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+mj-lt"/>
                  <a:ea typeface="+mj-ea"/>
                  <a:cs typeface="+mj-cs"/>
                </a:rPr>
                <a:t>Z</a:t>
              </a:r>
              <a:r>
                <a:rPr lang="en-US" sz="2400" baseline="-25000" dirty="0" smtClean="0">
                  <a:latin typeface="+mj-lt"/>
                  <a:ea typeface="+mj-ea"/>
                  <a:cs typeface="+mj-cs"/>
                </a:rPr>
                <a:t>250</a:t>
              </a:r>
              <a:r>
                <a:rPr lang="en-US" sz="2400" dirty="0" smtClean="0">
                  <a:latin typeface="+mj-lt"/>
                  <a:ea typeface="+mj-ea"/>
                  <a:cs typeface="+mj-cs"/>
                </a:rPr>
                <a:t>(contour), NAO composites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aphicFrame>
          <p:nvGraphicFramePr>
            <p:cNvPr id="14" name="Object 6"/>
            <p:cNvGraphicFramePr>
              <a:graphicFrameLocks noChangeAspect="1"/>
            </p:cNvGraphicFramePr>
            <p:nvPr/>
          </p:nvGraphicFramePr>
          <p:xfrm>
            <a:off x="5105400" y="5246433"/>
            <a:ext cx="762000" cy="746125"/>
          </p:xfrm>
          <a:graphic>
            <a:graphicData uri="http://schemas.openxmlformats.org/presentationml/2006/ole">
              <p:oleObj spid="_x0000_s41988" name="Equation" r:id="rId4" imgW="406080" imgH="495000" progId="Equation.DSMT4">
                <p:embed/>
              </p:oleObj>
            </a:graphicData>
          </a:graphic>
        </p:graphicFrame>
        <p:sp>
          <p:nvSpPr>
            <p:cNvPr id="15" name="Title 1"/>
            <p:cNvSpPr txBox="1">
              <a:spLocks/>
            </p:cNvSpPr>
            <p:nvPr/>
          </p:nvSpPr>
          <p:spPr>
            <a:xfrm>
              <a:off x="5486400" y="5441950"/>
              <a:ext cx="3429000" cy="609600"/>
            </a:xfrm>
            <a:prstGeom prst="rect">
              <a:avLst/>
            </a:prstGeom>
          </p:spPr>
          <p:txBody>
            <a:bodyPr>
              <a:normAutofit fontScale="850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+mj-lt"/>
                  <a:ea typeface="+mj-ea"/>
                  <a:cs typeface="+mj-cs"/>
                </a:rPr>
                <a:t>    (shading), ENSO composites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" y="34456"/>
            <a:ext cx="4587031" cy="1184743"/>
            <a:chOff x="3718769" y="2701457"/>
            <a:chExt cx="4587031" cy="1327934"/>
          </a:xfrm>
        </p:grpSpPr>
        <p:grpSp>
          <p:nvGrpSpPr>
            <p:cNvPr id="37" name="Group 49"/>
            <p:cNvGrpSpPr/>
            <p:nvPr/>
          </p:nvGrpSpPr>
          <p:grpSpPr>
            <a:xfrm>
              <a:off x="3718769" y="2754000"/>
              <a:ext cx="1416364" cy="648000"/>
              <a:chOff x="6826809" y="1102999"/>
              <a:chExt cx="1416364" cy="648000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6826809" y="1102999"/>
                <a:ext cx="1416364" cy="648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Rounded Rectangle 4"/>
              <p:cNvSpPr/>
              <p:nvPr/>
            </p:nvSpPr>
            <p:spPr>
              <a:xfrm>
                <a:off x="6826809" y="1102999"/>
                <a:ext cx="1416364" cy="432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57150" numCol="1" spcCol="1270" anchor="t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kern="1200" dirty="0" smtClean="0"/>
                  <a:t>North America</a:t>
                </a:r>
                <a:endParaRPr lang="en-US" sz="1500" kern="1200" dirty="0"/>
              </a:p>
            </p:txBody>
          </p:sp>
        </p:grpSp>
        <p:sp>
          <p:nvSpPr>
            <p:cNvPr id="38" name="Rounded Rectangle 37"/>
            <p:cNvSpPr/>
            <p:nvPr/>
          </p:nvSpPr>
          <p:spPr>
            <a:xfrm>
              <a:off x="4008868" y="3186000"/>
              <a:ext cx="1416364" cy="77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9" name="Group 53"/>
            <p:cNvGrpSpPr/>
            <p:nvPr/>
          </p:nvGrpSpPr>
          <p:grpSpPr>
            <a:xfrm>
              <a:off x="6115498" y="2701457"/>
              <a:ext cx="1628213" cy="704815"/>
              <a:chOff x="5609" y="830028"/>
              <a:chExt cx="1628213" cy="704815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5609" y="830028"/>
                <a:ext cx="1628213" cy="70481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Rounded Rectangle 4"/>
              <p:cNvSpPr/>
              <p:nvPr/>
            </p:nvSpPr>
            <p:spPr>
              <a:xfrm>
                <a:off x="5609" y="830028"/>
                <a:ext cx="1628213" cy="4698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113792" rIns="113792" bIns="60960" numCol="1" spcCol="1270" anchor="t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Western Atlantic</a:t>
                </a:r>
                <a:endParaRPr lang="en-US" sz="1600" kern="1200" dirty="0"/>
              </a:p>
            </p:txBody>
          </p:sp>
        </p:grpSp>
        <p:grpSp>
          <p:nvGrpSpPr>
            <p:cNvPr id="40" name="Group 54"/>
            <p:cNvGrpSpPr/>
            <p:nvPr/>
          </p:nvGrpSpPr>
          <p:grpSpPr>
            <a:xfrm>
              <a:off x="6448987" y="3057600"/>
              <a:ext cx="1856813" cy="971791"/>
              <a:chOff x="339098" y="1186171"/>
              <a:chExt cx="1856813" cy="971791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339098" y="1186171"/>
                <a:ext cx="1856813" cy="9048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Rounded Rectangle 6"/>
              <p:cNvSpPr/>
              <p:nvPr/>
            </p:nvSpPr>
            <p:spPr>
              <a:xfrm>
                <a:off x="374526" y="1307009"/>
                <a:ext cx="1806353" cy="8509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13792" rIns="113792" bIns="113792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600" dirty="0" smtClean="0"/>
                  <a:t>     </a:t>
                </a:r>
                <a:r>
                  <a:rPr lang="en-US" sz="1600" kern="1200" dirty="0" smtClean="0"/>
                  <a:t>            </a:t>
                </a:r>
                <a:r>
                  <a:rPr lang="en-US" sz="1400" kern="1200" dirty="0" smtClean="0"/>
                  <a:t>is in phase with Z associated with NAO(-)</a:t>
                </a:r>
                <a:endParaRPr lang="en-US" sz="1600" kern="1200" dirty="0"/>
              </a:p>
            </p:txBody>
          </p:sp>
        </p:grpSp>
        <p:grpSp>
          <p:nvGrpSpPr>
            <p:cNvPr id="41" name="Group 59"/>
            <p:cNvGrpSpPr/>
            <p:nvPr/>
          </p:nvGrpSpPr>
          <p:grpSpPr>
            <a:xfrm>
              <a:off x="5420318" y="2819400"/>
              <a:ext cx="523282" cy="405378"/>
              <a:chOff x="1880654" y="862277"/>
              <a:chExt cx="523282" cy="405378"/>
            </a:xfrm>
          </p:grpSpPr>
          <p:sp>
            <p:nvSpPr>
              <p:cNvPr id="49" name="Right Arrow 48"/>
              <p:cNvSpPr/>
              <p:nvPr/>
            </p:nvSpPr>
            <p:spPr>
              <a:xfrm>
                <a:off x="1880654" y="862277"/>
                <a:ext cx="523282" cy="40537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Right Arrow 4"/>
              <p:cNvSpPr/>
              <p:nvPr/>
            </p:nvSpPr>
            <p:spPr>
              <a:xfrm>
                <a:off x="1880654" y="943353"/>
                <a:ext cx="401669" cy="2432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300" kern="1200"/>
              </a:p>
            </p:txBody>
          </p:sp>
        </p:grpSp>
        <p:grpSp>
          <p:nvGrpSpPr>
            <p:cNvPr id="42" name="Group 62"/>
            <p:cNvGrpSpPr/>
            <p:nvPr/>
          </p:nvGrpSpPr>
          <p:grpSpPr>
            <a:xfrm>
              <a:off x="4648201" y="3200400"/>
              <a:ext cx="609600" cy="701040"/>
              <a:chOff x="3886200" y="4008120"/>
              <a:chExt cx="609600" cy="70104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886200" y="41148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886200" y="44196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023360" y="400812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053840" y="4309050"/>
                <a:ext cx="263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CC"/>
                    </a:solidFill>
                  </a:rPr>
                  <a:t>-</a:t>
                </a:r>
                <a:endParaRPr lang="en-US" sz="2000" b="1" dirty="0">
                  <a:solidFill>
                    <a:srgbClr val="0000CC"/>
                  </a:solidFill>
                </a:endParaRPr>
              </a:p>
            </p:txBody>
          </p:sp>
        </p:grp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4114800" y="3200400"/>
            <a:ext cx="541866" cy="609600"/>
          </p:xfrm>
          <a:graphic>
            <a:graphicData uri="http://schemas.openxmlformats.org/presentationml/2006/ole">
              <p:oleObj spid="_x0000_s41991" name="Equation" r:id="rId5" imgW="406080" imgH="457200" progId="Equation.DSMT4">
                <p:embed/>
              </p:oleObj>
            </a:graphicData>
          </a:graphic>
        </p:graphicFrame>
      </p:grp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6"/>
          <a:srcRect l="7813" t="28032" r="3906" b="10512"/>
          <a:stretch>
            <a:fillRect/>
          </a:stretch>
        </p:blipFill>
        <p:spPr bwMode="auto">
          <a:xfrm>
            <a:off x="533400" y="1793060"/>
            <a:ext cx="8077200" cy="407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1844566" y="1103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1371600"/>
            <a:ext cx="3703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 Nino induced                , NAO(-) Z</a:t>
            </a:r>
            <a:r>
              <a:rPr lang="en-US" baseline="-25000" dirty="0" smtClean="0"/>
              <a:t>250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3" name="Object 6"/>
          <p:cNvGraphicFramePr>
            <a:graphicFrameLocks noChangeAspect="1"/>
          </p:cNvGraphicFramePr>
          <p:nvPr/>
        </p:nvGraphicFramePr>
        <p:xfrm>
          <a:off x="2362200" y="1143000"/>
          <a:ext cx="685800" cy="671513"/>
        </p:xfrm>
        <a:graphic>
          <a:graphicData uri="http://schemas.openxmlformats.org/presentationml/2006/ole">
            <p:oleObj spid="_x0000_s41993" name="Equation" r:id="rId7" imgW="406080" imgH="495000" progId="Equation.DSMT4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800600" y="1371600"/>
            <a:ext cx="37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Nina induced                , NAO(+) Z</a:t>
            </a:r>
            <a:r>
              <a:rPr lang="en-US" baseline="-25000" dirty="0" smtClean="0"/>
              <a:t>250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6477000" y="1158875"/>
          <a:ext cx="762000" cy="746125"/>
        </p:xfrm>
        <a:graphic>
          <a:graphicData uri="http://schemas.openxmlformats.org/presentationml/2006/ole">
            <p:oleObj spid="_x0000_s41994" name="Equation" r:id="rId8" imgW="406080" imgH="495000" progId="Equation.DSMT4">
              <p:embed/>
            </p:oleObj>
          </a:graphicData>
        </a:graphic>
      </p:graphicFrame>
      <p:graphicFrame>
        <p:nvGraphicFramePr>
          <p:cNvPr id="61" name="Object 6"/>
          <p:cNvGraphicFramePr>
            <a:graphicFrameLocks noChangeAspect="1"/>
          </p:cNvGraphicFramePr>
          <p:nvPr/>
        </p:nvGraphicFramePr>
        <p:xfrm>
          <a:off x="3139966" y="352098"/>
          <a:ext cx="458821" cy="449263"/>
        </p:xfrm>
        <a:graphic>
          <a:graphicData uri="http://schemas.openxmlformats.org/presentationml/2006/ole">
            <p:oleObj spid="_x0000_s41995" name="Equation" r:id="rId9" imgW="406080" imgH="4950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 l="7813" t="24932" r="3125" b="6775"/>
          <a:stretch>
            <a:fillRect/>
          </a:stretch>
        </p:blipFill>
        <p:spPr bwMode="auto">
          <a:xfrm>
            <a:off x="740664" y="1304544"/>
            <a:ext cx="8078678" cy="4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6019800"/>
            <a:ext cx="67818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  <a:sym typeface="Symbol"/>
              </a:rPr>
              <a:t>Z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250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(contour), Storm Track(shading), E vector(arrow)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668" y="24653"/>
            <a:ext cx="4648200" cy="1118347"/>
            <a:chOff x="685800" y="1066800"/>
            <a:chExt cx="4648200" cy="1377758"/>
          </a:xfrm>
        </p:grpSpPr>
        <p:sp>
          <p:nvSpPr>
            <p:cNvPr id="9" name="Rounded Rectangle 8"/>
            <p:cNvSpPr/>
            <p:nvPr/>
          </p:nvSpPr>
          <p:spPr>
            <a:xfrm>
              <a:off x="685800" y="1066800"/>
              <a:ext cx="1784132" cy="7048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Western Atlantic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19289" y="1539758"/>
              <a:ext cx="1603043" cy="904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lvl="1"/>
              <a:r>
                <a:rPr lang="en-US" sz="1600" dirty="0" smtClean="0"/>
                <a:t>           </a:t>
              </a:r>
              <a:r>
                <a:rPr lang="en-US" sz="1400" dirty="0" smtClean="0"/>
                <a:t>is in phase with Z associated with NAO</a:t>
              </a:r>
              <a:endParaRPr lang="en-US" sz="1600" dirty="0" smtClean="0"/>
            </a:p>
            <a:p>
              <a:endParaRPr lang="en-US" dirty="0"/>
            </a:p>
          </p:txBody>
        </p:sp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1234966" y="1505805"/>
            <a:ext cx="457200" cy="514852"/>
          </p:xfrm>
          <a:graphic>
            <a:graphicData uri="http://schemas.openxmlformats.org/presentationml/2006/ole">
              <p:oleObj spid="_x0000_s100353" name="Equation" r:id="rId5" imgW="406080" imgH="457200" progId="Equation.DSMT4">
                <p:embed/>
              </p:oleObj>
            </a:graphicData>
          </a:graphic>
        </p:graphicFrame>
        <p:grpSp>
          <p:nvGrpSpPr>
            <p:cNvPr id="12" name="Group 96"/>
            <p:cNvGrpSpPr/>
            <p:nvPr/>
          </p:nvGrpSpPr>
          <p:grpSpPr>
            <a:xfrm>
              <a:off x="2631804" y="1099049"/>
              <a:ext cx="523282" cy="405378"/>
              <a:chOff x="1880654" y="862277"/>
              <a:chExt cx="523282" cy="405378"/>
            </a:xfrm>
          </p:grpSpPr>
          <p:sp>
            <p:nvSpPr>
              <p:cNvPr id="20" name="Right Arrow 19"/>
              <p:cNvSpPr/>
              <p:nvPr/>
            </p:nvSpPr>
            <p:spPr>
              <a:xfrm>
                <a:off x="1880654" y="862277"/>
                <a:ext cx="523282" cy="40537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ight Arrow 4"/>
              <p:cNvSpPr/>
              <p:nvPr/>
            </p:nvSpPr>
            <p:spPr>
              <a:xfrm>
                <a:off x="1880654" y="943353"/>
                <a:ext cx="401669" cy="2432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300" kern="1200"/>
              </a:p>
            </p:txBody>
          </p:sp>
        </p:grpSp>
        <p:grpSp>
          <p:nvGrpSpPr>
            <p:cNvPr id="14" name="Group 97"/>
            <p:cNvGrpSpPr/>
            <p:nvPr/>
          </p:nvGrpSpPr>
          <p:grpSpPr>
            <a:xfrm>
              <a:off x="3372298" y="1066800"/>
              <a:ext cx="1628213" cy="704815"/>
              <a:chOff x="2621148" y="830028"/>
              <a:chExt cx="1628213" cy="70481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621148" y="830028"/>
                <a:ext cx="1628213" cy="70481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ounded Rectangle 6"/>
              <p:cNvSpPr/>
              <p:nvPr/>
            </p:nvSpPr>
            <p:spPr>
              <a:xfrm>
                <a:off x="2621148" y="830028"/>
                <a:ext cx="1628213" cy="4698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113792" rIns="113792" bIns="60960" numCol="1" spcCol="1270" anchor="t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North Atlantic</a:t>
                </a:r>
                <a:endParaRPr lang="en-US" sz="1600" kern="1200" dirty="0"/>
              </a:p>
            </p:txBody>
          </p:sp>
        </p:grpSp>
        <p:grpSp>
          <p:nvGrpSpPr>
            <p:cNvPr id="15" name="Group 98"/>
            <p:cNvGrpSpPr/>
            <p:nvPr/>
          </p:nvGrpSpPr>
          <p:grpSpPr>
            <a:xfrm>
              <a:off x="3705787" y="1516818"/>
              <a:ext cx="1628213" cy="927739"/>
              <a:chOff x="2954637" y="1281212"/>
              <a:chExt cx="1628213" cy="93925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954637" y="1281212"/>
                <a:ext cx="1628213" cy="87377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Rounded Rectangle 8"/>
              <p:cNvSpPr/>
              <p:nvPr/>
            </p:nvSpPr>
            <p:spPr>
              <a:xfrm>
                <a:off x="3014182" y="1316640"/>
                <a:ext cx="1557357" cy="9038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13792" rIns="113792" bIns="113792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 dirty="0" smtClean="0"/>
                  <a:t>Storm track</a:t>
                </a:r>
                <a:endParaRPr lang="en-US" sz="1600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 dirty="0" smtClean="0"/>
                  <a:t>E vector</a:t>
                </a:r>
                <a:endParaRPr lang="en-US" sz="1600" kern="1200" dirty="0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031612" y="157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 rot="7696130">
            <a:off x="2084837" y="3019888"/>
            <a:ext cx="1334824" cy="1299395"/>
          </a:xfrm>
          <a:prstGeom prst="arc">
            <a:avLst>
              <a:gd name="adj1" fmla="val 10976173"/>
              <a:gd name="adj2" fmla="val 18381411"/>
            </a:avLst>
          </a:prstGeom>
          <a:ln w="44450">
            <a:solidFill>
              <a:srgbClr val="00FF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7696130">
            <a:off x="5260183" y="2342616"/>
            <a:ext cx="2820490" cy="2717400"/>
          </a:xfrm>
          <a:prstGeom prst="arc">
            <a:avLst>
              <a:gd name="adj1" fmla="val 10781982"/>
              <a:gd name="adj2" fmla="val 18381411"/>
            </a:avLst>
          </a:prstGeom>
          <a:ln w="44450">
            <a:solidFill>
              <a:srgbClr val="00FF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  <p:bldP spid="2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000" y="5867400"/>
            <a:ext cx="6781800" cy="746125"/>
            <a:chOff x="1812758" y="5305425"/>
            <a:chExt cx="5889458" cy="746125"/>
          </a:xfrm>
        </p:grpSpPr>
        <p:grpSp>
          <p:nvGrpSpPr>
            <p:cNvPr id="17" name="Group 12"/>
            <p:cNvGrpSpPr/>
            <p:nvPr/>
          </p:nvGrpSpPr>
          <p:grpSpPr>
            <a:xfrm>
              <a:off x="1812758" y="5410200"/>
              <a:ext cx="5889458" cy="609600"/>
              <a:chOff x="1812758" y="5410200"/>
              <a:chExt cx="5889458" cy="609600"/>
            </a:xfrm>
          </p:grpSpPr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1812758" y="5410200"/>
                <a:ext cx="3749842" cy="6096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lvl="0" algn="ctr">
                  <a:spcBef>
                    <a:spcPct val="0"/>
                  </a:spcBef>
                  <a:defRPr/>
                </a:pPr>
                <a:r>
                  <a:rPr lang="en-US" sz="2400" dirty="0" smtClean="0">
                    <a:sym typeface="Symbol"/>
                  </a:rPr>
                  <a:t>Z</a:t>
                </a:r>
                <a:r>
                  <a:rPr lang="en-US" sz="2400" baseline="-25000" dirty="0" smtClean="0">
                    <a:sym typeface="Symbol"/>
                  </a:rPr>
                  <a:t>250</a:t>
                </a:r>
                <a:r>
                  <a:rPr lang="en-US" sz="2400" dirty="0" smtClean="0"/>
                  <a:t>(contour), </a:t>
                </a:r>
                <a:r>
                  <a:rPr lang="en-US" sz="2400" dirty="0" smtClean="0">
                    <a:latin typeface="+mj-lt"/>
                    <a:ea typeface="+mj-ea"/>
                    <a:cs typeface="+mj-cs"/>
                  </a:rPr>
                  <a:t>E vector(arrow), 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5638800" y="5410200"/>
                <a:ext cx="2063416" cy="609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 smtClean="0">
                    <a:latin typeface="+mj-lt"/>
                    <a:ea typeface="+mj-ea"/>
                    <a:cs typeface="+mj-cs"/>
                  </a:rPr>
                  <a:t>   (shading) 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graphicFrame>
          <p:nvGraphicFramePr>
            <p:cNvPr id="18" name="Object 6"/>
            <p:cNvGraphicFramePr>
              <a:graphicFrameLocks noChangeAspect="1"/>
            </p:cNvGraphicFramePr>
            <p:nvPr/>
          </p:nvGraphicFramePr>
          <p:xfrm>
            <a:off x="5484394" y="5305425"/>
            <a:ext cx="762000" cy="746125"/>
          </p:xfrm>
          <a:graphic>
            <a:graphicData uri="http://schemas.openxmlformats.org/presentationml/2006/ole">
              <p:oleObj spid="_x0000_s20487" name="Equation" r:id="rId4" imgW="406080" imgH="495000" progId="Equation.DSMT4">
                <p:embed/>
              </p:oleObj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35959" y="55328"/>
            <a:ext cx="4840841" cy="1011472"/>
            <a:chOff x="2151580" y="2646128"/>
            <a:chExt cx="4840841" cy="1163872"/>
          </a:xfrm>
        </p:grpSpPr>
        <p:grpSp>
          <p:nvGrpSpPr>
            <p:cNvPr id="13" name="Group 71"/>
            <p:cNvGrpSpPr/>
            <p:nvPr/>
          </p:nvGrpSpPr>
          <p:grpSpPr>
            <a:xfrm>
              <a:off x="2151580" y="2646128"/>
              <a:ext cx="1628213" cy="704815"/>
              <a:chOff x="2621148" y="830028"/>
              <a:chExt cx="1628213" cy="704815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2621148" y="830028"/>
                <a:ext cx="1335641" cy="70481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ounded Rectangle 4"/>
              <p:cNvSpPr/>
              <p:nvPr/>
            </p:nvSpPr>
            <p:spPr>
              <a:xfrm>
                <a:off x="2621148" y="830028"/>
                <a:ext cx="1628213" cy="4698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113792" rIns="113792" bIns="60960" numCol="1" spcCol="1270" anchor="t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North Atlantic</a:t>
                </a:r>
                <a:endParaRPr lang="en-US" sz="1600" kern="1200" dirty="0"/>
              </a:p>
            </p:txBody>
          </p:sp>
        </p:grpSp>
        <p:grpSp>
          <p:nvGrpSpPr>
            <p:cNvPr id="14" name="Group 72"/>
            <p:cNvGrpSpPr/>
            <p:nvPr/>
          </p:nvGrpSpPr>
          <p:grpSpPr>
            <a:xfrm>
              <a:off x="2485069" y="3002271"/>
              <a:ext cx="1459352" cy="807729"/>
              <a:chOff x="2954637" y="1186171"/>
              <a:chExt cx="1459352" cy="120960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2954637" y="1186171"/>
                <a:ext cx="1459352" cy="12096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Rounded Rectangle 6"/>
              <p:cNvSpPr/>
              <p:nvPr/>
            </p:nvSpPr>
            <p:spPr>
              <a:xfrm>
                <a:off x="2990065" y="1221599"/>
                <a:ext cx="1423924" cy="11387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13792" rIns="113792" bIns="113792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 dirty="0" smtClean="0"/>
                  <a:t>Storm track</a:t>
                </a:r>
                <a:endParaRPr lang="en-US" sz="1600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 dirty="0" smtClean="0"/>
                  <a:t>E vector</a:t>
                </a:r>
                <a:endParaRPr lang="en-US" sz="1600" kern="1200" dirty="0"/>
              </a:p>
            </p:txBody>
          </p:sp>
        </p:grpSp>
        <p:grpSp>
          <p:nvGrpSpPr>
            <p:cNvPr id="15" name="Group 73"/>
            <p:cNvGrpSpPr/>
            <p:nvPr/>
          </p:nvGrpSpPr>
          <p:grpSpPr>
            <a:xfrm>
              <a:off x="4026625" y="2678377"/>
              <a:ext cx="523282" cy="405378"/>
              <a:chOff x="4496193" y="862277"/>
              <a:chExt cx="523282" cy="405378"/>
            </a:xfrm>
          </p:grpSpPr>
          <p:sp>
            <p:nvSpPr>
              <p:cNvPr id="33" name="Right Arrow 32"/>
              <p:cNvSpPr/>
              <p:nvPr/>
            </p:nvSpPr>
            <p:spPr>
              <a:xfrm>
                <a:off x="4496193" y="862277"/>
                <a:ext cx="523282" cy="40537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ight Arrow 8"/>
              <p:cNvSpPr/>
              <p:nvPr/>
            </p:nvSpPr>
            <p:spPr>
              <a:xfrm>
                <a:off x="4496193" y="943353"/>
                <a:ext cx="401669" cy="2432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300" kern="1200"/>
              </a:p>
            </p:txBody>
          </p:sp>
        </p:grpSp>
        <p:grpSp>
          <p:nvGrpSpPr>
            <p:cNvPr id="21" name="Group 74"/>
            <p:cNvGrpSpPr/>
            <p:nvPr/>
          </p:nvGrpSpPr>
          <p:grpSpPr>
            <a:xfrm>
              <a:off x="4767119" y="2646128"/>
              <a:ext cx="2155413" cy="704815"/>
              <a:chOff x="5236687" y="830028"/>
              <a:chExt cx="2155413" cy="704815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5236687" y="830028"/>
                <a:ext cx="2155413" cy="70481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ounded Rectangle 10"/>
              <p:cNvSpPr/>
              <p:nvPr/>
            </p:nvSpPr>
            <p:spPr>
              <a:xfrm>
                <a:off x="5236687" y="830028"/>
                <a:ext cx="2155413" cy="4698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113792" rIns="113792" bIns="60960" numCol="1" spcCol="1270" anchor="t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smtClean="0"/>
                  <a:t>Downstream of </a:t>
                </a:r>
                <a:r>
                  <a:rPr lang="en-US" sz="1600" kern="1200" dirty="0" smtClean="0"/>
                  <a:t>NAO(-)</a:t>
                </a:r>
              </a:p>
            </p:txBody>
          </p:sp>
        </p:grpSp>
        <p:grpSp>
          <p:nvGrpSpPr>
            <p:cNvPr id="22" name="Group 75"/>
            <p:cNvGrpSpPr/>
            <p:nvPr/>
          </p:nvGrpSpPr>
          <p:grpSpPr>
            <a:xfrm>
              <a:off x="5364208" y="3002271"/>
              <a:ext cx="1628213" cy="807729"/>
              <a:chOff x="5833776" y="1186171"/>
              <a:chExt cx="1628213" cy="120960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5833776" y="1186171"/>
                <a:ext cx="1628213" cy="12096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ounded Rectangle 12"/>
              <p:cNvSpPr/>
              <p:nvPr/>
            </p:nvSpPr>
            <p:spPr>
              <a:xfrm>
                <a:off x="5869204" y="1221599"/>
                <a:ext cx="1557357" cy="11387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13792" rIns="113792" bIns="113792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600" kern="1200" dirty="0"/>
              </a:p>
            </p:txBody>
          </p:sp>
        </p:grpSp>
        <p:grpSp>
          <p:nvGrpSpPr>
            <p:cNvPr id="23" name="Group 86"/>
            <p:cNvGrpSpPr/>
            <p:nvPr/>
          </p:nvGrpSpPr>
          <p:grpSpPr>
            <a:xfrm>
              <a:off x="6248400" y="3032760"/>
              <a:ext cx="609600" cy="701040"/>
              <a:chOff x="3886200" y="4160520"/>
              <a:chExt cx="609600" cy="70104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886200" y="42672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886200" y="45720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023360" y="416052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053840" y="4461450"/>
                <a:ext cx="263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CC"/>
                    </a:solidFill>
                  </a:rPr>
                  <a:t>-</a:t>
                </a:r>
                <a:endParaRPr lang="en-US" sz="2000" b="1" dirty="0">
                  <a:solidFill>
                    <a:srgbClr val="0000CC"/>
                  </a:solidFill>
                </a:endParaRPr>
              </a:p>
            </p:txBody>
          </p:sp>
        </p:grp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5486400" y="3124200"/>
            <a:ext cx="541866" cy="609600"/>
          </p:xfrm>
          <a:graphic>
            <a:graphicData uri="http://schemas.openxmlformats.org/presentationml/2006/ole">
              <p:oleObj spid="_x0000_s20488" name="Equation" r:id="rId5" imgW="406080" imgH="457200" progId="Equation.DSMT4">
                <p:embed/>
              </p:oleObj>
            </a:graphicData>
          </a:graphic>
        </p:graphicFrame>
      </p:grpSp>
      <p:sp>
        <p:nvSpPr>
          <p:cNvPr id="39" name="TextBox 38"/>
          <p:cNvSpPr txBox="1"/>
          <p:nvPr/>
        </p:nvSpPr>
        <p:spPr>
          <a:xfrm>
            <a:off x="1939162" y="788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/>
          <a:srcRect l="7812" t="14583" r="3906" b="20833"/>
          <a:stretch>
            <a:fillRect/>
          </a:stretch>
        </p:blipFill>
        <p:spPr bwMode="auto">
          <a:xfrm>
            <a:off x="609600" y="1443080"/>
            <a:ext cx="7924800" cy="434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Arc 41"/>
          <p:cNvSpPr/>
          <p:nvPr/>
        </p:nvSpPr>
        <p:spPr>
          <a:xfrm rot="7950853">
            <a:off x="5582570" y="2981555"/>
            <a:ext cx="2307875" cy="1896347"/>
          </a:xfrm>
          <a:prstGeom prst="arc">
            <a:avLst>
              <a:gd name="adj1" fmla="val 11189032"/>
              <a:gd name="adj2" fmla="val 18402579"/>
            </a:avLst>
          </a:prstGeom>
          <a:noFill/>
          <a:ln w="44450">
            <a:solidFill>
              <a:srgbClr val="FFFF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7255718" y="2937718"/>
            <a:ext cx="177799" cy="550766"/>
          </a:xfrm>
          <a:prstGeom prst="straightConnector1">
            <a:avLst/>
          </a:prstGeom>
          <a:ln w="44450">
            <a:solidFill>
              <a:srgbClr val="FFFF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 flipV="1">
            <a:off x="3276604" y="3124199"/>
            <a:ext cx="533396" cy="152399"/>
          </a:xfrm>
          <a:prstGeom prst="straightConnector1">
            <a:avLst/>
          </a:prstGeom>
          <a:ln w="44450">
            <a:solidFill>
              <a:srgbClr val="FFFF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8" name="Arc 57"/>
          <p:cNvSpPr/>
          <p:nvPr/>
        </p:nvSpPr>
        <p:spPr>
          <a:xfrm rot="7950853">
            <a:off x="1502808" y="3179084"/>
            <a:ext cx="2049798" cy="1501289"/>
          </a:xfrm>
          <a:prstGeom prst="arc">
            <a:avLst>
              <a:gd name="adj1" fmla="val 11735369"/>
              <a:gd name="adj2" fmla="val 18402579"/>
            </a:avLst>
          </a:prstGeom>
          <a:noFill/>
          <a:ln w="44450">
            <a:solidFill>
              <a:srgbClr val="FFFF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nino.gif"/>
          <p:cNvPicPr>
            <a:picLocks noChangeAspect="1"/>
          </p:cNvPicPr>
          <p:nvPr/>
        </p:nvPicPr>
        <p:blipFill>
          <a:blip r:embed="rId4"/>
          <a:srcRect b="2692"/>
          <a:stretch>
            <a:fillRect/>
          </a:stretch>
        </p:blipFill>
        <p:spPr>
          <a:xfrm>
            <a:off x="735253" y="840455"/>
            <a:ext cx="4621655" cy="5181599"/>
          </a:xfrm>
          <a:prstGeom prst="rect">
            <a:avLst/>
          </a:prstGeom>
        </p:spPr>
      </p:pic>
      <p:pic>
        <p:nvPicPr>
          <p:cNvPr id="2" name="Picture 1" descr="NAOn.gif"/>
          <p:cNvPicPr>
            <a:picLocks noChangeAspect="1"/>
          </p:cNvPicPr>
          <p:nvPr/>
        </p:nvPicPr>
        <p:blipFill>
          <a:blip r:embed="rId5"/>
          <a:srcRect b="8096"/>
          <a:stretch>
            <a:fillRect/>
          </a:stretch>
        </p:blipFill>
        <p:spPr>
          <a:xfrm>
            <a:off x="1098493" y="1675136"/>
            <a:ext cx="4459357" cy="4346918"/>
          </a:xfrm>
          <a:prstGeom prst="rect">
            <a:avLst/>
          </a:prstGeom>
        </p:spPr>
      </p:pic>
      <p:pic>
        <p:nvPicPr>
          <p:cNvPr id="22" name="Picture 21" descr="elnino_NAOn.gif"/>
          <p:cNvPicPr>
            <a:picLocks noChangeAspect="1"/>
          </p:cNvPicPr>
          <p:nvPr/>
        </p:nvPicPr>
        <p:blipFill>
          <a:blip r:embed="rId6"/>
          <a:srcRect l="22500" t="6341" r="23333" b="10392"/>
          <a:stretch>
            <a:fillRect/>
          </a:stretch>
        </p:blipFill>
        <p:spPr>
          <a:xfrm>
            <a:off x="570276" y="717550"/>
            <a:ext cx="4886068" cy="5304504"/>
          </a:xfrm>
          <a:prstGeom prst="rect">
            <a:avLst/>
          </a:prstGeom>
        </p:spPr>
      </p:pic>
      <p:pic>
        <p:nvPicPr>
          <p:cNvPr id="4" name="Picture 3" descr="NAOn_contou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842451"/>
            <a:ext cx="5270851" cy="5131738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752600" y="5899150"/>
            <a:ext cx="3352800" cy="730250"/>
            <a:chOff x="533400" y="5638800"/>
            <a:chExt cx="3352800" cy="730250"/>
          </a:xfrm>
        </p:grpSpPr>
        <p:sp>
          <p:nvSpPr>
            <p:cNvPr id="25" name="Title 1"/>
            <p:cNvSpPr txBox="1">
              <a:spLocks/>
            </p:cNvSpPr>
            <p:nvPr/>
          </p:nvSpPr>
          <p:spPr>
            <a:xfrm>
              <a:off x="533400" y="5759450"/>
              <a:ext cx="3352800" cy="60960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+mj-lt"/>
                  <a:ea typeface="+mj-ea"/>
                  <a:cs typeface="+mj-cs"/>
                </a:rPr>
                <a:t>         Z</a:t>
              </a:r>
              <a:r>
                <a:rPr lang="en-US" sz="2400" baseline="-25000" dirty="0" smtClean="0">
                  <a:latin typeface="+mj-lt"/>
                  <a:ea typeface="+mj-ea"/>
                  <a:cs typeface="+mj-cs"/>
                </a:rPr>
                <a:t>250</a:t>
              </a:r>
              <a:r>
                <a:rPr lang="en-US" sz="2400" dirty="0" smtClean="0">
                  <a:latin typeface="+mj-lt"/>
                  <a:ea typeface="+mj-ea"/>
                  <a:cs typeface="+mj-cs"/>
                </a:rPr>
                <a:t>NAO(-) 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990600" y="5867400"/>
              <a:ext cx="609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90600" y="6170612"/>
              <a:ext cx="609600" cy="158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85800" y="5638800"/>
              <a:ext cx="3209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+</a:t>
              </a:r>
            </a:p>
            <a:p>
              <a:r>
                <a:rPr lang="en-US" sz="2000" b="1" dirty="0" smtClean="0"/>
                <a:t>-</a:t>
              </a:r>
              <a:endParaRPr lang="en-US" sz="20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172200" y="609600"/>
            <a:ext cx="2767013" cy="1066800"/>
            <a:chOff x="6172200" y="609600"/>
            <a:chExt cx="2767013" cy="1066800"/>
          </a:xfrm>
        </p:grpSpPr>
        <p:grpSp>
          <p:nvGrpSpPr>
            <p:cNvPr id="39" name="Group 38"/>
            <p:cNvGrpSpPr/>
            <p:nvPr/>
          </p:nvGrpSpPr>
          <p:grpSpPr>
            <a:xfrm>
              <a:off x="6172200" y="609600"/>
              <a:ext cx="2767013" cy="1066800"/>
              <a:chOff x="5715000" y="4953000"/>
              <a:chExt cx="2767013" cy="10668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715000" y="5562600"/>
                <a:ext cx="914400" cy="457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715000" y="4953000"/>
                <a:ext cx="914400" cy="4572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endParaRPr lang="en-US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graphicFrame>
            <p:nvGraphicFramePr>
              <p:cNvPr id="38" name="Object 3"/>
              <p:cNvGraphicFramePr>
                <a:graphicFrameLocks noChangeAspect="1"/>
              </p:cNvGraphicFramePr>
              <p:nvPr/>
            </p:nvGraphicFramePr>
            <p:xfrm>
              <a:off x="6781800" y="5078413"/>
              <a:ext cx="1700213" cy="900112"/>
            </p:xfrm>
            <a:graphic>
              <a:graphicData uri="http://schemas.openxmlformats.org/presentationml/2006/ole">
                <p:oleObj spid="_x0000_s52231" name="Equation" r:id="rId8" imgW="876240" imgH="495000" progId="Equation.DSMT4">
                  <p:embed/>
                </p:oleObj>
              </a:graphicData>
            </a:graphic>
          </p:graphicFrame>
        </p:grpSp>
        <p:sp>
          <p:nvSpPr>
            <p:cNvPr id="40" name="Rectangle 39"/>
            <p:cNvSpPr/>
            <p:nvPr/>
          </p:nvSpPr>
          <p:spPr>
            <a:xfrm>
              <a:off x="6461234" y="650170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ym typeface="Symbol"/>
                </a:rPr>
                <a:t></a:t>
              </a:r>
              <a:endParaRPr lang="en-US" sz="2000" b="1" dirty="0" smtClean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92766" y="1234966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ym typeface="Symbol"/>
                </a:rPr>
                <a:t></a:t>
              </a:r>
              <a:endParaRPr lang="en-US" sz="2000" b="1" dirty="0" smtClean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72200" y="2133600"/>
            <a:ext cx="2916238" cy="1066800"/>
            <a:chOff x="6172200" y="609600"/>
            <a:chExt cx="2916238" cy="1066800"/>
          </a:xfrm>
        </p:grpSpPr>
        <p:grpSp>
          <p:nvGrpSpPr>
            <p:cNvPr id="44" name="Group 38"/>
            <p:cNvGrpSpPr/>
            <p:nvPr/>
          </p:nvGrpSpPr>
          <p:grpSpPr>
            <a:xfrm>
              <a:off x="6172200" y="609600"/>
              <a:ext cx="2916238" cy="1066800"/>
              <a:chOff x="5715000" y="4953000"/>
              <a:chExt cx="2916238" cy="10668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5715000" y="5562600"/>
                <a:ext cx="914400" cy="4572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715000" y="4953000"/>
                <a:ext cx="914400" cy="4572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9" name="Object 3"/>
              <p:cNvGraphicFramePr>
                <a:graphicFrameLocks noChangeAspect="1"/>
              </p:cNvGraphicFramePr>
              <p:nvPr/>
            </p:nvGraphicFramePr>
            <p:xfrm>
              <a:off x="6781800" y="5078413"/>
              <a:ext cx="1849438" cy="900112"/>
            </p:xfrm>
            <a:graphic>
              <a:graphicData uri="http://schemas.openxmlformats.org/presentationml/2006/ole">
                <p:oleObj spid="_x0000_s52232" name="Equation" r:id="rId9" imgW="952200" imgH="495000" progId="Equation.DSMT4">
                  <p:embed/>
                </p:oleObj>
              </a:graphicData>
            </a:graphic>
          </p:graphicFrame>
        </p:grpSp>
        <p:sp>
          <p:nvSpPr>
            <p:cNvPr id="45" name="Rectangle 44"/>
            <p:cNvSpPr/>
            <p:nvPr/>
          </p:nvSpPr>
          <p:spPr>
            <a:xfrm>
              <a:off x="6461234" y="650170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ym typeface="Symbol"/>
                </a:rPr>
                <a:t></a:t>
              </a:r>
              <a:endParaRPr lang="en-US" sz="2000" b="1" dirty="0" smtClean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92766" y="1234966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ym typeface="Symbol"/>
                </a:rPr>
                <a:t></a:t>
              </a:r>
              <a:endParaRPr lang="en-US" sz="2000" b="1" dirty="0" smtClean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371600" y="228600"/>
            <a:ext cx="356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Summary for El Nino, NAO-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nina.gif"/>
          <p:cNvPicPr>
            <a:picLocks noChangeAspect="1"/>
          </p:cNvPicPr>
          <p:nvPr/>
        </p:nvPicPr>
        <p:blipFill>
          <a:blip r:embed="rId4"/>
          <a:srcRect b="3252"/>
          <a:stretch>
            <a:fillRect/>
          </a:stretch>
        </p:blipFill>
        <p:spPr>
          <a:xfrm>
            <a:off x="703626" y="736899"/>
            <a:ext cx="4657670" cy="5330516"/>
          </a:xfrm>
          <a:prstGeom prst="rect">
            <a:avLst/>
          </a:prstGeom>
        </p:spPr>
      </p:pic>
      <p:pic>
        <p:nvPicPr>
          <p:cNvPr id="4" name="Picture 3" descr="NAOp.gif"/>
          <p:cNvPicPr>
            <a:picLocks noChangeAspect="1"/>
          </p:cNvPicPr>
          <p:nvPr/>
        </p:nvPicPr>
        <p:blipFill>
          <a:blip r:embed="rId5"/>
          <a:srcRect b="4153"/>
          <a:stretch>
            <a:fillRect/>
          </a:stretch>
        </p:blipFill>
        <p:spPr>
          <a:xfrm>
            <a:off x="1389002" y="1750647"/>
            <a:ext cx="3716398" cy="4300903"/>
          </a:xfrm>
          <a:prstGeom prst="rect">
            <a:avLst/>
          </a:prstGeom>
        </p:spPr>
      </p:pic>
      <p:pic>
        <p:nvPicPr>
          <p:cNvPr id="21" name="Picture 20" descr="lanina_NAOp.gif"/>
          <p:cNvPicPr>
            <a:picLocks noChangeAspect="1"/>
          </p:cNvPicPr>
          <p:nvPr/>
        </p:nvPicPr>
        <p:blipFill>
          <a:blip r:embed="rId6"/>
          <a:srcRect b="3275"/>
          <a:stretch>
            <a:fillRect/>
          </a:stretch>
        </p:blipFill>
        <p:spPr>
          <a:xfrm>
            <a:off x="696011" y="744846"/>
            <a:ext cx="4637989" cy="5306704"/>
          </a:xfrm>
          <a:prstGeom prst="rect">
            <a:avLst/>
          </a:prstGeom>
        </p:spPr>
      </p:pic>
      <p:pic>
        <p:nvPicPr>
          <p:cNvPr id="2" name="Picture 1" descr="NAOp_contou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641350"/>
            <a:ext cx="5534025" cy="5387965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6172200" y="609600"/>
            <a:ext cx="2805113" cy="1066800"/>
            <a:chOff x="6172200" y="609600"/>
            <a:chExt cx="2805113" cy="1066800"/>
          </a:xfrm>
        </p:grpSpPr>
        <p:grpSp>
          <p:nvGrpSpPr>
            <p:cNvPr id="45" name="Group 38"/>
            <p:cNvGrpSpPr/>
            <p:nvPr/>
          </p:nvGrpSpPr>
          <p:grpSpPr>
            <a:xfrm>
              <a:off x="6172200" y="609600"/>
              <a:ext cx="2805113" cy="1066800"/>
              <a:chOff x="5715000" y="4953000"/>
              <a:chExt cx="2805113" cy="10668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715000" y="4953000"/>
                <a:ext cx="914400" cy="457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715000" y="5562600"/>
                <a:ext cx="914400" cy="4572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50" name="Object 3"/>
              <p:cNvGraphicFramePr>
                <a:graphicFrameLocks noChangeAspect="1"/>
              </p:cNvGraphicFramePr>
              <p:nvPr/>
            </p:nvGraphicFramePr>
            <p:xfrm>
              <a:off x="6745288" y="5078413"/>
              <a:ext cx="1774825" cy="900112"/>
            </p:xfrm>
            <a:graphic>
              <a:graphicData uri="http://schemas.openxmlformats.org/presentationml/2006/ole">
                <p:oleObj spid="_x0000_s53256" name="Equation" r:id="rId8" imgW="914400" imgH="495000" progId="Equation.DSMT4">
                  <p:embed/>
                </p:oleObj>
              </a:graphicData>
            </a:graphic>
          </p:graphicFrame>
        </p:grpSp>
        <p:sp>
          <p:nvSpPr>
            <p:cNvPr id="46" name="Rectangle 45"/>
            <p:cNvSpPr/>
            <p:nvPr/>
          </p:nvSpPr>
          <p:spPr>
            <a:xfrm>
              <a:off x="6461234" y="650170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ym typeface="Symbol"/>
                </a:rPr>
                <a:t></a:t>
              </a:r>
              <a:endParaRPr lang="en-US" sz="2000" b="1" dirty="0" smtClean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492766" y="1234966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ym typeface="Symbol"/>
                </a:rPr>
                <a:t></a:t>
              </a:r>
              <a:endParaRPr lang="en-US" sz="2000" b="1" dirty="0" smtClean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72200" y="2133600"/>
            <a:ext cx="2916238" cy="1066800"/>
            <a:chOff x="6172200" y="2133600"/>
            <a:chExt cx="2916238" cy="1066800"/>
          </a:xfrm>
        </p:grpSpPr>
        <p:grpSp>
          <p:nvGrpSpPr>
            <p:cNvPr id="52" name="Group 38"/>
            <p:cNvGrpSpPr/>
            <p:nvPr/>
          </p:nvGrpSpPr>
          <p:grpSpPr>
            <a:xfrm>
              <a:off x="6172200" y="2133600"/>
              <a:ext cx="2916238" cy="1066800"/>
              <a:chOff x="5715000" y="4953000"/>
              <a:chExt cx="2916238" cy="10668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715000" y="4953000"/>
                <a:ext cx="914400" cy="4572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715000" y="5562600"/>
                <a:ext cx="914400" cy="4572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57" name="Object 3"/>
              <p:cNvGraphicFramePr>
                <a:graphicFrameLocks noChangeAspect="1"/>
              </p:cNvGraphicFramePr>
              <p:nvPr/>
            </p:nvGraphicFramePr>
            <p:xfrm>
              <a:off x="6781800" y="5078413"/>
              <a:ext cx="1849438" cy="900112"/>
            </p:xfrm>
            <a:graphic>
              <a:graphicData uri="http://schemas.openxmlformats.org/presentationml/2006/ole">
                <p:oleObj spid="_x0000_s53257" name="Equation" r:id="rId9" imgW="952200" imgH="495000" progId="Equation.DSMT4">
                  <p:embed/>
                </p:oleObj>
              </a:graphicData>
            </a:graphic>
          </p:graphicFrame>
        </p:grpSp>
        <p:sp>
          <p:nvSpPr>
            <p:cNvPr id="53" name="Rectangle 52"/>
            <p:cNvSpPr/>
            <p:nvPr/>
          </p:nvSpPr>
          <p:spPr>
            <a:xfrm>
              <a:off x="6461234" y="2174170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ym typeface="Symbol"/>
                </a:rPr>
                <a:t></a:t>
              </a:r>
              <a:endParaRPr lang="en-US" sz="2000" b="1" dirty="0" smtClean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92766" y="2758966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ym typeface="Symbol"/>
                </a:rPr>
                <a:t></a:t>
              </a:r>
              <a:endParaRPr lang="en-US" sz="2000" b="1" dirty="0" smtClean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752600" y="5899150"/>
            <a:ext cx="3352800" cy="730250"/>
            <a:chOff x="533400" y="5638800"/>
            <a:chExt cx="3352800" cy="730250"/>
          </a:xfrm>
        </p:grpSpPr>
        <p:sp>
          <p:nvSpPr>
            <p:cNvPr id="40" name="Title 1"/>
            <p:cNvSpPr txBox="1">
              <a:spLocks/>
            </p:cNvSpPr>
            <p:nvPr/>
          </p:nvSpPr>
          <p:spPr>
            <a:xfrm>
              <a:off x="533400" y="5759450"/>
              <a:ext cx="3352800" cy="60960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+mj-lt"/>
                  <a:ea typeface="+mj-ea"/>
                  <a:cs typeface="+mj-cs"/>
                </a:rPr>
                <a:t>         Z</a:t>
              </a:r>
              <a:r>
                <a:rPr lang="en-US" sz="2400" baseline="-25000" dirty="0" smtClean="0">
                  <a:latin typeface="+mj-lt"/>
                  <a:ea typeface="+mj-ea"/>
                  <a:cs typeface="+mj-cs"/>
                </a:rPr>
                <a:t>250</a:t>
              </a:r>
              <a:r>
                <a:rPr lang="en-US" sz="2400" dirty="0" smtClean="0">
                  <a:latin typeface="+mj-lt"/>
                  <a:ea typeface="+mj-ea"/>
                  <a:cs typeface="+mj-cs"/>
                </a:rPr>
                <a:t>NAO(+) 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990600" y="5867400"/>
              <a:ext cx="609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90600" y="6170612"/>
              <a:ext cx="609600" cy="158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85800" y="5638800"/>
              <a:ext cx="3209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+</a:t>
              </a:r>
            </a:p>
            <a:p>
              <a:r>
                <a:rPr lang="en-US" sz="2000" b="1" dirty="0" smtClean="0"/>
                <a:t>-</a:t>
              </a:r>
              <a:endParaRPr lang="en-US" sz="20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71600" y="152400"/>
            <a:ext cx="3670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Summary for La Nina, NAO+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8594" t="34178" r="4615" b="6199"/>
          <a:stretch>
            <a:fillRect/>
          </a:stretch>
        </p:blipFill>
        <p:spPr bwMode="auto">
          <a:xfrm>
            <a:off x="4191000" y="4430100"/>
            <a:ext cx="4724400" cy="235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 22"/>
          <p:cNvGrpSpPr/>
          <p:nvPr/>
        </p:nvGrpSpPr>
        <p:grpSpPr>
          <a:xfrm>
            <a:off x="0" y="1885890"/>
            <a:ext cx="4572000" cy="3256241"/>
            <a:chOff x="0" y="1885890"/>
            <a:chExt cx="4572000" cy="3256241"/>
          </a:xfrm>
        </p:grpSpPr>
        <p:sp>
          <p:nvSpPr>
            <p:cNvPr id="50" name="Rounded Rectangle 49"/>
            <p:cNvSpPr/>
            <p:nvPr/>
          </p:nvSpPr>
          <p:spPr>
            <a:xfrm>
              <a:off x="0" y="1905000"/>
              <a:ext cx="4572000" cy="3200400"/>
            </a:xfrm>
            <a:prstGeom prst="roundRect">
              <a:avLst/>
            </a:prstGeom>
            <a:noFill/>
            <a:ln>
              <a:solidFill>
                <a:schemeClr val="accent2">
                  <a:alpha val="52000"/>
                </a:schemeClr>
              </a:solidFill>
              <a:prstDash val="dash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297" name="Picture 1"/>
            <p:cNvPicPr>
              <a:picLocks noChangeAspect="1" noChangeArrowheads="1"/>
            </p:cNvPicPr>
            <p:nvPr/>
          </p:nvPicPr>
          <p:blipFill>
            <a:blip r:embed="rId4"/>
            <a:srcRect l="8594" t="31436" r="5469" b="7859"/>
            <a:stretch>
              <a:fillRect/>
            </a:stretch>
          </p:blipFill>
          <p:spPr bwMode="auto">
            <a:xfrm>
              <a:off x="0" y="2281814"/>
              <a:ext cx="4498526" cy="2290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381000" y="4495800"/>
              <a:ext cx="15103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EOF 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1- related</a:t>
              </a:r>
            </a:p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PNA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667000" y="4495800"/>
              <a:ext cx="15103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EOF 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2 -related</a:t>
              </a:r>
            </a:p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WA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71600" y="1885890"/>
              <a:ext cx="16762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 smtClean="0">
                  <a:solidFill>
                    <a:schemeClr val="accent2">
                      <a:lumMod val="75000"/>
                    </a:schemeClr>
                  </a:solidFill>
                </a:rPr>
                <a:t>Regr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 Z</a:t>
              </a:r>
              <a:r>
                <a:rPr lang="en-US" sz="2000" baseline="-25000" dirty="0" smtClean="0">
                  <a:solidFill>
                    <a:schemeClr val="accent2">
                      <a:lumMod val="75000"/>
                    </a:schemeClr>
                  </a:solidFill>
                </a:rPr>
                <a:t>250 </a:t>
              </a:r>
              <a:r>
                <a:rPr lang="en-US" sz="2000" i="1" dirty="0" err="1" smtClean="0">
                  <a:solidFill>
                    <a:schemeClr val="accent2">
                      <a:lumMod val="75000"/>
                    </a:schemeClr>
                  </a:solidFill>
                </a:rPr>
                <a:t>vs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 PC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>
            <a:off x="4915694" y="3314700"/>
            <a:ext cx="990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7354094" y="3313906"/>
            <a:ext cx="990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038600" y="4114800"/>
            <a:ext cx="5029200" cy="26670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092861" y="4114800"/>
            <a:ext cx="2477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El Nino composite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dz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/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dt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6683661" y="4114800"/>
            <a:ext cx="2307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NAO+composite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dz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/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dt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286000" y="7620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1753791" y="1294209"/>
            <a:ext cx="106600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038600" y="15766"/>
            <a:ext cx="5029200" cy="2727434"/>
            <a:chOff x="4038600" y="-76200"/>
            <a:chExt cx="5029200" cy="2727434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5"/>
            <a:srcRect l="8594" t="33740" r="5469" b="5556"/>
            <a:stretch>
              <a:fillRect/>
            </a:stretch>
          </p:blipFill>
          <p:spPr bwMode="auto">
            <a:xfrm>
              <a:off x="4162098" y="-76200"/>
              <a:ext cx="4753302" cy="241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46655" y="2281902"/>
              <a:ext cx="20610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EOF 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2 of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dz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/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dt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 8.2%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38600" y="-47298"/>
              <a:ext cx="5029200" cy="2667000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232055" y="2281902"/>
              <a:ext cx="21780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EOF 1 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of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dz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/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dt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 17.0%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NSO_NAO_djf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166" y="1500197"/>
            <a:ext cx="5029200" cy="4062403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rot="5400000" flipH="1" flipV="1">
            <a:off x="3848100" y="3406666"/>
            <a:ext cx="37338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76200" y="3421380"/>
            <a:ext cx="6172200" cy="3360420"/>
            <a:chOff x="76200" y="3421380"/>
            <a:chExt cx="6172200" cy="3360420"/>
          </a:xfrm>
        </p:grpSpPr>
        <p:pic>
          <p:nvPicPr>
            <p:cNvPr id="263173" name="Picture 5"/>
            <p:cNvPicPr>
              <a:picLocks noChangeAspect="1" noChangeArrowheads="1"/>
            </p:cNvPicPr>
            <p:nvPr/>
          </p:nvPicPr>
          <p:blipFill>
            <a:blip r:embed="rId3"/>
            <a:srcRect l="7813" t="26042" r="3906" b="8333"/>
            <a:stretch>
              <a:fillRect/>
            </a:stretch>
          </p:blipFill>
          <p:spPr bwMode="auto">
            <a:xfrm>
              <a:off x="160563" y="3421380"/>
              <a:ext cx="6027403" cy="3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ounded Rectangle 9"/>
            <p:cNvSpPr/>
            <p:nvPr/>
          </p:nvSpPr>
          <p:spPr>
            <a:xfrm>
              <a:off x="76200" y="3429000"/>
              <a:ext cx="6172200" cy="3352800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19400" y="3429000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Z</a:t>
              </a:r>
              <a:r>
                <a:rPr lang="en-US" baseline="-25000" dirty="0" smtClean="0"/>
                <a:t>250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95601" y="31532"/>
            <a:ext cx="6180362" cy="3397468"/>
            <a:chOff x="2895601" y="31532"/>
            <a:chExt cx="6180362" cy="3397468"/>
          </a:xfrm>
        </p:grpSpPr>
        <p:pic>
          <p:nvPicPr>
            <p:cNvPr id="263174" name="Picture 6"/>
            <p:cNvPicPr>
              <a:picLocks noChangeAspect="1" noChangeArrowheads="1"/>
            </p:cNvPicPr>
            <p:nvPr/>
          </p:nvPicPr>
          <p:blipFill>
            <a:blip r:embed="rId4"/>
            <a:srcRect l="7812" t="22917" r="5469" b="11458"/>
            <a:stretch>
              <a:fillRect/>
            </a:stretch>
          </p:blipFill>
          <p:spPr bwMode="auto">
            <a:xfrm>
              <a:off x="2994643" y="68580"/>
              <a:ext cx="5920757" cy="3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ounded Rectangle 8"/>
            <p:cNvSpPr/>
            <p:nvPr/>
          </p:nvSpPr>
          <p:spPr>
            <a:xfrm>
              <a:off x="2895601" y="31532"/>
              <a:ext cx="6180362" cy="3397468"/>
            </a:xfrm>
            <a:prstGeom prst="round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796891" y="164068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Z</a:t>
              </a:r>
              <a:r>
                <a:rPr lang="en-US" baseline="-25000" dirty="0" smtClean="0"/>
                <a:t>250</a:t>
              </a:r>
              <a:endParaRPr lang="en-US" dirty="0"/>
            </a:p>
          </p:txBody>
        </p:sp>
      </p:grpSp>
      <p:pic>
        <p:nvPicPr>
          <p:cNvPr id="14" name="Picture 13" descr="ENSO_NAO_djf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95"/>
            <a:ext cx="2667000" cy="2154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NSO_NAO_djf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36" y="1447800"/>
            <a:ext cx="5029200" cy="4062403"/>
          </a:xfrm>
          <a:prstGeom prst="rect">
            <a:avLst/>
          </a:prstGeom>
        </p:spPr>
      </p:pic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/>
          <a:srcRect l="17188" t="14583" r="9375" b="10417"/>
          <a:stretch>
            <a:fillRect/>
          </a:stretch>
        </p:blipFill>
        <p:spPr bwMode="auto">
          <a:xfrm>
            <a:off x="4703094" y="3456432"/>
            <a:ext cx="4440906" cy="340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4"/>
          <a:srcRect l="14063" t="14583" r="12500" b="10417"/>
          <a:stretch>
            <a:fillRect/>
          </a:stretch>
        </p:blipFill>
        <p:spPr bwMode="auto">
          <a:xfrm>
            <a:off x="4703094" y="27432"/>
            <a:ext cx="4440906" cy="340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4196" name="Picture 4"/>
          <p:cNvPicPr>
            <a:picLocks noChangeAspect="1" noChangeArrowheads="1"/>
          </p:cNvPicPr>
          <p:nvPr/>
        </p:nvPicPr>
        <p:blipFill>
          <a:blip r:embed="rId5"/>
          <a:srcRect l="14063" t="13978" r="12500" b="10417"/>
          <a:stretch>
            <a:fillRect/>
          </a:stretch>
        </p:blipFill>
        <p:spPr bwMode="auto">
          <a:xfrm>
            <a:off x="0" y="3429000"/>
            <a:ext cx="444090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4197" name="Picture 5"/>
          <p:cNvPicPr>
            <a:picLocks noChangeAspect="1" noChangeArrowheads="1"/>
          </p:cNvPicPr>
          <p:nvPr/>
        </p:nvPicPr>
        <p:blipFill>
          <a:blip r:embed="rId6"/>
          <a:srcRect l="11719" t="12532" r="14844" b="12500"/>
          <a:stretch>
            <a:fillRect/>
          </a:stretch>
        </p:blipFill>
        <p:spPr bwMode="auto">
          <a:xfrm>
            <a:off x="0" y="28902"/>
            <a:ext cx="4440906" cy="340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21342857">
            <a:off x="549733" y="886842"/>
            <a:ext cx="3357385" cy="434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 rot="21342857">
            <a:off x="5574130" y="4315842"/>
            <a:ext cx="3357385" cy="434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4800" y="1981200"/>
            <a:ext cx="1219200" cy="434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828800" y="1981200"/>
            <a:ext cx="1055269" cy="434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459331" y="2438400"/>
            <a:ext cx="902869" cy="434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70069" y="5433192"/>
            <a:ext cx="1219200" cy="434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53200" y="5433192"/>
            <a:ext cx="1055269" cy="434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72200" y="5943600"/>
            <a:ext cx="902869" cy="434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286000" cy="5334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</a:rPr>
              <a:t>Summary-1 </a:t>
            </a:r>
            <a:endParaRPr lang="en-US" sz="2800" b="1" i="1" dirty="0">
              <a:solidFill>
                <a:srgbClr val="0000CC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533400"/>
          <a:ext cx="8382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209800"/>
            <a:ext cx="7772400" cy="14700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 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Introduction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 smtClean="0"/>
              <a:t>2.	</a:t>
            </a:r>
            <a:r>
              <a:rPr lang="en-US" sz="2600" dirty="0" smtClean="0"/>
              <a:t>The barotropic component of the transient eddies may play an important role in linking ENSO to North Atlantic variability.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/>
              <a:t>The ENSO-induced transient eddy forcing over the North Atlantic </a:t>
            </a:r>
            <a:r>
              <a:rPr lang="en-US" sz="2000" dirty="0" smtClean="0">
                <a:solidFill>
                  <a:srgbClr val="0000CC"/>
                </a:solidFill>
              </a:rPr>
              <a:t>resembles the NAO pattern</a:t>
            </a:r>
            <a:r>
              <a:rPr lang="en-US" sz="2000" dirty="0" smtClean="0"/>
              <a:t>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/>
              <a:t>The characteristic pattern of eddy-induced geopotential height tendency variability associated with ENSO and NAO are themselves the </a:t>
            </a:r>
            <a:r>
              <a:rPr lang="en-US" sz="2000" dirty="0" smtClean="0">
                <a:solidFill>
                  <a:srgbClr val="0000CC"/>
                </a:solidFill>
              </a:rPr>
              <a:t>principle modes </a:t>
            </a:r>
            <a:r>
              <a:rPr lang="en-US" sz="2000" dirty="0" smtClean="0"/>
              <a:t>of tendency variability in the model.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/>
              <a:t>Reinforcement of the NAO-like pattern by ENSO-related transient eddy forcing over the North Atlantic leads to patterns with high degree of zonal symmetry. This process may contribute to the formation of hemispheric-scale </a:t>
            </a:r>
            <a:r>
              <a:rPr lang="en-US" sz="2000" dirty="0" smtClean="0">
                <a:solidFill>
                  <a:srgbClr val="0000CC"/>
                </a:solidFill>
              </a:rPr>
              <a:t>annular modes</a:t>
            </a:r>
            <a:r>
              <a:rPr lang="en-US" sz="2000" dirty="0" smtClean="0"/>
              <a:t>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/>
              <a:t>The strong and weak combination of ENSO and NAO will have </a:t>
            </a:r>
            <a:r>
              <a:rPr lang="en-US" sz="2000" dirty="0" smtClean="0">
                <a:solidFill>
                  <a:srgbClr val="0000CC"/>
                </a:solidFill>
              </a:rPr>
              <a:t>different implication of the climate </a:t>
            </a:r>
            <a:r>
              <a:rPr lang="en-US" sz="2000" dirty="0" smtClean="0"/>
              <a:t>over the North America and North Atlantic. </a:t>
            </a:r>
          </a:p>
          <a:p>
            <a:pPr marL="914400" lvl="1" indent="-457200">
              <a:buFont typeface="+mj-lt"/>
              <a:buAutoNum type="alphaLcParenR"/>
            </a:pPr>
            <a:endParaRPr lang="en-US" sz="20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2286000" cy="5334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</a:rPr>
              <a:t>Summary-2 </a:t>
            </a:r>
            <a:endParaRPr lang="en-US" sz="28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Schematic graph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transient eddy forcing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67640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 Nino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6482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Nina</a:t>
            </a:r>
            <a:endParaRPr lang="en-US" dirty="0"/>
          </a:p>
        </p:txBody>
      </p:sp>
      <p:pic>
        <p:nvPicPr>
          <p:cNvPr id="12" name="Picture 11" descr="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781050"/>
            <a:ext cx="7981950" cy="2724150"/>
          </a:xfrm>
          <a:prstGeom prst="rect">
            <a:avLst/>
          </a:prstGeom>
        </p:spPr>
      </p:pic>
      <p:pic>
        <p:nvPicPr>
          <p:cNvPr id="13" name="Picture 12" descr="map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3810000"/>
            <a:ext cx="7972425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Part III: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Future Work and Preliminary Results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3048000"/>
          </a:xfrm>
        </p:spPr>
        <p:txBody>
          <a:bodyPr>
            <a:noAutofit/>
          </a:bodyPr>
          <a:lstStyle/>
          <a:p>
            <a:pPr marL="514350" indent="-514350"/>
            <a:r>
              <a:rPr lang="en-US" dirty="0" smtClean="0"/>
              <a:t>Further Diagnosis of the Transient Eddies</a:t>
            </a:r>
          </a:p>
          <a:p>
            <a:pPr marL="514350" indent="-514350"/>
            <a:r>
              <a:rPr lang="en-US" dirty="0" smtClean="0"/>
              <a:t>Aleutian Low (AL) and Icelandic Low (IL) Seesaw</a:t>
            </a:r>
          </a:p>
          <a:p>
            <a:pPr marL="514350" indent="-514350"/>
            <a:r>
              <a:rPr lang="en-US" dirty="0" smtClean="0"/>
              <a:t>Observational Evidence</a:t>
            </a:r>
          </a:p>
          <a:p>
            <a:pPr marL="514350" indent="-514350"/>
            <a:r>
              <a:rPr lang="en-US" dirty="0" smtClean="0"/>
              <a:t>New Experiments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Autofit/>
          </a:bodyPr>
          <a:lstStyle/>
          <a:p>
            <a:pPr algn="l"/>
            <a:r>
              <a:rPr lang="en-US" sz="2300" b="1" i="1" dirty="0" smtClean="0">
                <a:solidFill>
                  <a:srgbClr val="0000CC"/>
                </a:solidFill>
              </a:rPr>
              <a:t> 3-D Tendency due to barotropic and </a:t>
            </a:r>
            <a:br>
              <a:rPr lang="en-US" sz="2300" b="1" i="1" dirty="0" smtClean="0">
                <a:solidFill>
                  <a:srgbClr val="0000CC"/>
                </a:solidFill>
              </a:rPr>
            </a:br>
            <a:r>
              <a:rPr lang="en-US" sz="2300" b="1" i="1" dirty="0" smtClean="0">
                <a:solidFill>
                  <a:srgbClr val="0000CC"/>
                </a:solidFill>
              </a:rPr>
              <a:t>baroclinic components of eddy forcing</a:t>
            </a:r>
            <a:endParaRPr lang="en-US" sz="2300" b="1" i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562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explanation:</a:t>
            </a:r>
          </a:p>
          <a:p>
            <a:r>
              <a:rPr lang="en-US" i="1" dirty="0" smtClean="0"/>
              <a:t>Lau and </a:t>
            </a:r>
            <a:r>
              <a:rPr lang="en-US" i="1" dirty="0" err="1" smtClean="0"/>
              <a:t>Holopainen</a:t>
            </a:r>
            <a:r>
              <a:rPr lang="en-US" i="1" dirty="0" smtClean="0"/>
              <a:t> (1984) </a:t>
            </a:r>
          </a:p>
          <a:p>
            <a:r>
              <a:rPr lang="en-US" i="1" dirty="0" smtClean="0"/>
              <a:t>Lau and </a:t>
            </a:r>
            <a:r>
              <a:rPr lang="en-US" i="1" dirty="0" err="1" smtClean="0"/>
              <a:t>Nath</a:t>
            </a:r>
            <a:r>
              <a:rPr lang="en-US" i="1" dirty="0" smtClean="0"/>
              <a:t> (1991)</a:t>
            </a:r>
            <a:endParaRPr lang="en-US" i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3657600" y="3200400"/>
            <a:ext cx="5495634" cy="3115296"/>
            <a:chOff x="3657600" y="3056904"/>
            <a:chExt cx="5495634" cy="3115296"/>
          </a:xfrm>
        </p:grpSpPr>
        <p:grpSp>
          <p:nvGrpSpPr>
            <p:cNvPr id="13" name="Group 5"/>
            <p:cNvGrpSpPr/>
            <p:nvPr/>
          </p:nvGrpSpPr>
          <p:grpSpPr>
            <a:xfrm>
              <a:off x="3657600" y="3124201"/>
              <a:ext cx="5495634" cy="3047999"/>
              <a:chOff x="0" y="1447800"/>
              <a:chExt cx="9067800" cy="502920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l="29688" t="13192" r="18750" b="6775"/>
              <a:stretch>
                <a:fillRect/>
              </a:stretch>
            </p:blipFill>
            <p:spPr bwMode="auto">
              <a:xfrm>
                <a:off x="4572000" y="1447800"/>
                <a:ext cx="4495800" cy="502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 l="9375" t="13144" r="39844" b="6640"/>
              <a:stretch>
                <a:fillRect/>
              </a:stretch>
            </p:blipFill>
            <p:spPr bwMode="auto">
              <a:xfrm>
                <a:off x="0" y="1447800"/>
                <a:ext cx="4417540" cy="502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aphicFrame>
          <p:nvGraphicFramePr>
            <p:cNvPr id="66568" name="Object 8"/>
            <p:cNvGraphicFramePr>
              <a:graphicFrameLocks noChangeAspect="1"/>
            </p:cNvGraphicFramePr>
            <p:nvPr/>
          </p:nvGraphicFramePr>
          <p:xfrm>
            <a:off x="5791200" y="3056904"/>
            <a:ext cx="1295400" cy="361695"/>
          </p:xfrm>
          <a:graphic>
            <a:graphicData uri="http://schemas.openxmlformats.org/presentationml/2006/ole">
              <p:oleObj spid="_x0000_s66568" name="Equation" r:id="rId6" imgW="863280" imgH="241200" progId="Equation.DSMT4">
                <p:embed/>
              </p:oleObj>
            </a:graphicData>
          </a:graphic>
        </p:graphicFrame>
      </p:grpSp>
      <p:graphicFrame>
        <p:nvGraphicFramePr>
          <p:cNvPr id="21" name="Object 1"/>
          <p:cNvGraphicFramePr>
            <a:graphicFrameLocks noChangeAspect="1"/>
          </p:cNvGraphicFramePr>
          <p:nvPr/>
        </p:nvGraphicFramePr>
        <p:xfrm>
          <a:off x="4419600" y="917575"/>
          <a:ext cx="4364038" cy="1368425"/>
        </p:xfrm>
        <a:graphic>
          <a:graphicData uri="http://schemas.openxmlformats.org/presentationml/2006/ole">
            <p:oleObj spid="_x0000_s66567" name="Equation" r:id="rId7" imgW="2984400" imgH="1117440" progId="Equation.DSMT4">
              <p:embed/>
            </p:oleObj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4267200" y="838200"/>
            <a:ext cx="4648200" cy="2209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Content Placeholder 10" descr="heat.gif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4668" y="1276852"/>
            <a:ext cx="3962400" cy="4319910"/>
          </a:xfrm>
        </p:spPr>
      </p:pic>
      <p:sp>
        <p:nvSpPr>
          <p:cNvPr id="18" name="Arc 17"/>
          <p:cNvSpPr/>
          <p:nvPr/>
        </p:nvSpPr>
        <p:spPr>
          <a:xfrm rot="8610442">
            <a:off x="7619568" y="5018456"/>
            <a:ext cx="1075833" cy="626185"/>
          </a:xfrm>
          <a:prstGeom prst="arc">
            <a:avLst>
              <a:gd name="adj1" fmla="val 1591079"/>
              <a:gd name="adj2" fmla="val 216516"/>
            </a:avLst>
          </a:prstGeom>
          <a:ln w="44450">
            <a:solidFill>
              <a:srgbClr val="FFFF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8610442">
            <a:off x="4787032" y="5049988"/>
            <a:ext cx="1075833" cy="626185"/>
          </a:xfrm>
          <a:prstGeom prst="arc">
            <a:avLst>
              <a:gd name="adj1" fmla="val 1591079"/>
              <a:gd name="adj2" fmla="val 216516"/>
            </a:avLst>
          </a:prstGeom>
          <a:ln w="44450">
            <a:solidFill>
              <a:srgbClr val="FFFF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569" name="Object 9"/>
          <p:cNvGraphicFramePr>
            <a:graphicFrameLocks noChangeAspect="1"/>
          </p:cNvGraphicFramePr>
          <p:nvPr/>
        </p:nvGraphicFramePr>
        <p:xfrm>
          <a:off x="4495800" y="2184208"/>
          <a:ext cx="3276600" cy="863791"/>
        </p:xfrm>
        <a:graphic>
          <a:graphicData uri="http://schemas.openxmlformats.org/presentationml/2006/ole">
            <p:oleObj spid="_x0000_s66569" name="Equation" r:id="rId9" imgW="2323800" imgH="863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3"/>
          <a:srcRect l="5044" t="13335" r="49995" b="6203"/>
          <a:stretch>
            <a:fillRect/>
          </a:stretch>
        </p:blipFill>
        <p:spPr bwMode="auto">
          <a:xfrm>
            <a:off x="4254064" y="568770"/>
            <a:ext cx="2451536" cy="621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4379912" cy="11430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</a:rPr>
              <a:t>Structure of transient eddies</a:t>
            </a:r>
            <a:br>
              <a:rPr lang="en-US" sz="2800" b="1" i="1" dirty="0" smtClean="0">
                <a:solidFill>
                  <a:srgbClr val="0000CC"/>
                </a:solidFill>
              </a:rPr>
            </a:br>
            <a:endParaRPr lang="en-US" sz="2400" b="1" i="1" dirty="0" smtClean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2766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How does the tilt of the axes of eddies change as they propagate eastward, especially over the North Atlantic region?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Are they consistent with the implication from the E vector?  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76200" y="3276600"/>
            <a:ext cx="4267200" cy="224974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4"/>
          <a:srcRect l="3906" t="16173" r="9021" b="37890"/>
          <a:stretch>
            <a:fillRect/>
          </a:stretch>
        </p:blipFill>
        <p:spPr bwMode="auto">
          <a:xfrm rot="16200000">
            <a:off x="4778403" y="2451573"/>
            <a:ext cx="6096000" cy="233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882949" y="195600"/>
            <a:ext cx="153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Strong El Nino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183932"/>
            <a:ext cx="157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Strong La Nina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009900" y="3467100"/>
            <a:ext cx="5181600" cy="53340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5334000" y="3276600"/>
            <a:ext cx="5029200" cy="60960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22326" y="1828800"/>
            <a:ext cx="3552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One point lag-correlation map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533400" y="1813034"/>
            <a:ext cx="3413234" cy="457200"/>
          </a:xfrm>
          <a:prstGeom prst="wedgeRoundRectCallout">
            <a:avLst>
              <a:gd name="adj1" fmla="val 62258"/>
              <a:gd name="adj2" fmla="val 34914"/>
              <a:gd name="adj3" fmla="val 1666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2800" b="1" i="1" dirty="0" smtClean="0">
                <a:solidFill>
                  <a:srgbClr val="0000CC"/>
                </a:solidFill>
              </a:rPr>
              <a:t>Seesaw </a:t>
            </a:r>
            <a:r>
              <a:rPr lang="en-US" sz="2800" b="1" i="1" dirty="0">
                <a:solidFill>
                  <a:srgbClr val="0000CC"/>
                </a:solidFill>
              </a:rPr>
              <a:t>between </a:t>
            </a:r>
            <a:r>
              <a:rPr lang="en-US" sz="2800" b="1" i="1" dirty="0" smtClean="0">
                <a:solidFill>
                  <a:srgbClr val="0000CC"/>
                </a:solidFill>
              </a:rPr>
              <a:t>Aleutian Low </a:t>
            </a:r>
            <a:r>
              <a:rPr lang="en-US" sz="2800" b="1" i="1" dirty="0">
                <a:solidFill>
                  <a:srgbClr val="0000CC"/>
                </a:solidFill>
              </a:rPr>
              <a:t>and </a:t>
            </a:r>
            <a:r>
              <a:rPr lang="en-US" sz="2800" b="1" i="1" dirty="0" smtClean="0">
                <a:solidFill>
                  <a:srgbClr val="0000CC"/>
                </a:solidFill>
              </a:rPr>
              <a:t>Icelandic Low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(Honda and Nakamura 2001)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156" t="17344" r="8594" b="44903"/>
          <a:stretch>
            <a:fillRect/>
          </a:stretch>
        </p:blipFill>
        <p:spPr bwMode="auto">
          <a:xfrm>
            <a:off x="1447800" y="1143000"/>
            <a:ext cx="587317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10156" t="53328" r="8594" b="8943"/>
          <a:stretch>
            <a:fillRect/>
          </a:stretch>
        </p:blipFill>
        <p:spPr bwMode="auto">
          <a:xfrm>
            <a:off x="1447800" y="3276600"/>
            <a:ext cx="5919945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838200" y="5802868"/>
            <a:ext cx="767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http://www.jamstec.go.jp/frcgc/jp/press/nakamura/011204/eng/Esanko3.pdf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69" name="Picture 1"/>
          <p:cNvPicPr>
            <a:picLocks noChangeAspect="1" noChangeArrowheads="1"/>
          </p:cNvPicPr>
          <p:nvPr/>
        </p:nvPicPr>
        <p:blipFill>
          <a:blip r:embed="rId3"/>
          <a:srcRect l="6250" t="24798" r="26563" b="11436"/>
          <a:stretch>
            <a:fillRect/>
          </a:stretch>
        </p:blipFill>
        <p:spPr bwMode="auto">
          <a:xfrm>
            <a:off x="3937000" y="304800"/>
            <a:ext cx="4597400" cy="316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/>
          <a:srcRect l="55469" t="59284" r="22656" b="16611"/>
          <a:stretch>
            <a:fillRect/>
          </a:stretch>
        </p:blipFill>
        <p:spPr bwMode="auto">
          <a:xfrm>
            <a:off x="3733800" y="3657600"/>
            <a:ext cx="495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12950"/>
          </a:xfrm>
        </p:spPr>
        <p:txBody>
          <a:bodyPr>
            <a:normAutofit/>
          </a:bodyPr>
          <a:lstStyle/>
          <a:p>
            <a:r>
              <a:rPr lang="en-US" dirty="0" smtClean="0"/>
              <a:t>Correlation coefficient between the 2000-year time series of the 31-day moving-averaged AL and IL intensities for each calendar day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46114" y="4267200"/>
            <a:ext cx="3008313" cy="121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strongly negative correlation in February and March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39642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CM2.1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15388" y="2770910"/>
            <a:ext cx="3872345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85800" y="4191000"/>
            <a:ext cx="2551113" cy="1447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EOF of the Z</a:t>
            </a:r>
            <a:r>
              <a:rPr lang="en-US" sz="3600" baseline="-25000" dirty="0" smtClean="0"/>
              <a:t>250</a:t>
            </a:r>
            <a:r>
              <a:rPr lang="en-US" sz="3600" dirty="0" smtClean="0"/>
              <a:t> for Individual calendar Month</a:t>
            </a:r>
            <a:endParaRPr lang="en-US" sz="3600" dirty="0"/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3"/>
          <a:srcRect l="6250" t="43360" r="3906" b="18699"/>
          <a:stretch>
            <a:fillRect/>
          </a:stretch>
        </p:blipFill>
        <p:spPr bwMode="auto">
          <a:xfrm>
            <a:off x="228600" y="3657600"/>
            <a:ext cx="876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/>
          <a:srcRect l="37500" t="50000" r="3125" b="12060"/>
          <a:stretch>
            <a:fillRect/>
          </a:stretch>
        </p:blipFill>
        <p:spPr bwMode="auto">
          <a:xfrm>
            <a:off x="1752600" y="990600"/>
            <a:ext cx="579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/>
          <a:srcRect l="30469" t="87940" r="25781" b="5556"/>
          <a:stretch>
            <a:fillRect/>
          </a:stretch>
        </p:blipFill>
        <p:spPr bwMode="auto">
          <a:xfrm>
            <a:off x="2667000" y="624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19200" y="1143000"/>
            <a:ext cx="61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143000"/>
            <a:ext cx="56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6043" y="3276600"/>
            <a:ext cx="53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327660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320040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/>
          <a:srcRect l="29688" t="9704" r="31250" b="8356"/>
          <a:stretch>
            <a:fillRect/>
          </a:stretch>
        </p:blipFill>
        <p:spPr bwMode="auto">
          <a:xfrm>
            <a:off x="457200" y="838200"/>
            <a:ext cx="3810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flux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838200"/>
            <a:ext cx="3810000" cy="2286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72000" y="2667000"/>
            <a:ext cx="4327634" cy="1600200"/>
            <a:chOff x="4724400" y="4114800"/>
            <a:chExt cx="4327634" cy="1600200"/>
          </a:xfrm>
        </p:grpSpPr>
        <p:grpSp>
          <p:nvGrpSpPr>
            <p:cNvPr id="8" name="Group 34"/>
            <p:cNvGrpSpPr/>
            <p:nvPr/>
          </p:nvGrpSpPr>
          <p:grpSpPr>
            <a:xfrm>
              <a:off x="4724400" y="4114800"/>
              <a:ext cx="3421514" cy="1600200"/>
              <a:chOff x="2133600" y="2717801"/>
              <a:chExt cx="3421514" cy="1600200"/>
            </a:xfrm>
          </p:grpSpPr>
          <p:graphicFrame>
            <p:nvGraphicFramePr>
              <p:cNvPr id="11" name="Diagram 10"/>
              <p:cNvGraphicFramePr/>
              <p:nvPr/>
            </p:nvGraphicFramePr>
            <p:xfrm>
              <a:off x="2133600" y="2717801"/>
              <a:ext cx="3124200" cy="1600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5334000" y="3146099"/>
                <a:ext cx="221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?</a:t>
                </a:r>
                <a:endParaRPr lang="en-US" dirty="0"/>
              </a:p>
            </p:txBody>
          </p:sp>
        </p:grpSp>
        <p:sp>
          <p:nvSpPr>
            <p:cNvPr id="9" name="Right Arrow 8"/>
            <p:cNvSpPr/>
            <p:nvPr/>
          </p:nvSpPr>
          <p:spPr>
            <a:xfrm>
              <a:off x="7969468" y="4784834"/>
              <a:ext cx="228600" cy="2286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Diagram 9"/>
            <p:cNvGraphicFramePr/>
            <p:nvPr/>
          </p:nvGraphicFramePr>
          <p:xfrm>
            <a:off x="8213834" y="4692868"/>
            <a:ext cx="838200" cy="457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  <p:sp>
        <p:nvSpPr>
          <p:cNvPr id="13" name="Rectangle 12"/>
          <p:cNvSpPr/>
          <p:nvPr/>
        </p:nvSpPr>
        <p:spPr>
          <a:xfrm>
            <a:off x="4495800" y="4233208"/>
            <a:ext cx="4495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How long can this SSTAs persist?  </a:t>
            </a:r>
            <a:r>
              <a:rPr lang="en-US" sz="1600" b="1" i="1" dirty="0" smtClean="0"/>
              <a:t>Alexander and </a:t>
            </a:r>
            <a:r>
              <a:rPr lang="en-US" sz="1600" b="1" i="1" dirty="0" err="1" smtClean="0"/>
              <a:t>Deser</a:t>
            </a:r>
            <a:r>
              <a:rPr lang="en-US" sz="1600" b="1" i="1" dirty="0" smtClean="0"/>
              <a:t> (1995)</a:t>
            </a:r>
            <a:endParaRPr lang="en-US" sz="2000" b="1" i="1" dirty="0" smtClean="0"/>
          </a:p>
          <a:p>
            <a:pPr marL="342900" indent="-342900">
              <a:buFont typeface="+mj-lt"/>
              <a:buAutoNum type="arabicPeriod"/>
            </a:pPr>
            <a:endParaRPr lang="en-US" sz="20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What’s the atmospheric response to midlatitude SSTAs?                   </a:t>
            </a:r>
          </a:p>
          <a:p>
            <a:pPr marL="342900" indent="-342900"/>
            <a:r>
              <a:rPr lang="en-US" sz="2000" dirty="0" smtClean="0"/>
              <a:t>	</a:t>
            </a:r>
            <a:r>
              <a:rPr lang="en-US" sz="1600" b="1" i="1" dirty="0" smtClean="0"/>
              <a:t>Lau and </a:t>
            </a:r>
            <a:r>
              <a:rPr lang="en-US" sz="1600" b="1" i="1" dirty="0" err="1" smtClean="0"/>
              <a:t>Nath</a:t>
            </a:r>
            <a:r>
              <a:rPr lang="en-US" sz="1600" b="1" i="1" dirty="0" smtClean="0"/>
              <a:t> (1996)</a:t>
            </a:r>
            <a:r>
              <a:rPr lang="en-US" sz="2000" b="1" i="1" dirty="0" smtClean="0"/>
              <a:t> ), </a:t>
            </a:r>
            <a:r>
              <a:rPr lang="en-US" sz="1600" b="1" i="1" dirty="0" err="1" smtClean="0"/>
              <a:t>Peng</a:t>
            </a:r>
            <a:r>
              <a:rPr lang="en-US" sz="1600" b="1" i="1" dirty="0" smtClean="0"/>
              <a:t> et al. (2002)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95800" y="4175234"/>
            <a:ext cx="4343400" cy="1981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3400" y="0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 way air-sea interaction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6798" y="77776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JF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0598" y="365760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FM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53" y="468868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NAO+ composite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2956034" y="2971800"/>
            <a:ext cx="1463566" cy="39676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upward: positive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73570" y="2209800"/>
          <a:ext cx="8918030" cy="212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agram 17"/>
          <p:cNvGraphicFramePr/>
          <p:nvPr/>
        </p:nvGraphicFramePr>
        <p:xfrm>
          <a:off x="73570" y="212834"/>
          <a:ext cx="8918030" cy="1920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76200" y="4419600"/>
          <a:ext cx="891803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20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4800" y="1074241"/>
            <a:ext cx="6324600" cy="27432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5" name="L-Shape 14"/>
          <p:cNvSpPr/>
          <p:nvPr/>
        </p:nvSpPr>
        <p:spPr>
          <a:xfrm rot="10800000" flipV="1">
            <a:off x="2590800" y="2330667"/>
            <a:ext cx="3946634" cy="2971800"/>
          </a:xfrm>
          <a:prstGeom prst="corner">
            <a:avLst>
              <a:gd name="adj1" fmla="val 35115"/>
              <a:gd name="adj2" fmla="val 6838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800600" y="2438400"/>
            <a:ext cx="4191000" cy="130853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1600200"/>
          <a:ext cx="5943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7391400" y="2653864"/>
          <a:ext cx="152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16200000" flipV="1">
            <a:off x="4200198" y="2263666"/>
            <a:ext cx="762000" cy="533400"/>
          </a:xfrm>
          <a:prstGeom prst="straightConnector1">
            <a:avLst/>
          </a:prstGeom>
          <a:ln>
            <a:solidFill>
              <a:schemeClr val="accent3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1066800"/>
            <a:ext cx="5442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chemeClr val="accent3"/>
                </a:solidFill>
              </a:rPr>
              <a:t>Observational evidence</a:t>
            </a:r>
          </a:p>
          <a:p>
            <a:r>
              <a:rPr lang="en-US" sz="2200" b="1" i="1" dirty="0" smtClean="0">
                <a:solidFill>
                  <a:schemeClr val="accent3"/>
                </a:solidFill>
              </a:rPr>
              <a:t>Diagnosis of output from High-resolution run</a:t>
            </a:r>
            <a:endParaRPr lang="en-US" sz="2200" b="1" i="1" dirty="0">
              <a:solidFill>
                <a:schemeClr val="accent3"/>
              </a:solidFill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2743200" y="4191000"/>
          <a:ext cx="152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6" name="Group 26"/>
          <p:cNvGrpSpPr/>
          <p:nvPr/>
        </p:nvGrpSpPr>
        <p:grpSpPr>
          <a:xfrm>
            <a:off x="4267200" y="4349094"/>
            <a:ext cx="3962400" cy="1137306"/>
            <a:chOff x="3557758" y="5009336"/>
            <a:chExt cx="3810200" cy="832506"/>
          </a:xfrm>
        </p:grpSpPr>
        <p:sp>
          <p:nvSpPr>
            <p:cNvPr id="17" name="TextBox 16"/>
            <p:cNvSpPr txBox="1"/>
            <p:nvPr/>
          </p:nvSpPr>
          <p:spPr>
            <a:xfrm>
              <a:off x="3557758" y="5213132"/>
              <a:ext cx="1828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i="1" dirty="0" smtClean="0">
                  <a:solidFill>
                    <a:schemeClr val="accent1"/>
                  </a:solidFill>
                </a:rPr>
                <a:t>Coupled with</a:t>
              </a:r>
              <a:endParaRPr lang="en-US" sz="2200" b="1" i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5096493" y="5145275"/>
              <a:ext cx="219819" cy="47762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43039" y="5009336"/>
              <a:ext cx="1866734" cy="292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chemeClr val="accent1"/>
                  </a:solidFill>
                </a:rPr>
                <a:t>full ocean model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07110" y="5441732"/>
              <a:ext cx="21608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chemeClr val="accent1"/>
                  </a:solidFill>
                </a:rPr>
                <a:t>Mixed layer model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4267200" y="3657600"/>
            <a:ext cx="12192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85393" y="2388513"/>
            <a:ext cx="22156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chemeClr val="accent4"/>
                </a:solidFill>
              </a:rPr>
              <a:t>New experiments</a:t>
            </a:r>
            <a:endParaRPr lang="en-US" sz="2200" b="1" i="1" dirty="0">
              <a:solidFill>
                <a:schemeClr val="accent4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553200" y="3124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6505902" y="3245068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0"/>
          </p:cNvCxnSpPr>
          <p:nvPr/>
        </p:nvCxnSpPr>
        <p:spPr>
          <a:xfrm rot="10800000">
            <a:off x="1295406" y="3168872"/>
            <a:ext cx="1295395" cy="1611821"/>
          </a:xfrm>
          <a:prstGeom prst="straightConnector1">
            <a:avLst/>
          </a:prstGeom>
          <a:ln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152400" y="76200"/>
            <a:ext cx="35814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Overall Summary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1" animBg="1"/>
      <p:bldGraphic spid="9" grpId="0">
        <p:bldAsOne/>
      </p:bldGraphic>
      <p:bldP spid="12" grpId="1"/>
      <p:bldGraphic spid="13" grpId="0">
        <p:bldAsOne/>
      </p:bldGraphic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Acknowledgements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My advisor </a:t>
            </a:r>
            <a:r>
              <a:rPr lang="en-US" sz="2800" i="1" dirty="0" smtClean="0"/>
              <a:t>Gabriel Lau</a:t>
            </a:r>
          </a:p>
          <a:p>
            <a:r>
              <a:rPr lang="en-US" sz="2800" dirty="0" smtClean="0"/>
              <a:t>The advisory committee:</a:t>
            </a:r>
          </a:p>
          <a:p>
            <a:pPr lvl="1"/>
            <a:r>
              <a:rPr lang="en-US" i="1" dirty="0" smtClean="0"/>
              <a:t>Isaac Held</a:t>
            </a:r>
          </a:p>
          <a:p>
            <a:pPr lvl="1"/>
            <a:r>
              <a:rPr lang="en-US" i="1" dirty="0" smtClean="0"/>
              <a:t>Geoffrey K. </a:t>
            </a:r>
            <a:r>
              <a:rPr lang="en-US" i="1" dirty="0" err="1" smtClean="0"/>
              <a:t>Vallis</a:t>
            </a:r>
            <a:endParaRPr lang="en-US" i="1" dirty="0" smtClean="0"/>
          </a:p>
          <a:p>
            <a:pPr lvl="1"/>
            <a:r>
              <a:rPr lang="en-US" i="1" dirty="0" smtClean="0"/>
              <a:t>Thomas L. </a:t>
            </a:r>
            <a:r>
              <a:rPr lang="en-US" i="1" dirty="0" err="1" smtClean="0"/>
              <a:t>Delworth</a:t>
            </a:r>
            <a:endParaRPr lang="en-US" i="1" dirty="0" smtClean="0"/>
          </a:p>
          <a:p>
            <a:r>
              <a:rPr lang="en-US" sz="2800" i="1" dirty="0" smtClean="0"/>
              <a:t>Andrew Wittenberg, Gabriel. A. </a:t>
            </a:r>
            <a:r>
              <a:rPr lang="en-US" sz="2800" i="1" dirty="0" err="1" smtClean="0"/>
              <a:t>Vecchi</a:t>
            </a:r>
            <a:endParaRPr lang="en-US" sz="2800" i="1" dirty="0" smtClean="0"/>
          </a:p>
          <a:p>
            <a:r>
              <a:rPr lang="en-US" sz="2800" i="1" dirty="0" smtClean="0"/>
              <a:t>Mary Jo </a:t>
            </a:r>
            <a:r>
              <a:rPr lang="en-US" sz="2800" i="1" dirty="0" err="1" smtClean="0"/>
              <a:t>Nath</a:t>
            </a:r>
            <a:endParaRPr lang="en-US" sz="2800" i="1" dirty="0" smtClean="0"/>
          </a:p>
          <a:p>
            <a:pPr lvl="1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0000" t="11459" r="20313" b="7292"/>
          <a:stretch>
            <a:fillRect/>
          </a:stretch>
        </p:blipFill>
        <p:spPr bwMode="auto">
          <a:xfrm rot="16200000">
            <a:off x="2879558" y="-745958"/>
            <a:ext cx="3733800" cy="766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010400" y="152400"/>
            <a:ext cx="2133600" cy="9144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</a:rPr>
              <a:t>Teleconnection Patterns</a:t>
            </a:r>
            <a:br>
              <a:rPr lang="en-US" sz="2400" b="1" i="1" dirty="0" smtClean="0">
                <a:solidFill>
                  <a:srgbClr val="0000CC"/>
                </a:solidFill>
              </a:rPr>
            </a:br>
            <a:r>
              <a:rPr lang="en-US" sz="2400" b="1" i="1" dirty="0" smtClean="0">
                <a:solidFill>
                  <a:srgbClr val="0000CC"/>
                </a:solidFill>
              </a:rPr>
              <a:t>(DJF-mean)</a:t>
            </a:r>
            <a:endParaRPr lang="en-US" sz="2400" b="1" i="1" dirty="0">
              <a:solidFill>
                <a:srgbClr val="0000CC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5956" t="14458" r="14916" b="46988"/>
          <a:stretch>
            <a:fillRect/>
          </a:stretch>
        </p:blipFill>
        <p:spPr>
          <a:xfrm>
            <a:off x="2819400" y="533400"/>
            <a:ext cx="4114800" cy="1899138"/>
          </a:xfrm>
          <a:prstGeom prst="rect">
            <a:avLst/>
          </a:prstGeo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2971800" y="76200"/>
            <a:ext cx="3887788" cy="4413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latin typeface="+mj-lt"/>
              </a:rPr>
              <a:t>EOF1 of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SST</a:t>
            </a:r>
            <a:r>
              <a:rPr lang="en-US" b="1" dirty="0" smtClean="0">
                <a:latin typeface="+mj-lt"/>
              </a:rPr>
              <a:t> over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TP</a:t>
            </a:r>
            <a:r>
              <a:rPr lang="en-US" b="1" dirty="0" smtClean="0">
                <a:latin typeface="+mj-lt"/>
              </a:rPr>
              <a:t>(ENSO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67.5%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48200" y="3639312"/>
            <a:ext cx="4078224" cy="2858196"/>
            <a:chOff x="4648200" y="3639312"/>
            <a:chExt cx="4078224" cy="2858196"/>
          </a:xfrm>
        </p:grpSpPr>
        <p:sp>
          <p:nvSpPr>
            <p:cNvPr id="9" name="Text Placeholder 4"/>
            <p:cNvSpPr txBox="1">
              <a:spLocks/>
            </p:cNvSpPr>
            <p:nvPr/>
          </p:nvSpPr>
          <p:spPr>
            <a:xfrm>
              <a:off x="4687824" y="3639312"/>
              <a:ext cx="4038600" cy="457200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en-US" b="1" dirty="0" smtClean="0">
                  <a:latin typeface="+mj-lt"/>
                </a:rPr>
                <a:t>EOF1 of </a:t>
              </a:r>
              <a:r>
                <a:rPr lang="en-US" b="1" dirty="0" smtClean="0">
                  <a:solidFill>
                    <a:srgbClr val="FF0000"/>
                  </a:solidFill>
                  <a:latin typeface="+mj-lt"/>
                </a:rPr>
                <a:t>SLP</a:t>
              </a:r>
              <a:r>
                <a:rPr lang="en-US" b="1" dirty="0" smtClean="0">
                  <a:latin typeface="+mj-lt"/>
                </a:rPr>
                <a:t> over </a:t>
              </a:r>
              <a:r>
                <a:rPr lang="en-US" b="1" dirty="0" err="1" smtClean="0">
                  <a:solidFill>
                    <a:srgbClr val="FF0000"/>
                  </a:solidFill>
                  <a:latin typeface="+mj-lt"/>
                </a:rPr>
                <a:t>N.Atl</a:t>
              </a:r>
              <a:r>
                <a:rPr lang="en-US" b="1" dirty="0" smtClean="0">
                  <a:latin typeface="+mj-lt"/>
                </a:rPr>
                <a:t>(</a:t>
              </a: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NAO) 46.1%</a:t>
              </a:r>
            </a:p>
          </p:txBody>
        </p:sp>
        <p:pic>
          <p:nvPicPr>
            <p:cNvPr id="67586" name="Picture 2"/>
            <p:cNvPicPr>
              <a:picLocks noChangeAspect="1" noChangeArrowheads="1"/>
            </p:cNvPicPr>
            <p:nvPr/>
          </p:nvPicPr>
          <p:blipFill>
            <a:blip r:embed="rId4"/>
            <a:srcRect l="14063" t="28184" r="13281" b="15447"/>
            <a:stretch>
              <a:fillRect/>
            </a:stretch>
          </p:blipFill>
          <p:spPr bwMode="auto">
            <a:xfrm>
              <a:off x="4648200" y="4281948"/>
              <a:ext cx="3962399" cy="2215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Group 14"/>
          <p:cNvGrpSpPr/>
          <p:nvPr/>
        </p:nvGrpSpPr>
        <p:grpSpPr>
          <a:xfrm>
            <a:off x="381000" y="3625850"/>
            <a:ext cx="4042055" cy="2911474"/>
            <a:chOff x="381000" y="3625850"/>
            <a:chExt cx="4042055" cy="2911474"/>
          </a:xfrm>
        </p:grpSpPr>
        <p:pic>
          <p:nvPicPr>
            <p:cNvPr id="62466" name="Picture 2"/>
            <p:cNvPicPr>
              <a:picLocks noChangeAspect="1" noChangeArrowheads="1"/>
            </p:cNvPicPr>
            <p:nvPr/>
          </p:nvPicPr>
          <p:blipFill>
            <a:blip r:embed="rId5"/>
            <a:srcRect l="4688" t="48780" r="52343" b="14363"/>
            <a:stretch>
              <a:fillRect/>
            </a:stretch>
          </p:blipFill>
          <p:spPr bwMode="auto">
            <a:xfrm>
              <a:off x="381000" y="4038599"/>
              <a:ext cx="4042055" cy="249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553876" y="3625850"/>
              <a:ext cx="311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itchFamily="34" charset="0"/>
                </a:rPr>
                <a:t>EOF 1 </a:t>
              </a:r>
              <a:r>
                <a:rPr lang="en-US" b="1" dirty="0" smtClean="0">
                  <a:latin typeface="Calibri" pitchFamily="34" charset="0"/>
                </a:rPr>
                <a:t>of 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SLP</a:t>
              </a:r>
              <a:r>
                <a:rPr lang="en-US" b="1" dirty="0" smtClean="0">
                  <a:latin typeface="Calibri" pitchFamily="34" charset="0"/>
                </a:rPr>
                <a:t> over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Calibri" pitchFamily="34" charset="0"/>
                </a:rPr>
                <a:t>N.Pac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  </a:t>
              </a:r>
              <a:r>
                <a:rPr lang="en-US" b="1" dirty="0">
                  <a:latin typeface="Calibri" pitchFamily="34" charset="0"/>
                </a:rPr>
                <a:t>42.9%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62600" y="3284968"/>
            <a:ext cx="3733800" cy="3344432"/>
            <a:chOff x="4708634" y="2557800"/>
            <a:chExt cx="3733800" cy="3344432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/>
            <a:srcRect l="7812" t="31436" r="49219" b="7461"/>
            <a:stretch>
              <a:fillRect/>
            </a:stretch>
          </p:blipFill>
          <p:spPr bwMode="auto">
            <a:xfrm>
              <a:off x="5356317" y="2895600"/>
              <a:ext cx="2933717" cy="3006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4708634" y="2557800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Regression of </a:t>
              </a:r>
              <a:r>
                <a:rPr lang="en-US" b="1" dirty="0" smtClean="0">
                  <a:solidFill>
                    <a:srgbClr val="FF0000"/>
                  </a:solidFill>
                </a:rPr>
                <a:t>Z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500</a:t>
              </a:r>
              <a:r>
                <a:rPr lang="en-US" b="1" dirty="0" smtClean="0"/>
                <a:t> against </a:t>
              </a:r>
              <a:r>
                <a:rPr lang="en-US" b="1" dirty="0" smtClean="0">
                  <a:solidFill>
                    <a:srgbClr val="FF0000"/>
                  </a:solidFill>
                </a:rPr>
                <a:t>PC1 (NAO)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48000" y="3733800"/>
            <a:ext cx="2917372" cy="2819400"/>
            <a:chOff x="3048000" y="3505200"/>
            <a:chExt cx="2917372" cy="2819400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/>
            <a:srcRect l="18022" t="21680" r="29481" b="17615"/>
            <a:stretch>
              <a:fillRect/>
            </a:stretch>
          </p:blipFill>
          <p:spPr bwMode="auto">
            <a:xfrm>
              <a:off x="3048000" y="3505200"/>
              <a:ext cx="2917372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Notched Right Arrow 28"/>
            <p:cNvSpPr/>
            <p:nvPr/>
          </p:nvSpPr>
          <p:spPr>
            <a:xfrm>
              <a:off x="4083268" y="5867400"/>
              <a:ext cx="990600" cy="457200"/>
            </a:xfrm>
            <a:prstGeom prst="notchedRightArrow">
              <a:avLst>
                <a:gd name="adj1" fmla="val 48189"/>
                <a:gd name="adj2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smtClean="0">
                  <a:ln/>
                  <a:solidFill>
                    <a:srgbClr val="FF0000"/>
                  </a:solidFill>
                  <a:sym typeface="Symbol"/>
                </a:rPr>
                <a:t></a:t>
              </a:r>
              <a:endParaRPr lang="en-US" b="1" dirty="0">
                <a:ln/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33689" y="381000"/>
            <a:ext cx="3584803" cy="2601005"/>
            <a:chOff x="-33689" y="381000"/>
            <a:chExt cx="3584803" cy="2601005"/>
          </a:xfrm>
        </p:grpSpPr>
        <p:sp>
          <p:nvSpPr>
            <p:cNvPr id="25" name="Notched Right Arrow 24"/>
            <p:cNvSpPr/>
            <p:nvPr/>
          </p:nvSpPr>
          <p:spPr>
            <a:xfrm rot="8206397">
              <a:off x="2726125" y="2482492"/>
              <a:ext cx="824989" cy="499513"/>
            </a:xfrm>
            <a:prstGeom prst="notchedRightArrow">
              <a:avLst>
                <a:gd name="adj1" fmla="val 47143"/>
                <a:gd name="adj2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/>
                  <a:solidFill>
                    <a:srgbClr val="FF0000"/>
                  </a:solidFill>
                </a:rPr>
                <a:t>+</a:t>
              </a:r>
              <a:endParaRPr lang="en-US" sz="2400" b="1" dirty="0">
                <a:ln/>
                <a:solidFill>
                  <a:srgbClr val="FF0000"/>
                </a:solidFill>
              </a:endParaRPr>
            </a:p>
          </p:txBody>
        </p:sp>
        <p:pic>
          <p:nvPicPr>
            <p:cNvPr id="26" name="Picture 25" descr="ENSO_PNA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33689" y="381000"/>
              <a:ext cx="2853089" cy="2274126"/>
            </a:xfrm>
            <a:prstGeom prst="rect">
              <a:avLst/>
            </a:prstGeom>
          </p:spPr>
        </p:pic>
      </p:grpSp>
      <p:sp>
        <p:nvSpPr>
          <p:cNvPr id="30" name="Notched Right Arrow 29"/>
          <p:cNvSpPr/>
          <p:nvPr/>
        </p:nvSpPr>
        <p:spPr>
          <a:xfrm rot="2440112">
            <a:off x="6180390" y="2539888"/>
            <a:ext cx="834801" cy="528520"/>
          </a:xfrm>
          <a:prstGeom prst="notchedRightArrow">
            <a:avLst>
              <a:gd name="adj1" fmla="val 47143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FF0000"/>
                </a:solidFill>
              </a:rPr>
              <a:t>?</a:t>
            </a:r>
            <a:endParaRPr lang="en-US" b="1" dirty="0">
              <a:ln/>
              <a:solidFill>
                <a:srgbClr val="FF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76200" y="3241768"/>
            <a:ext cx="3733800" cy="3387632"/>
            <a:chOff x="-152400" y="3124200"/>
            <a:chExt cx="3733800" cy="3387632"/>
          </a:xfrm>
        </p:grpSpPr>
        <p:grpSp>
          <p:nvGrpSpPr>
            <p:cNvPr id="19" name="Group 18"/>
            <p:cNvGrpSpPr/>
            <p:nvPr/>
          </p:nvGrpSpPr>
          <p:grpSpPr>
            <a:xfrm>
              <a:off x="-152400" y="3124200"/>
              <a:ext cx="3733800" cy="3387632"/>
              <a:chOff x="641132" y="1295400"/>
              <a:chExt cx="3733800" cy="3387632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9"/>
              <a:srcRect l="7031" t="31436" r="49331" b="7462"/>
              <a:stretch>
                <a:fillRect/>
              </a:stretch>
            </p:blipFill>
            <p:spPr bwMode="auto">
              <a:xfrm>
                <a:off x="785929" y="1676400"/>
                <a:ext cx="2979403" cy="300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641132" y="1295400"/>
                <a:ext cx="3733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Regression of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Z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500</a:t>
                </a:r>
                <a:r>
                  <a:rPr lang="en-US" b="1" dirty="0" smtClean="0"/>
                  <a:t> against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PC1 (PNA)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2" name="Circular Arrow 31"/>
            <p:cNvSpPr/>
            <p:nvPr/>
          </p:nvSpPr>
          <p:spPr>
            <a:xfrm rot="19239933">
              <a:off x="1366788" y="4858860"/>
              <a:ext cx="1540808" cy="966638"/>
            </a:xfrm>
            <a:prstGeom prst="circularArrow">
              <a:avLst>
                <a:gd name="adj1" fmla="val 9129"/>
                <a:gd name="adj2" fmla="val 1088273"/>
                <a:gd name="adj3" fmla="val 20701319"/>
                <a:gd name="adj4" fmla="val 10800000"/>
                <a:gd name="adj5" fmla="val 1188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/>
          <a:srcRect l="21875" t="11796" r="48438" b="3485"/>
          <a:stretch>
            <a:fillRect/>
          </a:stretch>
        </p:blipFill>
        <p:spPr bwMode="auto">
          <a:xfrm>
            <a:off x="381000" y="672664"/>
            <a:ext cx="2895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ounded Rectangular Callout 24"/>
          <p:cNvSpPr/>
          <p:nvPr/>
        </p:nvSpPr>
        <p:spPr>
          <a:xfrm>
            <a:off x="3810000" y="4877704"/>
            <a:ext cx="2133600" cy="1676400"/>
          </a:xfrm>
          <a:prstGeom prst="wedgeRoundRectCallout">
            <a:avLst>
              <a:gd name="adj1" fmla="val -63691"/>
              <a:gd name="adj2" fmla="val 43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7620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</a:rPr>
              <a:t>Strong Seasonal Dependence in </a:t>
            </a:r>
            <a:r>
              <a:rPr lang="en-US" sz="2400" b="1" i="1" dirty="0" smtClean="0">
                <a:solidFill>
                  <a:srgbClr val="FF0000"/>
                </a:solidFill>
              </a:rPr>
              <a:t>Late Winter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7732" y="4875074"/>
            <a:ext cx="205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Regression of the </a:t>
            </a:r>
            <a:r>
              <a:rPr lang="en-US" dirty="0" smtClean="0">
                <a:solidFill>
                  <a:srgbClr val="0000CC"/>
                </a:solidFill>
              </a:rPr>
              <a:t>SLP</a:t>
            </a:r>
            <a:r>
              <a:rPr lang="en-US" dirty="0" smtClean="0"/>
              <a:t> averaged over the </a:t>
            </a:r>
            <a:r>
              <a:rPr lang="en-US" dirty="0" smtClean="0">
                <a:solidFill>
                  <a:srgbClr val="FF0000"/>
                </a:solidFill>
              </a:rPr>
              <a:t>35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</a:t>
            </a:r>
            <a:r>
              <a:rPr lang="en-US" dirty="0" smtClean="0">
                <a:solidFill>
                  <a:srgbClr val="FF0000"/>
                </a:solidFill>
              </a:rPr>
              <a:t>-55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</a:t>
            </a:r>
            <a:r>
              <a:rPr lang="en-US" dirty="0" smtClean="0">
                <a:solidFill>
                  <a:srgbClr val="FF0000"/>
                </a:solidFill>
              </a:rPr>
              <a:t>N latitude band </a:t>
            </a:r>
            <a:r>
              <a:rPr lang="en-US" dirty="0" smtClean="0"/>
              <a:t>over the </a:t>
            </a:r>
            <a:r>
              <a:rPr lang="en-US" dirty="0" err="1" smtClean="0">
                <a:solidFill>
                  <a:srgbClr val="FF0000"/>
                </a:solidFill>
              </a:rPr>
              <a:t>N.Pac</a:t>
            </a:r>
            <a:r>
              <a:rPr lang="en-US" dirty="0" smtClean="0"/>
              <a:t> against the </a:t>
            </a:r>
            <a:r>
              <a:rPr lang="en-US" dirty="0" smtClean="0">
                <a:solidFill>
                  <a:srgbClr val="0000CC"/>
                </a:solidFill>
              </a:rPr>
              <a:t>ENSO index</a:t>
            </a:r>
            <a:endParaRPr lang="en-US" dirty="0">
              <a:solidFill>
                <a:srgbClr val="0000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98332" y="3368566"/>
            <a:ext cx="1981200" cy="13136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657600" y="762000"/>
            <a:ext cx="5181600" cy="6069925"/>
            <a:chOff x="3657600" y="762000"/>
            <a:chExt cx="5181600" cy="606992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/>
            <a:srcRect l="12500" t="22917" r="17969" b="8333"/>
            <a:stretch>
              <a:fillRect/>
            </a:stretch>
          </p:blipFill>
          <p:spPr bwMode="auto">
            <a:xfrm>
              <a:off x="3657600" y="762000"/>
              <a:ext cx="5181600" cy="384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Rounded Rectangular Callout 25"/>
            <p:cNvSpPr/>
            <p:nvPr/>
          </p:nvSpPr>
          <p:spPr>
            <a:xfrm>
              <a:off x="6660932" y="4815462"/>
              <a:ext cx="2025868" cy="1948764"/>
            </a:xfrm>
            <a:prstGeom prst="wedgeRoundRectCallout">
              <a:avLst>
                <a:gd name="adj1" fmla="val -43001"/>
                <a:gd name="adj2" fmla="val -60698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13332" y="4800600"/>
              <a:ext cx="19812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</a:pPr>
              <a:r>
                <a:rPr lang="en-US" dirty="0" smtClean="0"/>
                <a:t>Regression of the </a:t>
              </a:r>
              <a:r>
                <a:rPr lang="en-US" dirty="0" smtClean="0">
                  <a:solidFill>
                    <a:srgbClr val="0000CC"/>
                  </a:solidFill>
                </a:rPr>
                <a:t>SLP</a:t>
              </a:r>
              <a:r>
                <a:rPr lang="en-US" dirty="0" smtClean="0"/>
                <a:t> averaged over the </a:t>
              </a:r>
              <a:r>
                <a:rPr lang="en-US" dirty="0" smtClean="0">
                  <a:solidFill>
                    <a:srgbClr val="FF0000"/>
                  </a:solidFill>
                </a:rPr>
                <a:t>70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</a:t>
              </a:r>
              <a:r>
                <a:rPr lang="en-US" dirty="0" smtClean="0">
                  <a:solidFill>
                    <a:srgbClr val="FF0000"/>
                  </a:solidFill>
                </a:rPr>
                <a:t>-20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</a:t>
              </a:r>
              <a:r>
                <a:rPr lang="en-US" dirty="0" smtClean="0">
                  <a:solidFill>
                    <a:srgbClr val="FF0000"/>
                  </a:solidFill>
                </a:rPr>
                <a:t>W longitude band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dirty="0" smtClean="0"/>
                <a:t>over the </a:t>
              </a:r>
              <a:r>
                <a:rPr lang="en-US" dirty="0" err="1" smtClean="0">
                  <a:solidFill>
                    <a:srgbClr val="FF0000"/>
                  </a:solidFill>
                </a:rPr>
                <a:t>N.Atl</a:t>
              </a:r>
              <a:r>
                <a:rPr lang="en-US" dirty="0" smtClean="0"/>
                <a:t> against </a:t>
              </a:r>
              <a:r>
                <a:rPr lang="en-US" dirty="0" smtClean="0">
                  <a:solidFill>
                    <a:srgbClr val="0000CC"/>
                  </a:solidFill>
                </a:rPr>
                <a:t>the ENSO index</a:t>
              </a:r>
              <a:endParaRPr lang="en-US" dirty="0">
                <a:solidFill>
                  <a:srgbClr val="0000CC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6200000" flipH="1">
              <a:off x="6217786" y="3186346"/>
              <a:ext cx="1232336" cy="14972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6919352" y="2608278"/>
              <a:ext cx="2286000" cy="28108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6" name="Line Callout 2 15"/>
          <p:cNvSpPr/>
          <p:nvPr/>
        </p:nvSpPr>
        <p:spPr>
          <a:xfrm>
            <a:off x="228600" y="2514600"/>
            <a:ext cx="685800" cy="304800"/>
          </a:xfrm>
          <a:prstGeom prst="borderCallout2">
            <a:avLst>
              <a:gd name="adj1" fmla="val 65302"/>
              <a:gd name="adj2" fmla="val 104311"/>
              <a:gd name="adj3" fmla="val 70474"/>
              <a:gd name="adj4" fmla="val 141953"/>
              <a:gd name="adj5" fmla="val 254823"/>
              <a:gd name="adj6" fmla="val 2977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-4.5</a:t>
            </a:r>
            <a:endParaRPr lang="en-US" dirty="0"/>
          </a:p>
        </p:txBody>
      </p:sp>
      <p:sp>
        <p:nvSpPr>
          <p:cNvPr id="20" name="Line Callout 2 19"/>
          <p:cNvSpPr/>
          <p:nvPr/>
        </p:nvSpPr>
        <p:spPr>
          <a:xfrm>
            <a:off x="3276600" y="1371600"/>
            <a:ext cx="685800" cy="304800"/>
          </a:xfrm>
          <a:prstGeom prst="borderCallout2">
            <a:avLst>
              <a:gd name="adj1" fmla="val 65302"/>
              <a:gd name="adj2" fmla="val 104311"/>
              <a:gd name="adj3" fmla="val 60130"/>
              <a:gd name="adj4" fmla="val 153448"/>
              <a:gd name="adj5" fmla="val 368616"/>
              <a:gd name="adj6" fmla="val 500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-1.6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ENSO_NAO_djf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6200"/>
            <a:ext cx="3962051" cy="3200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8600" y="407075"/>
            <a:ext cx="2514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ENSO index</a:t>
            </a:r>
            <a:r>
              <a:rPr lang="en-US" dirty="0" smtClean="0"/>
              <a:t>: PC1 of the EOF1 of SST over TP</a:t>
            </a:r>
          </a:p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DJF-mean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NAO index</a:t>
            </a:r>
            <a:r>
              <a:rPr lang="en-US" dirty="0" smtClean="0"/>
              <a:t>: PC1 of the EOF1 of SLP over NA (</a:t>
            </a:r>
            <a:r>
              <a:rPr lang="en-US" dirty="0" smtClean="0">
                <a:solidFill>
                  <a:srgbClr val="FF0000"/>
                </a:solidFill>
              </a:rPr>
              <a:t>DJFM-mean</a:t>
            </a:r>
            <a:r>
              <a:rPr lang="en-US" dirty="0" smtClean="0"/>
              <a:t>)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781800" y="533400"/>
            <a:ext cx="838200" cy="381000"/>
          </a:xfrm>
          <a:prstGeom prst="wedgeRoundRectCallout">
            <a:avLst>
              <a:gd name="adj1" fmla="val -71812"/>
              <a:gd name="adj2" fmla="val -311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NAO</a:t>
            </a:r>
            <a:r>
              <a:rPr lang="en-US" sz="1600" dirty="0"/>
              <a:t>+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781800" y="1905000"/>
            <a:ext cx="838200" cy="381000"/>
          </a:xfrm>
          <a:prstGeom prst="wedgeRoundRectCallout">
            <a:avLst>
              <a:gd name="adj1" fmla="val -83099"/>
              <a:gd name="adj2" fmla="val 1757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NAO</a:t>
            </a:r>
            <a:r>
              <a:rPr lang="en-US" sz="1600" dirty="0"/>
              <a:t>-</a:t>
            </a:r>
          </a:p>
        </p:txBody>
      </p:sp>
      <p:pic>
        <p:nvPicPr>
          <p:cNvPr id="17" name="Picture 16" descr="NA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50" y="2667000"/>
            <a:ext cx="3067050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Oval 24"/>
          <p:cNvSpPr/>
          <p:nvPr/>
        </p:nvSpPr>
        <p:spPr>
          <a:xfrm>
            <a:off x="7829550" y="3057525"/>
            <a:ext cx="8382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NAO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619375"/>
            <a:ext cx="3095625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Oval 23"/>
          <p:cNvSpPr/>
          <p:nvPr/>
        </p:nvSpPr>
        <p:spPr>
          <a:xfrm>
            <a:off x="2209800" y="5578366"/>
            <a:ext cx="838200" cy="381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05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QUESTION</a:t>
            </a:r>
            <a:r>
              <a:rPr lang="en-US" dirty="0" smtClean="0"/>
              <a:t>: Which dynamical processes are responsible for the atmospheric-ocean variability over the tropical Pacific, North Pacific and North Atlantic in late winter?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457200" y="3200400"/>
          <a:ext cx="8305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914400" y="2667000"/>
            <a:ext cx="4385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Three Possible Mechanisms: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2">
        <p:bldAsOne/>
      </p:bldGraphic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762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rgbClr val="0000CC"/>
                </a:solidFill>
              </a:rPr>
              <a:t>Previous Studies</a:t>
            </a:r>
            <a:endParaRPr lang="en-US" sz="2600" b="1" i="1" dirty="0">
              <a:solidFill>
                <a:srgbClr val="0000CC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76200" y="4724400"/>
          <a:ext cx="891803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73570" y="407272"/>
          <a:ext cx="891803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73570" y="2556638"/>
          <a:ext cx="891803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24087</TotalTime>
  <Words>1843</Words>
  <Application>Microsoft Office PowerPoint</Application>
  <PresentationFormat>On-screen Show (4:3)</PresentationFormat>
  <Paragraphs>365</Paragraphs>
  <Slides>42</Slides>
  <Notes>33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Interactions between Atmospheric Variability over the Pacific and North Atlantic basin – Role of Transient Eddies</vt:lpstr>
      <vt:lpstr>Outline</vt:lpstr>
      <vt:lpstr>Slide 3</vt:lpstr>
      <vt:lpstr>Slide 4</vt:lpstr>
      <vt:lpstr>Teleconnection Patterns (DJF-mean)</vt:lpstr>
      <vt:lpstr>Strong Seasonal Dependence in Late Winter</vt:lpstr>
      <vt:lpstr>Slide 7</vt:lpstr>
      <vt:lpstr>Slide 8</vt:lpstr>
      <vt:lpstr>Slide 9</vt:lpstr>
      <vt:lpstr>Part II:  Dynamical Mechanisms a) Stationary Wave Propagation</vt:lpstr>
      <vt:lpstr>Slide 11</vt:lpstr>
      <vt:lpstr>Method</vt:lpstr>
      <vt:lpstr>Slide 13</vt:lpstr>
      <vt:lpstr>b) Storm Track Activity: Transient Eddy Fluxes of Momentum and Heat</vt:lpstr>
      <vt:lpstr>Data Processing</vt:lpstr>
      <vt:lpstr>Extended EP Vector</vt:lpstr>
      <vt:lpstr>The transient forcing: geopotential height tendency due to the synoptic-scale eddy vorticity flux convergence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Summary-1 </vt:lpstr>
      <vt:lpstr>Summary-2 </vt:lpstr>
      <vt:lpstr>Slide 31</vt:lpstr>
      <vt:lpstr>Part III:  Future Work and Preliminary Results</vt:lpstr>
      <vt:lpstr>Future Work</vt:lpstr>
      <vt:lpstr> 3-D Tendency due to barotropic and  baroclinic components of eddy forcing</vt:lpstr>
      <vt:lpstr>Structure of transient eddies </vt:lpstr>
      <vt:lpstr>Seesaw between Aleutian Low and Icelandic Low  (Honda and Nakamura 2001) </vt:lpstr>
      <vt:lpstr>Correlation coefficient between the 2000-year time series of the 31-day moving-averaged AL and IL intensities for each calendar day</vt:lpstr>
      <vt:lpstr>EOF of the Z250 for Individual calendar Month</vt:lpstr>
      <vt:lpstr>Slide 39</vt:lpstr>
      <vt:lpstr>Slide 40</vt:lpstr>
      <vt:lpstr>Acknowledgements</vt:lpstr>
      <vt:lpstr>Slide 42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YingLi</dc:creator>
  <cp:lastModifiedBy>YingLi</cp:lastModifiedBy>
  <cp:revision>389</cp:revision>
  <dcterms:created xsi:type="dcterms:W3CDTF">2008-03-08T17:58:35Z</dcterms:created>
  <dcterms:modified xsi:type="dcterms:W3CDTF">2008-08-06T19:10:33Z</dcterms:modified>
</cp:coreProperties>
</file>