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90" r:id="rId3"/>
    <p:sldId id="292" r:id="rId4"/>
    <p:sldId id="291" r:id="rId5"/>
    <p:sldId id="293" r:id="rId6"/>
    <p:sldId id="299" r:id="rId7"/>
    <p:sldId id="301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02" r:id="rId17"/>
    <p:sldId id="295" r:id="rId18"/>
    <p:sldId id="300" r:id="rId19"/>
    <p:sldId id="303" r:id="rId20"/>
    <p:sldId id="297" r:id="rId21"/>
    <p:sldId id="298" r:id="rId22"/>
    <p:sldId id="316" r:id="rId23"/>
    <p:sldId id="317" r:id="rId24"/>
    <p:sldId id="310" r:id="rId25"/>
    <p:sldId id="311" r:id="rId26"/>
    <p:sldId id="312" r:id="rId27"/>
    <p:sldId id="313" r:id="rId28"/>
    <p:sldId id="314" r:id="rId29"/>
    <p:sldId id="308" r:id="rId30"/>
    <p:sldId id="309" r:id="rId31"/>
    <p:sldId id="315" r:id="rId32"/>
    <p:sldId id="305" r:id="rId33"/>
    <p:sldId id="304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F89"/>
    <a:srgbClr val="E92F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3" autoAdjust="0"/>
    <p:restoredTop sz="94660"/>
  </p:normalViewPr>
  <p:slideViewPr>
    <p:cSldViewPr>
      <p:cViewPr varScale="1">
        <p:scale>
          <a:sx n="61" d="100"/>
          <a:sy n="61" d="100"/>
        </p:scale>
        <p:origin x="18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1879-7539-406D-A785-7FD785032CCA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7679-FEB2-4E77-A510-208D79F5A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5692D-EF33-4168-A8D4-99A3812AE7C9}" type="slidenum">
              <a:rPr lang="en-US"/>
              <a:pPr/>
              <a:t>3</a:t>
            </a:fld>
            <a:endParaRPr lang="en-US"/>
          </a:p>
        </p:txBody>
      </p:sp>
      <p:sp>
        <p:nvSpPr>
          <p:cNvPr id="632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17B66-B3BA-4234-B97B-7F6E15C62DE4}" type="slidenum">
              <a:rPr lang="en-US"/>
              <a:pPr/>
              <a:t>22</a:t>
            </a:fld>
            <a:endParaRPr lang="en-US"/>
          </a:p>
        </p:txBody>
      </p:sp>
      <p:sp>
        <p:nvSpPr>
          <p:cNvPr id="86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95B04-F852-4105-8165-E8B0DE74E8CE}" type="slidenum">
              <a:rPr lang="en-US"/>
              <a:pPr/>
              <a:t>23</a:t>
            </a:fld>
            <a:endParaRPr lang="en-US"/>
          </a:p>
        </p:txBody>
      </p:sp>
      <p:sp>
        <p:nvSpPr>
          <p:cNvPr id="865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6DC4D-C5FF-4A19-AADE-F31319EDFC76}" type="slidenum">
              <a:rPr lang="en-US"/>
              <a:pPr/>
              <a:t>25</a:t>
            </a:fld>
            <a:endParaRPr lang="en-US"/>
          </a:p>
        </p:txBody>
      </p:sp>
      <p:sp>
        <p:nvSpPr>
          <p:cNvPr id="542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95800" cy="365125"/>
          </a:xfrm>
        </p:spPr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356350"/>
            <a:ext cx="762000" cy="365125"/>
          </a:xfrm>
        </p:spPr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4572000" cy="365125"/>
          </a:xfrm>
        </p:spPr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416675"/>
            <a:ext cx="762000" cy="365125"/>
          </a:xfrm>
        </p:spPr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34D0BA-F93E-4E81-99D0-E393FF9BB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0">
              <a:schemeClr val="bg2"/>
            </a:gs>
            <a:gs pos="82000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3404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457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RSC meeting, April 21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34D0BA-F93E-4E81-99D0-E393FF9BBBC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8" descr="center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634413" y="6348413"/>
            <a:ext cx="431800" cy="438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Chart1.xls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 physics at RHIC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Physics case and preparations in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 and PHENIX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54696" cy="1752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 smtClean="0"/>
              <a:t>RHIC Spin Collaboration Meeting</a:t>
            </a:r>
            <a:r>
              <a:rPr lang="en-US" dirty="0" smtClean="0"/>
              <a:t>, </a:t>
            </a:r>
            <a:endParaRPr lang="en-US" dirty="0" smtClean="0"/>
          </a:p>
          <a:p>
            <a:pPr algn="ctr"/>
            <a:r>
              <a:rPr lang="en-US" dirty="0" smtClean="0"/>
              <a:t>April </a:t>
            </a:r>
            <a:r>
              <a:rPr lang="en-US" dirty="0" smtClean="0"/>
              <a:t>21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Matthias Grosse Perdekamp (UIUC)</a:t>
            </a:r>
          </a:p>
          <a:p>
            <a:pPr algn="ctr"/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Nadolsky</a:t>
            </a:r>
            <a:r>
              <a:rPr lang="en-US" dirty="0" smtClean="0"/>
              <a:t> (ANL)</a:t>
            </a:r>
          </a:p>
          <a:p>
            <a:pPr algn="ctr"/>
            <a:r>
              <a:rPr lang="en-US" u="sng" dirty="0" smtClean="0"/>
              <a:t>Ralf </a:t>
            </a:r>
            <a:r>
              <a:rPr lang="en-US" u="sng" dirty="0" smtClean="0"/>
              <a:t>Seidl (RBRC</a:t>
            </a:r>
            <a:r>
              <a:rPr lang="en-US" u="sng" dirty="0" smtClean="0"/>
              <a:t>)</a:t>
            </a:r>
          </a:p>
          <a:p>
            <a:pPr algn="ctr"/>
            <a:r>
              <a:rPr lang="en-US" dirty="0" smtClean="0"/>
              <a:t>Bernd </a:t>
            </a:r>
            <a:r>
              <a:rPr lang="en-US" dirty="0" err="1" smtClean="0"/>
              <a:t>Surrow</a:t>
            </a:r>
            <a:r>
              <a:rPr lang="en-US" dirty="0" smtClean="0"/>
              <a:t> (MIT)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pic>
        <p:nvPicPr>
          <p:cNvPr id="30" name="Content Placeholder 29" descr="Phenix_2008.BeamVi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3962400" cy="3074693"/>
          </a:xfrm>
        </p:spPr>
      </p:pic>
      <p:pic>
        <p:nvPicPr>
          <p:cNvPr id="31" name="Content Placeholder 30" descr="Phenix_2008.SideVie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286000"/>
            <a:ext cx="4749905" cy="28236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5486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Central arm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800600" y="5486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Forward/ Backward </a:t>
            </a:r>
            <a:r>
              <a:rPr lang="en-US" sz="2400" dirty="0" err="1" smtClean="0"/>
              <a:t>Muon</a:t>
            </a:r>
            <a:r>
              <a:rPr lang="en-US" sz="2400" dirty="0" smtClean="0"/>
              <a:t> arms</a:t>
            </a:r>
            <a:endParaRPr lang="en-US" sz="2400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arm W </a:t>
            </a:r>
            <a:r>
              <a:rPr lang="en-US" dirty="0" err="1" smtClean="0"/>
              <a:t>measuremements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7760"/>
            <a:ext cx="4038600" cy="5273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Existing </a:t>
            </a:r>
            <a:r>
              <a:rPr lang="en-US" dirty="0" err="1" smtClean="0"/>
              <a:t>EMCal</a:t>
            </a:r>
            <a:r>
              <a:rPr lang="en-US" dirty="0" smtClean="0"/>
              <a:t> and DCs are adequate to detect electrons from W decays</a:t>
            </a:r>
          </a:p>
          <a:p>
            <a:r>
              <a:rPr lang="en-US" dirty="0" smtClean="0"/>
              <a:t>W momentum resolution about 8-9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Charge reconstruction efficiency ~95%</a:t>
            </a:r>
          </a:p>
          <a:p>
            <a:r>
              <a:rPr lang="en-US" dirty="0" smtClean="0"/>
              <a:t>Deposited energy in </a:t>
            </a:r>
            <a:r>
              <a:rPr lang="en-US" dirty="0" err="1" smtClean="0"/>
              <a:t>EMCal</a:t>
            </a:r>
            <a:r>
              <a:rPr lang="en-US" dirty="0" smtClean="0"/>
              <a:t> and W isolation reduces  </a:t>
            </a:r>
            <a:r>
              <a:rPr lang="en-US" dirty="0" err="1" smtClean="0"/>
              <a:t>hadron</a:t>
            </a:r>
            <a:r>
              <a:rPr lang="en-US" dirty="0" smtClean="0"/>
              <a:t> background by several orders of magnitude</a:t>
            </a:r>
          </a:p>
          <a:p>
            <a:r>
              <a:rPr lang="en-US" dirty="0" smtClean="0"/>
              <a:t>Clean measurements already possible now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62000"/>
            <a:ext cx="4648200" cy="315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9525"/>
            <a:ext cx="46101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Expected Central arm 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9601"/>
            <a:ext cx="7391400" cy="1935324"/>
          </a:xfrm>
        </p:spPr>
        <p:txBody>
          <a:bodyPr/>
          <a:lstStyle/>
          <a:p>
            <a:r>
              <a:rPr lang="en-US" dirty="0" smtClean="0"/>
              <a:t>For central detector, still generated asymmetries</a:t>
            </a:r>
          </a:p>
          <a:p>
            <a:r>
              <a:rPr lang="en-US" dirty="0" smtClean="0"/>
              <a:t>Large asymmetries  to be seen</a:t>
            </a:r>
          </a:p>
          <a:p>
            <a:r>
              <a:rPr lang="en-US" dirty="0" smtClean="0"/>
              <a:t>Even in central part distinction power between Sea scenarios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2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629188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86600" y="1447800"/>
            <a:ext cx="1905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Assumed luminosity:</a:t>
            </a:r>
          </a:p>
          <a:p>
            <a:r>
              <a:rPr lang="en-US" dirty="0" smtClean="0"/>
              <a:t>319 pb</a:t>
            </a:r>
            <a:r>
              <a:rPr lang="en-US" baseline="30000" dirty="0" smtClean="0"/>
              <a:t>-1</a:t>
            </a:r>
            <a:r>
              <a:rPr lang="en-US" dirty="0" smtClean="0"/>
              <a:t> and 1320</a:t>
            </a:r>
            <a:r>
              <a:rPr lang="en-US" dirty="0" smtClean="0"/>
              <a:t>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Forward/Backward arms: Trigger needs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48200" y="1265238"/>
            <a:ext cx="4267200" cy="48307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decays dominate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dominate only above 20-25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DAQ cannot take full rate @500GeV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trigger momentum “blind”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Need for a momentum sensitive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muon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trigger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Resistive Plate Counters(RPCs)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fast readout electronics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88899" y="1219200"/>
          <a:ext cx="4249561" cy="4343400"/>
        </p:xfrm>
        <a:graphic>
          <a:graphicData uri="http://schemas.openxmlformats.org/presentationml/2006/ole">
            <p:oleObj spid="_x0000_s153602" name="Bitmap Image" r:id="rId3" imgW="4580952" imgH="5858693" progId="Paint.Picture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 flipH="1" flipV="1">
            <a:off x="1370806" y="4191000"/>
            <a:ext cx="1828800" cy="1588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3657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Introduction, Theory: </a:t>
            </a:r>
          </a:p>
          <a:p>
            <a:pPr lvl="1"/>
            <a:r>
              <a:rPr lang="en-US" dirty="0" smtClean="0"/>
              <a:t>Current knowledge of quark </a:t>
            </a:r>
            <a:r>
              <a:rPr lang="en-US" dirty="0" err="1" smtClean="0"/>
              <a:t>helicity</a:t>
            </a:r>
            <a:r>
              <a:rPr lang="en-US" dirty="0" smtClean="0"/>
              <a:t> distributions</a:t>
            </a:r>
            <a:endParaRPr lang="en-US" dirty="0" smtClean="0"/>
          </a:p>
          <a:p>
            <a:pPr lvl="1"/>
            <a:r>
              <a:rPr lang="en-US" dirty="0" smtClean="0"/>
              <a:t>Real W  production as high-sca</a:t>
            </a:r>
            <a:r>
              <a:rPr lang="en-US" dirty="0" smtClean="0"/>
              <a:t>le access to (anti)quark </a:t>
            </a:r>
            <a:r>
              <a:rPr lang="en-US" dirty="0" err="1" smtClean="0"/>
              <a:t>helicities</a:t>
            </a:r>
            <a:endParaRPr lang="en-US" dirty="0" smtClean="0"/>
          </a:p>
          <a:p>
            <a:pPr lvl="1"/>
            <a:r>
              <a:rPr lang="en-US" dirty="0" smtClean="0"/>
              <a:t>Inclusive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lepton</a:t>
            </a:r>
            <a:r>
              <a:rPr lang="en-US" dirty="0" smtClean="0"/>
              <a:t> Single spin asymmetries theoretically well understood</a:t>
            </a:r>
          </a:p>
          <a:p>
            <a:r>
              <a:rPr lang="en-US" dirty="0" smtClean="0"/>
              <a:t>Experimental preparedness for W-physics</a:t>
            </a:r>
          </a:p>
          <a:p>
            <a:pPr lvl="1"/>
            <a:r>
              <a:rPr lang="en-US" dirty="0" smtClean="0"/>
              <a:t>STAR: EEMC + Forward Gem Tracker  (FGT) upgrade :</a:t>
            </a:r>
          </a:p>
          <a:p>
            <a:pPr lvl="2"/>
            <a:r>
              <a:rPr lang="en-US" dirty="0" smtClean="0"/>
              <a:t>Technology under control</a:t>
            </a:r>
          </a:p>
          <a:p>
            <a:pPr lvl="2"/>
            <a:r>
              <a:rPr lang="en-US" dirty="0" smtClean="0"/>
              <a:t>Installation schedule</a:t>
            </a:r>
            <a:endParaRPr lang="en-US" dirty="0" smtClean="0"/>
          </a:p>
          <a:p>
            <a:pPr lvl="1"/>
            <a:r>
              <a:rPr lang="en-US" dirty="0" smtClean="0"/>
              <a:t>PHENIX </a:t>
            </a:r>
          </a:p>
          <a:p>
            <a:pPr lvl="2"/>
            <a:r>
              <a:rPr lang="en-US" dirty="0" smtClean="0"/>
              <a:t>Central Arm: </a:t>
            </a:r>
            <a:r>
              <a:rPr lang="en-US" dirty="0" err="1" smtClean="0"/>
              <a:t>EMCal</a:t>
            </a:r>
            <a:r>
              <a:rPr lang="en-US" dirty="0" smtClean="0"/>
              <a:t> + DCs , expected asymmetries </a:t>
            </a:r>
          </a:p>
          <a:p>
            <a:pPr lvl="2"/>
            <a:r>
              <a:rPr lang="en-US" dirty="0" err="1" smtClean="0"/>
              <a:t>Muon</a:t>
            </a:r>
            <a:r>
              <a:rPr lang="en-US" dirty="0" smtClean="0"/>
              <a:t> arms: R</a:t>
            </a:r>
            <a:r>
              <a:rPr lang="en-US" dirty="0" smtClean="0"/>
              <a:t>PC and </a:t>
            </a:r>
            <a:r>
              <a:rPr lang="en-US" dirty="0" err="1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Tracker FEE  upgrades:</a:t>
            </a:r>
          </a:p>
          <a:p>
            <a:pPr lvl="3"/>
            <a:r>
              <a:rPr lang="en-US" dirty="0" smtClean="0"/>
              <a:t>Backgrounds: Simulation and reduction , Absorber</a:t>
            </a:r>
          </a:p>
          <a:p>
            <a:pPr lvl="3"/>
            <a:r>
              <a:rPr lang="en-US" dirty="0" smtClean="0"/>
              <a:t>Installation schedule</a:t>
            </a:r>
          </a:p>
          <a:p>
            <a:pPr lvl="3"/>
            <a:r>
              <a:rPr lang="en-US" dirty="0" smtClean="0"/>
              <a:t>Expected asymmetries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7763F-BCCD-45D5-8015-5988782924C6}" type="slidenum">
              <a:rPr lang="en-US"/>
              <a:pPr/>
              <a:t>20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577850" y="1123950"/>
            <a:ext cx="6615113" cy="53657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A.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Basye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D.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Isenhower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D. Jumper, N. Sparks, R.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Towell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C. Watts, J. Wood and R. Wright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Abilene Christian University,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Abiline</a:t>
            </a:r>
            <a:endParaRPr lang="en-US" altLang="ja-JP" sz="1200" dirty="0">
              <a:ea typeface="Arial Unicode MS" pitchFamily="50" charset="-128"/>
              <a:cs typeface="Arial Unicode MS" pitchFamily="50" charset="-128"/>
            </a:endParaRPr>
          </a:p>
          <a:p>
            <a:endParaRPr lang="en-US" altLang="ja-JP" sz="300" dirty="0">
              <a:ea typeface="Arial Unicode MS" pitchFamily="50" charset="-128"/>
              <a:cs typeface="Arial Unicode MS" pitchFamily="50" charset="-128"/>
            </a:endParaRP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K.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Barish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and R.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Seto</a:t>
            </a:r>
            <a:endParaRPr lang="en-US" altLang="ja-JP" sz="12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University of California, Riverside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S.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Hu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X. Li, F. Zhou and S. Zhou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CIAE, Beijing, China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A. Linden-Levy, E. Kinney,  J. Nagle 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University of Colorado, Boulder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C.Y. Chi, W.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Sippach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and W.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Zajc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Columbia University and Nevis Laboratory, New York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C. Butler, K.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Dayana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X. He, C. Oakley and J. Ying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Georgia State University, Atlanta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J. Blackburn,  M. Grosse Perdekamp, C. Lee, Y.-J. Kim, B. Meredith, T.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Natoli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N.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Mucia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D.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Northacker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J.-C.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Peng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E.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Thorsland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A.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Veicht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A.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Vossen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and  R. Yang 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University of Illinois, Urbana Champaign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J. Hill, T.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Kempel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J.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Lajoie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G.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Sleege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C.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da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Silva and F. Wei 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Iowa State University, Ames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J.H.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Bae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B. Hong, B. D. Kim, B. I. Kim, K. B. Lee, K. S. Lee, C. S. Park, S. Park and K.-S.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Sim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Korea University, Seoul, Korea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B.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Fadem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, J.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Herstoff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and P.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Lichtenwalner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Muhlenberg College, Allentown, PA 18104, USA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Y. Mao and R. Han 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Peking University, Beijing, China</a:t>
            </a:r>
          </a:p>
          <a:p>
            <a:endParaRPr lang="en-US" altLang="ja-JP" sz="400" dirty="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G. </a:t>
            </a:r>
            <a:r>
              <a:rPr lang="en-US" altLang="ja-JP" sz="1200" dirty="0" err="1">
                <a:ea typeface="Arial Unicode MS" pitchFamily="50" charset="-128"/>
                <a:cs typeface="Arial Unicode MS" pitchFamily="50" charset="-128"/>
              </a:rPr>
              <a:t>Bunce</a:t>
            </a:r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 and R. Seidl</a:t>
            </a:r>
          </a:p>
          <a:p>
            <a:r>
              <a:rPr lang="en-US" altLang="ja-JP" sz="1200" dirty="0">
                <a:ea typeface="Arial Unicode MS" pitchFamily="50" charset="-128"/>
                <a:cs typeface="Arial Unicode MS" pitchFamily="50" charset="-128"/>
              </a:rPr>
              <a:t>RIKEN BNL Research Center</a:t>
            </a:r>
          </a:p>
        </p:txBody>
      </p:sp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504825" y="279400"/>
            <a:ext cx="7945438" cy="5794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Trigger Upgrade Group in PHENIX:  RPCs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645B-D627-487A-9ED8-4D542744592F}" type="slidenum">
              <a:rPr lang="en-US"/>
              <a:pPr/>
              <a:t>21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666750" y="1277938"/>
            <a:ext cx="6632575" cy="2584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T. Mibe, N. Saito </a:t>
            </a: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KEK, Tsukuba, Japan</a:t>
            </a:r>
          </a:p>
          <a:p>
            <a:endParaRPr lang="en-US" altLang="ja-JP" sz="40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K. Aoki, S. Dairaku, K. Imai, K. Karatsu, T. Murakami,  A. Sato, K. Senzaka, K. Shoji,  K. Tanida</a:t>
            </a: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Kyoto University, Kitashirakawa-Oiwakecho,  Kyoto,  Japan</a:t>
            </a:r>
          </a:p>
          <a:p>
            <a:endParaRPr lang="en-US" altLang="ja-JP" sz="40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M. Brooks and M. Leitch </a:t>
            </a: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Los Alamos National Laboratory, Los Alamos </a:t>
            </a:r>
          </a:p>
          <a:p>
            <a:endParaRPr lang="en-US" altLang="ja-JP" sz="40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D. Fields </a:t>
            </a: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University of New Mexico, Albuquerque</a:t>
            </a:r>
          </a:p>
          <a:p>
            <a:endParaRPr lang="en-US" altLang="ja-JP" sz="40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Y. Fukao and A. Taketani </a:t>
            </a: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RIKEN Institute, Hirosawa, Wako, Saitama, Japan</a:t>
            </a:r>
          </a:p>
          <a:p>
            <a:endParaRPr lang="en-US" altLang="ja-JP" sz="400"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K. Kurita and J. Murata </a:t>
            </a:r>
          </a:p>
          <a:p>
            <a:r>
              <a:rPr lang="en-US" altLang="ja-JP" sz="1200">
                <a:ea typeface="Arial Unicode MS" pitchFamily="50" charset="-128"/>
                <a:cs typeface="Arial Unicode MS" pitchFamily="50" charset="-128"/>
              </a:rPr>
              <a:t>Rikkyo University, Tokyo, Japan </a:t>
            </a:r>
            <a:endParaRPr lang="en-US" sz="1200"/>
          </a:p>
        </p:txBody>
      </p:sp>
      <p:sp>
        <p:nvSpPr>
          <p:cNvPr id="524297" name="Text Box 9"/>
          <p:cNvSpPr txBox="1">
            <a:spLocks noChangeArrowheads="1"/>
          </p:cNvSpPr>
          <p:nvPr/>
        </p:nvSpPr>
        <p:spPr bwMode="auto">
          <a:xfrm>
            <a:off x="250825" y="279400"/>
            <a:ext cx="8507413" cy="5794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Trigger Upgrade Group in PHENIX: muTr FEE</a:t>
            </a:r>
          </a:p>
        </p:txBody>
      </p:sp>
      <p:sp>
        <p:nvSpPr>
          <p:cNvPr id="524298" name="Text Box 10"/>
          <p:cNvSpPr txBox="1">
            <a:spLocks noChangeArrowheads="1"/>
          </p:cNvSpPr>
          <p:nvPr/>
        </p:nvSpPr>
        <p:spPr bwMode="auto">
          <a:xfrm>
            <a:off x="604838" y="4371975"/>
            <a:ext cx="7385050" cy="14652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78 collaborators from 18 institutions in the US, Japan, Korea and China</a:t>
            </a:r>
          </a:p>
          <a:p>
            <a:endParaRPr lang="en-US" sz="1800"/>
          </a:p>
          <a:p>
            <a:r>
              <a:rPr lang="en-US" sz="1800"/>
              <a:t>Funding: </a:t>
            </a:r>
          </a:p>
          <a:p>
            <a:r>
              <a:rPr lang="en-US" sz="1800"/>
              <a:t>                   muTr </a:t>
            </a:r>
            <a:r>
              <a:rPr lang="en-US" sz="1800">
                <a:sym typeface="Wingdings" pitchFamily="2" charset="2"/>
              </a:rPr>
              <a:t> </a:t>
            </a:r>
            <a:r>
              <a:rPr lang="en-US" sz="1800"/>
              <a:t>$2.6 Million from JSPS</a:t>
            </a:r>
          </a:p>
          <a:p>
            <a:r>
              <a:rPr lang="en-US" sz="1800"/>
              <a:t>                   RPCs </a:t>
            </a:r>
            <a:r>
              <a:rPr lang="en-US" sz="1800">
                <a:sym typeface="Wingdings" pitchFamily="2" charset="2"/>
              </a:rPr>
              <a:t> $2.0 Million from NSF, $300k institutional</a:t>
            </a:r>
            <a:endParaRPr 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1311-71FF-4F4D-82E8-01C49AF2DD73}" type="slidenum">
              <a:rPr lang="en-US"/>
              <a:pPr/>
              <a:t>22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ja-JP" smtClean="0"/>
              <a:t>R.Seidl: W physics</a:t>
            </a:r>
            <a:endParaRPr lang="en-US" altLang="ja-JP" baseline="3000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>
                <a:ea typeface="Arial Unicode MS" pitchFamily="50" charset="-128"/>
              </a:rPr>
              <a:t>MuTr Front End Electronics (FEE) upgrade</a:t>
            </a:r>
          </a:p>
        </p:txBody>
      </p:sp>
      <p:pic>
        <p:nvPicPr>
          <p:cNvPr id="860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1219200"/>
            <a:ext cx="6443662" cy="45418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19200"/>
            <a:ext cx="3429000" cy="3276600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altLang="ja-JP">
                <a:ea typeface="Arial Unicode MS" pitchFamily="50" charset="-128"/>
              </a:rPr>
              <a:t>AD board steals charge from FEE</a:t>
            </a:r>
          </a:p>
          <a:p>
            <a:pPr lvl="1"/>
            <a:r>
              <a:rPr lang="en-US" altLang="ja-JP">
                <a:ea typeface="Arial Unicode MS" pitchFamily="50" charset="-128"/>
              </a:rPr>
              <a:t>Does Csplit work well ?</a:t>
            </a:r>
          </a:p>
          <a:p>
            <a:r>
              <a:rPr lang="en-US" altLang="ja-JP">
                <a:ea typeface="Arial Unicode MS" pitchFamily="50" charset="-128"/>
              </a:rPr>
              <a:t>Efficiency of strip hit information? </a:t>
            </a:r>
          </a:p>
          <a:p>
            <a:r>
              <a:rPr lang="en-US" altLang="ja-JP">
                <a:ea typeface="Arial Unicode MS" pitchFamily="50" charset="-128"/>
              </a:rPr>
              <a:t>Instrument MuTr Stations 1-3</a:t>
            </a:r>
          </a:p>
        </p:txBody>
      </p:sp>
      <p:sp>
        <p:nvSpPr>
          <p:cNvPr id="860165" name="Text Box 5"/>
          <p:cNvSpPr txBox="1">
            <a:spLocks noChangeArrowheads="1"/>
          </p:cNvSpPr>
          <p:nvPr/>
        </p:nvSpPr>
        <p:spPr bwMode="auto">
          <a:xfrm>
            <a:off x="6553200" y="4699000"/>
            <a:ext cx="2514600" cy="1320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Collaborative effort between KEK,RIKEN, Kyoto, Rikkyo and LANL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BCA35-8B7A-4E9C-9907-25C3AB9900D1}" type="slidenum">
              <a:rPr lang="en-US"/>
              <a:pPr/>
              <a:t>23</a:t>
            </a:fld>
            <a:endParaRPr lang="en-US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ja-JP" smtClean="0"/>
              <a:t>R.Seidl: W physics</a:t>
            </a:r>
            <a:endParaRPr lang="en-US" altLang="ja-JP" baseline="3000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Arial Unicode MS" pitchFamily="50" charset="-128"/>
              </a:rPr>
              <a:t>Test Pulse Input to Chamber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880"/>
            <a:ext cx="8229600" cy="4389120"/>
          </a:xfrm>
        </p:spPr>
        <p:txBody>
          <a:bodyPr/>
          <a:lstStyle/>
          <a:p>
            <a:r>
              <a:rPr lang="en-US" altLang="ja-JP" dirty="0">
                <a:ea typeface="Arial Unicode MS" pitchFamily="50" charset="-128"/>
              </a:rPr>
              <a:t>Pulse Shape of CPA output on FEE &amp; Amp. output on AD Board</a:t>
            </a:r>
          </a:p>
        </p:txBody>
      </p:sp>
      <p:pic>
        <p:nvPicPr>
          <p:cNvPr id="864260" name="Picture 4" descr="061211_0402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2381250"/>
            <a:ext cx="4991100" cy="4324350"/>
          </a:xfrm>
          <a:prstGeom prst="rect">
            <a:avLst/>
          </a:prstGeom>
          <a:noFill/>
        </p:spPr>
      </p:pic>
      <p:pic>
        <p:nvPicPr>
          <p:cNvPr id="8642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71825"/>
            <a:ext cx="40671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4262" name="Text Box 6"/>
          <p:cNvSpPr txBox="1">
            <a:spLocks noChangeArrowheads="1"/>
          </p:cNvSpPr>
          <p:nvPr/>
        </p:nvSpPr>
        <p:spPr bwMode="auto">
          <a:xfrm>
            <a:off x="7235825" y="5229225"/>
            <a:ext cx="12128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1800">
                <a:solidFill>
                  <a:srgbClr val="FF9900"/>
                </a:solidFill>
                <a:latin typeface="Arial" pitchFamily="34" charset="0"/>
                <a:ea typeface="ＭＳ Ｐゴシック" pitchFamily="50" charset="-128"/>
              </a:rPr>
              <a:t>2usec/div.</a:t>
            </a:r>
          </a:p>
        </p:txBody>
      </p:sp>
      <p:sp>
        <p:nvSpPr>
          <p:cNvPr id="864263" name="Text Box 7"/>
          <p:cNvSpPr txBox="1">
            <a:spLocks noChangeArrowheads="1"/>
          </p:cNvSpPr>
          <p:nvPr/>
        </p:nvSpPr>
        <p:spPr bwMode="auto">
          <a:xfrm>
            <a:off x="7816850" y="2528888"/>
            <a:ext cx="13271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18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rPr>
              <a:t>100mV/div.</a:t>
            </a:r>
          </a:p>
        </p:txBody>
      </p:sp>
      <p:sp>
        <p:nvSpPr>
          <p:cNvPr id="864264" name="Text Box 8"/>
          <p:cNvSpPr txBox="1">
            <a:spLocks noChangeArrowheads="1"/>
          </p:cNvSpPr>
          <p:nvPr/>
        </p:nvSpPr>
        <p:spPr bwMode="auto">
          <a:xfrm>
            <a:off x="7816850" y="4292600"/>
            <a:ext cx="12001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1800" dirty="0">
                <a:solidFill>
                  <a:srgbClr val="00CCFF"/>
                </a:solidFill>
                <a:latin typeface="Arial" pitchFamily="34" charset="0"/>
                <a:ea typeface="ＭＳ Ｐゴシック" pitchFamily="50" charset="-128"/>
              </a:rPr>
              <a:t>50mV/div</a:t>
            </a:r>
            <a:r>
              <a:rPr kumimoji="1" lang="en-US" altLang="ja-JP" sz="18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rPr>
              <a:t>.</a:t>
            </a:r>
          </a:p>
        </p:txBody>
      </p:sp>
      <p:sp>
        <p:nvSpPr>
          <p:cNvPr id="864265" name="Line 9"/>
          <p:cNvSpPr>
            <a:spLocks noChangeShapeType="1"/>
          </p:cNvSpPr>
          <p:nvPr/>
        </p:nvSpPr>
        <p:spPr bwMode="auto">
          <a:xfrm flipV="1">
            <a:off x="3851275" y="3605213"/>
            <a:ext cx="9366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4266" name="Line 10"/>
          <p:cNvSpPr>
            <a:spLocks noChangeShapeType="1"/>
          </p:cNvSpPr>
          <p:nvPr/>
        </p:nvSpPr>
        <p:spPr bwMode="auto">
          <a:xfrm>
            <a:off x="3924300" y="5332413"/>
            <a:ext cx="935038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A5A-189D-4F8D-9EA3-6A3F7245B1F0}" type="slidenum">
              <a:rPr lang="en-US"/>
              <a:pPr/>
              <a:t>24</a:t>
            </a:fld>
            <a:endParaRPr lang="en-US"/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altLang="ja-JP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pic>
        <p:nvPicPr>
          <p:cNvPr id="536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450975"/>
            <a:ext cx="788511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4325" y="1484313"/>
            <a:ext cx="8682038" cy="4621212"/>
            <a:chOff x="198" y="942"/>
            <a:chExt cx="5469" cy="291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21" y="942"/>
              <a:ext cx="4854" cy="2911"/>
              <a:chOff x="521" y="942"/>
              <a:chExt cx="4854" cy="2911"/>
            </a:xfrm>
          </p:grpSpPr>
          <p:sp>
            <p:nvSpPr>
              <p:cNvPr id="536583" name="Rectangle 7"/>
              <p:cNvSpPr>
                <a:spLocks noChangeArrowheads="1"/>
              </p:cNvSpPr>
              <p:nvPr/>
            </p:nvSpPr>
            <p:spPr bwMode="auto">
              <a:xfrm>
                <a:off x="521" y="1071"/>
                <a:ext cx="84" cy="1058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84" name="Rectangle 8"/>
              <p:cNvSpPr>
                <a:spLocks noChangeArrowheads="1"/>
              </p:cNvSpPr>
              <p:nvPr/>
            </p:nvSpPr>
            <p:spPr bwMode="auto">
              <a:xfrm>
                <a:off x="5294" y="2688"/>
                <a:ext cx="81" cy="106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85" name="Rectangle 9"/>
              <p:cNvSpPr>
                <a:spLocks noChangeArrowheads="1"/>
              </p:cNvSpPr>
              <p:nvPr/>
            </p:nvSpPr>
            <p:spPr bwMode="auto">
              <a:xfrm>
                <a:off x="5301" y="1071"/>
                <a:ext cx="74" cy="1019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86" name="Rectangle 10"/>
              <p:cNvSpPr>
                <a:spLocks noChangeArrowheads="1"/>
              </p:cNvSpPr>
              <p:nvPr/>
            </p:nvSpPr>
            <p:spPr bwMode="auto">
              <a:xfrm>
                <a:off x="521" y="2662"/>
                <a:ext cx="84" cy="1054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87" name="Rectangle 11"/>
              <p:cNvSpPr>
                <a:spLocks noChangeArrowheads="1"/>
              </p:cNvSpPr>
              <p:nvPr/>
            </p:nvSpPr>
            <p:spPr bwMode="auto">
              <a:xfrm>
                <a:off x="4687" y="942"/>
                <a:ext cx="60" cy="118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88" name="Rectangle 12"/>
              <p:cNvSpPr>
                <a:spLocks noChangeArrowheads="1"/>
              </p:cNvSpPr>
              <p:nvPr/>
            </p:nvSpPr>
            <p:spPr bwMode="auto">
              <a:xfrm>
                <a:off x="1163" y="945"/>
                <a:ext cx="60" cy="118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89" name="Rectangle 13"/>
              <p:cNvSpPr>
                <a:spLocks noChangeArrowheads="1"/>
              </p:cNvSpPr>
              <p:nvPr/>
            </p:nvSpPr>
            <p:spPr bwMode="auto">
              <a:xfrm>
                <a:off x="1170" y="2651"/>
                <a:ext cx="60" cy="118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90" name="Rectangle 14"/>
              <p:cNvSpPr>
                <a:spLocks noChangeArrowheads="1"/>
              </p:cNvSpPr>
              <p:nvPr/>
            </p:nvSpPr>
            <p:spPr bwMode="auto">
              <a:xfrm>
                <a:off x="4687" y="2673"/>
                <a:ext cx="60" cy="118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91" name="Rectangle 15"/>
              <p:cNvSpPr>
                <a:spLocks noChangeArrowheads="1"/>
              </p:cNvSpPr>
              <p:nvPr/>
            </p:nvSpPr>
            <p:spPr bwMode="auto">
              <a:xfrm>
                <a:off x="2450" y="2069"/>
                <a:ext cx="60" cy="681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92" name="Rectangle 16"/>
              <p:cNvSpPr>
                <a:spLocks noChangeArrowheads="1"/>
              </p:cNvSpPr>
              <p:nvPr/>
            </p:nvSpPr>
            <p:spPr bwMode="auto">
              <a:xfrm>
                <a:off x="3243" y="2073"/>
                <a:ext cx="60" cy="681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6593" name="Text Box 17"/>
            <p:cNvSpPr txBox="1">
              <a:spLocks noChangeArrowheads="1"/>
            </p:cNvSpPr>
            <p:nvPr/>
          </p:nvSpPr>
          <p:spPr bwMode="auto">
            <a:xfrm>
              <a:off x="2440" y="3067"/>
              <a:ext cx="878" cy="256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>
                <a:spcBef>
                  <a:spcPct val="20000"/>
                </a:spcBef>
                <a:buClr>
                  <a:schemeClr val="accent2"/>
                </a:buClr>
                <a:buSzPct val="150000"/>
                <a:buFont typeface="Wingdings" pitchFamily="2" charset="2"/>
                <a:buNone/>
              </a:pPr>
              <a:r>
                <a:rPr kumimoji="1" lang="en-US" altLang="ko-KR">
                  <a:latin typeface="Arial" pitchFamily="34" charset="0"/>
                  <a:ea typeface="굴림" pitchFamily="34" charset="-127"/>
                </a:rPr>
                <a:t>RPC1(a,b)</a:t>
              </a:r>
            </a:p>
          </p:txBody>
        </p:sp>
        <p:sp>
          <p:nvSpPr>
            <p:cNvPr id="536594" name="Text Box 18"/>
            <p:cNvSpPr txBox="1">
              <a:spLocks noChangeArrowheads="1"/>
            </p:cNvSpPr>
            <p:nvPr/>
          </p:nvSpPr>
          <p:spPr bwMode="auto">
            <a:xfrm>
              <a:off x="879" y="3067"/>
              <a:ext cx="550" cy="256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>
                <a:spcBef>
                  <a:spcPct val="20000"/>
                </a:spcBef>
                <a:buClr>
                  <a:schemeClr val="accent2"/>
                </a:buClr>
                <a:buSzPct val="150000"/>
                <a:buFont typeface="Wingdings" pitchFamily="2" charset="2"/>
                <a:buNone/>
              </a:pPr>
              <a:r>
                <a:rPr kumimoji="1" lang="en-US" altLang="ko-KR">
                  <a:latin typeface="Arial" pitchFamily="34" charset="0"/>
                  <a:ea typeface="굴림" pitchFamily="34" charset="-127"/>
                </a:rPr>
                <a:t>RPC2</a:t>
              </a:r>
            </a:p>
          </p:txBody>
        </p:sp>
        <p:sp>
          <p:nvSpPr>
            <p:cNvPr id="536595" name="Text Box 19"/>
            <p:cNvSpPr txBox="1">
              <a:spLocks noChangeArrowheads="1"/>
            </p:cNvSpPr>
            <p:nvPr/>
          </p:nvSpPr>
          <p:spPr bwMode="auto">
            <a:xfrm>
              <a:off x="4417" y="3067"/>
              <a:ext cx="550" cy="256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>
                <a:spcBef>
                  <a:spcPct val="20000"/>
                </a:spcBef>
                <a:buClr>
                  <a:schemeClr val="accent2"/>
                </a:buClr>
                <a:buSzPct val="150000"/>
                <a:buFont typeface="Wingdings" pitchFamily="2" charset="2"/>
                <a:buNone/>
              </a:pPr>
              <a:r>
                <a:rPr kumimoji="1" lang="en-US" altLang="ko-KR">
                  <a:latin typeface="Arial" pitchFamily="34" charset="0"/>
                  <a:ea typeface="굴림" pitchFamily="34" charset="-127"/>
                </a:rPr>
                <a:t>RPC2</a:t>
              </a:r>
            </a:p>
          </p:txBody>
        </p:sp>
        <p:sp>
          <p:nvSpPr>
            <p:cNvPr id="536596" name="Text Box 20"/>
            <p:cNvSpPr txBox="1">
              <a:spLocks noChangeArrowheads="1"/>
            </p:cNvSpPr>
            <p:nvPr/>
          </p:nvSpPr>
          <p:spPr bwMode="auto">
            <a:xfrm>
              <a:off x="198" y="3076"/>
              <a:ext cx="550" cy="256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>
                <a:spcBef>
                  <a:spcPct val="20000"/>
                </a:spcBef>
                <a:buClr>
                  <a:schemeClr val="accent2"/>
                </a:buClr>
                <a:buSzPct val="150000"/>
                <a:buFont typeface="Wingdings" pitchFamily="2" charset="2"/>
                <a:buNone/>
              </a:pPr>
              <a:r>
                <a:rPr kumimoji="1" lang="en-US" altLang="ko-KR">
                  <a:latin typeface="Arial" pitchFamily="34" charset="0"/>
                  <a:ea typeface="굴림" pitchFamily="34" charset="-127"/>
                </a:rPr>
                <a:t>RPC3</a:t>
              </a:r>
            </a:p>
          </p:txBody>
        </p:sp>
        <p:sp>
          <p:nvSpPr>
            <p:cNvPr id="536597" name="Text Box 21"/>
            <p:cNvSpPr txBox="1">
              <a:spLocks noChangeArrowheads="1"/>
            </p:cNvSpPr>
            <p:nvPr/>
          </p:nvSpPr>
          <p:spPr bwMode="auto">
            <a:xfrm>
              <a:off x="5117" y="3074"/>
              <a:ext cx="550" cy="256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>
                <a:spcBef>
                  <a:spcPct val="20000"/>
                </a:spcBef>
                <a:buClr>
                  <a:schemeClr val="accent2"/>
                </a:buClr>
                <a:buSzPct val="150000"/>
                <a:buFont typeface="Wingdings" pitchFamily="2" charset="2"/>
                <a:buNone/>
              </a:pPr>
              <a:r>
                <a:rPr kumimoji="1" lang="en-US" altLang="ko-KR">
                  <a:latin typeface="Arial" pitchFamily="34" charset="0"/>
                  <a:ea typeface="굴림" pitchFamily="34" charset="-127"/>
                </a:rPr>
                <a:t>RPC3</a:t>
              </a:r>
            </a:p>
          </p:txBody>
        </p:sp>
        <p:sp>
          <p:nvSpPr>
            <p:cNvPr id="536598" name="Line 22"/>
            <p:cNvSpPr>
              <a:spLocks noChangeShapeType="1"/>
            </p:cNvSpPr>
            <p:nvPr/>
          </p:nvSpPr>
          <p:spPr bwMode="auto">
            <a:xfrm flipH="1" flipV="1">
              <a:off x="2517" y="2704"/>
              <a:ext cx="318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599" name="Line 23"/>
            <p:cNvSpPr>
              <a:spLocks noChangeShapeType="1"/>
            </p:cNvSpPr>
            <p:nvPr/>
          </p:nvSpPr>
          <p:spPr bwMode="auto">
            <a:xfrm flipV="1">
              <a:off x="2880" y="2704"/>
              <a:ext cx="363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6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90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Overall Layout of the PHENIX RPC </a:t>
            </a:r>
            <a:br>
              <a:rPr lang="en-US" dirty="0"/>
            </a:br>
            <a:r>
              <a:rPr lang="en-US" dirty="0" err="1"/>
              <a:t>Muon</a:t>
            </a:r>
            <a:r>
              <a:rPr lang="en-US" dirty="0"/>
              <a:t> Trigger Spectrometer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0A844-B861-4222-B7CA-B20F39B43E8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altLang="ja-JP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357188" y="5568950"/>
            <a:ext cx="840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►</a:t>
            </a:r>
            <a:r>
              <a:rPr lang="en-US" altLang="ko-KR" sz="180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Bakelite</a:t>
            </a:r>
            <a:r>
              <a:rPr lang="en-US" altLang="ko-KR" sz="18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</a:rPr>
              <a:t> produced and cut in Italy </a:t>
            </a:r>
            <a:r>
              <a:rPr lang="en-US" altLang="ko-KR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►</a:t>
            </a:r>
            <a:r>
              <a:rPr lang="en-US" altLang="ko-KR" sz="180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Gas gaps</a:t>
            </a:r>
            <a:r>
              <a:rPr lang="en-US" altLang="ko-KR" sz="18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</a:rPr>
              <a:t> are produced at Korea University</a:t>
            </a:r>
          </a:p>
          <a:p>
            <a:pPr eaLnBrk="0" hangingPunct="0"/>
            <a:r>
              <a:rPr lang="en-US" altLang="ko-KR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►</a:t>
            </a:r>
            <a:r>
              <a:rPr lang="en-US" altLang="ko-KR" sz="180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RPC frame &amp; parts</a:t>
            </a:r>
            <a:r>
              <a:rPr lang="en-US" altLang="ko-KR" sz="18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</a:rPr>
              <a:t> are procured in China (CIAE) </a:t>
            </a:r>
            <a:r>
              <a:rPr lang="en-US" altLang="ko-KR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►</a:t>
            </a:r>
            <a:r>
              <a:rPr lang="en-US" altLang="ko-KR" sz="180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Final assembly</a:t>
            </a:r>
            <a:r>
              <a:rPr lang="en-US" altLang="ko-KR" sz="18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</a:rPr>
              <a:t> done at BNL.</a:t>
            </a:r>
          </a:p>
        </p:txBody>
      </p:sp>
      <p:sp>
        <p:nvSpPr>
          <p:cNvPr id="54169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0" y="49213"/>
            <a:ext cx="91440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ko-KR" sz="3600" dirty="0">
                <a:ea typeface="Arial Unicode MS" pitchFamily="50" charset="-128"/>
              </a:rPr>
              <a:t>Manufacturing of RPC Gaps and Parts for PHENIX </a:t>
            </a:r>
            <a:r>
              <a:rPr lang="en-US" altLang="ko-KR" sz="3600" dirty="0">
                <a:ea typeface="Arial Unicode MS" pitchFamily="50" charset="-128"/>
                <a:sym typeface="Wingdings" pitchFamily="2" charset="2"/>
              </a:rPr>
              <a:t> Tested Successfully with </a:t>
            </a:r>
            <a:r>
              <a:rPr lang="en-US" altLang="ko-KR" sz="4000" dirty="0">
                <a:ea typeface="Arial Unicode MS" pitchFamily="50" charset="-128"/>
                <a:sym typeface="Wingdings" pitchFamily="2" charset="2"/>
              </a:rPr>
              <a:t>Prototype C </a:t>
            </a:r>
            <a:endParaRPr lang="en-US" altLang="ko-KR" sz="4000" dirty="0">
              <a:ea typeface="Arial Unicode MS" pitchFamily="50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8900" y="1268413"/>
            <a:ext cx="8964613" cy="4176712"/>
            <a:chOff x="56" y="799"/>
            <a:chExt cx="5647" cy="2631"/>
          </a:xfrm>
        </p:grpSpPr>
        <p:pic>
          <p:nvPicPr>
            <p:cNvPr id="541701" name="Picture 5" descr="googleMapPHENIX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" y="799"/>
              <a:ext cx="5647" cy="2631"/>
            </a:xfrm>
            <a:prstGeom prst="rect">
              <a:avLst/>
            </a:prstGeom>
            <a:noFill/>
          </p:spPr>
        </p:pic>
        <p:sp>
          <p:nvSpPr>
            <p:cNvPr id="541702" name="Freeform 6"/>
            <p:cNvSpPr>
              <a:spLocks/>
            </p:cNvSpPr>
            <p:nvPr/>
          </p:nvSpPr>
          <p:spPr bwMode="auto">
            <a:xfrm rot="-143156">
              <a:off x="326" y="1752"/>
              <a:ext cx="2645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200" y="0"/>
                </a:cxn>
                <a:cxn ang="0">
                  <a:pos x="2496" y="240"/>
                </a:cxn>
              </a:cxnLst>
              <a:rect l="0" t="0" r="r" b="b"/>
              <a:pathLst>
                <a:path w="2496" h="240">
                  <a:moveTo>
                    <a:pt x="0" y="240"/>
                  </a:moveTo>
                  <a:cubicBezTo>
                    <a:pt x="392" y="120"/>
                    <a:pt x="784" y="0"/>
                    <a:pt x="1200" y="0"/>
                  </a:cubicBezTo>
                  <a:cubicBezTo>
                    <a:pt x="1616" y="0"/>
                    <a:pt x="2056" y="120"/>
                    <a:pt x="2496" y="24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03" name="Freeform 7"/>
            <p:cNvSpPr>
              <a:spLocks/>
            </p:cNvSpPr>
            <p:nvPr/>
          </p:nvSpPr>
          <p:spPr bwMode="auto">
            <a:xfrm rot="-325869">
              <a:off x="158" y="1341"/>
              <a:ext cx="2781" cy="683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1392" y="8"/>
                </a:cxn>
                <a:cxn ang="0">
                  <a:pos x="2688" y="440"/>
                </a:cxn>
              </a:cxnLst>
              <a:rect l="0" t="0" r="r" b="b"/>
              <a:pathLst>
                <a:path w="2688" h="440">
                  <a:moveTo>
                    <a:pt x="0" y="392"/>
                  </a:moveTo>
                  <a:cubicBezTo>
                    <a:pt x="472" y="196"/>
                    <a:pt x="944" y="0"/>
                    <a:pt x="1392" y="8"/>
                  </a:cubicBezTo>
                  <a:cubicBezTo>
                    <a:pt x="1840" y="16"/>
                    <a:pt x="2264" y="228"/>
                    <a:pt x="2688" y="440"/>
                  </a:cubicBezTo>
                </a:path>
              </a:pathLst>
            </a:custGeom>
            <a:noFill/>
            <a:ln w="28575" cmpd="sng">
              <a:solidFill>
                <a:srgbClr val="D0341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04" name="Freeform 8"/>
            <p:cNvSpPr>
              <a:spLocks/>
            </p:cNvSpPr>
            <p:nvPr/>
          </p:nvSpPr>
          <p:spPr bwMode="auto">
            <a:xfrm>
              <a:off x="340" y="2020"/>
              <a:ext cx="4082" cy="548"/>
            </a:xfrm>
            <a:custGeom>
              <a:avLst/>
              <a:gdLst/>
              <a:ahLst/>
              <a:cxnLst>
                <a:cxn ang="0">
                  <a:pos x="3792" y="0"/>
                </a:cxn>
                <a:cxn ang="0">
                  <a:pos x="1680" y="624"/>
                </a:cxn>
                <a:cxn ang="0">
                  <a:pos x="0" y="48"/>
                </a:cxn>
              </a:cxnLst>
              <a:rect l="0" t="0" r="r" b="b"/>
              <a:pathLst>
                <a:path w="3792" h="632">
                  <a:moveTo>
                    <a:pt x="3792" y="0"/>
                  </a:moveTo>
                  <a:cubicBezTo>
                    <a:pt x="3052" y="308"/>
                    <a:pt x="2312" y="616"/>
                    <a:pt x="1680" y="624"/>
                  </a:cubicBezTo>
                  <a:cubicBezTo>
                    <a:pt x="1048" y="632"/>
                    <a:pt x="524" y="340"/>
                    <a:pt x="0" y="48"/>
                  </a:cubicBezTo>
                </a:path>
              </a:pathLst>
            </a:custGeom>
            <a:noFill/>
            <a:ln w="25400" cmpd="sng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05" name="Rectangle 9"/>
            <p:cNvSpPr>
              <a:spLocks noChangeArrowheads="1"/>
            </p:cNvSpPr>
            <p:nvPr/>
          </p:nvSpPr>
          <p:spPr bwMode="auto">
            <a:xfrm>
              <a:off x="1565" y="2568"/>
              <a:ext cx="9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sz="1600" b="1">
                  <a:solidFill>
                    <a:srgbClr val="FFFF00"/>
                  </a:solidFill>
                  <a:latin typeface="Arial" pitchFamily="34" charset="0"/>
                  <a:ea typeface="ＭＳ Ｐゴシック" pitchFamily="50" charset="-128"/>
                </a:rPr>
                <a:t>bakelite route</a:t>
              </a:r>
            </a:p>
          </p:txBody>
        </p:sp>
        <p:sp>
          <p:nvSpPr>
            <p:cNvPr id="541706" name="Rectangle 10"/>
            <p:cNvSpPr>
              <a:spLocks noChangeArrowheads="1"/>
            </p:cNvSpPr>
            <p:nvPr/>
          </p:nvSpPr>
          <p:spPr bwMode="auto">
            <a:xfrm>
              <a:off x="1111" y="1752"/>
              <a:ext cx="9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sz="1600" b="1">
                  <a:solidFill>
                    <a:srgbClr val="FFFF00"/>
                  </a:solidFill>
                  <a:latin typeface="Arial" pitchFamily="34" charset="0"/>
                  <a:ea typeface="ＭＳ Ｐゴシック" pitchFamily="50" charset="-128"/>
                </a:rPr>
                <a:t>gas cell route</a:t>
              </a:r>
            </a:p>
          </p:txBody>
        </p:sp>
        <p:sp>
          <p:nvSpPr>
            <p:cNvPr id="541707" name="Rectangle 11"/>
            <p:cNvSpPr>
              <a:spLocks noChangeArrowheads="1"/>
            </p:cNvSpPr>
            <p:nvPr/>
          </p:nvSpPr>
          <p:spPr bwMode="auto">
            <a:xfrm>
              <a:off x="1066" y="1117"/>
              <a:ext cx="11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sz="1600" b="1">
                  <a:solidFill>
                    <a:srgbClr val="FFFF00"/>
                  </a:solidFill>
                  <a:latin typeface="Arial" pitchFamily="34" charset="0"/>
                  <a:ea typeface="ＭＳ Ｐゴシック" pitchFamily="50" charset="-128"/>
                </a:rPr>
                <a:t>frames and parts</a:t>
              </a:r>
            </a:p>
          </p:txBody>
        </p:sp>
        <p:sp>
          <p:nvSpPr>
            <p:cNvPr id="541708" name="Rectangle 12"/>
            <p:cNvSpPr>
              <a:spLocks noChangeArrowheads="1"/>
            </p:cNvSpPr>
            <p:nvPr/>
          </p:nvSpPr>
          <p:spPr bwMode="auto">
            <a:xfrm>
              <a:off x="158" y="1888"/>
              <a:ext cx="3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FFFFFF"/>
                  </a:solidFill>
                  <a:latin typeface="Arial" pitchFamily="34" charset="0"/>
                  <a:ea typeface="굴림" pitchFamily="34" charset="-127"/>
                </a:rPr>
                <a:t>Korea </a:t>
              </a:r>
            </a:p>
          </p:txBody>
        </p:sp>
        <p:sp>
          <p:nvSpPr>
            <p:cNvPr id="541709" name="Rectangle 13"/>
            <p:cNvSpPr>
              <a:spLocks noChangeArrowheads="1"/>
            </p:cNvSpPr>
            <p:nvPr/>
          </p:nvSpPr>
          <p:spPr bwMode="auto">
            <a:xfrm>
              <a:off x="2936" y="1933"/>
              <a:ext cx="3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BNL</a:t>
              </a:r>
              <a:r>
                <a:rPr kumimoji="1" lang="en-US" altLang="ko-KR" sz="1400" b="1">
                  <a:solidFill>
                    <a:schemeClr val="bg1"/>
                  </a:solidFill>
                  <a:latin typeface="Times New Roman" pitchFamily="18" charset="0"/>
                  <a:ea typeface="굴림" pitchFamily="34" charset="-127"/>
                </a:rPr>
                <a:t> </a:t>
              </a:r>
            </a:p>
          </p:txBody>
        </p:sp>
        <p:sp>
          <p:nvSpPr>
            <p:cNvPr id="541710" name="Rectangle 14"/>
            <p:cNvSpPr>
              <a:spLocks noChangeArrowheads="1"/>
            </p:cNvSpPr>
            <p:nvPr/>
          </p:nvSpPr>
          <p:spPr bwMode="auto">
            <a:xfrm>
              <a:off x="68" y="2115"/>
              <a:ext cx="3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China </a:t>
              </a:r>
            </a:p>
          </p:txBody>
        </p:sp>
        <p:sp>
          <p:nvSpPr>
            <p:cNvPr id="541711" name="Rectangle 15"/>
            <p:cNvSpPr>
              <a:spLocks noChangeArrowheads="1"/>
            </p:cNvSpPr>
            <p:nvPr/>
          </p:nvSpPr>
          <p:spPr bwMode="auto">
            <a:xfrm>
              <a:off x="4332" y="1888"/>
              <a:ext cx="3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Italy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5" name="Picture 3" descr="P1090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4763"/>
            <a:ext cx="3816350" cy="2862263"/>
          </a:xfrm>
          <a:prstGeom prst="rect">
            <a:avLst/>
          </a:prstGeom>
          <a:noFill/>
        </p:spPr>
      </p:pic>
      <p:pic>
        <p:nvPicPr>
          <p:cNvPr id="540676" name="Picture 4" descr="P3120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-4763"/>
            <a:ext cx="4572000" cy="3429001"/>
          </a:xfrm>
          <a:prstGeom prst="rect">
            <a:avLst/>
          </a:prstGeom>
          <a:noFill/>
        </p:spPr>
      </p:pic>
      <p:pic>
        <p:nvPicPr>
          <p:cNvPr id="540677" name="Picture 5" descr="P31207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4688" y="3544888"/>
            <a:ext cx="4427537" cy="3321050"/>
          </a:xfrm>
          <a:prstGeom prst="rect">
            <a:avLst/>
          </a:prstGeom>
          <a:noFill/>
        </p:spPr>
      </p:pic>
      <p:pic>
        <p:nvPicPr>
          <p:cNvPr id="540678" name="Picture 6" descr="009"/>
          <p:cNvPicPr>
            <a:picLocks noChangeAspect="1" noChangeArrowheads="1"/>
          </p:cNvPicPr>
          <p:nvPr/>
        </p:nvPicPr>
        <p:blipFill>
          <a:blip r:embed="rId5"/>
          <a:srcRect l="5383" t="3648" r="5383" b="3648"/>
          <a:stretch>
            <a:fillRect/>
          </a:stretch>
        </p:blipFill>
        <p:spPr bwMode="auto">
          <a:xfrm>
            <a:off x="1939925" y="3044825"/>
            <a:ext cx="2439988" cy="3743325"/>
          </a:xfrm>
          <a:prstGeom prst="rect">
            <a:avLst/>
          </a:prstGeom>
          <a:noFill/>
        </p:spPr>
      </p:pic>
      <p:sp>
        <p:nvSpPr>
          <p:cNvPr id="540680" name="Text Box 8"/>
          <p:cNvSpPr txBox="1">
            <a:spLocks noChangeArrowheads="1"/>
          </p:cNvSpPr>
          <p:nvPr/>
        </p:nvSpPr>
        <p:spPr bwMode="auto">
          <a:xfrm>
            <a:off x="155575" y="3294063"/>
            <a:ext cx="1655763" cy="25304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Gas Gap</a:t>
            </a:r>
          </a:p>
          <a:p>
            <a:r>
              <a:rPr lang="en-US" b="1">
                <a:solidFill>
                  <a:srgbClr val="FF0000"/>
                </a:solidFill>
              </a:rPr>
              <a:t>Production</a:t>
            </a:r>
          </a:p>
          <a:p>
            <a:r>
              <a:rPr lang="en-US" b="1">
                <a:solidFill>
                  <a:srgbClr val="FF0000"/>
                </a:solidFill>
              </a:rPr>
              <a:t>at Korea </a:t>
            </a:r>
          </a:p>
          <a:p>
            <a:r>
              <a:rPr lang="en-US" b="1">
                <a:solidFill>
                  <a:srgbClr val="FF0000"/>
                </a:solidFill>
              </a:rPr>
              <a:t>University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(prototype C,</a:t>
            </a:r>
          </a:p>
          <a:p>
            <a:r>
              <a:rPr lang="en-US" b="1">
                <a:solidFill>
                  <a:srgbClr val="FF0000"/>
                </a:solidFill>
              </a:rPr>
              <a:t> presently</a:t>
            </a:r>
          </a:p>
          <a:p>
            <a:r>
              <a:rPr lang="en-US" b="1">
                <a:solidFill>
                  <a:srgbClr val="FF0000"/>
                </a:solidFill>
              </a:rPr>
              <a:t> prototype D)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3241-84AC-4554-84B6-488EF73DA928}" type="slidenum">
              <a:rPr lang="en-US"/>
              <a:pPr/>
              <a:t>27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altLang="ja-JP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/>
              <a:t>Assembly of the first (of three) Prototype C</a:t>
            </a:r>
          </a:p>
        </p:txBody>
      </p:sp>
      <p:pic>
        <p:nvPicPr>
          <p:cNvPr id="521220" name="Picture 4" descr="prototype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046288"/>
            <a:ext cx="4332288" cy="3249612"/>
          </a:xfrm>
          <a:prstGeom prst="rect">
            <a:avLst/>
          </a:prstGeom>
          <a:noFill/>
        </p:spPr>
      </p:pic>
      <p:pic>
        <p:nvPicPr>
          <p:cNvPr id="521221" name="Picture 5" descr="prototype-c-assemb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038" y="2084388"/>
            <a:ext cx="4256087" cy="319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5"/>
          <p:cNvSpPr txBox="1">
            <a:spLocks noChangeArrowheads="1"/>
          </p:cNvSpPr>
          <p:nvPr/>
        </p:nvSpPr>
        <p:spPr bwMode="auto">
          <a:xfrm>
            <a:off x="152400" y="1006475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/>
              <a:t>All </a:t>
            </a:r>
            <a:r>
              <a:rPr lang="en-US" altLang="ko-KR" sz="2000" b="1" dirty="0" smtClean="0"/>
              <a:t>TDC widths </a:t>
            </a:r>
            <a:r>
              <a:rPr lang="en-US" altLang="ko-KR" sz="2000" b="1" dirty="0"/>
              <a:t>are less than 3 ns.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3175"/>
            <a:ext cx="9144000" cy="473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500" b="1" dirty="0"/>
              <a:t>First RPC Prototype C Test Results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116013" y="35734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굴림" pitchFamily="34" charset="-127"/>
              </a:rPr>
              <a:t> </a:t>
            </a:r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3"/>
          <a:srcRect b="1944"/>
          <a:stretch>
            <a:fillRect/>
          </a:stretch>
        </p:blipFill>
        <p:spPr bwMode="auto">
          <a:xfrm>
            <a:off x="39689" y="1768475"/>
            <a:ext cx="4962054" cy="474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105400" y="990600"/>
            <a:ext cx="4046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/>
              <a:t>Cluster size seems constant from 9.3 to 9.5 kV.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88" y="1768475"/>
            <a:ext cx="4392612" cy="2081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05400" y="4648200"/>
          <a:ext cx="3321050" cy="2135588"/>
        </p:xfrm>
        <a:graphic>
          <a:graphicData uri="http://schemas.openxmlformats.org/presentationml/2006/ole">
            <p:oleObj spid="_x0000_s158722" name="Chart" r:id="rId5" imgW="5819775" imgH="3524250" progId="Excel.Chart.8">
              <p:embed/>
            </p:oleObj>
          </a:graphicData>
        </a:graphic>
      </p:graphicFrame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181600" y="3962400"/>
            <a:ext cx="26206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/>
              <a:t>First efficiencies ~95</a:t>
            </a:r>
            <a:r>
              <a:rPr lang="en-US" altLang="ko-KR" sz="2000" b="1" dirty="0"/>
              <a:t>% at 9.5 kV.</a:t>
            </a:r>
            <a:endParaRPr lang="ko-KR" altLang="en-US" sz="20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B103A-F2F0-4190-AEB6-14B322D71596}" type="slidenum">
              <a:rPr lang="en-US"/>
              <a:pPr/>
              <a:t>29</a:t>
            </a:fld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altLang="ja-JP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pic>
        <p:nvPicPr>
          <p:cNvPr id="516098" name="Picture 2" descr="explod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504825"/>
            <a:ext cx="8921750" cy="5848350"/>
          </a:xfrm>
          <a:prstGeom prst="rect">
            <a:avLst/>
          </a:prstGeom>
          <a:noFill/>
        </p:spPr>
      </p:pic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Prototype D: Exploded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59" name="Rectangle 51"/>
          <p:cNvSpPr>
            <a:spLocks noChangeArrowheads="1"/>
          </p:cNvSpPr>
          <p:nvPr/>
        </p:nvSpPr>
        <p:spPr bwMode="auto">
          <a:xfrm>
            <a:off x="0" y="55563"/>
            <a:ext cx="905351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Current knowledge of </a:t>
            </a:r>
            <a:r>
              <a:rPr lang="en-US" sz="3200" dirty="0" err="1" smtClean="0">
                <a:solidFill>
                  <a:schemeClr val="tx2"/>
                </a:solidFill>
              </a:rPr>
              <a:t>helicity</a:t>
            </a:r>
            <a:r>
              <a:rPr lang="en-US" sz="3200" dirty="0" smtClean="0">
                <a:solidFill>
                  <a:schemeClr val="tx2"/>
                </a:solidFill>
              </a:rPr>
              <a:t> distributions: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NLO </a:t>
            </a:r>
            <a:r>
              <a:rPr lang="en-US" sz="3200" dirty="0">
                <a:solidFill>
                  <a:schemeClr val="tx2"/>
                </a:solidFill>
              </a:rPr>
              <a:t>FIT to DIS &amp; SIDIS data</a:t>
            </a: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054301-9CD1-45A9-903F-1A325644EE75}" type="slidenum">
              <a:rPr lang="en-US"/>
              <a:pPr/>
              <a:t>3</a:t>
            </a:fld>
            <a:endParaRPr lang="en-US"/>
          </a:p>
        </p:txBody>
      </p:sp>
      <p:sp>
        <p:nvSpPr>
          <p:cNvPr id="5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ja-JP" smtClean="0"/>
              <a:t>R.Seidl: W physics</a:t>
            </a:r>
            <a:endParaRPr lang="en-US" altLang="ja-JP">
              <a:ea typeface="ＭＳ Ｐゴシック" pitchFamily="50" charset="-128"/>
            </a:endParaRPr>
          </a:p>
        </p:txBody>
      </p:sp>
      <p:pic>
        <p:nvPicPr>
          <p:cNvPr id="631810" name="Picture 2" descr="0504155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1514475"/>
            <a:ext cx="8024812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862013" y="5942013"/>
            <a:ext cx="750526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SIDIS data improves description of all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q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especially light sea</a:t>
            </a:r>
          </a:p>
          <a:p>
            <a:pPr>
              <a:buFontTx/>
              <a:buBlip>
                <a:blip r:embed="rId4"/>
              </a:buBlip>
            </a:pPr>
            <a:r>
              <a:rPr lang="en-US" sz="1800" dirty="0">
                <a:latin typeface="Futura Lt BT" pitchFamily="34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Kretzer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FF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favors 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SU(3) symmetric sea, not so for KKP</a:t>
            </a:r>
          </a:p>
          <a:p>
            <a:pPr>
              <a:buFontTx/>
              <a:buBlip>
                <a:blip r:embed="rId4"/>
              </a:buBlip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DS 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~30%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all cases</a:t>
            </a:r>
          </a:p>
        </p:txBody>
      </p:sp>
      <p:sp>
        <p:nvSpPr>
          <p:cNvPr id="631812" name="Text Box 4"/>
          <p:cNvSpPr txBox="1">
            <a:spLocks noChangeArrowheads="1"/>
          </p:cNvSpPr>
          <p:nvPr/>
        </p:nvSpPr>
        <p:spPr bwMode="auto">
          <a:xfrm>
            <a:off x="0" y="898525"/>
            <a:ext cx="5395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D. De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Florian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PRD71:094018,2005</a:t>
            </a:r>
            <a:r>
              <a:rPr lang="en-US" dirty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5854700" y="898525"/>
            <a:ext cx="2719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80808"/>
                </a:solidFill>
                <a:latin typeface="Comic Sans MS" pitchFamily="66" charset="0"/>
              </a:rPr>
              <a:t>NLO @ Q</a:t>
            </a:r>
            <a:r>
              <a:rPr lang="en-US" b="1" baseline="30000" dirty="0">
                <a:solidFill>
                  <a:srgbClr val="080808"/>
                </a:solidFill>
                <a:latin typeface="Comic Sans MS" pitchFamily="66" charset="0"/>
              </a:rPr>
              <a:t>2</a:t>
            </a:r>
            <a:r>
              <a:rPr lang="en-US" b="1" dirty="0">
                <a:solidFill>
                  <a:srgbClr val="080808"/>
                </a:solidFill>
                <a:latin typeface="Comic Sans MS" pitchFamily="66" charset="0"/>
              </a:rPr>
              <a:t>=10 GeV</a:t>
            </a:r>
            <a:r>
              <a:rPr lang="en-US" b="1" baseline="30000" dirty="0">
                <a:solidFill>
                  <a:srgbClr val="080808"/>
                </a:solidFill>
                <a:latin typeface="Comic Sans MS" pitchFamily="66" charset="0"/>
              </a:rPr>
              <a:t>2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0200" y="1325562"/>
            <a:ext cx="8001000" cy="1233488"/>
            <a:chOff x="208" y="664"/>
            <a:chExt cx="5040" cy="777"/>
          </a:xfrm>
        </p:grpSpPr>
        <p:sp>
          <p:nvSpPr>
            <p:cNvPr id="631815" name="Rectangle 7"/>
            <p:cNvSpPr>
              <a:spLocks noChangeArrowheads="1"/>
            </p:cNvSpPr>
            <p:nvPr/>
          </p:nvSpPr>
          <p:spPr bwMode="auto">
            <a:xfrm>
              <a:off x="256" y="673"/>
              <a:ext cx="4992" cy="7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1600">
                <a:latin typeface="Symbol" pitchFamily="18" charset="2"/>
              </a:endParaRPr>
            </a:p>
          </p:txBody>
        </p:sp>
        <p:sp>
          <p:nvSpPr>
            <p:cNvPr id="631816" name="Line 8"/>
            <p:cNvSpPr>
              <a:spLocks noChangeShapeType="1"/>
            </p:cNvSpPr>
            <p:nvPr/>
          </p:nvSpPr>
          <p:spPr bwMode="auto">
            <a:xfrm>
              <a:off x="256" y="1009"/>
              <a:ext cx="498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17" name="Line 9"/>
            <p:cNvSpPr>
              <a:spLocks noChangeShapeType="1"/>
            </p:cNvSpPr>
            <p:nvPr/>
          </p:nvSpPr>
          <p:spPr bwMode="auto">
            <a:xfrm>
              <a:off x="751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18" name="Line 10"/>
            <p:cNvSpPr>
              <a:spLocks noChangeShapeType="1"/>
            </p:cNvSpPr>
            <p:nvPr/>
          </p:nvSpPr>
          <p:spPr bwMode="auto">
            <a:xfrm>
              <a:off x="1190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19" name="Line 11"/>
            <p:cNvSpPr>
              <a:spLocks noChangeShapeType="1"/>
            </p:cNvSpPr>
            <p:nvPr/>
          </p:nvSpPr>
          <p:spPr bwMode="auto">
            <a:xfrm>
              <a:off x="1826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20" name="Line 12"/>
            <p:cNvSpPr>
              <a:spLocks noChangeShapeType="1"/>
            </p:cNvSpPr>
            <p:nvPr/>
          </p:nvSpPr>
          <p:spPr bwMode="auto">
            <a:xfrm>
              <a:off x="2266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21" name="Line 13"/>
            <p:cNvSpPr>
              <a:spLocks noChangeShapeType="1"/>
            </p:cNvSpPr>
            <p:nvPr/>
          </p:nvSpPr>
          <p:spPr bwMode="auto">
            <a:xfrm>
              <a:off x="2754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22" name="Line 14"/>
            <p:cNvSpPr>
              <a:spLocks noChangeShapeType="1"/>
            </p:cNvSpPr>
            <p:nvPr/>
          </p:nvSpPr>
          <p:spPr bwMode="auto">
            <a:xfrm>
              <a:off x="4416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23" name="Line 15"/>
            <p:cNvSpPr>
              <a:spLocks noChangeShapeType="1"/>
            </p:cNvSpPr>
            <p:nvPr/>
          </p:nvSpPr>
          <p:spPr bwMode="auto">
            <a:xfrm>
              <a:off x="4855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24" name="Line 16"/>
            <p:cNvSpPr>
              <a:spLocks noChangeShapeType="1"/>
            </p:cNvSpPr>
            <p:nvPr/>
          </p:nvSpPr>
          <p:spPr bwMode="auto">
            <a:xfrm>
              <a:off x="3292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25" name="Line 17"/>
            <p:cNvSpPr>
              <a:spLocks noChangeShapeType="1"/>
            </p:cNvSpPr>
            <p:nvPr/>
          </p:nvSpPr>
          <p:spPr bwMode="auto">
            <a:xfrm>
              <a:off x="3829" y="664"/>
              <a:ext cx="0" cy="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26" name="Line 18"/>
            <p:cNvSpPr>
              <a:spLocks noChangeShapeType="1"/>
            </p:cNvSpPr>
            <p:nvPr/>
          </p:nvSpPr>
          <p:spPr bwMode="auto">
            <a:xfrm flipV="1">
              <a:off x="2992" y="817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1827" name="Text Box 19"/>
            <p:cNvSpPr txBox="1">
              <a:spLocks noChangeArrowheads="1"/>
            </p:cNvSpPr>
            <p:nvPr/>
          </p:nvSpPr>
          <p:spPr bwMode="auto">
            <a:xfrm>
              <a:off x="208" y="1011"/>
              <a:ext cx="5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Kretzer</a:t>
              </a:r>
            </a:p>
          </p:txBody>
        </p:sp>
        <p:sp>
          <p:nvSpPr>
            <p:cNvPr id="631828" name="Text Box 20"/>
            <p:cNvSpPr txBox="1">
              <a:spLocks noChangeArrowheads="1"/>
            </p:cNvSpPr>
            <p:nvPr/>
          </p:nvSpPr>
          <p:spPr bwMode="auto">
            <a:xfrm>
              <a:off x="352" y="1201"/>
              <a:ext cx="4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KKP</a:t>
              </a:r>
            </a:p>
          </p:txBody>
        </p:sp>
        <p:sp>
          <p:nvSpPr>
            <p:cNvPr id="631829" name="Text Box 21"/>
            <p:cNvSpPr txBox="1">
              <a:spLocks noChangeArrowheads="1"/>
            </p:cNvSpPr>
            <p:nvPr/>
          </p:nvSpPr>
          <p:spPr bwMode="auto">
            <a:xfrm>
              <a:off x="792" y="719"/>
              <a:ext cx="3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c</a:t>
              </a:r>
              <a:r>
                <a:rPr lang="en-US" sz="1600" baseline="30000">
                  <a:latin typeface="Symbol" pitchFamily="18" charset="2"/>
                </a:rPr>
                <a:t>2</a:t>
              </a:r>
              <a:r>
                <a:rPr lang="en-US" sz="1600" baseline="-25000">
                  <a:latin typeface="Futura Lt BT" pitchFamily="34" charset="0"/>
                </a:rPr>
                <a:t>DIS</a:t>
              </a:r>
              <a:endParaRPr lang="en-US" sz="1600" baseline="30000">
                <a:latin typeface="Symbol" pitchFamily="18" charset="2"/>
              </a:endParaRPr>
            </a:p>
          </p:txBody>
        </p:sp>
        <p:sp>
          <p:nvSpPr>
            <p:cNvPr id="631830" name="Text Box 22"/>
            <p:cNvSpPr txBox="1">
              <a:spLocks noChangeArrowheads="1"/>
            </p:cNvSpPr>
            <p:nvPr/>
          </p:nvSpPr>
          <p:spPr bwMode="auto">
            <a:xfrm>
              <a:off x="1280" y="719"/>
              <a:ext cx="4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c</a:t>
              </a:r>
              <a:r>
                <a:rPr lang="en-US" sz="1600" baseline="30000">
                  <a:latin typeface="Symbol" pitchFamily="18" charset="2"/>
                </a:rPr>
                <a:t>2</a:t>
              </a:r>
              <a:r>
                <a:rPr lang="en-US" sz="1600" baseline="-25000">
                  <a:latin typeface="Futura Lt BT" pitchFamily="34" charset="0"/>
                </a:rPr>
                <a:t>SIDIS</a:t>
              </a:r>
              <a:endParaRPr lang="en-US" sz="1600" baseline="30000">
                <a:latin typeface="Symbol" pitchFamily="18" charset="2"/>
              </a:endParaRPr>
            </a:p>
          </p:txBody>
        </p:sp>
        <p:sp>
          <p:nvSpPr>
            <p:cNvPr id="631831" name="Text Box 23"/>
            <p:cNvSpPr txBox="1">
              <a:spLocks noChangeArrowheads="1"/>
            </p:cNvSpPr>
            <p:nvPr/>
          </p:nvSpPr>
          <p:spPr bwMode="auto">
            <a:xfrm>
              <a:off x="1869" y="758"/>
              <a:ext cx="2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Futura Lt BT" pitchFamily="34" charset="0"/>
                </a:rPr>
                <a:t>u</a:t>
              </a:r>
              <a:r>
                <a:rPr lang="en-US" sz="1600" baseline="-25000">
                  <a:latin typeface="Futura Lt BT" pitchFamily="34" charset="0"/>
                </a:rPr>
                <a:t>v</a:t>
              </a:r>
            </a:p>
          </p:txBody>
        </p:sp>
        <p:sp>
          <p:nvSpPr>
            <p:cNvPr id="631832" name="Text Box 24"/>
            <p:cNvSpPr txBox="1">
              <a:spLocks noChangeArrowheads="1"/>
            </p:cNvSpPr>
            <p:nvPr/>
          </p:nvSpPr>
          <p:spPr bwMode="auto">
            <a:xfrm>
              <a:off x="2846" y="758"/>
              <a:ext cx="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Futura Lt BT" pitchFamily="34" charset="0"/>
                </a:rPr>
                <a:t>u</a:t>
              </a:r>
              <a:endParaRPr lang="en-US" sz="1600" baseline="-25000">
                <a:latin typeface="Futura Lt BT" pitchFamily="34" charset="0"/>
              </a:endParaRPr>
            </a:p>
          </p:txBody>
        </p:sp>
        <p:sp>
          <p:nvSpPr>
            <p:cNvPr id="631833" name="Text Box 25"/>
            <p:cNvSpPr txBox="1">
              <a:spLocks noChangeArrowheads="1"/>
            </p:cNvSpPr>
            <p:nvPr/>
          </p:nvSpPr>
          <p:spPr bwMode="auto">
            <a:xfrm>
              <a:off x="2307" y="758"/>
              <a:ext cx="3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Futura Lt BT" pitchFamily="34" charset="0"/>
                </a:rPr>
                <a:t>d</a:t>
              </a:r>
              <a:r>
                <a:rPr lang="en-US" sz="1600" baseline="-25000">
                  <a:latin typeface="Futura Lt BT" pitchFamily="34" charset="0"/>
                </a:rPr>
                <a:t>v</a:t>
              </a:r>
            </a:p>
          </p:txBody>
        </p:sp>
        <p:sp>
          <p:nvSpPr>
            <p:cNvPr id="631834" name="Text Box 26"/>
            <p:cNvSpPr txBox="1">
              <a:spLocks noChangeArrowheads="1"/>
            </p:cNvSpPr>
            <p:nvPr/>
          </p:nvSpPr>
          <p:spPr bwMode="auto">
            <a:xfrm>
              <a:off x="3383" y="758"/>
              <a:ext cx="2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Futura Lt BT" pitchFamily="34" charset="0"/>
                </a:rPr>
                <a:t>d</a:t>
              </a:r>
              <a:endParaRPr lang="en-US" sz="1600" baseline="-25000">
                <a:latin typeface="Futura Lt BT" pitchFamily="34" charset="0"/>
              </a:endParaRPr>
            </a:p>
          </p:txBody>
        </p:sp>
        <p:sp>
          <p:nvSpPr>
            <p:cNvPr id="631835" name="Text Box 27"/>
            <p:cNvSpPr txBox="1">
              <a:spLocks noChangeArrowheads="1"/>
            </p:cNvSpPr>
            <p:nvPr/>
          </p:nvSpPr>
          <p:spPr bwMode="auto">
            <a:xfrm>
              <a:off x="3971" y="758"/>
              <a:ext cx="2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Futura Lt BT" pitchFamily="34" charset="0"/>
                </a:rPr>
                <a:t>s</a:t>
              </a:r>
              <a:endParaRPr lang="en-US" sz="1600" baseline="-25000">
                <a:latin typeface="Futura Lt BT" pitchFamily="34" charset="0"/>
              </a:endParaRPr>
            </a:p>
          </p:txBody>
        </p:sp>
        <p:sp>
          <p:nvSpPr>
            <p:cNvPr id="631836" name="Text Box 28"/>
            <p:cNvSpPr txBox="1">
              <a:spLocks noChangeArrowheads="1"/>
            </p:cNvSpPr>
            <p:nvPr/>
          </p:nvSpPr>
          <p:spPr bwMode="auto">
            <a:xfrm>
              <a:off x="4458" y="758"/>
              <a:ext cx="2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Futura Lt BT" pitchFamily="34" charset="0"/>
                </a:rPr>
                <a:t>g</a:t>
              </a:r>
              <a:endParaRPr lang="en-US" sz="1600" baseline="-25000">
                <a:latin typeface="Futura Lt BT" pitchFamily="34" charset="0"/>
              </a:endParaRPr>
            </a:p>
          </p:txBody>
        </p:sp>
        <p:sp>
          <p:nvSpPr>
            <p:cNvPr id="631837" name="Text Box 29"/>
            <p:cNvSpPr txBox="1">
              <a:spLocks noChangeArrowheads="1"/>
            </p:cNvSpPr>
            <p:nvPr/>
          </p:nvSpPr>
          <p:spPr bwMode="auto">
            <a:xfrm>
              <a:off x="4898" y="758"/>
              <a:ext cx="2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DS</a:t>
              </a:r>
              <a:endParaRPr lang="en-US" sz="1600" baseline="-25000">
                <a:latin typeface="Futura Lt BT" pitchFamily="34" charset="0"/>
              </a:endParaRPr>
            </a:p>
          </p:txBody>
        </p:sp>
        <p:sp>
          <p:nvSpPr>
            <p:cNvPr id="631838" name="Text Box 30"/>
            <p:cNvSpPr txBox="1">
              <a:spLocks noChangeArrowheads="1"/>
            </p:cNvSpPr>
            <p:nvPr/>
          </p:nvSpPr>
          <p:spPr bwMode="auto">
            <a:xfrm>
              <a:off x="794" y="1034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206</a:t>
              </a:r>
            </a:p>
          </p:txBody>
        </p:sp>
        <p:sp>
          <p:nvSpPr>
            <p:cNvPr id="631839" name="Text Box 31"/>
            <p:cNvSpPr txBox="1">
              <a:spLocks noChangeArrowheads="1"/>
            </p:cNvSpPr>
            <p:nvPr/>
          </p:nvSpPr>
          <p:spPr bwMode="auto">
            <a:xfrm>
              <a:off x="794" y="1229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206</a:t>
              </a:r>
            </a:p>
          </p:txBody>
        </p:sp>
        <p:sp>
          <p:nvSpPr>
            <p:cNvPr id="631840" name="Text Box 32"/>
            <p:cNvSpPr txBox="1">
              <a:spLocks noChangeArrowheads="1"/>
            </p:cNvSpPr>
            <p:nvPr/>
          </p:nvSpPr>
          <p:spPr bwMode="auto">
            <a:xfrm>
              <a:off x="1331" y="1034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225</a:t>
              </a:r>
            </a:p>
          </p:txBody>
        </p:sp>
        <p:sp>
          <p:nvSpPr>
            <p:cNvPr id="631841" name="Text Box 33"/>
            <p:cNvSpPr txBox="1">
              <a:spLocks noChangeArrowheads="1"/>
            </p:cNvSpPr>
            <p:nvPr/>
          </p:nvSpPr>
          <p:spPr bwMode="auto">
            <a:xfrm>
              <a:off x="1331" y="1229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231</a:t>
              </a:r>
            </a:p>
          </p:txBody>
        </p:sp>
        <p:sp>
          <p:nvSpPr>
            <p:cNvPr id="631842" name="Text Box 34"/>
            <p:cNvSpPr txBox="1">
              <a:spLocks noChangeArrowheads="1"/>
            </p:cNvSpPr>
            <p:nvPr/>
          </p:nvSpPr>
          <p:spPr bwMode="auto">
            <a:xfrm>
              <a:off x="1819" y="1034"/>
              <a:ext cx="3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0.94</a:t>
              </a:r>
            </a:p>
          </p:txBody>
        </p:sp>
        <p:sp>
          <p:nvSpPr>
            <p:cNvPr id="631843" name="Text Box 35"/>
            <p:cNvSpPr txBox="1">
              <a:spLocks noChangeArrowheads="1"/>
            </p:cNvSpPr>
            <p:nvPr/>
          </p:nvSpPr>
          <p:spPr bwMode="auto">
            <a:xfrm>
              <a:off x="1819" y="1229"/>
              <a:ext cx="3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0.70</a:t>
              </a:r>
            </a:p>
          </p:txBody>
        </p:sp>
        <p:sp>
          <p:nvSpPr>
            <p:cNvPr id="631844" name="Text Box 36"/>
            <p:cNvSpPr txBox="1">
              <a:spLocks noChangeArrowheads="1"/>
            </p:cNvSpPr>
            <p:nvPr/>
          </p:nvSpPr>
          <p:spPr bwMode="auto">
            <a:xfrm>
              <a:off x="2258" y="1229"/>
              <a:ext cx="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-0.26</a:t>
              </a:r>
            </a:p>
          </p:txBody>
        </p:sp>
        <p:sp>
          <p:nvSpPr>
            <p:cNvPr id="631845" name="Text Box 37"/>
            <p:cNvSpPr txBox="1">
              <a:spLocks noChangeArrowheads="1"/>
            </p:cNvSpPr>
            <p:nvPr/>
          </p:nvSpPr>
          <p:spPr bwMode="auto">
            <a:xfrm>
              <a:off x="2258" y="1034"/>
              <a:ext cx="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-0.34</a:t>
              </a:r>
            </a:p>
          </p:txBody>
        </p:sp>
        <p:sp>
          <p:nvSpPr>
            <p:cNvPr id="631846" name="Text Box 38"/>
            <p:cNvSpPr txBox="1">
              <a:spLocks noChangeArrowheads="1"/>
            </p:cNvSpPr>
            <p:nvPr/>
          </p:nvSpPr>
          <p:spPr bwMode="auto">
            <a:xfrm>
              <a:off x="2844" y="1229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0.087</a:t>
              </a:r>
            </a:p>
          </p:txBody>
        </p:sp>
        <p:sp>
          <p:nvSpPr>
            <p:cNvPr id="631847" name="Text Box 39"/>
            <p:cNvSpPr txBox="1">
              <a:spLocks noChangeArrowheads="1"/>
            </p:cNvSpPr>
            <p:nvPr/>
          </p:nvSpPr>
          <p:spPr bwMode="auto">
            <a:xfrm>
              <a:off x="2745" y="1019"/>
              <a:ext cx="5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-0.049</a:t>
              </a:r>
            </a:p>
          </p:txBody>
        </p:sp>
        <p:sp>
          <p:nvSpPr>
            <p:cNvPr id="631848" name="Text Box 40"/>
            <p:cNvSpPr txBox="1">
              <a:spLocks noChangeArrowheads="1"/>
            </p:cNvSpPr>
            <p:nvPr/>
          </p:nvSpPr>
          <p:spPr bwMode="auto">
            <a:xfrm>
              <a:off x="3332" y="1214"/>
              <a:ext cx="4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-0.11</a:t>
              </a:r>
            </a:p>
          </p:txBody>
        </p:sp>
        <p:sp>
          <p:nvSpPr>
            <p:cNvPr id="631849" name="Text Box 41"/>
            <p:cNvSpPr txBox="1">
              <a:spLocks noChangeArrowheads="1"/>
            </p:cNvSpPr>
            <p:nvPr/>
          </p:nvSpPr>
          <p:spPr bwMode="auto">
            <a:xfrm>
              <a:off x="3282" y="1034"/>
              <a:ext cx="4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-0.055</a:t>
              </a:r>
            </a:p>
          </p:txBody>
        </p:sp>
        <p:sp>
          <p:nvSpPr>
            <p:cNvPr id="631850" name="Text Box 42"/>
            <p:cNvSpPr txBox="1">
              <a:spLocks noChangeArrowheads="1"/>
            </p:cNvSpPr>
            <p:nvPr/>
          </p:nvSpPr>
          <p:spPr bwMode="auto">
            <a:xfrm>
              <a:off x="3820" y="1214"/>
              <a:ext cx="5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-0.045</a:t>
              </a:r>
            </a:p>
          </p:txBody>
        </p:sp>
        <p:sp>
          <p:nvSpPr>
            <p:cNvPr id="631851" name="Text Box 43"/>
            <p:cNvSpPr txBox="1">
              <a:spLocks noChangeArrowheads="1"/>
            </p:cNvSpPr>
            <p:nvPr/>
          </p:nvSpPr>
          <p:spPr bwMode="auto">
            <a:xfrm>
              <a:off x="3869" y="1019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-0.051</a:t>
              </a:r>
            </a:p>
          </p:txBody>
        </p:sp>
        <p:sp>
          <p:nvSpPr>
            <p:cNvPr id="631852" name="Text Box 44"/>
            <p:cNvSpPr txBox="1">
              <a:spLocks noChangeArrowheads="1"/>
            </p:cNvSpPr>
            <p:nvPr/>
          </p:nvSpPr>
          <p:spPr bwMode="auto">
            <a:xfrm>
              <a:off x="4409" y="1214"/>
              <a:ext cx="3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0.57</a:t>
              </a:r>
            </a:p>
          </p:txBody>
        </p:sp>
        <p:sp>
          <p:nvSpPr>
            <p:cNvPr id="631853" name="Text Box 45"/>
            <p:cNvSpPr txBox="1">
              <a:spLocks noChangeArrowheads="1"/>
            </p:cNvSpPr>
            <p:nvPr/>
          </p:nvSpPr>
          <p:spPr bwMode="auto">
            <a:xfrm>
              <a:off x="4409" y="1034"/>
              <a:ext cx="3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0.68</a:t>
              </a:r>
            </a:p>
          </p:txBody>
        </p:sp>
        <p:sp>
          <p:nvSpPr>
            <p:cNvPr id="631854" name="Text Box 46"/>
            <p:cNvSpPr txBox="1">
              <a:spLocks noChangeArrowheads="1"/>
            </p:cNvSpPr>
            <p:nvPr/>
          </p:nvSpPr>
          <p:spPr bwMode="auto">
            <a:xfrm>
              <a:off x="4897" y="1229"/>
              <a:ext cx="3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0.31</a:t>
              </a:r>
            </a:p>
          </p:txBody>
        </p:sp>
        <p:sp>
          <p:nvSpPr>
            <p:cNvPr id="631855" name="Text Box 47"/>
            <p:cNvSpPr txBox="1">
              <a:spLocks noChangeArrowheads="1"/>
            </p:cNvSpPr>
            <p:nvPr/>
          </p:nvSpPr>
          <p:spPr bwMode="auto">
            <a:xfrm>
              <a:off x="4897" y="1034"/>
              <a:ext cx="3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Symbol" pitchFamily="18" charset="2"/>
                </a:rPr>
                <a:t>0.28</a:t>
              </a:r>
            </a:p>
          </p:txBody>
        </p:sp>
        <p:sp>
          <p:nvSpPr>
            <p:cNvPr id="631856" name="Line 48"/>
            <p:cNvSpPr>
              <a:spLocks noChangeShapeType="1"/>
            </p:cNvSpPr>
            <p:nvPr/>
          </p:nvSpPr>
          <p:spPr bwMode="auto">
            <a:xfrm>
              <a:off x="3520" y="769"/>
              <a:ext cx="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1857" name="Rectangle 49"/>
          <p:cNvSpPr>
            <a:spLocks noChangeArrowheads="1"/>
          </p:cNvSpPr>
          <p:nvPr/>
        </p:nvSpPr>
        <p:spPr bwMode="auto">
          <a:xfrm>
            <a:off x="4318000" y="1828800"/>
            <a:ext cx="2743200" cy="838200"/>
          </a:xfrm>
          <a:prstGeom prst="rect">
            <a:avLst/>
          </a:prstGeom>
          <a:gradFill rotWithShape="1">
            <a:gsLst>
              <a:gs pos="0">
                <a:schemeClr val="hlink">
                  <a:alpha val="24001"/>
                </a:schemeClr>
              </a:gs>
              <a:gs pos="100000">
                <a:srgbClr val="FFFF99">
                  <a:alpha val="28999"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858" name="Oval 50"/>
          <p:cNvSpPr>
            <a:spLocks noChangeArrowheads="1"/>
          </p:cNvSpPr>
          <p:nvPr/>
        </p:nvSpPr>
        <p:spPr bwMode="auto">
          <a:xfrm>
            <a:off x="7543800" y="1358900"/>
            <a:ext cx="1066800" cy="1295400"/>
          </a:xfrm>
          <a:prstGeom prst="ellipse">
            <a:avLst/>
          </a:prstGeom>
          <a:gradFill rotWithShape="1">
            <a:gsLst>
              <a:gs pos="0">
                <a:srgbClr val="FF9900">
                  <a:alpha val="41000"/>
                </a:srgbClr>
              </a:gs>
              <a:gs pos="100000">
                <a:srgbClr val="FFFF99">
                  <a:alpha val="42999"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318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/>
      <p:bldP spid="631857" grpId="0" animBg="1"/>
      <p:bldP spid="6318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0A760-24A6-4078-9444-BA0906B9A987}" type="slidenum">
              <a:rPr lang="en-US"/>
              <a:pPr/>
              <a:t>30</a:t>
            </a:fld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altLang="ja-JP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pic>
        <p:nvPicPr>
          <p:cNvPr id="517122" name="Picture 2" descr="S3-RPC-HO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504825"/>
            <a:ext cx="8921750" cy="5848350"/>
          </a:xfrm>
          <a:prstGeom prst="rect">
            <a:avLst/>
          </a:prstGeom>
          <a:noFill/>
        </p:spPr>
      </p:pic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Detector Modules </a:t>
            </a:r>
            <a:r>
              <a:rPr lang="en-US" sz="1800" dirty="0" smtClean="0">
                <a:latin typeface="Arial" pitchFamily="34" charset="0"/>
              </a:rPr>
              <a:t>Assembled</a:t>
            </a:r>
            <a:r>
              <a:rPr lang="en-US" sz="1800" dirty="0">
                <a:latin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</a:rPr>
              <a:t>upper </a:t>
            </a:r>
            <a:r>
              <a:rPr lang="en-US" sz="1800" dirty="0">
                <a:latin typeface="Arial" pitchFamily="34" charset="0"/>
              </a:rPr>
              <a:t>skin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Schedules for PHENIX </a:t>
            </a:r>
            <a:r>
              <a:rPr lang="en-US" dirty="0" err="1" smtClean="0"/>
              <a:t>Muon</a:t>
            </a:r>
            <a:r>
              <a:rPr lang="en-US" dirty="0" smtClean="0"/>
              <a:t> trigger upgrade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5935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Tracker FEE upgrade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604709"/>
            <a:ext cx="4041775" cy="654843"/>
          </a:xfrm>
        </p:spPr>
        <p:txBody>
          <a:bodyPr/>
          <a:lstStyle/>
          <a:p>
            <a:r>
              <a:rPr lang="en-US" dirty="0" smtClean="0"/>
              <a:t>RPC upgrade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259552"/>
            <a:ext cx="4040188" cy="3845720"/>
          </a:xfrm>
        </p:spPr>
        <p:txBody>
          <a:bodyPr/>
          <a:lstStyle/>
          <a:p>
            <a:r>
              <a:rPr lang="en-US" dirty="0" smtClean="0"/>
              <a:t>Final review passed in March</a:t>
            </a:r>
          </a:p>
          <a:p>
            <a:r>
              <a:rPr lang="en-US" dirty="0" smtClean="0"/>
              <a:t>Boards in production</a:t>
            </a:r>
          </a:p>
          <a:p>
            <a:r>
              <a:rPr lang="en-US" dirty="0" smtClean="0"/>
              <a:t>Full North installation (Stations 1-3) this summer</a:t>
            </a:r>
          </a:p>
          <a:p>
            <a:r>
              <a:rPr lang="en-US" dirty="0" smtClean="0"/>
              <a:t>South installation summer 2009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259552"/>
            <a:ext cx="4041775" cy="384572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Protoype</a:t>
            </a:r>
            <a:r>
              <a:rPr lang="en-US" dirty="0" smtClean="0"/>
              <a:t> C (</a:t>
            </a:r>
            <a:r>
              <a:rPr lang="en-US" dirty="0" smtClean="0"/>
              <a:t>2</a:t>
            </a:r>
            <a:r>
              <a:rPr lang="en-US" dirty="0" smtClean="0"/>
              <a:t> modules running in 912)</a:t>
            </a:r>
          </a:p>
          <a:p>
            <a:r>
              <a:rPr lang="en-US" dirty="0" smtClean="0"/>
              <a:t>Prototype D (2 half octants) in production + 1Octant of Absorber , to be installed this summer</a:t>
            </a:r>
          </a:p>
          <a:p>
            <a:r>
              <a:rPr lang="en-US" dirty="0" smtClean="0"/>
              <a:t>RPCs 2 and 3 North + Absorber North to be installed 2009</a:t>
            </a:r>
          </a:p>
          <a:p>
            <a:r>
              <a:rPr lang="en-US" dirty="0" smtClean="0"/>
              <a:t>RPCs 2 and 3 South to be installed 2010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6015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First Full Trigger FEE+RPCs in run 10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Backgrounds in the offline analysis:</a:t>
            </a:r>
            <a:br>
              <a:rPr lang="en-US" sz="4000" dirty="0" smtClean="0"/>
            </a:br>
            <a:r>
              <a:rPr lang="en-US" sz="4000" dirty="0" smtClean="0"/>
              <a:t>Fake high-P</a:t>
            </a:r>
            <a:r>
              <a:rPr lang="en-US" sz="4000" baseline="-25000" dirty="0" smtClean="0"/>
              <a:t>T </a:t>
            </a:r>
            <a:r>
              <a:rPr lang="en-US" sz="4000" dirty="0" smtClean="0"/>
              <a:t>hadrons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offline background:</a:t>
            </a:r>
            <a:r>
              <a:rPr lang="en-US" dirty="0" smtClean="0"/>
              <a:t> </a:t>
            </a:r>
            <a:r>
              <a:rPr lang="en-US" dirty="0" smtClean="0"/>
              <a:t>Low P</a:t>
            </a:r>
            <a:r>
              <a:rPr lang="en-US" baseline="-25000" dirty="0" smtClean="0"/>
              <a:t>T</a:t>
            </a:r>
            <a:r>
              <a:rPr lang="en-US" dirty="0" smtClean="0"/>
              <a:t> hadrons decaying  within </a:t>
            </a:r>
            <a:r>
              <a:rPr lang="en-US" dirty="0" err="1" smtClean="0"/>
              <a:t>muon</a:t>
            </a:r>
            <a:r>
              <a:rPr lang="en-US" dirty="0" smtClean="0"/>
              <a:t> tracker volume mimicking a high P</a:t>
            </a:r>
            <a:r>
              <a:rPr lang="en-US" baseline="-25000" dirty="0" smtClean="0"/>
              <a:t>T</a:t>
            </a:r>
            <a:r>
              <a:rPr lang="en-US" dirty="0" smtClean="0"/>
              <a:t> track</a:t>
            </a:r>
          </a:p>
          <a:p>
            <a:r>
              <a:rPr lang="en-US" dirty="0" smtClean="0"/>
              <a:t>Tight cuts reduce S/B ratio to 1/3</a:t>
            </a:r>
          </a:p>
          <a:p>
            <a:r>
              <a:rPr lang="en-US" dirty="0" err="1" smtClean="0"/>
              <a:t>Hadron</a:t>
            </a:r>
            <a:r>
              <a:rPr lang="en-US" dirty="0" smtClean="0"/>
              <a:t> absorber after Central magnet yoke to obtain 3/1 ratio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599" y="838200"/>
            <a:ext cx="47334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63039"/>
            <a:ext cx="5257800" cy="351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dummy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5715000" cy="809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Expected asymmetries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7432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Full detector simulation</a:t>
            </a:r>
          </a:p>
          <a:p>
            <a:r>
              <a:rPr lang="en-US" dirty="0" smtClean="0"/>
              <a:t>Inclusion of S/B of 3/1</a:t>
            </a:r>
          </a:p>
          <a:p>
            <a:r>
              <a:rPr lang="en-US" dirty="0" smtClean="0"/>
              <a:t>Huge asymmetries to be seen</a:t>
            </a:r>
          </a:p>
          <a:p>
            <a:r>
              <a:rPr lang="en-US" dirty="0" smtClean="0"/>
              <a:t>Even with RUNI statistics GRSV std and valence can be </a:t>
            </a:r>
            <a:r>
              <a:rPr lang="en-US" dirty="0" err="1" smtClean="0"/>
              <a:t>distinguised</a:t>
            </a:r>
            <a:r>
              <a:rPr lang="en-US" dirty="0" smtClean="0"/>
              <a:t> on the  7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4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1171" y="1219200"/>
            <a:ext cx="565666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239000" y="0"/>
            <a:ext cx="1905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Assumed luminosity:</a:t>
            </a:r>
          </a:p>
          <a:p>
            <a:r>
              <a:rPr lang="en-US" dirty="0" smtClean="0"/>
              <a:t>319 pb</a:t>
            </a:r>
            <a:r>
              <a:rPr lang="en-US" baseline="30000" dirty="0" smtClean="0"/>
              <a:t>-1</a:t>
            </a:r>
            <a:r>
              <a:rPr lang="en-US" dirty="0" smtClean="0"/>
              <a:t> and 1320</a:t>
            </a:r>
            <a:r>
              <a:rPr lang="en-US" dirty="0" smtClean="0"/>
              <a:t>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 Single spin asymmetries as direct measurement of quark and </a:t>
            </a:r>
            <a:r>
              <a:rPr lang="en-US" dirty="0" err="1" smtClean="0"/>
              <a:t>antiquark</a:t>
            </a:r>
            <a:r>
              <a:rPr lang="en-US" dirty="0" smtClean="0"/>
              <a:t> </a:t>
            </a:r>
            <a:r>
              <a:rPr lang="en-US" dirty="0" err="1" smtClean="0"/>
              <a:t>helicities</a:t>
            </a:r>
            <a:endParaRPr lang="en-US" dirty="0" smtClean="0"/>
          </a:p>
          <a:p>
            <a:pPr lvl="1"/>
            <a:r>
              <a:rPr lang="en-US" dirty="0" smtClean="0"/>
              <a:t>High scale, sensitive to distinguish sea </a:t>
            </a:r>
            <a:r>
              <a:rPr lang="en-US" dirty="0" err="1" smtClean="0"/>
              <a:t>sceanarios</a:t>
            </a:r>
            <a:endParaRPr lang="en-US" dirty="0" smtClean="0"/>
          </a:p>
          <a:p>
            <a:pPr lvl="1"/>
            <a:r>
              <a:rPr lang="en-US" dirty="0" smtClean="0"/>
              <a:t>STAR:</a:t>
            </a:r>
          </a:p>
          <a:p>
            <a:pPr lvl="2"/>
            <a:r>
              <a:rPr lang="en-US" dirty="0" smtClean="0"/>
              <a:t>Forward Gem Tracker  upgrade + </a:t>
            </a:r>
            <a:r>
              <a:rPr lang="en-US" dirty="0" err="1" smtClean="0"/>
              <a:t>Endcap</a:t>
            </a:r>
            <a:r>
              <a:rPr lang="en-US" dirty="0" smtClean="0"/>
              <a:t> calorimeters to detect forward/backward decay electrons</a:t>
            </a:r>
          </a:p>
          <a:p>
            <a:pPr lvl="2"/>
            <a:r>
              <a:rPr lang="en-US" dirty="0" smtClean="0"/>
              <a:t>Anticipated installation: summer 2010</a:t>
            </a:r>
          </a:p>
          <a:p>
            <a:pPr lvl="1"/>
            <a:r>
              <a:rPr lang="en-US" dirty="0" smtClean="0"/>
              <a:t>PHENIX:</a:t>
            </a:r>
          </a:p>
          <a:p>
            <a:pPr lvl="2"/>
            <a:r>
              <a:rPr lang="en-US" dirty="0" smtClean="0"/>
              <a:t>FEE upgrade to use </a:t>
            </a:r>
            <a:r>
              <a:rPr lang="en-US" dirty="0" err="1" smtClean="0"/>
              <a:t>Muon</a:t>
            </a:r>
            <a:r>
              <a:rPr lang="en-US" dirty="0" smtClean="0"/>
              <a:t> Tracker  in Trigger</a:t>
            </a:r>
          </a:p>
          <a:p>
            <a:pPr lvl="2"/>
            <a:r>
              <a:rPr lang="en-US" dirty="0" smtClean="0"/>
              <a:t>RPC upgrade</a:t>
            </a:r>
          </a:p>
          <a:p>
            <a:pPr lvl="2"/>
            <a:r>
              <a:rPr lang="en-US" dirty="0" smtClean="0"/>
              <a:t>First arm installed 2009, second  arm 2010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en-US" dirty="0" smtClean="0"/>
              <a:t>eal W production as access to quark </a:t>
            </a:r>
            <a:r>
              <a:rPr lang="en-US" dirty="0" err="1" smtClean="0"/>
              <a:t>helicities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0386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Maximally parity violating V-A interaction selects only </a:t>
            </a:r>
            <a:r>
              <a:rPr lang="en-US" dirty="0" err="1" smtClean="0"/>
              <a:t>lefthanded</a:t>
            </a:r>
            <a:r>
              <a:rPr lang="en-US" dirty="0" smtClean="0"/>
              <a:t> quarks and </a:t>
            </a:r>
            <a:r>
              <a:rPr lang="en-US" dirty="0" err="1" smtClean="0"/>
              <a:t>righthanded</a:t>
            </a:r>
            <a:r>
              <a:rPr lang="en-US" dirty="0" smtClean="0"/>
              <a:t> </a:t>
            </a:r>
            <a:r>
              <a:rPr lang="en-US" dirty="0" err="1" smtClean="0"/>
              <a:t>antiquarks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Having different </a:t>
            </a:r>
            <a:r>
              <a:rPr lang="en-US" dirty="0" err="1" smtClean="0">
                <a:sym typeface="Wingdings" pitchFamily="2" charset="2"/>
              </a:rPr>
              <a:t>helicities</a:t>
            </a:r>
            <a:r>
              <a:rPr lang="en-US" dirty="0" smtClean="0">
                <a:sym typeface="Wingdings" pitchFamily="2" charset="2"/>
              </a:rPr>
              <a:t> for the incoming proton then selects  spin parallel or </a:t>
            </a:r>
            <a:r>
              <a:rPr lang="en-US" dirty="0" err="1" smtClean="0">
                <a:sym typeface="Wingdings" pitchFamily="2" charset="2"/>
              </a:rPr>
              <a:t>antiparallel</a:t>
            </a:r>
            <a:r>
              <a:rPr lang="en-US" dirty="0" smtClean="0">
                <a:sym typeface="Wingdings" pitchFamily="2" charset="2"/>
              </a:rPr>
              <a:t> of the quarks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Difference of the cross sections gives quark </a:t>
            </a:r>
            <a:r>
              <a:rPr lang="en-US" dirty="0" err="1" smtClean="0">
                <a:sym typeface="Wingdings" pitchFamily="2" charset="2"/>
              </a:rPr>
              <a:t>helicities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err="1" smtClean="0"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(x)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9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04999"/>
            <a:ext cx="4876800" cy="422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Quark and </a:t>
            </a:r>
            <a:r>
              <a:rPr lang="en-US" dirty="0" err="1" smtClean="0"/>
              <a:t>antiquark</a:t>
            </a:r>
            <a:r>
              <a:rPr lang="en-US" dirty="0" smtClean="0"/>
              <a:t> </a:t>
            </a:r>
            <a:r>
              <a:rPr lang="en-US" dirty="0" err="1" smtClean="0"/>
              <a:t>helicities</a:t>
            </a:r>
            <a:r>
              <a:rPr lang="en-US" dirty="0" smtClean="0"/>
              <a:t> probed in W 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Building single spin asymmetries of decay lepton</a:t>
            </a:r>
          </a:p>
          <a:p>
            <a:endParaRPr lang="en-US" dirty="0" smtClean="0"/>
          </a:p>
          <a:p>
            <a:r>
              <a:rPr lang="en-US" dirty="0" smtClean="0"/>
              <a:t>Positive lepton asymmetries sensitive to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u (x) and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>
                <a:latin typeface="Symbol" pitchFamily="18" charset="2"/>
                <a:sym typeface="Symbol"/>
              </a:rPr>
              <a:t></a:t>
            </a:r>
            <a:r>
              <a:rPr lang="en-US" dirty="0" err="1" smtClean="0"/>
              <a:t>d</a:t>
            </a:r>
            <a:r>
              <a:rPr lang="en-US" dirty="0" smtClean="0"/>
              <a:t> (x)</a:t>
            </a:r>
          </a:p>
          <a:p>
            <a:endParaRPr lang="en-US" dirty="0" smtClean="0"/>
          </a:p>
          <a:p>
            <a:r>
              <a:rPr lang="en-US" dirty="0" err="1" smtClean="0"/>
              <a:t>Negaitv</a:t>
            </a:r>
            <a:r>
              <a:rPr lang="en-US" dirty="0" smtClean="0"/>
              <a:t> </a:t>
            </a:r>
            <a:r>
              <a:rPr lang="en-US" dirty="0" smtClean="0"/>
              <a:t>lepton asymmetries sensitive to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dirty="0" smtClean="0"/>
              <a:t>(x) and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>
                <a:latin typeface="Symbol" pitchFamily="18" charset="2"/>
                <a:sym typeface="Symbol"/>
              </a:rPr>
              <a:t></a:t>
            </a:r>
            <a:r>
              <a:rPr lang="en-US" dirty="0" err="1" smtClean="0">
                <a:sym typeface="Symbol"/>
              </a:rPr>
              <a:t>u</a:t>
            </a:r>
            <a:r>
              <a:rPr lang="en-US" dirty="0" smtClean="0"/>
              <a:t> 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68963" name="Content Placeholder 7"/>
          <p:cNvGraphicFramePr>
            <a:graphicFrameLocks noChangeAspect="1"/>
          </p:cNvGraphicFramePr>
          <p:nvPr>
            <p:ph sz="half" idx="1"/>
          </p:nvPr>
        </p:nvGraphicFramePr>
        <p:xfrm>
          <a:off x="4489450" y="3531797"/>
          <a:ext cx="4556898" cy="937419"/>
        </p:xfrm>
        <a:graphic>
          <a:graphicData uri="http://schemas.openxmlformats.org/presentationml/2006/ole">
            <p:oleObj spid="_x0000_s168963" name="Equation" r:id="rId3" imgW="2222280" imgH="457200" progId="Equation.3">
              <p:embed/>
            </p:oleObj>
          </a:graphicData>
        </a:graphic>
      </p:graphicFrame>
      <p:graphicFrame>
        <p:nvGraphicFramePr>
          <p:cNvPr id="168964" name="Content Placeholder 7"/>
          <p:cNvGraphicFramePr>
            <a:graphicFrameLocks noChangeAspect="1"/>
          </p:cNvGraphicFramePr>
          <p:nvPr/>
        </p:nvGraphicFramePr>
        <p:xfrm>
          <a:off x="4495800" y="5208198"/>
          <a:ext cx="4572000" cy="887802"/>
        </p:xfrm>
        <a:graphic>
          <a:graphicData uri="http://schemas.openxmlformats.org/presentationml/2006/ole">
            <p:oleObj spid="_x0000_s168964" name="Equation" r:id="rId4" imgW="2222280" imgH="431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95799" y="1828800"/>
          <a:ext cx="1795895" cy="971550"/>
        </p:xfrm>
        <a:graphic>
          <a:graphicData uri="http://schemas.openxmlformats.org/presentationml/2006/ole">
            <p:oleObj spid="_x0000_s168965" name="Equation" r:id="rId5" imgW="7743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Asymmetries and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20085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 asymmetries in the forward regions due to the u and d quark polarizations </a:t>
            </a:r>
          </a:p>
          <a:p>
            <a:r>
              <a:rPr lang="en-US" dirty="0" smtClean="0"/>
              <a:t>Very different parameterizations in the backward regions due to</a:t>
            </a:r>
          </a:p>
          <a:p>
            <a:pPr>
              <a:buNone/>
            </a:pPr>
            <a:r>
              <a:rPr lang="en-US" dirty="0" smtClean="0"/>
              <a:t>	sea polarizations</a:t>
            </a:r>
          </a:p>
          <a:p>
            <a:r>
              <a:rPr lang="en-US" dirty="0" smtClean="0"/>
              <a:t>Large scale way to test quark polarizations </a:t>
            </a:r>
          </a:p>
          <a:p>
            <a:r>
              <a:rPr lang="en-US" dirty="0" smtClean="0"/>
              <a:t>Pin down sea 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50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3265" y="1905000"/>
            <a:ext cx="472073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R.Seidl: 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meeting, April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D0BA-F93E-4E81-99D0-E393FF9BBB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17743</TotalTime>
  <Words>1726</Words>
  <Application>Microsoft Office PowerPoint</Application>
  <PresentationFormat>On-screen Show (4:3)</PresentationFormat>
  <Paragraphs>342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Flow</vt:lpstr>
      <vt:lpstr>PBrush</vt:lpstr>
      <vt:lpstr>Microsoft Office Excel Chart</vt:lpstr>
      <vt:lpstr>Microsoft Equation 3.0</vt:lpstr>
      <vt:lpstr>W physics at RHIC –  Physics case and preparations in STAR and PHENIX</vt:lpstr>
      <vt:lpstr>Outline</vt:lpstr>
      <vt:lpstr>Slide 3</vt:lpstr>
      <vt:lpstr>Real W production as access to quark helicities</vt:lpstr>
      <vt:lpstr>Quark and antiquark helicities probed in W production</vt:lpstr>
      <vt:lpstr>Asymmetries and sensitivities</vt:lpstr>
      <vt:lpstr>STAR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PHENIX</vt:lpstr>
      <vt:lpstr>Central arm W measuremements</vt:lpstr>
      <vt:lpstr>Expected Central arm asymmetries</vt:lpstr>
      <vt:lpstr>Forward/Backward arms: Trigger needs</vt:lpstr>
      <vt:lpstr>Slide 20</vt:lpstr>
      <vt:lpstr>Slide 21</vt:lpstr>
      <vt:lpstr>MuTr Front End Electronics (FEE) upgrade</vt:lpstr>
      <vt:lpstr>Test Pulse Input to Chamber</vt:lpstr>
      <vt:lpstr>Overall Layout of the PHENIX RPC  Muon Trigger Spectrometer</vt:lpstr>
      <vt:lpstr>Manufacturing of RPC Gaps and Parts for PHENIX  Tested Successfully with Prototype C </vt:lpstr>
      <vt:lpstr>Slide 26</vt:lpstr>
      <vt:lpstr>Assembly of the first (of three) Prototype C</vt:lpstr>
      <vt:lpstr>Slide 28</vt:lpstr>
      <vt:lpstr>Slide 29</vt:lpstr>
      <vt:lpstr>Slide 30</vt:lpstr>
      <vt:lpstr>Schedules for PHENIX Muon trigger upgrade</vt:lpstr>
      <vt:lpstr>Backgrounds in the offline analysis: Fake high-PT hadrons</vt:lpstr>
      <vt:lpstr>Expected asymmetries</vt:lpstr>
      <vt:lpstr>Summary 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rseidl</dc:creator>
  <cp:lastModifiedBy>rseidl</cp:lastModifiedBy>
  <cp:revision>228</cp:revision>
  <dcterms:created xsi:type="dcterms:W3CDTF">2008-02-12T14:26:50Z</dcterms:created>
  <dcterms:modified xsi:type="dcterms:W3CDTF">2008-04-21T03:51:11Z</dcterms:modified>
</cp:coreProperties>
</file>