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8"/>
  </p:notesMasterIdLst>
  <p:sldIdLst>
    <p:sldId id="293" r:id="rId2"/>
    <p:sldId id="256" r:id="rId3"/>
    <p:sldId id="274" r:id="rId4"/>
    <p:sldId id="276" r:id="rId5"/>
    <p:sldId id="292" r:id="rId6"/>
    <p:sldId id="261" r:id="rId7"/>
    <p:sldId id="265" r:id="rId8"/>
    <p:sldId id="267" r:id="rId9"/>
    <p:sldId id="268" r:id="rId10"/>
    <p:sldId id="302" r:id="rId11"/>
    <p:sldId id="266" r:id="rId12"/>
    <p:sldId id="269" r:id="rId13"/>
    <p:sldId id="303" r:id="rId14"/>
    <p:sldId id="270" r:id="rId15"/>
    <p:sldId id="306" r:id="rId16"/>
    <p:sldId id="277" r:id="rId17"/>
    <p:sldId id="278" r:id="rId18"/>
    <p:sldId id="280" r:id="rId19"/>
    <p:sldId id="281" r:id="rId20"/>
    <p:sldId id="282" r:id="rId21"/>
    <p:sldId id="288" r:id="rId22"/>
    <p:sldId id="289" r:id="rId23"/>
    <p:sldId id="304" r:id="rId24"/>
    <p:sldId id="297" r:id="rId25"/>
    <p:sldId id="294" r:id="rId26"/>
    <p:sldId id="305" r:id="rId27"/>
    <p:sldId id="296" r:id="rId28"/>
    <p:sldId id="299" r:id="rId29"/>
    <p:sldId id="301" r:id="rId30"/>
    <p:sldId id="290" r:id="rId31"/>
    <p:sldId id="291" r:id="rId32"/>
    <p:sldId id="258" r:id="rId33"/>
    <p:sldId id="287" r:id="rId34"/>
    <p:sldId id="284" r:id="rId35"/>
    <p:sldId id="300" r:id="rId36"/>
    <p:sldId id="307" r:id="rId3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1" charset="-128"/>
        <a:cs typeface="+mn-cs"/>
      </a:defRPr>
    </a:lvl5pPr>
    <a:lvl6pPr marL="2286000" algn="l" defTabSz="914400" rtl="0" eaLnBrk="1" latinLnBrk="0" hangingPunct="1">
      <a:defRPr sz="2400" kern="1200">
        <a:solidFill>
          <a:schemeClr val="tx1"/>
        </a:solidFill>
        <a:latin typeface="Arial" charset="0"/>
        <a:ea typeface="ＭＳ Ｐゴシック" pitchFamily="-11" charset="-128"/>
        <a:cs typeface="+mn-cs"/>
      </a:defRPr>
    </a:lvl6pPr>
    <a:lvl7pPr marL="2743200" algn="l" defTabSz="914400" rtl="0" eaLnBrk="1" latinLnBrk="0" hangingPunct="1">
      <a:defRPr sz="2400" kern="1200">
        <a:solidFill>
          <a:schemeClr val="tx1"/>
        </a:solidFill>
        <a:latin typeface="Arial" charset="0"/>
        <a:ea typeface="ＭＳ Ｐゴシック" pitchFamily="-11" charset="-128"/>
        <a:cs typeface="+mn-cs"/>
      </a:defRPr>
    </a:lvl7pPr>
    <a:lvl8pPr marL="3200400" algn="l" defTabSz="914400" rtl="0" eaLnBrk="1" latinLnBrk="0" hangingPunct="1">
      <a:defRPr sz="2400" kern="1200">
        <a:solidFill>
          <a:schemeClr val="tx1"/>
        </a:solidFill>
        <a:latin typeface="Arial" charset="0"/>
        <a:ea typeface="ＭＳ Ｐゴシック" pitchFamily="-11" charset="-128"/>
        <a:cs typeface="+mn-cs"/>
      </a:defRPr>
    </a:lvl8pPr>
    <a:lvl9pPr marL="3657600" algn="l" defTabSz="914400" rtl="0" eaLnBrk="1" latinLnBrk="0" hangingPunct="1">
      <a:defRPr sz="2400" kern="1200">
        <a:solidFill>
          <a:schemeClr val="tx1"/>
        </a:solidFill>
        <a:latin typeface="Arial" charset="0"/>
        <a:ea typeface="ＭＳ Ｐゴシック" pitchFamily="-1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2787"/>
    <p:restoredTop sz="90929"/>
  </p:normalViewPr>
  <p:slideViewPr>
    <p:cSldViewPr>
      <p:cViewPr varScale="1">
        <p:scale>
          <a:sx n="122" d="100"/>
          <a:sy n="122" d="100"/>
        </p:scale>
        <p:origin x="-35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807106EF-DD3E-4017-B5F1-603A03631FF5}"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1"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1"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1"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1"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90FDDE-8595-4C74-877D-722BA34DE535}" type="slidenum">
              <a:rPr lang="en-US"/>
              <a:pPr/>
              <a:t>1</a:t>
            </a:fld>
            <a:endParaRPr lang="en-US"/>
          </a:p>
        </p:txBody>
      </p:sp>
      <p:sp>
        <p:nvSpPr>
          <p:cNvPr id="89090" name="Rectangle 2"/>
          <p:cNvSpPr>
            <a:spLocks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6DB277-FF75-4809-92D1-694285BD030E}" type="slidenum">
              <a:rPr lang="en-US"/>
              <a:pPr/>
              <a:t>10</a:t>
            </a:fld>
            <a:endParaRPr lang="en-US"/>
          </a:p>
        </p:txBody>
      </p:sp>
      <p:sp>
        <p:nvSpPr>
          <p:cNvPr id="98306" name="Rectangle 2"/>
          <p:cNvSpPr>
            <a:spLocks noChangeArrowheads="1" noTextEdit="1"/>
          </p:cNvSpPr>
          <p:nvPr>
            <p:ph type="sldImg"/>
          </p:nvPr>
        </p:nvSpPr>
        <p:spPr>
          <a:ln/>
        </p:spPr>
      </p:sp>
      <p:sp>
        <p:nvSpPr>
          <p:cNvPr id="98307" name="Rectangle 3"/>
          <p:cNvSpPr>
            <a:spLocks noGrp="1" noChangeArrowheads="1"/>
          </p:cNvSpPr>
          <p:nvPr>
            <p:ph type="body" idx="1"/>
          </p:nvPr>
        </p:nvSpPr>
        <p:spPr/>
        <p:txBody>
          <a:bodyPr/>
          <a:lstStyle/>
          <a:p>
            <a:r>
              <a:rPr lang="en-US"/>
              <a:t>Photo Panel films automatically recorded flight data and provides information on 1959 hurricanes that is not otherwise available.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AC6D19-C0F0-4621-917D-A5613F2CF335}" type="slidenum">
              <a:rPr lang="en-US"/>
              <a:pPr/>
              <a:t>11</a:t>
            </a:fld>
            <a:endParaRPr lang="en-US"/>
          </a:p>
        </p:txBody>
      </p:sp>
      <p:sp>
        <p:nvSpPr>
          <p:cNvPr id="24578" name="Rectangle 2"/>
          <p:cNvSpPr>
            <a:spLocks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C42F76-15A8-4EAD-9EBB-12AD51CD8044}" type="slidenum">
              <a:rPr lang="en-US"/>
              <a:pPr/>
              <a:t>12</a:t>
            </a:fld>
            <a:endParaRPr lang="en-US"/>
          </a:p>
        </p:txBody>
      </p:sp>
      <p:sp>
        <p:nvSpPr>
          <p:cNvPr id="30722" name="Rectangle 2"/>
          <p:cNvSpPr>
            <a:spLocks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69E132-BCCE-46EF-8AD6-9BA913A59354}" type="slidenum">
              <a:rPr lang="en-US"/>
              <a:pPr/>
              <a:t>13</a:t>
            </a:fld>
            <a:endParaRPr lang="en-US"/>
          </a:p>
        </p:txBody>
      </p:sp>
      <p:sp>
        <p:nvSpPr>
          <p:cNvPr id="100354" name="Rectangle 2"/>
          <p:cNvSpPr>
            <a:spLocks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A4319D-FD44-4A3D-A7D5-AB365F1236FD}" type="slidenum">
              <a:rPr lang="en-US"/>
              <a:pPr/>
              <a:t>14</a:t>
            </a:fld>
            <a:endParaRPr lang="en-US"/>
          </a:p>
        </p:txBody>
      </p:sp>
      <p:sp>
        <p:nvSpPr>
          <p:cNvPr id="32770" name="Rectangle 2"/>
          <p:cNvSpPr>
            <a:spLocks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7C3582-7B71-4119-A6D7-681FB7DD3E7B}" type="slidenum">
              <a:rPr lang="en-US"/>
              <a:pPr/>
              <a:t>15</a:t>
            </a:fld>
            <a:endParaRPr lang="en-US"/>
          </a:p>
        </p:txBody>
      </p:sp>
      <p:sp>
        <p:nvSpPr>
          <p:cNvPr id="106498" name="Rectangle 2"/>
          <p:cNvSpPr>
            <a:spLocks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57C396-7F86-4FBA-AADE-02CAD22DDBD0}" type="slidenum">
              <a:rPr lang="en-US"/>
              <a:pPr/>
              <a:t>16</a:t>
            </a:fld>
            <a:endParaRPr lang="en-US"/>
          </a:p>
        </p:txBody>
      </p:sp>
      <p:sp>
        <p:nvSpPr>
          <p:cNvPr id="46082" name="Rectangle 2"/>
          <p:cNvSpPr>
            <a:spLocks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50628C-C9A1-4111-9F4B-BE92F825D9A7}" type="slidenum">
              <a:rPr lang="en-US"/>
              <a:pPr/>
              <a:t>17</a:t>
            </a:fld>
            <a:endParaRPr lang="en-US"/>
          </a:p>
        </p:txBody>
      </p:sp>
      <p:sp>
        <p:nvSpPr>
          <p:cNvPr id="48130" name="Rectangle 2"/>
          <p:cNvSpPr>
            <a:spLocks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8401C7-63A8-4A9B-B86D-C4445F693038}" type="slidenum">
              <a:rPr lang="en-US"/>
              <a:pPr/>
              <a:t>18</a:t>
            </a:fld>
            <a:endParaRPr lang="en-US"/>
          </a:p>
        </p:txBody>
      </p:sp>
      <p:sp>
        <p:nvSpPr>
          <p:cNvPr id="52226" name="Rectangle 2"/>
          <p:cNvSpPr>
            <a:spLocks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70899D-01D2-4B88-8795-368CFB5ACA3C}" type="slidenum">
              <a:rPr lang="en-US"/>
              <a:pPr/>
              <a:t>19</a:t>
            </a:fld>
            <a:endParaRPr lang="en-US"/>
          </a:p>
        </p:txBody>
      </p:sp>
      <p:sp>
        <p:nvSpPr>
          <p:cNvPr id="53250" name="Rectangle 2"/>
          <p:cNvSpPr>
            <a:spLocks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1A7FCA-48D3-476B-A232-B200208524D8}" type="slidenum">
              <a:rPr lang="en-US"/>
              <a:pPr/>
              <a:t>2</a:t>
            </a:fld>
            <a:endParaRPr lang="en-US"/>
          </a:p>
        </p:txBody>
      </p:sp>
      <p:sp>
        <p:nvSpPr>
          <p:cNvPr id="7170" name="Rectangle 2"/>
          <p:cNvSpPr>
            <a:spLocks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F8CDE8-F111-4889-8735-4578222AB9E0}" type="slidenum">
              <a:rPr lang="en-US"/>
              <a:pPr/>
              <a:t>20</a:t>
            </a:fld>
            <a:endParaRPr lang="en-US"/>
          </a:p>
        </p:txBody>
      </p:sp>
      <p:sp>
        <p:nvSpPr>
          <p:cNvPr id="55298" name="Rectangle 2"/>
          <p:cNvSpPr>
            <a:spLocks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927E9D-EC3A-4AA8-A156-7D919D8F9677}" type="slidenum">
              <a:rPr lang="en-US"/>
              <a:pPr/>
              <a:t>21</a:t>
            </a:fld>
            <a:endParaRPr lang="en-US"/>
          </a:p>
        </p:txBody>
      </p:sp>
      <p:sp>
        <p:nvSpPr>
          <p:cNvPr id="68610" name="Rectangle 2"/>
          <p:cNvSpPr>
            <a:spLocks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EC4378-4DC3-47AA-A1D4-FC665B6C1D58}" type="slidenum">
              <a:rPr lang="en-US"/>
              <a:pPr/>
              <a:t>22</a:t>
            </a:fld>
            <a:endParaRPr lang="en-US"/>
          </a:p>
        </p:txBody>
      </p:sp>
      <p:sp>
        <p:nvSpPr>
          <p:cNvPr id="70658" name="Rectangle 2"/>
          <p:cNvSpPr>
            <a:spLocks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B57941-3567-44EA-B3B6-C987577FB26B}" type="slidenum">
              <a:rPr lang="en-US"/>
              <a:pPr/>
              <a:t>23</a:t>
            </a:fld>
            <a:endParaRPr lang="en-US"/>
          </a:p>
        </p:txBody>
      </p:sp>
      <p:sp>
        <p:nvSpPr>
          <p:cNvPr id="102402" name="Rectangle 2"/>
          <p:cNvSpPr>
            <a:spLocks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123B99-2A97-4701-95DE-5CA430FB272E}" type="slidenum">
              <a:rPr lang="en-US"/>
              <a:pPr/>
              <a:t>24</a:t>
            </a:fld>
            <a:endParaRPr lang="en-US"/>
          </a:p>
        </p:txBody>
      </p:sp>
      <p:sp>
        <p:nvSpPr>
          <p:cNvPr id="8601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601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AF9F81-EFB9-43EB-B0F1-E6266C998707}" type="slidenum">
              <a:rPr lang="en-US"/>
              <a:pPr/>
              <a:t>25</a:t>
            </a:fld>
            <a:endParaRPr lang="en-US"/>
          </a:p>
        </p:txBody>
      </p:sp>
      <p:sp>
        <p:nvSpPr>
          <p:cNvPr id="80898" name="Rectangle 2"/>
          <p:cNvSpPr>
            <a:spLocks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99F19C-4967-4F90-9BF1-796C52C65225}" type="slidenum">
              <a:rPr lang="en-US"/>
              <a:pPr/>
              <a:t>26</a:t>
            </a:fld>
            <a:endParaRPr lang="en-US"/>
          </a:p>
        </p:txBody>
      </p:sp>
      <p:sp>
        <p:nvSpPr>
          <p:cNvPr id="104450" name="Rectangle 2"/>
          <p:cNvSpPr>
            <a:spLocks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A789C7-39DB-49C1-841D-C6E03660F24D}" type="slidenum">
              <a:rPr lang="en-US"/>
              <a:pPr/>
              <a:t>27</a:t>
            </a:fld>
            <a:endParaRPr lang="en-US"/>
          </a:p>
        </p:txBody>
      </p:sp>
      <p:sp>
        <p:nvSpPr>
          <p:cNvPr id="90114" name="Rectangle 2"/>
          <p:cNvSpPr>
            <a:spLocks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A788C9-1163-4B69-B496-916DE50105CB}" type="slidenum">
              <a:rPr lang="en-US"/>
              <a:pPr/>
              <a:t>28</a:t>
            </a:fld>
            <a:endParaRPr lang="en-US"/>
          </a:p>
        </p:txBody>
      </p:sp>
      <p:sp>
        <p:nvSpPr>
          <p:cNvPr id="92162" name="Rectangle 2"/>
          <p:cNvSpPr>
            <a:spLocks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58916F-F942-45A0-AF9A-BCF1073A34B3}" type="slidenum">
              <a:rPr lang="en-US"/>
              <a:pPr/>
              <a:t>29</a:t>
            </a:fld>
            <a:endParaRPr lang="en-US"/>
          </a:p>
        </p:txBody>
      </p:sp>
      <p:sp>
        <p:nvSpPr>
          <p:cNvPr id="96258" name="Rectangle 2"/>
          <p:cNvSpPr>
            <a:spLocks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1BBA8D-1917-4544-8154-4FFF22BCFFC6}" type="slidenum">
              <a:rPr lang="en-US"/>
              <a:pPr/>
              <a:t>3</a:t>
            </a:fld>
            <a:endParaRPr lang="en-US"/>
          </a:p>
        </p:txBody>
      </p:sp>
      <p:sp>
        <p:nvSpPr>
          <p:cNvPr id="37890" name="Rectangle 2"/>
          <p:cNvSpPr>
            <a:spLocks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77F696-FBBC-45E8-802C-07FE5DE609E6}" type="slidenum">
              <a:rPr lang="en-US"/>
              <a:pPr/>
              <a:t>30</a:t>
            </a:fld>
            <a:endParaRPr lang="en-US"/>
          </a:p>
        </p:txBody>
      </p:sp>
      <p:sp>
        <p:nvSpPr>
          <p:cNvPr id="75778" name="Rectangle 2"/>
          <p:cNvSpPr>
            <a:spLocks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22439D-23E2-4921-B230-A2657472FACE}" type="slidenum">
              <a:rPr lang="en-US"/>
              <a:pPr/>
              <a:t>31</a:t>
            </a:fld>
            <a:endParaRPr lang="en-US"/>
          </a:p>
        </p:txBody>
      </p:sp>
      <p:sp>
        <p:nvSpPr>
          <p:cNvPr id="76802" name="Rectangle 2"/>
          <p:cNvSpPr>
            <a:spLocks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08164C-E9BB-4172-8644-0D379D1B740D}" type="slidenum">
              <a:rPr lang="en-US"/>
              <a:pPr/>
              <a:t>32</a:t>
            </a:fld>
            <a:endParaRPr lang="en-US"/>
          </a:p>
        </p:txBody>
      </p:sp>
      <p:sp>
        <p:nvSpPr>
          <p:cNvPr id="9218" name="Rectangle 2"/>
          <p:cNvSpPr>
            <a:spLocks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a:t>A large number of research sorties took place during the microfilm era.  Most of that data is difficult to access by computer.</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1ED39E-8AB5-4DC5-A253-3E03D9391A40}" type="slidenum">
              <a:rPr lang="en-US"/>
              <a:pPr/>
              <a:t>33</a:t>
            </a:fld>
            <a:endParaRPr lang="en-US"/>
          </a:p>
        </p:txBody>
      </p:sp>
      <p:sp>
        <p:nvSpPr>
          <p:cNvPr id="77826" name="Rectangle 2"/>
          <p:cNvSpPr>
            <a:spLocks noChangeArrowheads="1" noTextEdit="1"/>
          </p:cNvSpPr>
          <p:nvPr>
            <p:ph type="sldImg"/>
          </p:nvPr>
        </p:nvSpPr>
        <p:spPr>
          <a:ln/>
        </p:spPr>
      </p:sp>
      <p:sp>
        <p:nvSpPr>
          <p:cNvPr id="77827" name="Rectangle 3"/>
          <p:cNvSpPr>
            <a:spLocks noGrp="1" noChangeArrowheads="1"/>
          </p:cNvSpPr>
          <p:nvPr>
            <p:ph type="body" idx="1"/>
          </p:nvPr>
        </p:nvSpPr>
        <p:spPr/>
        <p:txBody>
          <a:bodyPr/>
          <a:lstStyle/>
          <a:p>
            <a:r>
              <a:rPr lang="en-US"/>
              <a:t>Every hurricane case is an important addition to the data set.  Being able to access the older hurricane data will nearly double our cases.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AFA7CD-BFEF-4926-A141-980360B4959B}" type="slidenum">
              <a:rPr lang="en-US"/>
              <a:pPr/>
              <a:t>34</a:t>
            </a:fld>
            <a:endParaRPr lang="en-US"/>
          </a:p>
        </p:txBody>
      </p:sp>
      <p:sp>
        <p:nvSpPr>
          <p:cNvPr id="61442" name="Rectangle 2"/>
          <p:cNvSpPr>
            <a:spLocks noChangeArrowheads="1" noTextEdit="1"/>
          </p:cNvSpPr>
          <p:nvPr>
            <p:ph type="sldImg"/>
          </p:nvPr>
        </p:nvSpPr>
        <p:spPr>
          <a:ln/>
        </p:spPr>
      </p:sp>
      <p:sp>
        <p:nvSpPr>
          <p:cNvPr id="61443" name="Rectangle 3"/>
          <p:cNvSpPr>
            <a:spLocks noGrp="1" noChangeArrowheads="1"/>
          </p:cNvSpPr>
          <p:nvPr>
            <p:ph type="body" idx="1"/>
          </p:nvPr>
        </p:nvSpPr>
        <p:spPr/>
        <p:txBody>
          <a:bodyPr/>
          <a:lstStyle/>
          <a:p>
            <a:r>
              <a:rPr lang="en-US"/>
              <a:t>The bias may also be due to better sampling of storms, increasing the chance of catching storms at their peak.  A close examination of these older flights may clarify this.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3176EB-384E-4A6D-B3F8-5B05AB5C6D69}" type="slidenum">
              <a:rPr lang="en-US"/>
              <a:pPr/>
              <a:t>35</a:t>
            </a:fld>
            <a:endParaRPr lang="en-US"/>
          </a:p>
        </p:txBody>
      </p:sp>
      <p:sp>
        <p:nvSpPr>
          <p:cNvPr id="94210" name="Rectangle 2"/>
          <p:cNvSpPr>
            <a:spLocks noChangeArrowheads="1" noTextEdit="1"/>
          </p:cNvSpPr>
          <p:nvPr>
            <p:ph type="sldImg"/>
          </p:nvPr>
        </p:nvSpPr>
        <p:spPr>
          <a:ln/>
        </p:spPr>
      </p:sp>
      <p:sp>
        <p:nvSpPr>
          <p:cNvPr id="94211" name="Rectangle 3"/>
          <p:cNvSpPr>
            <a:spLocks noGrp="1" noChangeArrowheads="1"/>
          </p:cNvSpPr>
          <p:nvPr>
            <p:ph type="body" idx="1"/>
          </p:nvPr>
        </p:nvSpPr>
        <p:spPr/>
        <p:txBody>
          <a:bodyPr/>
          <a:lstStyle/>
          <a:p>
            <a:r>
              <a:rPr lang="en-US"/>
              <a:t>Questions about the effectiveness of Project STORMFURY can only be answered by looking at the data from this earlier period.</a:t>
            </a:r>
          </a:p>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347AE-AE39-45FD-A9AC-1D4E75A8C88D}" type="slidenum">
              <a:rPr lang="en-US"/>
              <a:pPr/>
              <a:t>36</a:t>
            </a:fld>
            <a:endParaRPr lang="en-US"/>
          </a:p>
        </p:txBody>
      </p:sp>
      <p:sp>
        <p:nvSpPr>
          <p:cNvPr id="108546" name="Rectangle 2"/>
          <p:cNvSpPr>
            <a:spLocks noChangeArrowheads="1" noTextEdit="1"/>
          </p:cNvSpPr>
          <p:nvPr>
            <p:ph type="sldImg"/>
          </p:nvPr>
        </p:nvSpPr>
        <p:spPr>
          <a:ln/>
        </p:spPr>
      </p:sp>
      <p:sp>
        <p:nvSpPr>
          <p:cNvPr id="108547" name="Rectangle 3"/>
          <p:cNvSpPr>
            <a:spLocks noGrp="1" noChangeArrowheads="1"/>
          </p:cNvSpPr>
          <p:nvPr>
            <p:ph type="body" idx="1"/>
          </p:nvPr>
        </p:nvSpPr>
        <p:spPr/>
        <p:txBody>
          <a:bodyPr/>
          <a:lstStyle/>
          <a:p>
            <a:r>
              <a:rPr lang="en-US"/>
              <a:t>Questions about the effectiveness of Project STORMFURY can only be answered by looking at the data from this earlier period.</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BBD7CE-395B-4D21-BB0A-A9096AED487C}" type="slidenum">
              <a:rPr lang="en-US"/>
              <a:pPr/>
              <a:t>4</a:t>
            </a:fld>
            <a:endParaRPr lang="en-US"/>
          </a:p>
        </p:txBody>
      </p:sp>
      <p:sp>
        <p:nvSpPr>
          <p:cNvPr id="43010" name="Rectangle 2"/>
          <p:cNvSpPr>
            <a:spLocks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DACC8F-AA28-40C2-A493-62ACC88C8C4F}" type="slidenum">
              <a:rPr lang="en-US"/>
              <a:pPr/>
              <a:t>5</a:t>
            </a:fld>
            <a:endParaRPr lang="en-US"/>
          </a:p>
        </p:txBody>
      </p:sp>
      <p:sp>
        <p:nvSpPr>
          <p:cNvPr id="74754" name="Rectangle 2"/>
          <p:cNvSpPr>
            <a:spLocks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BC8CFD-86EB-4DD3-AB37-2097531E9D12}" type="slidenum">
              <a:rPr lang="en-US"/>
              <a:pPr/>
              <a:t>6</a:t>
            </a:fld>
            <a:endParaRPr lang="en-US"/>
          </a:p>
        </p:txBody>
      </p:sp>
      <p:sp>
        <p:nvSpPr>
          <p:cNvPr id="14338" name="Rectangle 2"/>
          <p:cNvSpPr>
            <a:spLocks noChangeArrowheads="1" noTextEdit="1"/>
          </p:cNvSpPr>
          <p:nvPr>
            <p:ph type="sldImg"/>
          </p:nvPr>
        </p:nvSpPr>
        <p:spPr>
          <a:ln/>
        </p:spPr>
      </p:sp>
      <p:sp>
        <p:nvSpPr>
          <p:cNvPr id="14339" name="Rectangle 3"/>
          <p:cNvSpPr>
            <a:spLocks noGrp="1" noChangeArrowheads="1"/>
          </p:cNvSpPr>
          <p:nvPr>
            <p:ph type="body" idx="1"/>
          </p:nvPr>
        </p:nvSpPr>
        <p:spPr/>
        <p:txBody>
          <a:bodyPr/>
          <a:lstStyle/>
          <a:p>
            <a:r>
              <a:rPr lang="en-US"/>
              <a:t>This was the first permanent research institution within the Weather Bureau.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B1D89-1837-49A8-AC81-F5EF41EDD4C9}" type="slidenum">
              <a:rPr lang="en-US"/>
              <a:pPr/>
              <a:t>7</a:t>
            </a:fld>
            <a:endParaRPr lang="en-US"/>
          </a:p>
        </p:txBody>
      </p:sp>
      <p:sp>
        <p:nvSpPr>
          <p:cNvPr id="22530" name="Rectangle 2"/>
          <p:cNvSpPr>
            <a:spLocks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US"/>
              <a:t>59th Weather Reconnaissance Squadron was based on Bermuda.  However, the loaned aircraft and crews operated out of West Palm Beach for the convenience of the Weather Bureau personnel.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D43CA0-94A6-4D34-A9E6-1CAF46775E94}" type="slidenum">
              <a:rPr lang="en-US"/>
              <a:pPr/>
              <a:t>8</a:t>
            </a:fld>
            <a:endParaRPr lang="en-US"/>
          </a:p>
        </p:txBody>
      </p:sp>
      <p:sp>
        <p:nvSpPr>
          <p:cNvPr id="26626" name="Rectangle 2"/>
          <p:cNvSpPr>
            <a:spLocks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B62A11-C9D3-4180-86DF-BEFD50132A72}" type="slidenum">
              <a:rPr lang="en-US"/>
              <a:pPr/>
              <a:t>9</a:t>
            </a:fld>
            <a:endParaRPr lang="en-US"/>
          </a:p>
        </p:txBody>
      </p:sp>
      <p:sp>
        <p:nvSpPr>
          <p:cNvPr id="28674" name="Rectangle 2"/>
          <p:cNvSpPr>
            <a:spLocks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a:t>Operated at 40,000 to 45,000 feet high, far above the WB-50 operational ceiling. This was important for documenting the outflow region of hurricanes.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16849E-B862-4298-91E2-B0FCBD7BC5D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82EBCC1-0E5B-4B19-AC2E-E4AB3773D20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746C8B9-877A-4FE2-9D1F-CF157D24BE99}"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8255EAB7-89B3-4A47-959D-1876E9B1C74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07CC0010-68D4-47C9-99C4-5A9AA65CFBD0}"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9336A213-0626-4059-81D3-DB0442B016AA}"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BC22B333-EB2E-4267-B7B4-F6EAF83EA7BA}"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A517DB87-7077-4FB5-A030-74B5EADA6AE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3BB3C7F-5F41-40A1-93DC-7169DD8AC72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B5FF148-0DE8-48EE-A3A4-2365DFFA179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39CAB48-8BC7-44B9-AD9B-3DC5F803415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4A5F83E-9F83-4717-8DEB-7B7733530DA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7D9D86D-82E3-4386-ACD4-B0B874A5DAD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420E3A0-01E1-442C-8011-951F9E91D38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6483D78-0C8E-4F64-8F91-78597A6E67D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E03B939-B7EC-4687-AA1A-6CB4657A62B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589BD449-D303-4E5E-997A-19F913544E0F}"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11" charset="-128"/>
        </a:defRPr>
      </a:lvl2pPr>
      <a:lvl3pPr algn="ctr" rtl="0" fontAlgn="base">
        <a:spcBef>
          <a:spcPct val="0"/>
        </a:spcBef>
        <a:spcAft>
          <a:spcPct val="0"/>
        </a:spcAft>
        <a:defRPr sz="4400">
          <a:solidFill>
            <a:schemeClr val="tx2"/>
          </a:solidFill>
          <a:latin typeface="Arial" charset="0"/>
          <a:ea typeface="ＭＳ Ｐゴシック" pitchFamily="-11" charset="-128"/>
        </a:defRPr>
      </a:lvl3pPr>
      <a:lvl4pPr algn="ctr" rtl="0" fontAlgn="base">
        <a:spcBef>
          <a:spcPct val="0"/>
        </a:spcBef>
        <a:spcAft>
          <a:spcPct val="0"/>
        </a:spcAft>
        <a:defRPr sz="4400">
          <a:solidFill>
            <a:schemeClr val="tx2"/>
          </a:solidFill>
          <a:latin typeface="Arial" charset="0"/>
          <a:ea typeface="ＭＳ Ｐゴシック" pitchFamily="-11" charset="-128"/>
        </a:defRPr>
      </a:lvl4pPr>
      <a:lvl5pPr algn="ctr" rtl="0" fontAlgn="base">
        <a:spcBef>
          <a:spcPct val="0"/>
        </a:spcBef>
        <a:spcAft>
          <a:spcPct val="0"/>
        </a:spcAft>
        <a:defRPr sz="4400">
          <a:solidFill>
            <a:schemeClr val="tx2"/>
          </a:solidFill>
          <a:latin typeface="Arial" charset="0"/>
          <a:ea typeface="ＭＳ Ｐゴシック" pitchFamily="-11" charset="-128"/>
        </a:defRPr>
      </a:lvl5pPr>
      <a:lvl6pPr marL="457200" algn="ctr" rtl="0" fontAlgn="base">
        <a:spcBef>
          <a:spcPct val="0"/>
        </a:spcBef>
        <a:spcAft>
          <a:spcPct val="0"/>
        </a:spcAft>
        <a:defRPr sz="4400">
          <a:solidFill>
            <a:schemeClr val="tx2"/>
          </a:solidFill>
          <a:latin typeface="Arial" charset="0"/>
          <a:ea typeface="ＭＳ Ｐゴシック" pitchFamily="-11" charset="-128"/>
        </a:defRPr>
      </a:lvl6pPr>
      <a:lvl7pPr marL="914400" algn="ctr" rtl="0" fontAlgn="base">
        <a:spcBef>
          <a:spcPct val="0"/>
        </a:spcBef>
        <a:spcAft>
          <a:spcPct val="0"/>
        </a:spcAft>
        <a:defRPr sz="4400">
          <a:solidFill>
            <a:schemeClr val="tx2"/>
          </a:solidFill>
          <a:latin typeface="Arial" charset="0"/>
          <a:ea typeface="ＭＳ Ｐゴシック" pitchFamily="-11" charset="-128"/>
        </a:defRPr>
      </a:lvl7pPr>
      <a:lvl8pPr marL="1371600" algn="ctr" rtl="0" fontAlgn="base">
        <a:spcBef>
          <a:spcPct val="0"/>
        </a:spcBef>
        <a:spcAft>
          <a:spcPct val="0"/>
        </a:spcAft>
        <a:defRPr sz="4400">
          <a:solidFill>
            <a:schemeClr val="tx2"/>
          </a:solidFill>
          <a:latin typeface="Arial" charset="0"/>
          <a:ea typeface="ＭＳ Ｐゴシック" pitchFamily="-11" charset="-128"/>
        </a:defRPr>
      </a:lvl8pPr>
      <a:lvl9pPr marL="1828800" algn="ctr" rtl="0" fontAlgn="base">
        <a:spcBef>
          <a:spcPct val="0"/>
        </a:spcBef>
        <a:spcAft>
          <a:spcPct val="0"/>
        </a:spcAft>
        <a:defRPr sz="4400">
          <a:solidFill>
            <a:schemeClr val="tx2"/>
          </a:solidFill>
          <a:latin typeface="Arial" charset="0"/>
          <a:ea typeface="ＭＳ Ｐゴシック" pitchFamily="-11"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www.ncdc.noaa.gov/oa/climate/cdmp/corporate-partners.html"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1.w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381000" y="762000"/>
            <a:ext cx="8077200" cy="2667000"/>
          </a:xfrm>
        </p:spPr>
        <p:txBody>
          <a:bodyPr/>
          <a:lstStyle/>
          <a:p>
            <a:r>
              <a:rPr lang="en-US" sz="4000"/>
              <a:t>The Hurricane Data Rescue Project :</a:t>
            </a:r>
            <a:r>
              <a:rPr lang="en-US"/>
              <a:t/>
            </a:r>
            <a:br>
              <a:rPr lang="en-US"/>
            </a:br>
            <a:r>
              <a:rPr lang="en-US" sz="3200"/>
              <a:t>What Once was Lost Now is Found.</a:t>
            </a:r>
            <a:endParaRPr lang="en-US"/>
          </a:p>
        </p:txBody>
      </p:sp>
      <p:sp>
        <p:nvSpPr>
          <p:cNvPr id="78851" name="Rectangle 3"/>
          <p:cNvSpPr>
            <a:spLocks noGrp="1" noChangeArrowheads="1"/>
          </p:cNvSpPr>
          <p:nvPr>
            <p:ph type="subTitle" idx="1"/>
          </p:nvPr>
        </p:nvSpPr>
        <p:spPr/>
        <p:txBody>
          <a:bodyPr/>
          <a:lstStyle/>
          <a:p>
            <a:pPr algn="l"/>
            <a:r>
              <a:rPr lang="en-US" sz="2400"/>
              <a:t>Prepared by Neal M. Dorst</a:t>
            </a:r>
          </a:p>
          <a:p>
            <a:pPr algn="l"/>
            <a:r>
              <a:rPr lang="en-US" sz="2000" i="1"/>
              <a:t>Hurricane Research Division</a:t>
            </a:r>
          </a:p>
          <a:p>
            <a:pPr algn="l"/>
            <a:r>
              <a:rPr lang="en-US" sz="2000"/>
              <a:t>Atlantic Oceanographic and </a:t>
            </a:r>
          </a:p>
          <a:p>
            <a:pPr algn="l"/>
            <a:r>
              <a:rPr lang="en-US" sz="2000"/>
              <a:t>Meteorological Laboratory</a:t>
            </a:r>
          </a:p>
          <a:p>
            <a:pPr algn="l"/>
            <a:endParaRPr lang="en-US" sz="2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sz="2800"/>
              <a:t>National Hurricane Research Project</a:t>
            </a:r>
            <a:br>
              <a:rPr lang="en-US" sz="2800"/>
            </a:br>
            <a:r>
              <a:rPr lang="en-US" sz="2800"/>
              <a:t>(1959)</a:t>
            </a:r>
            <a:endParaRPr lang="en-US"/>
          </a:p>
        </p:txBody>
      </p:sp>
      <p:sp>
        <p:nvSpPr>
          <p:cNvPr id="97283" name="Rectangle 3"/>
          <p:cNvSpPr>
            <a:spLocks noGrp="1" noChangeArrowheads="1"/>
          </p:cNvSpPr>
          <p:nvPr>
            <p:ph type="body" sz="half" idx="1"/>
          </p:nvPr>
        </p:nvSpPr>
        <p:spPr/>
        <p:txBody>
          <a:bodyPr/>
          <a:lstStyle/>
          <a:p>
            <a:pPr>
              <a:lnSpc>
                <a:spcPct val="90000"/>
              </a:lnSpc>
            </a:pPr>
            <a:r>
              <a:rPr lang="en-US" sz="2800"/>
              <a:t>USAF direct support ended</a:t>
            </a:r>
          </a:p>
          <a:p>
            <a:pPr>
              <a:lnSpc>
                <a:spcPct val="90000"/>
              </a:lnSpc>
            </a:pPr>
            <a:r>
              <a:rPr lang="en-US" sz="2800"/>
              <a:t>However, data pods are mounted on 59th WRS’s aircraft</a:t>
            </a:r>
          </a:p>
          <a:p>
            <a:pPr lvl="1">
              <a:lnSpc>
                <a:spcPct val="90000"/>
              </a:lnSpc>
            </a:pPr>
            <a:r>
              <a:rPr lang="en-US" sz="2400"/>
              <a:t>Photo Panel film</a:t>
            </a:r>
          </a:p>
          <a:p>
            <a:pPr>
              <a:lnSpc>
                <a:spcPct val="90000"/>
              </a:lnSpc>
            </a:pPr>
            <a:r>
              <a:rPr lang="en-US" sz="2800"/>
              <a:t>Dept. Commerce acquires their own aircraft</a:t>
            </a:r>
          </a:p>
        </p:txBody>
      </p:sp>
      <p:pic>
        <p:nvPicPr>
          <p:cNvPr id="97285" name="Picture 5" descr="b50"/>
          <p:cNvPicPr>
            <a:picLocks noChangeAspect="1" noChangeArrowheads="1"/>
          </p:cNvPicPr>
          <p:nvPr/>
        </p:nvPicPr>
        <p:blipFill>
          <a:blip r:embed="rId3"/>
          <a:srcRect/>
          <a:stretch>
            <a:fillRect/>
          </a:stretch>
        </p:blipFill>
        <p:spPr bwMode="auto">
          <a:xfrm>
            <a:off x="4953000" y="2438400"/>
            <a:ext cx="3859213" cy="18034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2800"/>
              <a:t>National Hurricane Research Laboratory</a:t>
            </a:r>
            <a:br>
              <a:rPr lang="en-US" sz="2800"/>
            </a:br>
            <a:r>
              <a:rPr lang="en-US" sz="2800"/>
              <a:t>(1960-1973)</a:t>
            </a:r>
            <a:endParaRPr lang="en-US"/>
          </a:p>
        </p:txBody>
      </p:sp>
      <p:sp>
        <p:nvSpPr>
          <p:cNvPr id="23555" name="Rectangle 3"/>
          <p:cNvSpPr>
            <a:spLocks noGrp="1" noChangeArrowheads="1"/>
          </p:cNvSpPr>
          <p:nvPr>
            <p:ph type="body" sz="half" idx="1"/>
          </p:nvPr>
        </p:nvSpPr>
        <p:spPr>
          <a:xfrm>
            <a:off x="685800" y="1981200"/>
            <a:ext cx="4191000" cy="4038600"/>
          </a:xfrm>
        </p:spPr>
        <p:txBody>
          <a:bodyPr/>
          <a:lstStyle/>
          <a:p>
            <a:r>
              <a:rPr lang="en-US" sz="2800"/>
              <a:t>Two DC6 aircraft</a:t>
            </a:r>
          </a:p>
          <a:p>
            <a:pPr lvl="1"/>
            <a:r>
              <a:rPr lang="en-US" sz="2400"/>
              <a:t>39 Charlie “A”</a:t>
            </a:r>
          </a:p>
          <a:p>
            <a:pPr lvl="1"/>
            <a:r>
              <a:rPr lang="en-US" sz="2400"/>
              <a:t>40 Charlie “B”</a:t>
            </a:r>
          </a:p>
          <a:p>
            <a:r>
              <a:rPr lang="en-US" sz="2800"/>
              <a:t>One B57 jet “C”</a:t>
            </a:r>
          </a:p>
          <a:p>
            <a:r>
              <a:rPr lang="en-US" sz="2800"/>
              <a:t>One DC4 aircraft “D”</a:t>
            </a:r>
          </a:p>
          <a:p>
            <a:r>
              <a:rPr lang="en-US" sz="2800"/>
              <a:t>One B26 aircraft “E”</a:t>
            </a:r>
          </a:p>
          <a:p>
            <a:r>
              <a:rPr lang="en-US" sz="2800"/>
              <a:t>One WC130 aircraft “F”</a:t>
            </a:r>
          </a:p>
        </p:txBody>
      </p:sp>
      <p:pic>
        <p:nvPicPr>
          <p:cNvPr id="23557" name="Picture 5" descr="DC6"/>
          <p:cNvPicPr>
            <a:picLocks noChangeAspect="1" noChangeArrowheads="1"/>
          </p:cNvPicPr>
          <p:nvPr/>
        </p:nvPicPr>
        <p:blipFill>
          <a:blip r:embed="rId3" cstate="print"/>
          <a:srcRect/>
          <a:stretch>
            <a:fillRect/>
          </a:stretch>
        </p:blipFill>
        <p:spPr bwMode="auto">
          <a:xfrm>
            <a:off x="4876800" y="2286000"/>
            <a:ext cx="3962400" cy="25146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2800"/>
              <a:t>National Hurricane Research Laboratory</a:t>
            </a:r>
            <a:br>
              <a:rPr lang="en-US" sz="2800"/>
            </a:br>
            <a:r>
              <a:rPr lang="en-US" sz="2800"/>
              <a:t>(1960-1975)</a:t>
            </a:r>
            <a:endParaRPr lang="en-US"/>
          </a:p>
        </p:txBody>
      </p:sp>
      <p:sp>
        <p:nvSpPr>
          <p:cNvPr id="29699" name="Rectangle 3"/>
          <p:cNvSpPr>
            <a:spLocks noGrp="1" noChangeArrowheads="1"/>
          </p:cNvSpPr>
          <p:nvPr>
            <p:ph type="body" sz="half" idx="1"/>
          </p:nvPr>
        </p:nvSpPr>
        <p:spPr/>
        <p:txBody>
          <a:bodyPr/>
          <a:lstStyle/>
          <a:p>
            <a:pPr>
              <a:lnSpc>
                <a:spcPct val="90000"/>
              </a:lnSpc>
            </a:pPr>
            <a:r>
              <a:rPr lang="en-US" sz="2400"/>
              <a:t>DC6 &amp; C130 aircraft</a:t>
            </a:r>
          </a:p>
          <a:p>
            <a:pPr lvl="1">
              <a:lnSpc>
                <a:spcPct val="90000"/>
              </a:lnSpc>
            </a:pPr>
            <a:r>
              <a:rPr lang="en-US" sz="2000"/>
              <a:t>Flight level data</a:t>
            </a:r>
          </a:p>
          <a:p>
            <a:pPr lvl="2">
              <a:lnSpc>
                <a:spcPct val="90000"/>
              </a:lnSpc>
            </a:pPr>
            <a:r>
              <a:rPr lang="en-US" sz="1800"/>
              <a:t>Temperature</a:t>
            </a:r>
          </a:p>
          <a:p>
            <a:pPr lvl="2">
              <a:lnSpc>
                <a:spcPct val="90000"/>
              </a:lnSpc>
            </a:pPr>
            <a:r>
              <a:rPr lang="en-US" sz="1800"/>
              <a:t>Dew point</a:t>
            </a:r>
          </a:p>
          <a:p>
            <a:pPr lvl="2">
              <a:lnSpc>
                <a:spcPct val="90000"/>
              </a:lnSpc>
            </a:pPr>
            <a:r>
              <a:rPr lang="en-US" sz="1800"/>
              <a:t>Wind speed and dir.</a:t>
            </a:r>
          </a:p>
          <a:p>
            <a:pPr lvl="2">
              <a:lnSpc>
                <a:spcPct val="90000"/>
              </a:lnSpc>
            </a:pPr>
            <a:r>
              <a:rPr lang="en-US" sz="1800"/>
              <a:t>Pressure</a:t>
            </a:r>
          </a:p>
          <a:p>
            <a:pPr lvl="2">
              <a:lnSpc>
                <a:spcPct val="90000"/>
              </a:lnSpc>
            </a:pPr>
            <a:r>
              <a:rPr lang="en-US" sz="1800"/>
              <a:t>Liquid water content</a:t>
            </a:r>
          </a:p>
          <a:p>
            <a:pPr lvl="1">
              <a:lnSpc>
                <a:spcPct val="90000"/>
              </a:lnSpc>
            </a:pPr>
            <a:r>
              <a:rPr lang="en-US" sz="2000"/>
              <a:t>Radar film</a:t>
            </a:r>
          </a:p>
          <a:p>
            <a:pPr lvl="2">
              <a:lnSpc>
                <a:spcPct val="90000"/>
              </a:lnSpc>
            </a:pPr>
            <a:r>
              <a:rPr lang="en-US" sz="1800"/>
              <a:t>Belly</a:t>
            </a:r>
          </a:p>
          <a:p>
            <a:pPr lvl="2">
              <a:lnSpc>
                <a:spcPct val="90000"/>
              </a:lnSpc>
            </a:pPr>
            <a:r>
              <a:rPr lang="en-US" sz="1800"/>
              <a:t>Cross section</a:t>
            </a:r>
          </a:p>
          <a:p>
            <a:pPr lvl="1">
              <a:lnSpc>
                <a:spcPct val="90000"/>
              </a:lnSpc>
            </a:pPr>
            <a:r>
              <a:rPr lang="en-US" sz="2000"/>
              <a:t>Fixed camera film</a:t>
            </a:r>
          </a:p>
          <a:p>
            <a:pPr lvl="1">
              <a:lnSpc>
                <a:spcPct val="90000"/>
              </a:lnSpc>
            </a:pPr>
            <a:r>
              <a:rPr lang="en-US" sz="2000"/>
              <a:t>Photo Panel film</a:t>
            </a:r>
          </a:p>
          <a:p>
            <a:pPr lvl="1">
              <a:lnSpc>
                <a:spcPct val="90000"/>
              </a:lnSpc>
            </a:pPr>
            <a:r>
              <a:rPr lang="en-US" sz="2000"/>
              <a:t>Foil impact</a:t>
            </a:r>
          </a:p>
        </p:txBody>
      </p:sp>
      <p:pic>
        <p:nvPicPr>
          <p:cNvPr id="29703" name="Picture 7" descr="gentry"/>
          <p:cNvPicPr>
            <a:picLocks noChangeAspect="1" noChangeArrowheads="1"/>
          </p:cNvPicPr>
          <p:nvPr/>
        </p:nvPicPr>
        <p:blipFill>
          <a:blip r:embed="rId3"/>
          <a:srcRect/>
          <a:stretch>
            <a:fillRect/>
          </a:stretch>
        </p:blipFill>
        <p:spPr bwMode="auto">
          <a:xfrm>
            <a:off x="4495800" y="1981200"/>
            <a:ext cx="4216400" cy="31623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sz="2800"/>
              <a:t>National Hurricane Research Laboratory</a:t>
            </a:r>
            <a:br>
              <a:rPr lang="en-US" sz="2800"/>
            </a:br>
            <a:r>
              <a:rPr lang="en-US" sz="2800"/>
              <a:t>(1973-1975)</a:t>
            </a:r>
            <a:endParaRPr lang="en-US"/>
          </a:p>
        </p:txBody>
      </p:sp>
      <p:sp>
        <p:nvSpPr>
          <p:cNvPr id="99331" name="Rectangle 3"/>
          <p:cNvSpPr>
            <a:spLocks noGrp="1" noChangeArrowheads="1"/>
          </p:cNvSpPr>
          <p:nvPr>
            <p:ph type="body" sz="half" idx="1"/>
          </p:nvPr>
        </p:nvSpPr>
        <p:spPr/>
        <p:txBody>
          <a:bodyPr/>
          <a:lstStyle/>
          <a:p>
            <a:pPr>
              <a:lnSpc>
                <a:spcPct val="90000"/>
              </a:lnSpc>
            </a:pPr>
            <a:r>
              <a:rPr lang="en-US" sz="2400"/>
              <a:t>Dept. Commerce plans upgrade to its air fleet</a:t>
            </a:r>
          </a:p>
          <a:p>
            <a:pPr>
              <a:lnSpc>
                <a:spcPct val="90000"/>
              </a:lnSpc>
            </a:pPr>
            <a:r>
              <a:rPr lang="en-US" sz="2400"/>
              <a:t>One DC6 and One C130 are kept to cover needs until new planes are ready</a:t>
            </a:r>
          </a:p>
        </p:txBody>
      </p:sp>
      <p:pic>
        <p:nvPicPr>
          <p:cNvPr id="99332" name="Picture 4" descr="gentry"/>
          <p:cNvPicPr>
            <a:picLocks noChangeAspect="1" noChangeArrowheads="1"/>
          </p:cNvPicPr>
          <p:nvPr/>
        </p:nvPicPr>
        <p:blipFill>
          <a:blip r:embed="rId3"/>
          <a:srcRect/>
          <a:stretch>
            <a:fillRect/>
          </a:stretch>
        </p:blipFill>
        <p:spPr bwMode="auto">
          <a:xfrm>
            <a:off x="4495800" y="1981200"/>
            <a:ext cx="4216400" cy="31623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z="2800"/>
              <a:t>Hurricane Research Division/AOML</a:t>
            </a:r>
            <a:br>
              <a:rPr lang="en-US" sz="2800"/>
            </a:br>
            <a:r>
              <a:rPr lang="en-US" sz="2800"/>
              <a:t>(1976- Now)</a:t>
            </a:r>
            <a:endParaRPr lang="en-US"/>
          </a:p>
        </p:txBody>
      </p:sp>
      <p:sp>
        <p:nvSpPr>
          <p:cNvPr id="31747" name="Rectangle 3"/>
          <p:cNvSpPr>
            <a:spLocks noGrp="1" noChangeArrowheads="1"/>
          </p:cNvSpPr>
          <p:nvPr>
            <p:ph type="body" sz="half" idx="1"/>
          </p:nvPr>
        </p:nvSpPr>
        <p:spPr/>
        <p:txBody>
          <a:bodyPr/>
          <a:lstStyle/>
          <a:p>
            <a:r>
              <a:rPr lang="en-US" sz="2800"/>
              <a:t>One C130 aircraft 			”F”</a:t>
            </a:r>
          </a:p>
          <a:p>
            <a:r>
              <a:rPr lang="en-US" sz="2800"/>
              <a:t>Two P3 aircraft</a:t>
            </a:r>
          </a:p>
          <a:p>
            <a:pPr lvl="1"/>
            <a:r>
              <a:rPr lang="en-US" sz="2400"/>
              <a:t>“Kermit”		“H”</a:t>
            </a:r>
          </a:p>
          <a:p>
            <a:pPr lvl="1"/>
            <a:r>
              <a:rPr lang="en-US" sz="2400"/>
              <a:t>“Miss Piggy”	”I”</a:t>
            </a:r>
          </a:p>
          <a:p>
            <a:r>
              <a:rPr lang="en-US" sz="2800"/>
              <a:t>One G-IV jet</a:t>
            </a:r>
          </a:p>
          <a:p>
            <a:pPr lvl="1"/>
            <a:r>
              <a:rPr lang="en-US" sz="2400"/>
              <a:t>“Gonzo”	“N”</a:t>
            </a:r>
          </a:p>
        </p:txBody>
      </p:sp>
      <p:pic>
        <p:nvPicPr>
          <p:cNvPr id="31751" name="Picture 7" descr="P3_cloud2"/>
          <p:cNvPicPr>
            <a:picLocks noChangeAspect="1" noChangeArrowheads="1"/>
          </p:cNvPicPr>
          <p:nvPr/>
        </p:nvPicPr>
        <p:blipFill>
          <a:blip r:embed="rId3" cstate="print"/>
          <a:srcRect/>
          <a:stretch>
            <a:fillRect/>
          </a:stretch>
        </p:blipFill>
        <p:spPr bwMode="auto">
          <a:xfrm>
            <a:off x="5105400" y="1752600"/>
            <a:ext cx="2616200" cy="1962150"/>
          </a:xfrm>
          <a:prstGeom prst="rect">
            <a:avLst/>
          </a:prstGeom>
          <a:noFill/>
        </p:spPr>
      </p:pic>
      <p:pic>
        <p:nvPicPr>
          <p:cNvPr id="31752" name="Picture 8" descr="g4-1"/>
          <p:cNvPicPr>
            <a:picLocks noChangeAspect="1" noChangeArrowheads="1"/>
          </p:cNvPicPr>
          <p:nvPr/>
        </p:nvPicPr>
        <p:blipFill>
          <a:blip r:embed="rId4"/>
          <a:srcRect/>
          <a:stretch>
            <a:fillRect/>
          </a:stretch>
        </p:blipFill>
        <p:spPr bwMode="auto">
          <a:xfrm>
            <a:off x="5105400" y="4114800"/>
            <a:ext cx="2667000" cy="1778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sz="2800"/>
              <a:t>Hurricane Research Division/AOML</a:t>
            </a:r>
            <a:br>
              <a:rPr lang="en-US" sz="2800"/>
            </a:br>
            <a:r>
              <a:rPr lang="en-US" sz="2800"/>
              <a:t>(1976- Now)</a:t>
            </a:r>
            <a:endParaRPr lang="en-US"/>
          </a:p>
        </p:txBody>
      </p:sp>
      <p:sp>
        <p:nvSpPr>
          <p:cNvPr id="105475" name="Rectangle 3"/>
          <p:cNvSpPr>
            <a:spLocks noGrp="1" noChangeArrowheads="1"/>
          </p:cNvSpPr>
          <p:nvPr>
            <p:ph type="body" sz="half" idx="1"/>
          </p:nvPr>
        </p:nvSpPr>
        <p:spPr/>
        <p:txBody>
          <a:bodyPr/>
          <a:lstStyle/>
          <a:p>
            <a:r>
              <a:rPr lang="en-US" sz="2800"/>
              <a:t>Data from 1977 on is available in digital format and readily accessible.</a:t>
            </a:r>
          </a:p>
        </p:txBody>
      </p:sp>
      <p:pic>
        <p:nvPicPr>
          <p:cNvPr id="105476" name="Picture 4" descr="P3_cloud2"/>
          <p:cNvPicPr>
            <a:picLocks noChangeAspect="1" noChangeArrowheads="1"/>
          </p:cNvPicPr>
          <p:nvPr/>
        </p:nvPicPr>
        <p:blipFill>
          <a:blip r:embed="rId3" cstate="print"/>
          <a:srcRect/>
          <a:stretch>
            <a:fillRect/>
          </a:stretch>
        </p:blipFill>
        <p:spPr bwMode="auto">
          <a:xfrm>
            <a:off x="5105400" y="1752600"/>
            <a:ext cx="2616200" cy="1962150"/>
          </a:xfrm>
          <a:prstGeom prst="rect">
            <a:avLst/>
          </a:prstGeom>
          <a:noFill/>
        </p:spPr>
      </p:pic>
      <p:pic>
        <p:nvPicPr>
          <p:cNvPr id="105477" name="Picture 5" descr="g4-1"/>
          <p:cNvPicPr>
            <a:picLocks noChangeAspect="1" noChangeArrowheads="1"/>
          </p:cNvPicPr>
          <p:nvPr/>
        </p:nvPicPr>
        <p:blipFill>
          <a:blip r:embed="rId4"/>
          <a:srcRect/>
          <a:stretch>
            <a:fillRect/>
          </a:stretch>
        </p:blipFill>
        <p:spPr bwMode="auto">
          <a:xfrm>
            <a:off x="5105400" y="4114800"/>
            <a:ext cx="2667000" cy="177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z="2800"/>
              <a:t>Hurricane Research Division/AOML</a:t>
            </a:r>
            <a:br>
              <a:rPr lang="en-US" sz="2800"/>
            </a:br>
            <a:r>
              <a:rPr lang="en-US" sz="2800"/>
              <a:t>(1976- Now)</a:t>
            </a:r>
            <a:endParaRPr lang="en-US"/>
          </a:p>
        </p:txBody>
      </p:sp>
      <p:sp>
        <p:nvSpPr>
          <p:cNvPr id="45059" name="Rectangle 3"/>
          <p:cNvSpPr>
            <a:spLocks noGrp="1" noChangeArrowheads="1"/>
          </p:cNvSpPr>
          <p:nvPr>
            <p:ph type="body" sz="half" idx="1"/>
          </p:nvPr>
        </p:nvSpPr>
        <p:spPr/>
        <p:txBody>
          <a:bodyPr/>
          <a:lstStyle/>
          <a:p>
            <a:pPr>
              <a:lnSpc>
                <a:spcPct val="90000"/>
              </a:lnSpc>
            </a:pPr>
            <a:r>
              <a:rPr lang="en-US" sz="2400"/>
              <a:t>P3 aircraft</a:t>
            </a:r>
          </a:p>
          <a:p>
            <a:pPr lvl="1">
              <a:lnSpc>
                <a:spcPct val="90000"/>
              </a:lnSpc>
            </a:pPr>
            <a:r>
              <a:rPr lang="en-US" sz="1600"/>
              <a:t>Flight level data</a:t>
            </a:r>
          </a:p>
          <a:p>
            <a:pPr lvl="1">
              <a:lnSpc>
                <a:spcPct val="90000"/>
              </a:lnSpc>
            </a:pPr>
            <a:r>
              <a:rPr lang="en-US" sz="1600"/>
              <a:t>Radar digital tape</a:t>
            </a:r>
          </a:p>
          <a:p>
            <a:pPr lvl="2">
              <a:lnSpc>
                <a:spcPct val="90000"/>
              </a:lnSpc>
            </a:pPr>
            <a:r>
              <a:rPr lang="en-US" sz="1600"/>
              <a:t>Nose</a:t>
            </a:r>
          </a:p>
          <a:p>
            <a:pPr lvl="2">
              <a:lnSpc>
                <a:spcPct val="90000"/>
              </a:lnSpc>
            </a:pPr>
            <a:r>
              <a:rPr lang="en-US" sz="1600"/>
              <a:t>Belly</a:t>
            </a:r>
          </a:p>
          <a:p>
            <a:pPr lvl="2">
              <a:lnSpc>
                <a:spcPct val="90000"/>
              </a:lnSpc>
            </a:pPr>
            <a:r>
              <a:rPr lang="en-US" sz="1600"/>
              <a:t>Tail (Doppler)</a:t>
            </a:r>
          </a:p>
          <a:p>
            <a:pPr lvl="1">
              <a:lnSpc>
                <a:spcPct val="90000"/>
              </a:lnSpc>
            </a:pPr>
            <a:r>
              <a:rPr lang="en-US" sz="1600"/>
              <a:t>Cloud Physics digital</a:t>
            </a:r>
          </a:p>
          <a:p>
            <a:pPr lvl="2">
              <a:lnSpc>
                <a:spcPct val="90000"/>
              </a:lnSpc>
            </a:pPr>
            <a:r>
              <a:rPr lang="en-US" sz="1600"/>
              <a:t>2D-C</a:t>
            </a:r>
          </a:p>
          <a:p>
            <a:pPr lvl="2">
              <a:lnSpc>
                <a:spcPct val="90000"/>
              </a:lnSpc>
            </a:pPr>
            <a:r>
              <a:rPr lang="en-US" sz="1600"/>
              <a:t>2D-P</a:t>
            </a:r>
          </a:p>
          <a:p>
            <a:pPr lvl="2">
              <a:lnSpc>
                <a:spcPct val="90000"/>
              </a:lnSpc>
            </a:pPr>
            <a:r>
              <a:rPr lang="en-US" sz="1600"/>
              <a:t>FSSP</a:t>
            </a:r>
          </a:p>
          <a:p>
            <a:pPr lvl="1">
              <a:lnSpc>
                <a:spcPct val="90000"/>
              </a:lnSpc>
            </a:pPr>
            <a:r>
              <a:rPr lang="en-US" sz="1600"/>
              <a:t>Remote sensors digital</a:t>
            </a:r>
          </a:p>
          <a:p>
            <a:pPr lvl="2">
              <a:lnSpc>
                <a:spcPct val="90000"/>
              </a:lnSpc>
            </a:pPr>
            <a:r>
              <a:rPr lang="en-US" sz="1600"/>
              <a:t>SFMR</a:t>
            </a:r>
          </a:p>
          <a:p>
            <a:pPr lvl="2">
              <a:lnSpc>
                <a:spcPct val="90000"/>
              </a:lnSpc>
            </a:pPr>
            <a:r>
              <a:rPr lang="en-US" sz="1600"/>
              <a:t>WARDS</a:t>
            </a:r>
          </a:p>
          <a:p>
            <a:pPr lvl="2">
              <a:lnSpc>
                <a:spcPct val="90000"/>
              </a:lnSpc>
            </a:pPr>
            <a:r>
              <a:rPr lang="en-US" sz="1600"/>
              <a:t>Etc.</a:t>
            </a:r>
          </a:p>
          <a:p>
            <a:pPr lvl="1">
              <a:lnSpc>
                <a:spcPct val="90000"/>
              </a:lnSpc>
            </a:pPr>
            <a:r>
              <a:rPr lang="en-US" sz="1600"/>
              <a:t>Fixed camera film and video</a:t>
            </a:r>
          </a:p>
        </p:txBody>
      </p:sp>
      <p:pic>
        <p:nvPicPr>
          <p:cNvPr id="45062" name="Picture 6" descr="NOAAP3"/>
          <p:cNvPicPr>
            <a:picLocks noChangeAspect="1" noChangeArrowheads="1"/>
          </p:cNvPicPr>
          <p:nvPr/>
        </p:nvPicPr>
        <p:blipFill>
          <a:blip r:embed="rId3"/>
          <a:srcRect/>
          <a:stretch>
            <a:fillRect/>
          </a:stretch>
        </p:blipFill>
        <p:spPr bwMode="auto">
          <a:xfrm>
            <a:off x="3962400" y="2514600"/>
            <a:ext cx="3860800" cy="25336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z="2800"/>
              <a:t>Hurricane Research Division/AOML</a:t>
            </a:r>
            <a:br>
              <a:rPr lang="en-US" sz="2800"/>
            </a:br>
            <a:r>
              <a:rPr lang="en-US" sz="2800"/>
              <a:t>(1976- Now)</a:t>
            </a:r>
            <a:endParaRPr lang="en-US"/>
          </a:p>
        </p:txBody>
      </p:sp>
      <p:sp>
        <p:nvSpPr>
          <p:cNvPr id="47107" name="Rectangle 3"/>
          <p:cNvSpPr>
            <a:spLocks noGrp="1" noChangeArrowheads="1"/>
          </p:cNvSpPr>
          <p:nvPr>
            <p:ph type="body" sz="half" idx="1"/>
          </p:nvPr>
        </p:nvSpPr>
        <p:spPr/>
        <p:txBody>
          <a:bodyPr/>
          <a:lstStyle/>
          <a:p>
            <a:pPr>
              <a:lnSpc>
                <a:spcPct val="90000"/>
              </a:lnSpc>
            </a:pPr>
            <a:r>
              <a:rPr lang="en-US" sz="2400"/>
              <a:t>G-IV jet</a:t>
            </a:r>
          </a:p>
          <a:p>
            <a:pPr lvl="1">
              <a:lnSpc>
                <a:spcPct val="90000"/>
              </a:lnSpc>
            </a:pPr>
            <a:r>
              <a:rPr lang="en-US" sz="2000"/>
              <a:t>Flight level data  (?)</a:t>
            </a:r>
          </a:p>
          <a:p>
            <a:pPr lvl="1">
              <a:lnSpc>
                <a:spcPct val="90000"/>
              </a:lnSpc>
            </a:pPr>
            <a:r>
              <a:rPr lang="en-US" sz="2000"/>
              <a:t>Dropsondes</a:t>
            </a:r>
          </a:p>
          <a:p>
            <a:pPr lvl="1">
              <a:lnSpc>
                <a:spcPct val="90000"/>
              </a:lnSpc>
            </a:pPr>
            <a:r>
              <a:rPr lang="en-US" sz="2000"/>
              <a:t>In the future :</a:t>
            </a:r>
          </a:p>
          <a:p>
            <a:pPr lvl="2">
              <a:lnSpc>
                <a:spcPct val="90000"/>
              </a:lnSpc>
            </a:pPr>
            <a:r>
              <a:rPr lang="en-US" sz="1800"/>
              <a:t>Radar</a:t>
            </a:r>
          </a:p>
        </p:txBody>
      </p:sp>
      <p:pic>
        <p:nvPicPr>
          <p:cNvPr id="47111" name="Picture 7" descr="g4"/>
          <p:cNvPicPr>
            <a:picLocks noChangeAspect="1" noChangeArrowheads="1"/>
          </p:cNvPicPr>
          <p:nvPr/>
        </p:nvPicPr>
        <p:blipFill>
          <a:blip r:embed="rId3"/>
          <a:srcRect/>
          <a:stretch>
            <a:fillRect/>
          </a:stretch>
        </p:blipFill>
        <p:spPr bwMode="auto">
          <a:xfrm>
            <a:off x="4038600" y="1905000"/>
            <a:ext cx="4119563" cy="230187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t>Data formats</a:t>
            </a:r>
          </a:p>
        </p:txBody>
      </p:sp>
      <p:sp>
        <p:nvSpPr>
          <p:cNvPr id="50179" name="Rectangle 3"/>
          <p:cNvSpPr>
            <a:spLocks noGrp="1" noChangeArrowheads="1"/>
          </p:cNvSpPr>
          <p:nvPr>
            <p:ph type="body" sz="half" idx="1"/>
          </p:nvPr>
        </p:nvSpPr>
        <p:spPr/>
        <p:txBody>
          <a:bodyPr/>
          <a:lstStyle/>
          <a:p>
            <a:r>
              <a:rPr lang="en-US" sz="2400"/>
              <a:t>Digital flight level data</a:t>
            </a:r>
          </a:p>
          <a:p>
            <a:pPr lvl="1"/>
            <a:r>
              <a:rPr lang="en-US" sz="2400"/>
              <a:t>Time</a:t>
            </a:r>
          </a:p>
          <a:p>
            <a:pPr lvl="1"/>
            <a:r>
              <a:rPr lang="en-US" sz="2400"/>
              <a:t>Position</a:t>
            </a:r>
          </a:p>
          <a:p>
            <a:pPr lvl="1"/>
            <a:r>
              <a:rPr lang="en-US" sz="2400"/>
              <a:t>Temperature</a:t>
            </a:r>
          </a:p>
          <a:p>
            <a:pPr lvl="1"/>
            <a:r>
              <a:rPr lang="en-US" sz="2400"/>
              <a:t>Pressure</a:t>
            </a:r>
          </a:p>
          <a:p>
            <a:pPr lvl="1"/>
            <a:r>
              <a:rPr lang="en-US" sz="2400"/>
              <a:t>Wind</a:t>
            </a:r>
          </a:p>
          <a:p>
            <a:pPr lvl="1"/>
            <a:r>
              <a:rPr lang="en-US" sz="2400"/>
              <a:t>Humidity</a:t>
            </a:r>
          </a:p>
          <a:p>
            <a:pPr lvl="1"/>
            <a:r>
              <a:rPr lang="en-US" sz="2400"/>
              <a:t>Liquid water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t>Data formats</a:t>
            </a:r>
          </a:p>
        </p:txBody>
      </p:sp>
      <p:sp>
        <p:nvSpPr>
          <p:cNvPr id="51203" name="Rectangle 3"/>
          <p:cNvSpPr>
            <a:spLocks noGrp="1" noChangeArrowheads="1"/>
          </p:cNvSpPr>
          <p:nvPr>
            <p:ph type="body" sz="half" idx="1"/>
          </p:nvPr>
        </p:nvSpPr>
        <p:spPr/>
        <p:txBody>
          <a:bodyPr/>
          <a:lstStyle/>
          <a:p>
            <a:r>
              <a:rPr lang="en-US" sz="2400"/>
              <a:t>Digital flight level data</a:t>
            </a:r>
          </a:p>
          <a:p>
            <a:pPr lvl="1"/>
            <a:r>
              <a:rPr lang="en-US" sz="2400"/>
              <a:t>Time</a:t>
            </a:r>
          </a:p>
          <a:p>
            <a:pPr lvl="1"/>
            <a:r>
              <a:rPr lang="en-US" sz="2400"/>
              <a:t>Position</a:t>
            </a:r>
          </a:p>
          <a:p>
            <a:pPr lvl="1"/>
            <a:r>
              <a:rPr lang="en-US" sz="2400"/>
              <a:t>Temperature</a:t>
            </a:r>
          </a:p>
          <a:p>
            <a:pPr lvl="1"/>
            <a:r>
              <a:rPr lang="en-US" sz="2400"/>
              <a:t>Pressure</a:t>
            </a:r>
          </a:p>
          <a:p>
            <a:pPr lvl="1"/>
            <a:r>
              <a:rPr lang="en-US" sz="2400"/>
              <a:t>Wind</a:t>
            </a:r>
          </a:p>
          <a:p>
            <a:pPr lvl="1"/>
            <a:r>
              <a:rPr lang="en-US" sz="2400"/>
              <a:t>Humidity</a:t>
            </a:r>
          </a:p>
          <a:p>
            <a:pPr lvl="1"/>
            <a:r>
              <a:rPr lang="en-US" sz="2400"/>
              <a:t>Liquid water</a:t>
            </a:r>
          </a:p>
        </p:txBody>
      </p:sp>
      <p:pic>
        <p:nvPicPr>
          <p:cNvPr id="51205" name="Picture 5" descr="punchcard"/>
          <p:cNvPicPr>
            <a:picLocks noGrp="1" noChangeAspect="1" noChangeArrowheads="1"/>
          </p:cNvPicPr>
          <p:nvPr>
            <p:ph sz="half" idx="2"/>
          </p:nvPr>
        </p:nvPicPr>
        <p:blipFill>
          <a:blip r:embed="rId3"/>
          <a:srcRect/>
          <a:stretch>
            <a:fillRect/>
          </a:stretch>
        </p:blipFill>
        <p:spPr>
          <a:xfrm>
            <a:off x="4648200" y="2459038"/>
            <a:ext cx="3810000" cy="3159125"/>
          </a:xfrm>
        </p:spPr>
      </p:pic>
      <p:sp>
        <p:nvSpPr>
          <p:cNvPr id="51206" name="Text Box 6"/>
          <p:cNvSpPr txBox="1">
            <a:spLocks noChangeArrowheads="1"/>
          </p:cNvSpPr>
          <p:nvPr/>
        </p:nvSpPr>
        <p:spPr bwMode="auto">
          <a:xfrm>
            <a:off x="4343400" y="5562600"/>
            <a:ext cx="4319588" cy="822325"/>
          </a:xfrm>
          <a:prstGeom prst="rect">
            <a:avLst/>
          </a:prstGeom>
          <a:noFill/>
          <a:ln w="9525">
            <a:noFill/>
            <a:miter lim="800000"/>
            <a:headEnd/>
            <a:tailEnd/>
          </a:ln>
          <a:effectLst/>
        </p:spPr>
        <p:txBody>
          <a:bodyPr wrap="none">
            <a:spAutoFit/>
          </a:bodyPr>
          <a:lstStyle/>
          <a:p>
            <a:r>
              <a:rPr lang="en-US"/>
              <a:t>First recorded on punch cards </a:t>
            </a:r>
          </a:p>
          <a:p>
            <a:r>
              <a:rPr lang="en-US"/>
              <a:t>for 1956-1975 period.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685800"/>
            <a:ext cx="7772400" cy="1066800"/>
          </a:xfrm>
        </p:spPr>
        <p:txBody>
          <a:bodyPr/>
          <a:lstStyle/>
          <a:p>
            <a:r>
              <a:rPr lang="en-US"/>
              <a:t>Outline</a:t>
            </a:r>
          </a:p>
        </p:txBody>
      </p:sp>
      <p:sp>
        <p:nvSpPr>
          <p:cNvPr id="2051" name="Rectangle 3"/>
          <p:cNvSpPr>
            <a:spLocks noGrp="1" noChangeArrowheads="1"/>
          </p:cNvSpPr>
          <p:nvPr>
            <p:ph type="subTitle" idx="1"/>
          </p:nvPr>
        </p:nvSpPr>
        <p:spPr>
          <a:xfrm>
            <a:off x="1371600" y="1905000"/>
            <a:ext cx="6400800" cy="3733800"/>
          </a:xfrm>
        </p:spPr>
        <p:txBody>
          <a:bodyPr/>
          <a:lstStyle/>
          <a:p>
            <a:pPr marL="609600" indent="-609600" algn="l">
              <a:buFont typeface="Arial" charset="0"/>
              <a:buAutoNum type="arabicPeriod"/>
            </a:pPr>
            <a:r>
              <a:rPr lang="en-US" sz="1400"/>
              <a:t>Introduction</a:t>
            </a:r>
          </a:p>
          <a:p>
            <a:pPr marL="609600" indent="-609600" algn="l">
              <a:buFont typeface="Arial" charset="0"/>
              <a:buAutoNum type="arabicPeriod"/>
            </a:pPr>
            <a:r>
              <a:rPr lang="en-US" sz="1400"/>
              <a:t>Advertisement</a:t>
            </a:r>
          </a:p>
          <a:p>
            <a:pPr marL="609600" indent="-609600" algn="l">
              <a:buFont typeface="Arial" charset="0"/>
              <a:buAutoNum type="arabicPeriod"/>
            </a:pPr>
            <a:r>
              <a:rPr lang="en-US" sz="1400"/>
              <a:t>A Brief History</a:t>
            </a:r>
          </a:p>
          <a:p>
            <a:pPr marL="990600" lvl="1" indent="-533400" algn="l">
              <a:buFont typeface="Arial" charset="0"/>
              <a:buAutoNum type="arabicPeriod"/>
            </a:pPr>
            <a:r>
              <a:rPr lang="en-US" sz="1400"/>
              <a:t>NHRP (1956-1959)</a:t>
            </a:r>
          </a:p>
          <a:p>
            <a:pPr marL="990600" lvl="1" indent="-533400" algn="l">
              <a:buFont typeface="Arial" charset="0"/>
              <a:buAutoNum type="arabicPeriod"/>
            </a:pPr>
            <a:r>
              <a:rPr lang="en-US" sz="1400"/>
              <a:t>NHRL (1960-1975)</a:t>
            </a:r>
          </a:p>
          <a:p>
            <a:pPr marL="990600" lvl="1" indent="-533400" algn="l">
              <a:buFont typeface="Arial" charset="0"/>
              <a:buAutoNum type="arabicPeriod"/>
            </a:pPr>
            <a:r>
              <a:rPr lang="en-US" sz="1400"/>
              <a:t>HRD (1976-today)</a:t>
            </a:r>
          </a:p>
          <a:p>
            <a:pPr marL="609600" indent="-609600" algn="l">
              <a:buFont typeface="Arial" charset="0"/>
              <a:buAutoNum type="arabicPeriod"/>
            </a:pPr>
            <a:r>
              <a:rPr lang="en-US" sz="1400"/>
              <a:t>The data formats</a:t>
            </a:r>
          </a:p>
          <a:p>
            <a:pPr marL="990600" lvl="1" indent="-533400" algn="l">
              <a:buFont typeface="Arial" charset="0"/>
              <a:buAutoNum type="arabicPeriod"/>
            </a:pPr>
            <a:r>
              <a:rPr lang="en-US" sz="1200"/>
              <a:t>Punch cards</a:t>
            </a:r>
          </a:p>
          <a:p>
            <a:pPr marL="990600" lvl="1" indent="-533400" algn="l">
              <a:buFont typeface="Arial" charset="0"/>
              <a:buAutoNum type="arabicPeriod"/>
            </a:pPr>
            <a:r>
              <a:rPr lang="en-US" sz="1200"/>
              <a:t>Microfilms</a:t>
            </a:r>
          </a:p>
          <a:p>
            <a:pPr marL="990600" lvl="1" indent="-533400" algn="l">
              <a:buFont typeface="Arial" charset="0"/>
              <a:buAutoNum type="arabicPeriod"/>
            </a:pPr>
            <a:r>
              <a:rPr lang="en-US" sz="1200"/>
              <a:t>16mm/35mm films</a:t>
            </a:r>
          </a:p>
          <a:p>
            <a:pPr marL="990600" lvl="1" indent="-533400" algn="l">
              <a:buFont typeface="Arial" charset="0"/>
              <a:buAutoNum type="arabicPeriod"/>
            </a:pPr>
            <a:r>
              <a:rPr lang="en-US" sz="1200"/>
              <a:t>Videotape</a:t>
            </a:r>
          </a:p>
          <a:p>
            <a:pPr marL="609600" indent="-609600" algn="l">
              <a:buFont typeface="Arial" charset="0"/>
              <a:buAutoNum type="arabicPeriod"/>
            </a:pPr>
            <a:r>
              <a:rPr lang="en-US" sz="1400"/>
              <a:t>What’s been done so far ?</a:t>
            </a:r>
          </a:p>
          <a:p>
            <a:pPr marL="609600" indent="-609600" algn="l">
              <a:buFont typeface="Arial" charset="0"/>
              <a:buAutoNum type="arabicPeriod"/>
            </a:pPr>
            <a:r>
              <a:rPr lang="en-US" sz="1400"/>
              <a:t>What needs to be done?</a:t>
            </a:r>
          </a:p>
          <a:p>
            <a:pPr marL="609600" indent="-609600" algn="l">
              <a:buFont typeface="Arial" charset="0"/>
              <a:buAutoNum type="arabicPeriod"/>
            </a:pPr>
            <a:r>
              <a:rPr lang="en-US" sz="1400"/>
              <a:t>Is it worth it ?</a:t>
            </a:r>
          </a:p>
          <a:p>
            <a:pPr marL="609600" indent="-609600" algn="l">
              <a:buFont typeface="Arial" charset="0"/>
              <a:buAutoNum type="arabicPeriod"/>
            </a:pPr>
            <a:endParaRPr lang="en-US" sz="14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t>Data formats</a:t>
            </a:r>
          </a:p>
        </p:txBody>
      </p:sp>
      <p:sp>
        <p:nvSpPr>
          <p:cNvPr id="54275" name="Rectangle 3"/>
          <p:cNvSpPr>
            <a:spLocks noGrp="1" noChangeArrowheads="1"/>
          </p:cNvSpPr>
          <p:nvPr>
            <p:ph type="body" sz="half" idx="1"/>
          </p:nvPr>
        </p:nvSpPr>
        <p:spPr/>
        <p:txBody>
          <a:bodyPr/>
          <a:lstStyle/>
          <a:p>
            <a:pPr>
              <a:lnSpc>
                <a:spcPct val="90000"/>
              </a:lnSpc>
              <a:buFontTx/>
              <a:buNone/>
            </a:pPr>
            <a:r>
              <a:rPr lang="en-US" sz="2400"/>
              <a:t>	For 10 second data a typical flight will require 3000 to 3600 cards. Multiply by hundreds of flights, results in hundreds of thousands of cards.</a:t>
            </a:r>
          </a:p>
          <a:p>
            <a:pPr>
              <a:lnSpc>
                <a:spcPct val="90000"/>
              </a:lnSpc>
              <a:buFontTx/>
              <a:buNone/>
            </a:pPr>
            <a:r>
              <a:rPr lang="en-US" sz="2400"/>
              <a:t>	Boxes of cards were sent to archive in Atlanta over the years.  Too bulky to retrieve for rescue.</a:t>
            </a:r>
          </a:p>
        </p:txBody>
      </p:sp>
      <p:pic>
        <p:nvPicPr>
          <p:cNvPr id="54276" name="Picture 4" descr="punchcard"/>
          <p:cNvPicPr>
            <a:picLocks noGrp="1" noChangeAspect="1" noChangeArrowheads="1"/>
          </p:cNvPicPr>
          <p:nvPr>
            <p:ph sz="half" idx="2"/>
          </p:nvPr>
        </p:nvPicPr>
        <p:blipFill>
          <a:blip r:embed="rId3"/>
          <a:srcRect/>
          <a:stretch>
            <a:fillRect/>
          </a:stretch>
        </p:blipFill>
        <p:spPr>
          <a:xfrm>
            <a:off x="4648200" y="2459038"/>
            <a:ext cx="3810000" cy="3159125"/>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t>Data formats</a:t>
            </a:r>
          </a:p>
        </p:txBody>
      </p:sp>
      <p:sp>
        <p:nvSpPr>
          <p:cNvPr id="67587" name="Rectangle 3"/>
          <p:cNvSpPr>
            <a:spLocks noGrp="1" noChangeArrowheads="1"/>
          </p:cNvSpPr>
          <p:nvPr>
            <p:ph type="body" sz="half" idx="1"/>
          </p:nvPr>
        </p:nvSpPr>
        <p:spPr/>
        <p:txBody>
          <a:bodyPr/>
          <a:lstStyle/>
          <a:p>
            <a:pPr>
              <a:buFontTx/>
              <a:buNone/>
            </a:pPr>
            <a:r>
              <a:rPr lang="en-US" sz="2400"/>
              <a:t>Administrative files were saved on microfilm and contain letters, notes, and experiment plans.  Of historical interest and offers context for earlier work.  These microfilms have been saved as digital images on DVD by IMC.</a:t>
            </a:r>
          </a:p>
        </p:txBody>
      </p:sp>
      <p:pic>
        <p:nvPicPr>
          <p:cNvPr id="67589" name="Picture 5" descr="NHRPstudents"/>
          <p:cNvPicPr>
            <a:picLocks noGrp="1" noChangeAspect="1" noChangeArrowheads="1"/>
          </p:cNvPicPr>
          <p:nvPr>
            <p:ph sz="half" idx="2"/>
          </p:nvPr>
        </p:nvPicPr>
        <p:blipFill>
          <a:blip r:embed="rId3"/>
          <a:srcRect/>
          <a:stretch>
            <a:fillRect/>
          </a:stretch>
        </p:blipFill>
        <p:spPr>
          <a:xfrm>
            <a:off x="5305425" y="2459038"/>
            <a:ext cx="2493963" cy="3159125"/>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t>Data formats</a:t>
            </a:r>
          </a:p>
        </p:txBody>
      </p:sp>
      <p:sp>
        <p:nvSpPr>
          <p:cNvPr id="69635" name="Rectangle 3"/>
          <p:cNvSpPr>
            <a:spLocks noGrp="1" noChangeArrowheads="1"/>
          </p:cNvSpPr>
          <p:nvPr>
            <p:ph type="body" sz="half" idx="1"/>
          </p:nvPr>
        </p:nvSpPr>
        <p:spPr/>
        <p:txBody>
          <a:bodyPr/>
          <a:lstStyle/>
          <a:p>
            <a:pPr>
              <a:lnSpc>
                <a:spcPct val="90000"/>
              </a:lnSpc>
              <a:buFontTx/>
              <a:buNone/>
            </a:pPr>
            <a:r>
              <a:rPr lang="en-US" sz="2800"/>
              <a:t>In addition the microfilms contained data printouts of most of the flights from this period.  This represents the QC’ed flight level data and can be keyed into digital form.</a:t>
            </a:r>
          </a:p>
        </p:txBody>
      </p:sp>
      <p:pic>
        <p:nvPicPr>
          <p:cNvPr id="69637" name="Picture 5" descr="testscan1"/>
          <p:cNvPicPr>
            <a:picLocks noGrp="1" noChangeAspect="1" noChangeArrowheads="1"/>
          </p:cNvPicPr>
          <p:nvPr>
            <p:ph sz="half" idx="2"/>
          </p:nvPr>
        </p:nvPicPr>
        <p:blipFill>
          <a:blip r:embed="rId3"/>
          <a:srcRect/>
          <a:stretch>
            <a:fillRect/>
          </a:stretch>
        </p:blipFill>
        <p:spPr>
          <a:xfrm>
            <a:off x="4419600" y="2471738"/>
            <a:ext cx="4038600" cy="296545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t>Data formats</a:t>
            </a:r>
          </a:p>
        </p:txBody>
      </p:sp>
      <p:sp>
        <p:nvSpPr>
          <p:cNvPr id="101379" name="Rectangle 3"/>
          <p:cNvSpPr>
            <a:spLocks noGrp="1" noChangeArrowheads="1"/>
          </p:cNvSpPr>
          <p:nvPr>
            <p:ph type="body" sz="half" idx="1"/>
          </p:nvPr>
        </p:nvSpPr>
        <p:spPr/>
        <p:txBody>
          <a:bodyPr/>
          <a:lstStyle/>
          <a:p>
            <a:pPr>
              <a:lnSpc>
                <a:spcPct val="90000"/>
              </a:lnSpc>
              <a:buFontTx/>
              <a:buNone/>
            </a:pPr>
            <a:r>
              <a:rPr lang="en-US" sz="2800"/>
              <a:t>Information from the microfilm DVDs is being keyed in by IMC to make the data available in digital form.  This makes the data computer-friendly and accessible again.</a:t>
            </a:r>
          </a:p>
        </p:txBody>
      </p:sp>
      <p:pic>
        <p:nvPicPr>
          <p:cNvPr id="101380" name="Picture 4" descr="testscan1"/>
          <p:cNvPicPr>
            <a:picLocks noGrp="1" noChangeAspect="1" noChangeArrowheads="1"/>
          </p:cNvPicPr>
          <p:nvPr>
            <p:ph sz="half" idx="2"/>
          </p:nvPr>
        </p:nvPicPr>
        <p:blipFill>
          <a:blip r:embed="rId3"/>
          <a:srcRect/>
          <a:stretch>
            <a:fillRect/>
          </a:stretch>
        </p:blipFill>
        <p:spPr>
          <a:xfrm>
            <a:off x="4419600" y="2471738"/>
            <a:ext cx="4038600" cy="296545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t>Data formats</a:t>
            </a:r>
          </a:p>
        </p:txBody>
      </p:sp>
      <p:sp>
        <p:nvSpPr>
          <p:cNvPr id="84995" name="Rectangle 3"/>
          <p:cNvSpPr>
            <a:spLocks noGrp="1" noChangeArrowheads="1"/>
          </p:cNvSpPr>
          <p:nvPr>
            <p:ph type="body" sz="half" idx="1"/>
          </p:nvPr>
        </p:nvSpPr>
        <p:spPr/>
        <p:txBody>
          <a:bodyPr/>
          <a:lstStyle/>
          <a:p>
            <a:pPr lvl="1">
              <a:lnSpc>
                <a:spcPct val="90000"/>
              </a:lnSpc>
              <a:buFontTx/>
              <a:buNone/>
            </a:pPr>
            <a:r>
              <a:rPr lang="en-US"/>
              <a:t>Photo Panel and Radar data from 1956-1975 are recorded on 35mm film.  </a:t>
            </a:r>
          </a:p>
          <a:p>
            <a:pPr lvl="1">
              <a:lnSpc>
                <a:spcPct val="90000"/>
              </a:lnSpc>
              <a:buFontTx/>
              <a:buNone/>
            </a:pPr>
            <a:r>
              <a:rPr lang="en-US"/>
              <a:t>Plans are to save radar films as streaming video for qualitative reference.</a:t>
            </a:r>
            <a:r>
              <a:rPr lang="en-US" sz="2000"/>
              <a:t> </a:t>
            </a:r>
          </a:p>
        </p:txBody>
      </p:sp>
      <p:pic>
        <p:nvPicPr>
          <p:cNvPr id="84996" name="Picture 4" descr="microfilm"/>
          <p:cNvPicPr>
            <a:picLocks noGrp="1" noChangeAspect="1" noChangeArrowheads="1"/>
          </p:cNvPicPr>
          <p:nvPr>
            <p:ph sz="half" idx="2"/>
          </p:nvPr>
        </p:nvPicPr>
        <p:blipFill>
          <a:blip r:embed="rId3" cstate="print"/>
          <a:srcRect/>
          <a:stretch>
            <a:fillRect/>
          </a:stretch>
        </p:blipFill>
        <p:spPr>
          <a:xfrm>
            <a:off x="4999038" y="2471738"/>
            <a:ext cx="2873375" cy="296545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t>Data formats</a:t>
            </a:r>
          </a:p>
        </p:txBody>
      </p:sp>
      <p:sp>
        <p:nvSpPr>
          <p:cNvPr id="79875" name="Rectangle 3"/>
          <p:cNvSpPr>
            <a:spLocks noGrp="1" noChangeArrowheads="1"/>
          </p:cNvSpPr>
          <p:nvPr>
            <p:ph type="body" sz="half" idx="1"/>
          </p:nvPr>
        </p:nvSpPr>
        <p:spPr/>
        <p:txBody>
          <a:bodyPr/>
          <a:lstStyle/>
          <a:p>
            <a:pPr lvl="1">
              <a:buFontTx/>
              <a:buNone/>
            </a:pPr>
            <a:r>
              <a:rPr lang="en-US" sz="2400"/>
              <a:t>Photo Panel film is 35mm images of an instrument panel which contains both digital and analog readouts of:</a:t>
            </a:r>
          </a:p>
          <a:p>
            <a:pPr lvl="2">
              <a:buFontTx/>
              <a:buNone/>
            </a:pPr>
            <a:r>
              <a:rPr lang="en-US" sz="2000"/>
              <a:t>Time</a:t>
            </a:r>
          </a:p>
          <a:p>
            <a:pPr lvl="2">
              <a:buFontTx/>
              <a:buNone/>
            </a:pPr>
            <a:r>
              <a:rPr lang="en-US" sz="2000"/>
              <a:t>Position</a:t>
            </a:r>
          </a:p>
          <a:p>
            <a:pPr lvl="2">
              <a:buFontTx/>
              <a:buNone/>
            </a:pPr>
            <a:r>
              <a:rPr lang="en-US" sz="2000"/>
              <a:t>Temperature</a:t>
            </a:r>
          </a:p>
          <a:p>
            <a:pPr lvl="2">
              <a:buFontTx/>
              <a:buNone/>
            </a:pPr>
            <a:r>
              <a:rPr lang="en-US" sz="2000"/>
              <a:t>Humidity</a:t>
            </a:r>
          </a:p>
          <a:p>
            <a:pPr lvl="2">
              <a:buFontTx/>
              <a:buNone/>
            </a:pPr>
            <a:r>
              <a:rPr lang="en-US" sz="2000"/>
              <a:t>Pressure</a:t>
            </a:r>
          </a:p>
        </p:txBody>
      </p:sp>
      <p:pic>
        <p:nvPicPr>
          <p:cNvPr id="79878" name="Picture 6" descr="PhotoPanel"/>
          <p:cNvPicPr>
            <a:picLocks noGrp="1" noChangeAspect="1" noChangeArrowheads="1"/>
          </p:cNvPicPr>
          <p:nvPr>
            <p:ph sz="half" idx="2"/>
          </p:nvPr>
        </p:nvPicPr>
        <p:blipFill>
          <a:blip r:embed="rId3"/>
          <a:srcRect/>
          <a:stretch>
            <a:fillRect/>
          </a:stretch>
        </p:blipFill>
        <p:spPr>
          <a:xfrm>
            <a:off x="4581525" y="2471738"/>
            <a:ext cx="3713163" cy="296545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t>Data formats</a:t>
            </a:r>
          </a:p>
        </p:txBody>
      </p:sp>
      <p:sp>
        <p:nvSpPr>
          <p:cNvPr id="103427" name="Rectangle 3"/>
          <p:cNvSpPr>
            <a:spLocks noGrp="1" noChangeArrowheads="1"/>
          </p:cNvSpPr>
          <p:nvPr>
            <p:ph type="body" sz="half" idx="1"/>
          </p:nvPr>
        </p:nvSpPr>
        <p:spPr/>
        <p:txBody>
          <a:bodyPr/>
          <a:lstStyle/>
          <a:p>
            <a:pPr lvl="1">
              <a:buFontTx/>
              <a:buNone/>
            </a:pPr>
            <a:r>
              <a:rPr lang="en-US" sz="2400"/>
              <a:t>Photo Panel film was intended as a backup for the  digitally recorded data.  Therefore, we do not intend to digitize these films as long as printout data is available.</a:t>
            </a:r>
          </a:p>
        </p:txBody>
      </p:sp>
      <p:pic>
        <p:nvPicPr>
          <p:cNvPr id="103428" name="Picture 4" descr="PhotoPanel"/>
          <p:cNvPicPr>
            <a:picLocks noGrp="1" noChangeAspect="1" noChangeArrowheads="1"/>
          </p:cNvPicPr>
          <p:nvPr>
            <p:ph sz="half" idx="2"/>
          </p:nvPr>
        </p:nvPicPr>
        <p:blipFill>
          <a:blip r:embed="rId3"/>
          <a:srcRect/>
          <a:stretch>
            <a:fillRect/>
          </a:stretch>
        </p:blipFill>
        <p:spPr>
          <a:xfrm>
            <a:off x="4581525" y="2471738"/>
            <a:ext cx="3713163" cy="296545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t>Data formats</a:t>
            </a:r>
          </a:p>
        </p:txBody>
      </p:sp>
      <p:sp>
        <p:nvSpPr>
          <p:cNvPr id="83971" name="Rectangle 3"/>
          <p:cNvSpPr>
            <a:spLocks noGrp="1" noChangeArrowheads="1"/>
          </p:cNvSpPr>
          <p:nvPr>
            <p:ph type="body" sz="half" idx="1"/>
          </p:nvPr>
        </p:nvSpPr>
        <p:spPr/>
        <p:txBody>
          <a:bodyPr/>
          <a:lstStyle/>
          <a:p>
            <a:pPr lvl="1">
              <a:buFontTx/>
              <a:buNone/>
            </a:pPr>
            <a:r>
              <a:rPr lang="en-US" sz="2400"/>
              <a:t>Radar film is 35mm images of radar display scope. </a:t>
            </a:r>
          </a:p>
          <a:p>
            <a:pPr lvl="1">
              <a:buFontTx/>
              <a:buNone/>
            </a:pPr>
            <a:endParaRPr lang="en-US" sz="2400"/>
          </a:p>
          <a:p>
            <a:pPr lvl="1">
              <a:buFontTx/>
              <a:buNone/>
            </a:pPr>
            <a:endParaRPr lang="en-US" sz="2400"/>
          </a:p>
          <a:p>
            <a:pPr lvl="1">
              <a:buFontTx/>
              <a:buNone/>
            </a:pPr>
            <a:r>
              <a:rPr lang="en-US" sz="2400"/>
              <a:t>It comes in two flavors</a:t>
            </a:r>
          </a:p>
          <a:p>
            <a:pPr lvl="2">
              <a:buFontTx/>
              <a:buNone/>
            </a:pPr>
            <a:r>
              <a:rPr lang="en-US" sz="2000"/>
              <a:t>PPI (horizontal)</a:t>
            </a:r>
          </a:p>
          <a:p>
            <a:pPr lvl="2">
              <a:buFontTx/>
              <a:buNone/>
            </a:pPr>
            <a:r>
              <a:rPr lang="en-US" sz="2000"/>
              <a:t>RHI (vertical)</a:t>
            </a:r>
          </a:p>
          <a:p>
            <a:endParaRPr lang="en-US" sz="2800"/>
          </a:p>
        </p:txBody>
      </p:sp>
      <p:pic>
        <p:nvPicPr>
          <p:cNvPr id="83974" name="Picture 6" descr="PPI"/>
          <p:cNvPicPr>
            <a:picLocks noGrp="1" noChangeAspect="1" noChangeArrowheads="1"/>
          </p:cNvPicPr>
          <p:nvPr>
            <p:ph sz="quarter" idx="2"/>
          </p:nvPr>
        </p:nvPicPr>
        <p:blipFill>
          <a:blip r:embed="rId3"/>
          <a:srcRect/>
          <a:stretch>
            <a:fillRect/>
          </a:stretch>
        </p:blipFill>
        <p:spPr>
          <a:xfrm>
            <a:off x="5105400" y="1646238"/>
            <a:ext cx="2895600" cy="2316162"/>
          </a:xfrm>
        </p:spPr>
      </p:pic>
      <p:pic>
        <p:nvPicPr>
          <p:cNvPr id="83975" name="Picture 7" descr="RHI"/>
          <p:cNvPicPr>
            <a:picLocks noGrp="1" noChangeAspect="1" noChangeArrowheads="1"/>
          </p:cNvPicPr>
          <p:nvPr>
            <p:ph sz="quarter" idx="3"/>
          </p:nvPr>
        </p:nvPicPr>
        <p:blipFill>
          <a:blip r:embed="rId4"/>
          <a:srcRect/>
          <a:stretch>
            <a:fillRect/>
          </a:stretch>
        </p:blipFill>
        <p:spPr>
          <a:xfrm>
            <a:off x="5105400" y="4114800"/>
            <a:ext cx="2895600" cy="2073275"/>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t>Data formats</a:t>
            </a:r>
          </a:p>
        </p:txBody>
      </p:sp>
      <p:sp>
        <p:nvSpPr>
          <p:cNvPr id="91139" name="Rectangle 3"/>
          <p:cNvSpPr>
            <a:spLocks noGrp="1" noChangeArrowheads="1"/>
          </p:cNvSpPr>
          <p:nvPr>
            <p:ph type="body" sz="half" idx="1"/>
          </p:nvPr>
        </p:nvSpPr>
        <p:spPr/>
        <p:txBody>
          <a:bodyPr/>
          <a:lstStyle/>
          <a:p>
            <a:pPr lvl="1">
              <a:lnSpc>
                <a:spcPct val="90000"/>
              </a:lnSpc>
              <a:buFontTx/>
              <a:buNone/>
            </a:pPr>
            <a:r>
              <a:rPr lang="en-US" sz="2400"/>
              <a:t>	Fixed camera and hand-held film are mostly 16mm movie film. Limited quantities of 35mm fixed camera films exist here at the Lab.  Many were sent to the archive in Atlanta and may not be retrievable.</a:t>
            </a:r>
          </a:p>
        </p:txBody>
      </p:sp>
      <p:pic>
        <p:nvPicPr>
          <p:cNvPr id="91141" name="Picture 5" descr="16mm"/>
          <p:cNvPicPr>
            <a:picLocks noGrp="1" noChangeAspect="1" noChangeArrowheads="1"/>
          </p:cNvPicPr>
          <p:nvPr>
            <p:ph sz="half" idx="2"/>
          </p:nvPr>
        </p:nvPicPr>
        <p:blipFill>
          <a:blip r:embed="rId3" cstate="print"/>
          <a:srcRect/>
          <a:stretch>
            <a:fillRect/>
          </a:stretch>
        </p:blipFill>
        <p:spPr>
          <a:xfrm>
            <a:off x="4972050" y="2471738"/>
            <a:ext cx="2932113" cy="296545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a:t>Data formats</a:t>
            </a:r>
          </a:p>
        </p:txBody>
      </p:sp>
      <p:sp>
        <p:nvSpPr>
          <p:cNvPr id="95235" name="Rectangle 3"/>
          <p:cNvSpPr>
            <a:spLocks noGrp="1" noChangeArrowheads="1"/>
          </p:cNvSpPr>
          <p:nvPr>
            <p:ph type="body" sz="half" idx="1"/>
          </p:nvPr>
        </p:nvSpPr>
        <p:spPr/>
        <p:txBody>
          <a:bodyPr/>
          <a:lstStyle/>
          <a:p>
            <a:pPr lvl="1">
              <a:lnSpc>
                <a:spcPct val="90000"/>
              </a:lnSpc>
              <a:buFontTx/>
              <a:buNone/>
            </a:pPr>
            <a:r>
              <a:rPr lang="en-US"/>
              <a:t>The fixed cameras were recorded on Super VHS tapes from 1994 until 2005. Since 2006 video has been recorded directly into digital formats.</a:t>
            </a:r>
          </a:p>
        </p:txBody>
      </p:sp>
      <p:pic>
        <p:nvPicPr>
          <p:cNvPr id="95237" name="Picture 5" descr="videotape"/>
          <p:cNvPicPr>
            <a:picLocks noGrp="1" noChangeAspect="1" noChangeArrowheads="1"/>
          </p:cNvPicPr>
          <p:nvPr>
            <p:ph sz="half" idx="2"/>
          </p:nvPr>
        </p:nvPicPr>
        <p:blipFill>
          <a:blip r:embed="rId3" cstate="print"/>
          <a:srcRect/>
          <a:stretch>
            <a:fillRect/>
          </a:stretch>
        </p:blipFill>
        <p:spPr>
          <a:xfrm>
            <a:off x="4953000" y="2133600"/>
            <a:ext cx="2932113" cy="2789238"/>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t>First a word from our sponsor</a:t>
            </a:r>
          </a:p>
        </p:txBody>
      </p:sp>
      <p:sp>
        <p:nvSpPr>
          <p:cNvPr id="36867" name="Rectangle 3"/>
          <p:cNvSpPr>
            <a:spLocks noGrp="1" noChangeArrowheads="1"/>
          </p:cNvSpPr>
          <p:nvPr>
            <p:ph type="body" sz="half" idx="1"/>
          </p:nvPr>
        </p:nvSpPr>
        <p:spPr/>
        <p:txBody>
          <a:bodyPr/>
          <a:lstStyle/>
          <a:p>
            <a:pPr>
              <a:lnSpc>
                <a:spcPct val="90000"/>
              </a:lnSpc>
              <a:buFontTx/>
              <a:buNone/>
            </a:pPr>
            <a:r>
              <a:rPr lang="en-US" sz="2000"/>
              <a:t>This work is supported by a Climate Database Modernization Program (CDMP) grant from the National Climatic Data Center.</a:t>
            </a:r>
          </a:p>
          <a:p>
            <a:pPr>
              <a:lnSpc>
                <a:spcPct val="90000"/>
              </a:lnSpc>
              <a:buFontTx/>
              <a:buNone/>
            </a:pPr>
            <a:r>
              <a:rPr lang="en-US" sz="2000"/>
              <a:t>CDMP is a partnership between NCDC and </a:t>
            </a:r>
            <a:r>
              <a:rPr lang="en-US" sz="2000">
                <a:hlinkClick r:id="rId3"/>
              </a:rPr>
              <a:t>private industry</a:t>
            </a:r>
            <a:r>
              <a:rPr lang="en-US" sz="2000"/>
              <a:t> to image and key paper and microfilm records and to make them available on the Web to members of the climate and environmental research community.</a:t>
            </a:r>
          </a:p>
        </p:txBody>
      </p:sp>
      <p:pic>
        <p:nvPicPr>
          <p:cNvPr id="36883" name="Picture 19"/>
          <p:cNvPicPr>
            <a:picLocks noChangeAspect="1" noChangeArrowheads="1"/>
          </p:cNvPicPr>
          <p:nvPr/>
        </p:nvPicPr>
        <p:blipFill>
          <a:blip r:embed="rId4"/>
          <a:srcRect/>
          <a:stretch>
            <a:fillRect/>
          </a:stretch>
        </p:blipFill>
        <p:spPr bwMode="auto">
          <a:xfrm>
            <a:off x="5181600" y="2971800"/>
            <a:ext cx="2781300" cy="2768600"/>
          </a:xfrm>
          <a:prstGeom prst="rect">
            <a:avLst/>
          </a:prstGeom>
          <a:noFill/>
          <a:ln w="9525">
            <a:noFill/>
            <a:miter lim="800000"/>
            <a:headEnd/>
            <a:tailEnd/>
          </a:ln>
          <a:effectLst/>
        </p:spPr>
      </p:pic>
      <p:pic>
        <p:nvPicPr>
          <p:cNvPr id="36887" name="Picture 23" descr="cdmp05-logobig-1.jpg                                           000BB219Macintosh HD                   C361C625:"/>
          <p:cNvPicPr>
            <a:picLocks noGrp="1" noChangeAspect="1" noChangeArrowheads="1"/>
          </p:cNvPicPr>
          <p:nvPr>
            <p:ph sz="half" idx="2"/>
          </p:nvPr>
        </p:nvPicPr>
        <p:blipFill>
          <a:blip r:embed="rId5"/>
          <a:srcRect/>
          <a:stretch>
            <a:fillRect/>
          </a:stretch>
        </p:blipFill>
        <p:spPr>
          <a:xfrm>
            <a:off x="4648200" y="2144713"/>
            <a:ext cx="3810000" cy="3787775"/>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t>What’s been done so far ?</a:t>
            </a:r>
          </a:p>
        </p:txBody>
      </p:sp>
      <p:sp>
        <p:nvSpPr>
          <p:cNvPr id="71683" name="Rectangle 3"/>
          <p:cNvSpPr>
            <a:spLocks noGrp="1" noChangeArrowheads="1"/>
          </p:cNvSpPr>
          <p:nvPr>
            <p:ph type="body" idx="1"/>
          </p:nvPr>
        </p:nvSpPr>
        <p:spPr/>
        <p:txBody>
          <a:bodyPr/>
          <a:lstStyle/>
          <a:p>
            <a:r>
              <a:rPr lang="en-US"/>
              <a:t>All administrative microfilms including all the flight level data printouts.     			256 DVDs</a:t>
            </a:r>
          </a:p>
          <a:p>
            <a:r>
              <a:rPr lang="en-US"/>
              <a:t>Fixed camera films 1956-1979.			17 DVDs</a:t>
            </a:r>
          </a:p>
          <a:p>
            <a:r>
              <a:rPr lang="en-US"/>
              <a:t>All Super VHS videos from 1994-2005. 	208 DVDs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t>What needs to be done?</a:t>
            </a:r>
          </a:p>
        </p:txBody>
      </p:sp>
      <p:sp>
        <p:nvSpPr>
          <p:cNvPr id="72707" name="Rectangle 3"/>
          <p:cNvSpPr>
            <a:spLocks noGrp="1" noChangeArrowheads="1"/>
          </p:cNvSpPr>
          <p:nvPr>
            <p:ph type="body" idx="1"/>
          </p:nvPr>
        </p:nvSpPr>
        <p:spPr/>
        <p:txBody>
          <a:bodyPr/>
          <a:lstStyle/>
          <a:p>
            <a:r>
              <a:rPr lang="en-US"/>
              <a:t>Digitize the printouts of flight level data (5% done so far).</a:t>
            </a:r>
          </a:p>
          <a:p>
            <a:r>
              <a:rPr lang="en-US"/>
              <a:t>~2000 rolls of Radar film. </a:t>
            </a:r>
          </a:p>
          <a:p>
            <a:r>
              <a:rPr lang="en-US"/>
              <a:t>~300 reels of 16</a:t>
            </a:r>
            <a:r>
              <a:rPr lang="en-US" sz="1800"/>
              <a:t>mm</a:t>
            </a:r>
            <a:r>
              <a:rPr lang="en-US"/>
              <a:t> flight film.</a:t>
            </a:r>
          </a:p>
          <a:p>
            <a:r>
              <a:rPr lang="en-US"/>
              <a:t>~100 reels of land based radar film.</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Is it Worth it ?</a:t>
            </a:r>
          </a:p>
        </p:txBody>
      </p:sp>
      <p:sp>
        <p:nvSpPr>
          <p:cNvPr id="4100" name="Rectangle 4"/>
          <p:cNvSpPr>
            <a:spLocks noGrp="1" noChangeArrowheads="1"/>
          </p:cNvSpPr>
          <p:nvPr>
            <p:ph type="body" sz="half" idx="2"/>
          </p:nvPr>
        </p:nvSpPr>
        <p:spPr/>
        <p:txBody>
          <a:bodyPr/>
          <a:lstStyle/>
          <a:p>
            <a:pPr>
              <a:buFontTx/>
              <a:buNone/>
            </a:pPr>
            <a:endParaRPr lang="en-US" sz="2800"/>
          </a:p>
        </p:txBody>
      </p:sp>
      <p:pic>
        <p:nvPicPr>
          <p:cNvPr id="4101" name="Picture 5" descr=" years.jpg                                                      000BB219Macintosh HD                   C361C625:"/>
          <p:cNvPicPr>
            <a:picLocks noChangeAspect="1" noChangeArrowheads="1"/>
          </p:cNvPicPr>
          <p:nvPr/>
        </p:nvPicPr>
        <p:blipFill>
          <a:blip r:embed="rId3" cstate="print"/>
          <a:srcRect/>
          <a:stretch>
            <a:fillRect/>
          </a:stretch>
        </p:blipFill>
        <p:spPr bwMode="auto">
          <a:xfrm>
            <a:off x="1600200" y="1676400"/>
            <a:ext cx="5564188" cy="4545013"/>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t>Is it Worth it ?</a:t>
            </a:r>
          </a:p>
        </p:txBody>
      </p:sp>
      <p:sp>
        <p:nvSpPr>
          <p:cNvPr id="66563" name="Rectangle 3"/>
          <p:cNvSpPr>
            <a:spLocks noGrp="1" noChangeArrowheads="1"/>
          </p:cNvSpPr>
          <p:nvPr>
            <p:ph type="body" sz="half" idx="1"/>
          </p:nvPr>
        </p:nvSpPr>
        <p:spPr/>
        <p:txBody>
          <a:bodyPr/>
          <a:lstStyle/>
          <a:p>
            <a:pPr>
              <a:buFontTx/>
              <a:buNone/>
            </a:pPr>
            <a:r>
              <a:rPr lang="en-US" sz="2800"/>
              <a:t>   More total flights in the earlier period 1956-1974 than the later period 1976-2004.</a:t>
            </a:r>
          </a:p>
          <a:p>
            <a:pPr>
              <a:buFontTx/>
              <a:buNone/>
            </a:pPr>
            <a:r>
              <a:rPr lang="en-US" sz="2800"/>
              <a:t>	(1127 versus 763)</a:t>
            </a:r>
          </a:p>
        </p:txBody>
      </p:sp>
      <p:pic>
        <p:nvPicPr>
          <p:cNvPr id="66565" name="Picture 5" descr="Totals"/>
          <p:cNvPicPr>
            <a:picLocks noGrp="1" noChangeAspect="1" noChangeArrowheads="1"/>
          </p:cNvPicPr>
          <p:nvPr>
            <p:ph sz="half" idx="2"/>
          </p:nvPr>
        </p:nvPicPr>
        <p:blipFill>
          <a:blip r:embed="rId3"/>
          <a:srcRect/>
          <a:stretch>
            <a:fillRect/>
          </a:stretch>
        </p:blipFill>
        <p:spPr>
          <a:xfrm>
            <a:off x="4648200" y="2482850"/>
            <a:ext cx="3810000" cy="31115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Is it Worth it ?</a:t>
            </a:r>
          </a:p>
        </p:txBody>
      </p:sp>
      <p:sp>
        <p:nvSpPr>
          <p:cNvPr id="57347" name="Rectangle 3"/>
          <p:cNvSpPr>
            <a:spLocks noGrp="1" noChangeArrowheads="1"/>
          </p:cNvSpPr>
          <p:nvPr>
            <p:ph type="body" sz="half" idx="1"/>
          </p:nvPr>
        </p:nvSpPr>
        <p:spPr/>
        <p:txBody>
          <a:bodyPr/>
          <a:lstStyle/>
          <a:p>
            <a:r>
              <a:rPr lang="en-US" sz="2800"/>
              <a:t>Slightly more even distribution of hurricanes by category in recent period.</a:t>
            </a:r>
          </a:p>
        </p:txBody>
      </p:sp>
      <p:pic>
        <p:nvPicPr>
          <p:cNvPr id="57350" name="Picture 6" descr="hurrNHRP"/>
          <p:cNvPicPr>
            <a:picLocks noGrp="1" noChangeAspect="1" noChangeArrowheads="1"/>
          </p:cNvPicPr>
          <p:nvPr>
            <p:ph sz="quarter" idx="2"/>
          </p:nvPr>
        </p:nvPicPr>
        <p:blipFill>
          <a:blip r:embed="rId3"/>
          <a:srcRect/>
          <a:stretch>
            <a:fillRect/>
          </a:stretch>
        </p:blipFill>
        <p:spPr>
          <a:xfrm>
            <a:off x="5272088" y="1981200"/>
            <a:ext cx="2562225" cy="1981200"/>
          </a:xfrm>
        </p:spPr>
      </p:pic>
      <p:pic>
        <p:nvPicPr>
          <p:cNvPr id="57351" name="Picture 7" descr="hurrHRD"/>
          <p:cNvPicPr>
            <a:picLocks noGrp="1" noChangeAspect="1" noChangeArrowheads="1"/>
          </p:cNvPicPr>
          <p:nvPr>
            <p:ph sz="quarter" idx="3"/>
          </p:nvPr>
        </p:nvPicPr>
        <p:blipFill>
          <a:blip r:embed="rId4"/>
          <a:srcRect/>
          <a:stretch>
            <a:fillRect/>
          </a:stretch>
        </p:blipFill>
        <p:spPr>
          <a:xfrm>
            <a:off x="5272088" y="4114800"/>
            <a:ext cx="2562225" cy="19812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t>Is it Worth it ?</a:t>
            </a:r>
          </a:p>
        </p:txBody>
      </p:sp>
      <p:sp>
        <p:nvSpPr>
          <p:cNvPr id="93187" name="Rectangle 3"/>
          <p:cNvSpPr>
            <a:spLocks noGrp="1" noChangeArrowheads="1"/>
          </p:cNvSpPr>
          <p:nvPr>
            <p:ph type="body" sz="half" idx="1"/>
          </p:nvPr>
        </p:nvSpPr>
        <p:spPr/>
        <p:txBody>
          <a:bodyPr/>
          <a:lstStyle/>
          <a:p>
            <a:pPr>
              <a:buFontTx/>
              <a:buNone/>
            </a:pPr>
            <a:r>
              <a:rPr lang="en-US" sz="2800"/>
              <a:t>	100 % of all hurricane seeding experiments were carried out prior to the P3 era.</a:t>
            </a:r>
          </a:p>
        </p:txBody>
      </p:sp>
      <p:graphicFrame>
        <p:nvGraphicFramePr>
          <p:cNvPr id="93188" name="Object 4"/>
          <p:cNvGraphicFramePr>
            <a:graphicFrameLocks noChangeAspect="1"/>
          </p:cNvGraphicFramePr>
          <p:nvPr>
            <p:ph type="chart" sz="half" idx="2"/>
          </p:nvPr>
        </p:nvGraphicFramePr>
        <p:xfrm>
          <a:off x="4648200" y="1981200"/>
          <a:ext cx="3810000" cy="4114800"/>
        </p:xfrm>
        <a:graphic>
          <a:graphicData uri="http://schemas.openxmlformats.org/presentationml/2006/ole">
            <p:oleObj spid="_x0000_s93188" name="Chart" r:id="rId4" imgW="3810000" imgH="4114800" progId="MSGraph.Chart.8">
              <p:embed followColorScheme="full"/>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t>Is it Worth it ?</a:t>
            </a:r>
          </a:p>
        </p:txBody>
      </p:sp>
      <p:sp>
        <p:nvSpPr>
          <p:cNvPr id="107523" name="Rectangle 3"/>
          <p:cNvSpPr>
            <a:spLocks noGrp="1" noChangeArrowheads="1"/>
          </p:cNvSpPr>
          <p:nvPr>
            <p:ph type="body" sz="half" idx="1"/>
          </p:nvPr>
        </p:nvSpPr>
        <p:spPr>
          <a:xfrm>
            <a:off x="685800" y="1981200"/>
            <a:ext cx="7772400" cy="4114800"/>
          </a:xfrm>
        </p:spPr>
        <p:txBody>
          <a:bodyPr/>
          <a:lstStyle/>
          <a:p>
            <a:pPr>
              <a:buFontTx/>
              <a:buNone/>
            </a:pPr>
            <a:r>
              <a:rPr lang="en-US" sz="2800"/>
              <a:t>So much could be learned if we could bring modern insights in storm dynamics to the data of an earlier age.  Most of it hasn’t been available to researchers for over thirty years because of difficulty in access.  A serious reanalysis is overdue.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First a word from our sponsor</a:t>
            </a:r>
          </a:p>
        </p:txBody>
      </p:sp>
      <p:sp>
        <p:nvSpPr>
          <p:cNvPr id="41987" name="Rectangle 3"/>
          <p:cNvSpPr>
            <a:spLocks noGrp="1" noChangeArrowheads="1"/>
          </p:cNvSpPr>
          <p:nvPr>
            <p:ph type="body" sz="half" idx="1"/>
          </p:nvPr>
        </p:nvSpPr>
        <p:spPr/>
        <p:txBody>
          <a:bodyPr/>
          <a:lstStyle/>
          <a:p>
            <a:pPr>
              <a:lnSpc>
                <a:spcPct val="90000"/>
              </a:lnSpc>
              <a:buFontTx/>
              <a:buNone/>
            </a:pPr>
            <a:r>
              <a:rPr lang="en-US" sz="2000"/>
              <a:t>Funding for the first five years of the hurricane data project</a:t>
            </a:r>
          </a:p>
          <a:p>
            <a:pPr>
              <a:lnSpc>
                <a:spcPct val="90000"/>
              </a:lnSpc>
              <a:buFontTx/>
              <a:buNone/>
            </a:pPr>
            <a:endParaRPr lang="en-US" sz="2000"/>
          </a:p>
          <a:p>
            <a:pPr>
              <a:lnSpc>
                <a:spcPct val="90000"/>
              </a:lnSpc>
              <a:buFontTx/>
              <a:buNone/>
            </a:pPr>
            <a:endParaRPr lang="en-US" sz="2000"/>
          </a:p>
          <a:p>
            <a:pPr>
              <a:lnSpc>
                <a:spcPct val="90000"/>
              </a:lnSpc>
              <a:buFontTx/>
              <a:buNone/>
            </a:pPr>
            <a:r>
              <a:rPr lang="en-US" sz="2000"/>
              <a:t>		Grant         AOML</a:t>
            </a:r>
          </a:p>
          <a:p>
            <a:pPr>
              <a:lnSpc>
                <a:spcPct val="90000"/>
              </a:lnSpc>
              <a:buFontTx/>
              <a:buNone/>
            </a:pPr>
            <a:r>
              <a:rPr lang="en-US" sz="2000"/>
              <a:t>FY04	$200,000   $20,000</a:t>
            </a:r>
          </a:p>
          <a:p>
            <a:pPr>
              <a:lnSpc>
                <a:spcPct val="90000"/>
              </a:lnSpc>
              <a:buFontTx/>
              <a:buNone/>
            </a:pPr>
            <a:r>
              <a:rPr lang="en-US" sz="2000"/>
              <a:t>FY05	$255,000   $25,500</a:t>
            </a:r>
          </a:p>
          <a:p>
            <a:pPr>
              <a:lnSpc>
                <a:spcPct val="90000"/>
              </a:lnSpc>
              <a:buFontTx/>
              <a:buNone/>
            </a:pPr>
            <a:r>
              <a:rPr lang="en-US" sz="2000"/>
              <a:t>FY06	$185,000   $18,500</a:t>
            </a:r>
          </a:p>
          <a:p>
            <a:pPr>
              <a:lnSpc>
                <a:spcPct val="90000"/>
              </a:lnSpc>
              <a:buFontTx/>
              <a:buNone/>
            </a:pPr>
            <a:r>
              <a:rPr lang="en-US" sz="2000"/>
              <a:t>FY07	$120,000   $12,000</a:t>
            </a:r>
          </a:p>
          <a:p>
            <a:pPr>
              <a:lnSpc>
                <a:spcPct val="90000"/>
              </a:lnSpc>
              <a:buFontTx/>
              <a:buNone/>
            </a:pPr>
            <a:r>
              <a:rPr lang="en-US" sz="2000"/>
              <a:t>FY08	$185,000   $18,500</a:t>
            </a:r>
          </a:p>
        </p:txBody>
      </p:sp>
      <p:pic>
        <p:nvPicPr>
          <p:cNvPr id="41993" name="Picture 9" descr="cdmp05-logobig-1.jpg                                           000BB219Macintosh HD                   C361C625:"/>
          <p:cNvPicPr>
            <a:picLocks noGrp="1" noChangeAspect="1" noChangeArrowheads="1"/>
          </p:cNvPicPr>
          <p:nvPr>
            <p:ph sz="half" idx="2"/>
          </p:nvPr>
        </p:nvPicPr>
        <p:blipFill>
          <a:blip r:embed="rId3"/>
          <a:srcRect/>
          <a:stretch>
            <a:fillRect/>
          </a:stretch>
        </p:blipFill>
        <p:spPr>
          <a:xfrm>
            <a:off x="4648200" y="2144713"/>
            <a:ext cx="3810000" cy="3787775"/>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t>First a word from our sponsor</a:t>
            </a:r>
          </a:p>
        </p:txBody>
      </p:sp>
      <p:sp>
        <p:nvSpPr>
          <p:cNvPr id="73731" name="Rectangle 3"/>
          <p:cNvSpPr>
            <a:spLocks noGrp="1" noChangeArrowheads="1"/>
          </p:cNvSpPr>
          <p:nvPr>
            <p:ph type="body" sz="half" idx="1"/>
          </p:nvPr>
        </p:nvSpPr>
        <p:spPr/>
        <p:txBody>
          <a:bodyPr/>
          <a:lstStyle/>
          <a:p>
            <a:pPr>
              <a:lnSpc>
                <a:spcPct val="90000"/>
              </a:lnSpc>
              <a:buFontTx/>
              <a:buNone/>
            </a:pPr>
            <a:r>
              <a:rPr lang="en-US" sz="2800"/>
              <a:t>	</a:t>
            </a:r>
            <a:r>
              <a:rPr lang="en-US" sz="2400"/>
              <a:t>HRD’s data rescue project is partnered with Information Manufacturing Corporation (IMC) of Rocket Center, West Virginia.  They are carrying out the transfer of films and microfilms to digital media.  They are also keying numerical information.</a:t>
            </a:r>
          </a:p>
        </p:txBody>
      </p:sp>
      <p:pic>
        <p:nvPicPr>
          <p:cNvPr id="73737" name="Picture 9"/>
          <p:cNvPicPr>
            <a:picLocks noChangeAspect="1" noChangeArrowheads="1"/>
          </p:cNvPicPr>
          <p:nvPr>
            <p:ph sz="half" idx="2"/>
          </p:nvPr>
        </p:nvPicPr>
        <p:blipFill>
          <a:blip r:embed="rId3"/>
          <a:srcRect/>
          <a:stretch>
            <a:fillRect/>
          </a:stretch>
        </p:blipFill>
        <p:spPr>
          <a:xfrm>
            <a:off x="5334000" y="2133600"/>
            <a:ext cx="1951038" cy="2438400"/>
          </a:xfrm>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457200"/>
            <a:ext cx="7772400" cy="838200"/>
          </a:xfrm>
        </p:spPr>
        <p:txBody>
          <a:bodyPr/>
          <a:lstStyle/>
          <a:p>
            <a:r>
              <a:rPr lang="en-US"/>
              <a:t>A Brief History</a:t>
            </a:r>
          </a:p>
        </p:txBody>
      </p:sp>
      <p:sp>
        <p:nvSpPr>
          <p:cNvPr id="13315" name="Rectangle 3"/>
          <p:cNvSpPr>
            <a:spLocks noGrp="1" noChangeArrowheads="1"/>
          </p:cNvSpPr>
          <p:nvPr>
            <p:ph type="subTitle" idx="1"/>
          </p:nvPr>
        </p:nvSpPr>
        <p:spPr>
          <a:xfrm>
            <a:off x="1752600" y="4495800"/>
            <a:ext cx="6400800" cy="1219200"/>
          </a:xfrm>
        </p:spPr>
        <p:txBody>
          <a:bodyPr/>
          <a:lstStyle/>
          <a:p>
            <a:pPr algn="l"/>
            <a:r>
              <a:rPr lang="en-US"/>
              <a:t>In 1955 Congress authorized Weather Bureau funds  for the National Hurricane Research Project.</a:t>
            </a:r>
          </a:p>
        </p:txBody>
      </p:sp>
      <p:pic>
        <p:nvPicPr>
          <p:cNvPr id="13317" name="Picture 5" descr="DrSimpson"/>
          <p:cNvPicPr>
            <a:picLocks noChangeAspect="1" noChangeArrowheads="1"/>
          </p:cNvPicPr>
          <p:nvPr/>
        </p:nvPicPr>
        <p:blipFill>
          <a:blip r:embed="rId3"/>
          <a:srcRect/>
          <a:stretch>
            <a:fillRect/>
          </a:stretch>
        </p:blipFill>
        <p:spPr bwMode="auto">
          <a:xfrm>
            <a:off x="3419475" y="1447800"/>
            <a:ext cx="2613025" cy="2667000"/>
          </a:xfrm>
          <a:prstGeom prst="rect">
            <a:avLst/>
          </a:prstGeom>
          <a:noFill/>
        </p:spPr>
      </p:pic>
      <p:sp>
        <p:nvSpPr>
          <p:cNvPr id="13318" name="Text Box 6"/>
          <p:cNvSpPr txBox="1">
            <a:spLocks noChangeArrowheads="1"/>
          </p:cNvSpPr>
          <p:nvPr/>
        </p:nvSpPr>
        <p:spPr bwMode="auto">
          <a:xfrm>
            <a:off x="3886200" y="4114800"/>
            <a:ext cx="1752600" cy="517525"/>
          </a:xfrm>
          <a:prstGeom prst="rect">
            <a:avLst/>
          </a:prstGeom>
          <a:noFill/>
          <a:ln w="9525">
            <a:noFill/>
            <a:miter lim="800000"/>
            <a:headEnd/>
            <a:tailEnd/>
          </a:ln>
          <a:effectLst/>
        </p:spPr>
        <p:txBody>
          <a:bodyPr wrap="none">
            <a:spAutoFit/>
          </a:bodyPr>
          <a:lstStyle/>
          <a:p>
            <a:pPr algn="ctr"/>
            <a:r>
              <a:rPr lang="en-US" sz="1400"/>
              <a:t>Bob Simpson</a:t>
            </a:r>
          </a:p>
          <a:p>
            <a:pPr algn="ctr"/>
            <a:r>
              <a:rPr lang="en-US" sz="1400"/>
              <a:t>First NHRP Director</a:t>
            </a:r>
            <a:endParaRPr lang="en-US"/>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2800"/>
              <a:t>National Hurricane Research Project</a:t>
            </a:r>
            <a:br>
              <a:rPr lang="en-US" sz="2800"/>
            </a:br>
            <a:r>
              <a:rPr lang="en-US" sz="2800"/>
              <a:t>(1956-1958)</a:t>
            </a:r>
            <a:endParaRPr lang="en-US"/>
          </a:p>
        </p:txBody>
      </p:sp>
      <p:sp>
        <p:nvSpPr>
          <p:cNvPr id="19459" name="Rectangle 3"/>
          <p:cNvSpPr>
            <a:spLocks noGrp="1" noChangeArrowheads="1"/>
          </p:cNvSpPr>
          <p:nvPr>
            <p:ph type="body" sz="half" idx="1"/>
          </p:nvPr>
        </p:nvSpPr>
        <p:spPr/>
        <p:txBody>
          <a:bodyPr/>
          <a:lstStyle/>
          <a:p>
            <a:r>
              <a:rPr lang="en-US" sz="2800"/>
              <a:t>On loan from  USAF 59th WRS :</a:t>
            </a:r>
          </a:p>
          <a:p>
            <a:pPr lvl="2"/>
            <a:r>
              <a:rPr lang="en-US" sz="2000"/>
              <a:t>Two WB-50 “A”,”B”</a:t>
            </a:r>
          </a:p>
          <a:p>
            <a:pPr lvl="2"/>
            <a:r>
              <a:rPr lang="en-US" sz="2000"/>
              <a:t>One WB-47 “C”</a:t>
            </a:r>
          </a:p>
          <a:p>
            <a:pPr lvl="2"/>
            <a:r>
              <a:rPr lang="en-US" sz="2000"/>
              <a:t>Both air crews and maintenance personnel</a:t>
            </a:r>
          </a:p>
          <a:p>
            <a:pPr lvl="2"/>
            <a:r>
              <a:rPr lang="en-US" sz="2000"/>
              <a:t>Airbase support at Morrison Field in West Palm Beach</a:t>
            </a:r>
          </a:p>
        </p:txBody>
      </p:sp>
      <p:pic>
        <p:nvPicPr>
          <p:cNvPr id="19465" name="Picture 9" descr="oldptch2"/>
          <p:cNvPicPr>
            <a:picLocks noChangeAspect="1" noChangeArrowheads="1"/>
          </p:cNvPicPr>
          <p:nvPr/>
        </p:nvPicPr>
        <p:blipFill>
          <a:blip r:embed="rId3"/>
          <a:srcRect/>
          <a:stretch>
            <a:fillRect/>
          </a:stretch>
        </p:blipFill>
        <p:spPr bwMode="auto">
          <a:xfrm>
            <a:off x="5105400" y="1905000"/>
            <a:ext cx="3168650" cy="31686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z="2800"/>
              <a:t>National Hurricane Research Project</a:t>
            </a:r>
            <a:br>
              <a:rPr lang="en-US" sz="2800"/>
            </a:br>
            <a:r>
              <a:rPr lang="en-US" sz="2800"/>
              <a:t>(1956-1958)</a:t>
            </a:r>
            <a:endParaRPr lang="en-US"/>
          </a:p>
        </p:txBody>
      </p:sp>
      <p:sp>
        <p:nvSpPr>
          <p:cNvPr id="25603" name="Rectangle 3"/>
          <p:cNvSpPr>
            <a:spLocks noGrp="1" noChangeArrowheads="1"/>
          </p:cNvSpPr>
          <p:nvPr>
            <p:ph type="body" sz="half" idx="1"/>
          </p:nvPr>
        </p:nvSpPr>
        <p:spPr/>
        <p:txBody>
          <a:bodyPr/>
          <a:lstStyle/>
          <a:p>
            <a:pPr>
              <a:lnSpc>
                <a:spcPct val="90000"/>
              </a:lnSpc>
            </a:pPr>
            <a:r>
              <a:rPr lang="en-US" sz="2800"/>
              <a:t>WB-50</a:t>
            </a:r>
          </a:p>
          <a:p>
            <a:pPr lvl="1">
              <a:lnSpc>
                <a:spcPct val="90000"/>
              </a:lnSpc>
              <a:buFontTx/>
              <a:buNone/>
            </a:pPr>
            <a:r>
              <a:rPr lang="en-US" sz="2400"/>
              <a:t>Long range bomber collected:</a:t>
            </a:r>
          </a:p>
          <a:p>
            <a:pPr lvl="1">
              <a:lnSpc>
                <a:spcPct val="90000"/>
              </a:lnSpc>
            </a:pPr>
            <a:r>
              <a:rPr lang="en-US" sz="2400"/>
              <a:t>Flight level data</a:t>
            </a:r>
          </a:p>
          <a:p>
            <a:pPr lvl="2">
              <a:lnSpc>
                <a:spcPct val="90000"/>
              </a:lnSpc>
            </a:pPr>
            <a:r>
              <a:rPr lang="en-US" sz="2000"/>
              <a:t>Temperature</a:t>
            </a:r>
          </a:p>
          <a:p>
            <a:pPr lvl="2">
              <a:lnSpc>
                <a:spcPct val="90000"/>
              </a:lnSpc>
            </a:pPr>
            <a:r>
              <a:rPr lang="en-US" sz="2000"/>
              <a:t>Wind Speed and Dir</a:t>
            </a:r>
          </a:p>
          <a:p>
            <a:pPr lvl="2">
              <a:lnSpc>
                <a:spcPct val="90000"/>
              </a:lnSpc>
            </a:pPr>
            <a:r>
              <a:rPr lang="en-US" sz="2000"/>
              <a:t>Pressure</a:t>
            </a:r>
          </a:p>
          <a:p>
            <a:pPr lvl="1">
              <a:lnSpc>
                <a:spcPct val="90000"/>
              </a:lnSpc>
            </a:pPr>
            <a:r>
              <a:rPr lang="en-US" sz="2400"/>
              <a:t>Radar film</a:t>
            </a:r>
          </a:p>
          <a:p>
            <a:pPr lvl="1">
              <a:lnSpc>
                <a:spcPct val="90000"/>
              </a:lnSpc>
            </a:pPr>
            <a:r>
              <a:rPr lang="en-US" sz="2400"/>
              <a:t>Photo Panel film</a:t>
            </a:r>
          </a:p>
          <a:p>
            <a:pPr lvl="1">
              <a:lnSpc>
                <a:spcPct val="90000"/>
              </a:lnSpc>
            </a:pPr>
            <a:r>
              <a:rPr lang="en-US" sz="2400"/>
              <a:t>Hand-held 16</a:t>
            </a:r>
            <a:r>
              <a:rPr lang="en-US" sz="1800"/>
              <a:t>mm</a:t>
            </a:r>
            <a:r>
              <a:rPr lang="en-US" sz="2400"/>
              <a:t> film</a:t>
            </a:r>
          </a:p>
        </p:txBody>
      </p:sp>
      <p:pic>
        <p:nvPicPr>
          <p:cNvPr id="25606" name="Picture 6" descr="b50"/>
          <p:cNvPicPr>
            <a:picLocks noChangeAspect="1" noChangeArrowheads="1"/>
          </p:cNvPicPr>
          <p:nvPr/>
        </p:nvPicPr>
        <p:blipFill>
          <a:blip r:embed="rId3"/>
          <a:srcRect/>
          <a:stretch>
            <a:fillRect/>
          </a:stretch>
        </p:blipFill>
        <p:spPr bwMode="auto">
          <a:xfrm>
            <a:off x="4953000" y="2438400"/>
            <a:ext cx="3859213" cy="18034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2800"/>
              <a:t>National Hurricane Research Project</a:t>
            </a:r>
            <a:br>
              <a:rPr lang="en-US" sz="2800"/>
            </a:br>
            <a:r>
              <a:rPr lang="en-US" sz="2800"/>
              <a:t>(1956-1958)</a:t>
            </a:r>
            <a:endParaRPr lang="en-US"/>
          </a:p>
        </p:txBody>
      </p:sp>
      <p:sp>
        <p:nvSpPr>
          <p:cNvPr id="27651" name="Rectangle 3"/>
          <p:cNvSpPr>
            <a:spLocks noGrp="1" noChangeArrowheads="1"/>
          </p:cNvSpPr>
          <p:nvPr>
            <p:ph type="body" sz="half" idx="1"/>
          </p:nvPr>
        </p:nvSpPr>
        <p:spPr/>
        <p:txBody>
          <a:bodyPr/>
          <a:lstStyle/>
          <a:p>
            <a:r>
              <a:rPr lang="en-US" sz="2800"/>
              <a:t>WB-47</a:t>
            </a:r>
          </a:p>
          <a:p>
            <a:pPr lvl="1">
              <a:buFontTx/>
              <a:buNone/>
            </a:pPr>
            <a:r>
              <a:rPr lang="en-US" sz="2400"/>
              <a:t>High altitude jet collected:</a:t>
            </a:r>
          </a:p>
          <a:p>
            <a:pPr lvl="1"/>
            <a:r>
              <a:rPr lang="en-US" sz="2400"/>
              <a:t>Flight level data</a:t>
            </a:r>
          </a:p>
          <a:p>
            <a:pPr lvl="2"/>
            <a:r>
              <a:rPr lang="en-US" sz="2000"/>
              <a:t>Temperature</a:t>
            </a:r>
          </a:p>
          <a:p>
            <a:pPr lvl="2"/>
            <a:r>
              <a:rPr lang="en-US" sz="2000"/>
              <a:t>Wind Speed and Dir.</a:t>
            </a:r>
          </a:p>
          <a:p>
            <a:pPr lvl="2"/>
            <a:r>
              <a:rPr lang="en-US" sz="2000"/>
              <a:t>Pressure</a:t>
            </a:r>
          </a:p>
          <a:p>
            <a:pPr lvl="1"/>
            <a:r>
              <a:rPr lang="en-US" sz="2400"/>
              <a:t>Radar film</a:t>
            </a:r>
          </a:p>
          <a:p>
            <a:pPr lvl="1"/>
            <a:r>
              <a:rPr lang="en-US" sz="2400"/>
              <a:t>Photo Panel film</a:t>
            </a:r>
          </a:p>
        </p:txBody>
      </p:sp>
      <p:pic>
        <p:nvPicPr>
          <p:cNvPr id="27653" name="Picture 5" descr="b47"/>
          <p:cNvPicPr>
            <a:picLocks noChangeAspect="1" noChangeArrowheads="1"/>
          </p:cNvPicPr>
          <p:nvPr/>
        </p:nvPicPr>
        <p:blipFill>
          <a:blip r:embed="rId3"/>
          <a:srcRect/>
          <a:stretch>
            <a:fillRect/>
          </a:stretch>
        </p:blipFill>
        <p:spPr bwMode="auto">
          <a:xfrm>
            <a:off x="4724400" y="2514600"/>
            <a:ext cx="3878263" cy="18161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1970</TotalTime>
  <Words>1160</Words>
  <Application>Microsoft PowerPoint</Application>
  <PresentationFormat>On-screen Show (4:3)</PresentationFormat>
  <Paragraphs>241</Paragraphs>
  <Slides>36</Slides>
  <Notes>36</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0" baseType="lpstr">
      <vt:lpstr>Arial</vt:lpstr>
      <vt:lpstr>ＭＳ Ｐゴシック</vt:lpstr>
      <vt:lpstr>Blank Presentation</vt:lpstr>
      <vt:lpstr>Microsoft Graph Chart</vt:lpstr>
      <vt:lpstr>The Hurricane Data Rescue Project : What Once was Lost Now is Found.</vt:lpstr>
      <vt:lpstr>Outline</vt:lpstr>
      <vt:lpstr>First a word from our sponsor</vt:lpstr>
      <vt:lpstr>First a word from our sponsor</vt:lpstr>
      <vt:lpstr>First a word from our sponsor</vt:lpstr>
      <vt:lpstr>A Brief History</vt:lpstr>
      <vt:lpstr>National Hurricane Research Project (1956-1958)</vt:lpstr>
      <vt:lpstr>National Hurricane Research Project (1956-1958)</vt:lpstr>
      <vt:lpstr>National Hurricane Research Project (1956-1958)</vt:lpstr>
      <vt:lpstr>National Hurricane Research Project (1959)</vt:lpstr>
      <vt:lpstr>National Hurricane Research Laboratory (1960-1973)</vt:lpstr>
      <vt:lpstr>National Hurricane Research Laboratory (1960-1975)</vt:lpstr>
      <vt:lpstr>National Hurricane Research Laboratory (1973-1975)</vt:lpstr>
      <vt:lpstr>Hurricane Research Division/AOML (1976- Now)</vt:lpstr>
      <vt:lpstr>Hurricane Research Division/AOML (1976- Now)</vt:lpstr>
      <vt:lpstr>Hurricane Research Division/AOML (1976- Now)</vt:lpstr>
      <vt:lpstr>Hurricane Research Division/AOML (1976- Now)</vt:lpstr>
      <vt:lpstr>Data formats</vt:lpstr>
      <vt:lpstr>Data formats</vt:lpstr>
      <vt:lpstr>Data formats</vt:lpstr>
      <vt:lpstr>Data formats</vt:lpstr>
      <vt:lpstr>Data formats</vt:lpstr>
      <vt:lpstr>Data formats</vt:lpstr>
      <vt:lpstr>Data formats</vt:lpstr>
      <vt:lpstr>Data formats</vt:lpstr>
      <vt:lpstr>Data formats</vt:lpstr>
      <vt:lpstr>Data formats</vt:lpstr>
      <vt:lpstr>Data formats</vt:lpstr>
      <vt:lpstr>Data formats</vt:lpstr>
      <vt:lpstr>What’s been done so far ?</vt:lpstr>
      <vt:lpstr>What needs to be done?</vt:lpstr>
      <vt:lpstr>Is it Worth it ?</vt:lpstr>
      <vt:lpstr>Is it Worth it ?</vt:lpstr>
      <vt:lpstr>Is it Worth it ?</vt:lpstr>
      <vt:lpstr>Is it Worth it ?</vt:lpstr>
      <vt:lpstr>Is it Worth it ?</vt:lpstr>
    </vt:vector>
  </TitlesOfParts>
  <Company>US Dept of Commerce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Outline</dc:title>
  <dc:creator>Thomas Heeb</dc:creator>
  <cp:lastModifiedBy>tross</cp:lastModifiedBy>
  <cp:revision>34</cp:revision>
  <dcterms:created xsi:type="dcterms:W3CDTF">2005-06-28T15:09:34Z</dcterms:created>
  <dcterms:modified xsi:type="dcterms:W3CDTF">2008-11-01T21:20:46Z</dcterms:modified>
</cp:coreProperties>
</file>