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Default Extension="pdf" ContentType="application/pdf"/>
  <Default Extension="gif" ContentType="image/gif"/>
  <Override PartName="/ppt/slides/slide19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>
  <p:sldMasterIdLst>
    <p:sldMasterId id="2147483732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69" r:id="rId4"/>
    <p:sldId id="271" r:id="rId5"/>
    <p:sldId id="268" r:id="rId6"/>
    <p:sldId id="272" r:id="rId7"/>
    <p:sldId id="274" r:id="rId8"/>
    <p:sldId id="264" r:id="rId9"/>
    <p:sldId id="259" r:id="rId10"/>
    <p:sldId id="260" r:id="rId11"/>
    <p:sldId id="262" r:id="rId12"/>
    <p:sldId id="275" r:id="rId13"/>
    <p:sldId id="265" r:id="rId14"/>
    <p:sldId id="273" r:id="rId15"/>
    <p:sldId id="261" r:id="rId16"/>
    <p:sldId id="270" r:id="rId17"/>
    <p:sldId id="266" r:id="rId18"/>
    <p:sldId id="276" r:id="rId19"/>
    <p:sldId id="278" r:id="rId20"/>
    <p:sldId id="277" r:id="rId21"/>
  </p:sldIdLst>
  <p:sldSz cx="9144000" cy="6858000" type="screen4x3"/>
  <p:notesSz cx="6858000" cy="9144000"/>
  <p:defaultTextStyle>
    <a:defPPr>
      <a:defRPr lang="en-US"/>
    </a:defPPr>
    <a:lvl1pPr marL="0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6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3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40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86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33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79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26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72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1E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480" y="-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theme" Target="theme/theme1.xml"/><Relationship Id="rId14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28" Type="http://schemas.openxmlformats.org/officeDocument/2006/relationships/tableStyles" Target="tableStyles.xml"/><Relationship Id="rId26" Type="http://schemas.openxmlformats.org/officeDocument/2006/relationships/viewProps" Target="viewProps.xml"/><Relationship Id="rId11" Type="http://schemas.openxmlformats.org/officeDocument/2006/relationships/slide" Target="slides/slide10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A1EE95-929A-4DF7-970C-7D84EB1C87E8}" type="datetimeFigureOut">
              <a:rPr lang="en-US" smtClean="0"/>
              <a:pPr/>
              <a:t>8/19/08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AF4CCD-85DA-4BA0-A3DA-E38F4F03FC4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A71882-9C11-48A4-8BD2-1DCF3CCEFB52}" type="datetimeFigureOut">
              <a:rPr lang="en-US" smtClean="0"/>
              <a:pPr/>
              <a:t>8/19/08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268040-F4CF-45A3-996E-EBB373F626A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6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93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40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86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33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79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26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72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9" tIns="45714" rIns="91429" bIns="45714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9" tIns="45714" rIns="91429" bIns="45714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9" tIns="45714" rIns="91429" bIns="45714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146" indent="0" algn="ctr">
              <a:buNone/>
            </a:lvl2pPr>
            <a:lvl3pPr marL="914293" indent="0" algn="ctr">
              <a:buNone/>
            </a:lvl3pPr>
            <a:lvl4pPr marL="1371440" indent="0" algn="ctr">
              <a:buNone/>
            </a:lvl4pPr>
            <a:lvl5pPr marL="1828586" indent="0" algn="ctr">
              <a:buNone/>
            </a:lvl5pPr>
            <a:lvl6pPr marL="2285733" indent="0" algn="ctr">
              <a:buNone/>
            </a:lvl6pPr>
            <a:lvl7pPr marL="2742879" indent="0" algn="ctr">
              <a:buNone/>
            </a:lvl7pPr>
            <a:lvl8pPr marL="3200026" indent="0" algn="ctr">
              <a:buNone/>
            </a:lvl8pPr>
            <a:lvl9pPr marL="3657172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8/20/2008</a:t>
            </a: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40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Hot Quarks - M. Wysocki</a:t>
            </a:r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607F220-62B5-4EC8-BF48-74893C4C53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8/20/2008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Hot Quarks - M. Wysocki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7F220-62B5-4EC8-BF48-74893C4C53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3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4"/>
            <a:ext cx="2209800" cy="365125"/>
          </a:xfrm>
        </p:spPr>
        <p:txBody>
          <a:bodyPr/>
          <a:lstStyle/>
          <a:p>
            <a:r>
              <a:rPr lang="en-US" smtClean="0"/>
              <a:t>8/20/2008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3" y="6248209"/>
            <a:ext cx="5573483" cy="365125"/>
          </a:xfrm>
        </p:spPr>
        <p:txBody>
          <a:bodyPr/>
          <a:lstStyle/>
          <a:p>
            <a:r>
              <a:rPr lang="en-US" dirty="0" smtClean="0"/>
              <a:t>Hot Quarks - M. Wysocki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5607F220-62B5-4EC8-BF48-74893C4C53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52400"/>
            <a:ext cx="8153400" cy="533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dirty="0" smtClean="0"/>
              <a:t>8/20/2008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/>
              <a:t>Hot Quarks - M. Wysocki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607F220-62B5-4EC8-BF48-74893C4C53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219200"/>
            <a:ext cx="8153400" cy="4876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2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9" tIns="45714" rIns="91429" bIns="45714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9" tIns="45714" rIns="91429" bIns="45714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9" tIns="45714" rIns="91429" bIns="45714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8/20/2008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1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5607F220-62B5-4EC8-BF48-74893C4C53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Hot Quarks - M. Wysocki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r>
              <a:rPr lang="en-US" smtClean="0"/>
              <a:t>8/20/2008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607F220-62B5-4EC8-BF48-74893C4C53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en-US" dirty="0" smtClean="0"/>
              <a:t>Hot Quarks - M. Wysocki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1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r>
              <a:rPr lang="en-US" smtClean="0"/>
              <a:t>8/20/2008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607F220-62B5-4EC8-BF48-74893C4C53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en-US" dirty="0" smtClean="0"/>
              <a:t>Hot Quarks - M. Wysocki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8/20/2008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Hot Quarks - M. Wysocki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607F220-62B5-4EC8-BF48-74893C4C53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8/20/2008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Hot Quarks - M. Wysocki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607F220-62B5-4EC8-BF48-74893C4C53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1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8/20/2008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Hot Quarks - M. Wysocki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607F220-62B5-4EC8-BF48-74893C4C53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44" tIns="182859" rIns="137144" bIns="91429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9" tIns="45714" rIns="91429" bIns="45714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9" tIns="45714" rIns="91429" bIns="45714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9" tIns="45714" rIns="91429" bIns="45714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9" tIns="45714" rIns="91429" bIns="45714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3"/>
            <a:ext cx="2667000" cy="365125"/>
          </a:xfrm>
        </p:spPr>
        <p:txBody>
          <a:bodyPr rtlCol="0"/>
          <a:lstStyle/>
          <a:p>
            <a:r>
              <a:rPr lang="en-US" smtClean="0"/>
              <a:t>8/20/2008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5607F220-62B5-4EC8-BF48-74893C4C53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8"/>
            <a:ext cx="4572000" cy="365125"/>
          </a:xfrm>
        </p:spPr>
        <p:txBody>
          <a:bodyPr rtlCol="0"/>
          <a:lstStyle/>
          <a:p>
            <a:r>
              <a:rPr lang="en-US" dirty="0" smtClean="0"/>
              <a:t>Hot Quarks - M. Wysocki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153400" cy="533400"/>
          </a:xfrm>
          <a:prstGeom prst="rect">
            <a:avLst/>
          </a:prstGeom>
        </p:spPr>
        <p:txBody>
          <a:bodyPr vert="horz" lIns="91429" tIns="45714" rIns="91429" bIns="45714" anchor="ctr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188720"/>
            <a:ext cx="8153400" cy="4983480"/>
          </a:xfrm>
          <a:prstGeom prst="rect">
            <a:avLst/>
          </a:prstGeom>
        </p:spPr>
        <p:txBody>
          <a:bodyPr vert="horz" lIns="91429" tIns="45714" rIns="91429" bIns="45714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3"/>
            <a:ext cx="2667000" cy="365125"/>
          </a:xfrm>
          <a:prstGeom prst="rect">
            <a:avLst/>
          </a:prstGeom>
        </p:spPr>
        <p:txBody>
          <a:bodyPr vert="horz" lIns="91429" tIns="45714" rIns="91429" bIns="45714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/>
            <a:r>
              <a:rPr lang="en-US" dirty="0" smtClean="0"/>
              <a:t>8/20/2008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2" y="6248208"/>
            <a:ext cx="5421083" cy="365125"/>
          </a:xfrm>
          <a:prstGeom prst="rect">
            <a:avLst/>
          </a:prstGeom>
        </p:spPr>
        <p:txBody>
          <a:bodyPr vert="horz" lIns="91429" tIns="45714" rIns="91429" bIns="45714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l"/>
            <a:r>
              <a:rPr lang="en-US" dirty="0" smtClean="0"/>
              <a:t>Hot Quarks - M. Wysocki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82296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9" tIns="45714" rIns="91429" bIns="45714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846138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9" tIns="45714" rIns="91429" bIns="45714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846138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9" tIns="45714" rIns="91429" bIns="45714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838201"/>
            <a:ext cx="533400" cy="244476"/>
          </a:xfrm>
          <a:prstGeom prst="rect">
            <a:avLst/>
          </a:prstGeom>
        </p:spPr>
        <p:txBody>
          <a:bodyPr vert="horz" lIns="91429" tIns="45714" rIns="91429" bIns="45714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607F220-62B5-4EC8-BF48-74893C4C538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03" indent="-320003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05" indent="-274288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3" indent="-228573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0" indent="-228573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6" indent="-228573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2874" indent="-228573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162" indent="-228573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450" indent="-228573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5738" indent="-228573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3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2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image" Target="../media/image22.png"/><Relationship Id="rId4" Type="http://schemas.openxmlformats.org/officeDocument/2006/relationships/image" Target="../media/image21.pd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df"/><Relationship Id="rId3" Type="http://schemas.openxmlformats.org/officeDocument/2006/relationships/image" Target="../media/image221.png"/><Relationship Id="rId5" Type="http://schemas.openxmlformats.org/officeDocument/2006/relationships/image" Target="../media/image24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d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3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image" Target="../media/image32.pdf"/><Relationship Id="rId7" Type="http://schemas.openxmlformats.org/officeDocument/2006/relationships/image" Target="../media/image35.png"/><Relationship Id="rId11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df"/><Relationship Id="rId8" Type="http://schemas.openxmlformats.org/officeDocument/2006/relationships/image" Target="../media/image36.pdf"/><Relationship Id="rId13" Type="http://schemas.openxmlformats.org/officeDocument/2006/relationships/image" Target="../media/image41.png"/><Relationship Id="rId10" Type="http://schemas.openxmlformats.org/officeDocument/2006/relationships/image" Target="../media/image38.pdf"/><Relationship Id="rId5" Type="http://schemas.openxmlformats.org/officeDocument/2006/relationships/image" Target="../media/image33.png"/><Relationship Id="rId12" Type="http://schemas.openxmlformats.org/officeDocument/2006/relationships/image" Target="../media/image40.pdf"/><Relationship Id="rId2" Type="http://schemas.openxmlformats.org/officeDocument/2006/relationships/image" Target="../media/image30.pdf"/><Relationship Id="rId9" Type="http://schemas.openxmlformats.org/officeDocument/2006/relationships/image" Target="../media/image37.png"/><Relationship Id="rId3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jpeg"/><Relationship Id="rId5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3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df"/><Relationship Id="rId3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52400"/>
            <a:ext cx="8534400" cy="1676400"/>
          </a:xfrm>
        </p:spPr>
        <p:txBody>
          <a:bodyPr anchor="t">
            <a:normAutofit/>
          </a:bodyPr>
          <a:lstStyle/>
          <a:p>
            <a:pPr algn="ctr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 TT-Bold"/>
                <a:cs typeface="Bradley Hand ITC TT-Bold"/>
              </a:rPr>
              <a:t>A Scenic Overview of J/</a:t>
            </a:r>
            <a:r>
              <a:rPr lang="en-US" sz="2800" cap="none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charset="2"/>
                <a:cs typeface="Symbol" charset="2"/>
              </a:rPr>
              <a:t>y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 TT-Bold"/>
                <a:cs typeface="Bradley Hand ITC TT-Bold"/>
              </a:rPr>
              <a:t> Production in Heavy Ion Collisions At PHENIX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 TT-Bold"/>
              <a:cs typeface="Bradley Hand ITC TT-Bold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5638801"/>
            <a:ext cx="6477000" cy="1499616"/>
          </a:xfrm>
        </p:spPr>
        <p:txBody>
          <a:bodyPr>
            <a:normAutofit/>
          </a:bodyPr>
          <a:lstStyle/>
          <a:p>
            <a:r>
              <a:rPr lang="en-US" sz="1800" dirty="0" smtClean="0"/>
              <a:t>Matthew Wysocki, University of Colorado</a:t>
            </a:r>
          </a:p>
          <a:p>
            <a:r>
              <a:rPr lang="en-US" sz="1800" dirty="0" smtClean="0"/>
              <a:t>For the PHENIX Collaboration</a:t>
            </a:r>
            <a:endParaRPr lang="en-US" sz="1800" dirty="0"/>
          </a:p>
        </p:txBody>
      </p:sp>
      <p:pic>
        <p:nvPicPr>
          <p:cNvPr id="1026" name="Picture 2" descr="C:\Documents and Settings\wysockim\Desktop\000716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292698"/>
            <a:ext cx="5410200" cy="41937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5" descr="cu_ralphi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6141932"/>
            <a:ext cx="725787" cy="5636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6" descr="phenix_288x94.gif                                              0014E5C5Macintosh HD                   BB753A6B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6141942"/>
            <a:ext cx="1676400" cy="5636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/>
              <a:t>R</a:t>
            </a:r>
            <a:r>
              <a:rPr lang="en-US" baseline="-25000" dirty="0" smtClean="0"/>
              <a:t>AA</a:t>
            </a:r>
            <a:r>
              <a:rPr lang="en-US" dirty="0" smtClean="0"/>
              <a:t> vs. </a:t>
            </a:r>
            <a:r>
              <a:rPr lang="en-US" i="1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in 200GeV Au+Au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smtClean="0"/>
              <a:t>8/20/2008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/>
              <a:t>Hot Quarks - M. Wysocki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607F220-62B5-4EC8-BF48-74893C4C538D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295401"/>
            <a:ext cx="3733800" cy="5105400"/>
          </a:xfrm>
        </p:spPr>
        <p:txBody>
          <a:bodyPr>
            <a:noAutofit/>
          </a:bodyPr>
          <a:lstStyle/>
          <a:p>
            <a:r>
              <a:rPr lang="en-US" sz="2000" dirty="0" smtClean="0"/>
              <a:t>Less suppression at higher </a:t>
            </a:r>
            <a:r>
              <a:rPr lang="en-US" sz="2000" i="1" dirty="0" err="1" smtClean="0"/>
              <a:t>p</a:t>
            </a:r>
            <a:r>
              <a:rPr lang="en-US" sz="2000" baseline="-25000" dirty="0" err="1" smtClean="0"/>
              <a:t>T</a:t>
            </a:r>
            <a:r>
              <a:rPr lang="en-US" sz="2000" dirty="0" smtClean="0"/>
              <a:t> in 20</a:t>
            </a:r>
            <a:r>
              <a:rPr lang="en-US" sz="2000" dirty="0" smtClean="0"/>
              <a:t>-40% and 40-60</a:t>
            </a:r>
            <a:r>
              <a:rPr lang="en-US" sz="2000" dirty="0" smtClean="0"/>
              <a:t>% central.</a:t>
            </a:r>
          </a:p>
          <a:p>
            <a:endParaRPr lang="en-US" sz="2000" dirty="0" smtClean="0"/>
          </a:p>
          <a:p>
            <a:r>
              <a:rPr lang="en-US" sz="2000" dirty="0" smtClean="0"/>
              <a:t>Much interest in </a:t>
            </a:r>
            <a:r>
              <a:rPr lang="en-US" sz="2000" i="1" dirty="0" err="1" smtClean="0"/>
              <a:t>p</a:t>
            </a:r>
            <a:r>
              <a:rPr lang="en-US" sz="2000" baseline="-25000" dirty="0" err="1" smtClean="0"/>
              <a:t>T</a:t>
            </a:r>
            <a:r>
              <a:rPr lang="en-US" sz="2000" dirty="0" smtClean="0"/>
              <a:t> dependence recently, esp. at higher </a:t>
            </a:r>
            <a:r>
              <a:rPr lang="en-US" sz="2000" i="1" dirty="0" err="1" smtClean="0"/>
              <a:t>p</a:t>
            </a:r>
            <a:r>
              <a:rPr lang="en-US" sz="2000" baseline="-25000" dirty="0" err="1" smtClean="0"/>
              <a:t>T</a:t>
            </a:r>
            <a:r>
              <a:rPr lang="en-US" sz="2000" dirty="0" smtClean="0"/>
              <a:t>.  See for example: </a:t>
            </a:r>
            <a:br>
              <a:rPr lang="en-US" sz="2000" dirty="0" smtClean="0"/>
            </a:br>
            <a:r>
              <a:rPr lang="en-US" sz="1600" dirty="0" smtClean="0"/>
              <a:t>Zhao &amp; Rapp, arXiv:</a:t>
            </a:r>
            <a:r>
              <a:rPr lang="en-US" sz="1600" dirty="0" smtClean="0">
                <a:solidFill>
                  <a:srgbClr val="000000"/>
                </a:solidFill>
                <a:ea typeface="Lucida Grande"/>
                <a:cs typeface="Lucida Grande"/>
              </a:rPr>
              <a:t>0806.1239</a:t>
            </a:r>
            <a:br>
              <a:rPr lang="en-US" sz="1600" dirty="0" smtClean="0">
                <a:solidFill>
                  <a:srgbClr val="000000"/>
                </a:solidFill>
                <a:ea typeface="Lucida Grande"/>
                <a:cs typeface="Lucida Grande"/>
              </a:rPr>
            </a:br>
            <a:r>
              <a:rPr lang="en-US" sz="1600" dirty="0" smtClean="0"/>
              <a:t>Z. Tang (STAR) arXiv:0804.4846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We </a:t>
            </a:r>
            <a:r>
              <a:rPr lang="en-US" sz="2000" dirty="0" smtClean="0"/>
              <a:t>hope to push higher in </a:t>
            </a:r>
            <a:r>
              <a:rPr lang="en-US" sz="2000" i="1" dirty="0" err="1" smtClean="0"/>
              <a:t>p</a:t>
            </a:r>
            <a:r>
              <a:rPr lang="en-US" sz="2000" baseline="-25000" dirty="0" err="1" smtClean="0"/>
              <a:t>T</a:t>
            </a:r>
            <a:r>
              <a:rPr lang="en-US" sz="2000" dirty="0" smtClean="0"/>
              <a:t> with Run 7, but still very hard with current statistics.</a:t>
            </a:r>
            <a:endParaRPr lang="en-US" sz="2000" dirty="0"/>
          </a:p>
        </p:txBody>
      </p:sp>
      <p:pic>
        <p:nvPicPr>
          <p:cNvPr id="3074" name="Picture 2" descr="C:\Documents and Settings\wysockim\Desktop\Run4 RAA vs pT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81477" y="1171297"/>
            <a:ext cx="4657725" cy="454370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191872" y="5725180"/>
            <a:ext cx="2647332" cy="523208"/>
          </a:xfrm>
          <a:prstGeom prst="rect">
            <a:avLst/>
          </a:prstGeom>
          <a:noFill/>
        </p:spPr>
        <p:txBody>
          <a:bodyPr wrap="none" lIns="91429" tIns="45714" rIns="91429" bIns="45714" rtlCol="0">
            <a:spAutoFit/>
          </a:bodyPr>
          <a:lstStyle/>
          <a:p>
            <a:pPr algn="r"/>
            <a:r>
              <a:rPr lang="en-US" sz="1400" dirty="0" smtClean="0"/>
              <a:t>nucl-ex/0611020</a:t>
            </a:r>
          </a:p>
          <a:p>
            <a:pPr algn="r"/>
            <a:r>
              <a:rPr lang="en-US" sz="1400" dirty="0" smtClean="0"/>
              <a:t>Phys. Rev. </a:t>
            </a:r>
            <a:r>
              <a:rPr lang="en-US" sz="1400" dirty="0" err="1" smtClean="0"/>
              <a:t>Lett</a:t>
            </a:r>
            <a:r>
              <a:rPr lang="en-US" sz="1400" dirty="0" smtClean="0"/>
              <a:t>. 98 (2007) 232301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/>
              <a:t>R</a:t>
            </a:r>
            <a:r>
              <a:rPr lang="en-US" baseline="-25000" dirty="0" smtClean="0"/>
              <a:t>AA</a:t>
            </a:r>
            <a:r>
              <a:rPr lang="en-US" dirty="0" smtClean="0"/>
              <a:t> vs. </a:t>
            </a:r>
            <a:r>
              <a:rPr lang="en-US" i="1" dirty="0" err="1" smtClean="0"/>
              <a:t>N</a:t>
            </a:r>
            <a:r>
              <a:rPr lang="en-US" baseline="-25000" dirty="0" err="1" smtClean="0"/>
              <a:t>part</a:t>
            </a:r>
            <a:r>
              <a:rPr lang="en-US" dirty="0" smtClean="0"/>
              <a:t> in 200GeV </a:t>
            </a:r>
            <a:r>
              <a:rPr lang="en-US" dirty="0" err="1" smtClean="0"/>
              <a:t>Cu+Cu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dirty="0" smtClean="0"/>
              <a:t>8/20/2008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/>
              <a:t>Hot Quarks - M. Wysocki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607F220-62B5-4EC8-BF48-74893C4C538D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122" name="Picture 2" descr="C:\Documents and Settings\wysockim\Desktop\CuCu RAA vs centrality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701" y="1143000"/>
            <a:ext cx="4383101" cy="5491472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343400" y="1219200"/>
            <a:ext cx="4495800" cy="5105400"/>
          </a:xfrm>
        </p:spPr>
        <p:txBody>
          <a:bodyPr>
            <a:normAutofit/>
          </a:bodyPr>
          <a:lstStyle/>
          <a:p>
            <a:endParaRPr lang="en-US" sz="2400" dirty="0" smtClean="0"/>
          </a:p>
          <a:p>
            <a:r>
              <a:rPr lang="en-US" sz="2400" dirty="0" smtClean="0"/>
              <a:t>Run </a:t>
            </a:r>
            <a:r>
              <a:rPr lang="en-US" sz="2400" dirty="0" smtClean="0"/>
              <a:t>5 </a:t>
            </a:r>
            <a:r>
              <a:rPr lang="en-US" sz="2400" dirty="0" err="1" smtClean="0"/>
              <a:t>Cu+Cu</a:t>
            </a:r>
            <a:r>
              <a:rPr lang="en-US" sz="2400" dirty="0" smtClean="0"/>
              <a:t> J/</a:t>
            </a:r>
            <a:r>
              <a:rPr lang="en-US" sz="2400" dirty="0" smtClean="0">
                <a:latin typeface="Symbol" charset="2"/>
                <a:cs typeface="Symbol" charset="2"/>
              </a:rPr>
              <a:t>y</a:t>
            </a:r>
            <a:r>
              <a:rPr lang="en-US" sz="2400" dirty="0" smtClean="0"/>
              <a:t> results available</a:t>
            </a:r>
            <a:r>
              <a:rPr lang="en-US" sz="2400" dirty="0" smtClean="0"/>
              <a:t> </a:t>
            </a:r>
            <a:r>
              <a:rPr lang="en-US" sz="2400" dirty="0" smtClean="0"/>
              <a:t>at arXiv:0801.0220</a:t>
            </a:r>
            <a:r>
              <a:rPr lang="en-US" sz="2400" dirty="0" smtClean="0"/>
              <a:t> </a:t>
            </a:r>
            <a:r>
              <a:rPr lang="en-US" sz="2400" dirty="0" smtClean="0"/>
              <a:t>and accepted by PRL.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err="1" smtClean="0"/>
              <a:t>Cu</a:t>
            </a:r>
            <a:r>
              <a:rPr lang="en-US" sz="2400" dirty="0" err="1" smtClean="0"/>
              <a:t>+Cu</a:t>
            </a:r>
            <a:r>
              <a:rPr lang="en-US" sz="2400" dirty="0" smtClean="0"/>
              <a:t> </a:t>
            </a:r>
            <a:r>
              <a:rPr lang="en-US" sz="2400" i="1" dirty="0" smtClean="0"/>
              <a:t>R</a:t>
            </a:r>
            <a:r>
              <a:rPr lang="en-US" sz="2400" baseline="-25000" dirty="0" smtClean="0"/>
              <a:t>AA</a:t>
            </a:r>
            <a:r>
              <a:rPr lang="en-US" sz="2400" dirty="0" smtClean="0"/>
              <a:t> is in line with CNM projections from </a:t>
            </a:r>
            <a:r>
              <a:rPr lang="en-US" sz="2400" dirty="0" err="1" smtClean="0"/>
              <a:t>d+Au</a:t>
            </a:r>
            <a:r>
              <a:rPr lang="en-US" sz="2400" dirty="0" smtClean="0"/>
              <a:t> (central lines in panels a &amp;b), while Au+Au is further suppressed</a:t>
            </a:r>
            <a:r>
              <a:rPr lang="en-US" sz="24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smtClean="0"/>
              <a:t>8/20/2008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Hot Quarks - M. Wysocki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5607F220-62B5-4EC8-BF48-74893C4C538D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219201" y="358914"/>
            <a:ext cx="6591270" cy="707874"/>
          </a:xfrm>
          <a:prstGeom prst="rect">
            <a:avLst/>
          </a:prstGeom>
          <a:noFill/>
        </p:spPr>
        <p:txBody>
          <a:bodyPr wrap="none" lIns="91429" tIns="45714" rIns="91429" bIns="45714" rtlCol="0">
            <a:spAutoFit/>
          </a:bodyPr>
          <a:lstStyle/>
          <a:p>
            <a:r>
              <a:rPr lang="en-US" sz="4000" dirty="0" smtClean="0"/>
              <a:t>Studying </a:t>
            </a:r>
            <a:r>
              <a:rPr lang="en-US" sz="4000" i="1" dirty="0" smtClean="0"/>
              <a:t>J</a:t>
            </a:r>
            <a:r>
              <a:rPr lang="en-US" sz="4000" dirty="0" smtClean="0"/>
              <a:t>/</a:t>
            </a:r>
            <a:r>
              <a:rPr lang="en-US" sz="4000" dirty="0" smtClean="0">
                <a:latin typeface="Symbol" pitchFamily="18" charset="2"/>
              </a:rPr>
              <a:t>y</a:t>
            </a:r>
            <a:r>
              <a:rPr lang="en-US" sz="4000" dirty="0" smtClean="0"/>
              <a:t> Formation with </a:t>
            </a:r>
            <a:r>
              <a:rPr lang="en-US" sz="4000" i="1" dirty="0" smtClean="0"/>
              <a:t>v</a:t>
            </a:r>
            <a:r>
              <a:rPr lang="en-US" sz="4000" baseline="-25000" dirty="0" smtClean="0"/>
              <a:t>2</a:t>
            </a:r>
            <a:endParaRPr lang="en-US" sz="4000" baseline="-25000" dirty="0"/>
          </a:p>
        </p:txBody>
      </p:sp>
      <p:pic>
        <p:nvPicPr>
          <p:cNvPr id="9" name="Picture 8" descr=" IMG_05530001.jpg"/>
          <p:cNvPicPr>
            <a:picLocks noChangeAspect="1"/>
          </p:cNvPicPr>
          <p:nvPr/>
        </p:nvPicPr>
        <p:blipFill>
          <a:blip r:embed="rId2"/>
          <a:srcRect l="12223" t="21111" r="19444" b="10000"/>
          <a:stretch>
            <a:fillRect/>
          </a:stretch>
        </p:blipFill>
        <p:spPr>
          <a:xfrm>
            <a:off x="1371600" y="1295400"/>
            <a:ext cx="6248400" cy="472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Elliptic Flow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dirty="0" smtClean="0"/>
              <a:t>8/20/2008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/>
              <a:t>Hot Quarks - M. Wysocki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607F220-62B5-4EC8-BF48-74893C4C538D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219200"/>
            <a:ext cx="8153400" cy="4889500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/>
              <a:t>Precise measurements of the flow of heavy quarks could tell us about how they thermalize with the medium, as well as how many </a:t>
            </a:r>
            <a:r>
              <a:rPr lang="en-US" sz="2000" i="1" dirty="0" smtClean="0"/>
              <a:t>J</a:t>
            </a:r>
            <a:r>
              <a:rPr lang="en-US" sz="2000" dirty="0" smtClean="0"/>
              <a:t>/</a:t>
            </a:r>
            <a:r>
              <a:rPr lang="en-US" sz="2000" dirty="0" err="1" smtClean="0">
                <a:latin typeface="Symbol" pitchFamily="18" charset="2"/>
              </a:rPr>
              <a:t>y</a:t>
            </a:r>
            <a:r>
              <a:rPr lang="en-US" sz="2000" dirty="0" err="1" smtClean="0"/>
              <a:t>s</a:t>
            </a:r>
            <a:r>
              <a:rPr lang="en-US" sz="2000" dirty="0" smtClean="0"/>
              <a:t> come from recombination.</a:t>
            </a:r>
          </a:p>
          <a:p>
            <a:pPr lvl="1"/>
            <a:endParaRPr lang="en-US" sz="2000" dirty="0" smtClean="0"/>
          </a:p>
          <a:p>
            <a:r>
              <a:rPr lang="en-US" sz="2000" dirty="0" smtClean="0"/>
              <a:t>We expect </a:t>
            </a:r>
            <a:r>
              <a:rPr lang="en-US" sz="2000" i="1" dirty="0" smtClean="0"/>
              <a:t>J</a:t>
            </a:r>
            <a:r>
              <a:rPr lang="en-US" sz="2000" dirty="0" smtClean="0"/>
              <a:t>/</a:t>
            </a:r>
            <a:r>
              <a:rPr lang="en-US" sz="2000" dirty="0" err="1" smtClean="0">
                <a:latin typeface="Symbol" pitchFamily="18" charset="2"/>
              </a:rPr>
              <a:t>y</a:t>
            </a:r>
            <a:r>
              <a:rPr lang="en-US" sz="2000" dirty="0" err="1" smtClean="0"/>
              <a:t>s</a:t>
            </a:r>
            <a:r>
              <a:rPr lang="en-US" sz="2000" dirty="0" smtClean="0"/>
              <a:t> which are formed via recombination to inherit the flow properties of the individual charm quarks.  And, we already know that open charm mesons flow.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So </a:t>
            </a:r>
            <a:r>
              <a:rPr lang="en-US" sz="2000" dirty="0" smtClean="0"/>
              <a:t>a large </a:t>
            </a:r>
            <a:r>
              <a:rPr lang="en-US" sz="2000" i="1" dirty="0" smtClean="0"/>
              <a:t>J</a:t>
            </a:r>
            <a:r>
              <a:rPr lang="en-US" sz="2000" dirty="0" smtClean="0"/>
              <a:t>/</a:t>
            </a:r>
            <a:r>
              <a:rPr lang="en-US" sz="2000" dirty="0" smtClean="0">
                <a:latin typeface="Symbol" pitchFamily="18" charset="2"/>
              </a:rPr>
              <a:t>y</a:t>
            </a:r>
            <a:r>
              <a:rPr lang="en-US" sz="2000" dirty="0" smtClean="0"/>
              <a:t> </a:t>
            </a:r>
            <a:r>
              <a:rPr lang="en-US" sz="2000" i="1" dirty="0" smtClean="0"/>
              <a:t>v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could indicate </a:t>
            </a:r>
            <a:br>
              <a:rPr lang="en-US" sz="2000" dirty="0" smtClean="0"/>
            </a:br>
            <a:r>
              <a:rPr lang="en-US" sz="2000" dirty="0" smtClean="0"/>
              <a:t>that most </a:t>
            </a:r>
            <a:r>
              <a:rPr lang="en-US" sz="2000" i="1" dirty="0" smtClean="0"/>
              <a:t>J</a:t>
            </a:r>
            <a:r>
              <a:rPr lang="en-US" sz="2000" dirty="0" smtClean="0"/>
              <a:t>/</a:t>
            </a:r>
            <a:r>
              <a:rPr lang="en-US" sz="2000" dirty="0" err="1" smtClean="0">
                <a:latin typeface="Symbol" pitchFamily="18" charset="2"/>
              </a:rPr>
              <a:t>y</a:t>
            </a:r>
            <a:r>
              <a:rPr lang="en-US" sz="2000" dirty="0" err="1" smtClean="0"/>
              <a:t>s</a:t>
            </a:r>
            <a:r>
              <a:rPr lang="en-US" sz="2000" dirty="0" smtClean="0"/>
              <a:t> are coming from </a:t>
            </a:r>
            <a:br>
              <a:rPr lang="en-US" sz="2000" dirty="0" smtClean="0"/>
            </a:br>
            <a:r>
              <a:rPr lang="en-US" sz="2000" dirty="0" smtClean="0"/>
              <a:t>recombination.  Could also manifest</a:t>
            </a:r>
            <a:br>
              <a:rPr lang="en-US" sz="2000" dirty="0" smtClean="0"/>
            </a:br>
            <a:r>
              <a:rPr lang="en-US" sz="2000" dirty="0" smtClean="0"/>
              <a:t>as a difference between forward</a:t>
            </a:r>
            <a:br>
              <a:rPr lang="en-US" sz="2000" dirty="0" smtClean="0"/>
            </a:br>
            <a:r>
              <a:rPr lang="en-US" sz="2000" dirty="0" smtClean="0"/>
              <a:t>and mid-</a:t>
            </a:r>
            <a:r>
              <a:rPr lang="en-US" sz="2000" dirty="0" smtClean="0"/>
              <a:t>rapidity due to differing </a:t>
            </a:r>
            <a:br>
              <a:rPr lang="en-US" sz="2000" dirty="0" smtClean="0"/>
            </a:br>
            <a:r>
              <a:rPr lang="en-US" sz="2000" dirty="0" smtClean="0"/>
              <a:t>charm densities.</a:t>
            </a:r>
            <a:endParaRPr lang="en-US" sz="2000" dirty="0" smtClean="0"/>
          </a:p>
          <a:p>
            <a:pPr>
              <a:buNone/>
            </a:pPr>
            <a:endParaRPr lang="en-US" sz="2000" dirty="0" smtClean="0"/>
          </a:p>
        </p:txBody>
      </p:sp>
      <p:pic>
        <p:nvPicPr>
          <p:cNvPr id="8" name="Picture 7" descr="v2_hf_20_60_logo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3200400"/>
            <a:ext cx="4191000" cy="31432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010401" y="3352802"/>
            <a:ext cx="1696877" cy="308028"/>
          </a:xfrm>
          <a:prstGeom prst="rect">
            <a:avLst/>
          </a:prstGeom>
          <a:noFill/>
        </p:spPr>
        <p:txBody>
          <a:bodyPr wrap="none" lIns="91429" tIns="45714" rIns="91429" bIns="45714" rtlCol="0">
            <a:spAutoFit/>
          </a:bodyPr>
          <a:lstStyle/>
          <a:p>
            <a:r>
              <a:rPr lang="en-US" sz="1400" dirty="0" smtClean="0"/>
              <a:t>Alan Dion, QM2008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Reaction Plane and </a:t>
            </a:r>
            <a:r>
              <a:rPr lang="en-US" i="1" dirty="0" smtClean="0"/>
              <a:t>v</a:t>
            </a:r>
            <a:r>
              <a:rPr lang="en-US" i="1" baseline="-25000" dirty="0" smtClean="0"/>
              <a:t>2</a:t>
            </a:r>
            <a:endParaRPr lang="en-US" i="1" baseline="-25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smtClean="0"/>
              <a:t>8/20/2008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Hot Quarks - M. Wysocki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607F220-62B5-4EC8-BF48-74893C4C538D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419600" y="3886200"/>
            <a:ext cx="4111752" cy="2286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In Run 7, PHENIX used the new Reaction Plane Detector, allowing for almost a factor of 2 improvement in reaction plane resolution.</a:t>
            </a:r>
            <a:endParaRPr lang="en-US" sz="2400" dirty="0"/>
          </a:p>
        </p:txBody>
      </p:sp>
      <p:sp>
        <p:nvSpPr>
          <p:cNvPr id="10" name="Oval 11"/>
          <p:cNvSpPr>
            <a:spLocks noChangeArrowheads="1"/>
          </p:cNvSpPr>
          <p:nvPr/>
        </p:nvSpPr>
        <p:spPr bwMode="auto">
          <a:xfrm>
            <a:off x="6019800" y="1524000"/>
            <a:ext cx="1600200" cy="1524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9" tIns="45714" rIns="91429" bIns="45714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6553200" y="1524000"/>
            <a:ext cx="1600200" cy="1524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9" tIns="45714" rIns="91429" bIns="45714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6172200" y="990600"/>
            <a:ext cx="2362200" cy="2667000"/>
            <a:chOff x="6172200" y="990600"/>
            <a:chExt cx="2362200" cy="2667000"/>
          </a:xfrm>
        </p:grpSpPr>
        <p:sp>
          <p:nvSpPr>
            <p:cNvPr id="9" name="AutoShape 10"/>
            <p:cNvSpPr>
              <a:spLocks noChangeArrowheads="1"/>
            </p:cNvSpPr>
            <p:nvPr/>
          </p:nvSpPr>
          <p:spPr bwMode="auto">
            <a:xfrm>
              <a:off x="6172200" y="990600"/>
              <a:ext cx="1905000" cy="2667000"/>
            </a:xfrm>
            <a:prstGeom prst="irregularSeal1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2" name="Group 15"/>
            <p:cNvGrpSpPr>
              <a:grpSpLocks/>
            </p:cNvGrpSpPr>
            <p:nvPr/>
          </p:nvGrpSpPr>
          <p:grpSpPr bwMode="auto">
            <a:xfrm>
              <a:off x="6572250" y="1552575"/>
              <a:ext cx="1049338" cy="1419225"/>
              <a:chOff x="144" y="2307"/>
              <a:chExt cx="721" cy="1777"/>
            </a:xfrm>
          </p:grpSpPr>
          <p:sp>
            <p:nvSpPr>
              <p:cNvPr id="13" name="Arc 13"/>
              <p:cNvSpPr>
                <a:spLocks/>
              </p:cNvSpPr>
              <p:nvPr/>
            </p:nvSpPr>
            <p:spPr bwMode="auto">
              <a:xfrm>
                <a:off x="467" y="2308"/>
                <a:ext cx="398" cy="1776"/>
              </a:xfrm>
              <a:custGeom>
                <a:avLst/>
                <a:gdLst>
                  <a:gd name="T0" fmla="*/ 0 w 22360"/>
                  <a:gd name="T1" fmla="*/ 1 h 43184"/>
                  <a:gd name="T2" fmla="*/ 28 w 22360"/>
                  <a:gd name="T3" fmla="*/ 1776 h 43184"/>
                  <a:gd name="T4" fmla="*/ 14 w 22360"/>
                  <a:gd name="T5" fmla="*/ 888 h 43184"/>
                  <a:gd name="T6" fmla="*/ 0 60000 65536"/>
                  <a:gd name="T7" fmla="*/ 0 60000 65536"/>
                  <a:gd name="T8" fmla="*/ 0 60000 65536"/>
                  <a:gd name="T9" fmla="*/ 0 w 22360"/>
                  <a:gd name="T10" fmla="*/ 0 h 43184"/>
                  <a:gd name="T11" fmla="*/ 22360 w 22360"/>
                  <a:gd name="T12" fmla="*/ 43184 h 431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360" h="43184" fill="none" extrusionOk="0">
                    <a:moveTo>
                      <a:pt x="-1" y="13"/>
                    </a:moveTo>
                    <a:cubicBezTo>
                      <a:pt x="253" y="4"/>
                      <a:pt x="506" y="0"/>
                      <a:pt x="760" y="0"/>
                    </a:cubicBezTo>
                    <a:cubicBezTo>
                      <a:pt x="12689" y="0"/>
                      <a:pt x="22360" y="9670"/>
                      <a:pt x="22360" y="21600"/>
                    </a:cubicBezTo>
                    <a:cubicBezTo>
                      <a:pt x="22360" y="33213"/>
                      <a:pt x="13176" y="42748"/>
                      <a:pt x="1571" y="43184"/>
                    </a:cubicBezTo>
                  </a:path>
                  <a:path w="22360" h="43184" stroke="0" extrusionOk="0">
                    <a:moveTo>
                      <a:pt x="-1" y="13"/>
                    </a:moveTo>
                    <a:cubicBezTo>
                      <a:pt x="253" y="4"/>
                      <a:pt x="506" y="0"/>
                      <a:pt x="760" y="0"/>
                    </a:cubicBezTo>
                    <a:cubicBezTo>
                      <a:pt x="12689" y="0"/>
                      <a:pt x="22360" y="9670"/>
                      <a:pt x="22360" y="21600"/>
                    </a:cubicBezTo>
                    <a:cubicBezTo>
                      <a:pt x="22360" y="33213"/>
                      <a:pt x="13176" y="42748"/>
                      <a:pt x="1571" y="43184"/>
                    </a:cubicBezTo>
                    <a:lnTo>
                      <a:pt x="760" y="21600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Arc 14"/>
              <p:cNvSpPr>
                <a:spLocks/>
              </p:cNvSpPr>
              <p:nvPr/>
            </p:nvSpPr>
            <p:spPr bwMode="auto">
              <a:xfrm flipH="1">
                <a:off x="144" y="2307"/>
                <a:ext cx="384" cy="1773"/>
              </a:xfrm>
              <a:custGeom>
                <a:avLst/>
                <a:gdLst>
                  <a:gd name="T0" fmla="*/ 30 w 21600"/>
                  <a:gd name="T1" fmla="*/ 0 h 43119"/>
                  <a:gd name="T2" fmla="*/ 14 w 21600"/>
                  <a:gd name="T3" fmla="*/ 1773 h 43119"/>
                  <a:gd name="T4" fmla="*/ 0 w 21600"/>
                  <a:gd name="T5" fmla="*/ 885 h 4311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3119"/>
                  <a:gd name="T11" fmla="*/ 21600 w 21600"/>
                  <a:gd name="T12" fmla="*/ 43119 h 4311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3119" fill="none" extrusionOk="0">
                    <a:moveTo>
                      <a:pt x="1671" y="-1"/>
                    </a:moveTo>
                    <a:cubicBezTo>
                      <a:pt x="12918" y="872"/>
                      <a:pt x="21600" y="10253"/>
                      <a:pt x="21600" y="21535"/>
                    </a:cubicBezTo>
                    <a:cubicBezTo>
                      <a:pt x="21600" y="33148"/>
                      <a:pt x="12416" y="42683"/>
                      <a:pt x="811" y="43119"/>
                    </a:cubicBezTo>
                  </a:path>
                  <a:path w="21600" h="43119" stroke="0" extrusionOk="0">
                    <a:moveTo>
                      <a:pt x="1671" y="-1"/>
                    </a:moveTo>
                    <a:cubicBezTo>
                      <a:pt x="12918" y="872"/>
                      <a:pt x="21600" y="10253"/>
                      <a:pt x="21600" y="21535"/>
                    </a:cubicBezTo>
                    <a:cubicBezTo>
                      <a:pt x="21600" y="33148"/>
                      <a:pt x="12416" y="42683"/>
                      <a:pt x="811" y="43119"/>
                    </a:cubicBezTo>
                    <a:lnTo>
                      <a:pt x="0" y="21535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7086600" y="1147763"/>
              <a:ext cx="1447800" cy="1143000"/>
              <a:chOff x="7086600" y="1147763"/>
              <a:chExt cx="1447800" cy="1143000"/>
            </a:xfrm>
          </p:grpSpPr>
          <p:sp>
            <p:nvSpPr>
              <p:cNvPr id="16" name="Line 21"/>
              <p:cNvSpPr>
                <a:spLocks noChangeShapeType="1"/>
              </p:cNvSpPr>
              <p:nvPr/>
            </p:nvSpPr>
            <p:spPr bwMode="auto">
              <a:xfrm>
                <a:off x="7086600" y="2290763"/>
                <a:ext cx="14478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Line 22"/>
              <p:cNvSpPr>
                <a:spLocks noChangeShapeType="1"/>
              </p:cNvSpPr>
              <p:nvPr/>
            </p:nvSpPr>
            <p:spPr bwMode="auto">
              <a:xfrm flipV="1">
                <a:off x="7086600" y="1147763"/>
                <a:ext cx="0" cy="11430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Line 23"/>
              <p:cNvSpPr>
                <a:spLocks noChangeShapeType="1"/>
              </p:cNvSpPr>
              <p:nvPr/>
            </p:nvSpPr>
            <p:spPr bwMode="auto">
              <a:xfrm flipV="1">
                <a:off x="7086600" y="1833563"/>
                <a:ext cx="1295400" cy="457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8153400" y="1905000"/>
                <a:ext cx="36263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 err="1" smtClean="0">
                    <a:latin typeface="Symbol" charset="2"/>
                    <a:cs typeface="Symbol" charset="2"/>
                  </a:rPr>
                  <a:t>f</a:t>
                </a:r>
                <a:endParaRPr lang="en-US" i="1" dirty="0">
                  <a:latin typeface="Symbol" charset="2"/>
                  <a:cs typeface="Symbol" charset="2"/>
                </a:endParaRPr>
              </a:p>
            </p:txBody>
          </p:sp>
        </p:grpSp>
      </p:grpSp>
      <p:pic>
        <p:nvPicPr>
          <p:cNvPr id="21" name="Picture 20" descr="image-10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2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685800" y="1905002"/>
            <a:ext cx="2813050" cy="302821"/>
          </a:xfrm>
          <a:prstGeom prst="rect">
            <a:avLst/>
          </a:prstGeom>
        </p:spPr>
      </p:pic>
      <p:pic>
        <p:nvPicPr>
          <p:cNvPr id="22" name="Picture 21" descr="image-11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4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685800" y="2590801"/>
            <a:ext cx="5105400" cy="34248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002" y="3429000"/>
            <a:ext cx="3180421" cy="281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219200"/>
            <a:ext cx="8153400" cy="5181600"/>
          </a:xfrm>
        </p:spPr>
        <p:txBody>
          <a:bodyPr>
            <a:normAutofit fontScale="92500"/>
          </a:bodyPr>
          <a:lstStyle/>
          <a:p>
            <a:r>
              <a:rPr lang="en-US" sz="2400" dirty="0" smtClean="0"/>
              <a:t>A bit underwhelming at the moment.  A small improvement to the dimuon result is expected from analyzing the minimum-bias sample.</a:t>
            </a:r>
          </a:p>
          <a:p>
            <a:endParaRPr lang="en-US" sz="2400" dirty="0" smtClean="0"/>
          </a:p>
          <a:p>
            <a:r>
              <a:rPr lang="en-US" sz="2400" dirty="0" smtClean="0"/>
              <a:t>For dielectrons, this is only</a:t>
            </a:r>
            <a:br>
              <a:rPr lang="en-US" sz="2400" dirty="0" smtClean="0"/>
            </a:br>
            <a:r>
              <a:rPr lang="en-US" sz="2400" dirty="0" smtClean="0"/>
              <a:t>42% of the Run 7 data, so</a:t>
            </a:r>
            <a:br>
              <a:rPr lang="en-US" sz="2400" dirty="0" smtClean="0"/>
            </a:br>
            <a:r>
              <a:rPr lang="en-US" sz="2400" dirty="0" smtClean="0"/>
              <a:t>a larger improvement could</a:t>
            </a:r>
            <a:br>
              <a:rPr lang="en-US" sz="2400" dirty="0" smtClean="0"/>
            </a:br>
            <a:r>
              <a:rPr lang="en-US" sz="2400" dirty="0" smtClean="0"/>
              <a:t>be had, but still ~√2.</a:t>
            </a:r>
          </a:p>
          <a:p>
            <a:endParaRPr lang="en-US" sz="2400" dirty="0" smtClean="0"/>
          </a:p>
          <a:p>
            <a:r>
              <a:rPr lang="en-US" sz="2400" dirty="0" smtClean="0"/>
              <a:t>Most consistent with </a:t>
            </a:r>
            <a:br>
              <a:rPr lang="en-US" sz="2400" dirty="0" smtClean="0"/>
            </a:br>
            <a:r>
              <a:rPr lang="en-US" sz="2400" dirty="0" smtClean="0"/>
              <a:t>zero or negative </a:t>
            </a:r>
            <a:r>
              <a:rPr lang="en-US" sz="2400" i="1" dirty="0" smtClean="0"/>
              <a:t>v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.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Really need RHIC II luminosities to make a precise measurement.</a:t>
            </a:r>
            <a:endParaRPr lang="en-US" sz="2400" dirty="0"/>
          </a:p>
        </p:txBody>
      </p:sp>
      <p:pic>
        <p:nvPicPr>
          <p:cNvPr id="4098" name="Picture 2" descr="C:\Documents and Settings\wysockim\Desktop\v2_pt_central_forward_20-60_logo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4800" y="2286003"/>
            <a:ext cx="4676776" cy="320896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/>
              <a:t>J</a:t>
            </a:r>
            <a:r>
              <a:rPr lang="en-US" dirty="0" smtClean="0"/>
              <a:t>/</a:t>
            </a:r>
            <a:r>
              <a:rPr lang="en-US" dirty="0" smtClean="0">
                <a:latin typeface="Symbol" pitchFamily="18" charset="2"/>
              </a:rPr>
              <a:t>y</a:t>
            </a:r>
            <a:r>
              <a:rPr lang="en-US" dirty="0" smtClean="0"/>
              <a:t> </a:t>
            </a:r>
            <a:r>
              <a:rPr lang="en-US" i="1" dirty="0" smtClean="0"/>
              <a:t>v</a:t>
            </a:r>
            <a:r>
              <a:rPr lang="en-US" baseline="-25000" dirty="0" smtClean="0"/>
              <a:t>2</a:t>
            </a:r>
            <a:r>
              <a:rPr lang="en-US" dirty="0" smtClean="0"/>
              <a:t> in Run 7 </a:t>
            </a:r>
            <a:r>
              <a:rPr lang="en-US" dirty="0" err="1" smtClean="0"/>
              <a:t>Au+Au</a:t>
            </a:r>
            <a:r>
              <a:rPr lang="en-US" dirty="0" smtClean="0"/>
              <a:t> collisions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8/20/2008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/>
              <a:t>Hot Quarks - M. Wysocki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607F220-62B5-4EC8-BF48-74893C4C538D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943600" y="2133602"/>
            <a:ext cx="3055240" cy="308028"/>
          </a:xfrm>
          <a:prstGeom prst="rect">
            <a:avLst/>
          </a:prstGeom>
          <a:noFill/>
        </p:spPr>
        <p:txBody>
          <a:bodyPr wrap="none" lIns="91429" tIns="45714" rIns="91429" bIns="45714" rtlCol="0">
            <a:spAutoFit/>
          </a:bodyPr>
          <a:lstStyle/>
          <a:p>
            <a:r>
              <a:rPr lang="en-US" sz="1400" dirty="0" smtClean="0"/>
              <a:t>Catherine Silvestre, Hard Probes 2008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Projections for RHIC II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dirty="0" smtClean="0"/>
              <a:t>8/20/2008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/>
              <a:t>Hot Quarks - M. Wysocki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607F220-62B5-4EC8-BF48-74893C4C538D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We can use a simple MC or an analytic expression to estimate the error on </a:t>
            </a:r>
            <a:r>
              <a:rPr lang="en-US" sz="2400" i="1" dirty="0" smtClean="0"/>
              <a:t>v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for a given sample size (RHIC II projection).</a:t>
            </a:r>
          </a:p>
          <a:p>
            <a:endParaRPr lang="en-US" sz="2400" dirty="0" smtClean="0"/>
          </a:p>
          <a:p>
            <a:r>
              <a:rPr lang="en-US" sz="2400" dirty="0" smtClean="0"/>
              <a:t>Also incorporate PHENIX </a:t>
            </a:r>
            <a:br>
              <a:rPr lang="en-US" sz="2400" dirty="0" smtClean="0"/>
            </a:br>
            <a:r>
              <a:rPr lang="en-US" sz="2400" dirty="0" smtClean="0"/>
              <a:t>RP resolution and J/</a:t>
            </a:r>
            <a:r>
              <a:rPr lang="en-US" sz="2400" dirty="0" err="1" smtClean="0">
                <a:latin typeface="Symbol" charset="2"/>
                <a:cs typeface="Symbol" charset="2"/>
              </a:rPr>
              <a:t>y</a:t>
            </a:r>
            <a:r>
              <a:rPr lang="en-US" sz="2400" dirty="0" smtClean="0"/>
              <a:t> </a:t>
            </a:r>
            <a:br>
              <a:rPr lang="en-US" sz="2400" dirty="0" smtClean="0"/>
            </a:br>
            <a:r>
              <a:rPr lang="en-US" sz="2400" dirty="0" smtClean="0"/>
              <a:t>signal/background.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2104" y="2514600"/>
            <a:ext cx="4597096" cy="3714750"/>
          </a:xfrm>
          <a:prstGeom prst="rect">
            <a:avLst/>
          </a:prstGeom>
        </p:spPr>
      </p:pic>
      <p:pic>
        <p:nvPicPr>
          <p:cNvPr id="10" name="Picture 9" descr="image-14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889000" y="4241800"/>
            <a:ext cx="3238500" cy="73672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47700" y="5892800"/>
            <a:ext cx="39713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*RHIC II J/</a:t>
            </a:r>
            <a:r>
              <a:rPr lang="en-US" sz="1600" dirty="0" err="1" smtClean="0">
                <a:latin typeface="Symbol" charset="2"/>
                <a:cs typeface="Symbol" charset="2"/>
              </a:rPr>
              <a:t>y</a:t>
            </a:r>
            <a:r>
              <a:rPr lang="en-US" sz="1600" dirty="0" smtClean="0"/>
              <a:t> projections courtesy Tony </a:t>
            </a:r>
            <a:r>
              <a:rPr lang="en-US" sz="1600" dirty="0" err="1" smtClean="0"/>
              <a:t>Frawley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dirty="0" smtClean="0"/>
              <a:t>8/20/2008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/>
              <a:t>Hot Quarks - M. Wysocki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607F220-62B5-4EC8-BF48-74893C4C538D}" type="slidenum">
              <a:rPr lang="en-US" smtClean="0"/>
              <a:pPr/>
              <a:t>17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524001" y="1295400"/>
            <a:ext cx="6264088" cy="4953000"/>
            <a:chOff x="1524000" y="1295400"/>
            <a:chExt cx="6264088" cy="4953000"/>
          </a:xfrm>
        </p:grpSpPr>
        <p:pic>
          <p:nvPicPr>
            <p:cNvPr id="7" name="Picture 2" descr="C:\Documents and Settings\wysockim\Desktop\Rollins Pass - Snow Cut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524000" y="1295400"/>
              <a:ext cx="6264088" cy="4953000"/>
            </a:xfrm>
            <a:prstGeom prst="rect">
              <a:avLst/>
            </a:prstGeom>
            <a:noFill/>
          </p:spPr>
        </p:pic>
        <p:pic>
          <p:nvPicPr>
            <p:cNvPr id="8" name="Picture 5" descr="&#10;quark-red.gif                                                  0017C30BMacintosh HD                   BB752C5B:"/>
            <p:cNvPicPr>
              <a:picLocks noChangeAspect="1" noChangeArrowheads="1"/>
            </p:cNvPicPr>
            <p:nvPr/>
          </p:nvPicPr>
          <p:blipFill>
            <a:blip r:embed="rId3"/>
            <a:stretch>
              <a:fillRect/>
            </a:stretch>
          </p:blipFill>
          <p:spPr bwMode="auto">
            <a:xfrm>
              <a:off x="4191000" y="4127241"/>
              <a:ext cx="657785" cy="761895"/>
            </a:xfrm>
            <a:prstGeom prst="rect">
              <a:avLst/>
            </a:prstGeom>
            <a:noFill/>
          </p:spPr>
        </p:pic>
      </p:grp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PHENIX has measured </a:t>
            </a:r>
            <a:r>
              <a:rPr lang="en-US" i="1" dirty="0" smtClean="0"/>
              <a:t>J</a:t>
            </a:r>
            <a:r>
              <a:rPr lang="en-US" dirty="0" smtClean="0"/>
              <a:t>/</a:t>
            </a:r>
            <a:r>
              <a:rPr lang="en-US" dirty="0" smtClean="0">
                <a:latin typeface="Symbol" pitchFamily="18" charset="2"/>
              </a:rPr>
              <a:t>y</a:t>
            </a:r>
            <a:r>
              <a:rPr lang="en-US" dirty="0" smtClean="0"/>
              <a:t> </a:t>
            </a:r>
            <a:r>
              <a:rPr lang="en-US" i="1" dirty="0" smtClean="0"/>
              <a:t>R</a:t>
            </a:r>
            <a:r>
              <a:rPr lang="en-US" baseline="-25000" dirty="0" smtClean="0"/>
              <a:t>AA</a:t>
            </a:r>
            <a:r>
              <a:rPr lang="en-US" dirty="0" smtClean="0"/>
              <a:t> in </a:t>
            </a:r>
            <a:r>
              <a:rPr lang="en-US" dirty="0" err="1" smtClean="0"/>
              <a:t>Au+Au</a:t>
            </a:r>
            <a:r>
              <a:rPr lang="en-US" dirty="0" smtClean="0"/>
              <a:t> and </a:t>
            </a:r>
            <a:r>
              <a:rPr lang="en-US" dirty="0" err="1" smtClean="0"/>
              <a:t>Cu+Cu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Larger suppression at forward rapidity in </a:t>
            </a:r>
            <a:r>
              <a:rPr lang="en-US" dirty="0" err="1" smtClean="0"/>
              <a:t>Au+Au</a:t>
            </a:r>
            <a:r>
              <a:rPr lang="en-US" dirty="0" smtClean="0"/>
              <a:t>.</a:t>
            </a:r>
          </a:p>
          <a:p>
            <a:pPr lvl="1"/>
            <a:r>
              <a:rPr lang="en-US" dirty="0" err="1" smtClean="0"/>
              <a:t>Cu+Cu</a:t>
            </a:r>
            <a:r>
              <a:rPr lang="en-US" dirty="0" smtClean="0"/>
              <a:t> consistent with CNM projections.</a:t>
            </a:r>
          </a:p>
          <a:p>
            <a:endParaRPr lang="en-US" dirty="0" smtClean="0"/>
          </a:p>
          <a:p>
            <a:r>
              <a:rPr lang="en-US" dirty="0" smtClean="0"/>
              <a:t>First measurement of </a:t>
            </a:r>
            <a:r>
              <a:rPr lang="en-US" i="1" dirty="0" smtClean="0"/>
              <a:t>J</a:t>
            </a:r>
            <a:r>
              <a:rPr lang="en-US" dirty="0" smtClean="0"/>
              <a:t>/</a:t>
            </a:r>
            <a:r>
              <a:rPr lang="en-US" dirty="0" smtClean="0">
                <a:latin typeface="Symbol" pitchFamily="18" charset="2"/>
              </a:rPr>
              <a:t>y</a:t>
            </a:r>
            <a:r>
              <a:rPr lang="en-US" dirty="0" smtClean="0"/>
              <a:t> </a:t>
            </a:r>
            <a:r>
              <a:rPr lang="en-US" i="1" dirty="0" smtClean="0"/>
              <a:t>v</a:t>
            </a:r>
            <a:r>
              <a:rPr lang="en-US" baseline="-25000" dirty="0" smtClean="0"/>
              <a:t>2</a:t>
            </a:r>
            <a:r>
              <a:rPr lang="en-US" dirty="0" smtClean="0"/>
              <a:t> in Run 7 </a:t>
            </a:r>
            <a:r>
              <a:rPr lang="en-US" dirty="0" err="1" smtClean="0"/>
              <a:t>Au+Au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Future high-luminosity running will allow precise measurement of </a:t>
            </a:r>
            <a:r>
              <a:rPr lang="en-US" i="1" dirty="0" smtClean="0"/>
              <a:t>J</a:t>
            </a:r>
            <a:r>
              <a:rPr lang="en-US" dirty="0" smtClean="0"/>
              <a:t>/</a:t>
            </a:r>
            <a:r>
              <a:rPr lang="en-US" dirty="0" err="1" smtClean="0">
                <a:latin typeface="Symbol" pitchFamily="18" charset="2"/>
              </a:rPr>
              <a:t>y</a:t>
            </a:r>
            <a:r>
              <a:rPr lang="en-US" dirty="0" smtClean="0"/>
              <a:t> </a:t>
            </a:r>
            <a:r>
              <a:rPr lang="en-US" i="1" dirty="0" smtClean="0"/>
              <a:t>v</a:t>
            </a:r>
            <a:r>
              <a:rPr lang="en-US" baseline="-25000" dirty="0" smtClean="0"/>
              <a:t>2</a:t>
            </a:r>
            <a:r>
              <a:rPr lang="en-US" dirty="0" smtClean="0"/>
              <a:t>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New </a:t>
            </a:r>
            <a:r>
              <a:rPr lang="en-US" dirty="0" err="1" smtClean="0"/>
              <a:t>d+Au</a:t>
            </a:r>
            <a:r>
              <a:rPr lang="en-US" dirty="0" smtClean="0"/>
              <a:t> data should allow better constraint of CNM effects, and therefore QGP effects</a:t>
            </a:r>
            <a:r>
              <a:rPr lang="en-US" dirty="0" smtClean="0"/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5000" y="6299200"/>
            <a:ext cx="8140700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Bradley Hand ITC TT-Bold"/>
                <a:cs typeface="Bradley Hand ITC TT-Bold"/>
              </a:rPr>
              <a:t>*All wildlife photos taken in Rocky Mountain National Park</a:t>
            </a:r>
            <a:endParaRPr lang="en-US" dirty="0">
              <a:latin typeface="Bradley Hand ITC TT-Bold"/>
              <a:cs typeface="Bradley Hand ITC TT-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smtClean="0"/>
              <a:t>8/20/2008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Hot Quarks - M. Wysocki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5607F220-62B5-4EC8-BF48-74893C4C538D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657600" y="381000"/>
            <a:ext cx="1874898" cy="701801"/>
          </a:xfrm>
          <a:prstGeom prst="rect">
            <a:avLst/>
          </a:prstGeom>
          <a:noFill/>
        </p:spPr>
        <p:txBody>
          <a:bodyPr wrap="none" lIns="91429" tIns="45714" rIns="91429" bIns="45714" rtlCol="0">
            <a:spAutoFit/>
          </a:bodyPr>
          <a:lstStyle/>
          <a:p>
            <a:r>
              <a:rPr lang="en-US" sz="4000" dirty="0" smtClean="0"/>
              <a:t>Backups</a:t>
            </a:r>
            <a:endParaRPr lang="en-US" sz="4000" baseline="-25000" dirty="0"/>
          </a:p>
        </p:txBody>
      </p:sp>
      <p:pic>
        <p:nvPicPr>
          <p:cNvPr id="6" name="Picture 5" descr="IMG_4090_rescal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143000"/>
            <a:ext cx="6705600" cy="502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dirty="0" smtClean="0"/>
              <a:t>8/20/2008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Hot Quarks - M. Wysocki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7F220-62B5-4EC8-BF48-74893C4C538D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801718" y="228600"/>
            <a:ext cx="3809518" cy="707874"/>
          </a:xfrm>
          <a:prstGeom prst="rect">
            <a:avLst/>
          </a:prstGeom>
          <a:noFill/>
        </p:spPr>
        <p:txBody>
          <a:bodyPr wrap="none" lIns="91429" tIns="45714" rIns="91429" bIns="45714" rtlCol="0">
            <a:spAutoFit/>
          </a:bodyPr>
          <a:lstStyle/>
          <a:p>
            <a:r>
              <a:rPr lang="en-US" sz="4000" dirty="0" smtClean="0"/>
              <a:t>v</a:t>
            </a:r>
            <a:r>
              <a:rPr lang="en-US" sz="4000" baseline="-25000" dirty="0" smtClean="0"/>
              <a:t>2</a:t>
            </a:r>
            <a:r>
              <a:rPr lang="en-US" sz="4000" dirty="0" smtClean="0"/>
              <a:t> Statistical Error</a:t>
            </a:r>
            <a:endParaRPr lang="en-US" sz="4000" baseline="-25000" dirty="0"/>
          </a:p>
        </p:txBody>
      </p:sp>
      <p:pic>
        <p:nvPicPr>
          <p:cNvPr id="6" name="Picture 5" descr="image-15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3581400" y="1606694"/>
            <a:ext cx="1447800" cy="222106"/>
          </a:xfrm>
          <a:prstGeom prst="rect">
            <a:avLst/>
          </a:prstGeom>
        </p:spPr>
      </p:pic>
      <p:pic>
        <p:nvPicPr>
          <p:cNvPr id="7" name="Picture 6" descr="image-16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1257302" y="2667000"/>
            <a:ext cx="2753481" cy="333224"/>
          </a:xfrm>
          <a:prstGeom prst="rect">
            <a:avLst/>
          </a:prstGeom>
        </p:spPr>
      </p:pic>
      <p:pic>
        <p:nvPicPr>
          <p:cNvPr id="8" name="Picture 7" descr="image-17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4267200" y="2514600"/>
            <a:ext cx="2946400" cy="648910"/>
          </a:xfrm>
          <a:prstGeom prst="rect">
            <a:avLst/>
          </a:prstGeom>
        </p:spPr>
      </p:pic>
      <p:pic>
        <p:nvPicPr>
          <p:cNvPr id="9" name="Picture 8" descr="image-18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2386932" y="3153982"/>
            <a:ext cx="4090068" cy="579818"/>
          </a:xfrm>
          <a:prstGeom prst="rect">
            <a:avLst/>
          </a:prstGeom>
        </p:spPr>
      </p:pic>
      <p:pic>
        <p:nvPicPr>
          <p:cNvPr id="10" name="Picture 9" descr="image-19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0"/>
              <a:stretch>
                <a:fillRect/>
              </a:stretch>
            </p:blipFill>
          </mc:Choice>
          <mc:Fallback>
            <p:blipFill>
              <a:blip r:embed="rId11"/>
              <a:stretch>
                <a:fillRect/>
              </a:stretch>
            </p:blipFill>
          </mc:Fallback>
        </mc:AlternateContent>
        <p:spPr>
          <a:xfrm>
            <a:off x="914400" y="5181600"/>
            <a:ext cx="2679700" cy="579818"/>
          </a:xfrm>
          <a:prstGeom prst="rect">
            <a:avLst/>
          </a:prstGeom>
        </p:spPr>
      </p:pic>
      <p:pic>
        <p:nvPicPr>
          <p:cNvPr id="11" name="Picture 10" descr="image-20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2"/>
              <a:stretch>
                <a:fillRect/>
              </a:stretch>
            </p:blipFill>
          </mc:Choice>
          <mc:Fallback>
            <p:blipFill>
              <a:blip r:embed="rId13"/>
              <a:stretch>
                <a:fillRect/>
              </a:stretch>
            </p:blipFill>
          </mc:Fallback>
        </mc:AlternateContent>
        <p:spPr>
          <a:xfrm>
            <a:off x="5257800" y="5046788"/>
            <a:ext cx="2667000" cy="82061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40893" y="1066800"/>
            <a:ext cx="4464486" cy="369320"/>
          </a:xfrm>
          <a:prstGeom prst="rect">
            <a:avLst/>
          </a:prstGeom>
          <a:noFill/>
        </p:spPr>
        <p:txBody>
          <a:bodyPr wrap="none" lIns="91429" tIns="45714" rIns="91429" bIns="45714" rtlCol="0">
            <a:spAutoFit/>
          </a:bodyPr>
          <a:lstStyle/>
          <a:p>
            <a:r>
              <a:rPr lang="en-US" dirty="0" smtClean="0"/>
              <a:t>We’ll call our randomly distributed variable X: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31800" y="2145268"/>
            <a:ext cx="5338586" cy="369320"/>
          </a:xfrm>
          <a:prstGeom prst="rect">
            <a:avLst/>
          </a:prstGeom>
          <a:noFill/>
        </p:spPr>
        <p:txBody>
          <a:bodyPr wrap="none" lIns="91429" tIns="45714" rIns="91429" bIns="45714" rtlCol="0">
            <a:spAutoFit/>
          </a:bodyPr>
          <a:lstStyle/>
          <a:p>
            <a:r>
              <a:rPr lang="en-US" dirty="0" smtClean="0"/>
              <a:t>Now we can write down some basic statistical quantities: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62003" y="4114803"/>
            <a:ext cx="7399059" cy="646319"/>
          </a:xfrm>
          <a:prstGeom prst="rect">
            <a:avLst/>
          </a:prstGeom>
          <a:noFill/>
        </p:spPr>
        <p:txBody>
          <a:bodyPr wrap="none" lIns="91429" tIns="45714" rIns="91429" bIns="45714" rtlCol="0">
            <a:spAutoFit/>
          </a:bodyPr>
          <a:lstStyle/>
          <a:p>
            <a:r>
              <a:rPr lang="en-US" dirty="0" smtClean="0"/>
              <a:t>But we’ll be taking multiple samples, so our measurement is the mean of X, and</a:t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 err="1" smtClean="0"/>
              <a:t>statsistcal</a:t>
            </a:r>
            <a:r>
              <a:rPr lang="en-US" dirty="0" smtClean="0"/>
              <a:t> error is the </a:t>
            </a:r>
            <a:r>
              <a:rPr lang="en-US" dirty="0" err="1" smtClean="0"/>
              <a:t>sqrt</a:t>
            </a:r>
            <a:r>
              <a:rPr lang="en-US" dirty="0" smtClean="0"/>
              <a:t> of the variance.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dirty="0" smtClean="0"/>
              <a:t>8/20/2008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/>
              <a:t>Hot Quarks - M. Wysocki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607F220-62B5-4EC8-BF48-74893C4C538D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is an overview of the PHENIX J/</a:t>
            </a:r>
            <a:r>
              <a:rPr lang="en-US" dirty="0" smtClean="0">
                <a:latin typeface="Symbol" pitchFamily="18" charset="2"/>
              </a:rPr>
              <a:t>y</a:t>
            </a:r>
            <a:r>
              <a:rPr lang="en-US" dirty="0" smtClean="0"/>
              <a:t> results in hot nuclear matter, </a:t>
            </a:r>
            <a:r>
              <a:rPr lang="en-US" dirty="0" err="1" smtClean="0"/>
              <a:t>ie</a:t>
            </a:r>
            <a:r>
              <a:rPr lang="en-US" dirty="0" smtClean="0"/>
              <a:t> QGP.</a:t>
            </a:r>
          </a:p>
          <a:p>
            <a:endParaRPr lang="en-US" dirty="0" smtClean="0"/>
          </a:p>
          <a:p>
            <a:r>
              <a:rPr lang="en-US" dirty="0" smtClean="0"/>
              <a:t>I’ll be showing </a:t>
            </a:r>
            <a:r>
              <a:rPr lang="en-US" i="1" dirty="0" smtClean="0"/>
              <a:t>R</a:t>
            </a:r>
            <a:r>
              <a:rPr lang="en-US" baseline="-25000" dirty="0" smtClean="0"/>
              <a:t>AA</a:t>
            </a:r>
            <a:r>
              <a:rPr lang="en-US" dirty="0" smtClean="0"/>
              <a:t> and </a:t>
            </a:r>
            <a:r>
              <a:rPr lang="en-US" i="1" dirty="0" smtClean="0"/>
              <a:t>v</a:t>
            </a:r>
            <a:r>
              <a:rPr lang="en-US" baseline="-25000" dirty="0" smtClean="0"/>
              <a:t>2</a:t>
            </a:r>
            <a:r>
              <a:rPr lang="en-US" dirty="0" smtClean="0"/>
              <a:t> in Au+Au collisions, as well as </a:t>
            </a:r>
            <a:r>
              <a:rPr lang="en-US" i="1" dirty="0" smtClean="0"/>
              <a:t>R</a:t>
            </a:r>
            <a:r>
              <a:rPr lang="en-US" baseline="-25000" dirty="0" smtClean="0"/>
              <a:t>AA</a:t>
            </a:r>
            <a:r>
              <a:rPr lang="en-US" dirty="0" smtClean="0"/>
              <a:t> from </a:t>
            </a:r>
            <a:r>
              <a:rPr lang="en-US" dirty="0" err="1" smtClean="0"/>
              <a:t>Cu+Cu</a:t>
            </a:r>
            <a:r>
              <a:rPr lang="en-US" dirty="0" smtClean="0"/>
              <a:t> collisions.</a:t>
            </a:r>
          </a:p>
          <a:p>
            <a:endParaRPr lang="en-US" dirty="0" smtClean="0"/>
          </a:p>
          <a:p>
            <a:r>
              <a:rPr lang="en-US" dirty="0" smtClean="0"/>
              <a:t>Hopefully by the end you’ll have a nice overview of the current landscape.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smtClean="0"/>
              <a:t>8/20/2008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Hot Quarks - M. Wysocki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7F220-62B5-4EC8-BF48-74893C4C538D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364" y="0"/>
            <a:ext cx="8417214" cy="628896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8/20/2008</a:t>
            </a:r>
            <a:endParaRPr lang="en-US" dirty="0"/>
          </a:p>
        </p:txBody>
      </p:sp>
      <p:pic>
        <p:nvPicPr>
          <p:cNvPr id="16" name="Picture 174" descr="charmonium_potential1.gif                                      00029188Macintosh HD                   BB752C5B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3581400"/>
            <a:ext cx="3200400" cy="2971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J/</a:t>
            </a:r>
            <a:r>
              <a:rPr lang="en-US" dirty="0" err="1" smtClean="0">
                <a:latin typeface="Symbol" charset="2"/>
                <a:cs typeface="Symbol" charset="2"/>
              </a:rPr>
              <a:t>y</a:t>
            </a:r>
            <a:r>
              <a:rPr lang="en-US" dirty="0" err="1" smtClean="0"/>
              <a:t>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/>
              <a:t>Hot Quarks - M. Wysocki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607F220-62B5-4EC8-BF48-74893C4C538D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000" i="1" dirty="0" smtClean="0"/>
              <a:t>“If high energy heavy ion collisions lead to the formation of a hot quark-gluon plasma, then </a:t>
            </a:r>
            <a:r>
              <a:rPr lang="en-US" sz="2000" i="1" dirty="0" err="1" smtClean="0"/>
              <a:t>colour</a:t>
            </a:r>
            <a:r>
              <a:rPr lang="en-US" sz="2000" i="1" dirty="0" smtClean="0"/>
              <a:t> screening prevents cc binding in the deconfined interior of the interaction region.”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				    - Matsui &amp; Satz, 1986</a:t>
            </a:r>
          </a:p>
          <a:p>
            <a:endParaRPr lang="en-US" sz="2000" dirty="0" smtClean="0"/>
          </a:p>
          <a:p>
            <a:r>
              <a:rPr lang="en-US" sz="2000" dirty="0" smtClean="0"/>
              <a:t>Debye screening (from EM plasmas) is a modification a particle’s potential due to the charge density of </a:t>
            </a:r>
            <a:br>
              <a:rPr lang="en-US" sz="2000" dirty="0" smtClean="0"/>
            </a:br>
            <a:r>
              <a:rPr lang="en-US" sz="2000" dirty="0" smtClean="0"/>
              <a:t>the surrounding medium.</a:t>
            </a:r>
          </a:p>
          <a:p>
            <a:endParaRPr lang="en-US" sz="2000" dirty="0" smtClean="0"/>
          </a:p>
          <a:p>
            <a:r>
              <a:rPr lang="en-US" sz="2000" dirty="0" smtClean="0"/>
              <a:t>One way to look at it is that the </a:t>
            </a:r>
            <a:br>
              <a:rPr lang="en-US" sz="2000" dirty="0" smtClean="0"/>
            </a:br>
            <a:r>
              <a:rPr lang="en-US" sz="2000" dirty="0" smtClean="0"/>
              <a:t>charmonium potential well is modified</a:t>
            </a:r>
            <a:br>
              <a:rPr lang="en-US" sz="2000" dirty="0" smtClean="0"/>
            </a:br>
            <a:r>
              <a:rPr lang="en-US" sz="2000" dirty="0" smtClean="0"/>
              <a:t>in the medium to become much shallower.</a:t>
            </a:r>
          </a:p>
          <a:p>
            <a:endParaRPr lang="en-US" sz="2000" dirty="0" smtClean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5583765" y="1693333"/>
            <a:ext cx="76200" cy="1587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86" descr="J/Psi Vacuum.jpg                                               00029188Macintosh HD                   BB752C5B:"/>
          <p:cNvPicPr>
            <a:picLocks noChangeAspect="1" noChangeArrowheads="1"/>
          </p:cNvPicPr>
          <p:nvPr/>
        </p:nvPicPr>
        <p:blipFill>
          <a:blip r:embed="rId3"/>
          <a:srcRect l="25040" t="81313" r="22022" b="3017"/>
          <a:stretch>
            <a:fillRect/>
          </a:stretch>
        </p:blipFill>
        <p:spPr bwMode="auto">
          <a:xfrm>
            <a:off x="825500" y="5651500"/>
            <a:ext cx="1587500" cy="469900"/>
          </a:xfrm>
          <a:prstGeom prst="rect">
            <a:avLst/>
          </a:prstGeom>
          <a:noFill/>
        </p:spPr>
      </p:pic>
      <p:pic>
        <p:nvPicPr>
          <p:cNvPr id="22" name="Picture 76" descr="jpsi_qgp.jpg                                                   00029188Macintosh HD                   BB752C5B:"/>
          <p:cNvPicPr>
            <a:picLocks noChangeAspect="1" noChangeArrowheads="1"/>
          </p:cNvPicPr>
          <p:nvPr/>
        </p:nvPicPr>
        <p:blipFill>
          <a:blip r:embed="rId4"/>
          <a:srcRect l="24610" t="81421" r="21109" b="1346"/>
          <a:stretch>
            <a:fillRect/>
          </a:stretch>
        </p:blipFill>
        <p:spPr bwMode="auto">
          <a:xfrm>
            <a:off x="3441700" y="5626100"/>
            <a:ext cx="1600200" cy="508000"/>
          </a:xfrm>
          <a:prstGeom prst="rect">
            <a:avLst/>
          </a:prstGeom>
          <a:noFill/>
        </p:spPr>
      </p:pic>
      <p:cxnSp>
        <p:nvCxnSpPr>
          <p:cNvPr id="24" name="Straight Arrow Connector 23"/>
          <p:cNvCxnSpPr/>
          <p:nvPr/>
        </p:nvCxnSpPr>
        <p:spPr>
          <a:xfrm>
            <a:off x="2552700" y="5867400"/>
            <a:ext cx="749300" cy="1588"/>
          </a:xfrm>
          <a:prstGeom prst="straightConnector1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5410200" y="3581400"/>
            <a:ext cx="3200400" cy="2995612"/>
            <a:chOff x="5410200" y="3581400"/>
            <a:chExt cx="3200400" cy="2995612"/>
          </a:xfrm>
        </p:grpSpPr>
        <p:grpSp>
          <p:nvGrpSpPr>
            <p:cNvPr id="20" name="Group 19"/>
            <p:cNvGrpSpPr/>
            <p:nvPr/>
          </p:nvGrpSpPr>
          <p:grpSpPr>
            <a:xfrm>
              <a:off x="5410200" y="3581400"/>
              <a:ext cx="3200400" cy="2995612"/>
              <a:chOff x="5257800" y="4038600"/>
              <a:chExt cx="3200400" cy="2995612"/>
            </a:xfrm>
          </p:grpSpPr>
          <p:grpSp>
            <p:nvGrpSpPr>
              <p:cNvPr id="17" name="Group 179"/>
              <p:cNvGrpSpPr>
                <a:grpSpLocks/>
              </p:cNvGrpSpPr>
              <p:nvPr/>
            </p:nvGrpSpPr>
            <p:grpSpPr bwMode="auto">
              <a:xfrm>
                <a:off x="5257800" y="4038600"/>
                <a:ext cx="3200400" cy="2995612"/>
                <a:chOff x="3264" y="1145"/>
                <a:chExt cx="2016" cy="1887"/>
              </a:xfrm>
            </p:grpSpPr>
            <p:pic>
              <p:nvPicPr>
                <p:cNvPr id="18" name="Picture 170" descr="charmonium_potential.gif                                       00029188Macintosh HD                   BB752C5B:"/>
                <p:cNvPicPr>
                  <a:picLocks noChangeAspect="1" noChangeArrowheads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3264" y="1145"/>
                  <a:ext cx="2016" cy="1887"/>
                </a:xfrm>
                <a:prstGeom prst="rect">
                  <a:avLst/>
                </a:prstGeom>
                <a:noFill/>
              </p:spPr>
            </p:pic>
            <p:sp>
              <p:nvSpPr>
                <p:cNvPr id="19" name="Text Box 176"/>
                <p:cNvSpPr txBox="1">
                  <a:spLocks noChangeArrowheads="1"/>
                </p:cNvSpPr>
                <p:nvPr/>
              </p:nvSpPr>
              <p:spPr bwMode="auto">
                <a:xfrm>
                  <a:off x="4694" y="2606"/>
                  <a:ext cx="324" cy="1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400" dirty="0">
                      <a:solidFill>
                        <a:srgbClr val="0000FF"/>
                      </a:solidFill>
                    </a:rPr>
                    <a:t>T=</a:t>
                  </a:r>
                  <a:r>
                    <a:rPr lang="en-US" sz="1400" dirty="0" err="1">
                      <a:solidFill>
                        <a:srgbClr val="0000FF"/>
                      </a:solidFill>
                    </a:rPr>
                    <a:t>T</a:t>
                  </a:r>
                  <a:r>
                    <a:rPr lang="en-US" sz="1400" baseline="-25000" dirty="0" err="1">
                      <a:solidFill>
                        <a:srgbClr val="0000FF"/>
                      </a:solidFill>
                    </a:rPr>
                    <a:t>c</a:t>
                  </a:r>
                  <a:endParaRPr lang="en-US" sz="1400" baseline="-25000" dirty="0">
                    <a:solidFill>
                      <a:srgbClr val="0000FF"/>
                    </a:solidFill>
                  </a:endParaRPr>
                </a:p>
              </p:txBody>
            </p:sp>
          </p:grpSp>
          <p:sp>
            <p:nvSpPr>
              <p:cNvPr id="15" name="Text Box 169"/>
              <p:cNvSpPr txBox="1">
                <a:spLocks noChangeArrowheads="1"/>
              </p:cNvSpPr>
              <p:nvPr/>
            </p:nvSpPr>
            <p:spPr bwMode="auto">
              <a:xfrm>
                <a:off x="7518400" y="6172200"/>
                <a:ext cx="482111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400" dirty="0">
                    <a:solidFill>
                      <a:srgbClr val="1EC328"/>
                    </a:solidFill>
                  </a:rPr>
                  <a:t>T=0</a:t>
                </a:r>
                <a:endParaRPr lang="en-US" sz="1400" dirty="0"/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7277100" y="4394200"/>
              <a:ext cx="91718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1E00FF"/>
                  </a:solidFill>
                </a:rPr>
                <a:t>In Medium</a:t>
              </a:r>
              <a:endParaRPr lang="en-US" sz="1400" dirty="0">
                <a:solidFill>
                  <a:srgbClr val="1E00FF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6" descr="J/Psi Vacuum.jpg                                               00029188Macintosh HD                   BB752C5B:"/>
          <p:cNvPicPr>
            <a:picLocks noChangeAspect="1" noChangeArrowheads="1"/>
          </p:cNvPicPr>
          <p:nvPr/>
        </p:nvPicPr>
        <p:blipFill>
          <a:blip r:embed="rId2"/>
          <a:srcRect l="39439" t="24987" r="39386" b="33510"/>
          <a:stretch>
            <a:fillRect/>
          </a:stretch>
        </p:blipFill>
        <p:spPr bwMode="auto">
          <a:xfrm>
            <a:off x="2527300" y="4178300"/>
            <a:ext cx="635000" cy="1244600"/>
          </a:xfrm>
          <a:prstGeom prst="rect">
            <a:avLst/>
          </a:prstGeom>
          <a:noFill/>
        </p:spPr>
      </p:pic>
      <p:pic>
        <p:nvPicPr>
          <p:cNvPr id="7" name="Picture 76" descr="jpsi_qgp.jpg                                                   00029188Macintosh HD                   BB752C5B:"/>
          <p:cNvPicPr>
            <a:picLocks noChangeAspect="1" noChangeArrowheads="1"/>
          </p:cNvPicPr>
          <p:nvPr/>
        </p:nvPicPr>
        <p:blipFill>
          <a:blip r:embed="rId3"/>
          <a:srcRect l="12116" r="6462" b="18578"/>
          <a:stretch>
            <a:fillRect/>
          </a:stretch>
        </p:blipFill>
        <p:spPr bwMode="auto">
          <a:xfrm>
            <a:off x="4800600" y="3505203"/>
            <a:ext cx="2400300" cy="240029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/>
              <a:t>J</a:t>
            </a:r>
            <a:r>
              <a:rPr lang="en-US" dirty="0" smtClean="0"/>
              <a:t>/</a:t>
            </a:r>
            <a:r>
              <a:rPr lang="en-US" dirty="0" err="1" smtClean="0">
                <a:latin typeface="Symbol" pitchFamily="18" charset="2"/>
              </a:rPr>
              <a:t>y</a:t>
            </a:r>
            <a:r>
              <a:rPr lang="en-US" dirty="0" err="1" smtClean="0"/>
              <a:t>s</a:t>
            </a:r>
            <a:r>
              <a:rPr lang="en-US" dirty="0" smtClean="0"/>
              <a:t> Unbound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dirty="0" smtClean="0"/>
              <a:t>8/20/2008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/>
              <a:t>Hot Quarks - M. Wysocki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607F220-62B5-4EC8-BF48-74893C4C538D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Another view is that the energetic short-range interactions in the QGP overwhelm the charmonium binding interaction.</a:t>
            </a:r>
          </a:p>
          <a:p>
            <a:endParaRPr lang="en-US" sz="2000" dirty="0" smtClean="0"/>
          </a:p>
          <a:p>
            <a:r>
              <a:rPr lang="en-US" sz="2000" dirty="0" smtClean="0"/>
              <a:t>The charm and anti-charm become unbound, and may combine with light quarks to emerge as open charm mesons.</a:t>
            </a:r>
          </a:p>
          <a:p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PHENIX Detectors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dirty="0" smtClean="0"/>
              <a:t>8/20/2008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/>
              <a:t>Hot Quarks - M. Wysocki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607F220-62B5-4EC8-BF48-74893C4C538D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7" name="Content Placeholder 5" descr="phenix_3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6480" y="2518966"/>
            <a:ext cx="4191000" cy="3521475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6507480" y="4764323"/>
            <a:ext cx="670560" cy="259080"/>
          </a:xfrm>
          <a:prstGeom prst="straightConnector1">
            <a:avLst/>
          </a:prstGeom>
          <a:ln w="34925"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0800000">
            <a:off x="1729740" y="3209843"/>
            <a:ext cx="586740" cy="172720"/>
          </a:xfrm>
          <a:prstGeom prst="straightConnector1">
            <a:avLst/>
          </a:prstGeom>
          <a:ln w="34925">
            <a:solidFill>
              <a:srgbClr val="FFC000"/>
            </a:solidFill>
            <a:tailEnd type="arrow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178043" y="4850687"/>
            <a:ext cx="777062" cy="656863"/>
          </a:xfrm>
          <a:prstGeom prst="rect">
            <a:avLst/>
          </a:prstGeom>
          <a:noFill/>
        </p:spPr>
        <p:txBody>
          <a:bodyPr wrap="none" lIns="101870" tIns="50935" rIns="101870" bIns="50935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Au ion</a:t>
            </a:r>
          </a:p>
          <a:p>
            <a:r>
              <a:rPr lang="en-US" dirty="0" err="1" smtClean="0">
                <a:solidFill>
                  <a:srgbClr val="0000FF"/>
                </a:solidFill>
              </a:rPr>
              <a:t>y</a:t>
            </a:r>
            <a:r>
              <a:rPr lang="en-US" dirty="0" smtClean="0">
                <a:solidFill>
                  <a:srgbClr val="0000FF"/>
                </a:solidFill>
              </a:rPr>
              <a:t>&gt;0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6738" y="2789583"/>
            <a:ext cx="777062" cy="656863"/>
          </a:xfrm>
          <a:prstGeom prst="rect">
            <a:avLst/>
          </a:prstGeom>
          <a:noFill/>
        </p:spPr>
        <p:txBody>
          <a:bodyPr wrap="none" lIns="101870" tIns="50935" rIns="101870" bIns="50935" rtlCol="0">
            <a:spAutoFit/>
          </a:bodyPr>
          <a:lstStyle/>
          <a:p>
            <a:r>
              <a:rPr lang="en-US" dirty="0" smtClean="0">
                <a:solidFill>
                  <a:srgbClr val="F6B726"/>
                </a:solidFill>
              </a:rPr>
              <a:t>Au ion</a:t>
            </a:r>
          </a:p>
          <a:p>
            <a:r>
              <a:rPr lang="en-US" dirty="0" err="1" smtClean="0">
                <a:solidFill>
                  <a:srgbClr val="F6B726"/>
                </a:solidFill>
              </a:rPr>
              <a:t>y</a:t>
            </a:r>
            <a:r>
              <a:rPr lang="en-US" dirty="0" smtClean="0">
                <a:solidFill>
                  <a:srgbClr val="F6B726"/>
                </a:solidFill>
              </a:rPr>
              <a:t>&lt;0</a:t>
            </a:r>
            <a:endParaRPr lang="en-US" dirty="0">
              <a:solidFill>
                <a:srgbClr val="F6B726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800" y="4418885"/>
            <a:ext cx="1927860" cy="1210860"/>
          </a:xfrm>
          <a:prstGeom prst="rect">
            <a:avLst/>
          </a:prstGeom>
          <a:noFill/>
        </p:spPr>
        <p:txBody>
          <a:bodyPr wrap="square" lIns="101870" tIns="50935" rIns="101870" bIns="50935" rtlCol="0">
            <a:spAutoFit/>
          </a:bodyPr>
          <a:lstStyle/>
          <a:p>
            <a:r>
              <a:rPr lang="en-US" dirty="0" err="1" smtClean="0"/>
              <a:t>MuTr</a:t>
            </a:r>
            <a:r>
              <a:rPr lang="en-US" dirty="0" smtClean="0"/>
              <a:t> and </a:t>
            </a:r>
            <a:r>
              <a:rPr lang="en-US" dirty="0" err="1" smtClean="0"/>
              <a:t>MuID</a:t>
            </a:r>
            <a:r>
              <a:rPr lang="en-US" dirty="0" smtClean="0"/>
              <a:t> detect J/</a:t>
            </a:r>
            <a:r>
              <a:rPr lang="en-US" dirty="0" err="1" smtClean="0"/>
              <a:t>ψ</a:t>
            </a:r>
            <a:r>
              <a:rPr lang="en-US" dirty="0" err="1" smtClean="0">
                <a:latin typeface="Symbol" charset="2"/>
                <a:cs typeface="Symbol" charset="2"/>
              </a:rPr>
              <a:t>®mm</a:t>
            </a:r>
            <a:r>
              <a:rPr lang="en-US" dirty="0" smtClean="0"/>
              <a:t> at forward rapidities.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735580" y="1447802"/>
            <a:ext cx="3604260" cy="933874"/>
          </a:xfrm>
          <a:prstGeom prst="rect">
            <a:avLst/>
          </a:prstGeom>
          <a:noFill/>
        </p:spPr>
        <p:txBody>
          <a:bodyPr wrap="square" lIns="101870" tIns="50935" rIns="101870" bIns="50935" rtlCol="0">
            <a:spAutoFit/>
          </a:bodyPr>
          <a:lstStyle/>
          <a:p>
            <a:r>
              <a:rPr lang="en-US" dirty="0" smtClean="0"/>
              <a:t>Drift Chamber, Pad Chamber, </a:t>
            </a:r>
            <a:r>
              <a:rPr lang="en-US" dirty="0" err="1" smtClean="0"/>
              <a:t>EMCal</a:t>
            </a:r>
            <a:r>
              <a:rPr lang="en-US" dirty="0" smtClean="0"/>
              <a:t> &amp; RICH detect J/</a:t>
            </a:r>
            <a:r>
              <a:rPr lang="en-US" dirty="0" err="1" smtClean="0"/>
              <a:t>ψ</a:t>
            </a:r>
            <a:r>
              <a:rPr lang="en-US" dirty="0" err="1" smtClean="0">
                <a:latin typeface="Symbol" charset="2"/>
                <a:cs typeface="Symbol" charset="2"/>
              </a:rPr>
              <a:t>®</a:t>
            </a:r>
            <a:r>
              <a:rPr lang="en-US" dirty="0" err="1" smtClean="0"/>
              <a:t>ee</a:t>
            </a:r>
            <a:r>
              <a:rPr lang="en-US" dirty="0" smtClean="0"/>
              <a:t> at mid-rapidity.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591300" y="2760564"/>
            <a:ext cx="2346960" cy="1210873"/>
          </a:xfrm>
          <a:prstGeom prst="rect">
            <a:avLst/>
          </a:prstGeom>
          <a:noFill/>
        </p:spPr>
        <p:txBody>
          <a:bodyPr wrap="square" lIns="101870" tIns="50935" rIns="101870" bIns="50935" rtlCol="0">
            <a:spAutoFit/>
          </a:bodyPr>
          <a:lstStyle/>
          <a:p>
            <a:r>
              <a:rPr lang="en-US" dirty="0" smtClean="0"/>
              <a:t>Beam-Beam Counter used to measure centrality and collision </a:t>
            </a:r>
            <a:r>
              <a:rPr lang="en-US" dirty="0" err="1" smtClean="0"/>
              <a:t>z</a:t>
            </a:r>
            <a:r>
              <a:rPr lang="en-US" dirty="0" smtClean="0"/>
              <a:t>-position.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4846" y="977900"/>
            <a:ext cx="4133253" cy="2743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5700" y="4343400"/>
            <a:ext cx="4965700" cy="22887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Measuring the </a:t>
            </a:r>
            <a:r>
              <a:rPr lang="en-US" i="1" dirty="0" smtClean="0"/>
              <a:t>J</a:t>
            </a:r>
            <a:r>
              <a:rPr lang="en-US" dirty="0" smtClean="0"/>
              <a:t>/</a:t>
            </a:r>
            <a:r>
              <a:rPr lang="en-US" dirty="0" smtClean="0">
                <a:latin typeface="Symbol" pitchFamily="18" charset="2"/>
              </a:rPr>
              <a:t>y</a:t>
            </a:r>
            <a:r>
              <a:rPr lang="en-US" dirty="0" smtClean="0"/>
              <a:t> at PHENIX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smtClean="0"/>
              <a:t>8/20/2008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/>
              <a:t>Hot Quarks - M. Wysocki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607F220-62B5-4EC8-BF48-74893C4C538D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Use a </a:t>
            </a:r>
            <a:r>
              <a:rPr lang="en-US" sz="2000" dirty="0" err="1" smtClean="0"/>
              <a:t>Glauber</a:t>
            </a:r>
            <a:r>
              <a:rPr lang="en-US" sz="2000" dirty="0" smtClean="0"/>
              <a:t> model combined with</a:t>
            </a:r>
            <a:br>
              <a:rPr lang="en-US" sz="2000" dirty="0" smtClean="0"/>
            </a:br>
            <a:r>
              <a:rPr lang="en-US" sz="2000" dirty="0" smtClean="0"/>
              <a:t>a Negative Binomial distribution of</a:t>
            </a:r>
            <a:br>
              <a:rPr lang="en-US" sz="2000" dirty="0" smtClean="0"/>
            </a:br>
            <a:r>
              <a:rPr lang="en-US" sz="2000" dirty="0" smtClean="0"/>
              <a:t>particles going into the BBC</a:t>
            </a:r>
            <a:br>
              <a:rPr lang="en-US" sz="2000" dirty="0" smtClean="0"/>
            </a:br>
            <a:r>
              <a:rPr lang="en-US" sz="2000" dirty="0" smtClean="0"/>
              <a:t>(3&lt;</a:t>
            </a:r>
            <a:r>
              <a:rPr lang="en-US" sz="2000" dirty="0" smtClean="0">
                <a:latin typeface="Symbol" pitchFamily="18" charset="2"/>
              </a:rPr>
              <a:t>|</a:t>
            </a:r>
            <a:r>
              <a:rPr lang="en-US" sz="2000" i="1" dirty="0" smtClean="0">
                <a:latin typeface="Symbol" pitchFamily="18" charset="2"/>
              </a:rPr>
              <a:t>h</a:t>
            </a:r>
            <a:r>
              <a:rPr lang="en-US" sz="2000" dirty="0" smtClean="0">
                <a:latin typeface="Symbol" pitchFamily="18" charset="2"/>
              </a:rPr>
              <a:t>|</a:t>
            </a:r>
            <a:r>
              <a:rPr lang="en-US" sz="2000" dirty="0" smtClean="0"/>
              <a:t>&lt;3.9) to map centrality classes</a:t>
            </a:r>
            <a:br>
              <a:rPr lang="en-US" sz="2000" dirty="0" smtClean="0"/>
            </a:br>
            <a:r>
              <a:rPr lang="en-US" sz="2000" dirty="0" smtClean="0"/>
              <a:t>to </a:t>
            </a:r>
            <a:r>
              <a:rPr lang="en-US" sz="2000" i="1" dirty="0" err="1" smtClean="0"/>
              <a:t>N</a:t>
            </a:r>
            <a:r>
              <a:rPr lang="en-US" sz="2000" baseline="-25000" dirty="0" err="1" smtClean="0"/>
              <a:t>part</a:t>
            </a:r>
            <a:r>
              <a:rPr lang="en-US" sz="2000" dirty="0" smtClean="0"/>
              <a:t>, </a:t>
            </a:r>
            <a:r>
              <a:rPr lang="en-US" sz="2000" i="1" dirty="0" smtClean="0"/>
              <a:t>N</a:t>
            </a:r>
            <a:r>
              <a:rPr lang="en-US" sz="2000" baseline="-25000" dirty="0" smtClean="0"/>
              <a:t>coll</a:t>
            </a:r>
            <a:r>
              <a:rPr lang="en-US" sz="2000" dirty="0" smtClean="0"/>
              <a:t>, etc.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Extract J/</a:t>
            </a:r>
            <a:r>
              <a:rPr lang="en-US" sz="2000" dirty="0" smtClean="0">
                <a:latin typeface="Symbol" charset="2"/>
                <a:cs typeface="Symbol" charset="2"/>
              </a:rPr>
              <a:t>y</a:t>
            </a:r>
            <a:r>
              <a:rPr lang="en-US" sz="2000" dirty="0" smtClean="0"/>
              <a:t> by removing the combinatoric background either through like-sign subtraction or event mixing, then fitting the remaining peak.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smtClean="0"/>
              <a:t>8/20/2008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Hot Quarks - M. Wysocki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5607F220-62B5-4EC8-BF48-74893C4C538D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90600" y="381000"/>
            <a:ext cx="7270292" cy="707874"/>
          </a:xfrm>
          <a:prstGeom prst="rect">
            <a:avLst/>
          </a:prstGeom>
          <a:noFill/>
        </p:spPr>
        <p:txBody>
          <a:bodyPr wrap="none" lIns="91429" tIns="45714" rIns="91429" bIns="45714" rtlCol="0">
            <a:spAutoFit/>
          </a:bodyPr>
          <a:lstStyle/>
          <a:p>
            <a:r>
              <a:rPr lang="en-US" sz="4000" dirty="0" smtClean="0"/>
              <a:t>Studying J/</a:t>
            </a:r>
            <a:r>
              <a:rPr lang="en-US" sz="4000" dirty="0" smtClean="0">
                <a:latin typeface="Symbol" charset="2"/>
                <a:cs typeface="Symbol" charset="2"/>
              </a:rPr>
              <a:t>y</a:t>
            </a:r>
            <a:r>
              <a:rPr lang="en-US" sz="4000" dirty="0" smtClean="0"/>
              <a:t> Suppression with </a:t>
            </a:r>
            <a:r>
              <a:rPr lang="en-US" sz="4000" i="1" dirty="0" smtClean="0"/>
              <a:t>R</a:t>
            </a:r>
            <a:r>
              <a:rPr lang="en-US" sz="4000" baseline="-25000" dirty="0" smtClean="0"/>
              <a:t>AA</a:t>
            </a:r>
            <a:endParaRPr lang="en-US" sz="4000" baseline="-25000" dirty="0"/>
          </a:p>
        </p:txBody>
      </p:sp>
      <p:pic>
        <p:nvPicPr>
          <p:cNvPr id="10" name="Picture 9" descr="IMG_4158_rescaled.jpg"/>
          <p:cNvPicPr>
            <a:picLocks noChangeAspect="1"/>
          </p:cNvPicPr>
          <p:nvPr/>
        </p:nvPicPr>
        <p:blipFill>
          <a:blip r:embed="rId2"/>
          <a:srcRect l="17086" t="18245" r="11154" b="10295"/>
          <a:stretch>
            <a:fillRect/>
          </a:stretch>
        </p:blipFill>
        <p:spPr>
          <a:xfrm>
            <a:off x="1371600" y="1371600"/>
            <a:ext cx="6400800" cy="477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/>
              <a:t>R</a:t>
            </a:r>
            <a:r>
              <a:rPr lang="en-US" baseline="-25000" dirty="0" smtClean="0"/>
              <a:t>AA</a:t>
            </a:r>
            <a:endParaRPr lang="en-US" baseline="-25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dirty="0" smtClean="0"/>
              <a:t>8/20/2008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/>
              <a:t>Hot Quarks - M. Wysocki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607F220-62B5-4EC8-BF48-74893C4C538D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Take the yields from nuclear collisions and divide by </a:t>
            </a:r>
            <a:r>
              <a:rPr lang="en-US" dirty="0" err="1" smtClean="0"/>
              <a:t>p+p</a:t>
            </a:r>
            <a:r>
              <a:rPr lang="en-US" dirty="0" smtClean="0"/>
              <a:t> yields, scaled by the appropriate number of binary collisions (</a:t>
            </a:r>
            <a:r>
              <a:rPr lang="en-US" i="1" dirty="0" smtClean="0"/>
              <a:t>N</a:t>
            </a:r>
            <a:r>
              <a:rPr lang="en-US" i="1" baseline="-25000" dirty="0" smtClean="0"/>
              <a:t>coll</a:t>
            </a:r>
            <a:r>
              <a:rPr lang="en-US" dirty="0" smtClean="0"/>
              <a:t>).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Deviations from unity should first be compared to CNM effects.  Any remaining suppression can be attributed to the deconfined medium (QGP).</a:t>
            </a:r>
            <a:endParaRPr lang="en-US" dirty="0"/>
          </a:p>
        </p:txBody>
      </p:sp>
      <p:pic>
        <p:nvPicPr>
          <p:cNvPr id="7" name="Picture 6" descr="image-8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2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514602" y="2971801"/>
            <a:ext cx="4360863" cy="9191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wysockim\Desktop\Run 4 RAA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2" y="1219203"/>
            <a:ext cx="4727575" cy="489436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/>
              <a:t>R</a:t>
            </a:r>
            <a:r>
              <a:rPr lang="en-US" baseline="-25000" dirty="0" smtClean="0"/>
              <a:t>AA</a:t>
            </a:r>
            <a:r>
              <a:rPr lang="en-US" dirty="0" smtClean="0"/>
              <a:t> vs. </a:t>
            </a:r>
            <a:r>
              <a:rPr lang="en-US" i="1" dirty="0" err="1" smtClean="0"/>
              <a:t>N</a:t>
            </a:r>
            <a:r>
              <a:rPr lang="en-US" baseline="-25000" dirty="0" err="1" smtClean="0"/>
              <a:t>part</a:t>
            </a:r>
            <a:r>
              <a:rPr lang="en-US" dirty="0" smtClean="0"/>
              <a:t> in 200GeV Au+Au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dirty="0" smtClean="0"/>
              <a:t>8/20/2008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/>
              <a:t>Hot Quarks - M. Wysocki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607F220-62B5-4EC8-BF48-74893C4C538D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295401"/>
            <a:ext cx="3886200" cy="5105400"/>
          </a:xfrm>
        </p:spPr>
        <p:txBody>
          <a:bodyPr>
            <a:normAutofit/>
          </a:bodyPr>
          <a:lstStyle/>
          <a:p>
            <a:endParaRPr lang="en-US" sz="2000" dirty="0" smtClean="0"/>
          </a:p>
          <a:p>
            <a:r>
              <a:rPr lang="en-US" sz="2000" dirty="0" smtClean="0"/>
              <a:t>Obvious suppression in more central collisions (larger </a:t>
            </a:r>
            <a:r>
              <a:rPr lang="en-US" sz="2000" i="1" dirty="0" err="1" smtClean="0"/>
              <a:t>N</a:t>
            </a:r>
            <a:r>
              <a:rPr lang="en-US" sz="2000" baseline="-25000" dirty="0" err="1" smtClean="0"/>
              <a:t>part</a:t>
            </a:r>
            <a:r>
              <a:rPr lang="en-US" sz="2000" dirty="0" smtClean="0"/>
              <a:t>).</a:t>
            </a:r>
          </a:p>
          <a:p>
            <a:endParaRPr lang="en-US" sz="2000" dirty="0" smtClean="0"/>
          </a:p>
          <a:p>
            <a:r>
              <a:rPr lang="en-US" sz="2000" dirty="0" smtClean="0"/>
              <a:t>Larger suppression at </a:t>
            </a:r>
            <a:r>
              <a:rPr lang="en-US" sz="2000" dirty="0" smtClean="0">
                <a:solidFill>
                  <a:srgbClr val="1E00FF"/>
                </a:solidFill>
              </a:rPr>
              <a:t>forward rapidity </a:t>
            </a:r>
            <a:r>
              <a:rPr lang="en-US" sz="2000" dirty="0" smtClean="0"/>
              <a:t>than </a:t>
            </a:r>
            <a:r>
              <a:rPr lang="en-US" sz="2000" dirty="0" smtClean="0">
                <a:solidFill>
                  <a:srgbClr val="FF0000"/>
                </a:solidFill>
              </a:rPr>
              <a:t>mid-rapidity</a:t>
            </a:r>
            <a:r>
              <a:rPr lang="en-US" sz="2000" dirty="0" smtClean="0"/>
              <a:t>.</a:t>
            </a:r>
          </a:p>
          <a:p>
            <a:endParaRPr lang="en-US" sz="2000" dirty="0" smtClean="0"/>
          </a:p>
          <a:p>
            <a:r>
              <a:rPr lang="en-US" sz="2000" dirty="0" smtClean="0"/>
              <a:t>Need better CNM constraints to </a:t>
            </a:r>
            <a:r>
              <a:rPr lang="en-US" sz="2000" b="1" i="1" dirty="0" smtClean="0"/>
              <a:t>really</a:t>
            </a:r>
            <a:r>
              <a:rPr lang="en-US" sz="2000" b="1" dirty="0" smtClean="0"/>
              <a:t> </a:t>
            </a:r>
            <a:r>
              <a:rPr lang="en-US" sz="2000" dirty="0" smtClean="0"/>
              <a:t>test QGP screening.  Hopefully Run 8 </a:t>
            </a:r>
            <a:r>
              <a:rPr lang="en-US" sz="2000" dirty="0" err="1" smtClean="0"/>
              <a:t>d+Au</a:t>
            </a:r>
            <a:r>
              <a:rPr lang="en-US" sz="2000" dirty="0" smtClean="0"/>
              <a:t> data will provide that.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4800600" y="5105401"/>
            <a:ext cx="2647219" cy="523208"/>
          </a:xfrm>
          <a:prstGeom prst="rect">
            <a:avLst/>
          </a:prstGeom>
          <a:noFill/>
        </p:spPr>
        <p:txBody>
          <a:bodyPr wrap="none" lIns="91429" tIns="45714" rIns="91429" bIns="45714" rtlCol="0">
            <a:spAutoFit/>
          </a:bodyPr>
          <a:lstStyle/>
          <a:p>
            <a:r>
              <a:rPr lang="en-US" sz="1400" dirty="0" smtClean="0"/>
              <a:t>nucl-ex/0611020</a:t>
            </a:r>
          </a:p>
          <a:p>
            <a:r>
              <a:rPr lang="en-US" sz="1400" dirty="0" smtClean="0"/>
              <a:t>Phys. Rev. </a:t>
            </a:r>
            <a:r>
              <a:rPr lang="en-US" sz="1400" dirty="0" err="1" smtClean="0"/>
              <a:t>Lett</a:t>
            </a:r>
            <a:r>
              <a:rPr lang="en-US" sz="1400" dirty="0" smtClean="0"/>
              <a:t>. 98 (2007) 232301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1595</TotalTime>
  <Words>1313</Words>
  <Application>Microsoft Office PowerPoint</Application>
  <PresentationFormat>On-screen Show (4:3)</PresentationFormat>
  <Paragraphs>167</Paragraphs>
  <Slides>20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Median</vt:lpstr>
      <vt:lpstr>A Scenic Overview of J/y Production in Heavy Ion Collisions At PHENIX</vt:lpstr>
      <vt:lpstr>Introduction</vt:lpstr>
      <vt:lpstr>Why J/ys?</vt:lpstr>
      <vt:lpstr>J/ys Unbound</vt:lpstr>
      <vt:lpstr>The PHENIX Detectors</vt:lpstr>
      <vt:lpstr>Measuring the J/y at PHENIX</vt:lpstr>
      <vt:lpstr>Slide 7</vt:lpstr>
      <vt:lpstr>RAA</vt:lpstr>
      <vt:lpstr>RAA vs. Npart in 200GeV Au+Au</vt:lpstr>
      <vt:lpstr>RAA vs. pT in 200GeV Au+Au</vt:lpstr>
      <vt:lpstr>RAA vs. Npart in 200GeV Cu+Cu</vt:lpstr>
      <vt:lpstr>Slide 12</vt:lpstr>
      <vt:lpstr>Elliptic Flow</vt:lpstr>
      <vt:lpstr>Reaction Plane and v2</vt:lpstr>
      <vt:lpstr>J/y v2 in Run 7 Au+Au collisions</vt:lpstr>
      <vt:lpstr>Projections for RHIC II</vt:lpstr>
      <vt:lpstr>Summary</vt:lpstr>
      <vt:lpstr>Slide 18</vt:lpstr>
      <vt:lpstr>Slide 19</vt:lpstr>
      <vt:lpstr>Slide 20</vt:lpstr>
    </vt:vector>
  </TitlesOfParts>
  <Company>UCB</Company>
  <LinksUpToDate>false</LinksUpToDate>
  <SharedDoc>false</SharedDoc>
  <HyperlinksChanged>false</HyperlinksChanged>
  <AppVersion>12.0258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J/Y production in Heavy Ion Collisions in the PHENIX Experiment</dc:title>
  <dc:creator>ITS</dc:creator>
  <cp:lastModifiedBy>Matthew Wysocki</cp:lastModifiedBy>
  <cp:revision>261</cp:revision>
  <cp:lastPrinted>2008-08-18T19:40:58Z</cp:lastPrinted>
  <dcterms:created xsi:type="dcterms:W3CDTF">2008-08-20T01:51:01Z</dcterms:created>
  <dcterms:modified xsi:type="dcterms:W3CDTF">2008-08-20T05:50:36Z</dcterms:modified>
</cp:coreProperties>
</file>