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35" r:id="rId4"/>
    <p:sldId id="336" r:id="rId5"/>
    <p:sldId id="337" r:id="rId6"/>
    <p:sldId id="338" r:id="rId7"/>
    <p:sldId id="342" r:id="rId8"/>
    <p:sldId id="344" r:id="rId9"/>
    <p:sldId id="330" r:id="rId10"/>
    <p:sldId id="293" r:id="rId11"/>
    <p:sldId id="301" r:id="rId12"/>
    <p:sldId id="305" r:id="rId13"/>
    <p:sldId id="332" r:id="rId14"/>
    <p:sldId id="315" r:id="rId15"/>
    <p:sldId id="306" r:id="rId16"/>
    <p:sldId id="331" r:id="rId17"/>
    <p:sldId id="333" r:id="rId18"/>
    <p:sldId id="324" r:id="rId19"/>
    <p:sldId id="343" r:id="rId20"/>
    <p:sldId id="30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99"/>
    <a:srgbClr val="66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2B96-FE24-4331-8F11-53C0BE3F5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7B68-75CE-4AE4-BB34-2D1FF52DF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2364C-BAA5-4013-9F6A-714720433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77-C1EE-4510-8B4E-46C7CABBD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6A91-AFC3-4477-B939-1BB44F06D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5DD6-AF79-4FA6-9608-8801B265A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3CBA-E4C3-45BB-AEA8-2E5E61A00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6A004-73BB-4273-8E59-4A86C518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CF3-D2C7-4B92-BBFC-9AF67E3AF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0591A-EFC7-4C8F-ACAD-4F42249BC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705F-1AB7-4526-8FA3-A0AF6723E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B8AB-CB29-4734-A483-EFDAD049E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B0AD-8B73-45AA-B668-BDF231FE7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53C264B-4454-423C-A0BA-748BA6C80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GFDL08\Pers_data\sal\My%20Documents\Legg\Courantfinal\Hawaii_U5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Tidal Mixing at Steep Topography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6600FF"/>
                </a:solidFill>
              </a:rPr>
              <a:t>Sonya Legg</a:t>
            </a:r>
          </a:p>
          <a:p>
            <a:pPr eaLnBrk="1" hangingPunct="1"/>
            <a:r>
              <a:rPr lang="en-US" smtClean="0"/>
              <a:t>Princeton University, NOAA-GFDL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498850" y="5160963"/>
            <a:ext cx="2201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00FF"/>
                </a:solidFill>
              </a:rPr>
              <a:t>Jody Klymak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930525" y="5776913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University of Victoria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Hawaiian ridge simulations with MITgcm, stratification and topography from Kaena ridge</a:t>
            </a:r>
          </a:p>
        </p:txBody>
      </p:sp>
      <p:pic>
        <p:nvPicPr>
          <p:cNvPr id="62468" name="Hawaii_U5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75" y="1584325"/>
            <a:ext cx="3543300" cy="3276600"/>
          </a:xfrm>
        </p:spPr>
      </p:pic>
      <p:sp>
        <p:nvSpPr>
          <p:cNvPr id="129027" name="Text Box 6"/>
          <p:cNvSpPr txBox="1">
            <a:spLocks noChangeArrowheads="1"/>
          </p:cNvSpPr>
          <p:nvPr/>
        </p:nvSpPr>
        <p:spPr bwMode="auto">
          <a:xfrm>
            <a:off x="2544763" y="48799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46km</a:t>
            </a:r>
          </a:p>
        </p:txBody>
      </p:sp>
      <p:sp>
        <p:nvSpPr>
          <p:cNvPr id="129028" name="Line 8"/>
          <p:cNvSpPr>
            <a:spLocks noChangeShapeType="1"/>
          </p:cNvSpPr>
          <p:nvPr/>
        </p:nvSpPr>
        <p:spPr bwMode="auto">
          <a:xfrm>
            <a:off x="1144588" y="4916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29" name="Text Box 9"/>
          <p:cNvSpPr txBox="1">
            <a:spLocks noChangeArrowheads="1"/>
          </p:cNvSpPr>
          <p:nvPr/>
        </p:nvSpPr>
        <p:spPr bwMode="auto">
          <a:xfrm>
            <a:off x="152400" y="14986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-700m</a:t>
            </a:r>
          </a:p>
        </p:txBody>
      </p:sp>
      <p:sp>
        <p:nvSpPr>
          <p:cNvPr id="129030" name="Text Box 10"/>
          <p:cNvSpPr txBox="1">
            <a:spLocks noChangeArrowheads="1"/>
          </p:cNvSpPr>
          <p:nvPr/>
        </p:nvSpPr>
        <p:spPr bwMode="auto">
          <a:xfrm>
            <a:off x="0" y="469106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-1760m</a:t>
            </a:r>
          </a:p>
        </p:txBody>
      </p:sp>
      <p:sp>
        <p:nvSpPr>
          <p:cNvPr id="129031" name="Text Box 11"/>
          <p:cNvSpPr txBox="1">
            <a:spLocks noChangeArrowheads="1"/>
          </p:cNvSpPr>
          <p:nvPr/>
        </p:nvSpPr>
        <p:spPr bwMode="auto">
          <a:xfrm>
            <a:off x="277813" y="5272088"/>
            <a:ext cx="4822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Hawaiian ridge is tall and steep.</a:t>
            </a:r>
          </a:p>
          <a:p>
            <a:r>
              <a:rPr lang="en-US">
                <a:latin typeface="Symbol" pitchFamily="18" charset="2"/>
              </a:rPr>
              <a:t>g</a:t>
            </a:r>
            <a:r>
              <a:rPr lang="en-US"/>
              <a:t>&gt; 1, RL &lt; 1, Fr &lt;&lt; 1, h/H -&gt; 1.</a:t>
            </a:r>
            <a:endParaRPr lang="en-US">
              <a:latin typeface="Symbol" pitchFamily="18" charset="2"/>
            </a:endParaRPr>
          </a:p>
          <a:p>
            <a:r>
              <a:rPr lang="en-US"/>
              <a:t>Hydraulic jumps develop over steep slope during downslope flow: at flow reversal, jumps propagate upslope as internal bores.</a:t>
            </a:r>
          </a:p>
        </p:txBody>
      </p:sp>
      <p:sp>
        <p:nvSpPr>
          <p:cNvPr id="129032" name="Text Box 12"/>
          <p:cNvSpPr txBox="1">
            <a:spLocks noChangeArrowheads="1"/>
          </p:cNvSpPr>
          <p:nvPr/>
        </p:nvSpPr>
        <p:spPr bwMode="auto">
          <a:xfrm>
            <a:off x="604838" y="1166813"/>
            <a:ext cx="483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Buoyancy field for U0=5cm/s, M2 tidal forcing.</a:t>
            </a:r>
          </a:p>
        </p:txBody>
      </p:sp>
      <p:sp>
        <p:nvSpPr>
          <p:cNvPr id="129033" name="Text Box 13"/>
          <p:cNvSpPr txBox="1">
            <a:spLocks noChangeArrowheads="1"/>
          </p:cNvSpPr>
          <p:nvPr/>
        </p:nvSpPr>
        <p:spPr bwMode="auto">
          <a:xfrm>
            <a:off x="5222875" y="5424488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Asymmetric response: details of slope are important.</a:t>
            </a:r>
          </a:p>
        </p:txBody>
      </p:sp>
      <p:sp>
        <p:nvSpPr>
          <p:cNvPr id="129034" name="Text Box 15"/>
          <p:cNvSpPr txBox="1">
            <a:spLocks noChangeArrowheads="1"/>
          </p:cNvSpPr>
          <p:nvPr/>
        </p:nvSpPr>
        <p:spPr bwMode="auto">
          <a:xfrm>
            <a:off x="5078413" y="1762125"/>
            <a:ext cx="36925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Model details: </a:t>
            </a:r>
          </a:p>
          <a:p>
            <a:pPr>
              <a:buFontTx/>
              <a:buChar char="•"/>
            </a:pPr>
            <a:r>
              <a:rPr lang="en-US"/>
              <a:t>2D nonhydrostatic simulations with resolution 115m X 9m near top of slope. </a:t>
            </a:r>
          </a:p>
          <a:p>
            <a:pPr>
              <a:buFontTx/>
              <a:buChar char="•"/>
            </a:pPr>
            <a:r>
              <a:rPr lang="en-US"/>
              <a:t>Total domain is 500km X 4300m. </a:t>
            </a:r>
          </a:p>
          <a:p>
            <a:pPr>
              <a:buFontTx/>
              <a:buChar char="•"/>
            </a:pPr>
            <a:r>
              <a:rPr lang="en-US"/>
              <a:t>Barotropic tide forced through a body forcing. </a:t>
            </a:r>
          </a:p>
          <a:p>
            <a:pPr>
              <a:buFontTx/>
              <a:buChar char="•"/>
            </a:pPr>
            <a:r>
              <a:rPr lang="en-US"/>
              <a:t>Open boundary conditions allow baroclinic tide to radiate away.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 Dependence of overturning on slope</a:t>
            </a:r>
          </a:p>
        </p:txBody>
      </p:sp>
      <p:pic>
        <p:nvPicPr>
          <p:cNvPr id="130050" name="Picture 4" descr="UT_t1440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6525" y="1243013"/>
            <a:ext cx="2971800" cy="2230437"/>
          </a:xfrm>
        </p:spPr>
      </p:pic>
      <p:pic>
        <p:nvPicPr>
          <p:cNvPr id="130051" name="Picture 7" descr="Slope1_U5_UN_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87463"/>
            <a:ext cx="29718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9" descr="Slope2_U5_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733800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10" descr="Slope3_U5_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733800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Text Box 11"/>
          <p:cNvSpPr txBox="1">
            <a:spLocks noChangeArrowheads="1"/>
          </p:cNvSpPr>
          <p:nvPr/>
        </p:nvSpPr>
        <p:spPr bwMode="auto">
          <a:xfrm>
            <a:off x="1703388" y="1057275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Real topography</a:t>
            </a:r>
            <a:endParaRPr lang="en-US">
              <a:latin typeface="Symbol" pitchFamily="18" charset="2"/>
            </a:endParaRPr>
          </a:p>
        </p:txBody>
      </p:sp>
      <p:sp>
        <p:nvSpPr>
          <p:cNvPr id="130055" name="Text Box 12"/>
          <p:cNvSpPr txBox="1">
            <a:spLocks noChangeArrowheads="1"/>
          </p:cNvSpPr>
          <p:nvPr/>
        </p:nvSpPr>
        <p:spPr bwMode="auto">
          <a:xfrm>
            <a:off x="5422900" y="10429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dh/dx(max) = 0.2</a:t>
            </a:r>
            <a:endParaRPr lang="en-US">
              <a:latin typeface="Symbol" pitchFamily="18" charset="2"/>
            </a:endParaRPr>
          </a:p>
        </p:txBody>
      </p:sp>
      <p:sp>
        <p:nvSpPr>
          <p:cNvPr id="130056" name="Text Box 15"/>
          <p:cNvSpPr txBox="1">
            <a:spLocks noChangeArrowheads="1"/>
          </p:cNvSpPr>
          <p:nvPr/>
        </p:nvSpPr>
        <p:spPr bwMode="auto">
          <a:xfrm>
            <a:off x="3205163" y="35210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dh/dx(max) = 0.1</a:t>
            </a:r>
          </a:p>
        </p:txBody>
      </p:sp>
      <p:sp>
        <p:nvSpPr>
          <p:cNvPr id="130057" name="Text Box 17"/>
          <p:cNvSpPr txBox="1">
            <a:spLocks noChangeArrowheads="1"/>
          </p:cNvSpPr>
          <p:nvPr/>
        </p:nvSpPr>
        <p:spPr bwMode="auto">
          <a:xfrm>
            <a:off x="6346825" y="3602038"/>
            <a:ext cx="203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dh/dx(max) = 0.06</a:t>
            </a:r>
          </a:p>
        </p:txBody>
      </p:sp>
      <p:sp>
        <p:nvSpPr>
          <p:cNvPr id="130058" name="Text Box 18"/>
          <p:cNvSpPr txBox="1">
            <a:spLocks noChangeArrowheads="1"/>
          </p:cNvSpPr>
          <p:nvPr/>
        </p:nvSpPr>
        <p:spPr bwMode="auto">
          <a:xfrm>
            <a:off x="990600" y="6019800"/>
            <a:ext cx="7331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Borelike features are found only for steep topography.</a:t>
            </a:r>
          </a:p>
        </p:txBody>
      </p:sp>
      <p:sp>
        <p:nvSpPr>
          <p:cNvPr id="130059" name="Text Box 19"/>
          <p:cNvSpPr txBox="1">
            <a:spLocks noChangeArrowheads="1"/>
          </p:cNvSpPr>
          <p:nvPr/>
        </p:nvSpPr>
        <p:spPr bwMode="auto">
          <a:xfrm>
            <a:off x="304800" y="3886200"/>
            <a:ext cx="2073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Snapshots of U(color) and buoyancy (contours) just after flow reversal, all with U0=5cm/s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Dependence of overturning on flow amplitude</a:t>
            </a:r>
          </a:p>
        </p:txBody>
      </p:sp>
      <p:pic>
        <p:nvPicPr>
          <p:cNvPr id="131074" name="Picture 4" descr="Slope1_U10_UT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4191000"/>
            <a:ext cx="3276600" cy="2459038"/>
          </a:xfrm>
        </p:spPr>
      </p:pic>
      <p:pic>
        <p:nvPicPr>
          <p:cNvPr id="131075" name="Picture 5" descr="Slope1_U2_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3124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6" descr="Slope1_U5_UN_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32766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Text Box 7"/>
          <p:cNvSpPr txBox="1">
            <a:spLocks noChangeArrowheads="1"/>
          </p:cNvSpPr>
          <p:nvPr/>
        </p:nvSpPr>
        <p:spPr bwMode="auto">
          <a:xfrm>
            <a:off x="1620838" y="13493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U0=2cm/s</a:t>
            </a:r>
          </a:p>
        </p:txBody>
      </p:sp>
      <p:sp>
        <p:nvSpPr>
          <p:cNvPr id="131078" name="Text Box 8"/>
          <p:cNvSpPr txBox="1">
            <a:spLocks noChangeArrowheads="1"/>
          </p:cNvSpPr>
          <p:nvPr/>
        </p:nvSpPr>
        <p:spPr bwMode="auto">
          <a:xfrm>
            <a:off x="5554663" y="137953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U0=5cm/s</a:t>
            </a:r>
          </a:p>
        </p:txBody>
      </p:sp>
      <p:sp>
        <p:nvSpPr>
          <p:cNvPr id="131079" name="Text Box 9"/>
          <p:cNvSpPr txBox="1">
            <a:spLocks noChangeArrowheads="1"/>
          </p:cNvSpPr>
          <p:nvPr/>
        </p:nvSpPr>
        <p:spPr bwMode="auto">
          <a:xfrm>
            <a:off x="1831975" y="3979863"/>
            <a:ext cx="134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U0=10cm/s</a:t>
            </a:r>
          </a:p>
        </p:txBody>
      </p:sp>
      <p:sp>
        <p:nvSpPr>
          <p:cNvPr id="131080" name="Text Box 10"/>
          <p:cNvSpPr txBox="1">
            <a:spLocks noChangeArrowheads="1"/>
          </p:cNvSpPr>
          <p:nvPr/>
        </p:nvSpPr>
        <p:spPr bwMode="auto">
          <a:xfrm>
            <a:off x="4860925" y="4227513"/>
            <a:ext cx="3902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Snapshots of U (color) and buoyancy (contours) just after flow reversal, for dh/dx(max) = 0.2.</a:t>
            </a:r>
          </a:p>
        </p:txBody>
      </p:sp>
      <p:sp>
        <p:nvSpPr>
          <p:cNvPr id="131081" name="Text Box 11"/>
          <p:cNvSpPr txBox="1">
            <a:spLocks noChangeArrowheads="1"/>
          </p:cNvSpPr>
          <p:nvPr/>
        </p:nvSpPr>
        <p:spPr bwMode="auto">
          <a:xfrm>
            <a:off x="4327525" y="5522913"/>
            <a:ext cx="466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Larger amplitude flow increases vertical extent and vigor of overturning.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 with observations (flip)</a:t>
            </a:r>
          </a:p>
        </p:txBody>
      </p:sp>
      <p:pic>
        <p:nvPicPr>
          <p:cNvPr id="13209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0550" y="1554163"/>
            <a:ext cx="6964363" cy="4525962"/>
          </a:xfrm>
        </p:spPr>
      </p:pic>
      <p:sp>
        <p:nvSpPr>
          <p:cNvPr id="132099" name="Text Box 4"/>
          <p:cNvSpPr txBox="1">
            <a:spLocks noChangeArrowheads="1"/>
          </p:cNvSpPr>
          <p:nvPr/>
        </p:nvSpPr>
        <p:spPr bwMode="auto">
          <a:xfrm>
            <a:off x="180975" y="6143625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steep slopes and large forcing velocity, simulations generate similar features to observations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8"/>
          <p:cNvSpPr txBox="1">
            <a:spLocks noChangeArrowheads="1"/>
          </p:cNvSpPr>
          <p:nvPr/>
        </p:nvSpPr>
        <p:spPr bwMode="auto">
          <a:xfrm>
            <a:off x="347663" y="150813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Evidence for overturning and internal bores</a:t>
            </a:r>
          </a:p>
        </p:txBody>
      </p:sp>
      <p:sp>
        <p:nvSpPr>
          <p:cNvPr id="133122" name="Text Box 9"/>
          <p:cNvSpPr txBox="1">
            <a:spLocks noChangeArrowheads="1"/>
          </p:cNvSpPr>
          <p:nvPr/>
        </p:nvSpPr>
        <p:spPr bwMode="auto">
          <a:xfrm>
            <a:off x="585788" y="1154113"/>
            <a:ext cx="3773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23" name="Text Box 10"/>
          <p:cNvSpPr txBox="1">
            <a:spLocks noChangeArrowheads="1"/>
          </p:cNvSpPr>
          <p:nvPr/>
        </p:nvSpPr>
        <p:spPr bwMode="auto">
          <a:xfrm>
            <a:off x="720725" y="1077913"/>
            <a:ext cx="368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Height of Ri&lt;1 layer at topographic depth of -1150m</a:t>
            </a:r>
          </a:p>
        </p:txBody>
      </p:sp>
      <p:sp>
        <p:nvSpPr>
          <p:cNvPr id="133124" name="Text Box 11"/>
          <p:cNvSpPr txBox="1">
            <a:spLocks noChangeArrowheads="1"/>
          </p:cNvSpPr>
          <p:nvPr/>
        </p:nvSpPr>
        <p:spPr bwMode="auto">
          <a:xfrm>
            <a:off x="5148263" y="10779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Skewness of dT/dt at top of slope, h=-1028m.</a:t>
            </a:r>
          </a:p>
        </p:txBody>
      </p:sp>
      <p:sp>
        <p:nvSpPr>
          <p:cNvPr id="133125" name="Text Box 12"/>
          <p:cNvSpPr txBox="1">
            <a:spLocks noChangeArrowheads="1"/>
          </p:cNvSpPr>
          <p:nvPr/>
        </p:nvSpPr>
        <p:spPr bwMode="auto">
          <a:xfrm>
            <a:off x="339725" y="5175250"/>
            <a:ext cx="430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Steeper slopes and stronger flows associated with deeper overturning layer, occurring just after flow reversal.</a:t>
            </a:r>
          </a:p>
        </p:txBody>
      </p:sp>
      <p:sp>
        <p:nvSpPr>
          <p:cNvPr id="133126" name="Text Box 13"/>
          <p:cNvSpPr txBox="1">
            <a:spLocks noChangeArrowheads="1"/>
          </p:cNvSpPr>
          <p:nvPr/>
        </p:nvSpPr>
        <p:spPr bwMode="auto">
          <a:xfrm>
            <a:off x="4979988" y="5116513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Negative dT/dt skewness for most runs indicates sudden drops in temperature, associated with upslope propagating internal bores.</a:t>
            </a:r>
          </a:p>
        </p:txBody>
      </p:sp>
      <p:pic>
        <p:nvPicPr>
          <p:cNvPr id="13312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688" y="1920875"/>
            <a:ext cx="443388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939925"/>
            <a:ext cx="43608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8686800" cy="6397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Influence of internal bores on dissipation</a:t>
            </a:r>
          </a:p>
        </p:txBody>
      </p:sp>
      <p:pic>
        <p:nvPicPr>
          <p:cNvPr id="134146" name="Picture 4" descr="Uniform_di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0850"/>
            <a:ext cx="4802188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Text Box 6"/>
          <p:cNvSpPr txBox="1">
            <a:spLocks noChangeArrowheads="1"/>
          </p:cNvSpPr>
          <p:nvPr/>
        </p:nvSpPr>
        <p:spPr bwMode="auto">
          <a:xfrm>
            <a:off x="136525" y="5370513"/>
            <a:ext cx="872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The region affected by internal bores has an order of magnitude higher dissipation than the internal wave beams.</a:t>
            </a:r>
          </a:p>
        </p:txBody>
      </p:sp>
      <p:sp>
        <p:nvSpPr>
          <p:cNvPr id="134148" name="Text Box 8"/>
          <p:cNvSpPr txBox="1">
            <a:spLocks noChangeArrowheads="1"/>
          </p:cNvSpPr>
          <p:nvPr/>
        </p:nvSpPr>
        <p:spPr bwMode="auto">
          <a:xfrm>
            <a:off x="588963" y="908050"/>
            <a:ext cx="3732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Log10 dissipation (time-averaged) for U0=5cm/s, dh/dx=0.2</a:t>
            </a:r>
          </a:p>
        </p:txBody>
      </p:sp>
      <p:pic>
        <p:nvPicPr>
          <p:cNvPr id="134149" name="Picture 13" descr="Realtopo_d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697038"/>
            <a:ext cx="46863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0" name="Text Box 14"/>
          <p:cNvSpPr txBox="1">
            <a:spLocks noChangeArrowheads="1"/>
          </p:cNvSpPr>
          <p:nvPr/>
        </p:nvSpPr>
        <p:spPr bwMode="auto">
          <a:xfrm>
            <a:off x="4814888" y="846138"/>
            <a:ext cx="3984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Log10 dissipation (time-averaged) for U0=5cm/s, realistic topography and stratification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p:oleObj spid="_x0000_s113666" name="Equation" r:id="rId3" imgW="114120" imgH="215640" progId="Equation.3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651000" y="4965700"/>
          <a:ext cx="3824288" cy="963613"/>
        </p:xfrm>
        <a:graphic>
          <a:graphicData uri="http://schemas.openxmlformats.org/presentationml/2006/ole">
            <p:oleObj spid="_x0000_s113667" name="Equation" r:id="rId4" imgW="1714320" imgH="431640" progId="Equation.3">
              <p:embed/>
            </p:oleObj>
          </a:graphicData>
        </a:graphic>
      </p:graphicFrame>
      <p:sp>
        <p:nvSpPr>
          <p:cNvPr id="113676" name="Text Box 9"/>
          <p:cNvSpPr txBox="1">
            <a:spLocks noChangeArrowheads="1"/>
          </p:cNvSpPr>
          <p:nvPr/>
        </p:nvSpPr>
        <p:spPr bwMode="auto">
          <a:xfrm>
            <a:off x="0" y="2643188"/>
            <a:ext cx="8931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tidally oscillating flow, if RL &lt; 1, fluid does not feel full height of topography within a tidal cycle. Instead the vertical scale of topography experienced by flow is the vertical tidal displacement:</a:t>
            </a: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2430463" y="3360738"/>
          <a:ext cx="1676400" cy="1035050"/>
        </p:xfrm>
        <a:graphic>
          <a:graphicData uri="http://schemas.openxmlformats.org/presentationml/2006/ole">
            <p:oleObj spid="_x0000_s113669" name="Equation" r:id="rId5" imgW="685800" imgH="393480" progId="Equation.3">
              <p:embed/>
            </p:oleObj>
          </a:graphicData>
        </a:graphic>
      </p:graphicFrame>
      <p:sp>
        <p:nvSpPr>
          <p:cNvPr id="113678" name="Text Box 16"/>
          <p:cNvSpPr txBox="1">
            <a:spLocks noChangeArrowheads="1"/>
          </p:cNvSpPr>
          <p:nvPr/>
        </p:nvSpPr>
        <p:spPr bwMode="auto">
          <a:xfrm>
            <a:off x="0" y="5937250"/>
            <a:ext cx="884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So transient jump-like waves may be possible if slope is sufficiently steep that Fr</a:t>
            </a:r>
            <a:r>
              <a:rPr lang="en-US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6600FF"/>
                </a:solidFill>
              </a:rPr>
              <a:t> &lt; 1</a:t>
            </a:r>
          </a:p>
        </p:txBody>
      </p:sp>
      <p:sp>
        <p:nvSpPr>
          <p:cNvPr id="113679" name="Text Box 20"/>
          <p:cNvSpPr txBox="1">
            <a:spLocks noChangeArrowheads="1"/>
          </p:cNvSpPr>
          <p:nvPr/>
        </p:nvSpPr>
        <p:spPr bwMode="auto">
          <a:xfrm>
            <a:off x="1000125" y="209550"/>
            <a:ext cx="764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Role of topographic slope in generating transient jumps</a:t>
            </a:r>
          </a:p>
        </p:txBody>
      </p:sp>
      <p:sp>
        <p:nvSpPr>
          <p:cNvPr id="113680" name="Text Box 21"/>
          <p:cNvSpPr txBox="1">
            <a:spLocks noChangeArrowheads="1"/>
          </p:cNvSpPr>
          <p:nvPr/>
        </p:nvSpPr>
        <p:spPr bwMode="auto">
          <a:xfrm>
            <a:off x="330200" y="773113"/>
            <a:ext cx="735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steady state flows, strongly nonlinear leewaves are generated when </a:t>
            </a:r>
          </a:p>
        </p:txBody>
      </p:sp>
      <p:graphicFrame>
        <p:nvGraphicFramePr>
          <p:cNvPr id="113675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30263" y="1131888"/>
          <a:ext cx="2306637" cy="1171575"/>
        </p:xfrm>
        <a:graphic>
          <a:graphicData uri="http://schemas.openxmlformats.org/presentationml/2006/ole">
            <p:oleObj spid="_x0000_s113675" name="Equation" r:id="rId6" imgW="774360" imgH="393480" progId="Equation.3">
              <p:embed/>
            </p:oleObj>
          </a:graphicData>
        </a:graphic>
      </p:graphicFrame>
      <p:sp>
        <p:nvSpPr>
          <p:cNvPr id="113681" name="Text Box 25"/>
          <p:cNvSpPr txBox="1">
            <a:spLocks noChangeArrowheads="1"/>
          </p:cNvSpPr>
          <p:nvPr/>
        </p:nvSpPr>
        <p:spPr bwMode="auto">
          <a:xfrm>
            <a:off x="3692525" y="1300163"/>
            <a:ext cx="433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 &lt;&lt; 1: flow is blocked by topography.</a:t>
            </a:r>
          </a:p>
          <a:p>
            <a:r>
              <a:rPr lang="en-US"/>
              <a:t>Fr &gt;&gt; 1: small amplitude linear leewaves.</a:t>
            </a:r>
          </a:p>
        </p:txBody>
      </p:sp>
      <p:sp>
        <p:nvSpPr>
          <p:cNvPr id="113682" name="Text Box 26"/>
          <p:cNvSpPr txBox="1">
            <a:spLocks noChangeArrowheads="1"/>
          </p:cNvSpPr>
          <p:nvPr/>
        </p:nvSpPr>
        <p:spPr bwMode="auto">
          <a:xfrm>
            <a:off x="144463" y="4435475"/>
            <a:ext cx="870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By analogy with steady case, we expect strongly nonlinear waves if h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is large enough that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4162425" y="1952625"/>
            <a:ext cx="2941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(Note, Kaena ridge has Fr&lt;&lt;1)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14350" y="6337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1443038" y="6356350"/>
            <a:ext cx="586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Q: Does Fr</a:t>
            </a:r>
            <a:r>
              <a:rPr lang="en-US" baseline="-25000">
                <a:latin typeface="Symbol" pitchFamily="18" charset="2"/>
              </a:rPr>
              <a:t>w</a:t>
            </a:r>
            <a:r>
              <a:rPr lang="en-US"/>
              <a:t> determine the nonlinearity of the response?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8229600" cy="573087"/>
          </a:xfrm>
        </p:spPr>
        <p:txBody>
          <a:bodyPr/>
          <a:lstStyle/>
          <a:p>
            <a:r>
              <a:rPr lang="en-US" sz="4000" smtClean="0"/>
              <a:t>Displacement regimes</a:t>
            </a:r>
          </a:p>
        </p:txBody>
      </p:sp>
      <p:pic>
        <p:nvPicPr>
          <p:cNvPr id="116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575" y="860425"/>
            <a:ext cx="520858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8" name="Text Box 5"/>
          <p:cNvSpPr txBox="1">
            <a:spLocks noChangeArrowheads="1"/>
          </p:cNvSpPr>
          <p:nvPr/>
        </p:nvSpPr>
        <p:spPr bwMode="auto">
          <a:xfrm>
            <a:off x="296863" y="5384800"/>
            <a:ext cx="1757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small Fr</a:t>
            </a:r>
            <a:r>
              <a:rPr lang="en-US" baseline="-25000">
                <a:latin typeface="Symbol" pitchFamily="18" charset="2"/>
              </a:rPr>
              <a:t>w</a:t>
            </a:r>
            <a:r>
              <a:rPr lang="en-US" baseline="30000"/>
              <a:t>--1</a:t>
            </a:r>
            <a:r>
              <a:rPr lang="en-US"/>
              <a:t>:</a:t>
            </a:r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2089150" y="5060950"/>
          <a:ext cx="1641475" cy="847725"/>
        </p:xfrm>
        <a:graphic>
          <a:graphicData uri="http://schemas.openxmlformats.org/presentationml/2006/ole">
            <p:oleObj spid="_x0000_s116742" name="Equation" r:id="rId4" imgW="761760" imgH="393480" progId="Equation.3">
              <p:embed/>
            </p:oleObj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3963988" y="5076825"/>
          <a:ext cx="1392237" cy="776288"/>
        </p:xfrm>
        <a:graphic>
          <a:graphicData uri="http://schemas.openxmlformats.org/presentationml/2006/ole">
            <p:oleObj spid="_x0000_s116743" name="Equation" r:id="rId5" imgW="774360" imgH="431640" progId="Equation.3">
              <p:embed/>
            </p:oleObj>
          </a:graphicData>
        </a:graphic>
      </p:graphicFrame>
      <p:sp>
        <p:nvSpPr>
          <p:cNvPr id="116749" name="Text Box 8"/>
          <p:cNvSpPr txBox="1">
            <a:spLocks noChangeArrowheads="1"/>
          </p:cNvSpPr>
          <p:nvPr/>
        </p:nvSpPr>
        <p:spPr bwMode="auto">
          <a:xfrm>
            <a:off x="215900" y="6275388"/>
            <a:ext cx="1731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large Fr</a:t>
            </a:r>
            <a:r>
              <a:rPr lang="en-US" baseline="-25000">
                <a:latin typeface="Symbol" pitchFamily="18" charset="2"/>
              </a:rPr>
              <a:t>w</a:t>
            </a:r>
            <a:r>
              <a:rPr lang="en-US" baseline="30000"/>
              <a:t>--1</a:t>
            </a:r>
            <a:r>
              <a:rPr lang="en-US"/>
              <a:t>:</a:t>
            </a:r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2078038" y="5894388"/>
          <a:ext cx="1398587" cy="963612"/>
        </p:xfrm>
        <a:graphic>
          <a:graphicData uri="http://schemas.openxmlformats.org/presentationml/2006/ole">
            <p:oleObj spid="_x0000_s116745" name="Equation" r:id="rId6" imgW="571320" imgH="393480" progId="Equation.3">
              <p:embed/>
            </p:oleObj>
          </a:graphicData>
        </a:graphic>
      </p:graphicFrame>
      <p:sp>
        <p:nvSpPr>
          <p:cNvPr id="116750" name="Text Box 10"/>
          <p:cNvSpPr txBox="1">
            <a:spLocks noChangeArrowheads="1"/>
          </p:cNvSpPr>
          <p:nvPr/>
        </p:nvSpPr>
        <p:spPr bwMode="auto">
          <a:xfrm>
            <a:off x="5619750" y="4910138"/>
            <a:ext cx="32099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 Fr</a:t>
            </a:r>
            <a:r>
              <a:rPr lang="en-US" baseline="-25000">
                <a:latin typeface="Symbol" pitchFamily="18" charset="2"/>
              </a:rPr>
              <a:t>w</a:t>
            </a:r>
            <a:r>
              <a:rPr lang="en-US" baseline="30000"/>
              <a:t>--1</a:t>
            </a:r>
            <a:r>
              <a:rPr lang="en-US"/>
              <a:t> corresponds to steep slopes, lower frequency forcing, higher stratification; the regime of jump-like nonlinear waves.  </a:t>
            </a:r>
          </a:p>
        </p:txBody>
      </p:sp>
      <p:sp>
        <p:nvSpPr>
          <p:cNvPr id="116751" name="Text Box 11"/>
          <p:cNvSpPr txBox="1">
            <a:spLocks noChangeArrowheads="1"/>
          </p:cNvSpPr>
          <p:nvPr/>
        </p:nvSpPr>
        <p:spPr bwMode="auto">
          <a:xfrm>
            <a:off x="7472363" y="1168400"/>
            <a:ext cx="1497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 jump-like waves</a:t>
            </a:r>
          </a:p>
        </p:txBody>
      </p:sp>
      <p:sp>
        <p:nvSpPr>
          <p:cNvPr id="116752" name="Oval 12"/>
          <p:cNvSpPr>
            <a:spLocks noChangeArrowheads="1"/>
          </p:cNvSpPr>
          <p:nvPr/>
        </p:nvSpPr>
        <p:spPr bwMode="auto">
          <a:xfrm>
            <a:off x="3763963" y="1357313"/>
            <a:ext cx="3336925" cy="13843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Oval 13"/>
          <p:cNvSpPr>
            <a:spLocks noChangeArrowheads="1"/>
          </p:cNvSpPr>
          <p:nvPr/>
        </p:nvSpPr>
        <p:spPr bwMode="auto">
          <a:xfrm rot="1519127">
            <a:off x="2743200" y="2398713"/>
            <a:ext cx="784225" cy="1627187"/>
          </a:xfrm>
          <a:prstGeom prst="ellips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Text Box 14"/>
          <p:cNvSpPr txBox="1">
            <a:spLocks noChangeArrowheads="1"/>
          </p:cNvSpPr>
          <p:nvPr/>
        </p:nvSpPr>
        <p:spPr bwMode="auto">
          <a:xfrm>
            <a:off x="382588" y="33766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Linear waves</a:t>
            </a:r>
          </a:p>
        </p:txBody>
      </p:sp>
      <p:sp>
        <p:nvSpPr>
          <p:cNvPr id="116755" name="Rectangle 15"/>
          <p:cNvSpPr>
            <a:spLocks noChangeArrowheads="1"/>
          </p:cNvSpPr>
          <p:nvPr/>
        </p:nvSpPr>
        <p:spPr bwMode="auto">
          <a:xfrm>
            <a:off x="285750" y="4999038"/>
            <a:ext cx="5235575" cy="92710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Rectangle 16"/>
          <p:cNvSpPr>
            <a:spLocks noChangeArrowheads="1"/>
          </p:cNvSpPr>
          <p:nvPr/>
        </p:nvSpPr>
        <p:spPr bwMode="auto">
          <a:xfrm>
            <a:off x="223838" y="5984875"/>
            <a:ext cx="3360737" cy="873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5" descr="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3250"/>
            <a:ext cx="458787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8" name="Picture 6" descr="Uproj"/>
          <p:cNvPicPr>
            <a:picLocks noChangeAspect="1" noChangeArrowheads="1"/>
          </p:cNvPicPr>
          <p:nvPr/>
        </p:nvPicPr>
        <p:blipFill>
          <a:blip r:embed="rId3"/>
          <a:srcRect l="4201" t="2533" r="6334"/>
          <a:stretch>
            <a:fillRect/>
          </a:stretch>
        </p:blipFill>
        <p:spPr bwMode="auto">
          <a:xfrm>
            <a:off x="4659313" y="2001838"/>
            <a:ext cx="448468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Text Box 7"/>
          <p:cNvSpPr txBox="1">
            <a:spLocks noChangeArrowheads="1"/>
          </p:cNvSpPr>
          <p:nvPr/>
        </p:nvSpPr>
        <p:spPr bwMode="auto">
          <a:xfrm>
            <a:off x="133350" y="138113"/>
            <a:ext cx="8872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Do tidally driven transient hydraulic jumps matter on a global scale? </a:t>
            </a:r>
          </a:p>
        </p:txBody>
      </p:sp>
      <p:sp>
        <p:nvSpPr>
          <p:cNvPr id="137220" name="Text Box 8"/>
          <p:cNvSpPr txBox="1">
            <a:spLocks noChangeArrowheads="1"/>
          </p:cNvSpPr>
          <p:nvPr/>
        </p:nvSpPr>
        <p:spPr bwMode="auto">
          <a:xfrm>
            <a:off x="300038" y="1268413"/>
            <a:ext cx="4322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Fr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(N/(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dh/dx)) calculated on ¼ degree scale</a:t>
            </a:r>
          </a:p>
        </p:txBody>
      </p:sp>
      <p:sp>
        <p:nvSpPr>
          <p:cNvPr id="137221" name="Text Box 9"/>
          <p:cNvSpPr txBox="1">
            <a:spLocks noChangeArrowheads="1"/>
          </p:cNvSpPr>
          <p:nvPr/>
        </p:nvSpPr>
        <p:spPr bwMode="auto">
          <a:xfrm>
            <a:off x="5003800" y="1123950"/>
            <a:ext cx="3865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Amplitude of tidal velocity projected onto direction of topographic gradient (cm/s)</a:t>
            </a:r>
          </a:p>
        </p:txBody>
      </p:sp>
      <p:sp>
        <p:nvSpPr>
          <p:cNvPr id="137222" name="Text Box 10"/>
          <p:cNvSpPr txBox="1">
            <a:spLocks noChangeArrowheads="1"/>
          </p:cNvSpPr>
          <p:nvPr/>
        </p:nvSpPr>
        <p:spPr bwMode="auto">
          <a:xfrm>
            <a:off x="265113" y="5616575"/>
            <a:ext cx="871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 velocities combined with Fr</a:t>
            </a:r>
            <a:r>
              <a:rPr lang="en-US">
                <a:latin typeface="Symbol" pitchFamily="18" charset="2"/>
              </a:rPr>
              <a:t>w &lt; 1 </a:t>
            </a:r>
            <a:r>
              <a:rPr lang="en-US"/>
              <a:t>may lead to local overturning in jump-like features: seen in several interesting locations….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Parameterizing tidal mixing in ocean models</a:t>
            </a:r>
          </a:p>
        </p:txBody>
      </p:sp>
      <p:graphicFrame>
        <p:nvGraphicFramePr>
          <p:cNvPr id="13926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886200" y="1143000"/>
          <a:ext cx="2819400" cy="788988"/>
        </p:xfrm>
        <a:graphic>
          <a:graphicData uri="http://schemas.openxmlformats.org/presentationml/2006/ole">
            <p:oleObj spid="_x0000_s139267" name="Equation" r:id="rId3" imgW="1498320" imgH="419040" progId="Equation.3">
              <p:embed/>
            </p:oleObj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562600" y="4343400"/>
          <a:ext cx="2286000" cy="581025"/>
        </p:xfrm>
        <a:graphic>
          <a:graphicData uri="http://schemas.openxmlformats.org/presentationml/2006/ole">
            <p:oleObj spid="_x0000_s139268" name="Equation" r:id="rId4" imgW="1549080" imgH="393480" progId="Equation.3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4953000"/>
          <a:ext cx="2590800" cy="935038"/>
        </p:xfrm>
        <a:graphic>
          <a:graphicData uri="http://schemas.openxmlformats.org/presentationml/2006/ole">
            <p:oleObj spid="_x0000_s139269" name="Equation" r:id="rId5" imgW="1231560" imgH="444240" progId="Equation.3">
              <p:embed/>
            </p:oleObj>
          </a:graphicData>
        </a:graphic>
      </p:graphicFrame>
      <p:sp>
        <p:nvSpPr>
          <p:cNvPr id="139271" name="Text Box 6"/>
          <p:cNvSpPr txBox="1">
            <a:spLocks noChangeArrowheads="1"/>
          </p:cNvSpPr>
          <p:nvPr/>
        </p:nvSpPr>
        <p:spPr bwMode="auto">
          <a:xfrm>
            <a:off x="0" y="6207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 Laurent et al, 2002, implemented in GFDL MOM by Simmons et al, 2004 and in GOLD (Generalized Ocean Layer Dynamics Model)</a:t>
            </a:r>
          </a:p>
        </p:txBody>
      </p:sp>
      <p:sp>
        <p:nvSpPr>
          <p:cNvPr id="139272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Spatially variable diffusivity:</a:t>
            </a:r>
          </a:p>
        </p:txBody>
      </p:sp>
      <p:sp>
        <p:nvSpPr>
          <p:cNvPr id="139273" name="Text Box 8"/>
          <p:cNvSpPr txBox="1">
            <a:spLocks noChangeArrowheads="1"/>
          </p:cNvSpPr>
          <p:nvPr/>
        </p:nvSpPr>
        <p:spPr bwMode="auto">
          <a:xfrm>
            <a:off x="741363" y="1903413"/>
            <a:ext cx="8121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Where: q = fraction of energy dissipated locally – set to 1/3. </a:t>
            </a:r>
          </a:p>
          <a:p>
            <a:r>
              <a:rPr lang="en-US">
                <a:solidFill>
                  <a:srgbClr val="6600FF"/>
                </a:solidFill>
              </a:rPr>
              <a:t>This should be a function of the horizontal length-scales and steepness of the topography.</a:t>
            </a:r>
          </a:p>
        </p:txBody>
      </p:sp>
      <p:sp>
        <p:nvSpPr>
          <p:cNvPr id="139274" name="Text Box 9"/>
          <p:cNvSpPr txBox="1">
            <a:spLocks noChangeArrowheads="1"/>
          </p:cNvSpPr>
          <p:nvPr/>
        </p:nvSpPr>
        <p:spPr bwMode="auto">
          <a:xfrm>
            <a:off x="685800" y="2895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G</a:t>
            </a:r>
            <a:r>
              <a:rPr lang="en-US">
                <a:latin typeface="Arial Unicode MS" pitchFamily="34" charset="-128"/>
              </a:rPr>
              <a:t> = mixing efficiency – set to 0.2 (</a:t>
            </a:r>
            <a:r>
              <a:rPr lang="en-US">
                <a:solidFill>
                  <a:srgbClr val="6600FF"/>
                </a:solidFill>
                <a:latin typeface="Arial Unicode MS" pitchFamily="34" charset="-128"/>
              </a:rPr>
              <a:t>this could be refined if DNS suggests it is necessary)</a:t>
            </a:r>
            <a:endParaRPr lang="en-US">
              <a:solidFill>
                <a:srgbClr val="6600FF"/>
              </a:solidFill>
              <a:latin typeface="Symbol" pitchFamily="18" charset="2"/>
            </a:endParaRPr>
          </a:p>
        </p:txBody>
      </p:sp>
      <p:sp>
        <p:nvSpPr>
          <p:cNvPr id="139275" name="Text Box 10"/>
          <p:cNvSpPr txBox="1">
            <a:spLocks noChangeArrowheads="1"/>
          </p:cNvSpPr>
          <p:nvPr/>
        </p:nvSpPr>
        <p:spPr bwMode="auto">
          <a:xfrm>
            <a:off x="609600" y="4495800"/>
            <a:ext cx="490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E(x,y) = energy extracted from barotropic tide: </a:t>
            </a:r>
          </a:p>
        </p:txBody>
      </p:sp>
      <p:sp>
        <p:nvSpPr>
          <p:cNvPr id="139276" name="Text Box 11"/>
          <p:cNvSpPr txBox="1">
            <a:spLocks noChangeArrowheads="1"/>
          </p:cNvSpPr>
          <p:nvPr/>
        </p:nvSpPr>
        <p:spPr bwMode="auto">
          <a:xfrm>
            <a:off x="914400" y="5181600"/>
            <a:ext cx="345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F(z) = vertical structure function:</a:t>
            </a:r>
          </a:p>
        </p:txBody>
      </p:sp>
      <p:sp>
        <p:nvSpPr>
          <p:cNvPr id="139277" name="Text Box 12"/>
          <p:cNvSpPr txBox="1">
            <a:spLocks noChangeArrowheads="1"/>
          </p:cNvSpPr>
          <p:nvPr/>
        </p:nvSpPr>
        <p:spPr bwMode="auto">
          <a:xfrm>
            <a:off x="838200" y="5867400"/>
            <a:ext cx="5199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z </a:t>
            </a:r>
            <a:r>
              <a:rPr lang="en-US">
                <a:latin typeface="Arial Unicode MS" pitchFamily="34" charset="-128"/>
              </a:rPr>
              <a:t>= vertical decay scale – set (arbitrarily) to 500m.</a:t>
            </a:r>
            <a:endParaRPr lang="en-US">
              <a:latin typeface="Symbol" pitchFamily="18" charset="2"/>
            </a:endParaRPr>
          </a:p>
        </p:txBody>
      </p:sp>
      <p:sp>
        <p:nvSpPr>
          <p:cNvPr id="139278" name="Text Box 13"/>
          <p:cNvSpPr txBox="1">
            <a:spLocks noChangeArrowheads="1"/>
          </p:cNvSpPr>
          <p:nvPr/>
        </p:nvSpPr>
        <p:spPr bwMode="auto">
          <a:xfrm>
            <a:off x="609600" y="3505200"/>
            <a:ext cx="8245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K</a:t>
            </a:r>
            <a:r>
              <a:rPr lang="en-US" baseline="-25000">
                <a:latin typeface="Symbol" pitchFamily="18" charset="2"/>
              </a:rPr>
              <a:t>0</a:t>
            </a:r>
            <a:r>
              <a:rPr lang="en-US" baseline="-25000"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= constant background diffusivity, accounting for remote mixing: </a:t>
            </a:r>
            <a:r>
              <a:rPr lang="en-US">
                <a:solidFill>
                  <a:srgbClr val="6600FF"/>
                </a:solidFill>
                <a:latin typeface="Arial Unicode MS" pitchFamily="34" charset="-128"/>
              </a:rPr>
              <a:t>Need to account for spatial variations in remote mixing, e.g. internal tide breaking, PSI at critical latitude.</a:t>
            </a:r>
            <a:endParaRPr lang="en-US" baseline="-25000">
              <a:solidFill>
                <a:srgbClr val="6600FF"/>
              </a:solidFill>
              <a:latin typeface="Symbol" pitchFamily="18" charset="2"/>
            </a:endParaRPr>
          </a:p>
        </p:txBody>
      </p:sp>
      <p:sp>
        <p:nvSpPr>
          <p:cNvPr id="139279" name="Text Box 14"/>
          <p:cNvSpPr txBox="1">
            <a:spLocks noChangeArrowheads="1"/>
          </p:cNvSpPr>
          <p:nvPr/>
        </p:nvSpPr>
        <p:spPr bwMode="auto">
          <a:xfrm>
            <a:off x="746125" y="6208713"/>
            <a:ext cx="804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For steep slopes, vertical scale should depend on U/N. </a:t>
            </a:r>
          </a:p>
          <a:p>
            <a:r>
              <a:rPr lang="en-US">
                <a:solidFill>
                  <a:srgbClr val="6600FF"/>
                </a:solidFill>
              </a:rPr>
              <a:t>Does not account for preferred locations of mixing: e.g. beams, critical slopes.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The role of deep mixing in the general circulation</a:t>
            </a:r>
          </a:p>
        </p:txBody>
      </p:sp>
      <p:sp>
        <p:nvSpPr>
          <p:cNvPr id="1198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144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119838" name="Freeform 4"/>
          <p:cNvSpPr>
            <a:spLocks/>
          </p:cNvSpPr>
          <p:nvPr/>
        </p:nvSpPr>
        <p:spPr bwMode="auto">
          <a:xfrm>
            <a:off x="381000" y="1566863"/>
            <a:ext cx="8023225" cy="3756025"/>
          </a:xfrm>
          <a:custGeom>
            <a:avLst/>
            <a:gdLst>
              <a:gd name="T0" fmla="*/ 68043424 w 5054"/>
              <a:gd name="T1" fmla="*/ 60483750 h 2366"/>
              <a:gd name="T2" fmla="*/ 2147483647 w 5054"/>
              <a:gd name="T3" fmla="*/ 45362806 h 2366"/>
              <a:gd name="T4" fmla="*/ 2147483647 w 5054"/>
              <a:gd name="T5" fmla="*/ 45362806 h 2366"/>
              <a:gd name="T6" fmla="*/ 2147483647 w 5054"/>
              <a:gd name="T7" fmla="*/ 2147483647 h 2366"/>
              <a:gd name="T8" fmla="*/ 2147483647 w 5054"/>
              <a:gd name="T9" fmla="*/ 2147483647 h 2366"/>
              <a:gd name="T10" fmla="*/ 2147483647 w 5054"/>
              <a:gd name="T11" fmla="*/ 2147483647 h 2366"/>
              <a:gd name="T12" fmla="*/ 2147483647 w 5054"/>
              <a:gd name="T13" fmla="*/ 2147483647 h 2366"/>
              <a:gd name="T14" fmla="*/ 2147483647 w 5054"/>
              <a:gd name="T15" fmla="*/ 2147483647 h 2366"/>
              <a:gd name="T16" fmla="*/ 2099289345 w 5054"/>
              <a:gd name="T17" fmla="*/ 2147483647 h 2366"/>
              <a:gd name="T18" fmla="*/ 1088707476 w 5054"/>
              <a:gd name="T19" fmla="*/ 2147483647 h 2366"/>
              <a:gd name="T20" fmla="*/ 0 w 5054"/>
              <a:gd name="T21" fmla="*/ 2147483647 h 23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54"/>
              <a:gd name="T34" fmla="*/ 0 h 2366"/>
              <a:gd name="T35" fmla="*/ 5054 w 5054"/>
              <a:gd name="T36" fmla="*/ 2366 h 23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54" h="2366">
                <a:moveTo>
                  <a:pt x="27" y="24"/>
                </a:moveTo>
                <a:cubicBezTo>
                  <a:pt x="1063" y="0"/>
                  <a:pt x="2141" y="18"/>
                  <a:pt x="2949" y="18"/>
                </a:cubicBezTo>
                <a:lnTo>
                  <a:pt x="4894" y="18"/>
                </a:lnTo>
                <a:cubicBezTo>
                  <a:pt x="5054" y="178"/>
                  <a:pt x="4551" y="726"/>
                  <a:pt x="4324" y="929"/>
                </a:cubicBezTo>
                <a:cubicBezTo>
                  <a:pt x="4097" y="1132"/>
                  <a:pt x="3787" y="1245"/>
                  <a:pt x="3530" y="1235"/>
                </a:cubicBezTo>
                <a:cubicBezTo>
                  <a:pt x="3273" y="1225"/>
                  <a:pt x="2988" y="872"/>
                  <a:pt x="2784" y="870"/>
                </a:cubicBezTo>
                <a:cubicBezTo>
                  <a:pt x="2580" y="868"/>
                  <a:pt x="2536" y="1019"/>
                  <a:pt x="2304" y="1221"/>
                </a:cubicBezTo>
                <a:cubicBezTo>
                  <a:pt x="2072" y="1423"/>
                  <a:pt x="1637" y="1999"/>
                  <a:pt x="1392" y="2085"/>
                </a:cubicBezTo>
                <a:cubicBezTo>
                  <a:pt x="1147" y="2171"/>
                  <a:pt x="993" y="1708"/>
                  <a:pt x="833" y="1740"/>
                </a:cubicBezTo>
                <a:cubicBezTo>
                  <a:pt x="673" y="1772"/>
                  <a:pt x="571" y="2188"/>
                  <a:pt x="432" y="2277"/>
                </a:cubicBezTo>
                <a:cubicBezTo>
                  <a:pt x="293" y="2366"/>
                  <a:pt x="72" y="2277"/>
                  <a:pt x="0" y="227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9" name="Line 5"/>
          <p:cNvSpPr>
            <a:spLocks noChangeShapeType="1"/>
          </p:cNvSpPr>
          <p:nvPr/>
        </p:nvSpPr>
        <p:spPr bwMode="auto">
          <a:xfrm>
            <a:off x="4419600" y="1828800"/>
            <a:ext cx="2438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40" name="Line 6"/>
          <p:cNvSpPr>
            <a:spLocks noChangeShapeType="1"/>
          </p:cNvSpPr>
          <p:nvPr/>
        </p:nvSpPr>
        <p:spPr bwMode="auto">
          <a:xfrm>
            <a:off x="685800" y="1905000"/>
            <a:ext cx="2362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41" name="Freeform 7"/>
          <p:cNvSpPr>
            <a:spLocks/>
          </p:cNvSpPr>
          <p:nvPr/>
        </p:nvSpPr>
        <p:spPr bwMode="auto">
          <a:xfrm>
            <a:off x="6858000" y="1981200"/>
            <a:ext cx="482600" cy="990600"/>
          </a:xfrm>
          <a:custGeom>
            <a:avLst/>
            <a:gdLst>
              <a:gd name="T0" fmla="*/ 241935002 w 304"/>
              <a:gd name="T1" fmla="*/ 0 h 624"/>
              <a:gd name="T2" fmla="*/ 725804907 w 304"/>
              <a:gd name="T3" fmla="*/ 483870009 h 624"/>
              <a:gd name="T4" fmla="*/ 483870004 w 304"/>
              <a:gd name="T5" fmla="*/ 1330642376 h 624"/>
              <a:gd name="T6" fmla="*/ 0 w 304"/>
              <a:gd name="T7" fmla="*/ 1572577282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04"/>
              <a:gd name="T13" fmla="*/ 0 h 624"/>
              <a:gd name="T14" fmla="*/ 304 w 30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" h="624">
                <a:moveTo>
                  <a:pt x="96" y="0"/>
                </a:moveTo>
                <a:cubicBezTo>
                  <a:pt x="184" y="52"/>
                  <a:pt x="272" y="104"/>
                  <a:pt x="288" y="192"/>
                </a:cubicBezTo>
                <a:cubicBezTo>
                  <a:pt x="304" y="280"/>
                  <a:pt x="240" y="456"/>
                  <a:pt x="192" y="528"/>
                </a:cubicBezTo>
                <a:cubicBezTo>
                  <a:pt x="144" y="600"/>
                  <a:pt x="72" y="612"/>
                  <a:pt x="0" y="624"/>
                </a:cubicBezTo>
              </a:path>
            </a:pathLst>
          </a:cu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42" name="Freeform 8"/>
          <p:cNvSpPr>
            <a:spLocks/>
          </p:cNvSpPr>
          <p:nvPr/>
        </p:nvSpPr>
        <p:spPr bwMode="auto">
          <a:xfrm>
            <a:off x="4000500" y="2811463"/>
            <a:ext cx="2476500" cy="606425"/>
          </a:xfrm>
          <a:custGeom>
            <a:avLst/>
            <a:gdLst>
              <a:gd name="T0" fmla="*/ 2147483647 w 1560"/>
              <a:gd name="T1" fmla="*/ 738406537 h 382"/>
              <a:gd name="T2" fmla="*/ 2147483647 w 1560"/>
              <a:gd name="T3" fmla="*/ 859374197 h 382"/>
              <a:gd name="T4" fmla="*/ 1804432104 w 1560"/>
              <a:gd name="T5" fmla="*/ 113407838 h 382"/>
              <a:gd name="T6" fmla="*/ 781248391 w 1560"/>
              <a:gd name="T7" fmla="*/ 173891569 h 382"/>
              <a:gd name="T8" fmla="*/ 0 w 1560"/>
              <a:gd name="T9" fmla="*/ 819051512 h 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0"/>
              <a:gd name="T16" fmla="*/ 0 h 382"/>
              <a:gd name="T17" fmla="*/ 1560 w 1560"/>
              <a:gd name="T18" fmla="*/ 382 h 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0" h="382">
                <a:moveTo>
                  <a:pt x="1560" y="293"/>
                </a:moveTo>
                <a:cubicBezTo>
                  <a:pt x="1492" y="345"/>
                  <a:pt x="1413" y="382"/>
                  <a:pt x="1272" y="341"/>
                </a:cubicBezTo>
                <a:cubicBezTo>
                  <a:pt x="1131" y="300"/>
                  <a:pt x="876" y="90"/>
                  <a:pt x="716" y="45"/>
                </a:cubicBezTo>
                <a:cubicBezTo>
                  <a:pt x="556" y="0"/>
                  <a:pt x="429" y="22"/>
                  <a:pt x="310" y="69"/>
                </a:cubicBezTo>
                <a:cubicBezTo>
                  <a:pt x="191" y="116"/>
                  <a:pt x="65" y="272"/>
                  <a:pt x="0" y="325"/>
                </a:cubicBezTo>
              </a:path>
            </a:pathLst>
          </a:cu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43" name="Freeform 9"/>
          <p:cNvSpPr>
            <a:spLocks/>
          </p:cNvSpPr>
          <p:nvPr/>
        </p:nvSpPr>
        <p:spPr bwMode="auto">
          <a:xfrm>
            <a:off x="2895600" y="3581400"/>
            <a:ext cx="912813" cy="488950"/>
          </a:xfrm>
          <a:custGeom>
            <a:avLst/>
            <a:gdLst>
              <a:gd name="T0" fmla="*/ 1449091213 w 575"/>
              <a:gd name="T1" fmla="*/ 0 h 308"/>
              <a:gd name="T2" fmla="*/ 544354015 w 575"/>
              <a:gd name="T3" fmla="*/ 665321185 h 308"/>
              <a:gd name="T4" fmla="*/ 0 w 575"/>
              <a:gd name="T5" fmla="*/ 665321185 h 308"/>
              <a:gd name="T6" fmla="*/ 0 60000 65536"/>
              <a:gd name="T7" fmla="*/ 0 60000 65536"/>
              <a:gd name="T8" fmla="*/ 0 60000 65536"/>
              <a:gd name="T9" fmla="*/ 0 w 575"/>
              <a:gd name="T10" fmla="*/ 0 h 308"/>
              <a:gd name="T11" fmla="*/ 575 w 575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5" h="308">
                <a:moveTo>
                  <a:pt x="575" y="0"/>
                </a:moveTo>
                <a:cubicBezTo>
                  <a:pt x="516" y="44"/>
                  <a:pt x="312" y="220"/>
                  <a:pt x="216" y="264"/>
                </a:cubicBezTo>
                <a:cubicBezTo>
                  <a:pt x="120" y="308"/>
                  <a:pt x="72" y="288"/>
                  <a:pt x="0" y="264"/>
                </a:cubicBezTo>
              </a:path>
            </a:pathLst>
          </a:custGeom>
          <a:noFill/>
          <a:ln w="6032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44" name="Freeform 10"/>
          <p:cNvSpPr>
            <a:spLocks/>
          </p:cNvSpPr>
          <p:nvPr/>
        </p:nvSpPr>
        <p:spPr bwMode="auto">
          <a:xfrm>
            <a:off x="762000" y="3505200"/>
            <a:ext cx="1441450" cy="546100"/>
          </a:xfrm>
          <a:custGeom>
            <a:avLst/>
            <a:gdLst>
              <a:gd name="T0" fmla="*/ 2147483647 w 908"/>
              <a:gd name="T1" fmla="*/ 803930551 h 344"/>
              <a:gd name="T2" fmla="*/ 1310481295 w 908"/>
              <a:gd name="T3" fmla="*/ 849293545 h 344"/>
              <a:gd name="T4" fmla="*/ 725805003 w 908"/>
              <a:gd name="T5" fmla="*/ 725804941 h 344"/>
              <a:gd name="T6" fmla="*/ 0 w 908"/>
              <a:gd name="T7" fmla="*/ 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908"/>
              <a:gd name="T13" fmla="*/ 0 h 344"/>
              <a:gd name="T14" fmla="*/ 908 w 908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8" h="344">
                <a:moveTo>
                  <a:pt x="908" y="319"/>
                </a:moveTo>
                <a:cubicBezTo>
                  <a:pt x="843" y="322"/>
                  <a:pt x="623" y="342"/>
                  <a:pt x="520" y="337"/>
                </a:cubicBezTo>
                <a:cubicBezTo>
                  <a:pt x="417" y="332"/>
                  <a:pt x="375" y="344"/>
                  <a:pt x="288" y="288"/>
                </a:cubicBezTo>
                <a:cubicBezTo>
                  <a:pt x="201" y="232"/>
                  <a:pt x="100" y="120"/>
                  <a:pt x="0" y="0"/>
                </a:cubicBezTo>
              </a:path>
            </a:pathLst>
          </a:cu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45" name="Freeform 11"/>
          <p:cNvSpPr>
            <a:spLocks/>
          </p:cNvSpPr>
          <p:nvPr/>
        </p:nvSpPr>
        <p:spPr bwMode="auto">
          <a:xfrm>
            <a:off x="381000" y="1600200"/>
            <a:ext cx="5257800" cy="914400"/>
          </a:xfrm>
          <a:custGeom>
            <a:avLst/>
            <a:gdLst>
              <a:gd name="T0" fmla="*/ 0 w 3312"/>
              <a:gd name="T1" fmla="*/ 1451609782 h 576"/>
              <a:gd name="T2" fmla="*/ 2147483647 w 3312"/>
              <a:gd name="T3" fmla="*/ 1451609782 h 576"/>
              <a:gd name="T4" fmla="*/ 2147483647 w 3312"/>
              <a:gd name="T5" fmla="*/ 725804891 h 576"/>
              <a:gd name="T6" fmla="*/ 2147483647 w 3312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3312"/>
              <a:gd name="T13" fmla="*/ 0 h 576"/>
              <a:gd name="T14" fmla="*/ 3312 w 3312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2" h="576">
                <a:moveTo>
                  <a:pt x="0" y="576"/>
                </a:moveTo>
                <a:lnTo>
                  <a:pt x="1776" y="576"/>
                </a:lnTo>
                <a:cubicBezTo>
                  <a:pt x="2224" y="528"/>
                  <a:pt x="2432" y="384"/>
                  <a:pt x="2688" y="288"/>
                </a:cubicBezTo>
                <a:cubicBezTo>
                  <a:pt x="2944" y="192"/>
                  <a:pt x="3128" y="96"/>
                  <a:pt x="3312" y="0"/>
                </a:cubicBezTo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6" name="Freeform 12"/>
          <p:cNvSpPr>
            <a:spLocks/>
          </p:cNvSpPr>
          <p:nvPr/>
        </p:nvSpPr>
        <p:spPr bwMode="auto">
          <a:xfrm>
            <a:off x="457200" y="1600200"/>
            <a:ext cx="4267200" cy="457200"/>
          </a:xfrm>
          <a:custGeom>
            <a:avLst/>
            <a:gdLst>
              <a:gd name="T0" fmla="*/ 0 w 2688"/>
              <a:gd name="T1" fmla="*/ 725804891 h 288"/>
              <a:gd name="T2" fmla="*/ 2147483647 w 2688"/>
              <a:gd name="T3" fmla="*/ 725804891 h 288"/>
              <a:gd name="T4" fmla="*/ 2147483647 w 2688"/>
              <a:gd name="T5" fmla="*/ 483869993 h 288"/>
              <a:gd name="T6" fmla="*/ 2147483647 w 26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288"/>
              <a:gd name="T14" fmla="*/ 2688 w 268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288">
                <a:moveTo>
                  <a:pt x="0" y="288"/>
                </a:moveTo>
                <a:lnTo>
                  <a:pt x="1680" y="288"/>
                </a:lnTo>
                <a:cubicBezTo>
                  <a:pt x="2064" y="272"/>
                  <a:pt x="2136" y="240"/>
                  <a:pt x="2304" y="192"/>
                </a:cubicBezTo>
                <a:cubicBezTo>
                  <a:pt x="2472" y="144"/>
                  <a:pt x="2580" y="72"/>
                  <a:pt x="2688" y="0"/>
                </a:cubicBezTo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7" name="Freeform 13"/>
          <p:cNvSpPr>
            <a:spLocks/>
          </p:cNvSpPr>
          <p:nvPr/>
        </p:nvSpPr>
        <p:spPr bwMode="auto">
          <a:xfrm>
            <a:off x="2743200" y="1633538"/>
            <a:ext cx="4051300" cy="3167062"/>
          </a:xfrm>
          <a:custGeom>
            <a:avLst/>
            <a:gdLst>
              <a:gd name="T0" fmla="*/ 2147483647 w 2552"/>
              <a:gd name="T1" fmla="*/ 0 h 1995"/>
              <a:gd name="T2" fmla="*/ 2147483647 w 2552"/>
              <a:gd name="T3" fmla="*/ 1302921447 h 1995"/>
              <a:gd name="T4" fmla="*/ 2147483647 w 2552"/>
              <a:gd name="T5" fmla="*/ 1834673805 h 1995"/>
              <a:gd name="T6" fmla="*/ 1474292033 w 2552"/>
              <a:gd name="T7" fmla="*/ 2147483647 h 1995"/>
              <a:gd name="T8" fmla="*/ 541832791 w 2552"/>
              <a:gd name="T9" fmla="*/ 2147483647 h 1995"/>
              <a:gd name="T10" fmla="*/ 0 w 2552"/>
              <a:gd name="T11" fmla="*/ 2147483647 h 19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2"/>
              <a:gd name="T19" fmla="*/ 0 h 1995"/>
              <a:gd name="T20" fmla="*/ 2552 w 2552"/>
              <a:gd name="T21" fmla="*/ 1995 h 19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2" h="1995">
                <a:moveTo>
                  <a:pt x="2513" y="0"/>
                </a:moveTo>
                <a:cubicBezTo>
                  <a:pt x="2482" y="85"/>
                  <a:pt x="2552" y="396"/>
                  <a:pt x="2325" y="517"/>
                </a:cubicBezTo>
                <a:cubicBezTo>
                  <a:pt x="2098" y="638"/>
                  <a:pt x="1439" y="648"/>
                  <a:pt x="1149" y="728"/>
                </a:cubicBezTo>
                <a:cubicBezTo>
                  <a:pt x="859" y="808"/>
                  <a:pt x="741" y="880"/>
                  <a:pt x="585" y="999"/>
                </a:cubicBezTo>
                <a:cubicBezTo>
                  <a:pt x="429" y="1118"/>
                  <a:pt x="312" y="1274"/>
                  <a:pt x="215" y="1440"/>
                </a:cubicBezTo>
                <a:cubicBezTo>
                  <a:pt x="118" y="1606"/>
                  <a:pt x="45" y="1880"/>
                  <a:pt x="0" y="1995"/>
                </a:cubicBezTo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8" name="Freeform 14"/>
          <p:cNvSpPr>
            <a:spLocks/>
          </p:cNvSpPr>
          <p:nvPr/>
        </p:nvSpPr>
        <p:spPr bwMode="auto">
          <a:xfrm>
            <a:off x="406400" y="1600200"/>
            <a:ext cx="5848350" cy="2108200"/>
          </a:xfrm>
          <a:custGeom>
            <a:avLst/>
            <a:gdLst>
              <a:gd name="T0" fmla="*/ 2147483647 w 3684"/>
              <a:gd name="T1" fmla="*/ 0 h 1328"/>
              <a:gd name="T2" fmla="*/ 2147483647 w 3684"/>
              <a:gd name="T3" fmla="*/ 846772586 h 1328"/>
              <a:gd name="T4" fmla="*/ 2147483647 w 3684"/>
              <a:gd name="T5" fmla="*/ 2051407227 h 1328"/>
              <a:gd name="T6" fmla="*/ 2147483647 w 3684"/>
              <a:gd name="T7" fmla="*/ 2147483647 h 1328"/>
              <a:gd name="T8" fmla="*/ 0 w 3684"/>
              <a:gd name="T9" fmla="*/ 2147483647 h 1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84"/>
              <a:gd name="T16" fmla="*/ 0 h 1328"/>
              <a:gd name="T17" fmla="*/ 3684 w 3684"/>
              <a:gd name="T18" fmla="*/ 1328 h 1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4" h="1328">
                <a:moveTo>
                  <a:pt x="3632" y="0"/>
                </a:moveTo>
                <a:cubicBezTo>
                  <a:pt x="3684" y="100"/>
                  <a:pt x="3676" y="200"/>
                  <a:pt x="3392" y="336"/>
                </a:cubicBezTo>
                <a:cubicBezTo>
                  <a:pt x="3108" y="472"/>
                  <a:pt x="2304" y="662"/>
                  <a:pt x="1928" y="814"/>
                </a:cubicBezTo>
                <a:cubicBezTo>
                  <a:pt x="1552" y="966"/>
                  <a:pt x="1457" y="1168"/>
                  <a:pt x="1136" y="1248"/>
                </a:cubicBezTo>
                <a:cubicBezTo>
                  <a:pt x="815" y="1328"/>
                  <a:pt x="237" y="1286"/>
                  <a:pt x="0" y="1296"/>
                </a:cubicBezTo>
              </a:path>
            </a:pathLst>
          </a:custGeom>
          <a:noFill/>
          <a:ln w="190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9" name="Text Box 15"/>
          <p:cNvSpPr txBox="1">
            <a:spLocks noChangeArrowheads="1"/>
          </p:cNvSpPr>
          <p:nvPr/>
        </p:nvSpPr>
        <p:spPr bwMode="auto">
          <a:xfrm>
            <a:off x="212725" y="103187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Eq</a:t>
            </a:r>
          </a:p>
        </p:txBody>
      </p:sp>
      <p:sp>
        <p:nvSpPr>
          <p:cNvPr id="119850" name="Text Box 16"/>
          <p:cNvSpPr txBox="1">
            <a:spLocks noChangeArrowheads="1"/>
          </p:cNvSpPr>
          <p:nvPr/>
        </p:nvSpPr>
        <p:spPr bwMode="auto">
          <a:xfrm>
            <a:off x="8213725" y="9556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Pole</a:t>
            </a:r>
          </a:p>
        </p:txBody>
      </p:sp>
      <p:sp>
        <p:nvSpPr>
          <p:cNvPr id="119851" name="Freeform 17"/>
          <p:cNvSpPr>
            <a:spLocks/>
          </p:cNvSpPr>
          <p:nvPr/>
        </p:nvSpPr>
        <p:spPr bwMode="auto">
          <a:xfrm>
            <a:off x="495300" y="2209800"/>
            <a:ext cx="342900" cy="838200"/>
          </a:xfrm>
          <a:custGeom>
            <a:avLst/>
            <a:gdLst>
              <a:gd name="T0" fmla="*/ 544353795 w 216"/>
              <a:gd name="T1" fmla="*/ 1330642282 h 528"/>
              <a:gd name="T2" fmla="*/ 60483758 w 216"/>
              <a:gd name="T3" fmla="*/ 604837419 h 528"/>
              <a:gd name="T4" fmla="*/ 181451248 w 216"/>
              <a:gd name="T5" fmla="*/ 0 h 528"/>
              <a:gd name="T6" fmla="*/ 0 60000 65536"/>
              <a:gd name="T7" fmla="*/ 0 60000 65536"/>
              <a:gd name="T8" fmla="*/ 0 60000 65536"/>
              <a:gd name="T9" fmla="*/ 0 w 216"/>
              <a:gd name="T10" fmla="*/ 0 h 528"/>
              <a:gd name="T11" fmla="*/ 216 w 21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528">
                <a:moveTo>
                  <a:pt x="216" y="528"/>
                </a:moveTo>
                <a:cubicBezTo>
                  <a:pt x="132" y="428"/>
                  <a:pt x="48" y="328"/>
                  <a:pt x="24" y="240"/>
                </a:cubicBezTo>
                <a:cubicBezTo>
                  <a:pt x="0" y="152"/>
                  <a:pt x="64" y="40"/>
                  <a:pt x="72" y="0"/>
                </a:cubicBezTo>
              </a:path>
            </a:pathLst>
          </a:cu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52" name="Freeform 18"/>
          <p:cNvSpPr>
            <a:spLocks/>
          </p:cNvSpPr>
          <p:nvPr/>
        </p:nvSpPr>
        <p:spPr bwMode="auto">
          <a:xfrm>
            <a:off x="2286000" y="2819400"/>
            <a:ext cx="266700" cy="838200"/>
          </a:xfrm>
          <a:custGeom>
            <a:avLst/>
            <a:gdLst>
              <a:gd name="T0" fmla="*/ 60483753 w 168"/>
              <a:gd name="T1" fmla="*/ 1330642282 h 528"/>
              <a:gd name="T2" fmla="*/ 60483753 w 168"/>
              <a:gd name="T3" fmla="*/ 483869975 h 528"/>
              <a:gd name="T4" fmla="*/ 423386295 w 168"/>
              <a:gd name="T5" fmla="*/ 0 h 528"/>
              <a:gd name="T6" fmla="*/ 0 60000 65536"/>
              <a:gd name="T7" fmla="*/ 0 60000 65536"/>
              <a:gd name="T8" fmla="*/ 0 60000 65536"/>
              <a:gd name="T9" fmla="*/ 0 w 168"/>
              <a:gd name="T10" fmla="*/ 0 h 528"/>
              <a:gd name="T11" fmla="*/ 168 w 16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528">
                <a:moveTo>
                  <a:pt x="24" y="528"/>
                </a:moveTo>
                <a:cubicBezTo>
                  <a:pt x="12" y="404"/>
                  <a:pt x="0" y="280"/>
                  <a:pt x="24" y="192"/>
                </a:cubicBezTo>
                <a:cubicBezTo>
                  <a:pt x="48" y="104"/>
                  <a:pt x="108" y="52"/>
                  <a:pt x="168" y="0"/>
                </a:cubicBezTo>
              </a:path>
            </a:pathLst>
          </a:custGeom>
          <a:noFill/>
          <a:ln w="28575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53" name="Text Box 19"/>
          <p:cNvSpPr txBox="1">
            <a:spLocks noChangeArrowheads="1"/>
          </p:cNvSpPr>
          <p:nvPr/>
        </p:nvSpPr>
        <p:spPr bwMode="auto">
          <a:xfrm>
            <a:off x="0" y="4267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z</a:t>
            </a:r>
          </a:p>
        </p:txBody>
      </p:sp>
      <p:sp>
        <p:nvSpPr>
          <p:cNvPr id="119854" name="Line 20"/>
          <p:cNvSpPr>
            <a:spLocks noChangeShapeType="1"/>
          </p:cNvSpPr>
          <p:nvPr/>
        </p:nvSpPr>
        <p:spPr bwMode="auto">
          <a:xfrm flipV="1">
            <a:off x="228600" y="3657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55" name="Freeform 21"/>
          <p:cNvSpPr>
            <a:spLocks/>
          </p:cNvSpPr>
          <p:nvPr/>
        </p:nvSpPr>
        <p:spPr bwMode="auto">
          <a:xfrm>
            <a:off x="7518400" y="1295400"/>
            <a:ext cx="254000" cy="304800"/>
          </a:xfrm>
          <a:custGeom>
            <a:avLst/>
            <a:gdLst>
              <a:gd name="T0" fmla="*/ 403224945 w 160"/>
              <a:gd name="T1" fmla="*/ 483870045 h 192"/>
              <a:gd name="T2" fmla="*/ 40322497 w 160"/>
              <a:gd name="T3" fmla="*/ 362902484 h 192"/>
              <a:gd name="T4" fmla="*/ 403224945 w 160"/>
              <a:gd name="T5" fmla="*/ 241935022 h 192"/>
              <a:gd name="T6" fmla="*/ 40322497 w 160"/>
              <a:gd name="T7" fmla="*/ 120967511 h 192"/>
              <a:gd name="T8" fmla="*/ 161289988 w 16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92"/>
              <a:gd name="T17" fmla="*/ 160 w 16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92">
                <a:moveTo>
                  <a:pt x="160" y="192"/>
                </a:moveTo>
                <a:cubicBezTo>
                  <a:pt x="88" y="176"/>
                  <a:pt x="16" y="160"/>
                  <a:pt x="16" y="144"/>
                </a:cubicBezTo>
                <a:cubicBezTo>
                  <a:pt x="16" y="128"/>
                  <a:pt x="160" y="112"/>
                  <a:pt x="160" y="96"/>
                </a:cubicBezTo>
                <a:cubicBezTo>
                  <a:pt x="160" y="80"/>
                  <a:pt x="32" y="64"/>
                  <a:pt x="16" y="48"/>
                </a:cubicBezTo>
                <a:cubicBezTo>
                  <a:pt x="0" y="32"/>
                  <a:pt x="32" y="16"/>
                  <a:pt x="64" y="0"/>
                </a:cubicBezTo>
              </a:path>
            </a:pathLst>
          </a:cu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56" name="Freeform 22"/>
          <p:cNvSpPr>
            <a:spLocks/>
          </p:cNvSpPr>
          <p:nvPr/>
        </p:nvSpPr>
        <p:spPr bwMode="auto">
          <a:xfrm>
            <a:off x="7073900" y="1295400"/>
            <a:ext cx="254000" cy="304800"/>
          </a:xfrm>
          <a:custGeom>
            <a:avLst/>
            <a:gdLst>
              <a:gd name="T0" fmla="*/ 383063703 w 160"/>
              <a:gd name="T1" fmla="*/ 483870045 h 192"/>
              <a:gd name="T2" fmla="*/ 141128746 w 160"/>
              <a:gd name="T3" fmla="*/ 362902484 h 192"/>
              <a:gd name="T4" fmla="*/ 383063703 w 160"/>
              <a:gd name="T5" fmla="*/ 120967511 h 192"/>
              <a:gd name="T6" fmla="*/ 20161249 w 160"/>
              <a:gd name="T7" fmla="*/ 120967511 h 192"/>
              <a:gd name="T8" fmla="*/ 262096249 w 16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92"/>
              <a:gd name="T17" fmla="*/ 160 w 16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92">
                <a:moveTo>
                  <a:pt x="152" y="192"/>
                </a:moveTo>
                <a:cubicBezTo>
                  <a:pt x="104" y="180"/>
                  <a:pt x="56" y="168"/>
                  <a:pt x="56" y="144"/>
                </a:cubicBezTo>
                <a:cubicBezTo>
                  <a:pt x="56" y="120"/>
                  <a:pt x="160" y="64"/>
                  <a:pt x="152" y="48"/>
                </a:cubicBezTo>
                <a:cubicBezTo>
                  <a:pt x="144" y="32"/>
                  <a:pt x="16" y="56"/>
                  <a:pt x="8" y="48"/>
                </a:cubicBezTo>
                <a:cubicBezTo>
                  <a:pt x="0" y="40"/>
                  <a:pt x="52" y="20"/>
                  <a:pt x="104" y="0"/>
                </a:cubicBezTo>
              </a:path>
            </a:pathLst>
          </a:cu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57" name="Freeform 23"/>
          <p:cNvSpPr>
            <a:spLocks/>
          </p:cNvSpPr>
          <p:nvPr/>
        </p:nvSpPr>
        <p:spPr bwMode="auto">
          <a:xfrm>
            <a:off x="6604000" y="1219200"/>
            <a:ext cx="266700" cy="381000"/>
          </a:xfrm>
          <a:custGeom>
            <a:avLst/>
            <a:gdLst>
              <a:gd name="T0" fmla="*/ 161289991 w 168"/>
              <a:gd name="T1" fmla="*/ 604837545 h 240"/>
              <a:gd name="T2" fmla="*/ 40322498 w 168"/>
              <a:gd name="T3" fmla="*/ 362902507 h 240"/>
              <a:gd name="T4" fmla="*/ 403224953 w 168"/>
              <a:gd name="T5" fmla="*/ 362902507 h 240"/>
              <a:gd name="T6" fmla="*/ 161289991 w 168"/>
              <a:gd name="T7" fmla="*/ 120967519 h 240"/>
              <a:gd name="T8" fmla="*/ 282257497 w 168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240"/>
              <a:gd name="T17" fmla="*/ 168 w 168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240">
                <a:moveTo>
                  <a:pt x="64" y="240"/>
                </a:moveTo>
                <a:cubicBezTo>
                  <a:pt x="32" y="200"/>
                  <a:pt x="0" y="160"/>
                  <a:pt x="16" y="144"/>
                </a:cubicBezTo>
                <a:cubicBezTo>
                  <a:pt x="32" y="128"/>
                  <a:pt x="152" y="160"/>
                  <a:pt x="160" y="144"/>
                </a:cubicBezTo>
                <a:cubicBezTo>
                  <a:pt x="168" y="128"/>
                  <a:pt x="72" y="72"/>
                  <a:pt x="64" y="48"/>
                </a:cubicBezTo>
                <a:cubicBezTo>
                  <a:pt x="56" y="24"/>
                  <a:pt x="84" y="12"/>
                  <a:pt x="112" y="0"/>
                </a:cubicBezTo>
              </a:path>
            </a:pathLst>
          </a:cu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58" name="Text Box 24"/>
          <p:cNvSpPr txBox="1">
            <a:spLocks noChangeArrowheads="1"/>
          </p:cNvSpPr>
          <p:nvPr/>
        </p:nvSpPr>
        <p:spPr bwMode="auto">
          <a:xfrm>
            <a:off x="5638800" y="7620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Cooling</a:t>
            </a:r>
          </a:p>
        </p:txBody>
      </p:sp>
      <p:sp>
        <p:nvSpPr>
          <p:cNvPr id="119859" name="Text Box 25"/>
          <p:cNvSpPr txBox="1">
            <a:spLocks noChangeArrowheads="1"/>
          </p:cNvSpPr>
          <p:nvPr/>
        </p:nvSpPr>
        <p:spPr bwMode="auto">
          <a:xfrm>
            <a:off x="914400" y="2590800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Upwelling</a:t>
            </a:r>
          </a:p>
        </p:txBody>
      </p:sp>
      <p:sp>
        <p:nvSpPr>
          <p:cNvPr id="119860" name="Text Box 26"/>
          <p:cNvSpPr txBox="1">
            <a:spLocks noChangeArrowheads="1"/>
          </p:cNvSpPr>
          <p:nvPr/>
        </p:nvSpPr>
        <p:spPr bwMode="auto">
          <a:xfrm>
            <a:off x="5486400" y="2286000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Overturning</a:t>
            </a:r>
          </a:p>
        </p:txBody>
      </p:sp>
      <p:graphicFrame>
        <p:nvGraphicFramePr>
          <p:cNvPr id="119835" name="Object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9835" name="Equation" r:id="rId3" imgW="114120" imgH="215640" progId="Equation.3">
              <p:embed/>
            </p:oleObj>
          </a:graphicData>
        </a:graphic>
      </p:graphicFrame>
      <p:sp>
        <p:nvSpPr>
          <p:cNvPr id="119861" name="Text Box 28"/>
          <p:cNvSpPr txBox="1">
            <a:spLocks noChangeArrowheads="1"/>
          </p:cNvSpPr>
          <p:nvPr/>
        </p:nvSpPr>
        <p:spPr bwMode="auto">
          <a:xfrm>
            <a:off x="6689725" y="1565275"/>
            <a:ext cx="151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convection</a:t>
            </a:r>
          </a:p>
        </p:txBody>
      </p:sp>
      <p:sp>
        <p:nvSpPr>
          <p:cNvPr id="119862" name="Text Box 29"/>
          <p:cNvSpPr txBox="1">
            <a:spLocks noChangeArrowheads="1"/>
          </p:cNvSpPr>
          <p:nvPr/>
        </p:nvSpPr>
        <p:spPr bwMode="auto">
          <a:xfrm>
            <a:off x="3657600" y="2209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overflows</a:t>
            </a:r>
          </a:p>
        </p:txBody>
      </p:sp>
      <p:sp>
        <p:nvSpPr>
          <p:cNvPr id="119863" name="Text Box 30"/>
          <p:cNvSpPr txBox="1">
            <a:spLocks noChangeArrowheads="1"/>
          </p:cNvSpPr>
          <p:nvPr/>
        </p:nvSpPr>
        <p:spPr bwMode="auto">
          <a:xfrm>
            <a:off x="593725" y="3927475"/>
            <a:ext cx="166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tidal mixing</a:t>
            </a:r>
          </a:p>
        </p:txBody>
      </p:sp>
      <p:sp>
        <p:nvSpPr>
          <p:cNvPr id="119864" name="Freeform 31"/>
          <p:cNvSpPr>
            <a:spLocks/>
          </p:cNvSpPr>
          <p:nvPr/>
        </p:nvSpPr>
        <p:spPr bwMode="auto">
          <a:xfrm>
            <a:off x="3505200" y="2514600"/>
            <a:ext cx="177800" cy="762000"/>
          </a:xfrm>
          <a:custGeom>
            <a:avLst/>
            <a:gdLst>
              <a:gd name="T0" fmla="*/ 0 w 112"/>
              <a:gd name="T1" fmla="*/ 0 h 480"/>
              <a:gd name="T2" fmla="*/ 241935033 w 112"/>
              <a:gd name="T3" fmla="*/ 483870075 h 480"/>
              <a:gd name="T4" fmla="*/ 241935033 w 112"/>
              <a:gd name="T5" fmla="*/ 1209675089 h 480"/>
              <a:gd name="T6" fmla="*/ 0 60000 65536"/>
              <a:gd name="T7" fmla="*/ 0 60000 65536"/>
              <a:gd name="T8" fmla="*/ 0 60000 65536"/>
              <a:gd name="T9" fmla="*/ 0 w 112"/>
              <a:gd name="T10" fmla="*/ 0 h 480"/>
              <a:gd name="T11" fmla="*/ 112 w 112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480">
                <a:moveTo>
                  <a:pt x="0" y="0"/>
                </a:moveTo>
                <a:cubicBezTo>
                  <a:pt x="40" y="56"/>
                  <a:pt x="80" y="112"/>
                  <a:pt x="96" y="192"/>
                </a:cubicBezTo>
                <a:cubicBezTo>
                  <a:pt x="112" y="272"/>
                  <a:pt x="104" y="376"/>
                  <a:pt x="96" y="480"/>
                </a:cubicBezTo>
              </a:path>
            </a:pathLst>
          </a:custGeom>
          <a:noFill/>
          <a:ln w="31750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65" name="Text Box 32"/>
          <p:cNvSpPr txBox="1">
            <a:spLocks noChangeArrowheads="1"/>
          </p:cNvSpPr>
          <p:nvPr/>
        </p:nvSpPr>
        <p:spPr bwMode="auto">
          <a:xfrm>
            <a:off x="3886200" y="4191000"/>
            <a:ext cx="502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Diapycnal mixing is necessary to close the thermohaline circulation: tides and winds are the likely source of energy for deep diapycnal mixing.</a:t>
            </a:r>
          </a:p>
        </p:txBody>
      </p:sp>
      <p:sp>
        <p:nvSpPr>
          <p:cNvPr id="119866" name="Freeform 33"/>
          <p:cNvSpPr>
            <a:spLocks/>
          </p:cNvSpPr>
          <p:nvPr/>
        </p:nvSpPr>
        <p:spPr bwMode="auto">
          <a:xfrm>
            <a:off x="5715000" y="1219200"/>
            <a:ext cx="266700" cy="381000"/>
          </a:xfrm>
          <a:custGeom>
            <a:avLst/>
            <a:gdLst>
              <a:gd name="T0" fmla="*/ 161289991 w 168"/>
              <a:gd name="T1" fmla="*/ 604837545 h 240"/>
              <a:gd name="T2" fmla="*/ 40322498 w 168"/>
              <a:gd name="T3" fmla="*/ 362902507 h 240"/>
              <a:gd name="T4" fmla="*/ 403224953 w 168"/>
              <a:gd name="T5" fmla="*/ 362902507 h 240"/>
              <a:gd name="T6" fmla="*/ 161289991 w 168"/>
              <a:gd name="T7" fmla="*/ 120967519 h 240"/>
              <a:gd name="T8" fmla="*/ 282257497 w 168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240"/>
              <a:gd name="T17" fmla="*/ 168 w 168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240">
                <a:moveTo>
                  <a:pt x="64" y="240"/>
                </a:moveTo>
                <a:cubicBezTo>
                  <a:pt x="32" y="200"/>
                  <a:pt x="0" y="160"/>
                  <a:pt x="16" y="144"/>
                </a:cubicBezTo>
                <a:cubicBezTo>
                  <a:pt x="32" y="128"/>
                  <a:pt x="152" y="160"/>
                  <a:pt x="160" y="144"/>
                </a:cubicBezTo>
                <a:cubicBezTo>
                  <a:pt x="168" y="128"/>
                  <a:pt x="72" y="72"/>
                  <a:pt x="64" y="48"/>
                </a:cubicBezTo>
                <a:cubicBezTo>
                  <a:pt x="56" y="24"/>
                  <a:pt x="84" y="12"/>
                  <a:pt x="112" y="0"/>
                </a:cubicBezTo>
              </a:path>
            </a:pathLst>
          </a:cu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67" name="Freeform 34"/>
          <p:cNvSpPr>
            <a:spLocks/>
          </p:cNvSpPr>
          <p:nvPr/>
        </p:nvSpPr>
        <p:spPr bwMode="auto">
          <a:xfrm>
            <a:off x="6019800" y="1295400"/>
            <a:ext cx="254000" cy="304800"/>
          </a:xfrm>
          <a:custGeom>
            <a:avLst/>
            <a:gdLst>
              <a:gd name="T0" fmla="*/ 383063703 w 160"/>
              <a:gd name="T1" fmla="*/ 483870045 h 192"/>
              <a:gd name="T2" fmla="*/ 141128746 w 160"/>
              <a:gd name="T3" fmla="*/ 362902484 h 192"/>
              <a:gd name="T4" fmla="*/ 383063703 w 160"/>
              <a:gd name="T5" fmla="*/ 120967511 h 192"/>
              <a:gd name="T6" fmla="*/ 20161249 w 160"/>
              <a:gd name="T7" fmla="*/ 120967511 h 192"/>
              <a:gd name="T8" fmla="*/ 262096249 w 16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92"/>
              <a:gd name="T17" fmla="*/ 160 w 16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92">
                <a:moveTo>
                  <a:pt x="152" y="192"/>
                </a:moveTo>
                <a:cubicBezTo>
                  <a:pt x="104" y="180"/>
                  <a:pt x="56" y="168"/>
                  <a:pt x="56" y="144"/>
                </a:cubicBezTo>
                <a:cubicBezTo>
                  <a:pt x="56" y="120"/>
                  <a:pt x="160" y="64"/>
                  <a:pt x="152" y="48"/>
                </a:cubicBezTo>
                <a:cubicBezTo>
                  <a:pt x="144" y="32"/>
                  <a:pt x="16" y="56"/>
                  <a:pt x="8" y="48"/>
                </a:cubicBezTo>
                <a:cubicBezTo>
                  <a:pt x="0" y="40"/>
                  <a:pt x="52" y="20"/>
                  <a:pt x="104" y="0"/>
                </a:cubicBezTo>
              </a:path>
            </a:pathLst>
          </a:cu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68" name="Freeform 35"/>
          <p:cNvSpPr>
            <a:spLocks/>
          </p:cNvSpPr>
          <p:nvPr/>
        </p:nvSpPr>
        <p:spPr bwMode="auto">
          <a:xfrm>
            <a:off x="5029200" y="1295400"/>
            <a:ext cx="254000" cy="304800"/>
          </a:xfrm>
          <a:custGeom>
            <a:avLst/>
            <a:gdLst>
              <a:gd name="T0" fmla="*/ 403224945 w 160"/>
              <a:gd name="T1" fmla="*/ 483870045 h 192"/>
              <a:gd name="T2" fmla="*/ 40322497 w 160"/>
              <a:gd name="T3" fmla="*/ 362902484 h 192"/>
              <a:gd name="T4" fmla="*/ 403224945 w 160"/>
              <a:gd name="T5" fmla="*/ 241935022 h 192"/>
              <a:gd name="T6" fmla="*/ 40322497 w 160"/>
              <a:gd name="T7" fmla="*/ 120967511 h 192"/>
              <a:gd name="T8" fmla="*/ 161289988 w 16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92"/>
              <a:gd name="T17" fmla="*/ 160 w 16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92">
                <a:moveTo>
                  <a:pt x="160" y="192"/>
                </a:moveTo>
                <a:cubicBezTo>
                  <a:pt x="88" y="176"/>
                  <a:pt x="16" y="160"/>
                  <a:pt x="16" y="144"/>
                </a:cubicBezTo>
                <a:cubicBezTo>
                  <a:pt x="16" y="128"/>
                  <a:pt x="160" y="112"/>
                  <a:pt x="160" y="96"/>
                </a:cubicBezTo>
                <a:cubicBezTo>
                  <a:pt x="160" y="80"/>
                  <a:pt x="32" y="64"/>
                  <a:pt x="16" y="48"/>
                </a:cubicBezTo>
                <a:cubicBezTo>
                  <a:pt x="0" y="32"/>
                  <a:pt x="32" y="16"/>
                  <a:pt x="64" y="0"/>
                </a:cubicBezTo>
              </a:path>
            </a:pathLst>
          </a:cu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69" name="Text Box 36"/>
          <p:cNvSpPr txBox="1">
            <a:spLocks noChangeArrowheads="1"/>
          </p:cNvSpPr>
          <p:nvPr/>
        </p:nvSpPr>
        <p:spPr bwMode="auto">
          <a:xfrm>
            <a:off x="0" y="5943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6600FF"/>
                </a:solidFill>
              </a:rPr>
              <a:t>Climate models need physically based parameterizations of spatially and temporally varying tidal mixing: here we will focus on tidal mixing.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70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Tidal flow over steep topography (</a:t>
            </a:r>
            <a:r>
              <a:rPr lang="en-US" sz="2000" smtClean="0">
                <a:latin typeface="Symbol" pitchFamily="18" charset="2"/>
              </a:rPr>
              <a:t>g </a:t>
            </a:r>
            <a:r>
              <a:rPr lang="en-US" sz="2000" smtClean="0"/>
              <a:t>&gt; 1) leads to qualitative differences in internal tide response compared to shallow slopes.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For low, narrow steep topography, narrow internal wave beams, associated with high vertical wavenumbers, are the location of enhanced dissipation.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For tall, steep topography (where U/(Nh)&lt;&lt;1) overturning internal bores are generated, again associated with enhanced dissipation.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Probable cause of these bores: </a:t>
            </a:r>
            <a:r>
              <a:rPr lang="en-US" sz="2000" smtClean="0">
                <a:solidFill>
                  <a:srgbClr val="6600FF"/>
                </a:solidFill>
              </a:rPr>
              <a:t>transient jump-like nonlinear lee-waves</a:t>
            </a:r>
            <a:r>
              <a:rPr lang="en-US" sz="2000" smtClean="0"/>
              <a:t> are generated during off-slope flow, propagate toward slope when flow relaxes, and cause overturning.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Nonlinear jump-like features only appear when Fr based on tidal excursion distance is small </a:t>
            </a:r>
            <a:r>
              <a:rPr lang="en-US" sz="2000" smtClean="0">
                <a:solidFill>
                  <a:srgbClr val="6600FF"/>
                </a:solidFill>
                <a:latin typeface="Symbol" pitchFamily="18" charset="2"/>
              </a:rPr>
              <a:t>(w/(</a:t>
            </a:r>
            <a:r>
              <a:rPr lang="en-US" sz="2000" smtClean="0">
                <a:solidFill>
                  <a:srgbClr val="6600FF"/>
                </a:solidFill>
              </a:rPr>
              <a:t>Ndh/dx</a:t>
            </a:r>
            <a:r>
              <a:rPr lang="en-US" sz="2000" smtClean="0">
                <a:solidFill>
                  <a:srgbClr val="6600FF"/>
                </a:solidFill>
                <a:latin typeface="Symbol" pitchFamily="18" charset="2"/>
              </a:rPr>
              <a:t>)&lt;&lt;1),</a:t>
            </a:r>
            <a:r>
              <a:rPr lang="en-US" sz="2000" smtClean="0"/>
              <a:t> implying steep slopes.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Vertical scale of nonlinear features depends on flow amplitude, stratification: </a:t>
            </a:r>
            <a:r>
              <a:rPr lang="en-US" sz="2000" smtClean="0">
                <a:solidFill>
                  <a:srgbClr val="6600FF"/>
                </a:solidFill>
              </a:rPr>
              <a:t>(</a:t>
            </a:r>
            <a:r>
              <a:rPr lang="en-US" sz="2000" smtClean="0">
                <a:solidFill>
                  <a:srgbClr val="6600FF"/>
                </a:solidFill>
                <a:latin typeface="Symbol" pitchFamily="18" charset="2"/>
              </a:rPr>
              <a:t>D</a:t>
            </a:r>
            <a:r>
              <a:rPr lang="en-US" sz="2000" smtClean="0">
                <a:solidFill>
                  <a:srgbClr val="6600FF"/>
                </a:solidFill>
              </a:rPr>
              <a:t>h ~ U/N when Fr&lt;&lt;1).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Tall, steep ridges are found in many locations of the world oceans: GCM parameterizations of tidal mixing need to account for these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52054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7010400" y="12192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 Unicode MS" pitchFamily="34" charset="-128"/>
              </a:rPr>
              <a:t>Munk and Wunsch, 1998</a:t>
            </a: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6400800" y="2514600"/>
            <a:ext cx="25908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Most tidal energy is dissipated in coastal oceans, but the small amount dissipated in deep ocean has large impact on climate.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Different climate scenarios (e.g. raising/lowering sealevel) would have different dissipation patterns.</a:t>
            </a:r>
          </a:p>
        </p:txBody>
      </p:sp>
      <p:sp>
        <p:nvSpPr>
          <p:cNvPr id="120836" name="Rectangle 5"/>
          <p:cNvSpPr>
            <a:spLocks noChangeArrowheads="1"/>
          </p:cNvSpPr>
          <p:nvPr/>
        </p:nvSpPr>
        <p:spPr bwMode="auto">
          <a:xfrm>
            <a:off x="381000" y="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solidFill>
                  <a:srgbClr val="FF0000"/>
                </a:solidFill>
              </a:rPr>
              <a:t>Tidal Energy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269875" y="3176588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6600FF"/>
                </a:solidFill>
              </a:rPr>
              <a:t>Wave-wave </a:t>
            </a:r>
          </a:p>
          <a:p>
            <a:pPr algn="ctr"/>
            <a:r>
              <a:rPr lang="en-US">
                <a:solidFill>
                  <a:srgbClr val="6600FF"/>
                </a:solidFill>
              </a:rPr>
              <a:t>interactions</a:t>
            </a:r>
          </a:p>
        </p:txBody>
      </p:sp>
      <p:sp>
        <p:nvSpPr>
          <p:cNvPr id="121858" name="Text Box 3"/>
          <p:cNvSpPr txBox="1">
            <a:spLocks noChangeArrowheads="1"/>
          </p:cNvSpPr>
          <p:nvPr/>
        </p:nvSpPr>
        <p:spPr bwMode="auto">
          <a:xfrm>
            <a:off x="373063" y="2905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21859" name="Line 4"/>
          <p:cNvSpPr>
            <a:spLocks noChangeShapeType="1"/>
          </p:cNvSpPr>
          <p:nvPr/>
        </p:nvSpPr>
        <p:spPr bwMode="auto">
          <a:xfrm flipH="1">
            <a:off x="3062288" y="1541463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0" name="Line 5"/>
          <p:cNvSpPr>
            <a:spLocks noChangeShapeType="1"/>
          </p:cNvSpPr>
          <p:nvPr/>
        </p:nvSpPr>
        <p:spPr bwMode="auto">
          <a:xfrm flipH="1">
            <a:off x="1508125" y="2133600"/>
            <a:ext cx="1484313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1" name="Line 6"/>
          <p:cNvSpPr>
            <a:spLocks noChangeShapeType="1"/>
          </p:cNvSpPr>
          <p:nvPr/>
        </p:nvSpPr>
        <p:spPr bwMode="auto">
          <a:xfrm>
            <a:off x="3346450" y="2187575"/>
            <a:ext cx="7969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2" name="Line 7"/>
          <p:cNvSpPr>
            <a:spLocks noChangeShapeType="1"/>
          </p:cNvSpPr>
          <p:nvPr/>
        </p:nvSpPr>
        <p:spPr bwMode="auto">
          <a:xfrm>
            <a:off x="2332038" y="4572000"/>
            <a:ext cx="1014412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3" name="Line 8"/>
          <p:cNvSpPr>
            <a:spLocks noChangeShapeType="1"/>
          </p:cNvSpPr>
          <p:nvPr/>
        </p:nvSpPr>
        <p:spPr bwMode="auto">
          <a:xfrm>
            <a:off x="1463675" y="2768600"/>
            <a:ext cx="796925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4" name="Line 9"/>
          <p:cNvSpPr>
            <a:spLocks noChangeShapeType="1"/>
          </p:cNvSpPr>
          <p:nvPr/>
        </p:nvSpPr>
        <p:spPr bwMode="auto">
          <a:xfrm flipH="1">
            <a:off x="811213" y="2768600"/>
            <a:ext cx="5080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5" name="Text Box 10"/>
          <p:cNvSpPr txBox="1">
            <a:spLocks noChangeArrowheads="1"/>
          </p:cNvSpPr>
          <p:nvPr/>
        </p:nvSpPr>
        <p:spPr bwMode="auto">
          <a:xfrm>
            <a:off x="1703388" y="3141663"/>
            <a:ext cx="198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6600FF"/>
                </a:solidFill>
              </a:rPr>
              <a:t>Wave-topography</a:t>
            </a:r>
          </a:p>
          <a:p>
            <a:pPr algn="ctr"/>
            <a:r>
              <a:rPr lang="en-US">
                <a:solidFill>
                  <a:srgbClr val="6600FF"/>
                </a:solidFill>
              </a:rPr>
              <a:t>interactions</a:t>
            </a:r>
          </a:p>
        </p:txBody>
      </p:sp>
      <p:sp>
        <p:nvSpPr>
          <p:cNvPr id="121866" name="Line 11"/>
          <p:cNvSpPr>
            <a:spLocks noChangeShapeType="1"/>
          </p:cNvSpPr>
          <p:nvPr/>
        </p:nvSpPr>
        <p:spPr bwMode="auto">
          <a:xfrm>
            <a:off x="739775" y="3790950"/>
            <a:ext cx="6508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7" name="Line 12"/>
          <p:cNvSpPr>
            <a:spLocks noChangeShapeType="1"/>
          </p:cNvSpPr>
          <p:nvPr/>
        </p:nvSpPr>
        <p:spPr bwMode="auto">
          <a:xfrm flipH="1">
            <a:off x="1535113" y="3686175"/>
            <a:ext cx="652462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8" name="Text Box 13"/>
          <p:cNvSpPr txBox="1">
            <a:spLocks noChangeArrowheads="1"/>
          </p:cNvSpPr>
          <p:nvPr/>
        </p:nvSpPr>
        <p:spPr bwMode="auto">
          <a:xfrm>
            <a:off x="2390775" y="1143000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Barotropic tides</a:t>
            </a:r>
          </a:p>
        </p:txBody>
      </p:sp>
      <p:sp>
        <p:nvSpPr>
          <p:cNvPr id="121869" name="Text Box 14"/>
          <p:cNvSpPr txBox="1">
            <a:spLocks noChangeArrowheads="1"/>
          </p:cNvSpPr>
          <p:nvPr/>
        </p:nvSpPr>
        <p:spPr bwMode="auto">
          <a:xfrm>
            <a:off x="2174875" y="1846263"/>
            <a:ext cx="247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Rough topography</a:t>
            </a:r>
          </a:p>
        </p:txBody>
      </p:sp>
      <p:sp>
        <p:nvSpPr>
          <p:cNvPr id="121870" name="Text Box 15"/>
          <p:cNvSpPr txBox="1">
            <a:spLocks noChangeArrowheads="1"/>
          </p:cNvSpPr>
          <p:nvPr/>
        </p:nvSpPr>
        <p:spPr bwMode="auto">
          <a:xfrm>
            <a:off x="796925" y="239236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Internal tides</a:t>
            </a:r>
          </a:p>
        </p:txBody>
      </p:sp>
      <p:sp>
        <p:nvSpPr>
          <p:cNvPr id="121871" name="Text Box 16"/>
          <p:cNvSpPr txBox="1">
            <a:spLocks noChangeArrowheads="1"/>
          </p:cNvSpPr>
          <p:nvPr/>
        </p:nvSpPr>
        <p:spPr bwMode="auto">
          <a:xfrm>
            <a:off x="3998913" y="2665413"/>
            <a:ext cx="842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Local </a:t>
            </a:r>
          </a:p>
          <a:p>
            <a:r>
              <a:rPr lang="en-US">
                <a:solidFill>
                  <a:srgbClr val="00CC00"/>
                </a:solidFill>
              </a:rPr>
              <a:t>mixing</a:t>
            </a:r>
          </a:p>
        </p:txBody>
      </p:sp>
      <p:sp>
        <p:nvSpPr>
          <p:cNvPr id="121872" name="Text Box 17"/>
          <p:cNvSpPr txBox="1">
            <a:spLocks noChangeArrowheads="1"/>
          </p:cNvSpPr>
          <p:nvPr/>
        </p:nvSpPr>
        <p:spPr bwMode="auto">
          <a:xfrm>
            <a:off x="811213" y="4198938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Wave steepening </a:t>
            </a:r>
          </a:p>
          <a:p>
            <a:r>
              <a:rPr lang="en-US"/>
              <a:t>and breaking</a:t>
            </a:r>
          </a:p>
        </p:txBody>
      </p:sp>
      <p:sp>
        <p:nvSpPr>
          <p:cNvPr id="121873" name="Text Box 18"/>
          <p:cNvSpPr txBox="1">
            <a:spLocks noChangeArrowheads="1"/>
          </p:cNvSpPr>
          <p:nvPr/>
        </p:nvSpPr>
        <p:spPr bwMode="auto">
          <a:xfrm>
            <a:off x="3273425" y="4913313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Remote and </a:t>
            </a:r>
          </a:p>
          <a:p>
            <a:r>
              <a:rPr lang="en-US">
                <a:solidFill>
                  <a:srgbClr val="00CC00"/>
                </a:solidFill>
              </a:rPr>
              <a:t>local mixing</a:t>
            </a:r>
          </a:p>
        </p:txBody>
      </p:sp>
      <p:sp>
        <p:nvSpPr>
          <p:cNvPr id="121874" name="Text Box 19"/>
          <p:cNvSpPr txBox="1">
            <a:spLocks noChangeArrowheads="1"/>
          </p:cNvSpPr>
          <p:nvPr/>
        </p:nvSpPr>
        <p:spPr bwMode="auto">
          <a:xfrm>
            <a:off x="5562600" y="685800"/>
            <a:ext cx="31242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6600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1/3 of energy from ocean tides is dissipated in deep ocean.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Used for mixing stratified ocean interior.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Some mixing local to topography, e.g. mid-ocean ridges, seamounts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Some energy carried throughout ocean by waves, leading to distributed mixing.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1875" name="Rectangle 20"/>
          <p:cNvSpPr>
            <a:spLocks noChangeArrowheads="1"/>
          </p:cNvSpPr>
          <p:nvPr/>
        </p:nvSpPr>
        <p:spPr bwMode="auto">
          <a:xfrm>
            <a:off x="1371600" y="5562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Tidal energy flow chart.</a:t>
            </a:r>
          </a:p>
        </p:txBody>
      </p:sp>
      <p:sp>
        <p:nvSpPr>
          <p:cNvPr id="121876" name="Text Box 21"/>
          <p:cNvSpPr txBox="1">
            <a:spLocks noChangeArrowheads="1"/>
          </p:cNvSpPr>
          <p:nvPr/>
        </p:nvSpPr>
        <p:spPr bwMode="auto">
          <a:xfrm>
            <a:off x="5105400" y="4724400"/>
            <a:ext cx="38258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Unknowns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How much energy is extracted from tides?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How is it initially partitioned between waves and mixing?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Where do waves eventually break and cause mixing?</a:t>
            </a:r>
          </a:p>
        </p:txBody>
      </p:sp>
      <p:sp>
        <p:nvSpPr>
          <p:cNvPr id="121877" name="Rectangle 2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Mechanisms of tidal mixing in deep ocean</a:t>
            </a:r>
          </a:p>
        </p:txBody>
      </p:sp>
      <p:sp>
        <p:nvSpPr>
          <p:cNvPr id="121878" name="Text Box 23"/>
          <p:cNvSpPr txBox="1">
            <a:spLocks noChangeArrowheads="1"/>
          </p:cNvSpPr>
          <p:nvPr/>
        </p:nvSpPr>
        <p:spPr bwMode="auto">
          <a:xfrm>
            <a:off x="0" y="60960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Global climate models do not simulate any part of this chain of events, not just the final mixing.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Governing parameters for tidal flow over topography</a:t>
            </a:r>
          </a:p>
        </p:txBody>
      </p:sp>
      <p:sp>
        <p:nvSpPr>
          <p:cNvPr id="122902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552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Topography</a:t>
            </a:r>
            <a:r>
              <a:rPr lang="en-US" sz="2400">
                <a:latin typeface="Arial Unicode MS" pitchFamily="34" charset="-128"/>
              </a:rPr>
              <a:t>: height  </a:t>
            </a:r>
            <a:r>
              <a:rPr lang="en-US" sz="2400" i="1">
                <a:solidFill>
                  <a:srgbClr val="FF0000"/>
                </a:solidFill>
                <a:latin typeface="Arial Unicode MS" pitchFamily="34" charset="-128"/>
              </a:rPr>
              <a:t>h</a:t>
            </a:r>
            <a:r>
              <a:rPr lang="en-US" sz="2400">
                <a:latin typeface="Arial Unicode MS" pitchFamily="34" charset="-128"/>
              </a:rPr>
              <a:t>, width </a:t>
            </a:r>
            <a:r>
              <a:rPr lang="en-US" sz="2400" i="1">
                <a:solidFill>
                  <a:srgbClr val="FF0000"/>
                </a:solidFill>
                <a:latin typeface="Arial Unicode MS" pitchFamily="34" charset="-128"/>
              </a:rPr>
              <a:t>L</a:t>
            </a:r>
            <a:r>
              <a:rPr lang="en-US" sz="2400">
                <a:latin typeface="Arial Unicode MS" pitchFamily="34" charset="-128"/>
              </a:rPr>
              <a:t>, depth</a:t>
            </a:r>
            <a:r>
              <a:rPr lang="en-US" sz="2400" i="1">
                <a:solidFill>
                  <a:srgbClr val="FF0000"/>
                </a:solidFill>
                <a:latin typeface="Arial Unicode MS" pitchFamily="34" charset="-128"/>
              </a:rPr>
              <a:t> H</a:t>
            </a:r>
          </a:p>
        </p:txBody>
      </p:sp>
      <p:sp>
        <p:nvSpPr>
          <p:cNvPr id="122903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535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Flow</a:t>
            </a:r>
            <a:r>
              <a:rPr lang="en-US" sz="2400">
                <a:latin typeface="Arial Unicode MS" pitchFamily="34" charset="-128"/>
              </a:rPr>
              <a:t>: speed </a:t>
            </a:r>
            <a:r>
              <a:rPr lang="en-US" sz="2400" i="1">
                <a:solidFill>
                  <a:srgbClr val="FF0000"/>
                </a:solidFill>
                <a:latin typeface="Arial Unicode MS" pitchFamily="34" charset="-128"/>
              </a:rPr>
              <a:t>U</a:t>
            </a:r>
            <a:r>
              <a:rPr lang="en-US" sz="2400">
                <a:latin typeface="Arial Unicode MS" pitchFamily="34" charset="-128"/>
              </a:rPr>
              <a:t>, oscillation frequency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w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04" name="Text Box 5"/>
          <p:cNvSpPr txBox="1">
            <a:spLocks noChangeArrowheads="1"/>
          </p:cNvSpPr>
          <p:nvPr/>
        </p:nvSpPr>
        <p:spPr bwMode="auto">
          <a:xfrm>
            <a:off x="1371600" y="2286000"/>
            <a:ext cx="400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Unicode MS" pitchFamily="34" charset="-128"/>
              </a:rPr>
              <a:t>Nondimensional parameters</a:t>
            </a:r>
          </a:p>
        </p:txBody>
      </p:sp>
      <p:sp>
        <p:nvSpPr>
          <p:cNvPr id="122905" name="Text Box 6"/>
          <p:cNvSpPr txBox="1">
            <a:spLocks noChangeArrowheads="1"/>
          </p:cNvSpPr>
          <p:nvPr/>
        </p:nvSpPr>
        <p:spPr bwMode="auto">
          <a:xfrm>
            <a:off x="228600" y="3965575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Topography</a:t>
            </a:r>
          </a:p>
        </p:txBody>
      </p:sp>
      <p:sp>
        <p:nvSpPr>
          <p:cNvPr id="122906" name="Text Box 7"/>
          <p:cNvSpPr txBox="1">
            <a:spLocks noChangeArrowheads="1"/>
          </p:cNvSpPr>
          <p:nvPr/>
        </p:nvSpPr>
        <p:spPr bwMode="auto">
          <a:xfrm>
            <a:off x="228600" y="4879975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Flow</a:t>
            </a:r>
          </a:p>
        </p:txBody>
      </p:sp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3781425" y="3886200"/>
          <a:ext cx="1203325" cy="957263"/>
        </p:xfrm>
        <a:graphic>
          <a:graphicData uri="http://schemas.openxmlformats.org/presentationml/2006/ole">
            <p:oleObj spid="_x0000_s122888" name="Equation" r:id="rId3" imgW="495000" imgH="393480" progId="Equation.3">
              <p:embed/>
            </p:oleObj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2362200" y="2590800"/>
          <a:ext cx="3098800" cy="1168400"/>
        </p:xfrm>
        <a:graphic>
          <a:graphicData uri="http://schemas.openxmlformats.org/presentationml/2006/ole">
            <p:oleObj spid="_x0000_s122889" name="Equation" r:id="rId4" imgW="1346040" imgH="507960" progId="Equation.3">
              <p:embed/>
            </p:oleObj>
          </a:graphicData>
        </a:graphic>
      </p:graphicFrame>
      <p:sp>
        <p:nvSpPr>
          <p:cNvPr id="122907" name="Text Box 10"/>
          <p:cNvSpPr txBox="1">
            <a:spLocks noChangeArrowheads="1"/>
          </p:cNvSpPr>
          <p:nvPr/>
        </p:nvSpPr>
        <p:spPr bwMode="auto">
          <a:xfrm>
            <a:off x="228600" y="1752600"/>
            <a:ext cx="558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Others</a:t>
            </a:r>
            <a:r>
              <a:rPr lang="en-US" sz="2400">
                <a:latin typeface="Arial Unicode MS" pitchFamily="34" charset="-128"/>
              </a:rPr>
              <a:t>: coriolis </a:t>
            </a:r>
            <a:r>
              <a:rPr lang="en-US" sz="2400" i="1">
                <a:solidFill>
                  <a:srgbClr val="FF0000"/>
                </a:solidFill>
                <a:latin typeface="Arial Unicode MS" pitchFamily="34" charset="-128"/>
              </a:rPr>
              <a:t>f</a:t>
            </a:r>
            <a:r>
              <a:rPr lang="en-US" sz="2400">
                <a:latin typeface="Arial Unicode MS" pitchFamily="34" charset="-128"/>
              </a:rPr>
              <a:t>, buoyancy frequency </a:t>
            </a:r>
            <a:r>
              <a:rPr lang="en-US" sz="2400" i="1">
                <a:solidFill>
                  <a:srgbClr val="FF0000"/>
                </a:solidFill>
                <a:latin typeface="Arial Unicode MS" pitchFamily="34" charset="-128"/>
              </a:rPr>
              <a:t>N</a:t>
            </a:r>
          </a:p>
        </p:txBody>
      </p:sp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7239000" y="3886200"/>
          <a:ext cx="471488" cy="914400"/>
        </p:xfrm>
        <a:graphic>
          <a:graphicData uri="http://schemas.openxmlformats.org/presentationml/2006/ole">
            <p:oleObj spid="_x0000_s122891" name="Equation" r:id="rId5" imgW="203040" imgH="393480" progId="Equation.3">
              <p:embed/>
            </p:oleObj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/>
        </p:nvGraphicFramePr>
        <p:xfrm>
          <a:off x="2514600" y="4724400"/>
          <a:ext cx="1552575" cy="1047750"/>
        </p:xfrm>
        <a:graphic>
          <a:graphicData uri="http://schemas.openxmlformats.org/presentationml/2006/ole">
            <p:oleObj spid="_x0000_s122892" name="Equation" r:id="rId6" imgW="583920" imgH="393480" progId="Equation.3">
              <p:embed/>
            </p:oleObj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/>
        </p:nvGraphicFramePr>
        <p:xfrm>
          <a:off x="5867400" y="4724400"/>
          <a:ext cx="1422400" cy="958850"/>
        </p:xfrm>
        <a:graphic>
          <a:graphicData uri="http://schemas.openxmlformats.org/presentationml/2006/ole">
            <p:oleObj spid="_x0000_s122893" name="Equation" r:id="rId7" imgW="583920" imgH="393480" progId="Equation.3">
              <p:embed/>
            </p:oleObj>
          </a:graphicData>
        </a:graphic>
      </p:graphicFrame>
      <p:sp>
        <p:nvSpPr>
          <p:cNvPr id="122908" name="Text Box 14"/>
          <p:cNvSpPr txBox="1">
            <a:spLocks noChangeArrowheads="1"/>
          </p:cNvSpPr>
          <p:nvPr/>
        </p:nvSpPr>
        <p:spPr bwMode="auto">
          <a:xfrm>
            <a:off x="152400" y="2746375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Wave slope</a:t>
            </a:r>
          </a:p>
        </p:txBody>
      </p:sp>
      <p:sp>
        <p:nvSpPr>
          <p:cNvPr id="122909" name="Text Box 15"/>
          <p:cNvSpPr txBox="1">
            <a:spLocks noChangeArrowheads="1"/>
          </p:cNvSpPr>
          <p:nvPr/>
        </p:nvSpPr>
        <p:spPr bwMode="auto">
          <a:xfrm>
            <a:off x="2209800" y="39624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Relative steepness</a:t>
            </a:r>
          </a:p>
        </p:txBody>
      </p:sp>
      <p:sp>
        <p:nvSpPr>
          <p:cNvPr id="122910" name="Text Box 16"/>
          <p:cNvSpPr txBox="1">
            <a:spLocks noChangeArrowheads="1"/>
          </p:cNvSpPr>
          <p:nvPr/>
        </p:nvSpPr>
        <p:spPr bwMode="auto">
          <a:xfrm>
            <a:off x="5638800" y="3962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Relative height</a:t>
            </a:r>
          </a:p>
        </p:txBody>
      </p:sp>
      <p:sp>
        <p:nvSpPr>
          <p:cNvPr id="122911" name="Text Box 17"/>
          <p:cNvSpPr txBox="1">
            <a:spLocks noChangeArrowheads="1"/>
          </p:cNvSpPr>
          <p:nvPr/>
        </p:nvSpPr>
        <p:spPr bwMode="auto">
          <a:xfrm>
            <a:off x="1143000" y="48006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Tidal excursion</a:t>
            </a:r>
          </a:p>
        </p:txBody>
      </p:sp>
      <p:sp>
        <p:nvSpPr>
          <p:cNvPr id="122912" name="Text Box 18"/>
          <p:cNvSpPr txBox="1">
            <a:spLocks noChangeArrowheads="1"/>
          </p:cNvSpPr>
          <p:nvPr/>
        </p:nvSpPr>
        <p:spPr bwMode="auto">
          <a:xfrm>
            <a:off x="4495800" y="48006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Froude numbers</a:t>
            </a:r>
          </a:p>
        </p:txBody>
      </p:sp>
      <p:sp>
        <p:nvSpPr>
          <p:cNvPr id="122913" name="Freeform 19"/>
          <p:cNvSpPr>
            <a:spLocks/>
          </p:cNvSpPr>
          <p:nvPr/>
        </p:nvSpPr>
        <p:spPr bwMode="auto">
          <a:xfrm>
            <a:off x="6096000" y="2209800"/>
            <a:ext cx="2743200" cy="1333500"/>
          </a:xfrm>
          <a:custGeom>
            <a:avLst/>
            <a:gdLst>
              <a:gd name="T0" fmla="*/ 0 w 1728"/>
              <a:gd name="T1" fmla="*/ 1814512766 h 840"/>
              <a:gd name="T2" fmla="*/ 967740123 w 1728"/>
              <a:gd name="T3" fmla="*/ 1814512766 h 840"/>
              <a:gd name="T4" fmla="*/ 2056447713 w 1728"/>
              <a:gd name="T5" fmla="*/ 0 h 840"/>
              <a:gd name="T6" fmla="*/ 2147483647 w 1728"/>
              <a:gd name="T7" fmla="*/ 1814512766 h 840"/>
              <a:gd name="T8" fmla="*/ 2147483647 w 1728"/>
              <a:gd name="T9" fmla="*/ 1693545302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40"/>
              <a:gd name="T17" fmla="*/ 1728 w 1728"/>
              <a:gd name="T18" fmla="*/ 840 h 8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40">
                <a:moveTo>
                  <a:pt x="0" y="720"/>
                </a:moveTo>
                <a:cubicBezTo>
                  <a:pt x="124" y="780"/>
                  <a:pt x="248" y="840"/>
                  <a:pt x="384" y="720"/>
                </a:cubicBezTo>
                <a:cubicBezTo>
                  <a:pt x="520" y="600"/>
                  <a:pt x="664" y="0"/>
                  <a:pt x="816" y="0"/>
                </a:cubicBezTo>
                <a:cubicBezTo>
                  <a:pt x="968" y="0"/>
                  <a:pt x="1144" y="608"/>
                  <a:pt x="1296" y="720"/>
                </a:cubicBezTo>
                <a:cubicBezTo>
                  <a:pt x="1448" y="832"/>
                  <a:pt x="1656" y="680"/>
                  <a:pt x="1728" y="67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00" name="Object 20"/>
          <p:cNvGraphicFramePr>
            <a:graphicFrameLocks noChangeAspect="1"/>
          </p:cNvGraphicFramePr>
          <p:nvPr/>
        </p:nvGraphicFramePr>
        <p:xfrm>
          <a:off x="7543800" y="4724400"/>
          <a:ext cx="1308100" cy="935038"/>
        </p:xfrm>
        <a:graphic>
          <a:graphicData uri="http://schemas.openxmlformats.org/presentationml/2006/ole">
            <p:oleObj spid="_x0000_s122900" name="Equation" r:id="rId8" imgW="622080" imgH="444240" progId="Equation.3">
              <p:embed/>
            </p:oleObj>
          </a:graphicData>
        </a:graphic>
      </p:graphicFrame>
      <p:sp>
        <p:nvSpPr>
          <p:cNvPr id="122914" name="Text Box 21"/>
          <p:cNvSpPr txBox="1">
            <a:spLocks noChangeArrowheads="1"/>
          </p:cNvSpPr>
          <p:nvPr/>
        </p:nvSpPr>
        <p:spPr bwMode="auto">
          <a:xfrm>
            <a:off x="136525" y="5943600"/>
            <a:ext cx="9007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 Unicode MS" pitchFamily="34" charset="-128"/>
              </a:rPr>
              <a:t>Analytical studies assume some or all of topographic/flow parameters are small – numerical simulations don’t have this restriction.</a:t>
            </a:r>
          </a:p>
        </p:txBody>
      </p:sp>
      <p:sp>
        <p:nvSpPr>
          <p:cNvPr id="122915" name="Line 22"/>
          <p:cNvSpPr>
            <a:spLocks noChangeShapeType="1"/>
          </p:cNvSpPr>
          <p:nvPr/>
        </p:nvSpPr>
        <p:spPr bwMode="auto">
          <a:xfrm>
            <a:off x="6096000" y="914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6" name="Rectangle 23"/>
          <p:cNvSpPr>
            <a:spLocks noChangeArrowheads="1"/>
          </p:cNvSpPr>
          <p:nvPr/>
        </p:nvSpPr>
        <p:spPr bwMode="auto">
          <a:xfrm>
            <a:off x="8153400" y="1676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22917" name="Rectangle 24"/>
          <p:cNvSpPr>
            <a:spLocks noChangeArrowheads="1"/>
          </p:cNvSpPr>
          <p:nvPr/>
        </p:nvSpPr>
        <p:spPr bwMode="auto">
          <a:xfrm>
            <a:off x="72390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22918" name="Rectangle 25"/>
          <p:cNvSpPr>
            <a:spLocks noChangeArrowheads="1"/>
          </p:cNvSpPr>
          <p:nvPr/>
        </p:nvSpPr>
        <p:spPr bwMode="auto">
          <a:xfrm>
            <a:off x="63246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22919" name="Line 26"/>
          <p:cNvSpPr>
            <a:spLocks noChangeShapeType="1"/>
          </p:cNvSpPr>
          <p:nvPr/>
        </p:nvSpPr>
        <p:spPr bwMode="auto">
          <a:xfrm>
            <a:off x="8763000" y="9144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0" name="Line 27"/>
          <p:cNvSpPr>
            <a:spLocks noChangeShapeType="1"/>
          </p:cNvSpPr>
          <p:nvPr/>
        </p:nvSpPr>
        <p:spPr bwMode="auto">
          <a:xfrm>
            <a:off x="6781800" y="3276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1" name="Line 28"/>
          <p:cNvSpPr>
            <a:spLocks noChangeShapeType="1"/>
          </p:cNvSpPr>
          <p:nvPr/>
        </p:nvSpPr>
        <p:spPr bwMode="auto">
          <a:xfrm>
            <a:off x="6629400" y="2209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612775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How does the baroclinic response to tidal forcing over steep topography differ from shallow topography? </a:t>
            </a:r>
          </a:p>
        </p:txBody>
      </p:sp>
      <p:pic>
        <p:nvPicPr>
          <p:cNvPr id="123906" name="Picture 3" descr="S1U1_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31242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4" descr="S3U1_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8956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0" y="52578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Baroclinic velocity snapshots from simulations of tidal flow over Gaussian topo with forcing amplitude U0=2cm/s (Legg and Huijts, 2006; using MITgcm)</a:t>
            </a:r>
            <a:r>
              <a:rPr lang="en-US" i="1"/>
              <a:t>.</a:t>
            </a:r>
          </a:p>
        </p:txBody>
      </p:sp>
      <p:sp>
        <p:nvSpPr>
          <p:cNvPr id="123909" name="Text Box 6"/>
          <p:cNvSpPr txBox="1">
            <a:spLocks noChangeArrowheads="1"/>
          </p:cNvSpPr>
          <p:nvPr/>
        </p:nvSpPr>
        <p:spPr bwMode="auto">
          <a:xfrm>
            <a:off x="381000" y="2438400"/>
            <a:ext cx="259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Low, wide, shallow topo</a:t>
            </a:r>
          </a:p>
        </p:txBody>
      </p:sp>
      <p:sp>
        <p:nvSpPr>
          <p:cNvPr id="123910" name="Text Box 7"/>
          <p:cNvSpPr txBox="1">
            <a:spLocks noChangeArrowheads="1"/>
          </p:cNvSpPr>
          <p:nvPr/>
        </p:nvSpPr>
        <p:spPr bwMode="auto">
          <a:xfrm>
            <a:off x="3505200" y="251460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Low, narrow, steep topo</a:t>
            </a:r>
          </a:p>
        </p:txBody>
      </p:sp>
      <p:sp>
        <p:nvSpPr>
          <p:cNvPr id="123911" name="Text Box 8"/>
          <p:cNvSpPr txBox="1">
            <a:spLocks noChangeArrowheads="1"/>
          </p:cNvSpPr>
          <p:nvPr/>
        </p:nvSpPr>
        <p:spPr bwMode="auto">
          <a:xfrm>
            <a:off x="6934200" y="26670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Tall, steep topo</a:t>
            </a:r>
          </a:p>
        </p:txBody>
      </p:sp>
      <p:sp>
        <p:nvSpPr>
          <p:cNvPr id="123912" name="Text Box 9"/>
          <p:cNvSpPr txBox="1">
            <a:spLocks noChangeArrowheads="1"/>
          </p:cNvSpPr>
          <p:nvPr/>
        </p:nvSpPr>
        <p:spPr bwMode="auto">
          <a:xfrm>
            <a:off x="0" y="6019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Steep topography leads to generation of internal tide beams: energy concentrated on wave characteristics.</a:t>
            </a:r>
          </a:p>
        </p:txBody>
      </p:sp>
      <p:pic>
        <p:nvPicPr>
          <p:cNvPr id="123913" name="Picture 10" descr="S2U1_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95600"/>
            <a:ext cx="31273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F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581150"/>
            <a:ext cx="40195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Quantitative results: energy conversion</a:t>
            </a: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4387850" y="501650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wider topo, only 10% of energy extracted from tide is dissipated locally; for narrow topo, much greater fraction.</a:t>
            </a:r>
          </a:p>
          <a:p>
            <a:endParaRPr lang="en-US"/>
          </a:p>
        </p:txBody>
      </p:sp>
      <p:sp>
        <p:nvSpPr>
          <p:cNvPr id="125956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314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Rate of energy conversion from barotropic tide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4800600" y="762000"/>
            <a:ext cx="3597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Ratio of dissipation rate to conversion rate</a:t>
            </a:r>
          </a:p>
        </p:txBody>
      </p:sp>
      <p:sp>
        <p:nvSpPr>
          <p:cNvPr id="125958" name="Text Box 7"/>
          <p:cNvSpPr txBox="1">
            <a:spLocks noChangeArrowheads="1"/>
          </p:cNvSpPr>
          <p:nvPr/>
        </p:nvSpPr>
        <p:spPr bwMode="auto">
          <a:xfrm>
            <a:off x="150813" y="4554538"/>
            <a:ext cx="870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Low, wide topography</a:t>
            </a:r>
            <a:r>
              <a:rPr lang="en-US"/>
              <a:t>; </a:t>
            </a:r>
            <a:r>
              <a:rPr lang="en-US">
                <a:solidFill>
                  <a:srgbClr val="FF0000"/>
                </a:solidFill>
              </a:rPr>
              <a:t>low, narrow topography</a:t>
            </a:r>
            <a:r>
              <a:rPr lang="en-US"/>
              <a:t>; </a:t>
            </a:r>
            <a:r>
              <a:rPr lang="en-US">
                <a:solidFill>
                  <a:srgbClr val="6600FF"/>
                </a:solidFill>
              </a:rPr>
              <a:t>tall wide topography</a:t>
            </a:r>
            <a:r>
              <a:rPr lang="en-US"/>
              <a:t>; tall narrow topography</a:t>
            </a:r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1066800" y="3657600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Bell’s prediction</a:t>
            </a:r>
          </a:p>
        </p:txBody>
      </p:sp>
      <p:sp>
        <p:nvSpPr>
          <p:cNvPr id="125960" name="Line 9"/>
          <p:cNvSpPr>
            <a:spLocks noChangeShapeType="1"/>
          </p:cNvSpPr>
          <p:nvPr/>
        </p:nvSpPr>
        <p:spPr bwMode="auto">
          <a:xfrm flipV="1">
            <a:off x="17526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Text Box 10"/>
          <p:cNvSpPr txBox="1">
            <a:spLocks noChangeArrowheads="1"/>
          </p:cNvSpPr>
          <p:nvPr/>
        </p:nvSpPr>
        <p:spPr bwMode="auto">
          <a:xfrm>
            <a:off x="2505075" y="3657600"/>
            <a:ext cx="1828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St Laurent et al prediction for steep topo, deep fluid</a:t>
            </a:r>
          </a:p>
        </p:txBody>
      </p:sp>
      <p:sp>
        <p:nvSpPr>
          <p:cNvPr id="125962" name="Line 11"/>
          <p:cNvSpPr>
            <a:spLocks noChangeShapeType="1"/>
          </p:cNvSpPr>
          <p:nvPr/>
        </p:nvSpPr>
        <p:spPr bwMode="auto">
          <a:xfrm flipV="1">
            <a:off x="3352800" y="2438400"/>
            <a:ext cx="76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3" name="Text Box 12"/>
          <p:cNvSpPr txBox="1">
            <a:spLocks noChangeArrowheads="1"/>
          </p:cNvSpPr>
          <p:nvPr/>
        </p:nvSpPr>
        <p:spPr bwMode="auto">
          <a:xfrm>
            <a:off x="1828800" y="1447800"/>
            <a:ext cx="2530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St Laurent et al prediction for steep topo, h/H=0.5</a:t>
            </a:r>
          </a:p>
        </p:txBody>
      </p:sp>
      <p:sp>
        <p:nvSpPr>
          <p:cNvPr id="125964" name="Line 13"/>
          <p:cNvSpPr>
            <a:spLocks noChangeShapeType="1"/>
          </p:cNvSpPr>
          <p:nvPr/>
        </p:nvSpPr>
        <p:spPr bwMode="auto">
          <a:xfrm>
            <a:off x="28956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Text Box 14"/>
          <p:cNvSpPr txBox="1">
            <a:spLocks noChangeArrowheads="1"/>
          </p:cNvSpPr>
          <p:nvPr/>
        </p:nvSpPr>
        <p:spPr bwMode="auto">
          <a:xfrm>
            <a:off x="0" y="5057775"/>
            <a:ext cx="4283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Theoretical predictions of energy conversion agree well with numerical model results.</a:t>
            </a:r>
          </a:p>
        </p:txBody>
      </p:sp>
      <p:pic>
        <p:nvPicPr>
          <p:cNvPr id="125967" name="Picture 16" descr="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1550988"/>
            <a:ext cx="38163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131763" y="6045200"/>
            <a:ext cx="873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Tall and steep topography results in larger conversion of energy from barotropic tide.</a:t>
            </a:r>
          </a:p>
          <a:p>
            <a:r>
              <a:rPr lang="en-US">
                <a:solidFill>
                  <a:srgbClr val="6600FF"/>
                </a:solidFill>
              </a:rPr>
              <a:t>Narrow steep topography results in larger proportion of local dissipation.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Are narrow beams the only location for dissipation/mixing? </a:t>
            </a:r>
          </a:p>
        </p:txBody>
      </p:sp>
      <p:pic>
        <p:nvPicPr>
          <p:cNvPr id="126978" name="Picture 3" descr="S2U5_Tclose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892300"/>
            <a:ext cx="3276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4" descr="S3U5_T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18923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831850" y="1600200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narrow steep topo</a:t>
            </a:r>
          </a:p>
        </p:txBody>
      </p:sp>
      <p:sp>
        <p:nvSpPr>
          <p:cNvPr id="126981" name="Text Box 6"/>
          <p:cNvSpPr txBox="1">
            <a:spLocks noChangeArrowheads="1"/>
          </p:cNvSpPr>
          <p:nvPr/>
        </p:nvSpPr>
        <p:spPr bwMode="auto">
          <a:xfrm>
            <a:off x="5054600" y="1666875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Tall steep topo</a:t>
            </a:r>
          </a:p>
        </p:txBody>
      </p:sp>
      <p:sp>
        <p:nvSpPr>
          <p:cNvPr id="126982" name="Text Box 7"/>
          <p:cNvSpPr txBox="1">
            <a:spLocks noChangeArrowheads="1"/>
          </p:cNvSpPr>
          <p:nvPr/>
        </p:nvSpPr>
        <p:spPr bwMode="auto">
          <a:xfrm>
            <a:off x="176213" y="4914900"/>
            <a:ext cx="876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6600FF"/>
                </a:solidFill>
              </a:rPr>
              <a:t>Large amplitude forcing over large amplitude steep topo (when R</a:t>
            </a:r>
            <a:r>
              <a:rPr lang="en-US" sz="2000" baseline="-25000">
                <a:solidFill>
                  <a:srgbClr val="6600FF"/>
                </a:solidFill>
              </a:rPr>
              <a:t>L</a:t>
            </a:r>
            <a:r>
              <a:rPr lang="en-US" sz="2000">
                <a:solidFill>
                  <a:srgbClr val="6600FF"/>
                </a:solidFill>
              </a:rPr>
              <a:t>&gt;1 and Fr=U/(Nh</a:t>
            </a:r>
            <a:r>
              <a:rPr lang="en-US" sz="2000" baseline="-25000">
                <a:solidFill>
                  <a:srgbClr val="6600FF"/>
                </a:solidFill>
              </a:rPr>
              <a:t>0</a:t>
            </a:r>
            <a:r>
              <a:rPr lang="en-US" sz="2000">
                <a:solidFill>
                  <a:srgbClr val="6600FF"/>
                </a:solidFill>
              </a:rPr>
              <a:t>)&lt;1) leads to local overturns in internal hydraulic jump-like features. (Legg and Huijts, 2006)</a:t>
            </a:r>
          </a:p>
        </p:txBody>
      </p:sp>
      <p:sp>
        <p:nvSpPr>
          <p:cNvPr id="126983" name="Text Box 8"/>
          <p:cNvSpPr txBox="1">
            <a:spLocks noChangeArrowheads="1"/>
          </p:cNvSpPr>
          <p:nvPr/>
        </p:nvSpPr>
        <p:spPr bwMode="auto">
          <a:xfrm>
            <a:off x="1150938" y="1200150"/>
            <a:ext cx="608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Isopycnal deflection by large amplitude tides: U0 = 24cm/s</a:t>
            </a:r>
          </a:p>
        </p:txBody>
      </p:sp>
      <p:sp>
        <p:nvSpPr>
          <p:cNvPr id="126984" name="Text Box 9"/>
          <p:cNvSpPr txBox="1">
            <a:spLocks noChangeArrowheads="1"/>
          </p:cNvSpPr>
          <p:nvPr/>
        </p:nvSpPr>
        <p:spPr bwMode="auto">
          <a:xfrm>
            <a:off x="136525" y="6132513"/>
            <a:ext cx="8855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Q: Can internal hydraulic jumps be important at more moderate (i.e. realistic) forcing velocities?</a:t>
            </a:r>
          </a:p>
        </p:txBody>
      </p:sp>
      <p:sp>
        <p:nvSpPr>
          <p:cNvPr id="126985" name="Text Box 10"/>
          <p:cNvSpPr txBox="1">
            <a:spLocks noChangeArrowheads="1"/>
          </p:cNvSpPr>
          <p:nvPr/>
        </p:nvSpPr>
        <p:spPr bwMode="auto">
          <a:xfrm>
            <a:off x="506413" y="4194175"/>
            <a:ext cx="298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Dissipation is all in narrow beams, no hydraulic effects</a:t>
            </a:r>
          </a:p>
        </p:txBody>
      </p:sp>
      <p:sp>
        <p:nvSpPr>
          <p:cNvPr id="126986" name="Text Box 11"/>
          <p:cNvSpPr txBox="1">
            <a:spLocks noChangeArrowheads="1"/>
          </p:cNvSpPr>
          <p:nvPr/>
        </p:nvSpPr>
        <p:spPr bwMode="auto">
          <a:xfrm>
            <a:off x="4308475" y="4183063"/>
            <a:ext cx="382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Possible transient internal hydraulic jumps are a location for overturning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1190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Observations of tidal flow over tall steep topography: Hawaiian Ocean Mixing Experiment, Kaena Ridge</a:t>
            </a:r>
          </a:p>
        </p:txBody>
      </p:sp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3188"/>
            <a:ext cx="602932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Text Box 6"/>
          <p:cNvSpPr txBox="1">
            <a:spLocks noChangeArrowheads="1"/>
          </p:cNvSpPr>
          <p:nvPr/>
        </p:nvSpPr>
        <p:spPr bwMode="auto">
          <a:xfrm>
            <a:off x="350838" y="5073650"/>
            <a:ext cx="556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Strong dissipation observed during transition from offslope to onslope tidal flow at top of ridge</a:t>
            </a:r>
          </a:p>
        </p:txBody>
      </p:sp>
      <p:sp>
        <p:nvSpPr>
          <p:cNvPr id="128004" name="Text Box 10"/>
          <p:cNvSpPr txBox="1">
            <a:spLocks noChangeArrowheads="1"/>
          </p:cNvSpPr>
          <p:nvPr/>
        </p:nvSpPr>
        <p:spPr bwMode="auto">
          <a:xfrm>
            <a:off x="379413" y="5853113"/>
            <a:ext cx="5586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Q: What is the cause of this high dissipation and associated overturning?</a:t>
            </a:r>
          </a:p>
        </p:txBody>
      </p:sp>
      <p:sp>
        <p:nvSpPr>
          <p:cNvPr id="128005" name="Text Box 11"/>
          <p:cNvSpPr txBox="1">
            <a:spLocks noChangeArrowheads="1"/>
          </p:cNvSpPr>
          <p:nvPr/>
        </p:nvSpPr>
        <p:spPr bwMode="auto">
          <a:xfrm>
            <a:off x="563563" y="4244975"/>
            <a:ext cx="419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Klymak, Pinkel and Rainville, JPO 2007</a:t>
            </a:r>
          </a:p>
        </p:txBody>
      </p:sp>
      <p:pic>
        <p:nvPicPr>
          <p:cNvPr id="12800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88" y="1360488"/>
            <a:ext cx="29797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9950" y="3708400"/>
            <a:ext cx="29797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7650" y="6178550"/>
            <a:ext cx="2330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1322</Words>
  <Application>Microsoft Office PowerPoint</Application>
  <PresentationFormat>On-screen Show (4:3)</PresentationFormat>
  <Paragraphs>168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Arial Unicode MS</vt:lpstr>
      <vt:lpstr>Symbol</vt:lpstr>
      <vt:lpstr>Default Design</vt:lpstr>
      <vt:lpstr>Equation</vt:lpstr>
      <vt:lpstr>Microsoft Equation 3.0</vt:lpstr>
      <vt:lpstr>Tidal Mixing at Steep Topography</vt:lpstr>
      <vt:lpstr>The role of deep mixing in the general circulation</vt:lpstr>
      <vt:lpstr>Slide 3</vt:lpstr>
      <vt:lpstr>Mechanisms of tidal mixing in deep ocean</vt:lpstr>
      <vt:lpstr>Governing parameters for tidal flow over topography</vt:lpstr>
      <vt:lpstr>How does the baroclinic response to tidal forcing over steep topography differ from shallow topography? </vt:lpstr>
      <vt:lpstr>Quantitative results: energy conversion</vt:lpstr>
      <vt:lpstr>Are narrow beams the only location for dissipation/mixing? </vt:lpstr>
      <vt:lpstr>Observations of tidal flow over tall steep topography: Hawaiian Ocean Mixing Experiment, Kaena Ridge</vt:lpstr>
      <vt:lpstr>Hawaiian ridge simulations with MITgcm, stratification and topography from Kaena ridge</vt:lpstr>
      <vt:lpstr> Dependence of overturning on slope</vt:lpstr>
      <vt:lpstr>Dependence of overturning on flow amplitude</vt:lpstr>
      <vt:lpstr>Comparison with observations (flip)</vt:lpstr>
      <vt:lpstr>Slide 14</vt:lpstr>
      <vt:lpstr>Influence of internal bores on dissipation</vt:lpstr>
      <vt:lpstr>Slide 16</vt:lpstr>
      <vt:lpstr>Displacement regimes</vt:lpstr>
      <vt:lpstr>Slide 18</vt:lpstr>
      <vt:lpstr>Parameterizing tidal mixing in ocean models</vt:lpstr>
      <vt:lpstr>Conclusions</vt:lpstr>
    </vt:vector>
  </TitlesOfParts>
  <Company>USDOC/NOAA/OAR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Ocean Models: the Physics of Mixing</dc:title>
  <dc:creator>sal</dc:creator>
  <cp:lastModifiedBy>sal</cp:lastModifiedBy>
  <cp:revision>96</cp:revision>
  <dcterms:created xsi:type="dcterms:W3CDTF">2005-04-11T19:22:49Z</dcterms:created>
  <dcterms:modified xsi:type="dcterms:W3CDTF">2008-06-02T18:08:58Z</dcterms:modified>
</cp:coreProperties>
</file>