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3"/>
  </p:notesMasterIdLst>
  <p:handoutMasterIdLst>
    <p:handoutMasterId r:id="rId34"/>
  </p:handoutMasterIdLst>
  <p:sldIdLst>
    <p:sldId id="256" r:id="rId2"/>
    <p:sldId id="276" r:id="rId3"/>
    <p:sldId id="277" r:id="rId4"/>
    <p:sldId id="278" r:id="rId5"/>
    <p:sldId id="284" r:id="rId6"/>
    <p:sldId id="273" r:id="rId7"/>
    <p:sldId id="261" r:id="rId8"/>
    <p:sldId id="264" r:id="rId9"/>
    <p:sldId id="293" r:id="rId10"/>
    <p:sldId id="279" r:id="rId11"/>
    <p:sldId id="280" r:id="rId12"/>
    <p:sldId id="265" r:id="rId13"/>
    <p:sldId id="294" r:id="rId14"/>
    <p:sldId id="285" r:id="rId15"/>
    <p:sldId id="283" r:id="rId16"/>
    <p:sldId id="305" r:id="rId17"/>
    <p:sldId id="287" r:id="rId18"/>
    <p:sldId id="289" r:id="rId19"/>
    <p:sldId id="303" r:id="rId20"/>
    <p:sldId id="302" r:id="rId21"/>
    <p:sldId id="304" r:id="rId22"/>
    <p:sldId id="301" r:id="rId23"/>
    <p:sldId id="288" r:id="rId24"/>
    <p:sldId id="290" r:id="rId25"/>
    <p:sldId id="291" r:id="rId26"/>
    <p:sldId id="292" r:id="rId27"/>
    <p:sldId id="298" r:id="rId28"/>
    <p:sldId id="297" r:id="rId29"/>
    <p:sldId id="282" r:id="rId30"/>
    <p:sldId id="281" r:id="rId31"/>
    <p:sldId id="286" r:id="rId32"/>
  </p:sldIdLst>
  <p:sldSz cx="9144000" cy="6858000" type="screen4x3"/>
  <p:notesSz cx="6934200" cy="92202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0099"/>
    <a:srgbClr val="003300"/>
    <a:srgbClr val="660066"/>
    <a:srgbClr val="660033"/>
    <a:srgbClr val="0066FF"/>
    <a:srgbClr val="3399FF"/>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257" autoAdjust="0"/>
    <p:restoredTop sz="88314" autoAdjust="0"/>
  </p:normalViewPr>
  <p:slideViewPr>
    <p:cSldViewPr>
      <p:cViewPr varScale="1">
        <p:scale>
          <a:sx n="88" d="100"/>
          <a:sy n="88" d="100"/>
        </p:scale>
        <p:origin x="-11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a:defRPr sz="1200"/>
            </a:lvl1pPr>
          </a:lstStyle>
          <a:p>
            <a:pPr>
              <a:defRPr/>
            </a:pPr>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2309" tIns="46154" rIns="92309" bIns="46154" rtlCol="0"/>
          <a:lstStyle>
            <a:lvl1pPr algn="r">
              <a:defRPr sz="1200" smtClean="0"/>
            </a:lvl1pPr>
          </a:lstStyle>
          <a:p>
            <a:pPr>
              <a:defRPr/>
            </a:pPr>
            <a:fld id="{A5E5A07E-B1A7-4DF0-A728-6C07151E397F}" type="datetimeFigureOut">
              <a:rPr lang="en-US"/>
              <a:pPr>
                <a:defRPr/>
              </a:pPr>
              <a:t>12/11/2008</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2309" tIns="46154" rIns="92309" bIns="4615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2309" tIns="46154" rIns="92309" bIns="46154" rtlCol="0" anchor="b"/>
          <a:lstStyle>
            <a:lvl1pPr algn="r">
              <a:defRPr sz="1200" smtClean="0"/>
            </a:lvl1pPr>
          </a:lstStyle>
          <a:p>
            <a:pPr>
              <a:defRPr/>
            </a:pPr>
            <a:fld id="{BBCA85B8-8014-4F63-89F1-0682E177FBE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defRPr sz="1200"/>
            </a:lvl1pPr>
          </a:lstStyle>
          <a:p>
            <a:pPr>
              <a:defRPr/>
            </a:pPr>
            <a:endParaRPr lang="en-US"/>
          </a:p>
        </p:txBody>
      </p:sp>
      <p:sp>
        <p:nvSpPr>
          <p:cNvPr id="59395"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defRPr sz="1200"/>
            </a:lvl1pPr>
          </a:lstStyle>
          <a:p>
            <a:pPr>
              <a:defRPr/>
            </a:pPr>
            <a:endParaRPr lang="en-US"/>
          </a:p>
        </p:txBody>
      </p:sp>
      <p:sp>
        <p:nvSpPr>
          <p:cNvPr id="59399"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a:defRPr sz="1200"/>
            </a:lvl1pPr>
          </a:lstStyle>
          <a:p>
            <a:pPr>
              <a:defRPr/>
            </a:pPr>
            <a:fld id="{AFAEECC6-D86F-4786-BA5F-8CADA9E5EE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E355989-0949-4957-B315-FF220B39D8CE}" type="slidenum">
              <a:rPr lang="en-US"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17FA8EF-94C5-428D-BE13-5249DD7BB865}" type="slidenum">
              <a:rPr lang="en-US" smtClean="0"/>
              <a:pPr/>
              <a:t>10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B565F73-F92D-4D0F-BE8B-501448222FD2}" type="slidenum">
              <a:rPr lang="en-US" smtClean="0"/>
              <a:pPr/>
              <a:t>11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58F89CE-F087-4F81-BF82-E77FEAB3868B}" type="slidenum">
              <a:rPr lang="en-US" smtClean="0"/>
              <a:pPr/>
              <a:t>12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–look up steps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r>
              <a:rPr lang="en-US" dirty="0" smtClean="0"/>
              <a:t>Show</a:t>
            </a:r>
            <a:r>
              <a:rPr lang="en-US" baseline="0" dirty="0" smtClean="0"/>
              <a:t> </a:t>
            </a:r>
            <a:r>
              <a:rPr lang="en-US" baseline="0" dirty="0" err="1" smtClean="0"/>
              <a:t>intermodel</a:t>
            </a:r>
            <a:r>
              <a:rPr lang="en-US" baseline="0" dirty="0" smtClean="0"/>
              <a:t> join between </a:t>
            </a:r>
            <a:r>
              <a:rPr lang="en-US" baseline="0" dirty="0" err="1" smtClean="0"/>
              <a:t>caBIO</a:t>
            </a:r>
            <a:r>
              <a:rPr lang="en-US" baseline="0" dirty="0" smtClean="0"/>
              <a:t> and grid PIR.  One screen shot is missing where you get the CDE mappings.</a:t>
            </a:r>
            <a:endParaRPr lang="en-US" dirty="0" smtClean="0"/>
          </a:p>
        </p:txBody>
      </p:sp>
      <p:sp>
        <p:nvSpPr>
          <p:cNvPr id="55300" name="Slide Number Placeholder 3"/>
          <p:cNvSpPr>
            <a:spLocks noGrp="1"/>
          </p:cNvSpPr>
          <p:nvPr>
            <p:ph type="sldNum" sz="quarter" idx="5"/>
          </p:nvPr>
        </p:nvSpPr>
        <p:spPr>
          <a:noFill/>
        </p:spPr>
        <p:txBody>
          <a:bodyPr/>
          <a:lstStyle/>
          <a:p>
            <a:fld id="{65A18596-00A8-4518-B148-C529A7AE0642}"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AD0E9D6-32CB-4A77-958D-ADA83944BEBD}" type="slidenum">
              <a:rPr lang="en-US" smtClean="0"/>
              <a:pPr/>
              <a:t>14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a:noFill/>
        </p:spPr>
        <p:txBody>
          <a:bodyPr/>
          <a:lstStyle/>
          <a:p>
            <a:fld id="{A853A7D3-9D8A-4CC9-8CDA-637E6148E914}"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AEECC6-D86F-4786-BA5F-8CADA9E5EEE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22FB8C4B-056B-4318-8736-77BC9DE55729}"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3AED3146-EE6D-421D-AC00-1F44224F035E}"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AEECC6-D86F-4786-BA5F-8CADA9E5EEE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7D434AD-52DF-4F0B-B903-8E520DCDB7BF}" type="slidenum">
              <a:rPr lang="en-US" smtClean="0"/>
              <a:pPr/>
              <a:t>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AEECC6-D86F-4786-BA5F-8CADA9E5EEEA}"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AEECC6-D86F-4786-BA5F-8CADA9E5EEEA}"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AEECC6-D86F-4786-BA5F-8CADA9E5EEEA}"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BFAB33DF-DCF9-4DBF-B9AD-7CEF77363F6E}"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mtClean="0"/>
          </a:p>
        </p:txBody>
      </p:sp>
      <p:sp>
        <p:nvSpPr>
          <p:cNvPr id="61444" name="Slide Number Placeholder 3"/>
          <p:cNvSpPr>
            <a:spLocks noGrp="1"/>
          </p:cNvSpPr>
          <p:nvPr>
            <p:ph type="sldNum" sz="quarter" idx="5"/>
          </p:nvPr>
        </p:nvSpPr>
        <p:spPr>
          <a:noFill/>
        </p:spPr>
        <p:txBody>
          <a:bodyPr/>
          <a:lstStyle/>
          <a:p>
            <a:fld id="{68E36DD6-AC28-4604-AFF8-6E695513F6A2}"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t>Show intermodel join movie</a:t>
            </a:r>
          </a:p>
        </p:txBody>
      </p:sp>
      <p:sp>
        <p:nvSpPr>
          <p:cNvPr id="62468" name="Slide Number Placeholder 3"/>
          <p:cNvSpPr>
            <a:spLocks noGrp="1"/>
          </p:cNvSpPr>
          <p:nvPr>
            <p:ph type="sldNum" sz="quarter" idx="5"/>
          </p:nvPr>
        </p:nvSpPr>
        <p:spPr>
          <a:noFill/>
        </p:spPr>
        <p:txBody>
          <a:bodyPr/>
          <a:lstStyle/>
          <a:p>
            <a:fld id="{C1C1FC2B-91EB-4C9E-91B0-032E3A62BE51}"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p>
        </p:txBody>
      </p:sp>
      <p:sp>
        <p:nvSpPr>
          <p:cNvPr id="63492" name="Slide Number Placeholder 3"/>
          <p:cNvSpPr>
            <a:spLocks noGrp="1"/>
          </p:cNvSpPr>
          <p:nvPr>
            <p:ph type="sldNum" sz="quarter" idx="5"/>
          </p:nvPr>
        </p:nvSpPr>
        <p:spPr>
          <a:noFill/>
        </p:spPr>
        <p:txBody>
          <a:bodyPr/>
          <a:lstStyle/>
          <a:p>
            <a:fld id="{9A10B7C5-07DD-4A2F-99E9-CEBDDAEE3666}"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
        <p:nvSpPr>
          <p:cNvPr id="65540" name="Slide Number Placeholder 3"/>
          <p:cNvSpPr>
            <a:spLocks noGrp="1"/>
          </p:cNvSpPr>
          <p:nvPr>
            <p:ph type="sldNum" sz="quarter" idx="5"/>
          </p:nvPr>
        </p:nvSpPr>
        <p:spPr>
          <a:noFill/>
        </p:spPr>
        <p:txBody>
          <a:bodyPr/>
          <a:lstStyle/>
          <a:p>
            <a:fld id="{FB4E46CA-9492-4EB5-8C16-3B2BEDFE666C}"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23A4BA93-3A6B-4B60-95F3-B39DDF1DFBCF}"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a:noFill/>
        </p:spPr>
        <p:txBody>
          <a:bodyPr/>
          <a:lstStyle/>
          <a:p>
            <a:fld id="{AAF47E79-5914-4B9C-B5B4-8C2763F9FCD4}"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53EEEA6-F7DF-4904-B7A4-E66E388A48DD}" type="slidenum">
              <a:rPr lang="en-US" smtClean="0"/>
              <a:pPr/>
              <a:t>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p>
        </p:txBody>
      </p:sp>
      <p:sp>
        <p:nvSpPr>
          <p:cNvPr id="68612" name="Slide Number Placeholder 3"/>
          <p:cNvSpPr>
            <a:spLocks noGrp="1"/>
          </p:cNvSpPr>
          <p:nvPr>
            <p:ph type="sldNum" sz="quarter" idx="5"/>
          </p:nvPr>
        </p:nvSpPr>
        <p:spPr>
          <a:noFill/>
        </p:spPr>
        <p:txBody>
          <a:bodyPr/>
          <a:lstStyle/>
          <a:p>
            <a:fld id="{7711A7E5-D896-4C4B-A0F9-61B162494192}"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8F820EF7-A85B-4593-895F-6147502C6E04}" type="slidenum">
              <a:rPr lang="en-US" smtClean="0"/>
              <a:pPr/>
              <a:t>31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3135245-8110-4956-AE3F-2E30903C4BE4}" type="slidenum">
              <a:rPr lang="en-US" smtClean="0"/>
              <a:pPr/>
              <a:t>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6D83AB2-36F4-4B2C-BC54-08A496D55F63}" type="slidenum">
              <a:rPr lang="en-US" smtClean="0"/>
              <a:pPr/>
              <a:t>5</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9E2A69A-16DE-4E61-9D5C-7CF0603790C3}" type="slidenum">
              <a:rPr lang="en-US" smtClean="0"/>
              <a:pPr/>
              <a:t>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Automatic cache update between administrative module and caB2B server.</a:t>
            </a:r>
            <a:r>
              <a:rPr lang="en-US" dirty="0" smtClean="0"/>
              <a:t> Previously any update by admin requires JBOSS restart.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4B572F4-164C-4D0A-BAD5-1776565FC9C6}" type="slidenum">
              <a:rPr lang="en-US" smtClean="0"/>
              <a:pPr/>
              <a:t>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32D746B-99F0-4C20-A74E-1B5233AD4CBE}" type="slidenum">
              <a:rPr lang="en-US" smtClean="0"/>
              <a:pPr/>
              <a:t>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p>
        </p:txBody>
      </p:sp>
      <p:sp>
        <p:nvSpPr>
          <p:cNvPr id="51204" name="Slide Number Placeholder 3"/>
          <p:cNvSpPr>
            <a:spLocks noGrp="1"/>
          </p:cNvSpPr>
          <p:nvPr>
            <p:ph type="sldNum" sz="quarter" idx="5"/>
          </p:nvPr>
        </p:nvSpPr>
        <p:spPr>
          <a:noFill/>
        </p:spPr>
        <p:txBody>
          <a:bodyPr/>
          <a:lstStyle/>
          <a:p>
            <a:fld id="{40A27BC7-03A6-4767-935A-369B8A60A634}"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slide_nobar"/>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3491" name="Rectangle 3"/>
          <p:cNvSpPr>
            <a:spLocks noGrp="1" noChangeArrowheads="1"/>
          </p:cNvSpPr>
          <p:nvPr>
            <p:ph type="ctrTitle"/>
          </p:nvPr>
        </p:nvSpPr>
        <p:spPr>
          <a:xfrm>
            <a:off x="4953000" y="2133600"/>
            <a:ext cx="3810000" cy="609600"/>
          </a:xfrm>
        </p:spPr>
        <p:txBody>
          <a:bodyPr anchor="t"/>
          <a:lstStyle>
            <a:lvl1pPr algn="r">
              <a:defRPr sz="4000" b="0">
                <a:latin typeface="Arial Black" pitchFamily="34" charset="0"/>
              </a:defRPr>
            </a:lvl1pPr>
          </a:lstStyle>
          <a:p>
            <a:r>
              <a:rPr lang="en-US"/>
              <a:t>Click to edit Master title style</a:t>
            </a:r>
          </a:p>
        </p:txBody>
      </p:sp>
      <p:sp>
        <p:nvSpPr>
          <p:cNvPr id="63492" name="Rectangle 4"/>
          <p:cNvSpPr>
            <a:spLocks noGrp="1" noChangeArrowheads="1"/>
          </p:cNvSpPr>
          <p:nvPr>
            <p:ph type="subTitle" idx="1"/>
          </p:nvPr>
        </p:nvSpPr>
        <p:spPr>
          <a:xfrm>
            <a:off x="5486400" y="4191000"/>
            <a:ext cx="3200400" cy="457200"/>
          </a:xfrm>
        </p:spPr>
        <p:txBody>
          <a:bodyPr/>
          <a:lstStyle>
            <a:lvl1pPr marL="0" indent="0" algn="r">
              <a:buFontTx/>
              <a:buNone/>
              <a:defRPr sz="2000" i="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152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152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nterior_slide"/>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black">
          <a:xfrm>
            <a:off x="3048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04800" y="1371600"/>
            <a:ext cx="8458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2800" b="1">
          <a:solidFill>
            <a:srgbClr val="1C2674"/>
          </a:solidFill>
          <a:latin typeface="+mj-lt"/>
          <a:ea typeface="+mj-ea"/>
          <a:cs typeface="+mj-cs"/>
        </a:defRPr>
      </a:lvl1pPr>
      <a:lvl2pPr algn="l" rtl="0" eaLnBrk="0" fontAlgn="base" hangingPunct="0">
        <a:spcBef>
          <a:spcPct val="0"/>
        </a:spcBef>
        <a:spcAft>
          <a:spcPct val="0"/>
        </a:spcAft>
        <a:defRPr sz="2800" b="1">
          <a:solidFill>
            <a:srgbClr val="1C2674"/>
          </a:solidFill>
          <a:latin typeface="Arial" charset="0"/>
        </a:defRPr>
      </a:lvl2pPr>
      <a:lvl3pPr algn="l" rtl="0" eaLnBrk="0" fontAlgn="base" hangingPunct="0">
        <a:spcBef>
          <a:spcPct val="0"/>
        </a:spcBef>
        <a:spcAft>
          <a:spcPct val="0"/>
        </a:spcAft>
        <a:defRPr sz="2800" b="1">
          <a:solidFill>
            <a:srgbClr val="1C2674"/>
          </a:solidFill>
          <a:latin typeface="Arial" charset="0"/>
        </a:defRPr>
      </a:lvl3pPr>
      <a:lvl4pPr algn="l" rtl="0" eaLnBrk="0" fontAlgn="base" hangingPunct="0">
        <a:spcBef>
          <a:spcPct val="0"/>
        </a:spcBef>
        <a:spcAft>
          <a:spcPct val="0"/>
        </a:spcAft>
        <a:defRPr sz="2800" b="1">
          <a:solidFill>
            <a:srgbClr val="1C2674"/>
          </a:solidFill>
          <a:latin typeface="Arial" charset="0"/>
        </a:defRPr>
      </a:lvl4pPr>
      <a:lvl5pPr algn="l" rtl="0" eaLnBrk="0" fontAlgn="base" hangingPunct="0">
        <a:spcBef>
          <a:spcPct val="0"/>
        </a:spcBef>
        <a:spcAft>
          <a:spcPct val="0"/>
        </a:spcAft>
        <a:defRPr sz="2800" b="1">
          <a:solidFill>
            <a:srgbClr val="1C2674"/>
          </a:solidFill>
          <a:latin typeface="Arial" charset="0"/>
        </a:defRPr>
      </a:lvl5pPr>
      <a:lvl6pPr marL="457200" algn="l" rtl="0" fontAlgn="base">
        <a:spcBef>
          <a:spcPct val="0"/>
        </a:spcBef>
        <a:spcAft>
          <a:spcPct val="0"/>
        </a:spcAft>
        <a:defRPr sz="2800" b="1">
          <a:solidFill>
            <a:srgbClr val="1C2674"/>
          </a:solidFill>
          <a:latin typeface="Arial" charset="0"/>
        </a:defRPr>
      </a:lvl6pPr>
      <a:lvl7pPr marL="914400" algn="l" rtl="0" fontAlgn="base">
        <a:spcBef>
          <a:spcPct val="0"/>
        </a:spcBef>
        <a:spcAft>
          <a:spcPct val="0"/>
        </a:spcAft>
        <a:defRPr sz="2800" b="1">
          <a:solidFill>
            <a:srgbClr val="1C2674"/>
          </a:solidFill>
          <a:latin typeface="Arial" charset="0"/>
        </a:defRPr>
      </a:lvl7pPr>
      <a:lvl8pPr marL="1371600" algn="l" rtl="0" fontAlgn="base">
        <a:spcBef>
          <a:spcPct val="0"/>
        </a:spcBef>
        <a:spcAft>
          <a:spcPct val="0"/>
        </a:spcAft>
        <a:defRPr sz="2800" b="1">
          <a:solidFill>
            <a:srgbClr val="1C2674"/>
          </a:solidFill>
          <a:latin typeface="Arial" charset="0"/>
        </a:defRPr>
      </a:lvl8pPr>
      <a:lvl9pPr marL="1828800" algn="l" rtl="0" fontAlgn="base">
        <a:spcBef>
          <a:spcPct val="0"/>
        </a:spcBef>
        <a:spcAft>
          <a:spcPct val="0"/>
        </a:spcAft>
        <a:defRPr sz="2800" b="1">
          <a:solidFill>
            <a:srgbClr val="1C2674"/>
          </a:solidFill>
          <a:latin typeface="Arial" charset="0"/>
        </a:defRPr>
      </a:lvl9pPr>
    </p:titleStyle>
    <p:bodyStyle>
      <a:lvl1pPr marL="342900" indent="-342900" algn="l" rtl="0" eaLnBrk="0" fontAlgn="base" hangingPunct="0">
        <a:spcBef>
          <a:spcPct val="20000"/>
        </a:spcBef>
        <a:spcAft>
          <a:spcPct val="0"/>
        </a:spcAft>
        <a:buClr>
          <a:srgbClr val="00AAF6"/>
        </a:buClr>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lr>
          <a:srgbClr val="00AAF6"/>
        </a:buClr>
        <a:buChar char="•"/>
        <a:defRPr>
          <a:solidFill>
            <a:schemeClr val="tx1"/>
          </a:solidFill>
          <a:latin typeface="+mn-lt"/>
        </a:defRPr>
      </a:lvl2pPr>
      <a:lvl3pPr marL="1143000" indent="-228600" algn="l" rtl="0" eaLnBrk="0" fontAlgn="base" hangingPunct="0">
        <a:spcBef>
          <a:spcPct val="20000"/>
        </a:spcBef>
        <a:spcAft>
          <a:spcPct val="0"/>
        </a:spcAft>
        <a:buClr>
          <a:srgbClr val="00AAF6"/>
        </a:buClr>
        <a:buChar char="•"/>
        <a:defRPr sz="1600">
          <a:solidFill>
            <a:schemeClr val="tx1"/>
          </a:solidFill>
          <a:latin typeface="+mn-lt"/>
        </a:defRPr>
      </a:lvl3pPr>
      <a:lvl4pPr marL="1600200" indent="-228600" algn="l" rtl="0" eaLnBrk="0" fontAlgn="base" hangingPunct="0">
        <a:spcBef>
          <a:spcPct val="20000"/>
        </a:spcBef>
        <a:spcAft>
          <a:spcPct val="0"/>
        </a:spcAft>
        <a:buClr>
          <a:srgbClr val="00AAF6"/>
        </a:buClr>
        <a:buChar char="•"/>
        <a:defRPr sz="1400">
          <a:solidFill>
            <a:schemeClr val="tx1"/>
          </a:solidFill>
          <a:latin typeface="+mn-lt"/>
        </a:defRPr>
      </a:lvl4pPr>
      <a:lvl5pPr marL="2057400" indent="-228600" algn="l" rtl="0" eaLnBrk="0" fontAlgn="base" hangingPunct="0">
        <a:spcBef>
          <a:spcPct val="20000"/>
        </a:spcBef>
        <a:spcAft>
          <a:spcPct val="0"/>
        </a:spcAft>
        <a:buClr>
          <a:srgbClr val="00AAF6"/>
        </a:buClr>
        <a:buChar char="•"/>
        <a:defRPr sz="1400">
          <a:solidFill>
            <a:schemeClr val="tx1"/>
          </a:solidFill>
          <a:latin typeface="+mn-lt"/>
        </a:defRPr>
      </a:lvl5pPr>
      <a:lvl6pPr marL="2514600" indent="-228600" algn="l" rtl="0" fontAlgn="base">
        <a:spcBef>
          <a:spcPct val="20000"/>
        </a:spcBef>
        <a:spcAft>
          <a:spcPct val="0"/>
        </a:spcAft>
        <a:buClr>
          <a:srgbClr val="00AAF6"/>
        </a:buClr>
        <a:buChar char="•"/>
        <a:defRPr sz="1400">
          <a:solidFill>
            <a:schemeClr val="tx1"/>
          </a:solidFill>
          <a:latin typeface="+mn-lt"/>
        </a:defRPr>
      </a:lvl6pPr>
      <a:lvl7pPr marL="2971800" indent="-228600" algn="l" rtl="0" fontAlgn="base">
        <a:spcBef>
          <a:spcPct val="20000"/>
        </a:spcBef>
        <a:spcAft>
          <a:spcPct val="0"/>
        </a:spcAft>
        <a:buClr>
          <a:srgbClr val="00AAF6"/>
        </a:buClr>
        <a:buChar char="•"/>
        <a:defRPr sz="1400">
          <a:solidFill>
            <a:schemeClr val="tx1"/>
          </a:solidFill>
          <a:latin typeface="+mn-lt"/>
        </a:defRPr>
      </a:lvl7pPr>
      <a:lvl8pPr marL="3429000" indent="-228600" algn="l" rtl="0" fontAlgn="base">
        <a:spcBef>
          <a:spcPct val="20000"/>
        </a:spcBef>
        <a:spcAft>
          <a:spcPct val="0"/>
        </a:spcAft>
        <a:buClr>
          <a:srgbClr val="00AAF6"/>
        </a:buClr>
        <a:buChar char="•"/>
        <a:defRPr sz="1400">
          <a:solidFill>
            <a:schemeClr val="tx1"/>
          </a:solidFill>
          <a:latin typeface="+mn-lt"/>
        </a:defRPr>
      </a:lvl8pPr>
      <a:lvl9pPr marL="3886200" indent="-228600" algn="l" rtl="0" fontAlgn="base">
        <a:spcBef>
          <a:spcPct val="20000"/>
        </a:spcBef>
        <a:spcAft>
          <a:spcPct val="0"/>
        </a:spcAft>
        <a:buClr>
          <a:srgbClr val="00AAF6"/>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gforge.nci.nih.gov/projects/cab2b" TargetMode="External"/><Relationship Id="rId7" Type="http://schemas.openxmlformats.org/officeDocument/2006/relationships/hyperlink" Target="mailto:cab2b@bmi.wustl.ed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cab2btest.wustl.edu/" TargetMode="External"/><Relationship Id="rId5" Type="http://schemas.openxmlformats.org/officeDocument/2006/relationships/hyperlink" Target="https://cabig.nci.nih.gov/tools/caB2B" TargetMode="External"/><Relationship Id="rId4" Type="http://schemas.openxmlformats.org/officeDocument/2006/relationships/hyperlink" Target="http://cab2b.wustl.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5"/>
          <p:cNvSpPr>
            <a:spLocks noGrp="1" noChangeArrowheads="1"/>
          </p:cNvSpPr>
          <p:nvPr>
            <p:ph type="ctrTitle"/>
          </p:nvPr>
        </p:nvSpPr>
        <p:spPr>
          <a:xfrm>
            <a:off x="3657600" y="1524000"/>
            <a:ext cx="5791200" cy="1014413"/>
          </a:xfrm>
        </p:spPr>
        <p:txBody>
          <a:bodyPr/>
          <a:lstStyle/>
          <a:p>
            <a:pPr algn="ctr" eaLnBrk="1" hangingPunct="1"/>
            <a:r>
              <a:rPr lang="en-US" sz="3600" dirty="0" err="1" smtClean="0"/>
              <a:t>caBench</a:t>
            </a:r>
            <a:r>
              <a:rPr lang="en-US" sz="3600" dirty="0" smtClean="0"/>
              <a:t>-to-Bedside </a:t>
            </a:r>
            <a:r>
              <a:rPr lang="en-US" sz="3600" dirty="0" smtClean="0"/>
              <a:t>(caB2B</a:t>
            </a:r>
            <a:r>
              <a:rPr lang="en-US" sz="3600" dirty="0" smtClean="0"/>
              <a:t>)</a:t>
            </a:r>
            <a:br>
              <a:rPr lang="en-US" sz="3600" dirty="0" smtClean="0"/>
            </a:br>
            <a:r>
              <a:rPr lang="en-US" sz="3600" dirty="0" smtClean="0"/>
              <a:t/>
            </a:r>
            <a:br>
              <a:rPr lang="en-US" sz="3600" dirty="0" smtClean="0"/>
            </a:br>
            <a:r>
              <a:rPr lang="en-US" sz="3600" dirty="0" smtClean="0"/>
              <a:t>	</a:t>
            </a:r>
            <a:endParaRPr lang="en-US" sz="2400" dirty="0" smtClean="0">
              <a:solidFill>
                <a:schemeClr val="accent2">
                  <a:lumMod val="75000"/>
                </a:schemeClr>
              </a:solidFill>
            </a:endParaRPr>
          </a:p>
        </p:txBody>
      </p:sp>
      <p:sp>
        <p:nvSpPr>
          <p:cNvPr id="2064" name="Rectangle 16"/>
          <p:cNvSpPr>
            <a:spLocks noGrp="1" noChangeArrowheads="1"/>
          </p:cNvSpPr>
          <p:nvPr>
            <p:ph type="subTitle" idx="1"/>
          </p:nvPr>
        </p:nvSpPr>
        <p:spPr>
          <a:xfrm>
            <a:off x="5562600" y="4038600"/>
            <a:ext cx="3200400" cy="1143000"/>
          </a:xfrm>
        </p:spPr>
        <p:txBody>
          <a:bodyPr/>
          <a:lstStyle/>
          <a:p>
            <a:pPr algn="ctr" eaLnBrk="1" hangingPunct="1">
              <a:defRPr/>
            </a:pPr>
            <a:r>
              <a:rPr lang="en-US" i="0" dirty="0" smtClean="0">
                <a:solidFill>
                  <a:schemeClr val="tx1">
                    <a:lumMod val="65000"/>
                    <a:lumOff val="35000"/>
                  </a:schemeClr>
                </a:solidFill>
              </a:rPr>
              <a:t>Mukesh </a:t>
            </a:r>
            <a:r>
              <a:rPr lang="en-US" i="0" dirty="0" smtClean="0">
                <a:solidFill>
                  <a:schemeClr val="tx1">
                    <a:lumMod val="65000"/>
                    <a:lumOff val="35000"/>
                  </a:schemeClr>
                </a:solidFill>
              </a:rPr>
              <a:t>Sharma</a:t>
            </a:r>
            <a:endParaRPr lang="en-US" sz="1400" dirty="0">
              <a:solidFill>
                <a:schemeClr val="tx1">
                  <a:lumMod val="65000"/>
                  <a:lumOff val="35000"/>
                </a:schemeClr>
              </a:solidFill>
            </a:endParaRPr>
          </a:p>
          <a:p>
            <a:pPr algn="ctr" eaLnBrk="1" hangingPunct="1">
              <a:defRPr/>
            </a:pPr>
            <a:r>
              <a:rPr lang="en-US" sz="1400" i="0" dirty="0">
                <a:solidFill>
                  <a:schemeClr val="tx1">
                    <a:lumMod val="65000"/>
                    <a:lumOff val="35000"/>
                  </a:schemeClr>
                </a:solidFill>
              </a:rPr>
              <a:t>Washington University in St. </a:t>
            </a:r>
            <a:r>
              <a:rPr lang="en-US" sz="1400" i="0" dirty="0" smtClean="0">
                <a:solidFill>
                  <a:schemeClr val="tx1">
                    <a:lumMod val="65000"/>
                    <a:lumOff val="35000"/>
                  </a:schemeClr>
                </a:solidFill>
              </a:rPr>
              <a:t>Louis</a:t>
            </a:r>
            <a:endParaRPr lang="en-US" sz="1400" i="0" dirty="0">
              <a:solidFill>
                <a:schemeClr val="tx1">
                  <a:lumMod val="65000"/>
                  <a:lumOff val="35000"/>
                </a:schemeClr>
              </a:solidFill>
            </a:endParaRPr>
          </a:p>
        </p:txBody>
      </p:sp>
      <p:sp>
        <p:nvSpPr>
          <p:cNvPr id="5" name="TextBox 4"/>
          <p:cNvSpPr txBox="1"/>
          <p:nvPr/>
        </p:nvSpPr>
        <p:spPr>
          <a:xfrm>
            <a:off x="4953000" y="2667000"/>
            <a:ext cx="3726341" cy="830997"/>
          </a:xfrm>
          <a:prstGeom prst="rect">
            <a:avLst/>
          </a:prstGeom>
          <a:noFill/>
        </p:spPr>
        <p:txBody>
          <a:bodyPr wrap="none" rtlCol="0">
            <a:spAutoFit/>
          </a:bodyPr>
          <a:lstStyle/>
          <a:p>
            <a:pPr algn="ctr"/>
            <a:r>
              <a:rPr lang="en-US" sz="2400" dirty="0" smtClean="0">
                <a:solidFill>
                  <a:schemeClr val="accent2">
                    <a:lumMod val="75000"/>
                  </a:schemeClr>
                </a:solidFill>
              </a:rPr>
              <a:t>A caGrid client to </a:t>
            </a:r>
            <a:r>
              <a:rPr lang="en-US" sz="2400" dirty="0" smtClean="0">
                <a:solidFill>
                  <a:schemeClr val="accent2">
                    <a:lumMod val="75000"/>
                  </a:schemeClr>
                </a:solidFill>
              </a:rPr>
              <a:t>facilitate</a:t>
            </a:r>
          </a:p>
          <a:p>
            <a:pPr algn="ctr"/>
            <a:r>
              <a:rPr lang="en-US" sz="2400" dirty="0" smtClean="0">
                <a:solidFill>
                  <a:schemeClr val="accent2">
                    <a:lumMod val="75000"/>
                  </a:schemeClr>
                </a:solidFill>
              </a:rPr>
              <a:t> </a:t>
            </a:r>
            <a:r>
              <a:rPr lang="en-US" sz="2400" dirty="0" smtClean="0">
                <a:solidFill>
                  <a:schemeClr val="accent2">
                    <a:lumMod val="75000"/>
                  </a:schemeClr>
                </a:solidFill>
              </a:rPr>
              <a:t>translation research</a:t>
            </a:r>
            <a:endParaRPr lang="en-US" sz="2400" dirty="0"/>
          </a:p>
        </p:txBody>
      </p:sp>
      <p:sp>
        <p:nvSpPr>
          <p:cNvPr id="6" name="TextBox 5"/>
          <p:cNvSpPr txBox="1"/>
          <p:nvPr/>
        </p:nvSpPr>
        <p:spPr>
          <a:xfrm>
            <a:off x="5486400" y="5181600"/>
            <a:ext cx="3275256" cy="1015663"/>
          </a:xfrm>
          <a:prstGeom prst="rect">
            <a:avLst/>
          </a:prstGeom>
          <a:noFill/>
        </p:spPr>
        <p:txBody>
          <a:bodyPr wrap="none" rtlCol="0">
            <a:spAutoFit/>
          </a:bodyPr>
          <a:lstStyle/>
          <a:p>
            <a:pPr algn="ctr"/>
            <a:r>
              <a:rPr lang="en-US" sz="2000" b="1" dirty="0" smtClean="0"/>
              <a:t>Developers</a:t>
            </a:r>
          </a:p>
          <a:p>
            <a:pPr algn="ctr"/>
            <a:r>
              <a:rPr lang="en-US" sz="2000" dirty="0" smtClean="0"/>
              <a:t>Washington University</a:t>
            </a:r>
          </a:p>
          <a:p>
            <a:pPr algn="ctr"/>
            <a:r>
              <a:rPr lang="en-US" sz="2000" dirty="0" smtClean="0"/>
              <a:t>Persistent Systems Limited</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caB2B Category</a:t>
            </a:r>
          </a:p>
        </p:txBody>
      </p:sp>
      <p:sp>
        <p:nvSpPr>
          <p:cNvPr id="12291" name="Rectangle 4"/>
          <p:cNvSpPr>
            <a:spLocks noGrp="1" noChangeArrowheads="1"/>
          </p:cNvSpPr>
          <p:nvPr>
            <p:ph type="body" idx="1"/>
          </p:nvPr>
        </p:nvSpPr>
        <p:spPr>
          <a:xfrm>
            <a:off x="381000" y="1371600"/>
            <a:ext cx="8229600" cy="4525963"/>
          </a:xfrm>
        </p:spPr>
        <p:txBody>
          <a:bodyPr/>
          <a:lstStyle/>
          <a:p>
            <a:pPr eaLnBrk="1" hangingPunct="1">
              <a:buFontTx/>
              <a:buNone/>
            </a:pPr>
            <a:r>
              <a:rPr lang="en-US" dirty="0" smtClean="0"/>
              <a:t>A UML Class is a collection of attributes that makes sense </a:t>
            </a:r>
            <a:r>
              <a:rPr lang="en-US" i="1" dirty="0" smtClean="0"/>
              <a:t>technically</a:t>
            </a:r>
            <a:r>
              <a:rPr lang="en-US" dirty="0" smtClean="0"/>
              <a:t> to developers and </a:t>
            </a:r>
            <a:r>
              <a:rPr lang="en-US" dirty="0" err="1" smtClean="0"/>
              <a:t>bioinformaticians</a:t>
            </a:r>
            <a:r>
              <a:rPr lang="en-US" dirty="0" smtClean="0"/>
              <a:t>, but may not be intuitive to researchers and clinicians.</a:t>
            </a:r>
          </a:p>
          <a:p>
            <a:pPr eaLnBrk="1" hangingPunct="1">
              <a:buFontTx/>
              <a:buNone/>
            </a:pPr>
            <a:endParaRPr lang="en-US" sz="1600" dirty="0" smtClean="0"/>
          </a:p>
        </p:txBody>
      </p:sp>
      <p:pic>
        <p:nvPicPr>
          <p:cNvPr id="84997" name="Picture 5"/>
          <p:cNvPicPr>
            <a:picLocks noChangeAspect="1" noChangeArrowheads="1"/>
          </p:cNvPicPr>
          <p:nvPr/>
        </p:nvPicPr>
        <p:blipFill>
          <a:blip r:embed="rId3"/>
          <a:srcRect/>
          <a:stretch>
            <a:fillRect/>
          </a:stretch>
        </p:blipFill>
        <p:spPr bwMode="auto">
          <a:xfrm>
            <a:off x="381000" y="2590800"/>
            <a:ext cx="5813425" cy="3276600"/>
          </a:xfrm>
          <a:prstGeom prst="rect">
            <a:avLst/>
          </a:prstGeom>
          <a:noFill/>
          <a:ln w="9525">
            <a:noFill/>
            <a:miter lim="800000"/>
            <a:headEnd/>
            <a:tailEnd/>
          </a:ln>
        </p:spPr>
      </p:pic>
      <p:sp>
        <p:nvSpPr>
          <p:cNvPr id="84998" name="Rectangle 6"/>
          <p:cNvSpPr>
            <a:spLocks noChangeArrowheads="1"/>
          </p:cNvSpPr>
          <p:nvPr/>
        </p:nvSpPr>
        <p:spPr bwMode="auto">
          <a:xfrm>
            <a:off x="6400800" y="2438400"/>
            <a:ext cx="2590800" cy="990600"/>
          </a:xfrm>
          <a:prstGeom prst="rect">
            <a:avLst/>
          </a:prstGeom>
          <a:noFill/>
          <a:ln w="9525">
            <a:noFill/>
            <a:miter lim="800000"/>
            <a:headEnd/>
            <a:tailEnd/>
          </a:ln>
        </p:spPr>
        <p:txBody>
          <a:bodyPr anchor="ctr"/>
          <a:lstStyle/>
          <a:p>
            <a:r>
              <a:rPr lang="en-US" dirty="0"/>
              <a:t>Data elements for patient demographics are present across three classes</a:t>
            </a:r>
          </a:p>
        </p:txBody>
      </p:sp>
      <p:sp>
        <p:nvSpPr>
          <p:cNvPr id="84999" name="Rectangle 7"/>
          <p:cNvSpPr>
            <a:spLocks noChangeArrowheads="1"/>
          </p:cNvSpPr>
          <p:nvPr/>
        </p:nvSpPr>
        <p:spPr bwMode="auto">
          <a:xfrm>
            <a:off x="3581400" y="6019800"/>
            <a:ext cx="5410200" cy="228600"/>
          </a:xfrm>
          <a:prstGeom prst="rect">
            <a:avLst/>
          </a:prstGeom>
          <a:noFill/>
          <a:ln w="9525">
            <a:noFill/>
            <a:miter lim="800000"/>
            <a:headEnd/>
            <a:tailEnd/>
          </a:ln>
        </p:spPr>
        <p:txBody>
          <a:bodyPr wrap="none" anchor="ctr"/>
          <a:lstStyle/>
          <a:p>
            <a:pPr algn="r"/>
            <a:r>
              <a:rPr lang="en-US" sz="1200"/>
              <a:t>* Example from caTissue Core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49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9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P spid="849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caB2B Category</a:t>
            </a:r>
          </a:p>
        </p:txBody>
      </p:sp>
      <p:sp>
        <p:nvSpPr>
          <p:cNvPr id="86020" name="Rectangle 4"/>
          <p:cNvSpPr>
            <a:spLocks noChangeArrowheads="1"/>
          </p:cNvSpPr>
          <p:nvPr/>
        </p:nvSpPr>
        <p:spPr bwMode="auto">
          <a:xfrm>
            <a:off x="3429000" y="3733800"/>
            <a:ext cx="5334000" cy="2743200"/>
          </a:xfrm>
          <a:prstGeom prst="rect">
            <a:avLst/>
          </a:prstGeom>
          <a:noFill/>
          <a:ln w="9525">
            <a:noFill/>
            <a:miter lim="800000"/>
            <a:headEnd/>
            <a:tailEnd/>
          </a:ln>
        </p:spPr>
        <p:txBody>
          <a:bodyPr anchor="ctr"/>
          <a:lstStyle/>
          <a:p>
            <a:pPr marL="342900" indent="-342900"/>
            <a:r>
              <a:rPr lang="en-US" b="1" u="sng" dirty="0"/>
              <a:t>A caB2B Category </a:t>
            </a:r>
          </a:p>
          <a:p>
            <a:pPr marL="342900" indent="-342900">
              <a:buFontTx/>
              <a:buChar char="•"/>
            </a:pPr>
            <a:r>
              <a:rPr lang="en-US" dirty="0"/>
              <a:t>Is a collection of attributes that makes </a:t>
            </a:r>
            <a:r>
              <a:rPr lang="en-US" i="1" dirty="0"/>
              <a:t>logical</a:t>
            </a:r>
            <a:r>
              <a:rPr lang="en-US" dirty="0"/>
              <a:t> sense to researchers and clinicians</a:t>
            </a:r>
          </a:p>
          <a:p>
            <a:pPr marL="342900" indent="-342900">
              <a:buFontTx/>
              <a:buChar char="•"/>
            </a:pPr>
            <a:r>
              <a:rPr lang="en-US" dirty="0"/>
              <a:t>Can contain attributes from any class, even across models, as long as a valid path exists among all classes</a:t>
            </a:r>
          </a:p>
          <a:p>
            <a:pPr marL="342900" indent="-342900">
              <a:buFontTx/>
              <a:buChar char="•"/>
            </a:pPr>
            <a:r>
              <a:rPr lang="en-US" i="1" dirty="0"/>
              <a:t>UML Class is a type of Category</a:t>
            </a:r>
            <a:endParaRPr lang="en-US" sz="3600" dirty="0"/>
          </a:p>
          <a:p>
            <a:pPr marL="342900" indent="-342900"/>
            <a:r>
              <a:rPr lang="en-US" b="1" u="sng" dirty="0" smtClean="0"/>
              <a:t>Usage</a:t>
            </a:r>
            <a:endParaRPr lang="en-US" b="1" u="sng" dirty="0"/>
          </a:p>
          <a:p>
            <a:pPr marL="342900" indent="-342900">
              <a:buFontTx/>
              <a:buChar char="•"/>
            </a:pPr>
            <a:r>
              <a:rPr lang="en-US" dirty="0"/>
              <a:t>Each caB2B administrator will create categories</a:t>
            </a:r>
          </a:p>
          <a:p>
            <a:pPr marL="342900" indent="-342900">
              <a:buFontTx/>
              <a:buChar char="•"/>
            </a:pPr>
            <a:r>
              <a:rPr lang="en-US" dirty="0"/>
              <a:t>Categories may be shared across caB2B server instances</a:t>
            </a:r>
            <a:endParaRPr lang="en-US" i="1" dirty="0"/>
          </a:p>
        </p:txBody>
      </p:sp>
      <p:pic>
        <p:nvPicPr>
          <p:cNvPr id="86021" name="Picture 5"/>
          <p:cNvPicPr>
            <a:picLocks noChangeAspect="1" noChangeArrowheads="1"/>
          </p:cNvPicPr>
          <p:nvPr/>
        </p:nvPicPr>
        <p:blipFill>
          <a:blip r:embed="rId3"/>
          <a:srcRect l="2622" t="6977" r="3004" b="9302"/>
          <a:stretch>
            <a:fillRect/>
          </a:stretch>
        </p:blipFill>
        <p:spPr bwMode="auto">
          <a:xfrm>
            <a:off x="3429000" y="1219200"/>
            <a:ext cx="5486400" cy="2743200"/>
          </a:xfrm>
          <a:prstGeom prst="rect">
            <a:avLst/>
          </a:prstGeom>
          <a:noFill/>
          <a:ln w="9525">
            <a:noFill/>
            <a:miter lim="800000"/>
            <a:headEnd/>
            <a:tailEnd/>
          </a:ln>
        </p:spPr>
      </p:pic>
      <p:pic>
        <p:nvPicPr>
          <p:cNvPr id="86022" name="Picture 6"/>
          <p:cNvPicPr>
            <a:picLocks noChangeAspect="1" noChangeArrowheads="1"/>
          </p:cNvPicPr>
          <p:nvPr/>
        </p:nvPicPr>
        <p:blipFill>
          <a:blip r:embed="rId4"/>
          <a:srcRect l="7500" t="16279" r="7500" b="9302"/>
          <a:stretch>
            <a:fillRect/>
          </a:stretch>
        </p:blipFill>
        <p:spPr bwMode="auto">
          <a:xfrm>
            <a:off x="381000" y="1219200"/>
            <a:ext cx="2590800" cy="2438400"/>
          </a:xfrm>
          <a:prstGeom prst="rect">
            <a:avLst/>
          </a:prstGeom>
          <a:noFill/>
          <a:ln w="9525">
            <a:noFill/>
            <a:miter lim="800000"/>
            <a:headEnd/>
            <a:tailEnd/>
          </a:ln>
        </p:spPr>
      </p:pic>
      <p:sp>
        <p:nvSpPr>
          <p:cNvPr id="86023" name="AutoShape 7"/>
          <p:cNvSpPr>
            <a:spLocks/>
          </p:cNvSpPr>
          <p:nvPr/>
        </p:nvSpPr>
        <p:spPr bwMode="auto">
          <a:xfrm>
            <a:off x="1905000" y="1905000"/>
            <a:ext cx="152400" cy="838200"/>
          </a:xfrm>
          <a:prstGeom prst="rightBrace">
            <a:avLst>
              <a:gd name="adj1" fmla="val 45833"/>
              <a:gd name="adj2" fmla="val 50000"/>
            </a:avLst>
          </a:prstGeom>
          <a:noFill/>
          <a:ln w="9525">
            <a:solidFill>
              <a:schemeClr val="tx1"/>
            </a:solidFill>
            <a:round/>
            <a:headEnd/>
            <a:tailEnd/>
          </a:ln>
        </p:spPr>
        <p:txBody>
          <a:bodyPr wrap="none" anchor="ctr"/>
          <a:lstStyle/>
          <a:p>
            <a:endParaRPr lang="en-US"/>
          </a:p>
        </p:txBody>
      </p:sp>
      <p:sp>
        <p:nvSpPr>
          <p:cNvPr id="86024" name="AutoShape 8"/>
          <p:cNvSpPr>
            <a:spLocks/>
          </p:cNvSpPr>
          <p:nvPr/>
        </p:nvSpPr>
        <p:spPr bwMode="auto">
          <a:xfrm>
            <a:off x="2819400" y="2819400"/>
            <a:ext cx="76200" cy="228600"/>
          </a:xfrm>
          <a:prstGeom prst="rightBrace">
            <a:avLst>
              <a:gd name="adj1" fmla="val 25000"/>
              <a:gd name="adj2" fmla="val 50000"/>
            </a:avLst>
          </a:prstGeom>
          <a:noFill/>
          <a:ln w="9525">
            <a:solidFill>
              <a:schemeClr val="tx1"/>
            </a:solidFill>
            <a:round/>
            <a:headEnd/>
            <a:tailEnd/>
          </a:ln>
        </p:spPr>
        <p:txBody>
          <a:bodyPr wrap="none" anchor="ctr"/>
          <a:lstStyle/>
          <a:p>
            <a:endParaRPr lang="en-US"/>
          </a:p>
        </p:txBody>
      </p:sp>
      <p:sp>
        <p:nvSpPr>
          <p:cNvPr id="86025" name="Line 9"/>
          <p:cNvSpPr>
            <a:spLocks noChangeShapeType="1"/>
          </p:cNvSpPr>
          <p:nvPr/>
        </p:nvSpPr>
        <p:spPr bwMode="auto">
          <a:xfrm flipV="1">
            <a:off x="2884488" y="2209799"/>
            <a:ext cx="4202112" cy="708025"/>
          </a:xfrm>
          <a:prstGeom prst="line">
            <a:avLst/>
          </a:prstGeom>
          <a:noFill/>
          <a:ln w="9525">
            <a:solidFill>
              <a:schemeClr val="tx1"/>
            </a:solidFill>
            <a:round/>
            <a:headEnd/>
            <a:tailEnd type="triangle" w="med" len="med"/>
          </a:ln>
        </p:spPr>
        <p:txBody>
          <a:bodyPr/>
          <a:lstStyle/>
          <a:p>
            <a:endParaRPr lang="en-US"/>
          </a:p>
        </p:txBody>
      </p:sp>
      <p:sp>
        <p:nvSpPr>
          <p:cNvPr id="86026" name="AutoShape 10"/>
          <p:cNvSpPr>
            <a:spLocks/>
          </p:cNvSpPr>
          <p:nvPr/>
        </p:nvSpPr>
        <p:spPr bwMode="auto">
          <a:xfrm>
            <a:off x="1905000" y="3048000"/>
            <a:ext cx="76200" cy="228600"/>
          </a:xfrm>
          <a:prstGeom prst="rightBrace">
            <a:avLst>
              <a:gd name="adj1" fmla="val 25000"/>
              <a:gd name="adj2" fmla="val 50000"/>
            </a:avLst>
          </a:prstGeom>
          <a:noFill/>
          <a:ln w="9525">
            <a:solidFill>
              <a:schemeClr val="tx1"/>
            </a:solidFill>
            <a:round/>
            <a:headEnd/>
            <a:tailEnd/>
          </a:ln>
        </p:spPr>
        <p:txBody>
          <a:bodyPr wrap="none" anchor="ctr"/>
          <a:lstStyle/>
          <a:p>
            <a:endParaRPr lang="en-US"/>
          </a:p>
        </p:txBody>
      </p:sp>
      <p:sp>
        <p:nvSpPr>
          <p:cNvPr id="86027" name="Line 11"/>
          <p:cNvSpPr>
            <a:spLocks noChangeShapeType="1"/>
          </p:cNvSpPr>
          <p:nvPr/>
        </p:nvSpPr>
        <p:spPr bwMode="auto">
          <a:xfrm>
            <a:off x="1981200" y="3167062"/>
            <a:ext cx="5410200" cy="45719"/>
          </a:xfrm>
          <a:prstGeom prst="line">
            <a:avLst/>
          </a:prstGeom>
          <a:noFill/>
          <a:ln w="9525">
            <a:solidFill>
              <a:schemeClr val="tx1"/>
            </a:solidFill>
            <a:round/>
            <a:headEnd/>
            <a:tailEnd type="triangle" w="med" len="med"/>
          </a:ln>
        </p:spPr>
        <p:txBody>
          <a:bodyPr/>
          <a:lstStyle/>
          <a:p>
            <a:endParaRPr lang="en-US"/>
          </a:p>
        </p:txBody>
      </p:sp>
      <p:sp>
        <p:nvSpPr>
          <p:cNvPr id="86028" name="Rectangle 12"/>
          <p:cNvSpPr>
            <a:spLocks noChangeArrowheads="1"/>
          </p:cNvSpPr>
          <p:nvPr/>
        </p:nvSpPr>
        <p:spPr bwMode="auto">
          <a:xfrm>
            <a:off x="152400" y="3657600"/>
            <a:ext cx="3048000" cy="457200"/>
          </a:xfrm>
          <a:prstGeom prst="rect">
            <a:avLst/>
          </a:prstGeom>
          <a:noFill/>
          <a:ln w="9525">
            <a:noFill/>
            <a:miter lim="800000"/>
            <a:headEnd/>
            <a:tailEnd/>
          </a:ln>
        </p:spPr>
        <p:txBody>
          <a:bodyPr wrap="none" anchor="ctr"/>
          <a:lstStyle/>
          <a:p>
            <a:pPr algn="ctr"/>
            <a:r>
              <a:rPr lang="en-US" sz="1800" dirty="0"/>
              <a:t>An example caB2B category</a:t>
            </a:r>
          </a:p>
        </p:txBody>
      </p:sp>
      <p:sp>
        <p:nvSpPr>
          <p:cNvPr id="86029" name="Line 13"/>
          <p:cNvSpPr>
            <a:spLocks noChangeShapeType="1"/>
          </p:cNvSpPr>
          <p:nvPr/>
        </p:nvSpPr>
        <p:spPr bwMode="auto">
          <a:xfrm flipV="1">
            <a:off x="2057400" y="1862138"/>
            <a:ext cx="16002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60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0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0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0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0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2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602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020">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020">
                                            <p:txEl>
                                              <p:pRg st="3" end="3"/>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8602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602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602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8602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602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8602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860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6020">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6020">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60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P spid="86023" grpId="1" animBg="1"/>
      <p:bldP spid="86024" grpId="0" animBg="1"/>
      <p:bldP spid="86024" grpId="1" animBg="1"/>
      <p:bldP spid="86025" grpId="0" animBg="1"/>
      <p:bldP spid="86025" grpId="1" animBg="1"/>
      <p:bldP spid="86026" grpId="0" animBg="1"/>
      <p:bldP spid="86026" grpId="1" animBg="1"/>
      <p:bldP spid="86027" grpId="0" animBg="1"/>
      <p:bldP spid="86027" grpId="1" animBg="1"/>
      <p:bldP spid="86028" grpId="0"/>
      <p:bldP spid="86029" grpId="0" animBg="1"/>
      <p:bldP spid="8602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p:txBody>
          <a:bodyPr/>
          <a:lstStyle/>
          <a:p>
            <a:pPr eaLnBrk="1" hangingPunct="1"/>
            <a:r>
              <a:rPr lang="en-US" dirty="0" smtClean="0"/>
              <a:t>Create Category</a:t>
            </a:r>
          </a:p>
        </p:txBody>
      </p:sp>
      <p:pic>
        <p:nvPicPr>
          <p:cNvPr id="14339" name="Picture 3"/>
          <p:cNvPicPr>
            <a:picLocks noChangeAspect="1" noChangeArrowheads="1"/>
          </p:cNvPicPr>
          <p:nvPr/>
        </p:nvPicPr>
        <p:blipFill>
          <a:blip r:embed="rId3"/>
          <a:srcRect t="17999" r="1875" b="7001"/>
          <a:stretch>
            <a:fillRect/>
          </a:stretch>
        </p:blipFill>
        <p:spPr bwMode="auto">
          <a:xfrm>
            <a:off x="173038" y="1560513"/>
            <a:ext cx="8839200" cy="4222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76200"/>
            <a:ext cx="7239000" cy="990600"/>
          </a:xfrm>
        </p:spPr>
        <p:txBody>
          <a:bodyPr/>
          <a:lstStyle/>
          <a:p>
            <a:pPr eaLnBrk="1" hangingPunct="1"/>
            <a:r>
              <a:rPr lang="en-US" sz="2200" dirty="0" smtClean="0"/>
              <a:t>Defining </a:t>
            </a:r>
            <a:r>
              <a:rPr lang="en-US" sz="2200" dirty="0" err="1" smtClean="0"/>
              <a:t>intermodel</a:t>
            </a:r>
            <a:r>
              <a:rPr lang="en-US" sz="2200" dirty="0" smtClean="0"/>
              <a:t> joins using semantic metadata and manual override to consider underspecified models</a:t>
            </a:r>
          </a:p>
        </p:txBody>
      </p:sp>
      <p:pic>
        <p:nvPicPr>
          <p:cNvPr id="4" name="Picture 73" descr="intermodel join dag.JPG"/>
          <p:cNvPicPr>
            <a:picLocks noGrp="1" noChangeAspect="1"/>
          </p:cNvPicPr>
          <p:nvPr>
            <p:ph idx="1"/>
          </p:nvPr>
        </p:nvPicPr>
        <p:blipFill>
          <a:blip r:embed="rId3"/>
          <a:srcRect/>
          <a:stretch>
            <a:fillRect/>
          </a:stretch>
        </p:blipFill>
        <p:spPr>
          <a:xfrm>
            <a:off x="228600" y="2057400"/>
            <a:ext cx="4614863" cy="2847975"/>
          </a:xfrm>
          <a:ln>
            <a:solidFill>
              <a:schemeClr val="bg2">
                <a:lumMod val="40000"/>
                <a:lumOff val="60000"/>
              </a:schemeClr>
            </a:solidFill>
          </a:ln>
        </p:spPr>
      </p:pic>
      <p:pic>
        <p:nvPicPr>
          <p:cNvPr id="5" name="Picture 74" descr="join.JPG"/>
          <p:cNvPicPr>
            <a:picLocks noChangeAspect="1"/>
          </p:cNvPicPr>
          <p:nvPr/>
        </p:nvPicPr>
        <p:blipFill>
          <a:blip r:embed="rId4"/>
          <a:srcRect/>
          <a:stretch>
            <a:fillRect/>
          </a:stretch>
        </p:blipFill>
        <p:spPr bwMode="auto">
          <a:xfrm>
            <a:off x="5257800" y="3124200"/>
            <a:ext cx="3657600" cy="2873375"/>
          </a:xfrm>
          <a:prstGeom prst="rect">
            <a:avLst/>
          </a:prstGeom>
          <a:noFill/>
          <a:ln w="9525">
            <a:solidFill>
              <a:schemeClr val="bg2">
                <a:lumMod val="40000"/>
                <a:lumOff val="60000"/>
              </a:schemeClr>
            </a:solidFill>
            <a:miter lim="800000"/>
            <a:headEnd/>
            <a:tailEnd/>
          </a:ln>
        </p:spPr>
      </p:pic>
      <p:pic>
        <p:nvPicPr>
          <p:cNvPr id="15365" name="Picture 33"/>
          <p:cNvPicPr>
            <a:picLocks noChangeAspect="1" noChangeArrowheads="1"/>
          </p:cNvPicPr>
          <p:nvPr/>
        </p:nvPicPr>
        <p:blipFill>
          <a:blip r:embed="rId5"/>
          <a:srcRect/>
          <a:stretch>
            <a:fillRect/>
          </a:stretch>
        </p:blipFill>
        <p:spPr bwMode="auto">
          <a:xfrm>
            <a:off x="1600200" y="5791200"/>
            <a:ext cx="2549525" cy="990600"/>
          </a:xfrm>
          <a:prstGeom prst="rect">
            <a:avLst/>
          </a:prstGeom>
          <a:noFill/>
          <a:ln w="254000" cmpd="thickThin" algn="ctr">
            <a:noFill/>
            <a:miter lim="800000"/>
            <a:headEnd/>
            <a:tailEnd/>
          </a:ln>
        </p:spPr>
      </p:pic>
      <p:cxnSp>
        <p:nvCxnSpPr>
          <p:cNvPr id="15366" name="Straight Arrow Connector 115"/>
          <p:cNvCxnSpPr>
            <a:cxnSpLocks noChangeShapeType="1"/>
          </p:cNvCxnSpPr>
          <p:nvPr/>
        </p:nvCxnSpPr>
        <p:spPr bwMode="auto">
          <a:xfrm>
            <a:off x="4876800" y="3505200"/>
            <a:ext cx="304800" cy="1588"/>
          </a:xfrm>
          <a:prstGeom prst="straightConnector1">
            <a:avLst/>
          </a:prstGeom>
          <a:noFill/>
          <a:ln w="38100" cmpd="thickThin" algn="ctr">
            <a:solidFill>
              <a:schemeClr val="tx1"/>
            </a:solidFill>
            <a:round/>
            <a:headEnd/>
            <a:tailEnd type="arrow" w="med" len="med"/>
          </a:ln>
        </p:spPr>
      </p:cxnSp>
      <p:cxnSp>
        <p:nvCxnSpPr>
          <p:cNvPr id="15367" name="Straight Arrow Connector 115"/>
          <p:cNvCxnSpPr>
            <a:cxnSpLocks noChangeShapeType="1"/>
          </p:cNvCxnSpPr>
          <p:nvPr/>
        </p:nvCxnSpPr>
        <p:spPr bwMode="auto">
          <a:xfrm rot="10800000" flipV="1">
            <a:off x="4495800" y="5943600"/>
            <a:ext cx="304800" cy="153988"/>
          </a:xfrm>
          <a:prstGeom prst="straightConnector1">
            <a:avLst/>
          </a:prstGeom>
          <a:noFill/>
          <a:ln w="38100" cmpd="thickThin" algn="ctr">
            <a:solidFill>
              <a:schemeClr val="tx1"/>
            </a:solidFill>
            <a:round/>
            <a:headEnd/>
            <a:tailEnd type="arrow" w="med" len="med"/>
          </a:ln>
        </p:spPr>
      </p:cxnSp>
      <p:sp>
        <p:nvSpPr>
          <p:cNvPr id="15368" name="TextBox 10"/>
          <p:cNvSpPr txBox="1">
            <a:spLocks noChangeArrowheads="1"/>
          </p:cNvSpPr>
          <p:nvPr/>
        </p:nvSpPr>
        <p:spPr bwMode="auto">
          <a:xfrm>
            <a:off x="152400" y="1219200"/>
            <a:ext cx="7256463" cy="830263"/>
          </a:xfrm>
          <a:prstGeom prst="rect">
            <a:avLst/>
          </a:prstGeom>
          <a:noFill/>
          <a:ln w="9525">
            <a:noFill/>
            <a:miter lim="800000"/>
            <a:headEnd/>
            <a:tailEnd/>
          </a:ln>
        </p:spPr>
        <p:txBody>
          <a:bodyPr wrap="none">
            <a:spAutoFit/>
          </a:bodyPr>
          <a:lstStyle/>
          <a:p>
            <a:r>
              <a:rPr lang="en-US" sz="2400"/>
              <a:t>Connecting two models using the common bridging </a:t>
            </a:r>
          </a:p>
          <a:p>
            <a:r>
              <a:rPr lang="en-US" sz="2400"/>
              <a:t>attributes between them.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2860675"/>
            <a:ext cx="8839200" cy="1143000"/>
          </a:xfrm>
        </p:spPr>
        <p:txBody>
          <a:bodyPr/>
          <a:lstStyle/>
          <a:p>
            <a:pPr algn="ctr" eaLnBrk="1" hangingPunct="1"/>
            <a:r>
              <a:rPr lang="en-US" sz="4000" smtClean="0"/>
              <a:t>caB2B End User Client </a:t>
            </a:r>
            <a:br>
              <a:rPr lang="en-US" sz="4000" smtClean="0"/>
            </a:br>
            <a:endParaRPr lang="en-US" sz="4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08091"/>
            <a:ext cx="8153400" cy="5521512"/>
          </a:xfrm>
          <a:prstGeom prst="rect">
            <a:avLst/>
          </a:prstGeom>
        </p:spPr>
        <p:txBody>
          <a:bodyPr wrap="square">
            <a:spAutoFit/>
          </a:bodyPr>
          <a:lstStyle/>
          <a:p>
            <a:pPr marL="3175" indent="-3175">
              <a:defRPr/>
            </a:pPr>
            <a:r>
              <a:rPr lang="en-US" sz="1800" b="1" dirty="0">
                <a:latin typeface="+mn-lt"/>
              </a:rPr>
              <a:t>The end user client is a Java application that enables end users to query for and persist data available on the caGrid.  The end user client offers the following features:</a:t>
            </a:r>
          </a:p>
          <a:p>
            <a:pPr marL="3175" indent="-3175">
              <a:defRPr/>
            </a:pPr>
            <a:endParaRPr lang="en-US" sz="1800" b="1" dirty="0">
              <a:latin typeface="+mn-lt"/>
            </a:endParaRPr>
          </a:p>
          <a:p>
            <a:pPr marL="228600" indent="-228600">
              <a:spcBef>
                <a:spcPct val="20000"/>
              </a:spcBef>
              <a:buClr>
                <a:srgbClr val="00AAF6"/>
              </a:buClr>
              <a:buFont typeface="Arial" pitchFamily="34" charset="0"/>
              <a:buChar char="•"/>
              <a:defRPr/>
            </a:pPr>
            <a:r>
              <a:rPr lang="en-US" sz="1800" dirty="0" err="1">
                <a:latin typeface="+mn-lt"/>
              </a:rPr>
              <a:t>caGrid</a:t>
            </a:r>
            <a:r>
              <a:rPr lang="en-US" sz="1800" dirty="0">
                <a:latin typeface="+mn-lt"/>
              </a:rPr>
              <a:t> based authentication of users. </a:t>
            </a:r>
            <a:endParaRPr lang="en-US" sz="1800" dirty="0" smtClean="0">
              <a:latin typeface="+mn-lt"/>
            </a:endParaRPr>
          </a:p>
          <a:p>
            <a:pPr marL="228600" indent="-228600">
              <a:spcBef>
                <a:spcPct val="20000"/>
              </a:spcBef>
              <a:buClr>
                <a:srgbClr val="00AAF6"/>
              </a:buClr>
              <a:defRPr/>
            </a:pPr>
            <a:r>
              <a:rPr lang="en-US" sz="1800" b="1" dirty="0" smtClean="0">
                <a:latin typeface="+mn-lt"/>
              </a:rPr>
              <a:t>    Anonymous </a:t>
            </a:r>
            <a:r>
              <a:rPr lang="en-US" sz="1800" b="1" dirty="0">
                <a:latin typeface="+mn-lt"/>
              </a:rPr>
              <a:t>login for users without grid account.</a:t>
            </a:r>
          </a:p>
          <a:p>
            <a:pPr marL="228600" indent="-228600">
              <a:spcBef>
                <a:spcPct val="20000"/>
              </a:spcBef>
              <a:buClr>
                <a:srgbClr val="00AAF6"/>
              </a:buClr>
              <a:defRPr/>
            </a:pPr>
            <a:endParaRPr lang="en-US" sz="1800" b="1" dirty="0">
              <a:latin typeface="+mn-lt"/>
            </a:endParaRPr>
          </a:p>
          <a:p>
            <a:pPr marL="228600" indent="-228600">
              <a:spcBef>
                <a:spcPct val="20000"/>
              </a:spcBef>
              <a:buClr>
                <a:srgbClr val="00AAF6"/>
              </a:buClr>
              <a:buFont typeface="Arial" pitchFamily="34" charset="0"/>
              <a:buChar char="•"/>
              <a:defRPr/>
            </a:pPr>
            <a:r>
              <a:rPr lang="en-US" sz="1800" dirty="0">
                <a:latin typeface="+mn-lt"/>
              </a:rPr>
              <a:t>The query component consists of a diagrammatic view. </a:t>
            </a:r>
          </a:p>
          <a:p>
            <a:pPr marL="228600" indent="-228600">
              <a:spcBef>
                <a:spcPct val="20000"/>
              </a:spcBef>
              <a:buClr>
                <a:srgbClr val="00AAF6"/>
              </a:buClr>
              <a:buFont typeface="Arial" pitchFamily="34" charset="0"/>
              <a:buChar char="•"/>
              <a:defRPr/>
            </a:pPr>
            <a:endParaRPr lang="en-US" sz="1800" dirty="0">
              <a:latin typeface="+mn-lt"/>
            </a:endParaRPr>
          </a:p>
          <a:p>
            <a:pPr marL="228600" indent="-228600">
              <a:spcBef>
                <a:spcPct val="20000"/>
              </a:spcBef>
              <a:buClr>
                <a:srgbClr val="00AAF6"/>
              </a:buClr>
              <a:buFont typeface="Arial" pitchFamily="34" charset="0"/>
              <a:buChar char="•"/>
              <a:defRPr/>
            </a:pPr>
            <a:r>
              <a:rPr lang="en-US" sz="1800" dirty="0">
                <a:latin typeface="+mn-lt"/>
              </a:rPr>
              <a:t>The diagrammatic viewer allows the user to create a directed acyclic graph of the query that is to be executed and also helps the user to connect two or more classes to be searched. </a:t>
            </a:r>
            <a:endParaRPr lang="en-US" sz="1800" dirty="0" smtClean="0">
              <a:latin typeface="+mn-lt"/>
            </a:endParaRPr>
          </a:p>
          <a:p>
            <a:pPr marL="228600" indent="-228600">
              <a:spcBef>
                <a:spcPct val="20000"/>
              </a:spcBef>
              <a:buClr>
                <a:srgbClr val="00AAF6"/>
              </a:buClr>
              <a:defRPr/>
            </a:pPr>
            <a:endParaRPr lang="en-US" sz="1800" dirty="0" smtClean="0">
              <a:latin typeface="+mn-lt"/>
            </a:endParaRPr>
          </a:p>
          <a:p>
            <a:pPr marL="228600" indent="-228600">
              <a:spcBef>
                <a:spcPct val="20000"/>
              </a:spcBef>
              <a:buClr>
                <a:srgbClr val="00AAF6"/>
              </a:buClr>
              <a:buFont typeface="Arial" pitchFamily="34" charset="0"/>
              <a:buChar char="•"/>
              <a:defRPr/>
            </a:pPr>
            <a:r>
              <a:rPr lang="en-US" sz="1800" b="1" dirty="0" smtClean="0"/>
              <a:t>User based access control for experiments and saved queries. </a:t>
            </a:r>
            <a:r>
              <a:rPr lang="en-US" sz="1800" dirty="0" smtClean="0"/>
              <a:t> The experiments and queries saved by user will only be visible to the user and not to anyone else.  "My Experiments" and "My Search Queries" menus on home page dashboard are available for easy access to user's experiments and queries.</a:t>
            </a:r>
            <a:endParaRPr lang="en-US" sz="1800" b="1" dirty="0">
              <a:latin typeface="+mn-lt"/>
            </a:endParaRPr>
          </a:p>
        </p:txBody>
      </p:sp>
      <p:sp>
        <p:nvSpPr>
          <p:cNvPr id="17411" name="Rectangle 6"/>
          <p:cNvSpPr>
            <a:spLocks noGrp="1" noChangeArrowheads="1"/>
          </p:cNvSpPr>
          <p:nvPr>
            <p:ph type="title"/>
          </p:nvPr>
        </p:nvSpPr>
        <p:spPr/>
        <p:txBody>
          <a:bodyPr/>
          <a:lstStyle/>
          <a:p>
            <a:pPr eaLnBrk="1" hangingPunct="1"/>
            <a:r>
              <a:rPr lang="en-US" dirty="0" smtClean="0"/>
              <a:t>caB2B Client Features</a:t>
            </a:r>
          </a:p>
        </p:txBody>
      </p:sp>
      <p:pic>
        <p:nvPicPr>
          <p:cNvPr id="2050" name="Picture 2"/>
          <p:cNvPicPr>
            <a:picLocks noChangeAspect="1" noChangeArrowheads="1"/>
          </p:cNvPicPr>
          <p:nvPr/>
        </p:nvPicPr>
        <p:blipFill>
          <a:blip r:embed="rId3"/>
          <a:srcRect l="26563" t="29167" r="33593" b="35417"/>
          <a:stretch>
            <a:fillRect/>
          </a:stretch>
        </p:blipFill>
        <p:spPr bwMode="auto">
          <a:xfrm>
            <a:off x="6324600" y="1727200"/>
            <a:ext cx="2438400" cy="162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caB2B Client Features</a:t>
            </a:r>
            <a:endParaRPr lang="en-US" dirty="0"/>
          </a:p>
        </p:txBody>
      </p:sp>
      <p:sp>
        <p:nvSpPr>
          <p:cNvPr id="3" name="Content Placeholder 2"/>
          <p:cNvSpPr>
            <a:spLocks noGrp="1"/>
          </p:cNvSpPr>
          <p:nvPr>
            <p:ph idx="1"/>
          </p:nvPr>
        </p:nvSpPr>
        <p:spPr>
          <a:xfrm>
            <a:off x="304800" y="1143000"/>
            <a:ext cx="8458200" cy="4953000"/>
          </a:xfrm>
        </p:spPr>
        <p:txBody>
          <a:bodyPr/>
          <a:lstStyle/>
          <a:p>
            <a:r>
              <a:rPr lang="en-US" dirty="0" smtClean="0"/>
              <a:t>Category popularity to display most used categories.  </a:t>
            </a:r>
            <a:r>
              <a:rPr lang="en-US" b="0" dirty="0" smtClean="0"/>
              <a:t>"Popular Categories" menu on the home page dashboard now displays categories searched by all caB2B users in descending order of popularity. </a:t>
            </a:r>
          </a:p>
          <a:p>
            <a:pPr>
              <a:buNone/>
            </a:pPr>
            <a:endParaRPr lang="en-US" b="0" dirty="0" smtClean="0"/>
          </a:p>
          <a:p>
            <a:pPr lvl="0"/>
            <a:r>
              <a:rPr lang="en-US" dirty="0" smtClean="0"/>
              <a:t>User override of administrator defined services instances.  </a:t>
            </a:r>
            <a:r>
              <a:rPr lang="en-US" b="0" dirty="0" smtClean="0"/>
              <a:t>The user can change the service instances configured by the administrator without using the administrative module.  The user can achieve this through "</a:t>
            </a:r>
            <a:r>
              <a:rPr lang="en-US" b="0" dirty="0" err="1" smtClean="0"/>
              <a:t>MySetting</a:t>
            </a:r>
            <a:r>
              <a:rPr lang="en-US" b="0" dirty="0" smtClean="0"/>
              <a:t>" link at the Home page dashboard or from the third step of search data wizard.</a:t>
            </a:r>
          </a:p>
          <a:p>
            <a:pPr lvl="0">
              <a:buNone/>
            </a:pPr>
            <a:endParaRPr lang="en-US" b="0" dirty="0" smtClean="0"/>
          </a:p>
          <a:p>
            <a:pPr lvl="0"/>
            <a:r>
              <a:rPr lang="en-US" dirty="0" smtClean="0"/>
              <a:t>User to view DCQLs in read only way. </a:t>
            </a:r>
            <a:r>
              <a:rPr lang="en-US" b="0" dirty="0" smtClean="0"/>
              <a:t>The DCQL that will be executed for a particular query is available for review from the third step of search data wizard.</a:t>
            </a:r>
          </a:p>
          <a:p>
            <a:pPr lvl="0"/>
            <a:endParaRPr lang="en-US" b="0" dirty="0" smtClean="0"/>
          </a:p>
          <a:p>
            <a:r>
              <a:rPr lang="en-US" dirty="0" smtClean="0"/>
              <a:t>Grouping of query results by service instances.  </a:t>
            </a:r>
            <a:r>
              <a:rPr lang="en-US" b="0" dirty="0" smtClean="0"/>
              <a:t>The results obtained for a query can be narrowed down to view results obtained from a particular service instance.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caB2B Client Features</a:t>
            </a:r>
          </a:p>
        </p:txBody>
      </p:sp>
      <p:sp>
        <p:nvSpPr>
          <p:cNvPr id="3" name="Content Placeholder 2"/>
          <p:cNvSpPr>
            <a:spLocks noGrp="1"/>
          </p:cNvSpPr>
          <p:nvPr>
            <p:ph idx="1"/>
          </p:nvPr>
        </p:nvSpPr>
        <p:spPr>
          <a:xfrm>
            <a:off x="304800" y="1676400"/>
            <a:ext cx="8458200" cy="4953000"/>
          </a:xfrm>
        </p:spPr>
        <p:txBody>
          <a:bodyPr/>
          <a:lstStyle/>
          <a:p>
            <a:pPr marL="228600" indent="-228600" eaLnBrk="1" hangingPunct="1">
              <a:buFont typeface="Arial" pitchFamily="34" charset="0"/>
              <a:buChar char="•"/>
              <a:defRPr/>
            </a:pPr>
            <a:r>
              <a:rPr lang="en-US" b="0" dirty="0" smtClean="0"/>
              <a:t>Queries generated/executed can be saved. </a:t>
            </a:r>
          </a:p>
          <a:p>
            <a:pPr marL="228600" indent="-228600" eaLnBrk="1" hangingPunct="1">
              <a:buFont typeface="Arial" pitchFamily="34" charset="0"/>
              <a:buChar char="•"/>
              <a:defRPr/>
            </a:pPr>
            <a:endParaRPr lang="en-US" b="0" dirty="0" smtClean="0"/>
          </a:p>
          <a:p>
            <a:pPr marL="228600" indent="-228600" eaLnBrk="1" hangingPunct="1">
              <a:buFont typeface="Arial" pitchFamily="34" charset="0"/>
              <a:buChar char="•"/>
              <a:defRPr/>
            </a:pPr>
            <a:r>
              <a:rPr lang="en-US" b="0" dirty="0" smtClean="0"/>
              <a:t>The data obtained from the query may be saved as a ‘virtual experiment’ and analyzed further. </a:t>
            </a:r>
            <a:endParaRPr lang="en-US" b="0" strike="sngStrike" dirty="0" smtClean="0"/>
          </a:p>
          <a:p>
            <a:pPr marL="228600" indent="-228600" eaLnBrk="1" hangingPunct="1">
              <a:defRPr/>
            </a:pPr>
            <a:endParaRPr lang="en-US" b="0" dirty="0" smtClean="0"/>
          </a:p>
          <a:p>
            <a:pPr marL="228600" indent="-228600" eaLnBrk="1" hangingPunct="1">
              <a:buFont typeface="Arial" pitchFamily="34" charset="0"/>
              <a:buChar char="•"/>
              <a:defRPr/>
            </a:pPr>
            <a:r>
              <a:rPr lang="en-US" b="0" dirty="0" smtClean="0"/>
              <a:t>Saved data may be filtered to generate a custom data view.</a:t>
            </a:r>
          </a:p>
          <a:p>
            <a:pPr marL="228600" indent="-228600" eaLnBrk="1" hangingPunct="1">
              <a:defRPr/>
            </a:pPr>
            <a:endParaRPr lang="en-US" b="0" dirty="0" smtClean="0"/>
          </a:p>
          <a:p>
            <a:pPr marL="228600" indent="-228600" eaLnBrk="1" hangingPunct="1">
              <a:buFont typeface="Arial" pitchFamily="34" charset="0"/>
              <a:buChar char="•"/>
              <a:defRPr/>
            </a:pPr>
            <a:r>
              <a:rPr lang="en-US" b="0" dirty="0" smtClean="0"/>
              <a:t>The end user may also visualize data in the experiment by using various graphical components.</a:t>
            </a:r>
          </a:p>
          <a:p>
            <a:pPr eaLnBrk="1" hangingPunct="1">
              <a:buFontTx/>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4400" smtClean="0"/>
              <a:t>Diagrammatic viewer</a:t>
            </a:r>
            <a:endParaRPr lang="en-US" smtClean="0"/>
          </a:p>
        </p:txBody>
      </p:sp>
      <p:pic>
        <p:nvPicPr>
          <p:cNvPr id="19459" name="Picture 4"/>
          <p:cNvPicPr>
            <a:picLocks noChangeAspect="1" noChangeArrowheads="1"/>
          </p:cNvPicPr>
          <p:nvPr/>
        </p:nvPicPr>
        <p:blipFill>
          <a:blip r:embed="rId3"/>
          <a:srcRect/>
          <a:stretch>
            <a:fillRect/>
          </a:stretch>
        </p:blipFill>
        <p:spPr bwMode="auto">
          <a:xfrm>
            <a:off x="719138" y="1217613"/>
            <a:ext cx="7510462" cy="531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0"/>
            <a:ext cx="7010400" cy="1143000"/>
          </a:xfrm>
        </p:spPr>
        <p:txBody>
          <a:bodyPr/>
          <a:lstStyle/>
          <a:p>
            <a:pPr eaLnBrk="1" hangingPunct="1"/>
            <a:r>
              <a:rPr lang="en-US" sz="2400" dirty="0" smtClean="0"/>
              <a:t/>
            </a:r>
            <a:br>
              <a:rPr lang="en-US" sz="2400" dirty="0" smtClean="0"/>
            </a:br>
            <a:r>
              <a:rPr lang="en-US" sz="2000" dirty="0" smtClean="0"/>
              <a:t>My Search Queries, Popular categories and My Experiments menus on home page for easy access </a:t>
            </a:r>
            <a:r>
              <a:rPr lang="en-US" dirty="0" smtClean="0"/>
              <a:t/>
            </a:r>
            <a:br>
              <a:rPr lang="en-US" dirty="0" smtClean="0"/>
            </a:br>
            <a:endParaRPr lang="en-US" dirty="0" smtClean="0"/>
          </a:p>
        </p:txBody>
      </p:sp>
      <p:pic>
        <p:nvPicPr>
          <p:cNvPr id="18435" name="Picture 2"/>
          <p:cNvPicPr>
            <a:picLocks noGrp="1" noChangeAspect="1" noChangeArrowheads="1"/>
          </p:cNvPicPr>
          <p:nvPr>
            <p:ph idx="1"/>
          </p:nvPr>
        </p:nvPicPr>
        <p:blipFill>
          <a:blip r:embed="rId3"/>
          <a:srcRect/>
          <a:stretch>
            <a:fillRect/>
          </a:stretch>
        </p:blipFill>
        <p:spPr>
          <a:xfrm>
            <a:off x="838200" y="1143000"/>
            <a:ext cx="7435207" cy="5359092"/>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Overview</a:t>
            </a:r>
          </a:p>
        </p:txBody>
      </p:sp>
      <p:sp>
        <p:nvSpPr>
          <p:cNvPr id="4099" name="Rectangle 3"/>
          <p:cNvSpPr>
            <a:spLocks noGrp="1" noChangeArrowheads="1"/>
          </p:cNvSpPr>
          <p:nvPr>
            <p:ph type="body" idx="1"/>
          </p:nvPr>
        </p:nvSpPr>
        <p:spPr/>
        <p:txBody>
          <a:bodyPr/>
          <a:lstStyle/>
          <a:p>
            <a:pPr eaLnBrk="1" hangingPunct="1"/>
            <a:r>
              <a:rPr lang="en-US" smtClean="0"/>
              <a:t>Brief Description</a:t>
            </a:r>
          </a:p>
          <a:p>
            <a:pPr eaLnBrk="1" hangingPunct="1">
              <a:buFontTx/>
              <a:buNone/>
            </a:pPr>
            <a:endParaRPr lang="en-US" smtClean="0"/>
          </a:p>
          <a:p>
            <a:pPr lvl="1" eaLnBrk="1" hangingPunct="1"/>
            <a:r>
              <a:rPr lang="en-US" smtClean="0"/>
              <a:t>caB2B is a tool designed to integrate and analyze diverse biomedical datasets seamlessly.  It has been developed to facilitate individual steps of cancer research analyses and reduce the bench-to-bedside barrier.</a:t>
            </a:r>
          </a:p>
          <a:p>
            <a:pPr eaLnBrk="1" hangingPunct="1"/>
            <a:endParaRPr lang="en-US" smtClean="0"/>
          </a:p>
          <a:p>
            <a:pPr lvl="1" eaLnBrk="1" hangingPunct="1"/>
            <a:r>
              <a:rPr lang="en-US" smtClean="0"/>
              <a:t>caB2B is a caGrid client that permits bench scientists, translational researchers, and clinicians to leverage data and analytical services developed under caBIG</a:t>
            </a:r>
            <a:r>
              <a:rPr lang="en-US" baseline="30000" smtClean="0"/>
              <a:t>TM</a:t>
            </a:r>
            <a:r>
              <a:rPr lang="en-US" smtClean="0"/>
              <a:t>  through a graphical user interface. Its metadata-based query interface enables end users to search virtually any caGrid data service. </a:t>
            </a:r>
          </a:p>
          <a:p>
            <a:pPr eaLnBrk="1" hangingPunct="1"/>
            <a:endParaRPr lang="en-US" smtClean="0"/>
          </a:p>
          <a:p>
            <a:pPr eaLnBrk="1" hangingPunct="1"/>
            <a:r>
              <a:rPr lang="en-US" smtClean="0"/>
              <a:t>Primary User Groups/Beneficiaries:</a:t>
            </a:r>
          </a:p>
          <a:p>
            <a:pPr lvl="1" eaLnBrk="1" hangingPunct="1"/>
            <a:r>
              <a:rPr lang="en-US" smtClean="0"/>
              <a:t>bench scientists, translational researchers, and clinicians</a:t>
            </a: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0"/>
            <a:ext cx="6858000" cy="1143000"/>
          </a:xfrm>
        </p:spPr>
        <p:txBody>
          <a:bodyPr/>
          <a:lstStyle/>
          <a:p>
            <a:pPr eaLnBrk="1" hangingPunct="1"/>
            <a:r>
              <a:rPr lang="en-US" sz="2400" smtClean="0"/>
              <a:t>User can override administrator defined services instances from “My Settings” or from the third step of query</a:t>
            </a:r>
          </a:p>
        </p:txBody>
      </p:sp>
      <p:pic>
        <p:nvPicPr>
          <p:cNvPr id="1026" name="Picture 2"/>
          <p:cNvPicPr>
            <a:picLocks noChangeAspect="1" noChangeArrowheads="1"/>
          </p:cNvPicPr>
          <p:nvPr/>
        </p:nvPicPr>
        <p:blipFill>
          <a:blip r:embed="rId3"/>
          <a:srcRect b="7042"/>
          <a:stretch>
            <a:fillRect/>
          </a:stretch>
        </p:blipFill>
        <p:spPr bwMode="auto">
          <a:xfrm>
            <a:off x="609600" y="1143000"/>
            <a:ext cx="7213600" cy="5029200"/>
          </a:xfrm>
          <a:prstGeom prst="rect">
            <a:avLst/>
          </a:prstGeom>
          <a:noFill/>
          <a:ln w="9525">
            <a:noFill/>
            <a:miter lim="800000"/>
            <a:headEnd/>
            <a:tailEnd/>
          </a:ln>
          <a:effectLst/>
        </p:spPr>
      </p:pic>
      <p:pic>
        <p:nvPicPr>
          <p:cNvPr id="21507" name="Picture 5"/>
          <p:cNvPicPr>
            <a:picLocks noChangeAspect="1" noChangeArrowheads="1"/>
          </p:cNvPicPr>
          <p:nvPr/>
        </p:nvPicPr>
        <p:blipFill>
          <a:blip r:embed="rId4"/>
          <a:srcRect r="42857" b="43784"/>
          <a:stretch>
            <a:fillRect/>
          </a:stretch>
        </p:blipFill>
        <p:spPr bwMode="auto">
          <a:xfrm>
            <a:off x="4419600" y="3276600"/>
            <a:ext cx="4267200" cy="2971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
            </a:r>
            <a:br>
              <a:rPr lang="en-US" smtClean="0"/>
            </a:br>
            <a:r>
              <a:rPr lang="en-US" smtClean="0"/>
              <a:t>The DCQL that will be executed for a particular query can be viewed</a:t>
            </a:r>
            <a:br>
              <a:rPr lang="en-US" smtClean="0"/>
            </a:br>
            <a:endParaRPr lang="en-US" smtClean="0"/>
          </a:p>
        </p:txBody>
      </p:sp>
      <p:pic>
        <p:nvPicPr>
          <p:cNvPr id="20483" name="Picture 2"/>
          <p:cNvPicPr>
            <a:picLocks noChangeAspect="1" noChangeArrowheads="1"/>
          </p:cNvPicPr>
          <p:nvPr/>
        </p:nvPicPr>
        <p:blipFill>
          <a:blip r:embed="rId3"/>
          <a:srcRect/>
          <a:stretch>
            <a:fillRect/>
          </a:stretch>
        </p:blipFill>
        <p:spPr bwMode="auto">
          <a:xfrm>
            <a:off x="571500" y="1447800"/>
            <a:ext cx="7505700" cy="47529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
            </a:r>
            <a:br>
              <a:rPr lang="en-US" smtClean="0"/>
            </a:br>
            <a:r>
              <a:rPr lang="en-US" smtClean="0"/>
              <a:t>Grouping of query results by service instances. </a:t>
            </a:r>
            <a:br>
              <a:rPr lang="en-US" smtClean="0"/>
            </a:br>
            <a:endParaRPr lang="en-US" smtClean="0"/>
          </a:p>
        </p:txBody>
      </p:sp>
      <p:pic>
        <p:nvPicPr>
          <p:cNvPr id="22531" name="Picture 2"/>
          <p:cNvPicPr>
            <a:picLocks noGrp="1" noChangeAspect="1" noChangeArrowheads="1"/>
          </p:cNvPicPr>
          <p:nvPr>
            <p:ph idx="1"/>
          </p:nvPr>
        </p:nvPicPr>
        <p:blipFill>
          <a:blip r:embed="rId3"/>
          <a:srcRect/>
          <a:stretch>
            <a:fillRect/>
          </a:stretch>
        </p:blipFill>
        <p:spPr>
          <a:xfrm>
            <a:off x="304800" y="1219200"/>
            <a:ext cx="5365750" cy="3798888"/>
          </a:xfrm>
          <a:noFill/>
        </p:spPr>
      </p:pic>
      <p:pic>
        <p:nvPicPr>
          <p:cNvPr id="22532" name="Picture 3"/>
          <p:cNvPicPr>
            <a:picLocks noChangeAspect="1" noChangeArrowheads="1"/>
          </p:cNvPicPr>
          <p:nvPr/>
        </p:nvPicPr>
        <p:blipFill>
          <a:blip r:embed="rId4"/>
          <a:srcRect/>
          <a:stretch>
            <a:fillRect/>
          </a:stretch>
        </p:blipFill>
        <p:spPr bwMode="auto">
          <a:xfrm>
            <a:off x="3505200" y="2590800"/>
            <a:ext cx="5489575" cy="3886200"/>
          </a:xfrm>
          <a:prstGeom prst="rect">
            <a:avLst/>
          </a:prstGeom>
          <a:noFill/>
          <a:ln w="9525">
            <a:noFill/>
            <a:miter lim="800000"/>
            <a:headEnd/>
            <a:tailEnd/>
          </a:ln>
        </p:spPr>
      </p:pic>
      <p:sp>
        <p:nvSpPr>
          <p:cNvPr id="22" name="Rectangle 21"/>
          <p:cNvSpPr/>
          <p:nvPr/>
        </p:nvSpPr>
        <p:spPr>
          <a:xfrm>
            <a:off x="5943600" y="1371600"/>
            <a:ext cx="29718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Available results can be grouped based to instances to view results from the service of interest</a:t>
            </a:r>
            <a:r>
              <a:rPr lang="en-US" dirty="0">
                <a:solidFill>
                  <a:srgbClr val="FF0000"/>
                </a:solidFill>
              </a:rPr>
              <a:t>.</a:t>
            </a:r>
          </a:p>
        </p:txBody>
      </p:sp>
      <p:sp>
        <p:nvSpPr>
          <p:cNvPr id="23" name="Rectangle 22"/>
          <p:cNvSpPr/>
          <p:nvPr/>
        </p:nvSpPr>
        <p:spPr>
          <a:xfrm>
            <a:off x="6019800" y="3733800"/>
            <a:ext cx="28194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348 Samples filtered to view only the results from </a:t>
            </a:r>
            <a:r>
              <a:rPr lang="en-US" sz="1800" dirty="0" err="1">
                <a:solidFill>
                  <a:schemeClr val="tx1"/>
                </a:solidFill>
              </a:rPr>
              <a:t>caNanoLab</a:t>
            </a:r>
            <a:r>
              <a:rPr lang="en-US" sz="1800" dirty="0">
                <a:solidFill>
                  <a:schemeClr val="tx1"/>
                </a:solidFill>
              </a:rPr>
              <a:t>-GME instance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228600"/>
            <a:ext cx="6858000" cy="914400"/>
          </a:xfrm>
        </p:spPr>
        <p:txBody>
          <a:bodyPr/>
          <a:lstStyle/>
          <a:p>
            <a:pPr eaLnBrk="1" hangingPunct="1"/>
            <a:r>
              <a:rPr lang="en-US" smtClean="0"/>
              <a:t>Spreadsheet component displaying experiment details</a:t>
            </a:r>
            <a:br>
              <a:rPr lang="en-US" smtClean="0"/>
            </a:br>
            <a:endParaRPr lang="en-US" smtClean="0"/>
          </a:p>
        </p:txBody>
      </p:sp>
      <p:pic>
        <p:nvPicPr>
          <p:cNvPr id="6" name="Picture 67"/>
          <p:cNvPicPr>
            <a:picLocks noChangeAspect="1" noChangeArrowheads="1"/>
          </p:cNvPicPr>
          <p:nvPr/>
        </p:nvPicPr>
        <p:blipFill>
          <a:blip r:embed="rId3"/>
          <a:srcRect/>
          <a:stretch>
            <a:fillRect/>
          </a:stretch>
        </p:blipFill>
        <p:spPr bwMode="auto">
          <a:xfrm>
            <a:off x="685800" y="1143000"/>
            <a:ext cx="7620000" cy="5262563"/>
          </a:xfrm>
          <a:prstGeom prst="rect">
            <a:avLst/>
          </a:prstGeom>
          <a:noFill/>
          <a:ln w="9525" cmpd="thickThin" algn="ctr">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381000"/>
            <a:ext cx="6858000" cy="762000"/>
          </a:xfrm>
        </p:spPr>
        <p:txBody>
          <a:bodyPr/>
          <a:lstStyle/>
          <a:p>
            <a:pPr eaLnBrk="1" hangingPunct="1"/>
            <a:r>
              <a:rPr lang="en-US" smtClean="0"/>
              <a:t>Visualization of data using Bar Chart</a:t>
            </a:r>
            <a:br>
              <a:rPr lang="en-US" smtClean="0"/>
            </a:br>
            <a:endParaRPr lang="en-US" smtClean="0"/>
          </a:p>
        </p:txBody>
      </p:sp>
      <p:grpSp>
        <p:nvGrpSpPr>
          <p:cNvPr id="25603" name="Group 116"/>
          <p:cNvGrpSpPr>
            <a:grpSpLocks noGrp="1"/>
          </p:cNvGrpSpPr>
          <p:nvPr>
            <p:ph idx="1"/>
          </p:nvPr>
        </p:nvGrpSpPr>
        <p:grpSpPr bwMode="auto">
          <a:xfrm>
            <a:off x="304800" y="1371600"/>
            <a:ext cx="8458200" cy="4570413"/>
            <a:chOff x="26060401" y="16992595"/>
            <a:chExt cx="11525251" cy="4500301"/>
          </a:xfrm>
        </p:grpSpPr>
        <p:pic>
          <p:nvPicPr>
            <p:cNvPr id="5" name="Picture 82" descr="barchart.JPG"/>
            <p:cNvPicPr>
              <a:picLocks noChangeAspect="1"/>
            </p:cNvPicPr>
            <p:nvPr/>
          </p:nvPicPr>
          <p:blipFill>
            <a:blip r:embed="rId3"/>
            <a:srcRect/>
            <a:stretch>
              <a:fillRect/>
            </a:stretch>
          </p:blipFill>
          <p:spPr bwMode="auto">
            <a:xfrm>
              <a:off x="26579556" y="16992595"/>
              <a:ext cx="11006096" cy="3989151"/>
            </a:xfrm>
            <a:prstGeom prst="rect">
              <a:avLst/>
            </a:prstGeom>
            <a:noFill/>
            <a:ln w="9525">
              <a:solidFill>
                <a:schemeClr val="bg1">
                  <a:lumMod val="75000"/>
                </a:schemeClr>
              </a:solidFill>
              <a:miter lim="800000"/>
              <a:headEnd/>
              <a:tailEnd/>
            </a:ln>
          </p:spPr>
        </p:pic>
        <p:sp>
          <p:nvSpPr>
            <p:cNvPr id="25605" name="TextBox 102"/>
            <p:cNvSpPr txBox="1">
              <a:spLocks noChangeArrowheads="1"/>
            </p:cNvSpPr>
            <p:nvPr/>
          </p:nvSpPr>
          <p:spPr bwMode="auto">
            <a:xfrm>
              <a:off x="26060401" y="21038339"/>
              <a:ext cx="5715001" cy="454557"/>
            </a:xfrm>
            <a:prstGeom prst="rect">
              <a:avLst/>
            </a:prstGeom>
            <a:noFill/>
            <a:ln w="9525">
              <a:noFill/>
              <a:miter lim="800000"/>
              <a:headEnd/>
              <a:tailEnd/>
            </a:ln>
          </p:spPr>
          <p:txBody>
            <a:bodyPr>
              <a:spAutoFit/>
            </a:bodyPr>
            <a:lstStyle/>
            <a:p>
              <a:pPr algn="ctr"/>
              <a:endParaRPr lang="en-US" sz="240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6858000" cy="838200"/>
          </a:xfrm>
        </p:spPr>
        <p:txBody>
          <a:bodyPr/>
          <a:lstStyle/>
          <a:p>
            <a:pPr eaLnBrk="1" hangingPunct="1"/>
            <a:r>
              <a:rPr lang="en-US" smtClean="0"/>
              <a:t>Example Queries:</a:t>
            </a:r>
            <a:br>
              <a:rPr lang="en-US" smtClean="0"/>
            </a:br>
            <a:endParaRPr lang="en-US" smtClean="0"/>
          </a:p>
        </p:txBody>
      </p:sp>
      <p:sp>
        <p:nvSpPr>
          <p:cNvPr id="3" name="Content Placeholder 2"/>
          <p:cNvSpPr>
            <a:spLocks noGrp="1"/>
          </p:cNvSpPr>
          <p:nvPr>
            <p:ph idx="1"/>
          </p:nvPr>
        </p:nvSpPr>
        <p:spPr/>
        <p:txBody>
          <a:bodyPr/>
          <a:lstStyle/>
          <a:p>
            <a:pPr marL="285750" indent="-285750" eaLnBrk="1" hangingPunct="1">
              <a:buFont typeface="Arial" pitchFamily="34" charset="0"/>
              <a:buChar char="•"/>
              <a:defRPr/>
            </a:pPr>
            <a:r>
              <a:rPr lang="en-US" dirty="0" smtClean="0"/>
              <a:t>User can search for a particular gene based on the </a:t>
            </a:r>
            <a:r>
              <a:rPr lang="en-US" dirty="0" err="1" smtClean="0"/>
              <a:t>EntrezGeneID</a:t>
            </a:r>
            <a:r>
              <a:rPr lang="en-US" dirty="0" smtClean="0"/>
              <a:t> and its related information  e.g. messenger RNA and protein information from </a:t>
            </a:r>
            <a:r>
              <a:rPr lang="en-US" dirty="0" err="1" smtClean="0"/>
              <a:t>GeneConnect</a:t>
            </a:r>
            <a:r>
              <a:rPr lang="en-US" dirty="0" smtClean="0"/>
              <a:t>.</a:t>
            </a:r>
          </a:p>
          <a:p>
            <a:pPr marL="285750" indent="-285750" eaLnBrk="1" hangingPunct="1">
              <a:buFontTx/>
              <a:buNone/>
              <a:defRPr/>
            </a:pPr>
            <a:endParaRPr lang="en-US" dirty="0" smtClean="0"/>
          </a:p>
          <a:p>
            <a:pPr marL="285750" indent="-285750" eaLnBrk="1" hangingPunct="1">
              <a:buFont typeface="Arial" pitchFamily="34" charset="0"/>
              <a:buChar char="•"/>
              <a:defRPr/>
            </a:pPr>
            <a:r>
              <a:rPr lang="en-US" dirty="0" smtClean="0"/>
              <a:t>User can query for all pre-cancerous </a:t>
            </a:r>
            <a:r>
              <a:rPr lang="en-US" dirty="0" err="1" smtClean="0"/>
              <a:t>biospecimens</a:t>
            </a:r>
            <a:r>
              <a:rPr lang="en-US" dirty="0" smtClean="0"/>
              <a:t> from various </a:t>
            </a:r>
            <a:r>
              <a:rPr lang="en-US" dirty="0" err="1" smtClean="0"/>
              <a:t>caTissue</a:t>
            </a:r>
            <a:r>
              <a:rPr lang="en-US" dirty="0" smtClean="0"/>
              <a:t> instances like those at WUSM, UPENN etc.</a:t>
            </a:r>
          </a:p>
          <a:p>
            <a:pPr marL="285750" indent="-285750" eaLnBrk="1" hangingPunct="1">
              <a:buFontTx/>
              <a:buNone/>
              <a:defRPr/>
            </a:pPr>
            <a:endParaRPr lang="en-US" dirty="0" smtClean="0"/>
          </a:p>
          <a:p>
            <a:pPr marL="285750" indent="-285750" eaLnBrk="1" hangingPunct="1">
              <a:buFont typeface="Arial" pitchFamily="34" charset="0"/>
              <a:buChar char="•"/>
              <a:defRPr/>
            </a:pPr>
            <a:r>
              <a:rPr lang="en-US" dirty="0" smtClean="0"/>
              <a:t>User can find out if a sample used in an expression profiling experiment is available for a SNP analysis experiment. This query can be performed by querying across </a:t>
            </a:r>
            <a:r>
              <a:rPr lang="en-US" dirty="0" err="1" smtClean="0"/>
              <a:t>caTissue</a:t>
            </a:r>
            <a:r>
              <a:rPr lang="en-US" dirty="0" smtClean="0"/>
              <a:t> and </a:t>
            </a:r>
            <a:r>
              <a:rPr lang="en-US" dirty="0" err="1" smtClean="0"/>
              <a:t>caArray</a:t>
            </a:r>
            <a:r>
              <a:rPr lang="en-US" dirty="0" smtClean="0"/>
              <a:t> using caB2B.</a:t>
            </a:r>
          </a:p>
          <a:p>
            <a:pPr eaLnBrk="1" hangingPunct="1">
              <a:buFontTx/>
              <a:buNone/>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Intermodel search movie</a:t>
            </a:r>
          </a:p>
        </p:txBody>
      </p:sp>
      <p:sp>
        <p:nvSpPr>
          <p:cNvPr id="27651" name="Content Placeholder 2"/>
          <p:cNvSpPr>
            <a:spLocks noGrp="1"/>
          </p:cNvSpPr>
          <p:nvPr>
            <p:ph idx="1"/>
          </p:nvPr>
        </p:nvSpPr>
        <p:spPr/>
        <p:txBody>
          <a:bodyPr/>
          <a:lstStyle/>
          <a:p>
            <a:pPr eaLnBrk="1" hangingPunct="1"/>
            <a:r>
              <a:rPr lang="en-US" smtClean="0"/>
              <a:t>play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Future releases</a:t>
            </a:r>
          </a:p>
        </p:txBody>
      </p:sp>
      <p:sp>
        <p:nvSpPr>
          <p:cNvPr id="29699" name="Content Placeholder 2"/>
          <p:cNvSpPr>
            <a:spLocks noGrp="1"/>
          </p:cNvSpPr>
          <p:nvPr>
            <p:ph idx="1"/>
          </p:nvPr>
        </p:nvSpPr>
        <p:spPr/>
        <p:txBody>
          <a:bodyPr/>
          <a:lstStyle/>
          <a:p>
            <a:pPr eaLnBrk="1" hangingPunct="1">
              <a:buFontTx/>
              <a:buNone/>
            </a:pPr>
            <a:r>
              <a:rPr lang="en-US" dirty="0" smtClean="0"/>
              <a:t>Release date March 09, 2009</a:t>
            </a:r>
          </a:p>
          <a:p>
            <a:pPr eaLnBrk="1" hangingPunct="1">
              <a:buFontTx/>
              <a:buNone/>
            </a:pPr>
            <a:endParaRPr lang="en-US" dirty="0" smtClean="0"/>
          </a:p>
          <a:p>
            <a:pPr eaLnBrk="1" hangingPunct="1"/>
            <a:r>
              <a:rPr lang="en-US" dirty="0" smtClean="0"/>
              <a:t>Asynchronous execution of queries and saving of data lists.</a:t>
            </a:r>
          </a:p>
          <a:p>
            <a:pPr eaLnBrk="1" hangingPunct="1"/>
            <a:r>
              <a:rPr lang="en-US" dirty="0" err="1" smtClean="0"/>
              <a:t>Intermodel</a:t>
            </a:r>
            <a:r>
              <a:rPr lang="en-US" dirty="0" smtClean="0"/>
              <a:t> joins for a particular group, i.e., defining a join for a single institution like for WUSM’s </a:t>
            </a:r>
            <a:r>
              <a:rPr lang="en-US" dirty="0" err="1" smtClean="0"/>
              <a:t>caArray</a:t>
            </a:r>
            <a:r>
              <a:rPr lang="en-US" dirty="0" smtClean="0"/>
              <a:t> and </a:t>
            </a:r>
            <a:r>
              <a:rPr lang="en-US" dirty="0" err="1" smtClean="0"/>
              <a:t>caTissue</a:t>
            </a:r>
            <a:r>
              <a:rPr lang="en-US" dirty="0" smtClean="0"/>
              <a:t> only.</a:t>
            </a:r>
          </a:p>
          <a:p>
            <a:pPr eaLnBrk="1" hangingPunct="1"/>
            <a:r>
              <a:rPr lang="en-US" dirty="0" err="1" smtClean="0"/>
              <a:t>Intermodel</a:t>
            </a:r>
            <a:r>
              <a:rPr lang="en-US" dirty="0" smtClean="0"/>
              <a:t> joins with multiple attributes.</a:t>
            </a:r>
          </a:p>
          <a:p>
            <a:pPr eaLnBrk="1" hangingPunct="1"/>
            <a:r>
              <a:rPr lang="en-US" dirty="0" smtClean="0"/>
              <a:t>Advanced result view or the tree based view. </a:t>
            </a:r>
          </a:p>
          <a:p>
            <a:pPr eaLnBrk="1" hangingPunct="1"/>
            <a:r>
              <a:rPr lang="en-US" dirty="0" smtClean="0"/>
              <a:t>User to configure service instances for saved query.</a:t>
            </a:r>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Future releases</a:t>
            </a:r>
          </a:p>
        </p:txBody>
      </p:sp>
      <p:sp>
        <p:nvSpPr>
          <p:cNvPr id="30723" name="Content Placeholder 2"/>
          <p:cNvSpPr>
            <a:spLocks noGrp="1"/>
          </p:cNvSpPr>
          <p:nvPr>
            <p:ph idx="1"/>
          </p:nvPr>
        </p:nvSpPr>
        <p:spPr/>
        <p:txBody>
          <a:bodyPr/>
          <a:lstStyle/>
          <a:p>
            <a:pPr eaLnBrk="1" hangingPunct="1">
              <a:buFontTx/>
              <a:buNone/>
            </a:pPr>
            <a:r>
              <a:rPr lang="en-US" dirty="0" smtClean="0"/>
              <a:t>Release date June 16, 2009</a:t>
            </a:r>
          </a:p>
          <a:p>
            <a:pPr eaLnBrk="1" hangingPunct="1">
              <a:buFontTx/>
              <a:buNone/>
            </a:pPr>
            <a:r>
              <a:rPr lang="en-US" dirty="0" smtClean="0"/>
              <a:t> </a:t>
            </a:r>
          </a:p>
          <a:p>
            <a:pPr eaLnBrk="1" hangingPunct="1"/>
            <a:r>
              <a:rPr lang="en-US" dirty="0" smtClean="0"/>
              <a:t>Metadata that has been searched for should be highlighted in the Add Limit panel.</a:t>
            </a:r>
          </a:p>
          <a:p>
            <a:pPr eaLnBrk="1" hangingPunct="1"/>
            <a:r>
              <a:rPr lang="en-US" dirty="0" smtClean="0"/>
              <a:t>Search for the children values while specifying the limits on the parent value within an ontology tree.</a:t>
            </a:r>
          </a:p>
          <a:p>
            <a:pPr eaLnBrk="1" hangingPunct="1"/>
            <a:r>
              <a:rPr lang="en-US" dirty="0" smtClean="0"/>
              <a:t>Expansion of categories to create category across different applications.</a:t>
            </a:r>
          </a:p>
          <a:p>
            <a:pPr eaLnBrk="1" hangingPunct="1"/>
            <a:r>
              <a:rPr lang="en-US" dirty="0" smtClean="0"/>
              <a:t>Support basic analytical services including the services developed at WUSM as part of ICR tools adoption project and the required viewers for them.</a:t>
            </a:r>
          </a:p>
          <a:p>
            <a:pPr eaLnBrk="1" hangingPunct="1"/>
            <a:r>
              <a:rPr lang="en-US" dirty="0" smtClean="0"/>
              <a:t>Support for getting probe intensity data from </a:t>
            </a:r>
            <a:r>
              <a:rPr lang="en-US" dirty="0" err="1" smtClean="0"/>
              <a:t>caArray</a:t>
            </a:r>
            <a:r>
              <a:rPr lang="en-US" dirty="0" smtClean="0"/>
              <a:t> to run any analytical service on the microarray data. For CEL/DTT files there should be no need to bring data back to caB2B server.</a:t>
            </a:r>
          </a:p>
          <a:p>
            <a:pPr eaLnBrk="1" hangingPunct="1"/>
            <a:r>
              <a:rPr lang="en-US" dirty="0" smtClean="0"/>
              <a:t>Experiments with multiple </a:t>
            </a:r>
            <a:r>
              <a:rPr lang="en-US" dirty="0" err="1" smtClean="0"/>
              <a:t>datalists</a:t>
            </a:r>
            <a:r>
              <a:rPr lang="en-US" dirty="0" smtClean="0"/>
              <a:t>, edit experiments to add </a:t>
            </a:r>
            <a:r>
              <a:rPr lang="en-US" dirty="0" err="1" smtClean="0"/>
              <a:t>datalist</a:t>
            </a:r>
            <a:r>
              <a:rPr lang="en-US" dirty="0" smtClean="0"/>
              <a:t> with a way to re-query to modify the experiments.</a:t>
            </a:r>
          </a:p>
          <a:p>
            <a:pPr eaLnBrk="1" hangingPunct="1">
              <a:buNone/>
            </a:pPr>
            <a:r>
              <a:rPr lang="en-US" dirty="0" smtClean="0"/>
              <a:t> </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Learn More…</a:t>
            </a:r>
          </a:p>
        </p:txBody>
      </p:sp>
      <p:sp>
        <p:nvSpPr>
          <p:cNvPr id="31747" name="Rectangle 3"/>
          <p:cNvSpPr>
            <a:spLocks noGrp="1" noChangeArrowheads="1"/>
          </p:cNvSpPr>
          <p:nvPr>
            <p:ph type="body" idx="1"/>
          </p:nvPr>
        </p:nvSpPr>
        <p:spPr>
          <a:xfrm>
            <a:off x="304800" y="1371600"/>
            <a:ext cx="8686800" cy="4953000"/>
          </a:xfrm>
        </p:spPr>
        <p:txBody>
          <a:bodyPr/>
          <a:lstStyle/>
          <a:p>
            <a:pPr eaLnBrk="1" hangingPunct="1">
              <a:buNone/>
            </a:pPr>
            <a:endParaRPr lang="en-US" dirty="0" smtClean="0"/>
          </a:p>
          <a:p>
            <a:pPr eaLnBrk="1" hangingPunct="1"/>
            <a:r>
              <a:rPr lang="en-US" dirty="0" err="1" smtClean="0"/>
              <a:t>GForge</a:t>
            </a:r>
            <a:r>
              <a:rPr lang="en-US" dirty="0" smtClean="0"/>
              <a:t> Site:			</a:t>
            </a:r>
            <a:r>
              <a:rPr lang="en-US" dirty="0" smtClean="0">
                <a:hlinkClick r:id="rId3"/>
              </a:rPr>
              <a:t>http://gforge.nci.nih.gov/projects/cab2b</a:t>
            </a:r>
            <a:endParaRPr lang="en-US" dirty="0" smtClean="0"/>
          </a:p>
          <a:p>
            <a:pPr eaLnBrk="1" hangingPunct="1">
              <a:buFontTx/>
              <a:buNone/>
            </a:pPr>
            <a:endParaRPr lang="en-US" dirty="0" smtClean="0"/>
          </a:p>
          <a:p>
            <a:pPr eaLnBrk="1" hangingPunct="1"/>
            <a:r>
              <a:rPr lang="en-US" dirty="0" smtClean="0"/>
              <a:t>caB2B wiki : 	            		</a:t>
            </a:r>
            <a:r>
              <a:rPr lang="en-US" dirty="0" smtClean="0">
                <a:hlinkClick r:id="rId4"/>
              </a:rPr>
              <a:t>http://www.cagrid.org/mwiki/index.php?</a:t>
            </a:r>
          </a:p>
          <a:p>
            <a:pPr eaLnBrk="1" hangingPunct="1">
              <a:buFontTx/>
              <a:buNone/>
            </a:pPr>
            <a:r>
              <a:rPr lang="en-US" dirty="0" smtClean="0"/>
              <a:t>					</a:t>
            </a:r>
            <a:r>
              <a:rPr lang="en-US" dirty="0" smtClean="0">
                <a:hlinkClick r:id="rId4"/>
              </a:rPr>
              <a:t>title=CaB2B</a:t>
            </a:r>
          </a:p>
          <a:p>
            <a:pPr eaLnBrk="1" hangingPunct="1">
              <a:buFontTx/>
              <a:buNone/>
            </a:pPr>
            <a:endParaRPr lang="en-US" dirty="0" smtClean="0">
              <a:hlinkClick r:id="rId4"/>
            </a:endParaRPr>
          </a:p>
          <a:p>
            <a:pPr eaLnBrk="1" hangingPunct="1"/>
            <a:r>
              <a:rPr lang="en-US" dirty="0" err="1" smtClean="0"/>
              <a:t>caBIG</a:t>
            </a:r>
            <a:r>
              <a:rPr lang="en-US" baseline="30000" dirty="0" err="1" smtClean="0"/>
              <a:t>TM</a:t>
            </a:r>
            <a:r>
              <a:rPr lang="en-US" dirty="0" smtClean="0"/>
              <a:t> Tools Site:		</a:t>
            </a:r>
            <a:r>
              <a:rPr lang="en-US" dirty="0" smtClean="0">
                <a:hlinkClick r:id="rId5"/>
              </a:rPr>
              <a:t>https://cabig.nci.nih.gov/tools/caB2B</a:t>
            </a:r>
            <a:endParaRPr lang="en-US" dirty="0" smtClean="0"/>
          </a:p>
          <a:p>
            <a:pPr eaLnBrk="1" hangingPunct="1">
              <a:buFontTx/>
              <a:buNone/>
            </a:pPr>
            <a:endParaRPr lang="en-US" dirty="0" smtClean="0">
              <a:hlinkClick r:id="rId4"/>
            </a:endParaRPr>
          </a:p>
          <a:p>
            <a:pPr eaLnBrk="1" hangingPunct="1"/>
            <a:r>
              <a:rPr lang="en-US" dirty="0" smtClean="0"/>
              <a:t>Production caB2B URL:	</a:t>
            </a:r>
            <a:r>
              <a:rPr lang="en-US" dirty="0" smtClean="0">
                <a:hlinkClick r:id="rId4"/>
              </a:rPr>
              <a:t>http://cab2b.wustl.edu</a:t>
            </a:r>
            <a:endParaRPr lang="en-US" dirty="0" smtClean="0"/>
          </a:p>
          <a:p>
            <a:pPr eaLnBrk="1" hangingPunct="1"/>
            <a:endParaRPr lang="en-US" dirty="0" smtClean="0"/>
          </a:p>
          <a:p>
            <a:pPr eaLnBrk="1" hangingPunct="1"/>
            <a:r>
              <a:rPr lang="en-US" dirty="0" smtClean="0"/>
              <a:t>‘Bleeding Edge’ caB2B URL:	</a:t>
            </a:r>
            <a:r>
              <a:rPr lang="en-US" dirty="0" smtClean="0">
                <a:hlinkClick r:id="rId6"/>
              </a:rPr>
              <a:t>http://cab2btest.wustl.edu</a:t>
            </a:r>
            <a:endParaRPr lang="en-US" dirty="0" smtClean="0"/>
          </a:p>
          <a:p>
            <a:pPr eaLnBrk="1" hangingPunct="1"/>
            <a:endParaRPr lang="en-US" dirty="0" smtClean="0"/>
          </a:p>
          <a:p>
            <a:pPr eaLnBrk="1" hangingPunct="1"/>
            <a:r>
              <a:rPr lang="en-US" dirty="0" smtClean="0"/>
              <a:t>Support:  			</a:t>
            </a:r>
            <a:r>
              <a:rPr lang="en-US" dirty="0" smtClean="0">
                <a:hlinkClick r:id="rId7"/>
              </a:rPr>
              <a:t>cab2b@bmi.wustl.edu</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Key Features</a:t>
            </a:r>
          </a:p>
        </p:txBody>
      </p:sp>
      <p:sp>
        <p:nvSpPr>
          <p:cNvPr id="5123" name="Rectangle 3"/>
          <p:cNvSpPr>
            <a:spLocks noGrp="1" noChangeArrowheads="1"/>
          </p:cNvSpPr>
          <p:nvPr>
            <p:ph type="body" idx="1"/>
          </p:nvPr>
        </p:nvSpPr>
        <p:spPr>
          <a:xfrm>
            <a:off x="304800" y="1752600"/>
            <a:ext cx="8458200" cy="4953000"/>
          </a:xfrm>
        </p:spPr>
        <p:txBody>
          <a:bodyPr/>
          <a:lstStyle/>
          <a:p>
            <a:pPr eaLnBrk="1" hangingPunct="1"/>
            <a:r>
              <a:rPr lang="en-US" b="0" smtClean="0"/>
              <a:t>Novel use of metadata infrastructure allows query enabling searches of any available data service (e.g. caArray or caTissue Core) thus promoting interoperability among disparate data sources.</a:t>
            </a:r>
          </a:p>
          <a:p>
            <a:pPr eaLnBrk="1" hangingPunct="1">
              <a:buFontTx/>
              <a:buNone/>
            </a:pPr>
            <a:endParaRPr lang="en-US" b="0" smtClean="0"/>
          </a:p>
          <a:p>
            <a:pPr eaLnBrk="1" hangingPunct="1"/>
            <a:r>
              <a:rPr lang="en-US" b="0" smtClean="0"/>
              <a:t>Semantically aware query interface that seamlessly creates distributed queries (e.g. across two or more applications such as caFE and GeneConnect).</a:t>
            </a:r>
          </a:p>
          <a:p>
            <a:pPr eaLnBrk="1" hangingPunct="1">
              <a:buFontTx/>
              <a:buNone/>
            </a:pPr>
            <a:endParaRPr lang="en-US" b="0" smtClean="0"/>
          </a:p>
          <a:p>
            <a:pPr eaLnBrk="1" hangingPunct="1"/>
            <a:r>
              <a:rPr lang="en-US" b="0" smtClean="0"/>
              <a:t>Saving and filtering data acquired as a result of a query.</a:t>
            </a:r>
          </a:p>
          <a:p>
            <a:pPr eaLnBrk="1" hangingPunct="1"/>
            <a:endParaRPr lang="en-US" b="0" smtClean="0"/>
          </a:p>
          <a:p>
            <a:pPr eaLnBrk="1" hangingPunct="1"/>
            <a:r>
              <a:rPr lang="en-US" b="0" smtClean="0"/>
              <a:t>Basic data visualization windows.</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Acknowledgments</a:t>
            </a:r>
          </a:p>
        </p:txBody>
      </p:sp>
      <p:sp>
        <p:nvSpPr>
          <p:cNvPr id="32771" name="Rectangle 3"/>
          <p:cNvSpPr>
            <a:spLocks noGrp="1" noChangeArrowheads="1"/>
          </p:cNvSpPr>
          <p:nvPr>
            <p:ph type="body" idx="1"/>
          </p:nvPr>
        </p:nvSpPr>
        <p:spPr>
          <a:xfrm>
            <a:off x="304800" y="1371600"/>
            <a:ext cx="3200400" cy="4953000"/>
          </a:xfrm>
        </p:spPr>
        <p:txBody>
          <a:bodyPr/>
          <a:lstStyle/>
          <a:p>
            <a:pPr eaLnBrk="1" hangingPunct="1"/>
            <a:r>
              <a:rPr lang="en-US" dirty="0" smtClean="0"/>
              <a:t>Washington University</a:t>
            </a:r>
          </a:p>
          <a:p>
            <a:pPr lvl="1" eaLnBrk="1" hangingPunct="1"/>
            <a:r>
              <a:rPr lang="en-US" dirty="0" smtClean="0"/>
              <a:t>Burr Fontaine</a:t>
            </a:r>
          </a:p>
          <a:p>
            <a:pPr lvl="1" eaLnBrk="1" hangingPunct="1"/>
            <a:r>
              <a:rPr lang="en-US" dirty="0" err="1" smtClean="0"/>
              <a:t>Rakesh</a:t>
            </a:r>
            <a:r>
              <a:rPr lang="en-US" dirty="0" smtClean="0"/>
              <a:t> </a:t>
            </a:r>
            <a:r>
              <a:rPr lang="en-US" dirty="0" err="1" smtClean="0"/>
              <a:t>Nagarajan</a:t>
            </a:r>
            <a:endParaRPr lang="en-US" dirty="0" smtClean="0"/>
          </a:p>
          <a:p>
            <a:pPr lvl="1" eaLnBrk="1" hangingPunct="1"/>
            <a:r>
              <a:rPr lang="en-US" dirty="0" smtClean="0"/>
              <a:t>Jackie Payton</a:t>
            </a:r>
          </a:p>
          <a:p>
            <a:pPr lvl="1" eaLnBrk="1" hangingPunct="1"/>
            <a:r>
              <a:rPr lang="en-US" dirty="0" smtClean="0"/>
              <a:t>Mark Watson</a:t>
            </a:r>
          </a:p>
          <a:p>
            <a:pPr lvl="1" eaLnBrk="1" hangingPunct="1"/>
            <a:endParaRPr lang="en-US" dirty="0" smtClean="0"/>
          </a:p>
          <a:p>
            <a:pPr eaLnBrk="1" hangingPunct="1"/>
            <a:r>
              <a:rPr lang="en-US" dirty="0" smtClean="0"/>
              <a:t>NCI-CBIIT</a:t>
            </a:r>
          </a:p>
          <a:p>
            <a:pPr lvl="1" eaLnBrk="1" hangingPunct="1"/>
            <a:r>
              <a:rPr lang="en-US" dirty="0" smtClean="0"/>
              <a:t>Ian Fore</a:t>
            </a:r>
          </a:p>
          <a:p>
            <a:pPr lvl="1" eaLnBrk="1" hangingPunct="1"/>
            <a:r>
              <a:rPr lang="en-US" dirty="0" err="1" smtClean="0"/>
              <a:t>Juli</a:t>
            </a:r>
            <a:r>
              <a:rPr lang="en-US" dirty="0" smtClean="0"/>
              <a:t> </a:t>
            </a:r>
            <a:r>
              <a:rPr lang="en-US" dirty="0" err="1" smtClean="0"/>
              <a:t>Klemm</a:t>
            </a:r>
            <a:endParaRPr lang="en-US" dirty="0" smtClean="0"/>
          </a:p>
          <a:p>
            <a:pPr lvl="1" eaLnBrk="1" hangingPunct="1"/>
            <a:r>
              <a:rPr lang="en-US" dirty="0" err="1" smtClean="0"/>
              <a:t>Avinash</a:t>
            </a:r>
            <a:r>
              <a:rPr lang="en-US" dirty="0" smtClean="0"/>
              <a:t> </a:t>
            </a:r>
            <a:r>
              <a:rPr lang="en-US" dirty="0" smtClean="0"/>
              <a:t>Shanbhag</a:t>
            </a:r>
          </a:p>
          <a:p>
            <a:pPr lvl="1" eaLnBrk="1" hangingPunct="1"/>
            <a:r>
              <a:rPr lang="en-US" dirty="0" smtClean="0"/>
              <a:t>Anand Basu</a:t>
            </a:r>
          </a:p>
          <a:p>
            <a:pPr lvl="1" eaLnBrk="1" hangingPunct="1"/>
            <a:r>
              <a:rPr lang="en-US" dirty="0" smtClean="0"/>
              <a:t>Chris </a:t>
            </a:r>
            <a:r>
              <a:rPr lang="en-US" dirty="0" smtClean="0"/>
              <a:t>Piepenbring</a:t>
            </a:r>
          </a:p>
          <a:p>
            <a:pPr lvl="1" eaLnBrk="1" hangingPunct="1"/>
            <a:r>
              <a:rPr lang="en-US" dirty="0" smtClean="0"/>
              <a:t>Stephen A. Goldstein</a:t>
            </a:r>
            <a:endParaRPr lang="en-US" dirty="0" smtClean="0"/>
          </a:p>
        </p:txBody>
      </p:sp>
      <p:sp>
        <p:nvSpPr>
          <p:cNvPr id="32772" name="Rectangle 4"/>
          <p:cNvSpPr>
            <a:spLocks noChangeArrowheads="1"/>
          </p:cNvSpPr>
          <p:nvPr/>
        </p:nvSpPr>
        <p:spPr bwMode="auto">
          <a:xfrm>
            <a:off x="4800600" y="1371600"/>
            <a:ext cx="4191000" cy="4953000"/>
          </a:xfrm>
          <a:prstGeom prst="rect">
            <a:avLst/>
          </a:prstGeom>
          <a:noFill/>
          <a:ln w="9525">
            <a:noFill/>
            <a:miter lim="800000"/>
            <a:headEnd/>
            <a:tailEnd/>
          </a:ln>
        </p:spPr>
        <p:txBody>
          <a:bodyPr/>
          <a:lstStyle/>
          <a:p>
            <a:pPr marL="342900" indent="-342900">
              <a:spcBef>
                <a:spcPct val="20000"/>
              </a:spcBef>
              <a:buClr>
                <a:srgbClr val="00AAF6"/>
              </a:buClr>
              <a:buFontTx/>
              <a:buChar char="•"/>
            </a:pPr>
            <a:r>
              <a:rPr lang="en-US" sz="1800" b="1" dirty="0"/>
              <a:t>Persistent Systems</a:t>
            </a:r>
          </a:p>
          <a:p>
            <a:pPr marL="742950" lvl="1" indent="-285750">
              <a:spcBef>
                <a:spcPct val="20000"/>
              </a:spcBef>
              <a:buClr>
                <a:srgbClr val="00AAF6"/>
              </a:buClr>
              <a:buFontTx/>
              <a:buChar char="•"/>
            </a:pPr>
            <a:r>
              <a:rPr lang="en-US" sz="1800" dirty="0"/>
              <a:t>Srikanth Adiga</a:t>
            </a:r>
          </a:p>
          <a:p>
            <a:pPr marL="742950" lvl="1" indent="-285750">
              <a:spcBef>
                <a:spcPct val="20000"/>
              </a:spcBef>
              <a:buClr>
                <a:srgbClr val="00AAF6"/>
              </a:buClr>
              <a:buFontTx/>
              <a:buChar char="•"/>
            </a:pPr>
            <a:r>
              <a:rPr lang="en-US" sz="1800" dirty="0"/>
              <a:t>Madhurima Bhattacharjee</a:t>
            </a:r>
          </a:p>
          <a:p>
            <a:pPr marL="742950" lvl="1" indent="-285750">
              <a:spcBef>
                <a:spcPct val="20000"/>
              </a:spcBef>
              <a:buClr>
                <a:srgbClr val="00AAF6"/>
              </a:buClr>
              <a:buFontTx/>
              <a:buChar char="•"/>
            </a:pPr>
            <a:r>
              <a:rPr lang="en-US" sz="1800" dirty="0"/>
              <a:t>Lalit Chand</a:t>
            </a:r>
          </a:p>
          <a:p>
            <a:pPr marL="742950" lvl="1" indent="-285750">
              <a:spcBef>
                <a:spcPct val="20000"/>
              </a:spcBef>
              <a:buClr>
                <a:srgbClr val="00AAF6"/>
              </a:buClr>
              <a:buFontTx/>
              <a:buChar char="•"/>
            </a:pPr>
            <a:r>
              <a:rPr lang="en-US" sz="1800" dirty="0" err="1"/>
              <a:t>Leena</a:t>
            </a:r>
            <a:r>
              <a:rPr lang="en-US" sz="1800" dirty="0"/>
              <a:t> </a:t>
            </a:r>
            <a:r>
              <a:rPr lang="en-US" sz="1800" dirty="0" err="1"/>
              <a:t>D’Almeida</a:t>
            </a:r>
            <a:endParaRPr lang="en-US" sz="1800" dirty="0"/>
          </a:p>
          <a:p>
            <a:pPr marL="742950" lvl="1" indent="-285750">
              <a:spcBef>
                <a:spcPct val="20000"/>
              </a:spcBef>
              <a:buClr>
                <a:srgbClr val="00AAF6"/>
              </a:buClr>
              <a:buFontTx/>
              <a:buChar char="•"/>
            </a:pPr>
            <a:r>
              <a:rPr lang="en-US" sz="1800" dirty="0"/>
              <a:t>Atul Jawale</a:t>
            </a:r>
          </a:p>
          <a:p>
            <a:pPr marL="742950" lvl="1" indent="-285750">
              <a:spcBef>
                <a:spcPct val="20000"/>
              </a:spcBef>
              <a:buClr>
                <a:srgbClr val="00AAF6"/>
              </a:buClr>
              <a:buFontTx/>
              <a:buChar char="•"/>
            </a:pPr>
            <a:r>
              <a:rPr lang="en-US" sz="1800" dirty="0"/>
              <a:t>Srinath Krishnamurthy</a:t>
            </a:r>
          </a:p>
          <a:p>
            <a:pPr marL="742950" lvl="1" indent="-285750">
              <a:spcBef>
                <a:spcPct val="20000"/>
              </a:spcBef>
              <a:buClr>
                <a:srgbClr val="00AAF6"/>
              </a:buClr>
              <a:buFontTx/>
              <a:buChar char="•"/>
            </a:pPr>
            <a:r>
              <a:rPr lang="en-US" sz="1800" dirty="0"/>
              <a:t>Ashwini Patil</a:t>
            </a:r>
          </a:p>
          <a:p>
            <a:pPr marL="742950" lvl="1" indent="-285750">
              <a:spcBef>
                <a:spcPct val="20000"/>
              </a:spcBef>
              <a:buClr>
                <a:srgbClr val="00AAF6"/>
              </a:buClr>
              <a:buFontTx/>
              <a:buChar char="•"/>
            </a:pPr>
            <a:r>
              <a:rPr lang="en-US" sz="1800" dirty="0"/>
              <a:t>Chetan Patil</a:t>
            </a:r>
          </a:p>
          <a:p>
            <a:pPr marL="742950" lvl="1" indent="-285750">
              <a:spcBef>
                <a:spcPct val="20000"/>
              </a:spcBef>
              <a:buClr>
                <a:srgbClr val="00AAF6"/>
              </a:buClr>
              <a:buFontTx/>
              <a:buChar char="•"/>
            </a:pPr>
            <a:r>
              <a:rPr lang="en-US" sz="1800" dirty="0"/>
              <a:t>Hrishikesh Rajpathak</a:t>
            </a:r>
          </a:p>
          <a:p>
            <a:pPr marL="742950" lvl="1" indent="-285750">
              <a:spcBef>
                <a:spcPct val="20000"/>
              </a:spcBef>
              <a:buClr>
                <a:srgbClr val="00AAF6"/>
              </a:buClr>
              <a:buFontTx/>
              <a:buChar char="•"/>
            </a:pPr>
            <a:r>
              <a:rPr lang="en-US" sz="1800" dirty="0"/>
              <a:t>Jasbir Sachdeva</a:t>
            </a:r>
          </a:p>
          <a:p>
            <a:pPr marL="742950" lvl="1" indent="-285750">
              <a:spcBef>
                <a:spcPct val="20000"/>
              </a:spcBef>
              <a:buClr>
                <a:srgbClr val="00AAF6"/>
              </a:buClr>
              <a:buFontTx/>
              <a:buChar char="•"/>
            </a:pPr>
            <a:r>
              <a:rPr lang="en-US" sz="1800" dirty="0"/>
              <a:t>Deepak Shingan</a:t>
            </a:r>
          </a:p>
          <a:p>
            <a:pPr marL="742950" lvl="1" indent="-285750">
              <a:spcBef>
                <a:spcPct val="20000"/>
              </a:spcBef>
              <a:buClr>
                <a:srgbClr val="00AAF6"/>
              </a:buClr>
              <a:buFontTx/>
              <a:buChar char="•"/>
            </a:pPr>
            <a:r>
              <a:rPr lang="en-US" sz="1800" dirty="0"/>
              <a:t>Madhumita </a:t>
            </a:r>
            <a:r>
              <a:rPr lang="en-US" sz="1800" dirty="0" err="1"/>
              <a:t>Shrikande</a:t>
            </a:r>
            <a:endParaRPr lang="en-US" sz="1800" dirty="0"/>
          </a:p>
          <a:p>
            <a:pPr marL="742950" lvl="1" indent="-285750">
              <a:spcBef>
                <a:spcPct val="20000"/>
              </a:spcBef>
              <a:buClr>
                <a:srgbClr val="00AAF6"/>
              </a:buClr>
              <a:buFontTx/>
              <a:buChar char="•"/>
            </a:pPr>
            <a:r>
              <a:rPr lang="en-US" sz="1800" dirty="0"/>
              <a:t>Sarita Soni</a:t>
            </a:r>
          </a:p>
          <a:p>
            <a:pPr marL="742950" lvl="1" indent="-285750">
              <a:spcBef>
                <a:spcPct val="20000"/>
              </a:spcBef>
              <a:buClr>
                <a:srgbClr val="00AAF6"/>
              </a:buClr>
              <a:buFontTx/>
              <a:buChar char="•"/>
            </a:pPr>
            <a:r>
              <a:rPr lang="en-US" sz="1800" dirty="0"/>
              <a:t>Chandrakant Talele</a:t>
            </a:r>
          </a:p>
          <a:p>
            <a:pPr marL="742950" lvl="1" indent="-285750">
              <a:spcBef>
                <a:spcPct val="20000"/>
              </a:spcBef>
              <a:buClr>
                <a:srgbClr val="00AAF6"/>
              </a:buClr>
              <a:buFontTx/>
              <a:buChar char="•"/>
            </a:pPr>
            <a:r>
              <a:rPr lang="en-US" sz="1800" dirty="0"/>
              <a:t>Rajesh Vyas</a:t>
            </a:r>
          </a:p>
          <a:p>
            <a:pPr marL="742950" lvl="1" indent="-285750">
              <a:spcBef>
                <a:spcPct val="20000"/>
              </a:spcBef>
              <a:buClr>
                <a:srgbClr val="00AAF6"/>
              </a:buClr>
              <a:buFontTx/>
              <a:buChar char="•"/>
            </a:pPr>
            <a:endParaRPr 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pPr algn="ctr" eaLnBrk="1" hangingPunct="1">
              <a:buFontTx/>
              <a:buNone/>
            </a:pPr>
            <a:endParaRPr lang="en-US" smtClean="0"/>
          </a:p>
          <a:p>
            <a:pPr algn="ctr" eaLnBrk="1" hangingPunct="1">
              <a:buFontTx/>
              <a:buNone/>
            </a:pPr>
            <a:endParaRPr lang="en-US" smtClean="0"/>
          </a:p>
          <a:p>
            <a:pPr algn="ctr" eaLnBrk="1" hangingPunct="1">
              <a:buFontTx/>
              <a:buNone/>
            </a:pPr>
            <a:endParaRPr lang="en-US" smtClean="0"/>
          </a:p>
          <a:p>
            <a:pPr algn="ctr" eaLnBrk="1" hangingPunct="1">
              <a:buFontTx/>
              <a:buNone/>
            </a:pPr>
            <a:endParaRPr lang="en-US" smtClean="0"/>
          </a:p>
          <a:p>
            <a:pPr algn="ctr" eaLnBrk="1" hangingPunct="1">
              <a:buFontTx/>
              <a:buNone/>
            </a:pPr>
            <a:r>
              <a:rPr lang="en-US" sz="3600" smtClean="0"/>
              <a:t>Thanks!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Components</a:t>
            </a:r>
          </a:p>
        </p:txBody>
      </p:sp>
      <p:sp>
        <p:nvSpPr>
          <p:cNvPr id="6147" name="Rectangle 3"/>
          <p:cNvSpPr>
            <a:spLocks noGrp="1" noChangeArrowheads="1"/>
          </p:cNvSpPr>
          <p:nvPr>
            <p:ph type="body" idx="1"/>
          </p:nvPr>
        </p:nvSpPr>
        <p:spPr>
          <a:xfrm>
            <a:off x="0" y="1066800"/>
            <a:ext cx="6705600" cy="4953000"/>
          </a:xfrm>
        </p:spPr>
        <p:txBody>
          <a:bodyPr/>
          <a:lstStyle/>
          <a:p>
            <a:pPr eaLnBrk="1" hangingPunct="1"/>
            <a:r>
              <a:rPr lang="en-US" smtClean="0"/>
              <a:t>caB2B Server</a:t>
            </a:r>
          </a:p>
          <a:p>
            <a:pPr lvl="1" eaLnBrk="1" hangingPunct="1"/>
            <a:r>
              <a:rPr lang="en-US" smtClean="0"/>
              <a:t>Caches metadata (concept codes, class and attribute descriptions, and permissible values) from caDSR and service instances to query</a:t>
            </a:r>
          </a:p>
          <a:p>
            <a:pPr lvl="1" eaLnBrk="1" hangingPunct="1"/>
            <a:r>
              <a:rPr lang="en-US" smtClean="0"/>
              <a:t>Persists query results and downstream analyses </a:t>
            </a:r>
          </a:p>
          <a:p>
            <a:pPr eaLnBrk="1" hangingPunct="1"/>
            <a:endParaRPr lang="en-US" smtClean="0"/>
          </a:p>
          <a:p>
            <a:pPr eaLnBrk="1" hangingPunct="1"/>
            <a:r>
              <a:rPr lang="en-US" smtClean="0"/>
              <a:t>caB2B Administrative Module</a:t>
            </a:r>
          </a:p>
          <a:p>
            <a:pPr lvl="1" eaLnBrk="1" hangingPunct="1"/>
            <a:r>
              <a:rPr lang="en-US" smtClean="0"/>
              <a:t>Permits caB2B server customization by the Administrator</a:t>
            </a:r>
          </a:p>
          <a:p>
            <a:pPr lvl="1" eaLnBrk="1" hangingPunct="1"/>
            <a:r>
              <a:rPr lang="en-US" smtClean="0"/>
              <a:t>Allows for model metadata caching and service instance selection</a:t>
            </a:r>
          </a:p>
          <a:p>
            <a:pPr lvl="1" eaLnBrk="1" hangingPunct="1"/>
            <a:r>
              <a:rPr lang="en-US" smtClean="0"/>
              <a:t>Permits Administrator to curate models in order to facilitate end user queries</a:t>
            </a:r>
          </a:p>
          <a:p>
            <a:pPr lvl="1" eaLnBrk="1" hangingPunct="1"/>
            <a:endParaRPr lang="en-US" smtClean="0"/>
          </a:p>
          <a:p>
            <a:pPr eaLnBrk="1" hangingPunct="1"/>
            <a:r>
              <a:rPr lang="en-US" smtClean="0"/>
              <a:t>caB2B Client</a:t>
            </a:r>
          </a:p>
          <a:p>
            <a:pPr lvl="1" eaLnBrk="1" hangingPunct="1"/>
            <a:r>
              <a:rPr lang="en-US" smtClean="0"/>
              <a:t>Allows end users to query virtually any caGrid data service, persist salient results, and examine this information using visualization windows</a:t>
            </a:r>
          </a:p>
        </p:txBody>
      </p:sp>
      <p:pic>
        <p:nvPicPr>
          <p:cNvPr id="6148" name="Picture 30" descr="after login.JPG"/>
          <p:cNvPicPr>
            <a:picLocks noChangeAspect="1"/>
          </p:cNvPicPr>
          <p:nvPr/>
        </p:nvPicPr>
        <p:blipFill>
          <a:blip r:embed="rId3"/>
          <a:srcRect/>
          <a:stretch>
            <a:fillRect/>
          </a:stretch>
        </p:blipFill>
        <p:spPr bwMode="auto">
          <a:xfrm>
            <a:off x="6704013" y="2971800"/>
            <a:ext cx="2439987" cy="1676400"/>
          </a:xfrm>
          <a:prstGeom prst="rect">
            <a:avLst/>
          </a:prstGeom>
          <a:noFill/>
          <a:ln w="9525">
            <a:noFill/>
            <a:miter lim="800000"/>
            <a:headEnd/>
            <a:tailEnd/>
          </a:ln>
        </p:spPr>
      </p:pic>
      <p:pic>
        <p:nvPicPr>
          <p:cNvPr id="6149" name="Picture 30"/>
          <p:cNvPicPr>
            <a:picLocks noChangeAspect="1" noChangeArrowheads="1"/>
          </p:cNvPicPr>
          <p:nvPr/>
        </p:nvPicPr>
        <p:blipFill>
          <a:blip r:embed="rId4"/>
          <a:srcRect/>
          <a:stretch>
            <a:fillRect/>
          </a:stretch>
        </p:blipFill>
        <p:spPr bwMode="auto">
          <a:xfrm>
            <a:off x="6705600" y="5180013"/>
            <a:ext cx="2438400" cy="1677987"/>
          </a:xfrm>
          <a:prstGeom prst="rect">
            <a:avLst/>
          </a:prstGeom>
          <a:noFill/>
          <a:ln w="254000" cmpd="thickThin" algn="ctr">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152400" y="2860675"/>
            <a:ext cx="8839200" cy="1143000"/>
          </a:xfrm>
        </p:spPr>
        <p:txBody>
          <a:bodyPr/>
          <a:lstStyle/>
          <a:p>
            <a:pPr algn="ctr" eaLnBrk="1" hangingPunct="1"/>
            <a:r>
              <a:rPr lang="en-US" sz="4000" smtClean="0"/>
              <a:t>caB2B Administrative Module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Administrative </a:t>
            </a:r>
            <a:r>
              <a:rPr lang="en-US" dirty="0" smtClean="0"/>
              <a:t>module features</a:t>
            </a:r>
          </a:p>
        </p:txBody>
      </p:sp>
      <p:sp>
        <p:nvSpPr>
          <p:cNvPr id="8195" name="Rectangle 3"/>
          <p:cNvSpPr>
            <a:spLocks noGrp="1" noChangeArrowheads="1"/>
          </p:cNvSpPr>
          <p:nvPr>
            <p:ph type="body" idx="1"/>
          </p:nvPr>
        </p:nvSpPr>
        <p:spPr>
          <a:xfrm>
            <a:off x="304800" y="1676400"/>
            <a:ext cx="8458200" cy="4191000"/>
          </a:xfrm>
        </p:spPr>
        <p:txBody>
          <a:bodyPr/>
          <a:lstStyle/>
          <a:p>
            <a:pPr eaLnBrk="1" hangingPunct="1"/>
            <a:r>
              <a:rPr lang="en-US" sz="2000" b="0" dirty="0" smtClean="0"/>
              <a:t>Web based administration.</a:t>
            </a:r>
          </a:p>
          <a:p>
            <a:pPr eaLnBrk="1" hangingPunct="1"/>
            <a:r>
              <a:rPr lang="en-US" sz="2000" b="0" dirty="0" smtClean="0"/>
              <a:t>UI to search </a:t>
            </a:r>
            <a:r>
              <a:rPr lang="en-US" sz="2000" b="0" dirty="0" err="1" smtClean="0"/>
              <a:t>caDSR</a:t>
            </a:r>
            <a:r>
              <a:rPr lang="en-US" sz="2000" b="0" dirty="0" smtClean="0"/>
              <a:t>, retrieve models and load into MDR.</a:t>
            </a:r>
          </a:p>
          <a:p>
            <a:pPr eaLnBrk="1" hangingPunct="1"/>
            <a:r>
              <a:rPr lang="en-US" sz="2000" b="0" dirty="0" smtClean="0"/>
              <a:t>Discover services dynamically.</a:t>
            </a:r>
          </a:p>
          <a:p>
            <a:pPr eaLnBrk="1" hangingPunct="1"/>
            <a:r>
              <a:rPr lang="en-US" sz="2000" b="0" dirty="0" smtClean="0"/>
              <a:t>Curate frequently used paths to speedup query building.</a:t>
            </a:r>
          </a:p>
          <a:p>
            <a:pPr eaLnBrk="1" hangingPunct="1"/>
            <a:r>
              <a:rPr lang="en-US" sz="2000" b="0" dirty="0" smtClean="0"/>
              <a:t>Create categories to bridge gap between end user’s view of data and real object oriented representation.</a:t>
            </a:r>
          </a:p>
          <a:p>
            <a:pPr eaLnBrk="1" hangingPunct="1"/>
            <a:r>
              <a:rPr lang="en-US" sz="2000" b="0" dirty="0" smtClean="0"/>
              <a:t>Define </a:t>
            </a:r>
            <a:r>
              <a:rPr lang="en-US" sz="2000" b="0" dirty="0" err="1" smtClean="0"/>
              <a:t>intermodel</a:t>
            </a:r>
            <a:r>
              <a:rPr lang="en-US" sz="2000" b="0" dirty="0" smtClean="0"/>
              <a:t> joins based on CDE, DEC match and manual override to connect underspecified models.</a:t>
            </a:r>
          </a:p>
          <a:p>
            <a:pPr lvl="0"/>
            <a:r>
              <a:rPr lang="en-US" sz="2000" dirty="0" smtClean="0"/>
              <a:t>Automatic cache update between administrative module and caB2B server.</a:t>
            </a:r>
          </a:p>
          <a:p>
            <a:pPr lvl="0"/>
            <a:r>
              <a:rPr lang="en-US" sz="2000" dirty="0" smtClean="0"/>
              <a:t>Ability to reconfigure the previously configured service instances.</a:t>
            </a:r>
          </a:p>
          <a:p>
            <a:pPr eaLnBrk="1" hangingPunct="1"/>
            <a:endParaRPr lang="en-US" sz="2400" b="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Load Models from caDSR</a:t>
            </a:r>
          </a:p>
        </p:txBody>
      </p:sp>
      <p:pic>
        <p:nvPicPr>
          <p:cNvPr id="9219" name="Picture 4"/>
          <p:cNvPicPr>
            <a:picLocks noChangeAspect="1" noChangeArrowheads="1"/>
          </p:cNvPicPr>
          <p:nvPr/>
        </p:nvPicPr>
        <p:blipFill>
          <a:blip r:embed="rId3"/>
          <a:srcRect/>
          <a:stretch>
            <a:fillRect/>
          </a:stretch>
        </p:blipFill>
        <p:spPr bwMode="auto">
          <a:xfrm>
            <a:off x="1027243" y="4038600"/>
            <a:ext cx="3468557" cy="2333625"/>
          </a:xfrm>
          <a:prstGeom prst="rect">
            <a:avLst/>
          </a:prstGeom>
          <a:noFill/>
          <a:ln w="9525">
            <a:solidFill>
              <a:schemeClr val="tx1"/>
            </a:solidFill>
            <a:miter lim="800000"/>
            <a:headEnd/>
            <a:tailEnd/>
          </a:ln>
        </p:spPr>
      </p:pic>
      <p:pic>
        <p:nvPicPr>
          <p:cNvPr id="15368" name="Picture 8"/>
          <p:cNvPicPr>
            <a:picLocks noChangeAspect="1" noChangeArrowheads="1"/>
          </p:cNvPicPr>
          <p:nvPr/>
        </p:nvPicPr>
        <p:blipFill>
          <a:blip r:embed="rId4"/>
          <a:srcRect/>
          <a:stretch>
            <a:fillRect/>
          </a:stretch>
        </p:blipFill>
        <p:spPr bwMode="auto">
          <a:xfrm>
            <a:off x="5181600" y="2087562"/>
            <a:ext cx="819150" cy="638175"/>
          </a:xfrm>
          <a:prstGeom prst="rect">
            <a:avLst/>
          </a:prstGeom>
          <a:noFill/>
          <a:ln w="9525">
            <a:noFill/>
            <a:miter lim="800000"/>
            <a:headEnd/>
            <a:tailEnd/>
          </a:ln>
        </p:spPr>
      </p:pic>
      <p:pic>
        <p:nvPicPr>
          <p:cNvPr id="15372" name="Picture 12"/>
          <p:cNvPicPr>
            <a:picLocks noChangeAspect="1" noChangeArrowheads="1"/>
          </p:cNvPicPr>
          <p:nvPr/>
        </p:nvPicPr>
        <p:blipFill>
          <a:blip r:embed="rId5"/>
          <a:srcRect/>
          <a:stretch>
            <a:fillRect/>
          </a:stretch>
        </p:blipFill>
        <p:spPr bwMode="auto">
          <a:xfrm>
            <a:off x="1039617" y="1143000"/>
            <a:ext cx="3456183" cy="2434630"/>
          </a:xfrm>
          <a:prstGeom prst="rect">
            <a:avLst/>
          </a:prstGeom>
          <a:noFill/>
          <a:ln w="9525">
            <a:solidFill>
              <a:schemeClr val="tx1"/>
            </a:solidFill>
            <a:miter lim="800000"/>
            <a:headEnd/>
            <a:tailEnd/>
          </a:ln>
        </p:spPr>
      </p:pic>
      <p:sp>
        <p:nvSpPr>
          <p:cNvPr id="9222" name="Text Box 13"/>
          <p:cNvSpPr txBox="1">
            <a:spLocks noChangeArrowheads="1"/>
          </p:cNvSpPr>
          <p:nvPr/>
        </p:nvSpPr>
        <p:spPr bwMode="auto">
          <a:xfrm>
            <a:off x="1828800" y="6354762"/>
            <a:ext cx="2057400" cy="274638"/>
          </a:xfrm>
          <a:prstGeom prst="rect">
            <a:avLst/>
          </a:prstGeom>
          <a:noFill/>
          <a:ln w="9525">
            <a:noFill/>
            <a:miter lim="800000"/>
            <a:headEnd/>
            <a:tailEnd/>
          </a:ln>
        </p:spPr>
        <p:txBody>
          <a:bodyPr>
            <a:spAutoFit/>
          </a:bodyPr>
          <a:lstStyle/>
          <a:p>
            <a:pPr>
              <a:spcBef>
                <a:spcPct val="50000"/>
              </a:spcBef>
            </a:pPr>
            <a:r>
              <a:rPr lang="en-US" sz="1200" b="1" dirty="0"/>
              <a:t>Administrative interface</a:t>
            </a:r>
          </a:p>
        </p:txBody>
      </p:sp>
      <p:sp>
        <p:nvSpPr>
          <p:cNvPr id="15374" name="Text Box 14"/>
          <p:cNvSpPr txBox="1">
            <a:spLocks noChangeArrowheads="1"/>
          </p:cNvSpPr>
          <p:nvPr/>
        </p:nvSpPr>
        <p:spPr bwMode="auto">
          <a:xfrm>
            <a:off x="1981200" y="3535362"/>
            <a:ext cx="1905000" cy="274638"/>
          </a:xfrm>
          <a:prstGeom prst="rect">
            <a:avLst/>
          </a:prstGeom>
          <a:noFill/>
          <a:ln w="9525">
            <a:noFill/>
            <a:miter lim="800000"/>
            <a:headEnd/>
            <a:tailEnd/>
          </a:ln>
        </p:spPr>
        <p:txBody>
          <a:bodyPr>
            <a:spAutoFit/>
          </a:bodyPr>
          <a:lstStyle/>
          <a:p>
            <a:pPr>
              <a:spcBef>
                <a:spcPct val="50000"/>
              </a:spcBef>
            </a:pPr>
            <a:r>
              <a:rPr lang="en-US" sz="1200" b="1" dirty="0">
                <a:solidFill>
                  <a:srgbClr val="FF3399"/>
                </a:solidFill>
              </a:rPr>
              <a:t>Select models to load</a:t>
            </a:r>
          </a:p>
        </p:txBody>
      </p:sp>
      <p:sp>
        <p:nvSpPr>
          <p:cNvPr id="15375" name="AutoShape 15"/>
          <p:cNvSpPr>
            <a:spLocks noChangeArrowheads="1"/>
          </p:cNvSpPr>
          <p:nvPr/>
        </p:nvSpPr>
        <p:spPr bwMode="auto">
          <a:xfrm>
            <a:off x="6553200" y="2316162"/>
            <a:ext cx="1066800" cy="838200"/>
          </a:xfrm>
          <a:prstGeom prst="can">
            <a:avLst>
              <a:gd name="adj" fmla="val 25000"/>
            </a:avLst>
          </a:prstGeom>
          <a:solidFill>
            <a:srgbClr val="FF9900"/>
          </a:solidFill>
          <a:ln w="9525">
            <a:solidFill>
              <a:schemeClr val="tx1"/>
            </a:solidFill>
            <a:round/>
            <a:headEnd/>
            <a:tailEnd/>
          </a:ln>
          <a:effectLst>
            <a:outerShdw sy="50000" kx="-2453608" rotWithShape="0">
              <a:schemeClr val="bg2">
                <a:alpha val="50000"/>
              </a:schemeClr>
            </a:outerShdw>
          </a:effectLst>
        </p:spPr>
        <p:txBody>
          <a:bodyPr wrap="none" anchor="ctr"/>
          <a:lstStyle/>
          <a:p>
            <a:pPr algn="ctr">
              <a:defRPr/>
            </a:pPr>
            <a:r>
              <a:rPr lang="en-US" sz="1800"/>
              <a:t>caB2B </a:t>
            </a:r>
          </a:p>
          <a:p>
            <a:pPr algn="ctr">
              <a:defRPr/>
            </a:pPr>
            <a:r>
              <a:rPr lang="en-US" sz="1800"/>
              <a:t>MDR</a:t>
            </a:r>
          </a:p>
        </p:txBody>
      </p:sp>
      <p:sp>
        <p:nvSpPr>
          <p:cNvPr id="15376" name="Line 16"/>
          <p:cNvSpPr>
            <a:spLocks noChangeShapeType="1"/>
          </p:cNvSpPr>
          <p:nvPr/>
        </p:nvSpPr>
        <p:spPr bwMode="auto">
          <a:xfrm flipV="1">
            <a:off x="4724400" y="5592762"/>
            <a:ext cx="1600200" cy="0"/>
          </a:xfrm>
          <a:prstGeom prst="line">
            <a:avLst/>
          </a:prstGeom>
          <a:noFill/>
          <a:ln w="19050">
            <a:solidFill>
              <a:schemeClr val="tx1"/>
            </a:solidFill>
            <a:round/>
            <a:headEnd type="arrow" w="med" len="med"/>
            <a:tailEnd type="none" w="lg" len="lg"/>
          </a:ln>
        </p:spPr>
        <p:txBody>
          <a:bodyPr/>
          <a:lstStyle/>
          <a:p>
            <a:endParaRPr lang="en-US"/>
          </a:p>
        </p:txBody>
      </p:sp>
      <p:sp>
        <p:nvSpPr>
          <p:cNvPr id="15377" name="Text Box 17"/>
          <p:cNvSpPr txBox="1">
            <a:spLocks noChangeArrowheads="1"/>
          </p:cNvSpPr>
          <p:nvPr/>
        </p:nvSpPr>
        <p:spPr bwMode="auto">
          <a:xfrm>
            <a:off x="4876800" y="5211762"/>
            <a:ext cx="1676400" cy="244475"/>
          </a:xfrm>
          <a:prstGeom prst="rect">
            <a:avLst/>
          </a:prstGeom>
          <a:noFill/>
          <a:ln w="9525">
            <a:noFill/>
            <a:miter lim="800000"/>
            <a:headEnd/>
            <a:tailEnd/>
          </a:ln>
        </p:spPr>
        <p:txBody>
          <a:bodyPr>
            <a:spAutoFit/>
          </a:bodyPr>
          <a:lstStyle/>
          <a:p>
            <a:pPr>
              <a:spcBef>
                <a:spcPct val="50000"/>
              </a:spcBef>
            </a:pPr>
            <a:r>
              <a:rPr lang="en-US" sz="1000"/>
              <a:t>Get all Model names</a:t>
            </a:r>
          </a:p>
        </p:txBody>
      </p:sp>
      <p:sp>
        <p:nvSpPr>
          <p:cNvPr id="15379" name="Line 19"/>
          <p:cNvSpPr>
            <a:spLocks noChangeShapeType="1"/>
          </p:cNvSpPr>
          <p:nvPr/>
        </p:nvSpPr>
        <p:spPr bwMode="auto">
          <a:xfrm>
            <a:off x="4648200" y="3611562"/>
            <a:ext cx="1600200" cy="1295400"/>
          </a:xfrm>
          <a:prstGeom prst="line">
            <a:avLst/>
          </a:prstGeom>
          <a:noFill/>
          <a:ln w="19050">
            <a:solidFill>
              <a:schemeClr val="tx1"/>
            </a:solidFill>
            <a:round/>
            <a:headEnd type="arrow" w="med" len="med"/>
            <a:tailEnd/>
          </a:ln>
        </p:spPr>
        <p:txBody>
          <a:bodyPr/>
          <a:lstStyle/>
          <a:p>
            <a:endParaRPr lang="en-US"/>
          </a:p>
        </p:txBody>
      </p:sp>
      <p:sp>
        <p:nvSpPr>
          <p:cNvPr id="15380" name="Text Box 20"/>
          <p:cNvSpPr txBox="1">
            <a:spLocks noChangeArrowheads="1"/>
          </p:cNvSpPr>
          <p:nvPr/>
        </p:nvSpPr>
        <p:spPr bwMode="auto">
          <a:xfrm>
            <a:off x="5410200" y="4068762"/>
            <a:ext cx="1676400" cy="244475"/>
          </a:xfrm>
          <a:prstGeom prst="rect">
            <a:avLst/>
          </a:prstGeom>
          <a:noFill/>
          <a:ln w="9525">
            <a:noFill/>
            <a:miter lim="800000"/>
            <a:headEnd/>
            <a:tailEnd/>
          </a:ln>
        </p:spPr>
        <p:txBody>
          <a:bodyPr>
            <a:spAutoFit/>
          </a:bodyPr>
          <a:lstStyle/>
          <a:p>
            <a:pPr>
              <a:spcBef>
                <a:spcPct val="50000"/>
              </a:spcBef>
            </a:pPr>
            <a:r>
              <a:rPr lang="en-US" sz="1000"/>
              <a:t>Fetch selected model</a:t>
            </a:r>
          </a:p>
        </p:txBody>
      </p:sp>
      <p:sp>
        <p:nvSpPr>
          <p:cNvPr id="15381" name="Line 21"/>
          <p:cNvSpPr>
            <a:spLocks noChangeShapeType="1"/>
          </p:cNvSpPr>
          <p:nvPr/>
        </p:nvSpPr>
        <p:spPr bwMode="auto">
          <a:xfrm>
            <a:off x="4648200" y="2773362"/>
            <a:ext cx="1828800" cy="0"/>
          </a:xfrm>
          <a:prstGeom prst="line">
            <a:avLst/>
          </a:prstGeom>
          <a:noFill/>
          <a:ln w="19050">
            <a:solidFill>
              <a:schemeClr val="tx1"/>
            </a:solidFill>
            <a:round/>
            <a:headEnd/>
            <a:tailEnd type="arrow" w="med" len="med"/>
          </a:ln>
        </p:spPr>
        <p:txBody>
          <a:bodyPr/>
          <a:lstStyle/>
          <a:p>
            <a:endParaRPr lang="en-US"/>
          </a:p>
        </p:txBody>
      </p:sp>
      <p:pic>
        <p:nvPicPr>
          <p:cNvPr id="9231" name="Picture 25"/>
          <p:cNvPicPr>
            <a:picLocks noChangeAspect="1" noChangeArrowheads="1"/>
          </p:cNvPicPr>
          <p:nvPr/>
        </p:nvPicPr>
        <p:blipFill>
          <a:blip r:embed="rId6"/>
          <a:srcRect/>
          <a:stretch>
            <a:fillRect/>
          </a:stretch>
        </p:blipFill>
        <p:spPr bwMode="auto">
          <a:xfrm>
            <a:off x="6553200" y="4983162"/>
            <a:ext cx="984250" cy="1143000"/>
          </a:xfrm>
          <a:prstGeom prst="rect">
            <a:avLst/>
          </a:prstGeom>
          <a:noFill/>
          <a:ln w="9525">
            <a:noFill/>
            <a:miter lim="800000"/>
            <a:headEnd/>
            <a:tailEnd/>
          </a:ln>
        </p:spPr>
      </p:pic>
      <p:cxnSp>
        <p:nvCxnSpPr>
          <p:cNvPr id="17" name="Straight Arrow Connector 16"/>
          <p:cNvCxnSpPr/>
          <p:nvPr/>
        </p:nvCxnSpPr>
        <p:spPr>
          <a:xfrm rot="5400000" flipH="1" flipV="1">
            <a:off x="2705100" y="3847306"/>
            <a:ext cx="2286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anim calcmode="lin" valueType="num">
                                      <p:cBhvr additive="base">
                                        <p:cTn id="7" dur="500" fill="hold"/>
                                        <p:tgtEl>
                                          <p:spTgt spid="15376"/>
                                        </p:tgtEl>
                                        <p:attrNameLst>
                                          <p:attrName>ppt_x</p:attrName>
                                        </p:attrNameLst>
                                      </p:cBhvr>
                                      <p:tavLst>
                                        <p:tav tm="0">
                                          <p:val>
                                            <p:strVal val="#ppt_x"/>
                                          </p:val>
                                        </p:tav>
                                        <p:tav tm="100000">
                                          <p:val>
                                            <p:strVal val="#ppt_x"/>
                                          </p:val>
                                        </p:tav>
                                      </p:tavLst>
                                    </p:anim>
                                    <p:anim calcmode="lin" valueType="num">
                                      <p:cBhvr additive="base">
                                        <p:cTn id="8" dur="500" fill="hold"/>
                                        <p:tgtEl>
                                          <p:spTgt spid="1537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77"/>
                                        </p:tgtEl>
                                        <p:attrNameLst>
                                          <p:attrName>style.visibility</p:attrName>
                                        </p:attrNameLst>
                                      </p:cBhvr>
                                      <p:to>
                                        <p:strVal val="visible"/>
                                      </p:to>
                                    </p:set>
                                    <p:anim calcmode="lin" valueType="num">
                                      <p:cBhvr additive="base">
                                        <p:cTn id="11" dur="500" fill="hold"/>
                                        <p:tgtEl>
                                          <p:spTgt spid="15377"/>
                                        </p:tgtEl>
                                        <p:attrNameLst>
                                          <p:attrName>ppt_x</p:attrName>
                                        </p:attrNameLst>
                                      </p:cBhvr>
                                      <p:tavLst>
                                        <p:tav tm="0">
                                          <p:val>
                                            <p:strVal val="#ppt_x"/>
                                          </p:val>
                                        </p:tav>
                                        <p:tav tm="100000">
                                          <p:val>
                                            <p:strVal val="#ppt_x"/>
                                          </p:val>
                                        </p:tav>
                                      </p:tavLst>
                                    </p:anim>
                                    <p:anim calcmode="lin" valueType="num">
                                      <p:cBhvr additive="base">
                                        <p:cTn id="12" dur="500" fill="hold"/>
                                        <p:tgtEl>
                                          <p:spTgt spid="1537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72"/>
                                        </p:tgtEl>
                                        <p:attrNameLst>
                                          <p:attrName>style.visibility</p:attrName>
                                        </p:attrNameLst>
                                      </p:cBhvr>
                                      <p:to>
                                        <p:strVal val="visible"/>
                                      </p:to>
                                    </p:set>
                                    <p:anim calcmode="lin" valueType="num">
                                      <p:cBhvr additive="base">
                                        <p:cTn id="15" dur="500" fill="hold"/>
                                        <p:tgtEl>
                                          <p:spTgt spid="15372"/>
                                        </p:tgtEl>
                                        <p:attrNameLst>
                                          <p:attrName>ppt_x</p:attrName>
                                        </p:attrNameLst>
                                      </p:cBhvr>
                                      <p:tavLst>
                                        <p:tav tm="0">
                                          <p:val>
                                            <p:strVal val="#ppt_x"/>
                                          </p:val>
                                        </p:tav>
                                        <p:tav tm="100000">
                                          <p:val>
                                            <p:strVal val="#ppt_x"/>
                                          </p:val>
                                        </p:tav>
                                      </p:tavLst>
                                    </p:anim>
                                    <p:anim calcmode="lin" valueType="num">
                                      <p:cBhvr additive="base">
                                        <p:cTn id="16"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374"/>
                                        </p:tgtEl>
                                        <p:attrNameLst>
                                          <p:attrName>style.visibility</p:attrName>
                                        </p:attrNameLst>
                                      </p:cBhvr>
                                      <p:to>
                                        <p:strVal val="visible"/>
                                      </p:to>
                                    </p:set>
                                    <p:anim calcmode="lin" valueType="num">
                                      <p:cBhvr additive="base">
                                        <p:cTn id="21" dur="500" fill="hold"/>
                                        <p:tgtEl>
                                          <p:spTgt spid="15374"/>
                                        </p:tgtEl>
                                        <p:attrNameLst>
                                          <p:attrName>ppt_x</p:attrName>
                                        </p:attrNameLst>
                                      </p:cBhvr>
                                      <p:tavLst>
                                        <p:tav tm="0">
                                          <p:val>
                                            <p:strVal val="#ppt_x"/>
                                          </p:val>
                                        </p:tav>
                                        <p:tav tm="100000">
                                          <p:val>
                                            <p:strVal val="#ppt_x"/>
                                          </p:val>
                                        </p:tav>
                                      </p:tavLst>
                                    </p:anim>
                                    <p:anim calcmode="lin" valueType="num">
                                      <p:cBhvr additive="base">
                                        <p:cTn id="22"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5379"/>
                                        </p:tgtEl>
                                        <p:attrNameLst>
                                          <p:attrName>style.visibility</p:attrName>
                                        </p:attrNameLst>
                                      </p:cBhvr>
                                      <p:to>
                                        <p:strVal val="visible"/>
                                      </p:to>
                                    </p:set>
                                    <p:anim calcmode="lin" valueType="num">
                                      <p:cBhvr additive="base">
                                        <p:cTn id="27" dur="500" fill="hold"/>
                                        <p:tgtEl>
                                          <p:spTgt spid="15379"/>
                                        </p:tgtEl>
                                        <p:attrNameLst>
                                          <p:attrName>ppt_x</p:attrName>
                                        </p:attrNameLst>
                                      </p:cBhvr>
                                      <p:tavLst>
                                        <p:tav tm="0">
                                          <p:val>
                                            <p:strVal val="1+#ppt_w/2"/>
                                          </p:val>
                                        </p:tav>
                                        <p:tav tm="100000">
                                          <p:val>
                                            <p:strVal val="#ppt_x"/>
                                          </p:val>
                                        </p:tav>
                                      </p:tavLst>
                                    </p:anim>
                                    <p:anim calcmode="lin" valueType="num">
                                      <p:cBhvr additive="base">
                                        <p:cTn id="28" dur="500" fill="hold"/>
                                        <p:tgtEl>
                                          <p:spTgt spid="1537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5380"/>
                                        </p:tgtEl>
                                        <p:attrNameLst>
                                          <p:attrName>style.visibility</p:attrName>
                                        </p:attrNameLst>
                                      </p:cBhvr>
                                      <p:to>
                                        <p:strVal val="visible"/>
                                      </p:to>
                                    </p:set>
                                    <p:anim calcmode="lin" valueType="num">
                                      <p:cBhvr additive="base">
                                        <p:cTn id="31" dur="500" fill="hold"/>
                                        <p:tgtEl>
                                          <p:spTgt spid="15380"/>
                                        </p:tgtEl>
                                        <p:attrNameLst>
                                          <p:attrName>ppt_x</p:attrName>
                                        </p:attrNameLst>
                                      </p:cBhvr>
                                      <p:tavLst>
                                        <p:tav tm="0">
                                          <p:val>
                                            <p:strVal val="1+#ppt_w/2"/>
                                          </p:val>
                                        </p:tav>
                                        <p:tav tm="100000">
                                          <p:val>
                                            <p:strVal val="#ppt_x"/>
                                          </p:val>
                                        </p:tav>
                                      </p:tavLst>
                                    </p:anim>
                                    <p:anim calcmode="lin" valueType="num">
                                      <p:cBhvr additive="base">
                                        <p:cTn id="32" dur="500" fill="hold"/>
                                        <p:tgtEl>
                                          <p:spTgt spid="1538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381"/>
                                        </p:tgtEl>
                                        <p:attrNameLst>
                                          <p:attrName>style.visibility</p:attrName>
                                        </p:attrNameLst>
                                      </p:cBhvr>
                                      <p:to>
                                        <p:strVal val="visible"/>
                                      </p:to>
                                    </p:set>
                                    <p:anim calcmode="lin" valueType="num">
                                      <p:cBhvr additive="base">
                                        <p:cTn id="37" dur="500" fill="hold"/>
                                        <p:tgtEl>
                                          <p:spTgt spid="15381"/>
                                        </p:tgtEl>
                                        <p:attrNameLst>
                                          <p:attrName>ppt_x</p:attrName>
                                        </p:attrNameLst>
                                      </p:cBhvr>
                                      <p:tavLst>
                                        <p:tav tm="0">
                                          <p:val>
                                            <p:strVal val="#ppt_x"/>
                                          </p:val>
                                        </p:tav>
                                        <p:tav tm="100000">
                                          <p:val>
                                            <p:strVal val="#ppt_x"/>
                                          </p:val>
                                        </p:tav>
                                      </p:tavLst>
                                    </p:anim>
                                    <p:anim calcmode="lin" valueType="num">
                                      <p:cBhvr additive="base">
                                        <p:cTn id="38" dur="500" fill="hold"/>
                                        <p:tgtEl>
                                          <p:spTgt spid="15381"/>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15368"/>
                                        </p:tgtEl>
                                        <p:attrNameLst>
                                          <p:attrName>style.visibility</p:attrName>
                                        </p:attrNameLst>
                                      </p:cBhvr>
                                      <p:to>
                                        <p:strVal val="visible"/>
                                      </p:to>
                                    </p:set>
                                    <p:anim calcmode="lin" valueType="num">
                                      <p:cBhvr additive="base">
                                        <p:cTn id="41" dur="500" fill="hold"/>
                                        <p:tgtEl>
                                          <p:spTgt spid="15368"/>
                                        </p:tgtEl>
                                        <p:attrNameLst>
                                          <p:attrName>ppt_x</p:attrName>
                                        </p:attrNameLst>
                                      </p:cBhvr>
                                      <p:tavLst>
                                        <p:tav tm="0">
                                          <p:val>
                                            <p:strVal val="#ppt_x"/>
                                          </p:val>
                                        </p:tav>
                                        <p:tav tm="100000">
                                          <p:val>
                                            <p:strVal val="#ppt_x"/>
                                          </p:val>
                                        </p:tav>
                                      </p:tavLst>
                                    </p:anim>
                                    <p:anim calcmode="lin" valueType="num">
                                      <p:cBhvr additive="base">
                                        <p:cTn id="42" dur="500" fill="hold"/>
                                        <p:tgtEl>
                                          <p:spTgt spid="15368"/>
                                        </p:tgtEl>
                                        <p:attrNameLst>
                                          <p:attrName>ppt_y</p:attrName>
                                        </p:attrNameLst>
                                      </p:cBhvr>
                                      <p:tavLst>
                                        <p:tav tm="0">
                                          <p:val>
                                            <p:strVal val="0-#ppt_h/2"/>
                                          </p:val>
                                        </p:tav>
                                        <p:tav tm="100000">
                                          <p:val>
                                            <p:strVal val="#ppt_y"/>
                                          </p:val>
                                        </p:tav>
                                      </p:tavLst>
                                    </p:anim>
                                  </p:childTnLst>
                                </p:cTn>
                              </p:par>
                              <p:par>
                                <p:cTn id="43" presetID="3" presetClass="entr" presetSubtype="10" fill="hold" grpId="0" nodeType="withEffect">
                                  <p:stCondLst>
                                    <p:cond delay="0"/>
                                  </p:stCondLst>
                                  <p:childTnLst>
                                    <p:set>
                                      <p:cBhvr>
                                        <p:cTn id="44" dur="1" fill="hold">
                                          <p:stCondLst>
                                            <p:cond delay="0"/>
                                          </p:stCondLst>
                                        </p:cTn>
                                        <p:tgtEl>
                                          <p:spTgt spid="15375"/>
                                        </p:tgtEl>
                                        <p:attrNameLst>
                                          <p:attrName>style.visibility</p:attrName>
                                        </p:attrNameLst>
                                      </p:cBhvr>
                                      <p:to>
                                        <p:strVal val="visible"/>
                                      </p:to>
                                    </p:set>
                                    <p:animEffect transition="in" filter="blinds(horizontal)">
                                      <p:cBhvr>
                                        <p:cTn id="45" dur="500"/>
                                        <p:tgtEl>
                                          <p:spTgt spid="15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p:bldP spid="15375" grpId="0" animBg="1"/>
      <p:bldP spid="15376" grpId="0" animBg="1"/>
      <p:bldP spid="15377" grpId="0"/>
      <p:bldP spid="15379" grpId="0" animBg="1"/>
      <p:bldP spid="15380" grpId="0"/>
      <p:bldP spid="153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8" name="Picture 18"/>
          <p:cNvPicPr>
            <a:picLocks noChangeAspect="1" noChangeArrowheads="1"/>
          </p:cNvPicPr>
          <p:nvPr/>
        </p:nvPicPr>
        <p:blipFill>
          <a:blip r:embed="rId3"/>
          <a:srcRect/>
          <a:stretch>
            <a:fillRect/>
          </a:stretch>
        </p:blipFill>
        <p:spPr bwMode="auto">
          <a:xfrm>
            <a:off x="4038600" y="4114800"/>
            <a:ext cx="1066800" cy="1004888"/>
          </a:xfrm>
          <a:prstGeom prst="rect">
            <a:avLst/>
          </a:prstGeom>
          <a:noFill/>
          <a:ln w="9525">
            <a:noFill/>
            <a:miter lim="800000"/>
            <a:headEnd/>
            <a:tailEnd/>
          </a:ln>
        </p:spPr>
      </p:pic>
      <p:pic>
        <p:nvPicPr>
          <p:cNvPr id="20499" name="Picture 19"/>
          <p:cNvPicPr>
            <a:picLocks noChangeAspect="1" noChangeArrowheads="1"/>
          </p:cNvPicPr>
          <p:nvPr/>
        </p:nvPicPr>
        <p:blipFill>
          <a:blip r:embed="rId4"/>
          <a:srcRect/>
          <a:stretch>
            <a:fillRect/>
          </a:stretch>
        </p:blipFill>
        <p:spPr bwMode="auto">
          <a:xfrm>
            <a:off x="457200" y="1600200"/>
            <a:ext cx="2667000" cy="1244600"/>
          </a:xfrm>
          <a:prstGeom prst="rect">
            <a:avLst/>
          </a:prstGeom>
          <a:noFill/>
          <a:ln w="9525">
            <a:solidFill>
              <a:schemeClr val="tx1"/>
            </a:solidFill>
            <a:miter lim="800000"/>
            <a:headEnd/>
            <a:tailEnd/>
          </a:ln>
        </p:spPr>
      </p:pic>
      <p:sp>
        <p:nvSpPr>
          <p:cNvPr id="10244" name="Rectangle 2"/>
          <p:cNvSpPr>
            <a:spLocks noGrp="1" noChangeArrowheads="1"/>
          </p:cNvSpPr>
          <p:nvPr>
            <p:ph type="title"/>
          </p:nvPr>
        </p:nvSpPr>
        <p:spPr/>
        <p:txBody>
          <a:bodyPr/>
          <a:lstStyle/>
          <a:p>
            <a:pPr eaLnBrk="1" hangingPunct="1"/>
            <a:r>
              <a:rPr lang="en-US" smtClean="0"/>
              <a:t>Discover Services Dynamically</a:t>
            </a:r>
          </a:p>
        </p:txBody>
      </p:sp>
      <p:pic>
        <p:nvPicPr>
          <p:cNvPr id="10245" name="Picture 3"/>
          <p:cNvPicPr>
            <a:picLocks noChangeAspect="1" noChangeArrowheads="1"/>
          </p:cNvPicPr>
          <p:nvPr/>
        </p:nvPicPr>
        <p:blipFill>
          <a:blip r:embed="rId5"/>
          <a:srcRect/>
          <a:stretch>
            <a:fillRect/>
          </a:stretch>
        </p:blipFill>
        <p:spPr bwMode="auto">
          <a:xfrm>
            <a:off x="533400" y="4876800"/>
            <a:ext cx="2590800" cy="1744663"/>
          </a:xfrm>
          <a:prstGeom prst="rect">
            <a:avLst/>
          </a:prstGeom>
          <a:noFill/>
          <a:ln w="9525">
            <a:solidFill>
              <a:schemeClr val="tx1"/>
            </a:solidFill>
            <a:miter lim="800000"/>
            <a:headEnd/>
            <a:tailEnd/>
          </a:ln>
        </p:spPr>
      </p:pic>
      <p:sp>
        <p:nvSpPr>
          <p:cNvPr id="20488" name="Text Box 8"/>
          <p:cNvSpPr txBox="1">
            <a:spLocks noChangeArrowheads="1"/>
          </p:cNvSpPr>
          <p:nvPr/>
        </p:nvSpPr>
        <p:spPr bwMode="auto">
          <a:xfrm>
            <a:off x="304800" y="2819400"/>
            <a:ext cx="2895600" cy="274638"/>
          </a:xfrm>
          <a:prstGeom prst="rect">
            <a:avLst/>
          </a:prstGeom>
          <a:noFill/>
          <a:ln w="9525">
            <a:noFill/>
            <a:miter lim="800000"/>
            <a:headEnd/>
            <a:tailEnd/>
          </a:ln>
        </p:spPr>
        <p:txBody>
          <a:bodyPr>
            <a:spAutoFit/>
          </a:bodyPr>
          <a:lstStyle/>
          <a:p>
            <a:pPr>
              <a:spcBef>
                <a:spcPct val="50000"/>
              </a:spcBef>
            </a:pPr>
            <a:r>
              <a:rPr lang="en-US" sz="1200" b="1">
                <a:solidFill>
                  <a:srgbClr val="FF3399"/>
                </a:solidFill>
              </a:rPr>
              <a:t>Select models to discover services</a:t>
            </a:r>
          </a:p>
        </p:txBody>
      </p:sp>
      <p:sp>
        <p:nvSpPr>
          <p:cNvPr id="20489" name="AutoShape 9"/>
          <p:cNvSpPr>
            <a:spLocks noChangeArrowheads="1"/>
          </p:cNvSpPr>
          <p:nvPr/>
        </p:nvSpPr>
        <p:spPr bwMode="auto">
          <a:xfrm>
            <a:off x="5562600" y="5334000"/>
            <a:ext cx="914400" cy="838200"/>
          </a:xfrm>
          <a:prstGeom prst="can">
            <a:avLst>
              <a:gd name="adj" fmla="val 25000"/>
            </a:avLst>
          </a:prstGeom>
          <a:solidFill>
            <a:srgbClr val="FF9900"/>
          </a:solidFill>
          <a:ln w="9525">
            <a:solidFill>
              <a:schemeClr val="tx1"/>
            </a:solidFill>
            <a:round/>
            <a:headEnd/>
            <a:tailEnd/>
          </a:ln>
          <a:effectLst>
            <a:outerShdw sy="50000" kx="-2453608" rotWithShape="0">
              <a:schemeClr val="bg2">
                <a:alpha val="50000"/>
              </a:schemeClr>
            </a:outerShdw>
          </a:effectLst>
        </p:spPr>
        <p:txBody>
          <a:bodyPr wrap="none" anchor="ctr"/>
          <a:lstStyle/>
          <a:p>
            <a:pPr algn="ctr">
              <a:defRPr/>
            </a:pPr>
            <a:r>
              <a:rPr lang="en-US" sz="1400"/>
              <a:t>caB2B </a:t>
            </a:r>
          </a:p>
          <a:p>
            <a:pPr algn="ctr">
              <a:defRPr/>
            </a:pPr>
            <a:r>
              <a:rPr lang="en-US" sz="1400"/>
              <a:t>MDR</a:t>
            </a:r>
          </a:p>
        </p:txBody>
      </p:sp>
      <p:sp>
        <p:nvSpPr>
          <p:cNvPr id="20490" name="Line 10"/>
          <p:cNvSpPr>
            <a:spLocks noChangeShapeType="1"/>
          </p:cNvSpPr>
          <p:nvPr/>
        </p:nvSpPr>
        <p:spPr bwMode="auto">
          <a:xfrm>
            <a:off x="2590800" y="3429000"/>
            <a:ext cx="1371600" cy="1066800"/>
          </a:xfrm>
          <a:prstGeom prst="line">
            <a:avLst/>
          </a:prstGeom>
          <a:noFill/>
          <a:ln w="19050">
            <a:solidFill>
              <a:schemeClr val="tx1"/>
            </a:solidFill>
            <a:round/>
            <a:headEnd type="none" w="lg" len="lg"/>
            <a:tailEnd type="arrow" w="med" len="med"/>
          </a:ln>
        </p:spPr>
        <p:txBody>
          <a:bodyPr/>
          <a:lstStyle/>
          <a:p>
            <a:endParaRPr lang="en-US"/>
          </a:p>
        </p:txBody>
      </p:sp>
      <p:sp>
        <p:nvSpPr>
          <p:cNvPr id="20491" name="Text Box 11"/>
          <p:cNvSpPr txBox="1">
            <a:spLocks noChangeArrowheads="1"/>
          </p:cNvSpPr>
          <p:nvPr/>
        </p:nvSpPr>
        <p:spPr bwMode="auto">
          <a:xfrm>
            <a:off x="3276600" y="3276600"/>
            <a:ext cx="1905000" cy="457200"/>
          </a:xfrm>
          <a:prstGeom prst="rect">
            <a:avLst/>
          </a:prstGeom>
          <a:noFill/>
          <a:ln w="9525">
            <a:noFill/>
            <a:miter lim="800000"/>
            <a:headEnd/>
            <a:tailEnd/>
          </a:ln>
        </p:spPr>
        <p:txBody>
          <a:bodyPr>
            <a:spAutoFit/>
          </a:bodyPr>
          <a:lstStyle/>
          <a:p>
            <a:pPr>
              <a:spcBef>
                <a:spcPct val="50000"/>
              </a:spcBef>
            </a:pPr>
            <a:r>
              <a:rPr lang="en-US" sz="1200"/>
              <a:t>Discover data services by domain model</a:t>
            </a:r>
          </a:p>
        </p:txBody>
      </p:sp>
      <p:sp>
        <p:nvSpPr>
          <p:cNvPr id="20494" name="Line 14"/>
          <p:cNvSpPr>
            <a:spLocks noChangeShapeType="1"/>
          </p:cNvSpPr>
          <p:nvPr/>
        </p:nvSpPr>
        <p:spPr bwMode="auto">
          <a:xfrm>
            <a:off x="6096000" y="3429000"/>
            <a:ext cx="0" cy="1600200"/>
          </a:xfrm>
          <a:prstGeom prst="line">
            <a:avLst/>
          </a:prstGeom>
          <a:noFill/>
          <a:ln w="19050">
            <a:solidFill>
              <a:schemeClr val="tx1"/>
            </a:solidFill>
            <a:round/>
            <a:headEnd/>
            <a:tailEnd type="arrow" w="med" len="med"/>
          </a:ln>
        </p:spPr>
        <p:txBody>
          <a:bodyPr/>
          <a:lstStyle/>
          <a:p>
            <a:endParaRPr lang="en-US"/>
          </a:p>
        </p:txBody>
      </p:sp>
      <p:sp>
        <p:nvSpPr>
          <p:cNvPr id="20495" name="Line 15"/>
          <p:cNvSpPr>
            <a:spLocks noChangeShapeType="1"/>
          </p:cNvSpPr>
          <p:nvPr/>
        </p:nvSpPr>
        <p:spPr bwMode="auto">
          <a:xfrm flipV="1">
            <a:off x="1752600" y="3352800"/>
            <a:ext cx="0" cy="1447800"/>
          </a:xfrm>
          <a:prstGeom prst="line">
            <a:avLst/>
          </a:prstGeom>
          <a:noFill/>
          <a:ln w="19050">
            <a:solidFill>
              <a:schemeClr val="tx1"/>
            </a:solidFill>
            <a:round/>
            <a:headEnd/>
            <a:tailEnd type="arrow" w="med" len="med"/>
          </a:ln>
        </p:spPr>
        <p:txBody>
          <a:bodyPr/>
          <a:lstStyle/>
          <a:p>
            <a:endParaRPr lang="en-US"/>
          </a:p>
        </p:txBody>
      </p:sp>
      <p:pic>
        <p:nvPicPr>
          <p:cNvPr id="20496" name="Picture 16" descr="instances"/>
          <p:cNvPicPr>
            <a:picLocks noChangeAspect="1" noChangeArrowheads="1"/>
          </p:cNvPicPr>
          <p:nvPr/>
        </p:nvPicPr>
        <p:blipFill>
          <a:blip r:embed="rId6"/>
          <a:srcRect/>
          <a:stretch>
            <a:fillRect/>
          </a:stretch>
        </p:blipFill>
        <p:spPr bwMode="auto">
          <a:xfrm>
            <a:off x="4648200" y="1600200"/>
            <a:ext cx="3124200" cy="1423988"/>
          </a:xfrm>
          <a:prstGeom prst="rect">
            <a:avLst/>
          </a:prstGeom>
          <a:noFill/>
          <a:ln w="9525">
            <a:noFill/>
            <a:miter lim="800000"/>
            <a:headEnd/>
            <a:tailEnd/>
          </a:ln>
        </p:spPr>
      </p:pic>
      <p:pic>
        <p:nvPicPr>
          <p:cNvPr id="20497" name="Picture 17"/>
          <p:cNvPicPr>
            <a:picLocks noChangeAspect="1" noChangeArrowheads="1"/>
          </p:cNvPicPr>
          <p:nvPr/>
        </p:nvPicPr>
        <p:blipFill>
          <a:blip r:embed="rId7"/>
          <a:srcRect/>
          <a:stretch>
            <a:fillRect/>
          </a:stretch>
        </p:blipFill>
        <p:spPr bwMode="auto">
          <a:xfrm>
            <a:off x="6172200" y="3962400"/>
            <a:ext cx="1123950" cy="638175"/>
          </a:xfrm>
          <a:prstGeom prst="rect">
            <a:avLst/>
          </a:prstGeom>
          <a:noFill/>
          <a:ln w="9525">
            <a:noFill/>
            <a:miter lim="800000"/>
            <a:headEnd/>
            <a:tailEnd/>
          </a:ln>
        </p:spPr>
      </p:pic>
      <p:sp>
        <p:nvSpPr>
          <p:cNvPr id="20500" name="Line 20"/>
          <p:cNvSpPr>
            <a:spLocks noChangeShapeType="1"/>
          </p:cNvSpPr>
          <p:nvPr/>
        </p:nvSpPr>
        <p:spPr bwMode="auto">
          <a:xfrm flipV="1">
            <a:off x="3276600" y="2438400"/>
            <a:ext cx="1295400" cy="0"/>
          </a:xfrm>
          <a:prstGeom prst="line">
            <a:avLst/>
          </a:prstGeom>
          <a:noFill/>
          <a:ln w="19050">
            <a:solidFill>
              <a:schemeClr val="tx1"/>
            </a:solidFill>
            <a:round/>
            <a:headEnd/>
            <a:tailEnd type="arrow" w="med" len="med"/>
          </a:ln>
        </p:spPr>
        <p:txBody>
          <a:bodyPr/>
          <a:lstStyle/>
          <a:p>
            <a:endParaRPr lang="en-US"/>
          </a:p>
        </p:txBody>
      </p:sp>
      <p:sp>
        <p:nvSpPr>
          <p:cNvPr id="20501" name="Line 21"/>
          <p:cNvSpPr>
            <a:spLocks noChangeShapeType="1"/>
          </p:cNvSpPr>
          <p:nvPr/>
        </p:nvSpPr>
        <p:spPr bwMode="auto">
          <a:xfrm flipV="1">
            <a:off x="3429000" y="5715000"/>
            <a:ext cx="1828800" cy="0"/>
          </a:xfrm>
          <a:prstGeom prst="line">
            <a:avLst/>
          </a:prstGeom>
          <a:noFill/>
          <a:ln w="19050">
            <a:solidFill>
              <a:schemeClr val="tx1"/>
            </a:solidFill>
            <a:round/>
            <a:headEnd/>
            <a:tailEnd type="arrow" w="med" len="med"/>
          </a:ln>
        </p:spPr>
        <p:txBody>
          <a:bodyPr/>
          <a:lstStyle/>
          <a:p>
            <a:endParaRPr lang="en-US"/>
          </a:p>
        </p:txBody>
      </p:sp>
      <p:sp>
        <p:nvSpPr>
          <p:cNvPr id="20502" name="Text Box 22"/>
          <p:cNvSpPr txBox="1">
            <a:spLocks noChangeArrowheads="1"/>
          </p:cNvSpPr>
          <p:nvPr/>
        </p:nvSpPr>
        <p:spPr bwMode="auto">
          <a:xfrm>
            <a:off x="3657600" y="5410200"/>
            <a:ext cx="1524000" cy="274638"/>
          </a:xfrm>
          <a:prstGeom prst="rect">
            <a:avLst/>
          </a:prstGeom>
          <a:noFill/>
          <a:ln w="9525">
            <a:noFill/>
            <a:miter lim="800000"/>
            <a:headEnd/>
            <a:tailEnd/>
          </a:ln>
        </p:spPr>
        <p:txBody>
          <a:bodyPr>
            <a:spAutoFit/>
          </a:bodyPr>
          <a:lstStyle/>
          <a:p>
            <a:pPr>
              <a:spcBef>
                <a:spcPct val="50000"/>
              </a:spcBef>
            </a:pPr>
            <a:r>
              <a:rPr lang="en-US" sz="1200"/>
              <a:t>Get loaded Models</a:t>
            </a:r>
          </a:p>
        </p:txBody>
      </p:sp>
      <p:sp>
        <p:nvSpPr>
          <p:cNvPr id="20503" name="Text Box 23"/>
          <p:cNvSpPr txBox="1">
            <a:spLocks noChangeArrowheads="1"/>
          </p:cNvSpPr>
          <p:nvPr/>
        </p:nvSpPr>
        <p:spPr bwMode="auto">
          <a:xfrm>
            <a:off x="5181600" y="3048000"/>
            <a:ext cx="2057400" cy="274638"/>
          </a:xfrm>
          <a:prstGeom prst="rect">
            <a:avLst/>
          </a:prstGeom>
          <a:noFill/>
          <a:ln w="9525">
            <a:noFill/>
            <a:miter lim="800000"/>
            <a:headEnd/>
            <a:tailEnd/>
          </a:ln>
        </p:spPr>
        <p:txBody>
          <a:bodyPr>
            <a:spAutoFit/>
          </a:bodyPr>
          <a:lstStyle/>
          <a:p>
            <a:pPr>
              <a:spcBef>
                <a:spcPct val="50000"/>
              </a:spcBef>
            </a:pPr>
            <a:r>
              <a:rPr lang="en-US" sz="1200" b="1">
                <a:solidFill>
                  <a:srgbClr val="FF3399"/>
                </a:solidFill>
              </a:rPr>
              <a:t>Select service instances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1"/>
                                        </p:tgtEl>
                                        <p:attrNameLst>
                                          <p:attrName>style.visibility</p:attrName>
                                        </p:attrNameLst>
                                      </p:cBhvr>
                                      <p:to>
                                        <p:strVal val="visible"/>
                                      </p:to>
                                    </p:set>
                                    <p:anim calcmode="lin" valueType="num">
                                      <p:cBhvr additive="base">
                                        <p:cTn id="7" dur="500" fill="hold"/>
                                        <p:tgtEl>
                                          <p:spTgt spid="20501"/>
                                        </p:tgtEl>
                                        <p:attrNameLst>
                                          <p:attrName>ppt_x</p:attrName>
                                        </p:attrNameLst>
                                      </p:cBhvr>
                                      <p:tavLst>
                                        <p:tav tm="0">
                                          <p:val>
                                            <p:strVal val="#ppt_x"/>
                                          </p:val>
                                        </p:tav>
                                        <p:tav tm="100000">
                                          <p:val>
                                            <p:strVal val="#ppt_x"/>
                                          </p:val>
                                        </p:tav>
                                      </p:tavLst>
                                    </p:anim>
                                    <p:anim calcmode="lin" valueType="num">
                                      <p:cBhvr additive="base">
                                        <p:cTn id="8" dur="500" fill="hold"/>
                                        <p:tgtEl>
                                          <p:spTgt spid="205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502"/>
                                        </p:tgtEl>
                                        <p:attrNameLst>
                                          <p:attrName>style.visibility</p:attrName>
                                        </p:attrNameLst>
                                      </p:cBhvr>
                                      <p:to>
                                        <p:strVal val="visible"/>
                                      </p:to>
                                    </p:set>
                                    <p:anim calcmode="lin" valueType="num">
                                      <p:cBhvr additive="base">
                                        <p:cTn id="11" dur="500" fill="hold"/>
                                        <p:tgtEl>
                                          <p:spTgt spid="20502"/>
                                        </p:tgtEl>
                                        <p:attrNameLst>
                                          <p:attrName>ppt_x</p:attrName>
                                        </p:attrNameLst>
                                      </p:cBhvr>
                                      <p:tavLst>
                                        <p:tav tm="0">
                                          <p:val>
                                            <p:strVal val="#ppt_x"/>
                                          </p:val>
                                        </p:tav>
                                        <p:tav tm="100000">
                                          <p:val>
                                            <p:strVal val="#ppt_x"/>
                                          </p:val>
                                        </p:tav>
                                      </p:tavLst>
                                    </p:anim>
                                    <p:anim calcmode="lin" valueType="num">
                                      <p:cBhvr additive="base">
                                        <p:cTn id="12" dur="500" fill="hold"/>
                                        <p:tgtEl>
                                          <p:spTgt spid="2050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495"/>
                                        </p:tgtEl>
                                        <p:attrNameLst>
                                          <p:attrName>style.visibility</p:attrName>
                                        </p:attrNameLst>
                                      </p:cBhvr>
                                      <p:to>
                                        <p:strVal val="visible"/>
                                      </p:to>
                                    </p:set>
                                    <p:anim calcmode="lin" valueType="num">
                                      <p:cBhvr additive="base">
                                        <p:cTn id="17" dur="500" fill="hold"/>
                                        <p:tgtEl>
                                          <p:spTgt spid="20495"/>
                                        </p:tgtEl>
                                        <p:attrNameLst>
                                          <p:attrName>ppt_x</p:attrName>
                                        </p:attrNameLst>
                                      </p:cBhvr>
                                      <p:tavLst>
                                        <p:tav tm="0">
                                          <p:val>
                                            <p:strVal val="#ppt_x"/>
                                          </p:val>
                                        </p:tav>
                                        <p:tav tm="100000">
                                          <p:val>
                                            <p:strVal val="#ppt_x"/>
                                          </p:val>
                                        </p:tav>
                                      </p:tavLst>
                                    </p:anim>
                                    <p:anim calcmode="lin" valueType="num">
                                      <p:cBhvr additive="base">
                                        <p:cTn id="18" dur="500" fill="hold"/>
                                        <p:tgtEl>
                                          <p:spTgt spid="2049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499"/>
                                        </p:tgtEl>
                                        <p:attrNameLst>
                                          <p:attrName>style.visibility</p:attrName>
                                        </p:attrNameLst>
                                      </p:cBhvr>
                                      <p:to>
                                        <p:strVal val="visible"/>
                                      </p:to>
                                    </p:set>
                                    <p:anim calcmode="lin" valueType="num">
                                      <p:cBhvr additive="base">
                                        <p:cTn id="21" dur="500" fill="hold"/>
                                        <p:tgtEl>
                                          <p:spTgt spid="20499"/>
                                        </p:tgtEl>
                                        <p:attrNameLst>
                                          <p:attrName>ppt_x</p:attrName>
                                        </p:attrNameLst>
                                      </p:cBhvr>
                                      <p:tavLst>
                                        <p:tav tm="0">
                                          <p:val>
                                            <p:strVal val="#ppt_x"/>
                                          </p:val>
                                        </p:tav>
                                        <p:tav tm="100000">
                                          <p:val>
                                            <p:strVal val="#ppt_x"/>
                                          </p:val>
                                        </p:tav>
                                      </p:tavLst>
                                    </p:anim>
                                    <p:anim calcmode="lin" valueType="num">
                                      <p:cBhvr additive="base">
                                        <p:cTn id="22" dur="500" fill="hold"/>
                                        <p:tgtEl>
                                          <p:spTgt spid="2049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488"/>
                                        </p:tgtEl>
                                        <p:attrNameLst>
                                          <p:attrName>style.visibility</p:attrName>
                                        </p:attrNameLst>
                                      </p:cBhvr>
                                      <p:to>
                                        <p:strVal val="visible"/>
                                      </p:to>
                                    </p:set>
                                    <p:animEffect transition="in" filter="blinds(horizontal)">
                                      <p:cBhvr>
                                        <p:cTn id="27" dur="500"/>
                                        <p:tgtEl>
                                          <p:spTgt spid="2048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490"/>
                                        </p:tgtEl>
                                        <p:attrNameLst>
                                          <p:attrName>style.visibility</p:attrName>
                                        </p:attrNameLst>
                                      </p:cBhvr>
                                      <p:to>
                                        <p:strVal val="visible"/>
                                      </p:to>
                                    </p:set>
                                    <p:anim calcmode="lin" valueType="num">
                                      <p:cBhvr additive="base">
                                        <p:cTn id="32" dur="500" fill="hold"/>
                                        <p:tgtEl>
                                          <p:spTgt spid="20490"/>
                                        </p:tgtEl>
                                        <p:attrNameLst>
                                          <p:attrName>ppt_x</p:attrName>
                                        </p:attrNameLst>
                                      </p:cBhvr>
                                      <p:tavLst>
                                        <p:tav tm="0">
                                          <p:val>
                                            <p:strVal val="#ppt_x"/>
                                          </p:val>
                                        </p:tav>
                                        <p:tav tm="100000">
                                          <p:val>
                                            <p:strVal val="#ppt_x"/>
                                          </p:val>
                                        </p:tav>
                                      </p:tavLst>
                                    </p:anim>
                                    <p:anim calcmode="lin" valueType="num">
                                      <p:cBhvr additive="base">
                                        <p:cTn id="33" dur="500" fill="hold"/>
                                        <p:tgtEl>
                                          <p:spTgt spid="2049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0491"/>
                                        </p:tgtEl>
                                        <p:attrNameLst>
                                          <p:attrName>style.visibility</p:attrName>
                                        </p:attrNameLst>
                                      </p:cBhvr>
                                      <p:to>
                                        <p:strVal val="visible"/>
                                      </p:to>
                                    </p:set>
                                    <p:anim calcmode="lin" valueType="num">
                                      <p:cBhvr additive="base">
                                        <p:cTn id="36" dur="500" fill="hold"/>
                                        <p:tgtEl>
                                          <p:spTgt spid="20491"/>
                                        </p:tgtEl>
                                        <p:attrNameLst>
                                          <p:attrName>ppt_x</p:attrName>
                                        </p:attrNameLst>
                                      </p:cBhvr>
                                      <p:tavLst>
                                        <p:tav tm="0">
                                          <p:val>
                                            <p:strVal val="#ppt_x"/>
                                          </p:val>
                                        </p:tav>
                                        <p:tav tm="100000">
                                          <p:val>
                                            <p:strVal val="#ppt_x"/>
                                          </p:val>
                                        </p:tav>
                                      </p:tavLst>
                                    </p:anim>
                                    <p:anim calcmode="lin" valueType="num">
                                      <p:cBhvr additive="base">
                                        <p:cTn id="37" dur="500" fill="hold"/>
                                        <p:tgtEl>
                                          <p:spTgt spid="20491"/>
                                        </p:tgtEl>
                                        <p:attrNameLst>
                                          <p:attrName>ppt_y</p:attrName>
                                        </p:attrNameLst>
                                      </p:cBhvr>
                                      <p:tavLst>
                                        <p:tav tm="0">
                                          <p:val>
                                            <p:strVal val="1+#ppt_h/2"/>
                                          </p:val>
                                        </p:tav>
                                        <p:tav tm="100000">
                                          <p:val>
                                            <p:strVal val="#ppt_y"/>
                                          </p:val>
                                        </p:tav>
                                      </p:tavLst>
                                    </p:anim>
                                  </p:childTnLst>
                                </p:cTn>
                              </p:par>
                              <p:par>
                                <p:cTn id="38" presetID="3" presetClass="entr" presetSubtype="10" fill="hold" nodeType="withEffect">
                                  <p:stCondLst>
                                    <p:cond delay="0"/>
                                  </p:stCondLst>
                                  <p:childTnLst>
                                    <p:set>
                                      <p:cBhvr>
                                        <p:cTn id="39" dur="1" fill="hold">
                                          <p:stCondLst>
                                            <p:cond delay="0"/>
                                          </p:stCondLst>
                                        </p:cTn>
                                        <p:tgtEl>
                                          <p:spTgt spid="20498"/>
                                        </p:tgtEl>
                                        <p:attrNameLst>
                                          <p:attrName>style.visibility</p:attrName>
                                        </p:attrNameLst>
                                      </p:cBhvr>
                                      <p:to>
                                        <p:strVal val="visible"/>
                                      </p:to>
                                    </p:set>
                                    <p:animEffect transition="in" filter="blinds(horizontal)">
                                      <p:cBhvr>
                                        <p:cTn id="40" dur="500"/>
                                        <p:tgtEl>
                                          <p:spTgt spid="2049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20500"/>
                                        </p:tgtEl>
                                        <p:attrNameLst>
                                          <p:attrName>style.visibility</p:attrName>
                                        </p:attrNameLst>
                                      </p:cBhvr>
                                      <p:to>
                                        <p:strVal val="visible"/>
                                      </p:to>
                                    </p:set>
                                    <p:anim calcmode="lin" valueType="num">
                                      <p:cBhvr additive="base">
                                        <p:cTn id="45" dur="500" fill="hold"/>
                                        <p:tgtEl>
                                          <p:spTgt spid="20500"/>
                                        </p:tgtEl>
                                        <p:attrNameLst>
                                          <p:attrName>ppt_x</p:attrName>
                                        </p:attrNameLst>
                                      </p:cBhvr>
                                      <p:tavLst>
                                        <p:tav tm="0">
                                          <p:val>
                                            <p:strVal val="#ppt_x"/>
                                          </p:val>
                                        </p:tav>
                                        <p:tav tm="100000">
                                          <p:val>
                                            <p:strVal val="#ppt_x"/>
                                          </p:val>
                                        </p:tav>
                                      </p:tavLst>
                                    </p:anim>
                                    <p:anim calcmode="lin" valueType="num">
                                      <p:cBhvr additive="base">
                                        <p:cTn id="46" dur="500" fill="hold"/>
                                        <p:tgtEl>
                                          <p:spTgt spid="20500"/>
                                        </p:tgtEl>
                                        <p:attrNameLst>
                                          <p:attrName>ppt_y</p:attrName>
                                        </p:attrNameLst>
                                      </p:cBhvr>
                                      <p:tavLst>
                                        <p:tav tm="0">
                                          <p:val>
                                            <p:strVal val="0-#ppt_h/2"/>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20496"/>
                                        </p:tgtEl>
                                        <p:attrNameLst>
                                          <p:attrName>style.visibility</p:attrName>
                                        </p:attrNameLst>
                                      </p:cBhvr>
                                      <p:to>
                                        <p:strVal val="visible"/>
                                      </p:to>
                                    </p:set>
                                    <p:anim calcmode="lin" valueType="num">
                                      <p:cBhvr additive="base">
                                        <p:cTn id="49" dur="500" fill="hold"/>
                                        <p:tgtEl>
                                          <p:spTgt spid="20496"/>
                                        </p:tgtEl>
                                        <p:attrNameLst>
                                          <p:attrName>ppt_x</p:attrName>
                                        </p:attrNameLst>
                                      </p:cBhvr>
                                      <p:tavLst>
                                        <p:tav tm="0">
                                          <p:val>
                                            <p:strVal val="#ppt_x"/>
                                          </p:val>
                                        </p:tav>
                                        <p:tav tm="100000">
                                          <p:val>
                                            <p:strVal val="#ppt_x"/>
                                          </p:val>
                                        </p:tav>
                                      </p:tavLst>
                                    </p:anim>
                                    <p:anim calcmode="lin" valueType="num">
                                      <p:cBhvr additive="base">
                                        <p:cTn id="50" dur="500" fill="hold"/>
                                        <p:tgtEl>
                                          <p:spTgt spid="20496"/>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0503"/>
                                        </p:tgtEl>
                                        <p:attrNameLst>
                                          <p:attrName>style.visibility</p:attrName>
                                        </p:attrNameLst>
                                      </p:cBhvr>
                                      <p:to>
                                        <p:strVal val="visible"/>
                                      </p:to>
                                    </p:set>
                                    <p:animEffect transition="in" filter="blinds(horizontal)">
                                      <p:cBhvr>
                                        <p:cTn id="55" dur="500"/>
                                        <p:tgtEl>
                                          <p:spTgt spid="2050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nodeType="clickEffect">
                                  <p:stCondLst>
                                    <p:cond delay="0"/>
                                  </p:stCondLst>
                                  <p:childTnLst>
                                    <p:set>
                                      <p:cBhvr>
                                        <p:cTn id="59" dur="1" fill="hold">
                                          <p:stCondLst>
                                            <p:cond delay="0"/>
                                          </p:stCondLst>
                                        </p:cTn>
                                        <p:tgtEl>
                                          <p:spTgt spid="20497"/>
                                        </p:tgtEl>
                                        <p:attrNameLst>
                                          <p:attrName>style.visibility</p:attrName>
                                        </p:attrNameLst>
                                      </p:cBhvr>
                                      <p:to>
                                        <p:strVal val="visible"/>
                                      </p:to>
                                    </p:set>
                                    <p:anim calcmode="lin" valueType="num">
                                      <p:cBhvr additive="base">
                                        <p:cTn id="60" dur="500" fill="hold"/>
                                        <p:tgtEl>
                                          <p:spTgt spid="20497"/>
                                        </p:tgtEl>
                                        <p:attrNameLst>
                                          <p:attrName>ppt_x</p:attrName>
                                        </p:attrNameLst>
                                      </p:cBhvr>
                                      <p:tavLst>
                                        <p:tav tm="0">
                                          <p:val>
                                            <p:strVal val="#ppt_x"/>
                                          </p:val>
                                        </p:tav>
                                        <p:tav tm="100000">
                                          <p:val>
                                            <p:strVal val="#ppt_x"/>
                                          </p:val>
                                        </p:tav>
                                      </p:tavLst>
                                    </p:anim>
                                    <p:anim calcmode="lin" valueType="num">
                                      <p:cBhvr additive="base">
                                        <p:cTn id="61" dur="500" fill="hold"/>
                                        <p:tgtEl>
                                          <p:spTgt spid="20497"/>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20494"/>
                                        </p:tgtEl>
                                        <p:attrNameLst>
                                          <p:attrName>style.visibility</p:attrName>
                                        </p:attrNameLst>
                                      </p:cBhvr>
                                      <p:to>
                                        <p:strVal val="visible"/>
                                      </p:to>
                                    </p:set>
                                    <p:anim calcmode="lin" valueType="num">
                                      <p:cBhvr additive="base">
                                        <p:cTn id="64" dur="500" fill="hold"/>
                                        <p:tgtEl>
                                          <p:spTgt spid="20494"/>
                                        </p:tgtEl>
                                        <p:attrNameLst>
                                          <p:attrName>ppt_x</p:attrName>
                                        </p:attrNameLst>
                                      </p:cBhvr>
                                      <p:tavLst>
                                        <p:tav tm="0">
                                          <p:val>
                                            <p:strVal val="#ppt_x"/>
                                          </p:val>
                                        </p:tav>
                                        <p:tav tm="100000">
                                          <p:val>
                                            <p:strVal val="#ppt_x"/>
                                          </p:val>
                                        </p:tav>
                                      </p:tavLst>
                                    </p:anim>
                                    <p:anim calcmode="lin" valueType="num">
                                      <p:cBhvr additive="base">
                                        <p:cTn id="65" dur="500" fill="hold"/>
                                        <p:tgtEl>
                                          <p:spTgt spid="204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P spid="20490" grpId="0" animBg="1"/>
      <p:bldP spid="20491" grpId="0"/>
      <p:bldP spid="20494" grpId="0" animBg="1"/>
      <p:bldP spid="20495" grpId="0" animBg="1"/>
      <p:bldP spid="20500" grpId="0" animBg="1"/>
      <p:bldP spid="20501" grpId="0" animBg="1"/>
      <p:bldP spid="20502" grpId="0"/>
      <p:bldP spid="205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Curating frequently used paths for connecting classes</a:t>
            </a:r>
          </a:p>
        </p:txBody>
      </p:sp>
      <p:pic>
        <p:nvPicPr>
          <p:cNvPr id="7" name="Picture 70" descr="curate dag.JPG"/>
          <p:cNvPicPr>
            <a:picLocks noChangeAspect="1"/>
          </p:cNvPicPr>
          <p:nvPr/>
        </p:nvPicPr>
        <p:blipFill>
          <a:blip r:embed="rId3"/>
          <a:srcRect/>
          <a:stretch>
            <a:fillRect/>
          </a:stretch>
        </p:blipFill>
        <p:spPr bwMode="auto">
          <a:xfrm>
            <a:off x="0" y="2257425"/>
            <a:ext cx="4330700" cy="2703513"/>
          </a:xfrm>
          <a:prstGeom prst="rect">
            <a:avLst/>
          </a:prstGeom>
          <a:noFill/>
          <a:ln w="9525">
            <a:solidFill>
              <a:schemeClr val="bg1">
                <a:lumMod val="85000"/>
              </a:schemeClr>
            </a:solidFill>
            <a:miter lim="800000"/>
            <a:headEnd/>
            <a:tailEnd/>
          </a:ln>
        </p:spPr>
      </p:pic>
      <p:pic>
        <p:nvPicPr>
          <p:cNvPr id="11268" name="Picture 71" descr="curateall.JPG"/>
          <p:cNvPicPr>
            <a:picLocks noChangeAspect="1"/>
          </p:cNvPicPr>
          <p:nvPr/>
        </p:nvPicPr>
        <p:blipFill>
          <a:blip r:embed="rId4"/>
          <a:srcRect/>
          <a:stretch>
            <a:fillRect/>
          </a:stretch>
        </p:blipFill>
        <p:spPr bwMode="auto">
          <a:xfrm>
            <a:off x="4724400" y="2333625"/>
            <a:ext cx="4343400" cy="2708275"/>
          </a:xfrm>
          <a:prstGeom prst="rect">
            <a:avLst/>
          </a:prstGeom>
          <a:noFill/>
          <a:ln w="9525">
            <a:noFill/>
            <a:miter lim="800000"/>
            <a:headEnd/>
            <a:tailEnd/>
          </a:ln>
        </p:spPr>
      </p:pic>
      <p:pic>
        <p:nvPicPr>
          <p:cNvPr id="11269" name="Picture 72" descr="curate success.JPG"/>
          <p:cNvPicPr>
            <a:picLocks noChangeAspect="1"/>
          </p:cNvPicPr>
          <p:nvPr/>
        </p:nvPicPr>
        <p:blipFill>
          <a:blip r:embed="rId5"/>
          <a:srcRect/>
          <a:stretch>
            <a:fillRect/>
          </a:stretch>
        </p:blipFill>
        <p:spPr bwMode="auto">
          <a:xfrm>
            <a:off x="5715000" y="5534025"/>
            <a:ext cx="1847850" cy="1095375"/>
          </a:xfrm>
          <a:prstGeom prst="rect">
            <a:avLst/>
          </a:prstGeom>
          <a:noFill/>
          <a:ln w="9525">
            <a:noFill/>
            <a:miter lim="800000"/>
            <a:headEnd/>
            <a:tailEnd/>
          </a:ln>
        </p:spPr>
      </p:pic>
      <p:cxnSp>
        <p:nvCxnSpPr>
          <p:cNvPr id="11270" name="Straight Arrow Connector 115"/>
          <p:cNvCxnSpPr>
            <a:cxnSpLocks noChangeShapeType="1"/>
          </p:cNvCxnSpPr>
          <p:nvPr/>
        </p:nvCxnSpPr>
        <p:spPr bwMode="auto">
          <a:xfrm>
            <a:off x="4343400" y="3705225"/>
            <a:ext cx="304800" cy="1588"/>
          </a:xfrm>
          <a:prstGeom prst="straightConnector1">
            <a:avLst/>
          </a:prstGeom>
          <a:noFill/>
          <a:ln w="38100" cmpd="thickThin" algn="ctr">
            <a:solidFill>
              <a:schemeClr val="tx1"/>
            </a:solidFill>
            <a:round/>
            <a:headEnd/>
            <a:tailEnd type="arrow" w="med" len="med"/>
          </a:ln>
        </p:spPr>
      </p:cxnSp>
      <p:cxnSp>
        <p:nvCxnSpPr>
          <p:cNvPr id="11271" name="Straight Arrow Connector 115"/>
          <p:cNvCxnSpPr>
            <a:cxnSpLocks noChangeShapeType="1"/>
          </p:cNvCxnSpPr>
          <p:nvPr/>
        </p:nvCxnSpPr>
        <p:spPr bwMode="auto">
          <a:xfrm rot="5400000">
            <a:off x="6400007" y="5306219"/>
            <a:ext cx="306387" cy="3175"/>
          </a:xfrm>
          <a:prstGeom prst="straightConnector1">
            <a:avLst/>
          </a:prstGeom>
          <a:noFill/>
          <a:ln w="38100" cmpd="thickThin" algn="ctr">
            <a:solidFill>
              <a:schemeClr val="tx1"/>
            </a:solidFill>
            <a:round/>
            <a:headEnd/>
            <a:tailEnd type="arrow" w="med" len="med"/>
          </a:ln>
        </p:spPr>
      </p:cxnSp>
      <p:sp>
        <p:nvSpPr>
          <p:cNvPr id="15" name="TextBox 14"/>
          <p:cNvSpPr txBox="1"/>
          <p:nvPr/>
        </p:nvSpPr>
        <p:spPr>
          <a:xfrm>
            <a:off x="228600" y="1295400"/>
            <a:ext cx="7239000" cy="830263"/>
          </a:xfrm>
          <a:prstGeom prst="rect">
            <a:avLst/>
          </a:prstGeom>
          <a:noFill/>
        </p:spPr>
        <p:txBody>
          <a:bodyPr>
            <a:spAutoFit/>
          </a:bodyPr>
          <a:lstStyle/>
          <a:p>
            <a:pPr>
              <a:defRPr/>
            </a:pPr>
            <a:r>
              <a:rPr lang="en-US" sz="2400" dirty="0">
                <a:latin typeface="+mn-lt"/>
              </a:rPr>
              <a:t>Identifying the most relevant paths between a </a:t>
            </a:r>
          </a:p>
          <a:p>
            <a:pPr>
              <a:defRPr/>
            </a:pPr>
            <a:r>
              <a:rPr lang="en-US" sz="2400" dirty="0">
                <a:latin typeface="+mn-lt"/>
              </a:rPr>
              <a:t>classes and storing them.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ol Demo Template 4 April 2008 SV">
  <a:themeElements>
    <a:clrScheme name="Tool Demo Template 4 April 2008 S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ol Demo Template 4 April 2008 S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ool Demo Template 4 April 2008 S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ol Demo Template 4 April 2008 S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ol Demo Template 4 April 2008 S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ol Demo Template 4 April 2008 S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ol Demo Template 4 April 2008 S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ol Demo Template 4 April 2008 S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ol Demo Template 4 April 2008 S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ol Demo Template 4 April 2008 S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ol Demo Template 4 April 2008 S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ol Demo Template 4 April 2008 S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ol Demo Template 4 April 2008 S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ol Demo Template 4 April 2008 S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Tool Demo Template 4 April 2008 SV</Template>
  <TotalTime>3290</TotalTime>
  <Words>1071</Words>
  <Application>Microsoft Office PowerPoint</Application>
  <PresentationFormat>On-screen Show (4:3)</PresentationFormat>
  <Paragraphs>228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Tool Demo Template 4 April 2008 SV</vt:lpstr>
      <vt:lpstr>caBench-to-Bedside (caB2B)   </vt:lpstr>
      <vt:lpstr>Overview</vt:lpstr>
      <vt:lpstr>Key Features</vt:lpstr>
      <vt:lpstr>Components</vt:lpstr>
      <vt:lpstr>caB2B Administrative Module</vt:lpstr>
      <vt:lpstr>Administrative module features</vt:lpstr>
      <vt:lpstr>Load Models from caDSR</vt:lpstr>
      <vt:lpstr>Discover Services Dynamically</vt:lpstr>
      <vt:lpstr>Curating frequently used paths for connecting classes</vt:lpstr>
      <vt:lpstr>caB2B Category</vt:lpstr>
      <vt:lpstr>caB2B Category</vt:lpstr>
      <vt:lpstr>Create Category</vt:lpstr>
      <vt:lpstr>Defining intermodel joins using semantic metadata and manual override to consider underspecified models</vt:lpstr>
      <vt:lpstr>caB2B End User Client  </vt:lpstr>
      <vt:lpstr>caB2B Client Features</vt:lpstr>
      <vt:lpstr>caB2B Client Features</vt:lpstr>
      <vt:lpstr>caB2B Client Features</vt:lpstr>
      <vt:lpstr>Diagrammatic viewer</vt:lpstr>
      <vt:lpstr> My Search Queries, Popular categories and My Experiments menus on home page for easy access  </vt:lpstr>
      <vt:lpstr>User can override administrator defined services instances from “My Settings” or from the third step of query</vt:lpstr>
      <vt:lpstr> The DCQL that will be executed for a particular query can be viewed </vt:lpstr>
      <vt:lpstr> Grouping of query results by service instances.  </vt:lpstr>
      <vt:lpstr>Spreadsheet component displaying experiment details </vt:lpstr>
      <vt:lpstr>Visualization of data using Bar Chart </vt:lpstr>
      <vt:lpstr>Example Queries: </vt:lpstr>
      <vt:lpstr>Intermodel search movie</vt:lpstr>
      <vt:lpstr>Future releases</vt:lpstr>
      <vt:lpstr>Future releases</vt:lpstr>
      <vt:lpstr>Learn More…</vt:lpstr>
      <vt:lpstr>Acknowledgments</vt:lpstr>
      <vt:lpstr>Slide 31</vt:lpstr>
    </vt:vector>
  </TitlesOfParts>
  <Company>persistent systems pvt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Chandrakant Talele</dc:creator>
  <cp:lastModifiedBy>sharmam</cp:lastModifiedBy>
  <cp:revision>250</cp:revision>
  <dcterms:created xsi:type="dcterms:W3CDTF">2008-05-20T10:13:48Z</dcterms:created>
  <dcterms:modified xsi:type="dcterms:W3CDTF">2008-12-11T21:42:05Z</dcterms:modified>
</cp:coreProperties>
</file>