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4" r:id="rId3"/>
    <p:sldId id="275" r:id="rId4"/>
    <p:sldId id="276" r:id="rId5"/>
    <p:sldId id="279" r:id="rId6"/>
    <p:sldId id="282" r:id="rId7"/>
    <p:sldId id="285" r:id="rId8"/>
    <p:sldId id="284" r:id="rId9"/>
    <p:sldId id="268" r:id="rId10"/>
    <p:sldId id="271" r:id="rId11"/>
    <p:sldId id="270" r:id="rId12"/>
    <p:sldId id="281" r:id="rId13"/>
    <p:sldId id="263" r:id="rId14"/>
    <p:sldId id="262" r:id="rId15"/>
    <p:sldId id="272" r:id="rId16"/>
    <p:sldId id="267" r:id="rId17"/>
    <p:sldId id="286" r:id="rId18"/>
    <p:sldId id="265" r:id="rId19"/>
    <p:sldId id="273" r:id="rId20"/>
    <p:sldId id="277" r:id="rId21"/>
    <p:sldId id="257" r:id="rId22"/>
    <p:sldId id="258" r:id="rId23"/>
    <p:sldId id="259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146" autoAdjust="0"/>
  </p:normalViewPr>
  <p:slideViewPr>
    <p:cSldViewPr>
      <p:cViewPr varScale="1">
        <p:scale>
          <a:sx n="65" d="100"/>
          <a:sy n="65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83487-A5B7-482A-9EBA-3E858B934765}" type="datetimeFigureOut">
              <a:rPr lang="en-US" smtClean="0"/>
              <a:pPr/>
              <a:t>7/18/2008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19C5-1FE1-4EB3-A383-FB7C4EC13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19C5-1FE1-4EB3-A383-FB7C4EC133E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19C5-1FE1-4EB3-A383-FB7C4EC133E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19C5-1FE1-4EB3-A383-FB7C4EC133E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19C5-1FE1-4EB3-A383-FB7C4EC133E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Run9 *1.3</a:t>
            </a:r>
            <a:r>
              <a:rPr lang="en-US" baseline="0" dirty="0" smtClean="0"/>
              <a:t> with a new 9MHz RF.</a:t>
            </a:r>
          </a:p>
          <a:p>
            <a:r>
              <a:rPr lang="en-US" baseline="0" dirty="0" smtClean="0"/>
              <a:t>In addition *2 with 200MHz </a:t>
            </a:r>
            <a:r>
              <a:rPr lang="en-US" baseline="0" dirty="0" err="1" smtClean="0"/>
              <a:t>strage</a:t>
            </a:r>
            <a:r>
              <a:rPr lang="en-US" baseline="0" dirty="0" smtClean="0"/>
              <a:t> system. </a:t>
            </a:r>
          </a:p>
          <a:p>
            <a:r>
              <a:rPr lang="en-US" baseline="0" dirty="0" smtClean="0"/>
              <a:t>Run8 : 7.5/</a:t>
            </a:r>
            <a:r>
              <a:rPr lang="en-US" baseline="0" dirty="0" err="1" smtClean="0"/>
              <a:t>pb</a:t>
            </a:r>
            <a:r>
              <a:rPr lang="en-US" baseline="0" dirty="0" smtClean="0"/>
              <a:t>/week</a:t>
            </a:r>
          </a:p>
          <a:p>
            <a:r>
              <a:rPr lang="en-US" baseline="0" dirty="0" smtClean="0"/>
              <a:t>Run9 : 14.5</a:t>
            </a:r>
          </a:p>
          <a:p>
            <a:r>
              <a:rPr lang="en-US" baseline="0" dirty="0" smtClean="0"/>
              <a:t>Run10 : 21.6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98C2307-3468-46E4-8BDE-D9896D0B559E}" type="slidenum">
              <a:rPr kumimoji="1" lang="en-US" sz="1200" kern="120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kumimoji="1" lang="en-US" sz="1200" kern="120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C2307-3468-46E4-8BDE-D9896D0B559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19C5-1FE1-4EB3-A383-FB7C4EC133E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19C5-1FE1-4EB3-A383-FB7C4EC133E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024B4-8A27-4CE9-8FC9-4AE8291B91E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19C5-1FE1-4EB3-A383-FB7C4EC133E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19C5-1FE1-4EB3-A383-FB7C4EC133E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19C5-1FE1-4EB3-A383-FB7C4EC133E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19C5-1FE1-4EB3-A383-FB7C4EC133E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19C5-1FE1-4EB3-A383-FB7C4EC133E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19C5-1FE1-4EB3-A383-FB7C4EC133E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19C5-1FE1-4EB3-A383-FB7C4EC133E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19C5-1FE1-4EB3-A383-FB7C4EC133E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</a:t>
            </a:r>
            <a:r>
              <a:rPr lang="en-US" baseline="0" dirty="0" smtClean="0"/>
              <a:t> Ken’s talk at Spin </a:t>
            </a:r>
            <a:r>
              <a:rPr lang="en-US" baseline="0" dirty="0" err="1" smtClean="0"/>
              <a:t>Praha</a:t>
            </a:r>
            <a:r>
              <a:rPr lang="en-US" baseline="0" dirty="0" smtClean="0"/>
              <a:t>, add run8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19C5-1FE1-4EB3-A383-FB7C4EC133E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19C5-1FE1-4EB3-A383-FB7C4EC133E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19C5-1FE1-4EB3-A383-FB7C4EC133E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19C5-1FE1-4EB3-A383-FB7C4EC133E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19C5-1FE1-4EB3-A383-FB7C4EC133E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19C5-1FE1-4EB3-A383-FB7C4EC133E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 urbana,IL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AABB-E99A-4BD6-A875-55EA127354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 urbana,IL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AABB-E99A-4BD6-A875-55EA127354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 urbana,IL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AABB-E99A-4BD6-A875-55EA127354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32800" cy="46482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 urbana,IL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AABB-E99A-4BD6-A875-55EA127354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 urbana,IL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AABB-E99A-4BD6-A875-55EA127354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 urbana,IL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AABB-E99A-4BD6-A875-55EA127354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7/18/2008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 urbana,IL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AABB-E99A-4BD6-A875-55EA127354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 urbana,IL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AABB-E99A-4BD6-A875-55EA127354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rot="10800000">
            <a:off x="838200" y="685941"/>
            <a:ext cx="7848600" cy="1588"/>
          </a:xfrm>
          <a:prstGeom prst="line">
            <a:avLst/>
          </a:prstGeom>
          <a:ln w="317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>
            <a:spLocks noChangeAspect="1"/>
          </p:cNvSpPr>
          <p:nvPr userDrawn="1"/>
        </p:nvSpPr>
        <p:spPr>
          <a:xfrm rot="1240579">
            <a:off x="8485186" y="488559"/>
            <a:ext cx="391659" cy="289829"/>
          </a:xfrm>
          <a:custGeom>
            <a:avLst/>
            <a:gdLst>
              <a:gd name="connsiteX0" fmla="*/ 469900 w 501650"/>
              <a:gd name="connsiteY0" fmla="*/ 247650 h 330200"/>
              <a:gd name="connsiteX1" fmla="*/ 228600 w 501650"/>
              <a:gd name="connsiteY1" fmla="*/ 6350 h 330200"/>
              <a:gd name="connsiteX2" fmla="*/ 38100 w 501650"/>
              <a:gd name="connsiteY2" fmla="*/ 285750 h 330200"/>
              <a:gd name="connsiteX3" fmla="*/ 469900 w 501650"/>
              <a:gd name="connsiteY3" fmla="*/ 247650 h 330200"/>
              <a:gd name="connsiteX0" fmla="*/ 301096 w 304712"/>
              <a:gd name="connsiteY0" fmla="*/ 244347 h 307081"/>
              <a:gd name="connsiteX1" fmla="*/ 59796 w 304712"/>
              <a:gd name="connsiteY1" fmla="*/ 3047 h 307081"/>
              <a:gd name="connsiteX2" fmla="*/ 38100 w 304712"/>
              <a:gd name="connsiteY2" fmla="*/ 262631 h 307081"/>
              <a:gd name="connsiteX3" fmla="*/ 301096 w 304712"/>
              <a:gd name="connsiteY3" fmla="*/ 244347 h 307081"/>
              <a:gd name="connsiteX0" fmla="*/ 422829 w 426445"/>
              <a:gd name="connsiteY0" fmla="*/ 244347 h 307081"/>
              <a:gd name="connsiteX1" fmla="*/ 181529 w 426445"/>
              <a:gd name="connsiteY1" fmla="*/ 3047 h 307081"/>
              <a:gd name="connsiteX2" fmla="*/ 159833 w 426445"/>
              <a:gd name="connsiteY2" fmla="*/ 262631 h 307081"/>
              <a:gd name="connsiteX3" fmla="*/ 422829 w 426445"/>
              <a:gd name="connsiteY3" fmla="*/ 244347 h 307081"/>
              <a:gd name="connsiteX0" fmla="*/ 536887 w 559513"/>
              <a:gd name="connsiteY0" fmla="*/ 259627 h 414042"/>
              <a:gd name="connsiteX1" fmla="*/ 295587 w 559513"/>
              <a:gd name="connsiteY1" fmla="*/ 18327 h 414042"/>
              <a:gd name="connsiteX2" fmla="*/ 159833 w 559513"/>
              <a:gd name="connsiteY2" fmla="*/ 369592 h 414042"/>
              <a:gd name="connsiteX3" fmla="*/ 536887 w 559513"/>
              <a:gd name="connsiteY3" fmla="*/ 259627 h 41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513" h="414042">
                <a:moveTo>
                  <a:pt x="536887" y="259627"/>
                </a:moveTo>
                <a:cubicBezTo>
                  <a:pt x="559513" y="201083"/>
                  <a:pt x="358429" y="0"/>
                  <a:pt x="295587" y="18327"/>
                </a:cubicBezTo>
                <a:cubicBezTo>
                  <a:pt x="232745" y="36654"/>
                  <a:pt x="0" y="398233"/>
                  <a:pt x="159833" y="369592"/>
                </a:cubicBezTo>
                <a:cubicBezTo>
                  <a:pt x="197933" y="414042"/>
                  <a:pt x="514261" y="318171"/>
                  <a:pt x="536887" y="25962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7/18/2008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 urbana,IL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AABB-E99A-4BD6-A875-55EA127354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 urbana,IL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AABB-E99A-4BD6-A875-55EA127354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 urbana,IL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AABB-E99A-4BD6-A875-55EA127354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7/18/2008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PHENIX Collaboration meeting urbana,IL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FAABB-E99A-4BD6-A875-55EA127354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Highlights from the spin PWG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Kensuke Okada (RBRC) </a:t>
            </a:r>
          </a:p>
          <a:p>
            <a:r>
              <a:rPr lang="en-US" dirty="0"/>
              <a:t>f</a:t>
            </a:r>
            <a:r>
              <a:rPr lang="en-US" dirty="0" smtClean="0"/>
              <a:t>or the spin PWG</a:t>
            </a:r>
          </a:p>
          <a:p>
            <a:r>
              <a:rPr lang="en-US" dirty="0" smtClean="0"/>
              <a:t>PHENIX collaboration meeting </a:t>
            </a:r>
          </a:p>
          <a:p>
            <a:r>
              <a:rPr lang="en-US" dirty="0" smtClean="0"/>
              <a:t>July 18, 2008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AABB-E99A-4BD6-A875-55EA1273540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 urbana,IL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Fight for S/B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 urbana,IL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AABB-E99A-4BD6-A875-55EA12735403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086132" y="685800"/>
          <a:ext cx="2038068" cy="779883"/>
        </p:xfrm>
        <a:graphic>
          <a:graphicData uri="http://schemas.openxmlformats.org/presentationml/2006/ole">
            <p:oleObj spid="_x0000_s1026" name="Equation" r:id="rId4" imgW="1028520" imgH="39348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183467" y="685800"/>
          <a:ext cx="2074333" cy="762000"/>
        </p:xfrm>
        <a:graphic>
          <a:graphicData uri="http://schemas.openxmlformats.org/presentationml/2006/ole">
            <p:oleObj spid="_x0000_s1027" name="Equation" r:id="rId5" imgW="1244520" imgH="457200" progId="Equation.3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-1" y="762000"/>
          <a:ext cx="963561" cy="609600"/>
        </p:xfrm>
        <a:graphic>
          <a:graphicData uri="http://schemas.openxmlformats.org/presentationml/2006/ole">
            <p:oleObj spid="_x0000_s1028" name="Equation" r:id="rId6" imgW="622080" imgH="393480" progId="Equation.3">
              <p:embed/>
            </p:oleObj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5345" y="3657600"/>
            <a:ext cx="381945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19600" y="4118504"/>
            <a:ext cx="4648200" cy="205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" name="Group 18"/>
          <p:cNvGrpSpPr/>
          <p:nvPr/>
        </p:nvGrpSpPr>
        <p:grpSpPr>
          <a:xfrm>
            <a:off x="5257800" y="609600"/>
            <a:ext cx="3276600" cy="3232301"/>
            <a:chOff x="3352800" y="1600200"/>
            <a:chExt cx="3276600" cy="3232301"/>
          </a:xfrm>
        </p:grpSpPr>
        <p:grpSp>
          <p:nvGrpSpPr>
            <p:cNvPr id="18" name="Group 17"/>
            <p:cNvGrpSpPr/>
            <p:nvPr/>
          </p:nvGrpSpPr>
          <p:grpSpPr>
            <a:xfrm>
              <a:off x="3352800" y="1828800"/>
              <a:ext cx="3276600" cy="3003701"/>
              <a:chOff x="0" y="1676400"/>
              <a:chExt cx="3276600" cy="3003701"/>
            </a:xfrm>
          </p:grpSpPr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9"/>
              <a:srcRect r="73864"/>
              <a:stretch>
                <a:fillRect/>
              </a:stretch>
            </p:blipFill>
            <p:spPr bwMode="auto">
              <a:xfrm>
                <a:off x="0" y="1676400"/>
                <a:ext cx="1752600" cy="30037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7" name="Picture 7"/>
              <p:cNvPicPr>
                <a:picLocks noChangeAspect="1" noChangeArrowheads="1"/>
              </p:cNvPicPr>
              <p:nvPr/>
            </p:nvPicPr>
            <p:blipFill>
              <a:blip r:embed="rId9"/>
              <a:srcRect l="76136"/>
              <a:stretch>
                <a:fillRect/>
              </a:stretch>
            </p:blipFill>
            <p:spPr bwMode="auto">
              <a:xfrm>
                <a:off x="1676400" y="1676400"/>
                <a:ext cx="1600200" cy="30037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3505200" y="160020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sym typeface="Symbol"/>
                </a:rPr>
                <a:t></a:t>
              </a:r>
              <a:r>
                <a:rPr lang="en-US" sz="2800" b="1" baseline="30000" dirty="0" smtClean="0">
                  <a:solidFill>
                    <a:srgbClr val="FF0000"/>
                  </a:solidFill>
                  <a:sym typeface="Symbol"/>
                </a:rPr>
                <a:t>0</a:t>
              </a:r>
              <a:endParaRPr lang="en-US" sz="2800" b="1" baseline="30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419600" y="4270904"/>
            <a:ext cx="195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Prompt </a:t>
            </a:r>
            <a:r>
              <a:rPr lang="en-US" sz="2400" b="1" dirty="0" err="1" smtClean="0">
                <a:solidFill>
                  <a:srgbClr val="FF0000"/>
                </a:solidFill>
              </a:rPr>
              <a:t>muon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6015" y="2971800"/>
            <a:ext cx="29806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Prompt photon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(with an isolation cut)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10800000">
            <a:off x="1895545" y="4572000"/>
            <a:ext cx="4572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292713" y="45720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(1-r)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52400" y="1611868"/>
            <a:ext cx="4657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The ideal case : We know B exactly (</a:t>
            </a:r>
            <a:r>
              <a:rPr lang="en-US" sz="2000" b="1" dirty="0" smtClean="0">
                <a:sym typeface="Symbol"/>
              </a:rPr>
              <a:t></a:t>
            </a:r>
            <a:r>
              <a:rPr lang="en-US" sz="2000" b="1" baseline="-25000" dirty="0" smtClean="0">
                <a:sym typeface="Symbol"/>
              </a:rPr>
              <a:t>B</a:t>
            </a:r>
            <a:r>
              <a:rPr lang="en-US" sz="2000" b="1" dirty="0" smtClean="0">
                <a:sym typeface="Symbol"/>
              </a:rPr>
              <a:t>=0)</a:t>
            </a:r>
            <a:endParaRPr lang="en-US" sz="2000" b="1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228600" y="1981200"/>
          <a:ext cx="2095500" cy="838200"/>
        </p:xfrm>
        <a:graphic>
          <a:graphicData uri="http://schemas.openxmlformats.org/presentationml/2006/ole">
            <p:oleObj spid="_x0000_s1032" name="Equation" r:id="rId10" imgW="1143000" imgH="457200" progId="Equation.3">
              <p:embed/>
            </p:oleObj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438400" y="2057400"/>
            <a:ext cx="2986459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S/B is as important as </a:t>
            </a:r>
          </a:p>
          <a:p>
            <a:r>
              <a:rPr lang="en-US" sz="2000" b="1" dirty="0" smtClean="0"/>
              <a:t>the integrated luminosity. </a:t>
            </a:r>
            <a:endParaRPr lang="en-US" sz="2000" b="1" dirty="0"/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4191794" y="1828800"/>
            <a:ext cx="21328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52400" y="2895600"/>
            <a:ext cx="5105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7086600" y="4526735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391400" y="609600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</a:t>
            </a:r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7848600" y="990600"/>
            <a:ext cx="1524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534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understanding of spin averaged object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 urbana,IL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AABB-E99A-4BD6-A875-55EA1273540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5410200"/>
            <a:ext cx="69633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(It’s an issue, especially when we see no asymmetry.)</a:t>
            </a:r>
          </a:p>
          <a:p>
            <a:r>
              <a:rPr lang="en-US" sz="2400" b="1" dirty="0" smtClean="0"/>
              <a:t>Be as simple as possible!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926068"/>
            <a:ext cx="1747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Multi-particles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1230868"/>
            <a:ext cx="39167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Partial jet caught in PHENIX</a:t>
            </a:r>
          </a:p>
          <a:p>
            <a:r>
              <a:rPr lang="en-US" sz="2000" b="1" dirty="0" smtClean="0"/>
              <a:t>2 (or more) fragmentation function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2069068"/>
            <a:ext cx="1563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Charm, J/psi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2373868"/>
            <a:ext cx="6584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How to connect the observables to the proton components?</a:t>
            </a:r>
          </a:p>
          <a:p>
            <a:r>
              <a:rPr lang="en-US" sz="2000" b="1" dirty="0" smtClean="0"/>
              <a:t>What is the production mechanism?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3223736"/>
            <a:ext cx="7439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kT asymmetry of longitudinally polarized protons  (related to ppg89)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3528536"/>
            <a:ext cx="5609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Is there centrality class in proton-proton collisions?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4202668"/>
            <a:ext cx="2404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Hard/soft separation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4507468"/>
            <a:ext cx="6378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The factorization scheme doesn’t work in the soft process.</a:t>
            </a:r>
            <a:endParaRPr lang="en-US" sz="2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The future</a:t>
            </a:r>
            <a:endParaRPr lang="en-US" sz="54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 urbana,IL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AABB-E99A-4BD6-A875-55EA1273540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Integrated L goals: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7/18/2008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PHENIX Collaboration meeting urbana,IL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BF6B-324E-438C-B55D-8C12F71522AF}" type="slidenum">
              <a:rPr lang="en-US" altLang="ja-JP" smtClean="0"/>
              <a:pPr/>
              <a:t>13</a:t>
            </a:fld>
            <a:endParaRPr lang="en-US" altLang="ja-JP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9144000" cy="5497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990042" y="685800"/>
            <a:ext cx="4153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RHIC Spin Plan Report  (June 9,2008)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57400" y="1600200"/>
            <a:ext cx="24014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Delivered </a:t>
            </a:r>
            <a:r>
              <a:rPr lang="en-US" sz="2400" b="1" dirty="0" smtClean="0">
                <a:sym typeface="Symbol"/>
              </a:rPr>
              <a:t></a:t>
            </a:r>
            <a:r>
              <a:rPr lang="en-US" sz="2400" b="1" dirty="0" smtClean="0"/>
              <a:t>L</a:t>
            </a:r>
          </a:p>
          <a:p>
            <a:r>
              <a:rPr lang="en-US" sz="2400" b="1" dirty="0" smtClean="0"/>
              <a:t>Recorded  ~0.35X</a:t>
            </a:r>
            <a:endParaRPr lang="en-US" sz="2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2000" cy="685800"/>
          </a:xfrm>
        </p:spPr>
        <p:txBody>
          <a:bodyPr>
            <a:normAutofit fontScale="90000"/>
          </a:bodyPr>
          <a:lstStyle/>
          <a:p>
            <a:r>
              <a:rPr lang="en-US" sz="3200" b="1" u="sng">
                <a:solidFill>
                  <a:srgbClr val="FF0000"/>
                </a:solidFill>
              </a:rPr>
              <a:t>Global fit with RHIC + DIS</a:t>
            </a:r>
            <a:br>
              <a:rPr lang="en-US" sz="3200" b="1" u="sng">
                <a:solidFill>
                  <a:srgbClr val="FF0000"/>
                </a:solidFill>
              </a:rPr>
            </a:br>
            <a:r>
              <a:rPr lang="en-US" sz="2000" b="1">
                <a:solidFill>
                  <a:schemeClr val="tx1"/>
                </a:solidFill>
              </a:rPr>
              <a:t>de Florian, Sassot, Stratmann, Vogelsang, arXiv:0804.0422</a:t>
            </a:r>
            <a:endParaRPr lang="en-US" sz="2000" b="1" u="sng">
              <a:solidFill>
                <a:srgbClr val="FF0000"/>
              </a:solidFill>
            </a:endParaRP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0263"/>
            <a:ext cx="9144000" cy="602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639194" y="1367135"/>
            <a:ext cx="780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/>
              <a:t>Now</a:t>
            </a:r>
            <a:endParaRPr lang="en-US" sz="2400" b="1" dirty="0" smtClean="0"/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3581400" y="3200400"/>
            <a:ext cx="10615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/>
              <a:t>50 </a:t>
            </a:r>
            <a:r>
              <a:rPr lang="en-US" sz="2400" b="1" dirty="0" smtClean="0"/>
              <a:t>pb</a:t>
            </a:r>
            <a:r>
              <a:rPr lang="en-US" sz="2400" b="1" baseline="30000" dirty="0" smtClean="0"/>
              <a:t>-1</a:t>
            </a:r>
            <a:endParaRPr lang="en-US" sz="2400" b="1" baseline="30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7/18/2008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AABB-E99A-4BD6-A875-55EA1273540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PHENIX Collaboration meeting </a:t>
            </a:r>
            <a:r>
              <a:rPr lang="en-US" dirty="0" err="1" smtClean="0"/>
              <a:t>urbana,IL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391400" y="6172200"/>
            <a:ext cx="1066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90600" y="6172200"/>
            <a:ext cx="1600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524000" y="6477000"/>
            <a:ext cx="762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Symbol"/>
              </a:rPr>
              <a:t>W physics in s=</a:t>
            </a:r>
            <a:r>
              <a:rPr lang="en-US" dirty="0" smtClean="0"/>
              <a:t>500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 urbana,IL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AABB-E99A-4BD6-A875-55EA1273540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96137" y="1600200"/>
            <a:ext cx="2852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 -&gt; e (central arm)</a:t>
            </a:r>
          </a:p>
          <a:p>
            <a:r>
              <a:rPr lang="en-US" sz="2400" b="1" dirty="0" smtClean="0"/>
              <a:t>W -&gt; mu (</a:t>
            </a:r>
            <a:r>
              <a:rPr lang="en-US" sz="2400" b="1" dirty="0" err="1" smtClean="0"/>
              <a:t>muon</a:t>
            </a:r>
            <a:r>
              <a:rPr lang="en-US" sz="2400" b="1" dirty="0" smtClean="0"/>
              <a:t> arm)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838200"/>
            <a:ext cx="7196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The parity violating process is to decompose the anti-quark flavor.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2964" y="1154668"/>
            <a:ext cx="6652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Observables :   A</a:t>
            </a:r>
            <a:r>
              <a:rPr lang="en-US" sz="2000" b="1" baseline="-25000" dirty="0" smtClean="0"/>
              <a:t>L</a:t>
            </a:r>
            <a:r>
              <a:rPr lang="en-US" sz="2000" b="1" dirty="0" smtClean="0"/>
              <a:t> of electrons and </a:t>
            </a:r>
            <a:r>
              <a:rPr lang="en-US" sz="2000" b="1" dirty="0" err="1" smtClean="0"/>
              <a:t>muons</a:t>
            </a:r>
            <a:r>
              <a:rPr lang="en-US" sz="2000" b="1" dirty="0" smtClean="0"/>
              <a:t> from the W decay. 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3733800"/>
            <a:ext cx="7760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 MC estimations need to be confirmed by the real data. 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2858869"/>
            <a:ext cx="4204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How much is the QCD backgrounds?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Is the momentum resolution enough?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Run9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 urbana,IL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AABB-E99A-4BD6-A875-55EA1273540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1295400"/>
            <a:ext cx="2969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VTX, FVTX, NCC, W-trigger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914400"/>
            <a:ext cx="3054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 detector upgrades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2983468"/>
            <a:ext cx="5649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Drell</a:t>
            </a:r>
            <a:r>
              <a:rPr lang="en-US" sz="2400" b="1" dirty="0" smtClean="0"/>
              <a:t>-Yan transverse single spin asymmetry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3429000"/>
            <a:ext cx="77543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Check fundamental QCD prediction of sign change in </a:t>
            </a:r>
            <a:r>
              <a:rPr lang="en-US" sz="2000" b="1" dirty="0" err="1" smtClean="0"/>
              <a:t>Sivers</a:t>
            </a:r>
            <a:r>
              <a:rPr lang="en-US" sz="2000" b="1" dirty="0" smtClean="0"/>
              <a:t> asymmetry </a:t>
            </a:r>
          </a:p>
          <a:p>
            <a:r>
              <a:rPr lang="en-US" sz="2000" b="1" dirty="0" smtClean="0"/>
              <a:t>between </a:t>
            </a:r>
            <a:r>
              <a:rPr lang="en-US" sz="2000" b="1" dirty="0" err="1" smtClean="0"/>
              <a:t>Drell</a:t>
            </a:r>
            <a:r>
              <a:rPr lang="en-US" sz="2000" b="1" dirty="0" smtClean="0"/>
              <a:t>-Yan and semi-inclusive DIS</a:t>
            </a:r>
            <a:endParaRPr lang="en-US" sz="2000" b="1" dirty="0"/>
          </a:p>
        </p:txBody>
      </p:sp>
      <p:sp>
        <p:nvSpPr>
          <p:cNvPr id="10" name="Right Brace 9"/>
          <p:cNvSpPr/>
          <p:nvPr/>
        </p:nvSpPr>
        <p:spPr>
          <a:xfrm rot="5400000">
            <a:off x="1447800" y="990600"/>
            <a:ext cx="228600" cy="1447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43000" y="1905000"/>
            <a:ext cx="7380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Heavy flavor tagging</a:t>
            </a:r>
          </a:p>
          <a:p>
            <a:r>
              <a:rPr lang="en-US" sz="2000" b="1" dirty="0" smtClean="0"/>
              <a:t>Increase the acceptance </a:t>
            </a:r>
            <a:r>
              <a:rPr lang="en-US" sz="2000" b="1" dirty="0" smtClean="0">
                <a:sym typeface="Symbol"/>
              </a:rPr>
              <a:t> It helps determination of the kinematics</a:t>
            </a:r>
            <a:endParaRPr lang="en-US" sz="20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305800" cy="639763"/>
          </a:xfrm>
        </p:spPr>
        <p:txBody>
          <a:bodyPr/>
          <a:lstStyle/>
          <a:p>
            <a:r>
              <a:rPr lang="en-US" sz="3200" b="1" u="sng" dirty="0" smtClean="0">
                <a:solidFill>
                  <a:srgbClr val="3333FF"/>
                </a:solidFill>
              </a:rPr>
              <a:t>Outlook</a:t>
            </a:r>
            <a:endParaRPr lang="en-US" sz="3200" b="1" u="sng" dirty="0">
              <a:solidFill>
                <a:srgbClr val="3333FF"/>
              </a:solidFill>
            </a:endParaRPr>
          </a:p>
        </p:txBody>
      </p:sp>
      <p:graphicFrame>
        <p:nvGraphicFramePr>
          <p:cNvPr id="81992" name="Group 72"/>
          <p:cNvGraphicFramePr>
            <a:graphicFrameLocks noGrp="1"/>
          </p:cNvGraphicFramePr>
          <p:nvPr/>
        </p:nvGraphicFramePr>
        <p:xfrm>
          <a:off x="228600" y="914400"/>
          <a:ext cx="8267700" cy="4401504"/>
        </p:xfrm>
        <a:graphic>
          <a:graphicData uri="http://schemas.openxmlformats.org/drawingml/2006/table">
            <a:tbl>
              <a:tblPr/>
              <a:tblGrid>
                <a:gridCol w="1211263"/>
                <a:gridCol w="4298950"/>
                <a:gridCol w="2757487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8800" algn="l"/>
                        </a:tabLst>
                      </a:pPr>
                      <a:r>
                        <a:rPr kumimoji="1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Recorded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8800" algn="l"/>
                        </a:tabLst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Luminosity 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8800" algn="l"/>
                        </a:tabLst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Main physics Objective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8800" algn="l"/>
                        </a:tabLst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Remarks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DDC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8800" algn="l"/>
                        </a:tabLst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~50pb</a:t>
                      </a:r>
                      <a:r>
                        <a:rPr kumimoji="1" lang="en-US" sz="1800" b="0" i="0" u="none" strike="noStrike" cap="none" normalizeH="0" baseline="32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-1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8800" algn="l"/>
                        </a:tabLst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0285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Gluon polarization</a:t>
                      </a: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using di-jets and precision inclusive measurements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8800" algn="l"/>
                        </a:tabLst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200 GeV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BFB"/>
                    </a:solidFill>
                  </a:tcPr>
                </a:tc>
              </a:tr>
              <a:tr h="1084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8800" algn="l"/>
                        </a:tabLst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~100pb</a:t>
                      </a:r>
                      <a:r>
                        <a:rPr kumimoji="1" lang="en-US" sz="1800" b="0" i="0" u="none" strike="noStrike" cap="none" normalizeH="0" baseline="32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-1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8800" algn="l"/>
                        </a:tabLst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0285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W production</a:t>
                      </a: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(Important consistency check to DIS results - Phase I)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8800" algn="l"/>
                        </a:tabLst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Gluon polarization (Di-Jets / Photon-Jets)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8800" algn="l"/>
                        </a:tabLst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500 GeV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BFB"/>
                    </a:solidFill>
                  </a:tcPr>
                </a:tc>
              </a:tr>
              <a:tr h="891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8800" algn="l"/>
                        </a:tabLst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~300pb</a:t>
                      </a:r>
                      <a:r>
                        <a:rPr kumimoji="1" lang="en-US" sz="1800" b="0" i="0" u="none" strike="noStrike" cap="none" normalizeH="0" baseline="32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-1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8800" algn="l"/>
                        </a:tabLst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0285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W production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(Constrain </a:t>
                      </a:r>
                      <a:r>
                        <a:rPr kumimoji="1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antiquark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polarization - Phase II)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8800" algn="l"/>
                        </a:tabLst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Gluon polarization (Di-Jets / Photon-Jets)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8800" algn="l"/>
                        </a:tabLst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500 GeV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BFB"/>
                    </a:solidFill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8800" algn="l"/>
                        </a:tabLst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~30pb</a:t>
                      </a:r>
                      <a:r>
                        <a:rPr kumimoji="1" lang="en-US" sz="1800" b="0" i="0" u="none" strike="noStrike" cap="none" normalizeH="0" baseline="32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-1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8800" algn="l"/>
                        </a:tabLst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0285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Transverse spin gamma-jet 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8800" algn="l"/>
                        </a:tabLst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200 GeV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BFB"/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8800" algn="l"/>
                        </a:tabLst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~250pb</a:t>
                      </a:r>
                      <a:r>
                        <a:rPr kumimoji="1" lang="en-US" sz="1800" b="0" i="0" u="none" strike="noStrike" cap="none" normalizeH="0" baseline="32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-1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8800" algn="l"/>
                        </a:tabLst>
                      </a:pPr>
                      <a:r>
                        <a:rPr kumimoji="1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0285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Transverse spin Drell-Yan (Long term) 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8800" algn="l"/>
                        </a:tabLst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200 </a:t>
                      </a:r>
                      <a:r>
                        <a:rPr kumimoji="1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GeV</a:t>
                      </a:r>
                      <a:endParaRPr kumimoji="1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BFB"/>
                    </a:solidFill>
                  </a:tcPr>
                </a:tc>
              </a:tr>
            </a:tbl>
          </a:graphicData>
        </a:graphic>
      </p:graphicFrame>
      <p:sp>
        <p:nvSpPr>
          <p:cNvPr id="81993" name="Text Box 73"/>
          <p:cNvSpPr txBox="1">
            <a:spLocks noChangeArrowheads="1"/>
          </p:cNvSpPr>
          <p:nvPr/>
        </p:nvSpPr>
        <p:spPr bwMode="auto">
          <a:xfrm>
            <a:off x="1905000" y="5715000"/>
            <a:ext cx="4337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P=.7; </a:t>
            </a:r>
            <a:r>
              <a:rPr lang="en-US" sz="2400" b="1" u="sng">
                <a:solidFill>
                  <a:srgbClr val="FF0000"/>
                </a:solidFill>
              </a:rPr>
              <a:t>running time is critical</a:t>
            </a:r>
            <a:r>
              <a:rPr lang="en-US" sz="2400" b="1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7000" y="5410200"/>
            <a:ext cx="2536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(BNL PAC talk  May 2008)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Spinfests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 urbana,IL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AABB-E99A-4BD6-A875-55EA1273540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3593068"/>
            <a:ext cx="57363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To integrate new people and get to know each other</a:t>
            </a:r>
          </a:p>
          <a:p>
            <a:r>
              <a:rPr lang="en-US" sz="2000" b="1" dirty="0" smtClean="0"/>
              <a:t>Discussion  (deeper than regular PWG meetings) </a:t>
            </a:r>
          </a:p>
          <a:p>
            <a:r>
              <a:rPr lang="en-US" sz="2000" b="1" dirty="0" smtClean="0"/>
              <a:t>Theory lectures</a:t>
            </a:r>
          </a:p>
          <a:p>
            <a:r>
              <a:rPr lang="en-US" sz="2000" b="1" strike="sngStrike" dirty="0" smtClean="0"/>
              <a:t>Complete one’s analysis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884872"/>
            <a:ext cx="542206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2005 at RIKEN (July 11- September 2)</a:t>
            </a:r>
          </a:p>
          <a:p>
            <a:r>
              <a:rPr lang="en-US" sz="2000" b="1" dirty="0" smtClean="0"/>
              <a:t>2006 at BNL (July  24 – September 1)</a:t>
            </a:r>
          </a:p>
          <a:p>
            <a:r>
              <a:rPr lang="en-US" sz="2000" b="1" dirty="0" smtClean="0"/>
              <a:t>    2007 at BNL (March 19 – April 6) (analysis only)</a:t>
            </a:r>
          </a:p>
          <a:p>
            <a:r>
              <a:rPr lang="en-US" sz="2000" b="1" dirty="0" smtClean="0"/>
              <a:t>2007 at RIKEN (June 11 – July 27)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2008 at BNL (July 21 – August 8) </a:t>
            </a:r>
          </a:p>
          <a:p>
            <a:r>
              <a:rPr lang="en-US" sz="2000" b="1" dirty="0" smtClean="0"/>
              <a:t>2009 in Hawaii?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3212068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Goals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4964668"/>
            <a:ext cx="271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Sponsored by RIKEN, LANL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 urbana,IL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AABB-E99A-4BD6-A875-55EA1273540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914400"/>
            <a:ext cx="91486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2000" b="1" dirty="0" smtClean="0"/>
              <a:t>Inclusive </a:t>
            </a:r>
            <a:r>
              <a:rPr lang="en-US" sz="2000" b="1" dirty="0" smtClean="0">
                <a:sym typeface="Symbol"/>
              </a:rPr>
              <a:t></a:t>
            </a:r>
            <a:r>
              <a:rPr lang="en-US" sz="2000" b="1" baseline="30000" dirty="0" smtClean="0"/>
              <a:t>0</a:t>
            </a:r>
            <a:r>
              <a:rPr lang="en-US" sz="2000" b="1" dirty="0" smtClean="0"/>
              <a:t> has been the only probe of the gluon polarization published for now. </a:t>
            </a:r>
          </a:p>
          <a:p>
            <a:r>
              <a:rPr lang="en-US" sz="2000" b="1" dirty="0" smtClean="0"/>
              <a:t>  As the integrated luminosity is increased, other inclusive probes (</a:t>
            </a:r>
            <a:r>
              <a:rPr lang="en-US" sz="2000" b="1" dirty="0" smtClean="0">
                <a:sym typeface="Symbol"/>
              </a:rPr>
              <a:t></a:t>
            </a:r>
            <a:r>
              <a:rPr lang="en-US" sz="2000" b="1" baseline="30000" dirty="0" smtClean="0">
                <a:sym typeface="Symbol"/>
              </a:rPr>
              <a:t>±</a:t>
            </a:r>
            <a:r>
              <a:rPr lang="en-US" sz="2000" b="1" dirty="0" smtClean="0">
                <a:sym typeface="Symbol"/>
              </a:rPr>
              <a:t>, direct photon, </a:t>
            </a:r>
          </a:p>
          <a:p>
            <a:r>
              <a:rPr lang="en-US" sz="2000" b="1" dirty="0" smtClean="0">
                <a:sym typeface="Symbol"/>
              </a:rPr>
              <a:t>heavy quarks) get to be in the scope. In addition, </a:t>
            </a:r>
            <a:r>
              <a:rPr lang="en-US" sz="2000" b="1" dirty="0" err="1" smtClean="0">
                <a:sym typeface="Symbol"/>
              </a:rPr>
              <a:t>di</a:t>
            </a:r>
            <a:r>
              <a:rPr lang="en-US" sz="2000" b="1" dirty="0" smtClean="0">
                <a:sym typeface="Symbol"/>
              </a:rPr>
              <a:t>-jet (</a:t>
            </a:r>
            <a:r>
              <a:rPr lang="en-US" sz="2000" b="1" dirty="0" err="1" smtClean="0">
                <a:sym typeface="Symbol"/>
              </a:rPr>
              <a:t>di-hadron</a:t>
            </a:r>
            <a:r>
              <a:rPr lang="en-US" sz="2000" b="1" dirty="0" smtClean="0">
                <a:sym typeface="Symbol"/>
              </a:rPr>
              <a:t>) analysis </a:t>
            </a:r>
          </a:p>
          <a:p>
            <a:r>
              <a:rPr lang="en-US" sz="2000" b="1" dirty="0" smtClean="0">
                <a:sym typeface="Symbol"/>
              </a:rPr>
              <a:t>determines the kinematics. And the jet correlation itself can be a spin probe.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2413337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The field of transverse spin physics is still developing rapidly.  </a:t>
            </a:r>
          </a:p>
          <a:p>
            <a:r>
              <a:rPr lang="en-US" sz="2000" b="1" dirty="0" smtClean="0"/>
              <a:t>A number of  inclusive A</a:t>
            </a:r>
            <a:r>
              <a:rPr lang="en-US" sz="2000" b="1" baseline="-25000" dirty="0" smtClean="0"/>
              <a:t>N </a:t>
            </a:r>
            <a:r>
              <a:rPr lang="en-US" sz="2000" b="1" dirty="0" smtClean="0"/>
              <a:t>analyses from Runs 6 and 8 still need </a:t>
            </a:r>
          </a:p>
          <a:p>
            <a:r>
              <a:rPr lang="en-US" sz="2000" b="1" dirty="0" smtClean="0"/>
              <a:t>people to work on them!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1548" y="3695819"/>
            <a:ext cx="77018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  We need 30 times more integrated luminosity in </a:t>
            </a:r>
            <a:r>
              <a:rPr lang="en-US" sz="2000" b="1" dirty="0" smtClean="0">
                <a:sym typeface="Symbol"/>
              </a:rPr>
              <a:t>s=200GeV to meet </a:t>
            </a:r>
          </a:p>
          <a:p>
            <a:r>
              <a:rPr lang="en-US" sz="2000" b="1" dirty="0" smtClean="0">
                <a:sym typeface="Symbol"/>
              </a:rPr>
              <a:t>the original plan. (The A</a:t>
            </a:r>
            <a:r>
              <a:rPr lang="en-US" sz="2000" b="1" baseline="-25000" dirty="0" smtClean="0">
                <a:sym typeface="Symbol"/>
              </a:rPr>
              <a:t>LL</a:t>
            </a:r>
            <a:r>
              <a:rPr lang="en-US" sz="2000" b="1" dirty="0" smtClean="0">
                <a:sym typeface="Symbol"/>
              </a:rPr>
              <a:t> of direct photon )</a:t>
            </a:r>
          </a:p>
          <a:p>
            <a:r>
              <a:rPr lang="en-US" sz="2000" b="1" dirty="0" smtClean="0">
                <a:sym typeface="Symbol"/>
              </a:rPr>
              <a:t> Another program with s=500GeV is also exciting. 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105400"/>
            <a:ext cx="5636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The </a:t>
            </a:r>
            <a:r>
              <a:rPr lang="en-US" sz="2000" b="1" dirty="0" err="1" smtClean="0"/>
              <a:t>spinPWG</a:t>
            </a:r>
            <a:r>
              <a:rPr lang="en-US" sz="2000" b="1" dirty="0" smtClean="0"/>
              <a:t> is actively working on Run5,6,8 data.</a:t>
            </a:r>
          </a:p>
        </p:txBody>
      </p:sp>
      <p:sp>
        <p:nvSpPr>
          <p:cNvPr id="11" name="Oval 10"/>
          <p:cNvSpPr/>
          <p:nvPr/>
        </p:nvSpPr>
        <p:spPr>
          <a:xfrm>
            <a:off x="0" y="1066800"/>
            <a:ext cx="3810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6200" y="2565737"/>
            <a:ext cx="3810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200" y="3848219"/>
            <a:ext cx="3810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6200" y="5238929"/>
            <a:ext cx="3810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covered by the </a:t>
            </a:r>
            <a:r>
              <a:rPr lang="en-US" dirty="0" err="1" smtClean="0"/>
              <a:t>SpinPWG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 urbana,IL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AABB-E99A-4BD6-A875-55EA12735403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429000" y="789801"/>
            <a:ext cx="5657850" cy="3172599"/>
            <a:chOff x="304800" y="762000"/>
            <a:chExt cx="5657850" cy="3172599"/>
          </a:xfrm>
        </p:grpSpPr>
        <p:pic>
          <p:nvPicPr>
            <p:cNvPr id="6" name="Picture 102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" y="762000"/>
              <a:ext cx="5657850" cy="31341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4191000" y="3657600"/>
              <a:ext cx="16778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Courtesy of A. </a:t>
              </a:r>
              <a:r>
                <a:rPr lang="en-US" sz="1200" dirty="0" err="1" smtClean="0"/>
                <a:t>Morreale</a:t>
              </a:r>
              <a:endParaRPr lang="en-US" sz="12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838200"/>
            <a:ext cx="489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What is the spin structure of proton?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219200"/>
            <a:ext cx="3264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alibri" pitchFamily="34" charset="0"/>
              <a:buChar char="―"/>
            </a:pPr>
            <a:r>
              <a:rPr lang="en-US" sz="2000" b="1" dirty="0" smtClean="0">
                <a:solidFill>
                  <a:srgbClr val="0000FF"/>
                </a:solidFill>
              </a:rPr>
              <a:t>Longitudinal spin structure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423" y="1524000"/>
            <a:ext cx="3800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Gluon polarization</a:t>
            </a:r>
          </a:p>
          <a:p>
            <a:r>
              <a:rPr lang="en-US" sz="2000" b="1" dirty="0" smtClean="0"/>
              <a:t>(Anti-)quark flavor decomposition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003" y="2438400"/>
            <a:ext cx="3074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alibri" pitchFamily="34" charset="0"/>
              <a:buChar char="―"/>
            </a:pPr>
            <a:r>
              <a:rPr lang="en-US" sz="2000" b="1" dirty="0" smtClean="0">
                <a:solidFill>
                  <a:srgbClr val="0000FF"/>
                </a:solidFill>
              </a:rPr>
              <a:t>Transverse spin structure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738" y="2743200"/>
            <a:ext cx="3098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Transversity</a:t>
            </a:r>
            <a:endParaRPr lang="en-US" sz="2000" b="1" dirty="0" smtClean="0"/>
          </a:p>
          <a:p>
            <a:r>
              <a:rPr lang="en-US" sz="2000" b="1" dirty="0" smtClean="0"/>
              <a:t>Orbital angular momentum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00" y="38862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Method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4267200"/>
            <a:ext cx="81803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The basic idea : </a:t>
            </a:r>
          </a:p>
          <a:p>
            <a:r>
              <a:rPr lang="en-US" sz="2000" b="1" dirty="0" smtClean="0"/>
              <a:t>     To see the spin effect, measure the difference between spin orientations.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5029200"/>
            <a:ext cx="2429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A_LL, A_L, A_TT, A_N, …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D_LL, D_LS,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 urbana,IL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AABB-E99A-4BD6-A875-55EA1273540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Published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PHENIX Collaboration meeting </a:t>
            </a:r>
            <a:r>
              <a:rPr lang="en-US" dirty="0" err="1" smtClean="0"/>
              <a:t>urbana,IL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AABB-E99A-4BD6-A875-55EA1273540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905470"/>
            <a:ext cx="6338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Double </a:t>
            </a:r>
            <a:r>
              <a:rPr lang="en-US" dirty="0" err="1" smtClean="0"/>
              <a:t>Helicity</a:t>
            </a:r>
            <a:r>
              <a:rPr lang="en-US" dirty="0" smtClean="0"/>
              <a:t> Asymmetry in Inclusive Mid-Rapidity neutral </a:t>
            </a:r>
            <a:r>
              <a:rPr lang="en-US" dirty="0" err="1" smtClean="0"/>
              <a:t>pion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Production for Polarized </a:t>
            </a:r>
            <a:r>
              <a:rPr lang="en-US" dirty="0" err="1" smtClean="0"/>
              <a:t>p+p</a:t>
            </a:r>
            <a:r>
              <a:rPr lang="en-US" dirty="0" smtClean="0"/>
              <a:t> Collisions at </a:t>
            </a:r>
            <a:r>
              <a:rPr lang="en-US" dirty="0" err="1" smtClean="0"/>
              <a:t>sqrt</a:t>
            </a:r>
            <a:r>
              <a:rPr lang="en-US" dirty="0" smtClean="0"/>
              <a:t>(s)=200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1057870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ppg31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1515070"/>
            <a:ext cx="333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Phys. Rev. </a:t>
            </a:r>
            <a:r>
              <a:rPr lang="en-US" dirty="0" err="1" smtClean="0">
                <a:solidFill>
                  <a:srgbClr val="FF0000"/>
                </a:solidFill>
              </a:rPr>
              <a:t>Lett</a:t>
            </a:r>
            <a:r>
              <a:rPr lang="en-US" dirty="0" smtClean="0">
                <a:solidFill>
                  <a:srgbClr val="FF0000"/>
                </a:solidFill>
              </a:rPr>
              <a:t>. 93, 202002 (2004)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2353270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ppg50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08422" y="2286000"/>
            <a:ext cx="67401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 of Transverse Single-Spin Asymmetries for Mid-rapidity </a:t>
            </a:r>
          </a:p>
          <a:p>
            <a:r>
              <a:rPr lang="en-US" dirty="0" smtClean="0"/>
              <a:t>Production of Neutral </a:t>
            </a:r>
            <a:r>
              <a:rPr lang="en-US" dirty="0" err="1" smtClean="0"/>
              <a:t>Pions</a:t>
            </a:r>
            <a:r>
              <a:rPr lang="en-US" dirty="0" smtClean="0"/>
              <a:t> and Charged Hadrons in Polarized </a:t>
            </a:r>
            <a:r>
              <a:rPr lang="en-US" dirty="0" err="1" smtClean="0"/>
              <a:t>p+p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Collisions at </a:t>
            </a:r>
            <a:r>
              <a:rPr lang="en-US" dirty="0" err="1" smtClean="0"/>
              <a:t>sqrt</a:t>
            </a:r>
            <a:r>
              <a:rPr lang="en-US" dirty="0" smtClean="0"/>
              <a:t>(s) = 200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84622" y="3135868"/>
            <a:ext cx="333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Phys. Rev. </a:t>
            </a:r>
            <a:r>
              <a:rPr lang="en-US" dirty="0" err="1" smtClean="0">
                <a:solidFill>
                  <a:srgbClr val="FF0000"/>
                </a:solidFill>
              </a:rPr>
              <a:t>Lett</a:t>
            </a:r>
            <a:r>
              <a:rPr lang="en-US" dirty="0" smtClean="0">
                <a:solidFill>
                  <a:srgbClr val="FF0000"/>
                </a:solidFill>
              </a:rPr>
              <a:t>. 95, 202001 (2005)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3810000"/>
            <a:ext cx="7082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 Update on the Double </a:t>
            </a:r>
            <a:r>
              <a:rPr lang="en-US" dirty="0" err="1" smtClean="0"/>
              <a:t>Helicity</a:t>
            </a:r>
            <a:r>
              <a:rPr lang="en-US" dirty="0" smtClean="0"/>
              <a:t> Asymmetry in Inclusive </a:t>
            </a:r>
            <a:r>
              <a:rPr lang="en-US" dirty="0" err="1" smtClean="0"/>
              <a:t>Midrapidity</a:t>
            </a:r>
            <a:r>
              <a:rPr lang="en-US" dirty="0" smtClean="0"/>
              <a:t> </a:t>
            </a:r>
          </a:p>
          <a:p>
            <a:r>
              <a:rPr lang="en-US" dirty="0" smtClean="0"/>
              <a:t>$\pi^{0}$ Production for Polarized $</a:t>
            </a:r>
            <a:r>
              <a:rPr lang="en-US" dirty="0" err="1" smtClean="0"/>
              <a:t>p+p</a:t>
            </a:r>
            <a:r>
              <a:rPr lang="en-US" dirty="0" smtClean="0"/>
              <a:t>$ Collisions at $\</a:t>
            </a:r>
            <a:r>
              <a:rPr lang="en-US" dirty="0" err="1" smtClean="0"/>
              <a:t>sqrt</a:t>
            </a:r>
            <a:r>
              <a:rPr lang="en-US" dirty="0" smtClean="0"/>
              <a:t>{s}=200$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" y="3886200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pg59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19200" y="4419600"/>
            <a:ext cx="332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Phys. Rev. D 73, 091102(R) (2006)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600" y="5172670"/>
            <a:ext cx="70652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Inclusive cross section and double </a:t>
            </a:r>
            <a:r>
              <a:rPr lang="en-US" dirty="0" err="1" smtClean="0"/>
              <a:t>helicity</a:t>
            </a:r>
            <a:r>
              <a:rPr lang="en-US" dirty="0" smtClean="0"/>
              <a:t> asymmetry for pi^0 production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p+p</a:t>
            </a:r>
            <a:r>
              <a:rPr lang="en-US" dirty="0" smtClean="0"/>
              <a:t> collisions at </a:t>
            </a:r>
            <a:r>
              <a:rPr lang="en-US" dirty="0" err="1" smtClean="0"/>
              <a:t>sqrt</a:t>
            </a:r>
            <a:r>
              <a:rPr lang="en-US" dirty="0" smtClean="0"/>
              <a:t>(s)=200 </a:t>
            </a:r>
            <a:r>
              <a:rPr lang="en-US" dirty="0" err="1" smtClean="0"/>
              <a:t>GeV</a:t>
            </a:r>
            <a:r>
              <a:rPr lang="en-US" dirty="0" smtClean="0"/>
              <a:t>: </a:t>
            </a:r>
          </a:p>
          <a:p>
            <a:r>
              <a:rPr lang="en-US" dirty="0" smtClean="0"/>
              <a:t>Implications for the polarized gluon distribution in the proton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0" y="5334000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ppg63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219200" y="6096000"/>
            <a:ext cx="305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Phys. Rev. D 76, 051106 (2007)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00600" y="1600200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Run3 pi0 A_LL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800600" y="3124200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Run3 pi0, h A_N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800600" y="4572000"/>
            <a:ext cx="3030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i0 A_LL, update (Run3+Run4)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724400" y="6248400"/>
            <a:ext cx="287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i0 A_LL, update chi2 (Run5)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(proto) </a:t>
            </a:r>
            <a:r>
              <a:rPr lang="en-US" dirty="0" err="1" smtClean="0"/>
              <a:t>ppgs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 urbana,IL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AABB-E99A-4BD6-A875-55EA12735403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1295400"/>
          <a:ext cx="8610599" cy="2826494"/>
        </p:xfrm>
        <a:graphic>
          <a:graphicData uri="http://schemas.openxmlformats.org/drawingml/2006/table">
            <a:tbl>
              <a:tblPr/>
              <a:tblGrid>
                <a:gridCol w="499433"/>
                <a:gridCol w="406945"/>
                <a:gridCol w="989532"/>
                <a:gridCol w="236989"/>
                <a:gridCol w="236989"/>
                <a:gridCol w="236989"/>
                <a:gridCol w="236989"/>
                <a:gridCol w="608236"/>
                <a:gridCol w="277463"/>
                <a:gridCol w="554926"/>
                <a:gridCol w="369950"/>
                <a:gridCol w="326019"/>
                <a:gridCol w="353539"/>
                <a:gridCol w="518157"/>
                <a:gridCol w="547990"/>
                <a:gridCol w="2210453"/>
              </a:tblGrid>
              <a:tr h="447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latin typeface="Arial"/>
                        </a:rPr>
                        <a:t>2008b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latin typeface="Arial"/>
                        </a:rPr>
                        <a:t>Spin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 err="1">
                          <a:latin typeface="Arial"/>
                        </a:rPr>
                        <a:t>M.Togawa;G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.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Bunce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,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S.White,Y.Goto,K.Tanida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800080"/>
                          </a:solidFill>
                          <a:latin typeface="Arial"/>
                        </a:rPr>
                        <a:t>84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800080"/>
                          </a:solidFill>
                          <a:latin typeface="Arial"/>
                        </a:rPr>
                        <a:t>18-Apr-08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Arial"/>
                        </a:rPr>
                        <a:t>2008b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Arial"/>
                        </a:rPr>
                        <a:t>5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Arial"/>
                        </a:rPr>
                        <a:t>p+p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Arial"/>
                        </a:rPr>
                        <a:t>200 GeV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Arial"/>
                        </a:rPr>
                        <a:t>A_N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Arial"/>
                        </a:rPr>
                        <a:t>forward neutron x-sect and A_N; M.Togawa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47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Arial"/>
                        </a:rPr>
                        <a:t>2007l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Arial"/>
                        </a:rPr>
                        <a:t>Spin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Arial"/>
                        </a:rPr>
                        <a:t>F. Ellinghaus; J.Seele,E.Kinney,C.Aidala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800080"/>
                          </a:solidFill>
                          <a:latin typeface="Arial"/>
                        </a:rPr>
                        <a:t>210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800080"/>
                          </a:solidFill>
                          <a:latin typeface="Arial"/>
                        </a:rPr>
                        <a:t>14-Dec-07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latin typeface="Arial"/>
                        </a:rPr>
                        <a:t>2007l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latin typeface="Arial"/>
                        </a:rPr>
                        <a:t>5,6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err="1">
                          <a:latin typeface="Arial"/>
                        </a:rPr>
                        <a:t>p+p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latin typeface="Arial"/>
                        </a:rPr>
                        <a:t>200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GeV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err="1">
                          <a:latin typeface="Arial"/>
                        </a:rPr>
                        <a:t>A_LL,eta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latin typeface="Arial"/>
                        </a:rPr>
                        <a:t>x-sect, A_LL eta,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comp.to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pi^0; F.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Ellinghaus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74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Arial"/>
                        </a:rPr>
                        <a:t>2007k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Arial"/>
                        </a:rPr>
                        <a:t>Spin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Arial"/>
                        </a:rPr>
                        <a:t>K.Nakano;Y.Akiba,Y.Goto,J.Lajoie,T.-A.Shibata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800080"/>
                          </a:solidFill>
                          <a:latin typeface="Arial"/>
                        </a:rPr>
                        <a:t>302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800080"/>
                          </a:solidFill>
                          <a:latin typeface="Arial"/>
                        </a:rPr>
                        <a:t>13-Sep-07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Arial"/>
                        </a:rPr>
                        <a:t>2007k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Arial"/>
                        </a:rPr>
                        <a:t>6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err="1">
                          <a:latin typeface="Arial"/>
                        </a:rPr>
                        <a:t>p+p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Arial"/>
                        </a:rPr>
                        <a:t>200 GeV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Arial"/>
                        </a:rPr>
                        <a:t>A_LL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latin typeface="Arial"/>
                        </a:rPr>
                        <a:t>Event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structure&amp;A_Ll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in part. cluster;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K.Nakano</a:t>
                      </a:r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218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Arial"/>
                        </a:rPr>
                        <a:t>2007i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Arial"/>
                        </a:rPr>
                        <a:t>Spin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Arial"/>
                        </a:rPr>
                        <a:t>K.Boyle; A. Bazilevsky, G. Bunce, A. Deshpande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800080"/>
                          </a:solidFill>
                          <a:latin typeface="Arial"/>
                        </a:rPr>
                        <a:t>332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800080"/>
                          </a:solidFill>
                          <a:latin typeface="Arial"/>
                        </a:rPr>
                        <a:t>14-Aug-07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Arial"/>
                        </a:rPr>
                        <a:t>2007i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Arial"/>
                        </a:rPr>
                        <a:t>6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Arial"/>
                        </a:rPr>
                        <a:t>p+p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Arial"/>
                        </a:rPr>
                        <a:t>200 GeV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Arial"/>
                        </a:rPr>
                        <a:t>A_LL,pi^0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latin typeface="Arial"/>
                        </a:rPr>
                        <a:t>delta G from pi^0 A_LL; K. Boyle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855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089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Arial"/>
                        </a:rPr>
                        <a:t>Spin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800000"/>
                          </a:solidFill>
                          <a:latin typeface="Arial"/>
                        </a:rPr>
                        <a:t>hep-ex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8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800080"/>
                          </a:solidFill>
                          <a:latin typeface="Arial"/>
                        </a:rPr>
                        <a:t>wrk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800080"/>
                          </a:solidFill>
                          <a:latin typeface="Arial"/>
                        </a:rPr>
                        <a:t>PRL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800080"/>
                          </a:solidFill>
                          <a:latin typeface="Arial"/>
                        </a:rPr>
                        <a:t>PPG formed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80008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800080"/>
                          </a:solidFill>
                          <a:latin typeface="Arial"/>
                        </a:rPr>
                        <a:t>7-Jul-08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Arial"/>
                        </a:rPr>
                        <a:t>2007g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Arial"/>
                        </a:rPr>
                        <a:t>5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Arial"/>
                        </a:rPr>
                        <a:t>p+p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Arial"/>
                        </a:rPr>
                        <a:t>200 GeV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Arial"/>
                        </a:rPr>
                        <a:t>di_h,crl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 err="1">
                          <a:latin typeface="Arial"/>
                        </a:rPr>
                        <a:t>k_T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asymmetry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di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-h </a:t>
                      </a:r>
                      <a:r>
                        <a:rPr lang="en-US" sz="800" b="1" i="0" u="none" strike="noStrike" dirty="0" err="1">
                          <a:latin typeface="Arial"/>
                        </a:rPr>
                        <a:t>correl.long.pol.;Doug</a:t>
                      </a:r>
                      <a:r>
                        <a:rPr lang="en-US" sz="800" b="1" i="0" u="none" strike="noStrike" dirty="0">
                          <a:latin typeface="Arial"/>
                        </a:rPr>
                        <a:t> Fields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877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333300"/>
                          </a:solidFill>
                          <a:latin typeface="Arial"/>
                        </a:rPr>
                        <a:t>PPG #</a:t>
                      </a:r>
                    </a:p>
                  </a:txBody>
                  <a:tcPr marL="4916" marR="4916" marT="4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333300"/>
                          </a:solidFill>
                          <a:latin typeface="Arial"/>
                        </a:rPr>
                        <a:t>PWG</a:t>
                      </a:r>
                    </a:p>
                  </a:txBody>
                  <a:tcPr marL="4916" marR="4916" marT="4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3300"/>
                          </a:solidFill>
                          <a:latin typeface="Arial Rounded MT Bold"/>
                        </a:rPr>
                        <a:t>arXiv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3300"/>
                          </a:solidFill>
                          <a:latin typeface="Arial Rounded MT Bold"/>
                        </a:rPr>
                        <a:t>IRC formed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3300"/>
                          </a:solidFill>
                          <a:latin typeface="Arial Rounded MT Bold"/>
                        </a:rPr>
                        <a:t>w/us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3300"/>
                          </a:solidFill>
                          <a:latin typeface="Arial Rounded MT Bold"/>
                        </a:rPr>
                        <a:t>w/jrn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3300"/>
                          </a:solidFill>
                          <a:latin typeface="Arial Rounded MT Bold"/>
                        </a:rPr>
                        <a:t>jrn.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333300"/>
                          </a:solidFill>
                          <a:latin typeface="Arial Rounded MT Bold"/>
                        </a:rPr>
                        <a:t>last action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3300"/>
                          </a:solidFill>
                          <a:latin typeface="Arial Rounded MT Bold"/>
                        </a:rPr>
                        <a:t>days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3300"/>
                          </a:solidFill>
                          <a:latin typeface="Arial Rounded MT Bold"/>
                        </a:rPr>
                        <a:t>last act'n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333300"/>
                          </a:solidFill>
                          <a:latin typeface="Arial"/>
                        </a:rPr>
                        <a:t>PPG #</a:t>
                      </a:r>
                    </a:p>
                  </a:txBody>
                  <a:tcPr marL="4916" marR="4916" marT="4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3300"/>
                          </a:solidFill>
                          <a:latin typeface="Arial Rounded MT Bold"/>
                        </a:rPr>
                        <a:t>Run(s)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333300"/>
                          </a:solidFill>
                          <a:latin typeface="Arial"/>
                        </a:rPr>
                        <a:t>CollSys</a:t>
                      </a:r>
                    </a:p>
                  </a:txBody>
                  <a:tcPr marL="4916" marR="4916" marT="4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333300"/>
                          </a:solidFill>
                          <a:latin typeface="Arial"/>
                        </a:rPr>
                        <a:t>sqrt(sNN)</a:t>
                      </a:r>
                    </a:p>
                  </a:txBody>
                  <a:tcPr marL="4916" marR="4916" marT="4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3333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916" marR="4916" marT="4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333300"/>
                          </a:solidFill>
                          <a:latin typeface="Arial"/>
                        </a:rPr>
                        <a:t>Description and PPG Head Name</a:t>
                      </a:r>
                    </a:p>
                  </a:txBody>
                  <a:tcPr marL="4916" marR="4916" marT="4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087prd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Arial"/>
                        </a:rPr>
                        <a:t>Spin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800000"/>
                          </a:solidFill>
                          <a:latin typeface="Arial"/>
                        </a:rPr>
                        <a:t>hep-ex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1" u="none" strike="noStrike">
                          <a:latin typeface="Arial"/>
                        </a:rPr>
                        <a:t>2-Jun-08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800080"/>
                          </a:solidFill>
                          <a:latin typeface="Arial"/>
                        </a:rPr>
                        <a:t>int1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800080"/>
                          </a:solidFill>
                          <a:latin typeface="Arial"/>
                        </a:rPr>
                        <a:t>prdR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800080"/>
                          </a:solidFill>
                          <a:latin typeface="Arial"/>
                        </a:rPr>
                        <a:t>first int. revue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800080"/>
                          </a:solidFill>
                          <a:latin typeface="Arial"/>
                        </a:rPr>
                        <a:t>56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800080"/>
                          </a:solidFill>
                          <a:latin typeface="Arial"/>
                        </a:rPr>
                        <a:t>16-May-08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087prd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Arial"/>
                        </a:rPr>
                        <a:t>6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Arial"/>
                        </a:rPr>
                        <a:t>p+p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Arial"/>
                        </a:rPr>
                        <a:t>62.4 GeV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Arial"/>
                        </a:rPr>
                        <a:t>A_LL,pi^0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latin typeface="Arial"/>
                        </a:rPr>
                        <a:t>pi^0 incl. X-sect &amp; A_LL; K. Aoki</a:t>
                      </a:r>
                    </a:p>
                  </a:txBody>
                  <a:tcPr marL="4916" marR="4916" marT="4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 urbana,IL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AABB-E99A-4BD6-A875-55EA1273540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7620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2008. </a:t>
            </a:r>
            <a:r>
              <a:rPr lang="en-US" dirty="0"/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88874" y="762000"/>
            <a:ext cx="3839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(Run5,6) Prompt mu A_LL, A_L </a:t>
            </a:r>
          </a:p>
          <a:p>
            <a:r>
              <a:rPr lang="en-US" dirty="0" smtClean="0"/>
              <a:t>(Run3) Anti-Lambda (D_LL), D_LS, A_LL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447800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2008.6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144780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(Run6) IFF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1828800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2008.5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0" y="1828800"/>
            <a:ext cx="2372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(Run6) Prompt mu A_N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2209800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2008.3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0" y="2209800"/>
            <a:ext cx="3593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(Run6) Direct-gamma 62.4GeV (H/P)</a:t>
            </a:r>
          </a:p>
          <a:p>
            <a:r>
              <a:rPr lang="en-US" dirty="0" smtClean="0"/>
              <a:t>(Run6) Charged pi A_LL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2971800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2007.12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0" y="2971800"/>
            <a:ext cx="165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(Run6) Eta A_LL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3468469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2007.11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0" y="3468469"/>
            <a:ext cx="25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(Run3) anti-Lambda D_LL</a:t>
            </a:r>
          </a:p>
          <a:p>
            <a:r>
              <a:rPr lang="en-US" dirty="0" smtClean="0"/>
              <a:t>(Run5) single-e A_LL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" y="4126468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2007.10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47800" y="4126468"/>
            <a:ext cx="2692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(Run5) direct photon A_LL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4572000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2007.7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447800" y="4583668"/>
            <a:ext cx="170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(Run5) eta (H/P)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" y="5029200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2007.6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447800" y="5029200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(Run6) pi0 A_LL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37990" y="5498068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2007.5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428590" y="5486400"/>
            <a:ext cx="2953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(Run6) pi0 62.4GeV (H/P) </a:t>
            </a:r>
          </a:p>
          <a:p>
            <a:r>
              <a:rPr lang="en-US" dirty="0" smtClean="0"/>
              <a:t>(Run6) MPC pi0 62.4GeV A_N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activities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 urbana,IL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AABB-E99A-4BD6-A875-55EA1273540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609600"/>
            <a:ext cx="7980997" cy="578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867400" y="4953000"/>
            <a:ext cx="2627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June 2007 ~ July 2008</a:t>
            </a:r>
          </a:p>
          <a:p>
            <a:r>
              <a:rPr lang="en-US" dirty="0" smtClean="0"/>
              <a:t>Presentations at </a:t>
            </a:r>
            <a:r>
              <a:rPr lang="en-US" dirty="0" err="1" smtClean="0"/>
              <a:t>SpinPWG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>
                <a:ea typeface="ＭＳ Ｐゴシック" pitchFamily="34" charset="-128"/>
              </a:rPr>
              <a:t>PHENIX datasets</a:t>
            </a:r>
            <a:endParaRPr lang="en-US" dirty="0">
              <a:ea typeface="ＭＳ Ｐゴシック" pitchFamily="34" charset="-128"/>
            </a:endParaRPr>
          </a:p>
        </p:txBody>
      </p:sp>
      <p:graphicFrame>
        <p:nvGraphicFramePr>
          <p:cNvPr id="704813" name="Group 301"/>
          <p:cNvGraphicFramePr>
            <a:graphicFrameLocks noGrp="1"/>
          </p:cNvGraphicFramePr>
          <p:nvPr/>
        </p:nvGraphicFramePr>
        <p:xfrm>
          <a:off x="304800" y="1966556"/>
          <a:ext cx="8610600" cy="2377440"/>
        </p:xfrm>
        <a:graphic>
          <a:graphicData uri="http://schemas.openxmlformats.org/drawingml/2006/table">
            <a:tbl>
              <a:tblPr/>
              <a:tblGrid>
                <a:gridCol w="1828800"/>
                <a:gridCol w="1600200"/>
                <a:gridCol w="1981200"/>
                <a:gridCol w="1676400"/>
                <a:gridCol w="1524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Rounded MT Bold" pitchFamily="34" charset="0"/>
                          <a:cs typeface="Arial" pitchFamily="34" charset="0"/>
                        </a:rPr>
                        <a:t>Year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ymbol" pitchFamily="18" charset="2"/>
                        </a:rPr>
                        <a:t>Ö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Rounded MT Bold" pitchFamily="34" charset="0"/>
                        </a:rPr>
                        <a:t>s [GeV]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Rounded MT Bold" pitchFamily="34" charset="0"/>
                          <a:cs typeface="Arial" pitchFamily="34" charset="0"/>
                        </a:rPr>
                        <a:t>Recorded 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Rounded MT Bold" pitchFamily="34" charset="0"/>
                        </a:rPr>
                        <a:t>Pol [%]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Rounded MT Bold" pitchFamily="34" charset="0"/>
                        </a:rPr>
                        <a:t>FOM (P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Rounded MT Bold" pitchFamily="34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Rounded MT Bold" pitchFamily="34" charset="0"/>
                        </a:rPr>
                        <a:t>L)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2003 (Run 3)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.35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  <a:cs typeface="Arial" pitchFamily="34" charset="0"/>
                        </a:rPr>
                        <a:t>pb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  <a:cs typeface="Arial" pitchFamily="34" charset="0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27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1.9 nb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2004 (Run 4)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.12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  <a:cs typeface="Arial" pitchFamily="34" charset="0"/>
                        </a:rPr>
                        <a:t>pb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  <a:cs typeface="Arial" pitchFamily="34" charset="0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40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3.1 nb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-1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  <a:cs typeface="Arial" pitchFamily="34" charset="0"/>
                        </a:rPr>
                        <a:t>2005 (Run 5)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  <a:cs typeface="Arial" pitchFamily="34" charset="0"/>
                        </a:rPr>
                        <a:t>200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  <a:cs typeface="Arial" pitchFamily="34" charset="0"/>
                        </a:rPr>
                        <a:t>3.4 pb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  <a:cs typeface="Arial" pitchFamily="34" charset="0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  <a:cs typeface="Arial" pitchFamily="34" charset="0"/>
                        </a:rPr>
                        <a:t>49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  <a:cs typeface="Arial" pitchFamily="34" charset="0"/>
                        </a:rPr>
                        <a:t>200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nb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-1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  <a:cs typeface="Arial" pitchFamily="34" charset="0"/>
                        </a:rPr>
                        <a:t>2006 (Run 6)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  <a:cs typeface="Arial" pitchFamily="34" charset="0"/>
                        </a:rPr>
                        <a:t>200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7.5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  <a:cs typeface="Arial" pitchFamily="34" charset="0"/>
                        </a:rPr>
                        <a:t>pb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  <a:cs typeface="Arial" pitchFamily="34" charset="0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57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790 nb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-1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  <a:cs typeface="Arial" pitchFamily="34" charset="0"/>
                        </a:rPr>
                        <a:t>2006 (Run 6)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  <a:cs typeface="Arial" pitchFamily="34" charset="0"/>
                        </a:rPr>
                        <a:t>62.4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.08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  <a:cs typeface="Arial" pitchFamily="34" charset="0"/>
                        </a:rPr>
                        <a:t>pb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  <a:cs typeface="Arial" pitchFamily="34" charset="0"/>
                        </a:rPr>
                        <a:t>-1 **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48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4.2 nb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-1 **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04584" name="Rectangle 72"/>
          <p:cNvSpPr>
            <a:spLocks noChangeArrowheads="1"/>
          </p:cNvSpPr>
          <p:nvPr/>
        </p:nvSpPr>
        <p:spPr bwMode="auto">
          <a:xfrm>
            <a:off x="228601" y="835223"/>
            <a:ext cx="4724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81D58"/>
                </a:solidFill>
                <a:latin typeface="Arial Rounded MT Bold" pitchFamily="34" charset="0"/>
              </a:rPr>
              <a:t>Longitudinally Polarized Runs</a:t>
            </a:r>
          </a:p>
        </p:txBody>
      </p:sp>
      <p:sp>
        <p:nvSpPr>
          <p:cNvPr id="704816" name="Text Box 304"/>
          <p:cNvSpPr txBox="1">
            <a:spLocks noChangeArrowheads="1"/>
          </p:cNvSpPr>
          <p:nvPr/>
        </p:nvSpPr>
        <p:spPr bwMode="auto">
          <a:xfrm>
            <a:off x="7464425" y="4407932"/>
            <a:ext cx="16795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1400" b="0" dirty="0">
                <a:solidFill>
                  <a:schemeClr val="accent2"/>
                </a:solidFill>
                <a:latin typeface="Arial" pitchFamily="34" charset="0"/>
              </a:rPr>
              <a:t>** initial </a:t>
            </a:r>
            <a:r>
              <a:rPr lang="en-US" sz="1400" b="0" dirty="0" smtClean="0">
                <a:solidFill>
                  <a:schemeClr val="accent2"/>
                </a:solidFill>
                <a:latin typeface="Arial" pitchFamily="34" charset="0"/>
              </a:rPr>
              <a:t>estimate</a:t>
            </a:r>
            <a:endParaRPr lang="en-US" sz="1400" b="0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7/18/2008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AABB-E99A-4BD6-A875-55EA1273540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 urbana,IL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4800" y="1371600"/>
            <a:ext cx="4444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The program for gluon polarization (</a:t>
            </a:r>
            <a:r>
              <a:rPr lang="en-US" sz="2000" b="1" dirty="0" smtClean="0">
                <a:sym typeface="Symbol"/>
              </a:rPr>
              <a:t>g) 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91697" y="5391090"/>
            <a:ext cx="2480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No data since Run6….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057400" y="4941332"/>
            <a:ext cx="12954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Arrow 19"/>
          <p:cNvSpPr/>
          <p:nvPr/>
        </p:nvSpPr>
        <p:spPr>
          <a:xfrm>
            <a:off x="2514600" y="4788932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flipH="1">
            <a:off x="3810000" y="4788932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029200" y="4788932"/>
            <a:ext cx="2156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(With the rotator on)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3429000" y="4941332"/>
            <a:ext cx="12954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PHENIX datasets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 urbana,IL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AABB-E99A-4BD6-A875-55EA1273540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119"/>
          <p:cNvSpPr>
            <a:spLocks noChangeArrowheads="1"/>
          </p:cNvSpPr>
          <p:nvPr/>
        </p:nvSpPr>
        <p:spPr bwMode="auto">
          <a:xfrm>
            <a:off x="228601" y="838200"/>
            <a:ext cx="4648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81D58"/>
                </a:solidFill>
                <a:latin typeface="Arial Rounded MT Bold" pitchFamily="34" charset="0"/>
              </a:rPr>
              <a:t>Transversely Polarized Runs</a:t>
            </a:r>
          </a:p>
        </p:txBody>
      </p:sp>
      <p:graphicFrame>
        <p:nvGraphicFramePr>
          <p:cNvPr id="7" name="Group 303"/>
          <p:cNvGraphicFramePr>
            <a:graphicFrameLocks/>
          </p:cNvGraphicFramePr>
          <p:nvPr/>
        </p:nvGraphicFramePr>
        <p:xfrm>
          <a:off x="304800" y="1962090"/>
          <a:ext cx="8610600" cy="2377440"/>
        </p:xfrm>
        <a:graphic>
          <a:graphicData uri="http://schemas.openxmlformats.org/drawingml/2006/table">
            <a:tbl>
              <a:tblPr/>
              <a:tblGrid>
                <a:gridCol w="1828456"/>
                <a:gridCol w="1599900"/>
                <a:gridCol w="1982447"/>
                <a:gridCol w="1676084"/>
                <a:gridCol w="1523713"/>
              </a:tblGrid>
              <a:tr h="393007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Rounded MT Bold" pitchFamily="34" charset="0"/>
                          <a:cs typeface="Arial" pitchFamily="34" charset="0"/>
                        </a:rPr>
                        <a:t>Year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ymbol" pitchFamily="18" charset="2"/>
                        </a:rPr>
                        <a:t>Ö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Rounded MT Bold" pitchFamily="34" charset="0"/>
                        </a:rPr>
                        <a:t>s [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Rounded MT Bold" pitchFamily="34" charset="0"/>
                        </a:rPr>
                        <a:t>GeV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Rounded MT Bold" pitchFamily="34" charset="0"/>
                        </a:rPr>
                        <a:t>]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Rounded MT Bold" pitchFamily="34" charset="0"/>
                          <a:cs typeface="Arial" pitchFamily="34" charset="0"/>
                        </a:rPr>
                        <a:t>Recorded 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Rounded MT Bold" pitchFamily="34" charset="0"/>
                        </a:rPr>
                        <a:t>Pol [%]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Rounded MT Bold" pitchFamily="34" charset="0"/>
                        </a:rPr>
                        <a:t>FOM (P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Rounded MT Bold" pitchFamily="34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Rounded MT Bold" pitchFamily="34" charset="0"/>
                        </a:rPr>
                        <a:t>L)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007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2001 (Run 2)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.15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  <a:cs typeface="Arial" pitchFamily="34" charset="0"/>
                        </a:rPr>
                        <a:t>pb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  <a:cs typeface="Arial" pitchFamily="34" charset="0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3.4 nb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007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  <a:cs typeface="Arial" pitchFamily="34" charset="0"/>
                        </a:rPr>
                        <a:t>2005 (Run 5)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  <a:cs typeface="Arial" pitchFamily="34" charset="0"/>
                        </a:rPr>
                        <a:t>200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  <a:cs typeface="Arial" pitchFamily="34" charset="0"/>
                        </a:rPr>
                        <a:t>.16 pb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  <a:cs typeface="Arial" pitchFamily="34" charset="0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  <a:cs typeface="Arial" pitchFamily="34" charset="0"/>
                        </a:rPr>
                        <a:t>47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  <a:cs typeface="Arial" pitchFamily="34" charset="0"/>
                        </a:rPr>
                        <a:t>38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nb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986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  <a:cs typeface="Arial" pitchFamily="34" charset="0"/>
                        </a:rPr>
                        <a:t>2006 (Run 6)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  <a:cs typeface="Arial" pitchFamily="34" charset="0"/>
                        </a:rPr>
                        <a:t>200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2.7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  <a:cs typeface="Arial" pitchFamily="34" charset="0"/>
                        </a:rPr>
                        <a:t>pb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  <a:cs typeface="Arial" pitchFamily="34" charset="0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57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880 nb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007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  <a:cs typeface="Arial" pitchFamily="34" charset="0"/>
                        </a:rPr>
                        <a:t>2006 (Run 6)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  <a:cs typeface="Arial" pitchFamily="34" charset="0"/>
                        </a:rPr>
                        <a:t>62.4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.02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  <a:cs typeface="Arial" pitchFamily="34" charset="0"/>
                        </a:rPr>
                        <a:t>pb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  <a:cs typeface="Arial" pitchFamily="34" charset="0"/>
                        </a:rPr>
                        <a:t>-1 **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48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  <a:cs typeface="Arial" pitchFamily="34" charset="0"/>
                        </a:rPr>
                        <a:t>4.6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nb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-1 **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986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2008 (Run8)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5.2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  <a:cs typeface="Arial" pitchFamily="34" charset="0"/>
                        </a:rPr>
                        <a:t>pb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  <a:cs typeface="Arial" pitchFamily="34" charset="0"/>
                        </a:rPr>
                        <a:t>-1 **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45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1100 nb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itchFamily="34" charset="0"/>
                        </a:rPr>
                        <a:t>-1 **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304"/>
          <p:cNvSpPr txBox="1">
            <a:spLocks noChangeArrowheads="1"/>
          </p:cNvSpPr>
          <p:nvPr/>
        </p:nvSpPr>
        <p:spPr bwMode="auto">
          <a:xfrm>
            <a:off x="7464425" y="4473713"/>
            <a:ext cx="16795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1400" b="0" dirty="0">
                <a:solidFill>
                  <a:schemeClr val="accent2"/>
                </a:solidFill>
                <a:latin typeface="Arial" pitchFamily="34" charset="0"/>
              </a:rPr>
              <a:t>** initial </a:t>
            </a:r>
            <a:r>
              <a:rPr lang="en-US" sz="1400" b="0" dirty="0" smtClean="0">
                <a:solidFill>
                  <a:schemeClr val="accent2"/>
                </a:solidFill>
                <a:latin typeface="Arial" pitchFamily="34" charset="0"/>
              </a:rPr>
              <a:t>estimate</a:t>
            </a:r>
            <a:endParaRPr lang="en-US" sz="1400" b="0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371600"/>
            <a:ext cx="6681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The program for </a:t>
            </a:r>
            <a:r>
              <a:rPr lang="en-US" sz="2000" b="1" dirty="0" err="1" smtClean="0"/>
              <a:t>transversity</a:t>
            </a:r>
            <a:r>
              <a:rPr lang="en-US" sz="2000" b="1" dirty="0" smtClean="0"/>
              <a:t> and orbital angular momentum.</a:t>
            </a:r>
            <a:endParaRPr lang="en-US" sz="20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057400" y="5086291"/>
            <a:ext cx="12954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>
          <a:xfrm rot="16200000">
            <a:off x="2514600" y="4933891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6200000" flipH="1">
            <a:off x="3810000" y="4933891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429000" y="5086291"/>
            <a:ext cx="12954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050393" y="5846703"/>
            <a:ext cx="12954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421993" y="5846703"/>
            <a:ext cx="12954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Arrow 15"/>
          <p:cNvSpPr/>
          <p:nvPr/>
        </p:nvSpPr>
        <p:spPr>
          <a:xfrm rot="3414218">
            <a:off x="2546074" y="5725962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3414218" flipH="1" flipV="1">
            <a:off x="3855292" y="566582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953000" y="4933891"/>
            <a:ext cx="4083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Vertically polarized (the natural direction)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022193" y="5619691"/>
            <a:ext cx="381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Radially</a:t>
            </a:r>
            <a:r>
              <a:rPr lang="en-US" dirty="0" smtClean="0"/>
              <a:t> polarized (with the rotator on)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 urbana,IL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AABB-E99A-4BD6-A875-55EA1273540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3"/>
          <a:srcRect b="22977"/>
          <a:stretch>
            <a:fillRect/>
          </a:stretch>
        </p:blipFill>
        <p:spPr bwMode="auto">
          <a:xfrm>
            <a:off x="533400" y="381000"/>
            <a:ext cx="23526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9937" y="609600"/>
            <a:ext cx="2328863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43612" y="914400"/>
            <a:ext cx="2338388" cy="144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67437" y="2438400"/>
            <a:ext cx="2290763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143000" y="533400"/>
            <a:ext cx="9252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ppg31</a:t>
            </a:r>
          </a:p>
          <a:p>
            <a:r>
              <a:rPr lang="en-US" sz="1400" dirty="0" smtClean="0"/>
              <a:t>PRL(2004)</a:t>
            </a:r>
          </a:p>
          <a:p>
            <a:r>
              <a:rPr lang="en-US" sz="1400" dirty="0" smtClean="0"/>
              <a:t>Run3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63881" y="609600"/>
            <a:ext cx="9605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ppg59</a:t>
            </a:r>
          </a:p>
          <a:p>
            <a:r>
              <a:rPr lang="en-US" sz="1400" dirty="0" smtClean="0"/>
              <a:t>PRD(2006)</a:t>
            </a:r>
          </a:p>
          <a:p>
            <a:r>
              <a:rPr lang="en-US" sz="1400" dirty="0" smtClean="0"/>
              <a:t>Run3+4 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477000" y="533400"/>
            <a:ext cx="9605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ppg63</a:t>
            </a:r>
          </a:p>
          <a:p>
            <a:r>
              <a:rPr lang="en-US" sz="1400" dirty="0" smtClean="0"/>
              <a:t>PRD(2007)</a:t>
            </a:r>
          </a:p>
          <a:p>
            <a:r>
              <a:rPr lang="en-US" sz="1400" dirty="0" smtClean="0"/>
              <a:t>Run5</a:t>
            </a:r>
            <a:endParaRPr lang="en-US" sz="1400" dirty="0"/>
          </a:p>
        </p:txBody>
      </p:sp>
      <p:sp>
        <p:nvSpPr>
          <p:cNvPr id="13" name="Right Arrow 12"/>
          <p:cNvSpPr/>
          <p:nvPr/>
        </p:nvSpPr>
        <p:spPr>
          <a:xfrm>
            <a:off x="2819400" y="1524000"/>
            <a:ext cx="457200" cy="3048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638800" y="1447800"/>
            <a:ext cx="457200" cy="3048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Published results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37322" y="3505200"/>
            <a:ext cx="3287078" cy="302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526073" y="3581400"/>
            <a:ext cx="9252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ppg50</a:t>
            </a:r>
          </a:p>
          <a:p>
            <a:r>
              <a:rPr lang="en-US" sz="1400" dirty="0" smtClean="0"/>
              <a:t>PRL(2005)</a:t>
            </a:r>
          </a:p>
          <a:p>
            <a:r>
              <a:rPr lang="en-US" sz="1400" dirty="0" smtClean="0"/>
              <a:t>Run2</a:t>
            </a:r>
            <a:endParaRPr lang="en-US" sz="1400" dirty="0"/>
          </a:p>
        </p:txBody>
      </p:sp>
      <p:cxnSp>
        <p:nvCxnSpPr>
          <p:cNvPr id="18" name="Elbow Connector 17"/>
          <p:cNvCxnSpPr/>
          <p:nvPr/>
        </p:nvCxnSpPr>
        <p:spPr>
          <a:xfrm>
            <a:off x="457200" y="3352800"/>
            <a:ext cx="8686800" cy="1905000"/>
          </a:xfrm>
          <a:prstGeom prst="bentConnector3">
            <a:avLst>
              <a:gd name="adj1" fmla="val 57474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0" y="1295400"/>
            <a:ext cx="763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ym typeface="Symbol"/>
              </a:rPr>
              <a:t></a:t>
            </a:r>
            <a:r>
              <a:rPr lang="en-US" sz="2000" b="1" baseline="30000" dirty="0" smtClean="0">
                <a:sym typeface="Symbol"/>
              </a:rPr>
              <a:t>0</a:t>
            </a:r>
            <a:r>
              <a:rPr lang="en-US" sz="2000" b="1" dirty="0" smtClean="0">
                <a:sym typeface="Symbol"/>
              </a:rPr>
              <a:t> A</a:t>
            </a:r>
            <a:r>
              <a:rPr lang="en-US" sz="2000" b="1" baseline="-25000" dirty="0" smtClean="0">
                <a:sym typeface="Symbol"/>
              </a:rPr>
              <a:t>LL</a:t>
            </a:r>
            <a:endParaRPr lang="en-US" sz="2000" b="1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152400" y="4191000"/>
            <a:ext cx="15648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</a:t>
            </a:r>
            <a:r>
              <a:rPr lang="en-US" sz="2000" b="1" baseline="-25000" dirty="0" smtClean="0"/>
              <a:t>N</a:t>
            </a:r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(central arm)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848600" y="3669268"/>
            <a:ext cx="1431802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ym typeface="Symbol"/>
              </a:rPr>
              <a:t>G is small!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191000" y="5791200"/>
            <a:ext cx="1378904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</a:t>
            </a:r>
            <a:r>
              <a:rPr lang="en-US" sz="2000" b="1" baseline="-25000" dirty="0" smtClean="0"/>
              <a:t>N</a:t>
            </a:r>
            <a:r>
              <a:rPr lang="en-US" sz="2000" b="1" dirty="0" smtClean="0"/>
              <a:t> is small!</a:t>
            </a:r>
            <a:endParaRPr lang="en-US" sz="2000" b="1" dirty="0"/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5028406" y="5943600"/>
            <a:ext cx="13716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867400" y="5410200"/>
            <a:ext cx="29131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And </a:t>
            </a:r>
          </a:p>
          <a:p>
            <a:r>
              <a:rPr lang="en-US" sz="2000" b="1" dirty="0" err="1" smtClean="0"/>
              <a:t>p+p</a:t>
            </a:r>
            <a:r>
              <a:rPr lang="en-US" sz="2000" b="1" dirty="0" smtClean="0"/>
              <a:t> cross section papers, </a:t>
            </a:r>
          </a:p>
          <a:p>
            <a:r>
              <a:rPr lang="en-US" sz="2000" b="1" dirty="0" smtClean="0"/>
              <a:t>with other PWGs.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(proto) </a:t>
            </a:r>
            <a:r>
              <a:rPr lang="en-US" dirty="0" err="1" smtClean="0"/>
              <a:t>ppgs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 urbana,IL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AABB-E99A-4BD6-A875-55EA1273540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1163657"/>
            <a:ext cx="93660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ppg87 (K. Aoki)  </a:t>
            </a:r>
            <a:r>
              <a:rPr lang="en-US" sz="2000" dirty="0" smtClean="0">
                <a:sym typeface="Symbol"/>
              </a:rPr>
              <a:t></a:t>
            </a:r>
            <a:r>
              <a:rPr lang="en-US" sz="2000" baseline="30000" dirty="0" smtClean="0">
                <a:sym typeface="Symbol"/>
              </a:rPr>
              <a:t>0</a:t>
            </a:r>
            <a:r>
              <a:rPr lang="en-US" sz="2000" dirty="0" smtClean="0">
                <a:sym typeface="Symbol"/>
              </a:rPr>
              <a:t> A</a:t>
            </a:r>
            <a:r>
              <a:rPr lang="en-US" sz="2000" baseline="-25000" dirty="0" smtClean="0">
                <a:sym typeface="Symbol"/>
              </a:rPr>
              <a:t>LL</a:t>
            </a:r>
            <a:r>
              <a:rPr lang="en-US" sz="2000" dirty="0" smtClean="0">
                <a:sym typeface="Symbol"/>
              </a:rPr>
              <a:t> at s=62.4GeV : The x</a:t>
            </a:r>
            <a:r>
              <a:rPr lang="en-US" sz="2000" baseline="-25000" dirty="0" smtClean="0">
                <a:sym typeface="Symbol"/>
              </a:rPr>
              <a:t>g</a:t>
            </a:r>
            <a:r>
              <a:rPr lang="en-US" sz="2000" dirty="0" smtClean="0">
                <a:sym typeface="Symbol"/>
              </a:rPr>
              <a:t> range is different.</a:t>
            </a:r>
          </a:p>
          <a:p>
            <a:r>
              <a:rPr lang="en-US" sz="2000" b="1" dirty="0" smtClean="0">
                <a:sym typeface="Symbol"/>
              </a:rPr>
              <a:t>ppg89 (D. Fields) </a:t>
            </a:r>
            <a:r>
              <a:rPr lang="en-US" sz="2000" dirty="0" smtClean="0">
                <a:sym typeface="Symbol"/>
              </a:rPr>
              <a:t>k</a:t>
            </a:r>
            <a:r>
              <a:rPr lang="en-US" sz="2000" baseline="-25000" dirty="0" smtClean="0">
                <a:sym typeface="Symbol"/>
              </a:rPr>
              <a:t>T</a:t>
            </a:r>
            <a:r>
              <a:rPr lang="en-US" sz="2000" dirty="0" smtClean="0">
                <a:sym typeface="Symbol"/>
              </a:rPr>
              <a:t> asymmetry in Double-longitudinally polarized </a:t>
            </a:r>
            <a:r>
              <a:rPr lang="en-US" sz="2000" dirty="0" err="1" smtClean="0">
                <a:sym typeface="Symbol"/>
              </a:rPr>
              <a:t>p+p</a:t>
            </a:r>
            <a:r>
              <a:rPr lang="en-US" sz="2000" dirty="0" smtClean="0">
                <a:sym typeface="Symbol"/>
              </a:rPr>
              <a:t> : jet correlation</a:t>
            </a:r>
          </a:p>
          <a:p>
            <a:r>
              <a:rPr lang="en-US" sz="2000" b="1" dirty="0" smtClean="0">
                <a:sym typeface="Symbol"/>
              </a:rPr>
              <a:t>ppg91 (K. Boyle) </a:t>
            </a:r>
            <a:r>
              <a:rPr lang="en-US" sz="2000" dirty="0" smtClean="0">
                <a:sym typeface="Symbol"/>
              </a:rPr>
              <a:t></a:t>
            </a:r>
            <a:r>
              <a:rPr lang="en-US" sz="2000" baseline="30000" dirty="0" smtClean="0">
                <a:sym typeface="Symbol"/>
              </a:rPr>
              <a:t>0</a:t>
            </a:r>
            <a:r>
              <a:rPr lang="en-US" sz="2000" dirty="0" smtClean="0">
                <a:sym typeface="Symbol"/>
              </a:rPr>
              <a:t> A</a:t>
            </a:r>
            <a:r>
              <a:rPr lang="en-US" sz="2000" baseline="-25000" dirty="0" smtClean="0">
                <a:sym typeface="Symbol"/>
              </a:rPr>
              <a:t>LL</a:t>
            </a:r>
            <a:r>
              <a:rPr lang="en-US" sz="2000" dirty="0" smtClean="0">
                <a:sym typeface="Symbol"/>
              </a:rPr>
              <a:t> at s=200GeV from Run6  </a:t>
            </a:r>
            <a:endParaRPr lang="en-US" sz="2000" dirty="0" smtClean="0">
              <a:latin typeface="Heavy Heap"/>
              <a:sym typeface="Symbo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3256002"/>
            <a:ext cx="1458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Proto-</a:t>
            </a:r>
            <a:r>
              <a:rPr lang="en-US" sz="2400" b="1" dirty="0" err="1" smtClean="0"/>
              <a:t>ppg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1242" y="731520"/>
            <a:ext cx="660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ppg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3648670"/>
            <a:ext cx="87515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Multi-particle A</a:t>
            </a:r>
            <a:r>
              <a:rPr lang="en-US" sz="2000" b="1" baseline="-25000" dirty="0" smtClean="0"/>
              <a:t>LL</a:t>
            </a:r>
            <a:r>
              <a:rPr lang="en-US" sz="2000" b="1" dirty="0" smtClean="0"/>
              <a:t> (K. Nakano) : “jet” analysis </a:t>
            </a:r>
          </a:p>
          <a:p>
            <a:r>
              <a:rPr lang="en-US" sz="2000" b="1" dirty="0" smtClean="0"/>
              <a:t>A</a:t>
            </a:r>
            <a:r>
              <a:rPr lang="en-US" sz="2000" b="1" baseline="-25000" dirty="0" smtClean="0"/>
              <a:t>LL</a:t>
            </a:r>
            <a:r>
              <a:rPr lang="en-US" sz="2000" b="1" dirty="0" smtClean="0"/>
              <a:t> of eta (F. </a:t>
            </a:r>
            <a:r>
              <a:rPr lang="en-US" sz="2000" b="1" dirty="0" err="1" smtClean="0"/>
              <a:t>Ellinghaus</a:t>
            </a:r>
            <a:r>
              <a:rPr lang="en-US" sz="2000" b="1" dirty="0" smtClean="0"/>
              <a:t>) : </a:t>
            </a:r>
          </a:p>
          <a:p>
            <a:r>
              <a:rPr lang="en-US" sz="2000" b="1" dirty="0" smtClean="0"/>
              <a:t>Forward neutron cross section and A</a:t>
            </a:r>
            <a:r>
              <a:rPr lang="en-US" sz="2000" b="1" baseline="-25000" dirty="0" smtClean="0"/>
              <a:t>N</a:t>
            </a:r>
            <a:r>
              <a:rPr lang="en-US" sz="2000" b="1" dirty="0" smtClean="0"/>
              <a:t> (M. </a:t>
            </a:r>
            <a:r>
              <a:rPr lang="en-US" sz="2000" b="1" dirty="0" err="1" smtClean="0"/>
              <a:t>Togawa</a:t>
            </a:r>
            <a:r>
              <a:rPr lang="en-US" sz="2000" b="1" dirty="0" smtClean="0"/>
              <a:t>) : neutrons are tagged by ZDC.</a:t>
            </a:r>
          </a:p>
        </p:txBody>
      </p: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6019800" y="1950720"/>
            <a:ext cx="2667000" cy="1173480"/>
            <a:chOff x="2057400" y="4572000"/>
            <a:chExt cx="2667000" cy="1676400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2057400" y="5410200"/>
              <a:ext cx="129540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ight Arrow 10"/>
            <p:cNvSpPr/>
            <p:nvPr/>
          </p:nvSpPr>
          <p:spPr>
            <a:xfrm>
              <a:off x="2514600" y="5257800"/>
              <a:ext cx="4572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 flipH="1">
              <a:off x="3810000" y="5257800"/>
              <a:ext cx="4572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3429000" y="5410200"/>
              <a:ext cx="129540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3110345" y="5715000"/>
              <a:ext cx="762000" cy="15240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 flipV="1">
              <a:off x="3110345" y="4953000"/>
              <a:ext cx="762000" cy="15240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3352800" y="4572000"/>
              <a:ext cx="457200" cy="152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endCxn id="18" idx="6"/>
            </p:cNvCxnSpPr>
            <p:nvPr/>
          </p:nvCxnSpPr>
          <p:spPr>
            <a:xfrm rot="5400000" flipH="1" flipV="1">
              <a:off x="3238500" y="4838700"/>
              <a:ext cx="762000" cy="381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endCxn id="18" idx="2"/>
            </p:cNvCxnSpPr>
            <p:nvPr/>
          </p:nvCxnSpPr>
          <p:spPr>
            <a:xfrm rot="16200000" flipV="1">
              <a:off x="3009900" y="4991100"/>
              <a:ext cx="762000" cy="76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 flipV="1">
              <a:off x="3352800" y="6096000"/>
              <a:ext cx="457200" cy="152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16200000" flipH="1">
              <a:off x="3238500" y="5600700"/>
              <a:ext cx="762000" cy="381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3009900" y="5753100"/>
              <a:ext cx="762000" cy="76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5966460" y="4861560"/>
            <a:ext cx="2720340" cy="853440"/>
            <a:chOff x="2057400" y="4344194"/>
            <a:chExt cx="3886200" cy="1219200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2057400" y="4953000"/>
              <a:ext cx="129540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ight Arrow 27"/>
            <p:cNvSpPr/>
            <p:nvPr/>
          </p:nvSpPr>
          <p:spPr>
            <a:xfrm rot="16200000">
              <a:off x="2514600" y="4800600"/>
              <a:ext cx="4572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>
              <a:off x="3429000" y="4953000"/>
              <a:ext cx="129540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3401290" y="4724400"/>
              <a:ext cx="2133600" cy="228600"/>
            </a:xfrm>
            <a:prstGeom prst="line">
              <a:avLst/>
            </a:prstGeom>
            <a:ln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5486400" y="4572000"/>
              <a:ext cx="457200" cy="838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 rot="5400000">
              <a:off x="5105400" y="4953000"/>
              <a:ext cx="1219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V="1">
              <a:off x="5372100" y="4610100"/>
              <a:ext cx="381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7924800" y="2743200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ppg89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553200" y="5486400"/>
            <a:ext cx="1771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Forward neutron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 urbana,IL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AABB-E99A-4BD6-A875-55EA1273540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7620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2008. </a:t>
            </a:r>
            <a:r>
              <a:rPr lang="en-US" dirty="0"/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08274" y="762000"/>
            <a:ext cx="3899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Run5,6) Prompt mu A_LL, A_L </a:t>
            </a:r>
          </a:p>
          <a:p>
            <a:r>
              <a:rPr lang="en-US" b="1" dirty="0" smtClean="0"/>
              <a:t>(Run3) Anti-Lambda (D_LL), D_LS, A_LL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1447800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2008.6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43400" y="1447800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(Run6) IFF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1828800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2008.5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43400" y="1828800"/>
            <a:ext cx="2415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(Run6) Prompt mu A_N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2209800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2008.3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43400" y="2209800"/>
            <a:ext cx="3646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(Run6) Direct-gamma 62.4GeV (H/P)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(Run6) Charged pi A_LL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2971800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2007.12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343400" y="2971800"/>
            <a:ext cx="1679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(Run6) Eta A_LL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0400" y="3468469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2007.11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343400" y="3468469"/>
            <a:ext cx="2587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(Run3) anti-Lambda D_LL</a:t>
            </a:r>
          </a:p>
          <a:p>
            <a:r>
              <a:rPr lang="en-US" b="1" dirty="0" smtClean="0"/>
              <a:t>(Run5) single-e A_LL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200400" y="4126468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2007.10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267200" y="4126468"/>
            <a:ext cx="2692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(Run5) direct photon A_LL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6600" y="4572000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2007.7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267200" y="4583668"/>
            <a:ext cx="1746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(Run5) eta (H/P)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6600" y="5029200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2007.6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267200" y="5029200"/>
            <a:ext cx="172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(Run6) pi0 A_LL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57390" y="5498068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2007.5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247990" y="5486400"/>
            <a:ext cx="2996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(Run6) pi0 62.4GeV (H/P)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(Run6) MPC pi0 62.4GeV A_N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200" y="762000"/>
            <a:ext cx="3165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The list is from the last year.</a:t>
            </a:r>
          </a:p>
          <a:p>
            <a:r>
              <a:rPr lang="en-US" sz="2000" b="1" dirty="0" smtClean="0"/>
              <a:t>The current status is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4400" y="1371600"/>
            <a:ext cx="20599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00FF"/>
                </a:solidFill>
              </a:rPr>
              <a:t>ppg</a:t>
            </a:r>
            <a:r>
              <a:rPr lang="en-US" sz="2000" b="1" dirty="0" smtClean="0">
                <a:solidFill>
                  <a:srgbClr val="0000FF"/>
                </a:solidFill>
              </a:rPr>
              <a:t> or proto-</a:t>
            </a:r>
            <a:r>
              <a:rPr lang="en-US" sz="2000" b="1" dirty="0" err="1" smtClean="0">
                <a:solidFill>
                  <a:srgbClr val="0000FF"/>
                </a:solidFill>
              </a:rPr>
              <a:t>ppg</a:t>
            </a:r>
            <a:r>
              <a:rPr lang="en-US" sz="2000" b="1" dirty="0" smtClean="0">
                <a:solidFill>
                  <a:srgbClr val="0000FF"/>
                </a:solidFill>
              </a:rPr>
              <a:t>,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Active,</a:t>
            </a:r>
          </a:p>
          <a:p>
            <a:r>
              <a:rPr lang="en-US" sz="2000" b="1" dirty="0" smtClean="0"/>
              <a:t>Not active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7772400" y="1318736"/>
            <a:ext cx="1173480" cy="1043464"/>
            <a:chOff x="7772400" y="1318736"/>
            <a:chExt cx="1173480" cy="1043464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7772400" y="1488836"/>
              <a:ext cx="586740" cy="37449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 flipV="1">
              <a:off x="8359140" y="1863328"/>
              <a:ext cx="586740" cy="37449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5400000" flipH="1" flipV="1">
              <a:off x="8332470" y="1623298"/>
              <a:ext cx="266700" cy="21336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8359140" y="1809988"/>
              <a:ext cx="266700" cy="5334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Freeform 46"/>
            <p:cNvSpPr/>
            <p:nvPr/>
          </p:nvSpPr>
          <p:spPr>
            <a:xfrm>
              <a:off x="8334894" y="1383268"/>
              <a:ext cx="504306" cy="610986"/>
            </a:xfrm>
            <a:custGeom>
              <a:avLst/>
              <a:gdLst>
                <a:gd name="connsiteX0" fmla="*/ 41564 w 720437"/>
                <a:gd name="connsiteY0" fmla="*/ 0 h 872837"/>
                <a:gd name="connsiteX1" fmla="*/ 665019 w 720437"/>
                <a:gd name="connsiteY1" fmla="*/ 429491 h 872837"/>
                <a:gd name="connsiteX2" fmla="*/ 720437 w 720437"/>
                <a:gd name="connsiteY2" fmla="*/ 540328 h 872837"/>
                <a:gd name="connsiteX3" fmla="*/ 651164 w 720437"/>
                <a:gd name="connsiteY3" fmla="*/ 872837 h 872837"/>
                <a:gd name="connsiteX4" fmla="*/ 69273 w 720437"/>
                <a:gd name="connsiteY4" fmla="*/ 429491 h 872837"/>
                <a:gd name="connsiteX5" fmla="*/ 0 w 720437"/>
                <a:gd name="connsiteY5" fmla="*/ 387928 h 872837"/>
                <a:gd name="connsiteX6" fmla="*/ 96982 w 720437"/>
                <a:gd name="connsiteY6" fmla="*/ 180110 h 872837"/>
                <a:gd name="connsiteX7" fmla="*/ 41564 w 720437"/>
                <a:gd name="connsiteY7" fmla="*/ 0 h 872837"/>
                <a:gd name="connsiteX0" fmla="*/ 41564 w 720437"/>
                <a:gd name="connsiteY0" fmla="*/ 0 h 872837"/>
                <a:gd name="connsiteX1" fmla="*/ 665019 w 720437"/>
                <a:gd name="connsiteY1" fmla="*/ 429491 h 872837"/>
                <a:gd name="connsiteX2" fmla="*/ 720437 w 720437"/>
                <a:gd name="connsiteY2" fmla="*/ 540328 h 872837"/>
                <a:gd name="connsiteX3" fmla="*/ 706582 w 720437"/>
                <a:gd name="connsiteY3" fmla="*/ 554182 h 872837"/>
                <a:gd name="connsiteX4" fmla="*/ 651164 w 720437"/>
                <a:gd name="connsiteY4" fmla="*/ 872837 h 872837"/>
                <a:gd name="connsiteX5" fmla="*/ 69273 w 720437"/>
                <a:gd name="connsiteY5" fmla="*/ 429491 h 872837"/>
                <a:gd name="connsiteX6" fmla="*/ 0 w 720437"/>
                <a:gd name="connsiteY6" fmla="*/ 387928 h 872837"/>
                <a:gd name="connsiteX7" fmla="*/ 96982 w 720437"/>
                <a:gd name="connsiteY7" fmla="*/ 180110 h 872837"/>
                <a:gd name="connsiteX8" fmla="*/ 41564 w 720437"/>
                <a:gd name="connsiteY8" fmla="*/ 0 h 87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437" h="872837">
                  <a:moveTo>
                    <a:pt x="41564" y="0"/>
                  </a:moveTo>
                  <a:lnTo>
                    <a:pt x="665019" y="429491"/>
                  </a:lnTo>
                  <a:lnTo>
                    <a:pt x="720437" y="540328"/>
                  </a:lnTo>
                  <a:lnTo>
                    <a:pt x="706582" y="554182"/>
                  </a:lnTo>
                  <a:lnTo>
                    <a:pt x="651164" y="872837"/>
                  </a:lnTo>
                  <a:lnTo>
                    <a:pt x="69273" y="429491"/>
                  </a:lnTo>
                  <a:lnTo>
                    <a:pt x="0" y="387928"/>
                  </a:lnTo>
                  <a:lnTo>
                    <a:pt x="96982" y="180110"/>
                  </a:lnTo>
                  <a:lnTo>
                    <a:pt x="41564" y="0"/>
                  </a:ln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539118" y="131873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+</a:t>
              </a:r>
              <a:endParaRPr lang="en-US" b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10600" y="1699736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-</a:t>
              </a:r>
              <a:endParaRPr lang="en-US" b="1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924800" y="1992868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IFF</a:t>
              </a:r>
              <a:endParaRPr lang="en-US" b="1" dirty="0"/>
            </a:p>
          </p:txBody>
        </p:sp>
        <p:sp>
          <p:nvSpPr>
            <p:cNvPr id="40" name="Right Arrow 39"/>
            <p:cNvSpPr/>
            <p:nvPr/>
          </p:nvSpPr>
          <p:spPr>
            <a:xfrm rot="-2700000">
              <a:off x="7893687" y="1518799"/>
              <a:ext cx="297180" cy="2326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analysis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PHENIX Collaboration meeting urbana,IL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AABB-E99A-4BD6-A875-55EA1273540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838200"/>
            <a:ext cx="6488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From PWG presentations the last year (before preliminary),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6025" y="1258669"/>
            <a:ext cx="82131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Run6 Central arm </a:t>
            </a:r>
            <a:r>
              <a:rPr lang="en-US" b="1" dirty="0" err="1" smtClean="0"/>
              <a:t>Sivers</a:t>
            </a:r>
            <a:r>
              <a:rPr lang="en-US" b="1" dirty="0" smtClean="0"/>
              <a:t> (</a:t>
            </a:r>
            <a:r>
              <a:rPr lang="en-US" b="1" dirty="0" err="1" smtClean="0"/>
              <a:t>Feng</a:t>
            </a:r>
            <a:r>
              <a:rPr lang="en-US" b="1" dirty="0" smtClean="0"/>
              <a:t>) : </a:t>
            </a:r>
          </a:p>
          <a:p>
            <a:r>
              <a:rPr lang="en-US" dirty="0" smtClean="0"/>
              <a:t>                    a jet correlation analysis from the transversely polarized data.</a:t>
            </a:r>
          </a:p>
          <a:p>
            <a:r>
              <a:rPr lang="en-US" b="1" dirty="0" smtClean="0"/>
              <a:t>Run6 </a:t>
            </a:r>
            <a:r>
              <a:rPr lang="en-US" b="1" dirty="0" err="1" smtClean="0"/>
              <a:t>Dimuon</a:t>
            </a:r>
            <a:r>
              <a:rPr lang="en-US" b="1" dirty="0" smtClean="0"/>
              <a:t> A</a:t>
            </a:r>
            <a:r>
              <a:rPr lang="en-US" b="1" baseline="-25000" dirty="0" smtClean="0"/>
              <a:t>TT</a:t>
            </a:r>
            <a:r>
              <a:rPr lang="en-US" b="1" dirty="0" smtClean="0"/>
              <a:t> (Todd) : </a:t>
            </a:r>
          </a:p>
          <a:p>
            <a:r>
              <a:rPr lang="en-US" dirty="0" smtClean="0"/>
              <a:t>                    towards the asymmetry of DY process. A direct access to the </a:t>
            </a:r>
            <a:r>
              <a:rPr lang="en-US" dirty="0" err="1" smtClean="0"/>
              <a:t>transversity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Charged </a:t>
            </a:r>
            <a:r>
              <a:rPr lang="en-US" b="1" dirty="0" err="1" smtClean="0"/>
              <a:t>pion</a:t>
            </a:r>
            <a:r>
              <a:rPr lang="en-US" b="1" dirty="0" smtClean="0"/>
              <a:t> cross section study (Astrid): </a:t>
            </a:r>
          </a:p>
          <a:p>
            <a:r>
              <a:rPr lang="en-US" dirty="0" smtClean="0"/>
              <a:t>                    It supports the A</a:t>
            </a:r>
            <a:r>
              <a:rPr lang="en-US" baseline="-25000" dirty="0" smtClean="0"/>
              <a:t>LL</a:t>
            </a:r>
            <a:r>
              <a:rPr lang="en-US" dirty="0" smtClean="0"/>
              <a:t> result.  </a:t>
            </a:r>
          </a:p>
          <a:p>
            <a:r>
              <a:rPr lang="en-US" b="1" dirty="0" smtClean="0"/>
              <a:t>Access to low-x region with </a:t>
            </a:r>
            <a:r>
              <a:rPr lang="en-US" b="1" dirty="0" err="1" smtClean="0"/>
              <a:t>di-hadron</a:t>
            </a:r>
            <a:r>
              <a:rPr lang="en-US" b="1" dirty="0" smtClean="0"/>
              <a:t> using MPC (John):</a:t>
            </a:r>
          </a:p>
          <a:p>
            <a:r>
              <a:rPr lang="en-US" dirty="0" smtClean="0"/>
              <a:t>                    A way from inclusive to exclusive probes</a:t>
            </a:r>
          </a:p>
          <a:p>
            <a:r>
              <a:rPr lang="en-US" b="1" dirty="0" smtClean="0"/>
              <a:t>Electron (Central arm) and </a:t>
            </a:r>
            <a:r>
              <a:rPr lang="en-US" b="1" dirty="0" err="1" smtClean="0"/>
              <a:t>muon</a:t>
            </a:r>
            <a:r>
              <a:rPr lang="en-US" b="1" dirty="0" smtClean="0"/>
              <a:t> (</a:t>
            </a:r>
            <a:r>
              <a:rPr lang="en-US" b="1" dirty="0" err="1" smtClean="0"/>
              <a:t>muon</a:t>
            </a:r>
            <a:r>
              <a:rPr lang="en-US" b="1" dirty="0" smtClean="0"/>
              <a:t> arm) correlation study (Mikhail): </a:t>
            </a:r>
          </a:p>
          <a:p>
            <a:r>
              <a:rPr lang="en-US" dirty="0" smtClean="0"/>
              <a:t>                    An idea to enhance the charm sample.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6005" y="5105400"/>
            <a:ext cx="66591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Anything comes with the spin orientation must be related to </a:t>
            </a:r>
          </a:p>
          <a:p>
            <a:r>
              <a:rPr lang="en-US" sz="2000" b="1" dirty="0" smtClean="0"/>
              <a:t>the spin structure of the proton.</a:t>
            </a:r>
          </a:p>
          <a:p>
            <a:r>
              <a:rPr lang="en-US" sz="2000" b="1" dirty="0" smtClean="0"/>
              <a:t>But what kind of probe is appropriate?</a:t>
            </a:r>
          </a:p>
        </p:txBody>
      </p:sp>
      <p:sp>
        <p:nvSpPr>
          <p:cNvPr id="10" name="Smiley Face 9"/>
          <p:cNvSpPr/>
          <p:nvPr/>
        </p:nvSpPr>
        <p:spPr>
          <a:xfrm>
            <a:off x="381000" y="4648200"/>
            <a:ext cx="381000" cy="3810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Callout 11"/>
          <p:cNvSpPr/>
          <p:nvPr/>
        </p:nvSpPr>
        <p:spPr>
          <a:xfrm>
            <a:off x="533400" y="4267200"/>
            <a:ext cx="838200" cy="381000"/>
          </a:xfrm>
          <a:prstGeom prst="wedgeEllipseCallou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???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Key points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PHENIX Collaboration meeting </a:t>
            </a:r>
            <a:r>
              <a:rPr lang="en-US" dirty="0" err="1" smtClean="0"/>
              <a:t>urbana,IL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AABB-E99A-4BD6-A875-55EA1273540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9400" y="838200"/>
            <a:ext cx="5764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Basic data for the asymmetry measurement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4191000"/>
            <a:ext cx="5607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The understanding of spin averaged object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8111" y="1143000"/>
            <a:ext cx="82490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Polarization of protons : Both absolute value and direction</a:t>
            </a:r>
          </a:p>
          <a:p>
            <a:r>
              <a:rPr lang="en-US" sz="2000" b="1" dirty="0" smtClean="0"/>
              <a:t>Relative luminosity : It should be measured by a spin unbiased probe.</a:t>
            </a:r>
          </a:p>
          <a:p>
            <a:r>
              <a:rPr lang="en-US" sz="2000" b="1" dirty="0" smtClean="0"/>
              <a:t>                                     For the single </a:t>
            </a:r>
            <a:r>
              <a:rPr lang="en-US" sz="2000" b="1" dirty="0" err="1" smtClean="0"/>
              <a:t>azimuthal</a:t>
            </a:r>
            <a:r>
              <a:rPr lang="en-US" sz="2000" b="1" dirty="0" smtClean="0"/>
              <a:t> asymmetry, it can be bypassed.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2678668"/>
            <a:ext cx="5756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Statistics and the signal to background ratio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3048000"/>
            <a:ext cx="3570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The asymmetry signal is so tiny!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90600" y="4572000"/>
            <a:ext cx="4973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It needs to be collaborated with other PWGs.</a:t>
            </a:r>
          </a:p>
          <a:p>
            <a:r>
              <a:rPr lang="en-US" sz="2000" b="1" dirty="0" smtClean="0"/>
              <a:t>Sometimes it is not very clear.</a:t>
            </a:r>
            <a:endParaRPr lang="en-US" sz="2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2047</Words>
  <Application>Microsoft Office PowerPoint</Application>
  <PresentationFormat>On-screen Show (4:3)</PresentationFormat>
  <Paragraphs>541</Paragraphs>
  <Slides>24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Equation</vt:lpstr>
      <vt:lpstr>Highlights from the spin PWG</vt:lpstr>
      <vt:lpstr>Topics covered by the SpinPWG</vt:lpstr>
      <vt:lpstr>PHENIX datasets</vt:lpstr>
      <vt:lpstr>PHENIX datasets</vt:lpstr>
      <vt:lpstr>Published results</vt:lpstr>
      <vt:lpstr>(proto) ppgs</vt:lpstr>
      <vt:lpstr>Preliminaries</vt:lpstr>
      <vt:lpstr>Ongoing analysis</vt:lpstr>
      <vt:lpstr>Key points</vt:lpstr>
      <vt:lpstr>Fight for S/B</vt:lpstr>
      <vt:lpstr>The understanding of spin averaged object</vt:lpstr>
      <vt:lpstr>The future</vt:lpstr>
      <vt:lpstr>Integrated L goals:</vt:lpstr>
      <vt:lpstr>Global fit with RHIC + DIS de Florian, Sassot, Stratmann, Vogelsang, arXiv:0804.0422</vt:lpstr>
      <vt:lpstr>W physics in s=500 GeV</vt:lpstr>
      <vt:lpstr>Beyond Run9</vt:lpstr>
      <vt:lpstr>Outlook</vt:lpstr>
      <vt:lpstr>Spinfests</vt:lpstr>
      <vt:lpstr>Summary</vt:lpstr>
      <vt:lpstr>Backup slides</vt:lpstr>
      <vt:lpstr>Published results</vt:lpstr>
      <vt:lpstr>(proto) ppgs</vt:lpstr>
      <vt:lpstr>Preliminaries</vt:lpstr>
      <vt:lpstr>Recent activities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Highlights from the spin PWG</dc:title>
  <dc:creator>Kensuke okada</dc:creator>
  <cp:lastModifiedBy>Kensuke Okada</cp:lastModifiedBy>
  <cp:revision>107</cp:revision>
  <dcterms:created xsi:type="dcterms:W3CDTF">2008-07-11T19:42:05Z</dcterms:created>
  <dcterms:modified xsi:type="dcterms:W3CDTF">2008-07-18T21:23:19Z</dcterms:modified>
</cp:coreProperties>
</file>