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332" r:id="rId2"/>
    <p:sldId id="333" r:id="rId3"/>
    <p:sldId id="331" r:id="rId4"/>
    <p:sldId id="278" r:id="rId5"/>
    <p:sldId id="339" r:id="rId6"/>
    <p:sldId id="334" r:id="rId7"/>
    <p:sldId id="336" r:id="rId8"/>
    <p:sldId id="338" r:id="rId9"/>
    <p:sldId id="337" r:id="rId10"/>
    <p:sldId id="340" r:id="rId11"/>
    <p:sldId id="352" r:id="rId12"/>
    <p:sldId id="353" r:id="rId13"/>
    <p:sldId id="354" r:id="rId14"/>
    <p:sldId id="356" r:id="rId15"/>
    <p:sldId id="355" r:id="rId16"/>
    <p:sldId id="362" r:id="rId17"/>
    <p:sldId id="360" r:id="rId18"/>
    <p:sldId id="357" r:id="rId19"/>
    <p:sldId id="359" r:id="rId20"/>
    <p:sldId id="361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788" autoAdjust="0"/>
    <p:restoredTop sz="86482" autoAdjust="0"/>
  </p:normalViewPr>
  <p:slideViewPr>
    <p:cSldViewPr>
      <p:cViewPr varScale="1">
        <p:scale>
          <a:sx n="65" d="100"/>
          <a:sy n="65" d="100"/>
        </p:scale>
        <p:origin x="-7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CD5D5116-C3E2-4D2B-8C40-5AFF36C506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2A65B0-9092-4014-8013-AFCE04BC1DBC}" type="slidenum">
              <a:rPr lang="en-US"/>
              <a:pPr/>
              <a:t>1</a:t>
            </a:fld>
            <a:endParaRPr lang="en-US"/>
          </a:p>
        </p:txBody>
      </p:sp>
      <p:sp>
        <p:nvSpPr>
          <p:cNvPr id="206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Heart Failure Network</a:t>
            </a:r>
          </a:p>
          <a:p>
            <a:endParaRPr lang="en-US" b="1"/>
          </a:p>
          <a:p>
            <a:r>
              <a:rPr lang="en-US"/>
              <a:t>11/6/2006</a:t>
            </a:r>
          </a:p>
          <a:p>
            <a:endParaRPr lang="en-US"/>
          </a:p>
          <a:p>
            <a:r>
              <a:rPr lang="en-US"/>
              <a:t>Presentation: Paul Heidenreich MD</a:t>
            </a:r>
          </a:p>
          <a:p>
            <a:r>
              <a:rPr lang="en-US"/>
              <a:t>VA Palo Alto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224565-4F53-4F1F-99D6-071B06A3C12F}" type="slidenum">
              <a:rPr lang="en-US"/>
              <a:pPr/>
              <a:t>10</a:t>
            </a:fld>
            <a:endParaRPr lang="en-US"/>
          </a:p>
        </p:txBody>
      </p:sp>
      <p:sp>
        <p:nvSpPr>
          <p:cNvPr id="211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Summary of VA CHF Guideline Compliance</a:t>
            </a:r>
          </a:p>
          <a:p>
            <a:endParaRPr lang="en-US" b="1"/>
          </a:p>
          <a:p>
            <a:r>
              <a:rPr lang="en-US"/>
              <a:t>Doing well on LVEF, ACEi/ARB, BB and documentation of education.</a:t>
            </a:r>
          </a:p>
          <a:p>
            <a:r>
              <a:rPr lang="en-US"/>
              <a:t>Recommended beta-blockers are only used in half of patients.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BAE034-17A1-40E7-8EAF-C420E9D0FE90}" type="slidenum">
              <a:rPr lang="en-US"/>
              <a:pPr/>
              <a:t>11</a:t>
            </a:fld>
            <a:endParaRPr lang="en-US"/>
          </a:p>
        </p:txBody>
      </p:sp>
      <p:sp>
        <p:nvSpPr>
          <p:cNvPr id="219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Goal: Increased use of Recommended Beta-Blockers</a:t>
            </a:r>
          </a:p>
          <a:p>
            <a:endParaRPr lang="en-US" b="1"/>
          </a:p>
          <a:p>
            <a:r>
              <a:rPr lang="en-US"/>
              <a:t>- Recommended by ACC/AHA Guideline and draft guideline from Pharmacy Benefits Management.</a:t>
            </a:r>
          </a:p>
          <a:p>
            <a:r>
              <a:rPr lang="en-US"/>
              <a:t>- Drugs</a:t>
            </a:r>
          </a:p>
          <a:p>
            <a:pPr lvl="1"/>
            <a:r>
              <a:rPr lang="en-US"/>
              <a:t>Carvedilol</a:t>
            </a:r>
          </a:p>
          <a:p>
            <a:pPr lvl="1"/>
            <a:r>
              <a:rPr lang="en-US"/>
              <a:t>Metoprolol Succinate</a:t>
            </a:r>
          </a:p>
          <a:p>
            <a:pPr lvl="1"/>
            <a:r>
              <a:rPr lang="en-US"/>
              <a:t>Bisoprolol (not routinely available in the VA)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5756F-6A09-4AEB-85AB-BD0ECD3AF988}" type="slidenum">
              <a:rPr lang="en-US"/>
              <a:pPr/>
              <a:t>12</a:t>
            </a:fld>
            <a:endParaRPr lang="en-US"/>
          </a:p>
        </p:txBody>
      </p:sp>
      <p:sp>
        <p:nvSpPr>
          <p:cNvPr id="230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Methods to Increase Use of Recommended Beta-Blockers</a:t>
            </a:r>
          </a:p>
          <a:p>
            <a:endParaRPr lang="en-US" b="1"/>
          </a:p>
          <a:p>
            <a:r>
              <a:rPr lang="en-US"/>
              <a:t>Director Level:  We are applying to make this a quality indicator and eventually a performance measure.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75F0B0-56D3-44E6-A3DB-C50704146CE6}" type="slidenum">
              <a:rPr lang="en-US"/>
              <a:pPr/>
              <a:t>13</a:t>
            </a:fld>
            <a:endParaRPr lang="en-US"/>
          </a:p>
        </p:txBody>
      </p:sp>
      <p:sp>
        <p:nvSpPr>
          <p:cNvPr id="231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Methods to Increase Use of Recommended Beta-Blockers</a:t>
            </a:r>
          </a:p>
          <a:p>
            <a:endParaRPr lang="en-US" b="1"/>
          </a:p>
          <a:p>
            <a:r>
              <a:rPr lang="en-US"/>
              <a:t>- Pharmacy Intervention:  </a:t>
            </a:r>
          </a:p>
          <a:p>
            <a:pPr lvl="1"/>
            <a:r>
              <a:rPr lang="en-US"/>
              <a:t>Identify those not on optimal therapy</a:t>
            </a:r>
          </a:p>
          <a:p>
            <a:pPr lvl="2"/>
            <a:r>
              <a:rPr lang="en-US"/>
              <a:t>ICD9 codes for heart failure</a:t>
            </a:r>
          </a:p>
          <a:p>
            <a:pPr lvl="2"/>
            <a:r>
              <a:rPr lang="en-US"/>
              <a:t>Prescription for non-recommended beta-blocker</a:t>
            </a:r>
          </a:p>
          <a:p>
            <a:pPr lvl="2"/>
            <a:r>
              <a:rPr lang="en-US"/>
              <a:t>EF &lt; 40%</a:t>
            </a:r>
          </a:p>
          <a:p>
            <a:pPr lvl="3"/>
            <a:r>
              <a:rPr lang="en-US"/>
              <a:t>Will take chart review or local LVEF database.</a:t>
            </a:r>
          </a:p>
          <a:p>
            <a:pPr lvl="1"/>
            <a:r>
              <a:rPr lang="en-US"/>
              <a:t>Standardized switch to optimal beta-blocker 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61ED4E-4508-4AF0-9784-B27D8380AF00}" type="slidenum">
              <a:rPr lang="en-US"/>
              <a:pPr/>
              <a:t>14</a:t>
            </a:fld>
            <a:endParaRPr lang="en-US"/>
          </a:p>
        </p:txBody>
      </p:sp>
      <p:sp>
        <p:nvSpPr>
          <p:cNvPr id="232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Methods to Increase Use of Recommended Beta-Blockers</a:t>
            </a:r>
          </a:p>
          <a:p>
            <a:endParaRPr lang="en-US" b="1"/>
          </a:p>
          <a:p>
            <a:r>
              <a:rPr lang="en-US"/>
              <a:t>Echo Lab Reminder Intervention:  </a:t>
            </a:r>
          </a:p>
          <a:p>
            <a:pPr lvl="1"/>
            <a:r>
              <a:rPr lang="en-US"/>
              <a:t>- We have completed a randomized trial showing an increase in beta-blocker use.</a:t>
            </a:r>
          </a:p>
          <a:p>
            <a:pPr lvl="1"/>
            <a:r>
              <a:rPr lang="en-US"/>
              <a:t>- For patients with low LVEF on echo, the echocardiographer adds in a line to the report saying certain beta-blockers are recommended.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E7AA47-F752-4793-90DF-35E89F8604A8}" type="slidenum">
              <a:rPr lang="en-US"/>
              <a:pPr/>
              <a:t>15</a:t>
            </a:fld>
            <a:endParaRPr lang="en-US"/>
          </a:p>
        </p:txBody>
      </p:sp>
      <p:sp>
        <p:nvSpPr>
          <p:cNvPr id="233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Methods to Increase Use of Recommended Beta-Blockers</a:t>
            </a:r>
          </a:p>
          <a:p>
            <a:endParaRPr lang="en-US" b="1"/>
          </a:p>
          <a:p>
            <a:r>
              <a:rPr lang="en-US"/>
              <a:t>CPRS Reminder Intervention:  </a:t>
            </a:r>
          </a:p>
          <a:p>
            <a:pPr lvl="1"/>
            <a:r>
              <a:rPr lang="en-US"/>
              <a:t>A reminder could be created that would identify patients with</a:t>
            </a:r>
          </a:p>
          <a:p>
            <a:pPr lvl="2"/>
            <a:r>
              <a:rPr lang="en-US"/>
              <a:t>ICD9 codes for heart failure</a:t>
            </a:r>
          </a:p>
          <a:p>
            <a:pPr lvl="2"/>
            <a:r>
              <a:rPr lang="en-US"/>
              <a:t>Prescription for non-recommended beta-blocker</a:t>
            </a:r>
          </a:p>
          <a:p>
            <a:pPr lvl="2"/>
            <a:r>
              <a:rPr lang="en-US"/>
              <a:t>Provider would be prompted to state if the LVEF was &lt; 40%</a:t>
            </a:r>
          </a:p>
          <a:p>
            <a:pPr lvl="3"/>
            <a:r>
              <a:rPr lang="en-US"/>
              <a:t>If the response is YES, then they would need to switch the patient to a recommended beta-blocker or provide a reason for not doing so.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3B4836-4A96-4393-AA54-82BF0AF85765}" type="slidenum">
              <a:rPr lang="en-US"/>
              <a:pPr/>
              <a:t>16</a:t>
            </a:fld>
            <a:endParaRPr lang="en-US"/>
          </a:p>
        </p:txBody>
      </p:sp>
      <p:sp>
        <p:nvSpPr>
          <p:cNvPr id="234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Methods to Increase Use of Recommended Beta-Blockers</a:t>
            </a:r>
          </a:p>
          <a:p>
            <a:endParaRPr lang="en-US" b="1"/>
          </a:p>
          <a:p>
            <a:r>
              <a:rPr lang="en-US"/>
              <a:t>Looking for sites interested in trying one or more of these interventions.</a:t>
            </a:r>
          </a:p>
          <a:p>
            <a:pPr lvl="1"/>
            <a:r>
              <a:rPr lang="en-US"/>
              <a:t>Pharmacy switching of medications in appropriate patients</a:t>
            </a:r>
          </a:p>
          <a:p>
            <a:pPr lvl="1"/>
            <a:r>
              <a:rPr lang="en-US"/>
              <a:t>Echo lab reminder</a:t>
            </a:r>
          </a:p>
          <a:p>
            <a:pPr lvl="1"/>
            <a:r>
              <a:rPr lang="en-US"/>
              <a:t>CPRS reminder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000D89-B6F4-4FC2-9BC6-E86749155FFE}" type="slidenum">
              <a:rPr lang="en-US"/>
              <a:pPr/>
              <a:t>17</a:t>
            </a:fld>
            <a:endParaRPr lang="en-US"/>
          </a:p>
        </p:txBody>
      </p:sp>
      <p:sp>
        <p:nvSpPr>
          <p:cNvPr id="235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Discussion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965D3-2C66-4524-B3E6-62C6324F5B14}" type="slidenum">
              <a:rPr lang="en-US"/>
              <a:pPr/>
              <a:t>18</a:t>
            </a:fld>
            <a:endParaRPr lang="en-US"/>
          </a:p>
        </p:txBody>
      </p:sp>
      <p:sp>
        <p:nvSpPr>
          <p:cNvPr id="236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Database-Registry of VA HF Patients</a:t>
            </a:r>
          </a:p>
          <a:p>
            <a:endParaRPr lang="en-US" b="1"/>
          </a:p>
          <a:p>
            <a:r>
              <a:rPr lang="en-US"/>
              <a:t>National VA Data:  Diagonses, admissions, medications, selective labs.</a:t>
            </a:r>
          </a:p>
          <a:p>
            <a:r>
              <a:rPr lang="en-US"/>
              <a:t>What is missing?   </a:t>
            </a:r>
          </a:p>
          <a:p>
            <a:pPr lvl="1"/>
            <a:r>
              <a:rPr lang="en-US"/>
              <a:t>LVEF Data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EAE5D5-B71D-457F-BE62-4A0027F86FAF}" type="slidenum">
              <a:rPr lang="en-US"/>
              <a:pPr/>
              <a:t>19</a:t>
            </a:fld>
            <a:endParaRPr lang="en-US"/>
          </a:p>
        </p:txBody>
      </p:sp>
      <p:sp>
        <p:nvSpPr>
          <p:cNvPr id="237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VA HF Database-Registry</a:t>
            </a:r>
          </a:p>
          <a:p>
            <a:endParaRPr lang="en-US" b="1"/>
          </a:p>
          <a:p>
            <a:r>
              <a:rPr lang="en-US"/>
              <a:t>Looking for those sites with echocardiography databases.</a:t>
            </a:r>
          </a:p>
          <a:p>
            <a:pPr lvl="1"/>
            <a:r>
              <a:rPr lang="en-US"/>
              <a:t>Local IRB approval required to send the data within the VA.</a:t>
            </a:r>
          </a:p>
          <a:p>
            <a:pPr lvl="1"/>
            <a:r>
              <a:rPr lang="en-US"/>
              <a:t>Steering committee of those supplying data.</a:t>
            </a:r>
          </a:p>
          <a:p>
            <a:pPr lvl="2"/>
            <a:r>
              <a:rPr lang="en-US"/>
              <a:t>CHF QUERI would provide some programming support to answer questions prioritized by the Steering Committee.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3EF871-B625-4AB7-8B51-5337B43D1400}" type="slidenum">
              <a:rPr lang="en-US"/>
              <a:pPr/>
              <a:t>2</a:t>
            </a:fld>
            <a:endParaRPr lang="en-US"/>
          </a:p>
        </p:txBody>
      </p:sp>
      <p:sp>
        <p:nvSpPr>
          <p:cNvPr id="207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Outline</a:t>
            </a:r>
          </a:p>
          <a:p>
            <a:endParaRPr lang="en-US" b="1"/>
          </a:p>
          <a:p>
            <a:r>
              <a:rPr lang="en-US"/>
              <a:t>Quality of Heart Failure in the VA: EPRP Data</a:t>
            </a:r>
          </a:p>
          <a:p>
            <a:r>
              <a:rPr lang="en-US"/>
              <a:t>Quality of Care Goal: Increased use of recommended beta-blockers</a:t>
            </a:r>
          </a:p>
          <a:p>
            <a:r>
              <a:rPr lang="en-US"/>
              <a:t>Database/Registry of VA Heart Failure Patients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2AE857-7A67-45F9-82B3-D462C87E722F}" type="slidenum">
              <a:rPr lang="en-US"/>
              <a:pPr/>
              <a:t>20</a:t>
            </a:fld>
            <a:endParaRPr lang="en-US"/>
          </a:p>
        </p:txBody>
      </p:sp>
      <p:sp>
        <p:nvSpPr>
          <p:cNvPr id="238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Discussion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6F8D96-8C50-48CC-8060-801AA4C387F5}" type="slidenum">
              <a:rPr lang="en-US"/>
              <a:pPr/>
              <a:t>3</a:t>
            </a:fld>
            <a:endParaRPr lang="en-US"/>
          </a:p>
        </p:txBody>
      </p:sp>
      <p:sp>
        <p:nvSpPr>
          <p:cNvPr id="210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Guideline Compliance:</a:t>
            </a:r>
            <a:br>
              <a:rPr lang="en-US" b="1"/>
            </a:br>
            <a:r>
              <a:rPr lang="en-US" b="1"/>
              <a:t>EPRP Chart Reviews 2004-2005</a:t>
            </a:r>
          </a:p>
          <a:p>
            <a:endParaRPr lang="en-US" b="1"/>
          </a:p>
          <a:p>
            <a:r>
              <a:rPr lang="en-US"/>
              <a:t>HF inpatients identified, prior outpatient care reviewed if CHF was already diagnosed.</a:t>
            </a:r>
          </a:p>
          <a:p>
            <a:r>
              <a:rPr lang="en-US"/>
              <a:t>18,000 candidates for LVEF</a:t>
            </a:r>
          </a:p>
          <a:p>
            <a:r>
              <a:rPr lang="en-US"/>
              <a:t>10,328 candidates for ACEi or ARB</a:t>
            </a:r>
          </a:p>
          <a:p>
            <a:r>
              <a:rPr lang="en-US"/>
              <a:t>10,210 candidates for beta-blocker </a:t>
            </a:r>
          </a:p>
          <a:p>
            <a:endParaRPr lang="en-US"/>
          </a:p>
          <a:p>
            <a:r>
              <a:rPr lang="en-US"/>
              <a:t>EPRP= External Peer Review Program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971F26-F648-44BD-8E2D-922ABE505E75}" type="slidenum">
              <a:rPr lang="en-US"/>
              <a:pPr/>
              <a:t>4</a:t>
            </a:fld>
            <a:endParaRPr 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VA CHF Performance 2004-2005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2AE240-C729-4680-BC69-49F0CF805F84}" type="slidenum">
              <a:rPr lang="en-US"/>
              <a:pPr/>
              <a:t>5</a:t>
            </a:fld>
            <a:endParaRPr lang="en-US"/>
          </a:p>
        </p:txBody>
      </p:sp>
      <p:sp>
        <p:nvSpPr>
          <p:cNvPr id="189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Education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434DFF-8EFA-4CA6-9571-224458D6559D}" type="slidenum">
              <a:rPr lang="en-US"/>
              <a:pPr/>
              <a:t>6</a:t>
            </a:fld>
            <a:endParaRPr lang="en-US"/>
          </a:p>
        </p:txBody>
      </p:sp>
      <p:sp>
        <p:nvSpPr>
          <p:cNvPr id="179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Trends in LVEF Measurement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45570D-79AA-4C62-B827-79ECBF9EFB58}" type="slidenum">
              <a:rPr lang="en-US"/>
              <a:pPr/>
              <a:t>7</a:t>
            </a:fld>
            <a:endParaRPr lang="en-US"/>
          </a:p>
        </p:txBody>
      </p:sp>
      <p:sp>
        <p:nvSpPr>
          <p:cNvPr id="183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Trends in ACEi/ARB and Beta-Blocker Use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19644D-14BA-448B-B039-E6335DF829C9}" type="slidenum">
              <a:rPr lang="en-US"/>
              <a:pPr/>
              <a:t>8</a:t>
            </a:fld>
            <a:endParaRPr lang="en-US"/>
          </a:p>
        </p:txBody>
      </p:sp>
      <p:sp>
        <p:nvSpPr>
          <p:cNvPr id="187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Using Combination of ACEi/ARB And Beta-Blockers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631A78-4133-459F-8DC6-141C1AB318F5}" type="slidenum">
              <a:rPr lang="en-US"/>
              <a:pPr/>
              <a:t>9</a:t>
            </a:fld>
            <a:endParaRPr lang="en-US"/>
          </a:p>
        </p:txBody>
      </p:sp>
      <p:sp>
        <p:nvSpPr>
          <p:cNvPr id="185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Using Carvedilol or Metoprolol Succinate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1AFE286-D458-4058-9154-73F49AB725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1DBA51-68CB-491F-97A3-51A03A06FA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FD2B12-D7B5-4561-806B-222A146CBE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DE23D8-0188-495C-A1D0-75DE9DE91E7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F51A45-B112-4819-A200-8EAF5BB740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2A05E7-7B1C-4437-A8AD-54B4DE07E2F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3C17F2-B02E-425F-9173-2A3CC17B6ED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A2D7C4-57D9-46C5-8DF6-DCAA41B97A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B9927A-E467-47F3-8338-54D7FC5A3A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B6C9D5-A9CA-4649-B77F-D6D3275FF05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DC1358-1C85-4F79-8DA7-6A77FCDEC3B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6DAAE0-C062-4399-AE98-4EB54D9D9E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fld id="{4A8FE55A-0D98-4EAB-AFD7-04C34E353DD6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Heart Failure Network</a:t>
            </a:r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11/6/2006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Presentation: Paul Heidenreich MD</a:t>
            </a:r>
          </a:p>
          <a:p>
            <a:pPr>
              <a:lnSpc>
                <a:spcPct val="80000"/>
              </a:lnSpc>
            </a:pPr>
            <a:r>
              <a:rPr lang="en-US" sz="2800"/>
              <a:t>VA Palo Alto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Summary of VA CHF Guideline Compliance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Doing well on LVEF, ACEi/ARB, BB and documentation of education.</a:t>
            </a:r>
          </a:p>
          <a:p>
            <a:r>
              <a:rPr lang="en-US"/>
              <a:t>Recommended beta-blockers are only used in half of patients.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Goal: Increased use of Recommended Beta-Blockers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Recommended by ACC/AHA Guideline and draft guideline from Pharmacy Benefits Management.</a:t>
            </a:r>
          </a:p>
          <a:p>
            <a:r>
              <a:rPr lang="en-US"/>
              <a:t>Drugs</a:t>
            </a:r>
          </a:p>
          <a:p>
            <a:pPr lvl="1"/>
            <a:r>
              <a:rPr lang="en-US"/>
              <a:t>Carvedilol</a:t>
            </a:r>
          </a:p>
          <a:p>
            <a:pPr lvl="1"/>
            <a:r>
              <a:rPr lang="en-US"/>
              <a:t>Metoprolol Succinate</a:t>
            </a:r>
          </a:p>
          <a:p>
            <a:pPr lvl="1"/>
            <a:r>
              <a:rPr lang="en-US"/>
              <a:t>Bisoprolol (not routinely available in the VA)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Methods to Increase Use of Recommended Beta-Blockers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Director Level:  We are applying to make this a quality indicator and eventually a performance measure.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Methods to Increase Use of Recommended Beta-Blockers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Pharmacy Intervention:  </a:t>
            </a:r>
          </a:p>
          <a:p>
            <a:pPr lvl="1"/>
            <a:r>
              <a:rPr lang="en-US"/>
              <a:t>Identify those not on optimal therapy</a:t>
            </a:r>
          </a:p>
          <a:p>
            <a:pPr lvl="2"/>
            <a:r>
              <a:rPr lang="en-US"/>
              <a:t>ICD9 codes for heart failure</a:t>
            </a:r>
          </a:p>
          <a:p>
            <a:pPr lvl="2"/>
            <a:r>
              <a:rPr lang="en-US"/>
              <a:t>Prescription for non-recommended beta-blocker</a:t>
            </a:r>
          </a:p>
          <a:p>
            <a:pPr lvl="2"/>
            <a:r>
              <a:rPr lang="en-US"/>
              <a:t>EF &lt; 40%</a:t>
            </a:r>
          </a:p>
          <a:p>
            <a:pPr lvl="3"/>
            <a:r>
              <a:rPr lang="en-US"/>
              <a:t>Will take chart review or local LVEF database.</a:t>
            </a:r>
          </a:p>
          <a:p>
            <a:pPr lvl="1"/>
            <a:r>
              <a:rPr lang="en-US"/>
              <a:t>Standardized switch to optimal beta-blocker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Methods to Increase Use of Recommended Beta-Blockers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Echo Lab Reminder Intervention:  </a:t>
            </a:r>
          </a:p>
          <a:p>
            <a:pPr lvl="1"/>
            <a:r>
              <a:rPr lang="en-US"/>
              <a:t>We have completed a randomized trial showing an increase in beta-blocker use.</a:t>
            </a:r>
          </a:p>
          <a:p>
            <a:pPr lvl="1"/>
            <a:r>
              <a:rPr lang="en-US"/>
              <a:t>For patients with low LVEF on echo, the echocardiographer adds in a line to the report saying certain beta-blockers are recommended.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Methods to Increase Use of Recommended Beta-Blockers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CPRS Reminder Intervention:  </a:t>
            </a:r>
          </a:p>
          <a:p>
            <a:pPr lvl="1"/>
            <a:r>
              <a:rPr lang="en-US"/>
              <a:t>A reminder could be created that would identify patients with</a:t>
            </a:r>
          </a:p>
          <a:p>
            <a:pPr lvl="2"/>
            <a:r>
              <a:rPr lang="en-US"/>
              <a:t>ICD9 codes for heart failure</a:t>
            </a:r>
          </a:p>
          <a:p>
            <a:pPr lvl="2"/>
            <a:r>
              <a:rPr lang="en-US"/>
              <a:t>Prescription for non-recommended beta-blocker</a:t>
            </a:r>
          </a:p>
          <a:p>
            <a:pPr lvl="2"/>
            <a:r>
              <a:rPr lang="en-US"/>
              <a:t>Provider would be prompted to state if the LVEF was &lt; 40%</a:t>
            </a:r>
          </a:p>
          <a:p>
            <a:pPr lvl="3"/>
            <a:r>
              <a:rPr lang="en-US"/>
              <a:t>If the response is YES, then they would need to switch the patient to a recommended beta-blocker or provide a reason for not doing so.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Methods to Increase Use of Recommended Beta-Blockers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Looking for sites interested in trying one or more of these interventions.</a:t>
            </a:r>
          </a:p>
          <a:p>
            <a:pPr lvl="1"/>
            <a:r>
              <a:rPr lang="en-US"/>
              <a:t>Pharmacy switching of medications in appropriate patients</a:t>
            </a:r>
          </a:p>
          <a:p>
            <a:pPr lvl="1"/>
            <a:r>
              <a:rPr lang="en-US"/>
              <a:t>Echo lab reminder</a:t>
            </a:r>
          </a:p>
          <a:p>
            <a:pPr lvl="1"/>
            <a:r>
              <a:rPr lang="en-US"/>
              <a:t>CPRS reminder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Database-Registry of VA HF Patients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National VA Data:  Diagonses, admissions, medications, selective labs.</a:t>
            </a:r>
          </a:p>
          <a:p>
            <a:r>
              <a:rPr lang="en-US"/>
              <a:t>What is missing?   </a:t>
            </a:r>
          </a:p>
          <a:p>
            <a:pPr lvl="1"/>
            <a:r>
              <a:rPr lang="en-US"/>
              <a:t>LVEF Data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 HF Database-Registry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Looking for those sites with echocardiography databases.</a:t>
            </a:r>
          </a:p>
          <a:p>
            <a:pPr lvl="1"/>
            <a:r>
              <a:rPr lang="en-US"/>
              <a:t>Local IRB approval required to send the data within the VA.</a:t>
            </a:r>
          </a:p>
          <a:p>
            <a:pPr lvl="1"/>
            <a:r>
              <a:rPr lang="en-US"/>
              <a:t>Steering committee of those supplying data.</a:t>
            </a:r>
          </a:p>
          <a:p>
            <a:pPr lvl="2"/>
            <a:r>
              <a:rPr lang="en-US"/>
              <a:t>CHF QUERI would provide some programming support to answer questions prioritized by the Steering Committee.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Quality of Heart Failure in the VA: EPRP Data</a:t>
            </a:r>
          </a:p>
          <a:p>
            <a:r>
              <a:rPr lang="en-US"/>
              <a:t>Quality of Care Goal: Increased use of recommended beta-blockers</a:t>
            </a:r>
          </a:p>
          <a:p>
            <a:r>
              <a:rPr lang="en-US"/>
              <a:t>Database/Registry of VA Heart Failure Patients 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Guideline Compliance:</a:t>
            </a:r>
            <a:br>
              <a:rPr lang="en-US" sz="4000"/>
            </a:br>
            <a:r>
              <a:rPr lang="en-US" sz="4000"/>
              <a:t>EPRP Chart Reviews 2004-2005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HF inpatients identified, prior outpatient care reviewed if CHF was already diagnosed.</a:t>
            </a:r>
          </a:p>
          <a:p>
            <a:r>
              <a:rPr lang="en-US"/>
              <a:t>18,000 candidates for LVEF</a:t>
            </a:r>
          </a:p>
          <a:p>
            <a:r>
              <a:rPr lang="en-US"/>
              <a:t>10,328 candidates for ACEi or ARB</a:t>
            </a:r>
          </a:p>
          <a:p>
            <a:r>
              <a:rPr lang="en-US"/>
              <a:t>10,210 candidates for beta-blocker </a:t>
            </a:r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1050925" y="6297613"/>
            <a:ext cx="3681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EPRP= External Peer Review Program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90" name="Object 2"/>
          <p:cNvGraphicFramePr>
            <a:graphicFrameLocks noChangeAspect="1"/>
          </p:cNvGraphicFramePr>
          <p:nvPr>
            <p:ph/>
          </p:nvPr>
        </p:nvGraphicFramePr>
        <p:xfrm>
          <a:off x="1230313" y="1225550"/>
          <a:ext cx="7913687" cy="5632450"/>
        </p:xfrm>
        <a:graphic>
          <a:graphicData uri="http://schemas.openxmlformats.org/presentationml/2006/ole">
            <p:oleObj spid="_x0000_s63490" name="Chart" r:id="rId4" imgW="8229600" imgH="5857951" progId="MSGraph.Chart.8">
              <p:embed followColorScheme="full"/>
            </p:oleObj>
          </a:graphicData>
        </a:graphic>
      </p:graphicFrame>
      <p:sp>
        <p:nvSpPr>
          <p:cNvPr id="63491" name="Text Box 3"/>
          <p:cNvSpPr txBox="1">
            <a:spLocks noChangeArrowheads="1"/>
          </p:cNvSpPr>
          <p:nvPr/>
        </p:nvSpPr>
        <p:spPr bwMode="auto">
          <a:xfrm rot="-5400000">
            <a:off x="-1092200" y="3454400"/>
            <a:ext cx="370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% of Heart Failure Patients</a:t>
            </a:r>
          </a:p>
        </p:txBody>
      </p:sp>
      <p:sp>
        <p:nvSpPr>
          <p:cNvPr id="63493" name="Rectangle 5"/>
          <p:cNvSpPr>
            <a:spLocks noRot="1"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 CHF Performance 2004-2005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8418" name="Object 2"/>
          <p:cNvGraphicFramePr>
            <a:graphicFrameLocks noChangeAspect="1"/>
          </p:cNvGraphicFramePr>
          <p:nvPr>
            <p:ph/>
          </p:nvPr>
        </p:nvGraphicFramePr>
        <p:xfrm>
          <a:off x="838200" y="915988"/>
          <a:ext cx="8077200" cy="5765800"/>
        </p:xfrm>
        <a:graphic>
          <a:graphicData uri="http://schemas.openxmlformats.org/presentationml/2006/ole">
            <p:oleObj spid="_x0000_s188418" name="Chart" r:id="rId4" imgW="8229600" imgH="5875020" progId="MSGraph.Chart.8">
              <p:embed followColorScheme="full"/>
            </p:oleObj>
          </a:graphicData>
        </a:graphic>
      </p:graphicFrame>
      <p:sp>
        <p:nvSpPr>
          <p:cNvPr id="188419" name="Text Box 3"/>
          <p:cNvSpPr txBox="1">
            <a:spLocks noChangeArrowheads="1"/>
          </p:cNvSpPr>
          <p:nvPr/>
        </p:nvSpPr>
        <p:spPr bwMode="auto">
          <a:xfrm rot="-5400000">
            <a:off x="-1130300" y="3416300"/>
            <a:ext cx="378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% of  Heart Failure Patients</a:t>
            </a:r>
          </a:p>
        </p:txBody>
      </p:sp>
      <p:sp>
        <p:nvSpPr>
          <p:cNvPr id="188420" name="Rectangle 4"/>
          <p:cNvSpPr>
            <a:spLocks noRot="1" noChangeArrowheads="1"/>
          </p:cNvSpPr>
          <p:nvPr/>
        </p:nvSpPr>
        <p:spPr bwMode="auto">
          <a:xfrm>
            <a:off x="914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Education</a:t>
            </a:r>
          </a:p>
        </p:txBody>
      </p:sp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2971800" y="6400800"/>
            <a:ext cx="75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2004</a:t>
            </a:r>
          </a:p>
        </p:txBody>
      </p:sp>
      <p:sp>
        <p:nvSpPr>
          <p:cNvPr id="188422" name="Text Box 6"/>
          <p:cNvSpPr txBox="1">
            <a:spLocks noChangeArrowheads="1"/>
          </p:cNvSpPr>
          <p:nvPr/>
        </p:nvSpPr>
        <p:spPr bwMode="auto">
          <a:xfrm>
            <a:off x="6477000" y="6400800"/>
            <a:ext cx="75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2005</a:t>
            </a:r>
          </a:p>
        </p:txBody>
      </p:sp>
      <p:sp>
        <p:nvSpPr>
          <p:cNvPr id="188423" name="Text Box 7"/>
          <p:cNvSpPr txBox="1">
            <a:spLocks noChangeArrowheads="1"/>
          </p:cNvSpPr>
          <p:nvPr/>
        </p:nvSpPr>
        <p:spPr bwMode="auto">
          <a:xfrm>
            <a:off x="1600200" y="1752600"/>
            <a:ext cx="2740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 for trend &lt;0.0001 for each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8178" name="Object 2"/>
          <p:cNvGraphicFramePr>
            <a:graphicFrameLocks noChangeAspect="1"/>
          </p:cNvGraphicFramePr>
          <p:nvPr>
            <p:ph/>
          </p:nvPr>
        </p:nvGraphicFramePr>
        <p:xfrm>
          <a:off x="1241425" y="1295400"/>
          <a:ext cx="7419975" cy="5314950"/>
        </p:xfrm>
        <a:graphic>
          <a:graphicData uri="http://schemas.openxmlformats.org/presentationml/2006/ole">
            <p:oleObj spid="_x0000_s178178" name="Chart" r:id="rId4" imgW="8221828" imgH="5890108" progId="MSGraph.Chart.8">
              <p:embed followColorScheme="full"/>
            </p:oleObj>
          </a:graphicData>
        </a:graphic>
      </p:graphicFrame>
      <p:sp>
        <p:nvSpPr>
          <p:cNvPr id="178179" name="Text Box 3"/>
          <p:cNvSpPr txBox="1">
            <a:spLocks noChangeArrowheads="1"/>
          </p:cNvSpPr>
          <p:nvPr/>
        </p:nvSpPr>
        <p:spPr bwMode="auto">
          <a:xfrm rot="-5400000">
            <a:off x="-1130300" y="3416300"/>
            <a:ext cx="378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% of  Heart Failure Patients</a:t>
            </a:r>
          </a:p>
        </p:txBody>
      </p:sp>
      <p:sp>
        <p:nvSpPr>
          <p:cNvPr id="178181" name="Rectangle 5"/>
          <p:cNvSpPr>
            <a:spLocks noRot="1"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Trends in LVEF Measurement </a:t>
            </a:r>
          </a:p>
        </p:txBody>
      </p:sp>
      <p:sp>
        <p:nvSpPr>
          <p:cNvPr id="178182" name="Text Box 6"/>
          <p:cNvSpPr txBox="1">
            <a:spLocks noChangeArrowheads="1"/>
          </p:cNvSpPr>
          <p:nvPr/>
        </p:nvSpPr>
        <p:spPr bwMode="auto">
          <a:xfrm>
            <a:off x="3200400" y="6421438"/>
            <a:ext cx="75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2004</a:t>
            </a:r>
          </a:p>
        </p:txBody>
      </p:sp>
      <p:sp>
        <p:nvSpPr>
          <p:cNvPr id="178183" name="Text Box 7"/>
          <p:cNvSpPr txBox="1">
            <a:spLocks noChangeArrowheads="1"/>
          </p:cNvSpPr>
          <p:nvPr/>
        </p:nvSpPr>
        <p:spPr bwMode="auto">
          <a:xfrm>
            <a:off x="6477000" y="6400800"/>
            <a:ext cx="75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2005</a:t>
            </a:r>
          </a:p>
        </p:txBody>
      </p:sp>
      <p:sp>
        <p:nvSpPr>
          <p:cNvPr id="178184" name="Text Box 8"/>
          <p:cNvSpPr txBox="1">
            <a:spLocks noChangeArrowheads="1"/>
          </p:cNvSpPr>
          <p:nvPr/>
        </p:nvSpPr>
        <p:spPr bwMode="auto">
          <a:xfrm>
            <a:off x="6384925" y="1725613"/>
            <a:ext cx="1592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 for trend 0.03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2274" name="Object 2"/>
          <p:cNvGraphicFramePr>
            <a:graphicFrameLocks noChangeAspect="1"/>
          </p:cNvGraphicFramePr>
          <p:nvPr>
            <p:ph/>
          </p:nvPr>
        </p:nvGraphicFramePr>
        <p:xfrm>
          <a:off x="1235075" y="1295400"/>
          <a:ext cx="7434263" cy="5314950"/>
        </p:xfrm>
        <a:graphic>
          <a:graphicData uri="http://schemas.openxmlformats.org/presentationml/2006/ole">
            <p:oleObj spid="_x0000_s182274" name="Chart" r:id="rId4" imgW="8229600" imgH="5882792" progId="MSGraph.Chart.8">
              <p:embed followColorScheme="full"/>
            </p:oleObj>
          </a:graphicData>
        </a:graphic>
      </p:graphicFrame>
      <p:sp>
        <p:nvSpPr>
          <p:cNvPr id="182275" name="Text Box 3"/>
          <p:cNvSpPr txBox="1">
            <a:spLocks noChangeArrowheads="1"/>
          </p:cNvSpPr>
          <p:nvPr/>
        </p:nvSpPr>
        <p:spPr bwMode="auto">
          <a:xfrm rot="-5400000">
            <a:off x="-1130300" y="3416300"/>
            <a:ext cx="378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% of  Heart Failure Patients</a:t>
            </a:r>
          </a:p>
        </p:txBody>
      </p:sp>
      <p:sp>
        <p:nvSpPr>
          <p:cNvPr id="182276" name="Rectangle 4"/>
          <p:cNvSpPr>
            <a:spLocks noRot="1"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Trends in ACEi/ARB and Beta-Blocker Use</a:t>
            </a:r>
          </a:p>
        </p:txBody>
      </p:sp>
      <p:sp>
        <p:nvSpPr>
          <p:cNvPr id="182277" name="Text Box 5"/>
          <p:cNvSpPr txBox="1">
            <a:spLocks noChangeArrowheads="1"/>
          </p:cNvSpPr>
          <p:nvPr/>
        </p:nvSpPr>
        <p:spPr bwMode="auto">
          <a:xfrm>
            <a:off x="3200400" y="6421438"/>
            <a:ext cx="75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2004</a:t>
            </a:r>
          </a:p>
        </p:txBody>
      </p:sp>
      <p:sp>
        <p:nvSpPr>
          <p:cNvPr id="182278" name="Text Box 6"/>
          <p:cNvSpPr txBox="1">
            <a:spLocks noChangeArrowheads="1"/>
          </p:cNvSpPr>
          <p:nvPr/>
        </p:nvSpPr>
        <p:spPr bwMode="auto">
          <a:xfrm>
            <a:off x="6477000" y="6400800"/>
            <a:ext cx="75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2005</a:t>
            </a:r>
          </a:p>
        </p:txBody>
      </p:sp>
      <p:sp>
        <p:nvSpPr>
          <p:cNvPr id="182279" name="Text Box 7"/>
          <p:cNvSpPr txBox="1">
            <a:spLocks noChangeArrowheads="1"/>
          </p:cNvSpPr>
          <p:nvPr/>
        </p:nvSpPr>
        <p:spPr bwMode="auto">
          <a:xfrm>
            <a:off x="6019800" y="1981200"/>
            <a:ext cx="2044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 for trends &lt;0.0001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6370" name="Object 2"/>
          <p:cNvGraphicFramePr>
            <a:graphicFrameLocks noChangeAspect="1"/>
          </p:cNvGraphicFramePr>
          <p:nvPr>
            <p:ph/>
          </p:nvPr>
        </p:nvGraphicFramePr>
        <p:xfrm>
          <a:off x="1222375" y="1295400"/>
          <a:ext cx="7434263" cy="5314950"/>
        </p:xfrm>
        <a:graphic>
          <a:graphicData uri="http://schemas.openxmlformats.org/presentationml/2006/ole">
            <p:oleObj spid="_x0000_s186370" name="Chart" r:id="rId4" imgW="8229600" imgH="5882792" progId="MSGraph.Chart.8">
              <p:embed followColorScheme="full"/>
            </p:oleObj>
          </a:graphicData>
        </a:graphic>
      </p:graphicFrame>
      <p:sp>
        <p:nvSpPr>
          <p:cNvPr id="186371" name="Text Box 3"/>
          <p:cNvSpPr txBox="1">
            <a:spLocks noChangeArrowheads="1"/>
          </p:cNvSpPr>
          <p:nvPr/>
        </p:nvSpPr>
        <p:spPr bwMode="auto">
          <a:xfrm rot="-5400000">
            <a:off x="-1130300" y="3416300"/>
            <a:ext cx="378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% of  Heart Failure Patients</a:t>
            </a:r>
          </a:p>
        </p:txBody>
      </p:sp>
      <p:sp>
        <p:nvSpPr>
          <p:cNvPr id="186372" name="Rectangle 4"/>
          <p:cNvSpPr>
            <a:spLocks noRot="1"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Using Combination of ACEi/ARB And Beta-Blockers</a:t>
            </a:r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3200400" y="6421438"/>
            <a:ext cx="75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2004</a:t>
            </a:r>
          </a:p>
        </p:txBody>
      </p:sp>
      <p:sp>
        <p:nvSpPr>
          <p:cNvPr id="186374" name="Text Box 6"/>
          <p:cNvSpPr txBox="1">
            <a:spLocks noChangeArrowheads="1"/>
          </p:cNvSpPr>
          <p:nvPr/>
        </p:nvSpPr>
        <p:spPr bwMode="auto">
          <a:xfrm>
            <a:off x="6477000" y="6400800"/>
            <a:ext cx="75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2005</a:t>
            </a:r>
          </a:p>
        </p:txBody>
      </p:sp>
      <p:sp>
        <p:nvSpPr>
          <p:cNvPr id="186375" name="Text Box 7"/>
          <p:cNvSpPr txBox="1">
            <a:spLocks noChangeArrowheads="1"/>
          </p:cNvSpPr>
          <p:nvPr/>
        </p:nvSpPr>
        <p:spPr bwMode="auto">
          <a:xfrm>
            <a:off x="6384925" y="1725613"/>
            <a:ext cx="1503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 for trend 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22" name="Object 2"/>
          <p:cNvGraphicFramePr>
            <a:graphicFrameLocks noChangeAspect="1"/>
          </p:cNvGraphicFramePr>
          <p:nvPr>
            <p:ph/>
          </p:nvPr>
        </p:nvGraphicFramePr>
        <p:xfrm>
          <a:off x="1222375" y="1295400"/>
          <a:ext cx="7434263" cy="5314950"/>
        </p:xfrm>
        <a:graphic>
          <a:graphicData uri="http://schemas.openxmlformats.org/presentationml/2006/ole">
            <p:oleObj spid="_x0000_s184322" name="Chart" r:id="rId4" imgW="8229600" imgH="5882792" progId="MSGraph.Chart.8">
              <p:embed followColorScheme="full"/>
            </p:oleObj>
          </a:graphicData>
        </a:graphic>
      </p:graphicFrame>
      <p:sp>
        <p:nvSpPr>
          <p:cNvPr id="184323" name="Text Box 3"/>
          <p:cNvSpPr txBox="1">
            <a:spLocks noChangeArrowheads="1"/>
          </p:cNvSpPr>
          <p:nvPr/>
        </p:nvSpPr>
        <p:spPr bwMode="auto">
          <a:xfrm rot="-5400000">
            <a:off x="-1130300" y="3416300"/>
            <a:ext cx="378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% of  Heart Failure Patients</a:t>
            </a:r>
          </a:p>
        </p:txBody>
      </p:sp>
      <p:sp>
        <p:nvSpPr>
          <p:cNvPr id="184324" name="Rectangle 4"/>
          <p:cNvSpPr>
            <a:spLocks noRot="1"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Using Carvedilol or Metoprolol Succinate</a:t>
            </a:r>
          </a:p>
        </p:txBody>
      </p:sp>
      <p:sp>
        <p:nvSpPr>
          <p:cNvPr id="184325" name="Text Box 5"/>
          <p:cNvSpPr txBox="1">
            <a:spLocks noChangeArrowheads="1"/>
          </p:cNvSpPr>
          <p:nvPr/>
        </p:nvSpPr>
        <p:spPr bwMode="auto">
          <a:xfrm>
            <a:off x="3200400" y="6421438"/>
            <a:ext cx="75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2004</a:t>
            </a:r>
          </a:p>
        </p:txBody>
      </p:sp>
      <p:sp>
        <p:nvSpPr>
          <p:cNvPr id="184326" name="Text Box 6"/>
          <p:cNvSpPr txBox="1">
            <a:spLocks noChangeArrowheads="1"/>
          </p:cNvSpPr>
          <p:nvPr/>
        </p:nvSpPr>
        <p:spPr bwMode="auto">
          <a:xfrm>
            <a:off x="6477000" y="6400800"/>
            <a:ext cx="75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2005</a:t>
            </a:r>
          </a:p>
        </p:txBody>
      </p:sp>
      <p:sp>
        <p:nvSpPr>
          <p:cNvPr id="184327" name="Text Box 7"/>
          <p:cNvSpPr txBox="1">
            <a:spLocks noChangeArrowheads="1"/>
          </p:cNvSpPr>
          <p:nvPr/>
        </p:nvSpPr>
        <p:spPr bwMode="auto">
          <a:xfrm>
            <a:off x="2057400" y="1828800"/>
            <a:ext cx="1960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 for trend &lt;0.0001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2412</TotalTime>
  <Words>888</Words>
  <Application>Microsoft PowerPoint</Application>
  <PresentationFormat>On-screen Show (4:3)</PresentationFormat>
  <Paragraphs>168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Garamond</vt:lpstr>
      <vt:lpstr>Times New Roman</vt:lpstr>
      <vt:lpstr>Wingdings</vt:lpstr>
      <vt:lpstr>Stream</vt:lpstr>
      <vt:lpstr>Microsoft Graph Chart</vt:lpstr>
      <vt:lpstr>Heart Failure Network</vt:lpstr>
      <vt:lpstr>Outline</vt:lpstr>
      <vt:lpstr>Guideline Compliance: EPRP Chart Reviews 2004-2005</vt:lpstr>
      <vt:lpstr>Slide 4</vt:lpstr>
      <vt:lpstr>Slide 5</vt:lpstr>
      <vt:lpstr>Slide 6</vt:lpstr>
      <vt:lpstr>Slide 7</vt:lpstr>
      <vt:lpstr>Slide 8</vt:lpstr>
      <vt:lpstr>Slide 9</vt:lpstr>
      <vt:lpstr>Summary of VA CHF Guideline Compliance</vt:lpstr>
      <vt:lpstr>Goal: Increased use of Recommended Beta-Blockers</vt:lpstr>
      <vt:lpstr>Methods to Increase Use of Recommended Beta-Blockers</vt:lpstr>
      <vt:lpstr>Methods to Increase Use of Recommended Beta-Blockers</vt:lpstr>
      <vt:lpstr>Methods to Increase Use of Recommended Beta-Blockers</vt:lpstr>
      <vt:lpstr>Methods to Increase Use of Recommended Beta-Blockers</vt:lpstr>
      <vt:lpstr>Methods to Increase Use of Recommended Beta-Blockers</vt:lpstr>
      <vt:lpstr>Discussion</vt:lpstr>
      <vt:lpstr>Database-Registry of VA HF Patients</vt:lpstr>
      <vt:lpstr>VA HF Database-Registry</vt:lpstr>
      <vt:lpstr>Discussion</vt:lpstr>
    </vt:vector>
  </TitlesOfParts>
  <Company>DEPT. OF VETERANS AFFAIRS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of Heart Failure Care</dc:title>
  <dc:creator>vhapalheidep</dc:creator>
  <cp:lastModifiedBy>vhapalsahaya</cp:lastModifiedBy>
  <cp:revision>45</cp:revision>
  <dcterms:created xsi:type="dcterms:W3CDTF">2006-09-08T17:31:06Z</dcterms:created>
  <dcterms:modified xsi:type="dcterms:W3CDTF">2007-11-01T22:40:34Z</dcterms:modified>
</cp:coreProperties>
</file>