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rawings/legacyDiagramText16.bin" ContentType="application/vnd.ms-office.legacyDiagramText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rawings/legacyDiagramText8.bin" ContentType="application/vnd.ms-office.legacyDiagramText"/>
  <Override PartName="/ppt/drawings/legacyDiagramText14.bin" ContentType="application/vnd.ms-office.legacyDiagramText"/>
  <Override PartName="/ppt/drawings/legacyDiagramText23.bin" ContentType="application/vnd.ms-office.legacyDiagramText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drawings/legacyDiagramText6.bin" ContentType="application/vnd.ms-office.legacyDiagramText"/>
  <Override PartName="/ppt/notesSlides/notesSlide12.xml" ContentType="application/vnd.openxmlformats-officedocument.presentationml.notesSlide+xml"/>
  <Override PartName="/ppt/drawings/legacyDiagramText12.bin" ContentType="application/vnd.ms-office.legacyDiagramText"/>
  <Override PartName="/ppt/drawings/legacyDiagramText21.bin" ContentType="application/vnd.ms-office.legacyDiagramText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rawings/legacyDiagramText4.bin" ContentType="application/vnd.ms-office.legacyDiagramText"/>
  <Override PartName="/ppt/drawings/legacyDiagramText10.bin" ContentType="application/vnd.ms-office.legacyDiagramTex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rawings/legacyDiagramText2.bin" ContentType="application/vnd.ms-office.legacyDiagramText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legacyDiagramText19.bin" ContentType="application/vnd.ms-office.legacyDiagramText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rawings/legacyDiagramText17.bin" ContentType="application/vnd.ms-office.legacyDiagramText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rawings/legacyDiagramText15.bin" ContentType="application/vnd.ms-office.legacyDiagramText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rawings/legacyDiagramText9.bin" ContentType="application/vnd.ms-office.legacyDiagramText"/>
  <Override PartName="/ppt/drawings/legacyDiagramText13.bin" ContentType="application/vnd.ms-office.legacyDiagramText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rawings/legacyDiagramText7.bin" ContentType="application/vnd.ms-office.legacyDiagramText"/>
  <Override PartName="/ppt/drawings/legacyDiagramText11.bin" ContentType="application/vnd.ms-office.legacyDiagramText"/>
  <Override PartName="/ppt/drawings/legacyDiagramText20.bin" ContentType="application/vnd.ms-office.legacyDiagramText"/>
  <Override PartName="/ppt/drawings/legacyDiagramText22.bin" ContentType="application/vnd.ms-office.legacyDiagramText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rawings/legacyDiagramText5.bin" ContentType="application/vnd.ms-office.legacyDiagramText"/>
  <Override PartName="/ppt/legacyDocTextInfo.bin" ContentType="application/vnd.ms-office.legacyDocTextInfo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rawings/legacyDiagramText1.bin" ContentType="application/vnd.ms-office.legacyDiagramText"/>
  <Override PartName="/ppt/drawings/legacyDiagramText3.bin" ContentType="application/vnd.ms-office.legacyDiagramText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drawings/legacyDiagramText18.bin" ContentType="application/vnd.ms-office.legacyDiagramText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sldIdLst>
    <p:sldId id="257" r:id="rId2"/>
    <p:sldId id="282" r:id="rId3"/>
    <p:sldId id="332" r:id="rId4"/>
    <p:sldId id="330" r:id="rId5"/>
    <p:sldId id="333" r:id="rId6"/>
    <p:sldId id="274" r:id="rId7"/>
    <p:sldId id="365" r:id="rId8"/>
    <p:sldId id="256" r:id="rId9"/>
    <p:sldId id="258" r:id="rId10"/>
    <p:sldId id="259" r:id="rId11"/>
    <p:sldId id="260" r:id="rId12"/>
    <p:sldId id="263" r:id="rId13"/>
    <p:sldId id="261" r:id="rId14"/>
    <p:sldId id="379" r:id="rId15"/>
    <p:sldId id="275" r:id="rId16"/>
    <p:sldId id="269" r:id="rId17"/>
    <p:sldId id="271" r:id="rId18"/>
    <p:sldId id="272" r:id="rId19"/>
    <p:sldId id="265" r:id="rId20"/>
    <p:sldId id="381" r:id="rId21"/>
    <p:sldId id="266" r:id="rId22"/>
    <p:sldId id="348" r:id="rId23"/>
    <p:sldId id="370" r:id="rId24"/>
    <p:sldId id="371" r:id="rId25"/>
    <p:sldId id="372" r:id="rId26"/>
    <p:sldId id="268" r:id="rId27"/>
    <p:sldId id="380" r:id="rId28"/>
    <p:sldId id="278" r:id="rId29"/>
    <p:sldId id="277" r:id="rId30"/>
    <p:sldId id="378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A886E0"/>
    <a:srgbClr val="E5DA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68166" autoAdjust="0"/>
  </p:normalViewPr>
  <p:slideViewPr>
    <p:cSldViewPr>
      <p:cViewPr>
        <p:scale>
          <a:sx n="75" d="100"/>
          <a:sy n="75" d="100"/>
        </p:scale>
        <p:origin x="-3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2.bin"/><Relationship Id="rId2" Type="http://schemas.microsoft.com/office/2006/relationships/legacyDiagramText" Target="legacyDiagramText11.bin"/><Relationship Id="rId1" Type="http://schemas.microsoft.com/office/2006/relationships/legacyDiagramText" Target="legacyDiagramText10.bin"/><Relationship Id="rId5" Type="http://schemas.microsoft.com/office/2006/relationships/legacyDiagramText" Target="legacyDiagramText14.bin"/><Relationship Id="rId4" Type="http://schemas.microsoft.com/office/2006/relationships/legacyDiagramText" Target="legacyDiagramText13.bin"/></Relationships>
</file>

<file path=ppt/drawings/_rels/vmlDrawing4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22.bin"/><Relationship Id="rId3" Type="http://schemas.microsoft.com/office/2006/relationships/legacyDiagramText" Target="legacyDiagramText17.bin"/><Relationship Id="rId7" Type="http://schemas.microsoft.com/office/2006/relationships/legacyDiagramText" Target="legacyDiagramText21.bin"/><Relationship Id="rId2" Type="http://schemas.microsoft.com/office/2006/relationships/legacyDiagramText" Target="legacyDiagramText16.bin"/><Relationship Id="rId1" Type="http://schemas.microsoft.com/office/2006/relationships/legacyDiagramText" Target="legacyDiagramText15.bin"/><Relationship Id="rId6" Type="http://schemas.microsoft.com/office/2006/relationships/legacyDiagramText" Target="legacyDiagramText20.bin"/><Relationship Id="rId5" Type="http://schemas.microsoft.com/office/2006/relationships/legacyDiagramText" Target="legacyDiagramText19.bin"/><Relationship Id="rId4" Type="http://schemas.microsoft.com/office/2006/relationships/legacyDiagramText" Target="legacyDiagramText18.bin"/><Relationship Id="rId9" Type="http://schemas.microsoft.com/office/2006/relationships/legacyDiagramText" Target="legacyDiagramText23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5809574-9073-4AAE-BA2B-36AE23CC9D4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4D2A13-CCC6-4F0A-AC88-F680C232C329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>
                <a:latin typeface="Baskerville Old Face" pitchFamily="18" charset="0"/>
              </a:rPr>
              <a:t>National Heart Failure Training </a:t>
            </a:r>
            <a:r>
              <a:rPr lang="en-US" sz="1400" b="1">
                <a:latin typeface="Baskerville Old Face" pitchFamily="18" charset="0"/>
              </a:rPr>
              <a:t>for Improved Patient Care</a:t>
            </a:r>
            <a:r>
              <a:rPr lang="en-US" sz="1600" b="1">
                <a:latin typeface="Baskerville Old Face" pitchFamily="18" charset="0"/>
              </a:rPr>
              <a:t> N-HeFT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2F473F-8AED-42B6-87CE-138211AF25BF}" type="slidenum">
              <a:rPr lang="en-US"/>
              <a:pPr/>
              <a:t>10</a:t>
            </a:fld>
            <a:endParaRPr lang="en-US"/>
          </a:p>
        </p:txBody>
      </p:sp>
      <p:sp>
        <p:nvSpPr>
          <p:cNvPr id="210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DESIRED OUTCOMES</a:t>
            </a:r>
          </a:p>
          <a:p>
            <a:endParaRPr lang="en-US" b="1"/>
          </a:p>
          <a:p>
            <a:r>
              <a:rPr lang="en-US" b="1"/>
              <a:t>Medical teams identify up to 3 changes they will make to improve patient care.</a:t>
            </a:r>
          </a:p>
          <a:p>
            <a:endParaRPr lang="en-US" sz="400" b="1"/>
          </a:p>
          <a:p>
            <a:r>
              <a:rPr lang="en-US" b="1"/>
              <a:t>They rank their level of commitment to implementing identified changes. </a:t>
            </a:r>
          </a:p>
          <a:p>
            <a:endParaRPr lang="en-US" sz="400" b="1"/>
          </a:p>
          <a:p>
            <a:r>
              <a:rPr lang="en-US" b="1"/>
              <a:t>Teams sign a “Commitment to Change Contract” and submit to   N-HeFT for follow up.</a:t>
            </a:r>
          </a:p>
          <a:p>
            <a:endParaRPr lang="en-US" b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238FDB-6388-46AC-82BB-EB612AEE00B3}" type="slidenum">
              <a:rPr lang="en-US"/>
              <a:pPr/>
              <a:t>11</a:t>
            </a:fld>
            <a:endParaRPr lang="en-US"/>
          </a:p>
        </p:txBody>
      </p:sp>
      <p:sp>
        <p:nvSpPr>
          <p:cNvPr id="211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Outcomes Follow up</a:t>
            </a:r>
          </a:p>
          <a:p>
            <a:endParaRPr lang="en-US" b="1"/>
          </a:p>
          <a:p>
            <a:r>
              <a:rPr lang="en-US" b="1"/>
              <a:t>3 mentoring opportunities for medical teams up to 6 months</a:t>
            </a:r>
          </a:p>
          <a:p>
            <a:r>
              <a:rPr lang="en-US"/>
              <a:t>Review “Commitment to Change Contract”</a:t>
            </a:r>
          </a:p>
          <a:p>
            <a:r>
              <a:rPr lang="en-US"/>
              <a:t>Discuss approaches to improve quality of care</a:t>
            </a:r>
          </a:p>
          <a:p>
            <a:endParaRPr lang="en-US" b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9F0AB9-ADDB-4FCE-8AF6-3AD310ECF743}" type="slidenum">
              <a:rPr lang="en-US"/>
              <a:pPr/>
              <a:t>12</a:t>
            </a:fld>
            <a:endParaRPr lang="en-US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N-HeFT Live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11D9EB-323B-40A8-A91C-92B5A60C3DFF}" type="slidenum">
              <a:rPr lang="en-US"/>
              <a:pPr/>
              <a:t>13</a:t>
            </a:fld>
            <a:endParaRPr lang="en-US"/>
          </a:p>
        </p:txBody>
      </p:sp>
      <p:sp>
        <p:nvSpPr>
          <p:cNvPr id="212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Organizational Structure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9237C-095B-47AA-A84E-3BAA2E2CB845}" type="slidenum">
              <a:rPr lang="en-US"/>
              <a:pPr/>
              <a:t>14</a:t>
            </a:fld>
            <a:endParaRPr lang="en-US"/>
          </a:p>
        </p:txBody>
      </p:sp>
      <p:sp>
        <p:nvSpPr>
          <p:cNvPr id="214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Best Practice at All Points of Care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D600E4-298C-4180-B0E0-1721B3DC65B6}" type="slidenum">
              <a:rPr lang="en-US"/>
              <a:pPr/>
              <a:t>15</a:t>
            </a:fld>
            <a:endParaRPr lang="en-US"/>
          </a:p>
        </p:txBody>
      </p:sp>
      <p:sp>
        <p:nvSpPr>
          <p:cNvPr id="202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N-HeFT </a:t>
            </a:r>
            <a:r>
              <a:rPr lang="en-US" b="1" i="1"/>
              <a:t>Online</a:t>
            </a:r>
          </a:p>
          <a:p>
            <a:endParaRPr lang="en-US" b="1" i="1"/>
          </a:p>
          <a:p>
            <a:r>
              <a:rPr lang="en-US" sz="1000"/>
              <a:t>Web site www.nheft.org</a:t>
            </a:r>
          </a:p>
          <a:p>
            <a:r>
              <a:rPr lang="en-US" b="1"/>
              <a:t>Online Curriculum </a:t>
            </a:r>
          </a:p>
          <a:p>
            <a:r>
              <a:rPr lang="en-US" sz="1300" b="1"/>
              <a:t>Cardiology Core</a:t>
            </a:r>
          </a:p>
          <a:p>
            <a:r>
              <a:rPr lang="en-US" sz="1300" b="1"/>
              <a:t>Primary Care Core</a:t>
            </a:r>
          </a:p>
          <a:p>
            <a:r>
              <a:rPr lang="en-US" sz="1300" b="1"/>
              <a:t>Allied Health Core</a:t>
            </a:r>
          </a:p>
          <a:p>
            <a:r>
              <a:rPr lang="en-US" sz="1300" b="1"/>
              <a:t>Electives</a:t>
            </a:r>
          </a:p>
          <a:p>
            <a:r>
              <a:rPr lang="en-US" b="1"/>
              <a:t>Faculty</a:t>
            </a:r>
          </a:p>
          <a:p>
            <a:r>
              <a:rPr lang="en-US" sz="1300" b="1"/>
              <a:t>Standard curriculum </a:t>
            </a:r>
          </a:p>
          <a:p>
            <a:r>
              <a:rPr lang="en-US" sz="1300" b="1"/>
              <a:t>Resources </a:t>
            </a:r>
          </a:p>
          <a:p>
            <a:r>
              <a:rPr lang="en-US" sz="1300" b="1"/>
              <a:t>Tools  </a:t>
            </a:r>
          </a:p>
          <a:p>
            <a:endParaRPr lang="en-US" b="1" i="1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99A910-845F-4971-AD01-6FD1AB329E7B}" type="slidenum">
              <a:rPr lang="en-US"/>
              <a:pPr/>
              <a:t>16</a:t>
            </a:fld>
            <a:endParaRPr lang="en-US"/>
          </a:p>
        </p:txBody>
      </p:sp>
      <p:sp>
        <p:nvSpPr>
          <p:cNvPr id="215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Welcome to N-HeFT for Medical Professionals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26BEE2-4889-424E-BF14-9046CB9B67DC}" type="slidenum">
              <a:rPr lang="en-US"/>
              <a:pPr/>
              <a:t>17</a:t>
            </a:fld>
            <a:endParaRPr lang="en-US"/>
          </a:p>
        </p:txBody>
      </p:sp>
      <p:sp>
        <p:nvSpPr>
          <p:cNvPr id="216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N-HeFT News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5F28BE-806E-43EC-B1BC-7B73309879EF}" type="slidenum">
              <a:rPr lang="en-US"/>
              <a:pPr/>
              <a:t>18</a:t>
            </a:fld>
            <a:endParaRPr lang="en-US"/>
          </a:p>
        </p:txBody>
      </p:sp>
      <p:sp>
        <p:nvSpPr>
          <p:cNvPr id="217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About The Program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8A76FB-507E-4CE1-8648-24902372A2C5}" type="slidenum">
              <a:rPr lang="en-US"/>
              <a:pPr/>
              <a:t>19</a:t>
            </a:fld>
            <a:endParaRPr lang="en-US"/>
          </a:p>
        </p:txBody>
      </p:sp>
      <p:sp>
        <p:nvSpPr>
          <p:cNvPr id="218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Standardization of Training</a:t>
            </a:r>
          </a:p>
          <a:p>
            <a:endParaRPr lang="en-US" b="1"/>
          </a:p>
          <a:p>
            <a:pPr>
              <a:lnSpc>
                <a:spcPct val="70000"/>
              </a:lnSpc>
            </a:pPr>
            <a:r>
              <a:rPr lang="en-US" sz="1600" b="1"/>
              <a:t>Curriculum </a:t>
            </a:r>
          </a:p>
          <a:p>
            <a:pPr lvl="1">
              <a:lnSpc>
                <a:spcPct val="70000"/>
              </a:lnSpc>
            </a:pPr>
            <a:r>
              <a:rPr lang="en-US" b="1"/>
              <a:t>Developed and updated by network expert authors </a:t>
            </a:r>
          </a:p>
          <a:p>
            <a:pPr lvl="1">
              <a:lnSpc>
                <a:spcPct val="70000"/>
              </a:lnSpc>
            </a:pPr>
            <a:r>
              <a:rPr lang="en-US" b="1"/>
              <a:t>Password-protected and posted on web for faculty</a:t>
            </a:r>
          </a:p>
          <a:p>
            <a:pPr lvl="1">
              <a:lnSpc>
                <a:spcPct val="70000"/>
              </a:lnSpc>
            </a:pPr>
            <a:r>
              <a:rPr lang="en-US" b="1"/>
              <a:t>Accredited for physicians, nurses, pharmacists </a:t>
            </a:r>
          </a:p>
          <a:p>
            <a:pPr lvl="1">
              <a:lnSpc>
                <a:spcPct val="70000"/>
              </a:lnSpc>
            </a:pPr>
            <a:endParaRPr lang="en-US" b="1"/>
          </a:p>
          <a:p>
            <a:pPr>
              <a:lnSpc>
                <a:spcPct val="70000"/>
              </a:lnSpc>
            </a:pPr>
            <a:r>
              <a:rPr lang="en-US" sz="1600" b="1"/>
              <a:t>Training Processes</a:t>
            </a:r>
          </a:p>
          <a:p>
            <a:pPr lvl="1">
              <a:lnSpc>
                <a:spcPct val="70000"/>
              </a:lnSpc>
            </a:pPr>
            <a:r>
              <a:rPr lang="en-US" b="1"/>
              <a:t>Thorough application process</a:t>
            </a:r>
          </a:p>
          <a:p>
            <a:pPr lvl="1">
              <a:lnSpc>
                <a:spcPct val="70000"/>
              </a:lnSpc>
            </a:pPr>
            <a:r>
              <a:rPr lang="en-US" b="1"/>
              <a:t>Coordinated through Case Western Reserve University</a:t>
            </a:r>
          </a:p>
          <a:p>
            <a:pPr lvl="1">
              <a:lnSpc>
                <a:spcPct val="70000"/>
              </a:lnSpc>
            </a:pPr>
            <a:r>
              <a:rPr lang="en-US" b="1"/>
              <a:t>Standardized forms</a:t>
            </a:r>
          </a:p>
          <a:p>
            <a:pPr lvl="1">
              <a:lnSpc>
                <a:spcPct val="70000"/>
              </a:lnSpc>
            </a:pPr>
            <a:r>
              <a:rPr lang="en-US" b="1"/>
              <a:t>Follow up mentoring</a:t>
            </a:r>
          </a:p>
          <a:p>
            <a:pPr lvl="2">
              <a:lnSpc>
                <a:spcPct val="70000"/>
              </a:lnSpc>
            </a:pPr>
            <a:endParaRPr lang="en-US" b="1"/>
          </a:p>
          <a:p>
            <a:endParaRPr lang="en-US" b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C5C774-4D06-4FEA-A2C2-4FE9464BD722}" type="slidenum">
              <a:rPr lang="en-US"/>
              <a:pPr/>
              <a:t>2</a:t>
            </a:fld>
            <a:endParaRPr lang="en-US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FAFD00"/>
                </a:solidFill>
                <a:cs typeface="Times New Roman" pitchFamily="18" charset="0"/>
              </a:rPr>
              <a:t>The Cardiovascular Continuum:Targeting Mechanisms and Mediators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E935D-98E8-4F72-986B-50E7D1BA030C}" type="slidenum">
              <a:rPr lang="en-US"/>
              <a:pPr/>
              <a:t>20</a:t>
            </a:fld>
            <a:endParaRPr lang="en-US"/>
          </a:p>
        </p:txBody>
      </p:sp>
      <p:sp>
        <p:nvSpPr>
          <p:cNvPr id="219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Louis B. Stokes VA Medical Center</a:t>
            </a:r>
          </a:p>
          <a:p>
            <a:endParaRPr lang="en-US"/>
          </a:p>
          <a:p>
            <a:r>
              <a:rPr lang="en-US"/>
              <a:t>On site at the Lorain C-BOC </a:t>
            </a:r>
          </a:p>
          <a:p>
            <a:r>
              <a:rPr lang="en-US"/>
              <a:t>Staff: MD’s, Pharm D, RN, PA, MBA</a:t>
            </a:r>
          </a:p>
          <a:p>
            <a:r>
              <a:rPr lang="en-US"/>
              <a:t>Feb 6, 7</a:t>
            </a:r>
          </a:p>
          <a:p>
            <a:r>
              <a:rPr lang="en-US"/>
              <a:t>Morning Didactic Primary Care Core</a:t>
            </a:r>
          </a:p>
          <a:p>
            <a:r>
              <a:rPr lang="en-US"/>
              <a:t>Afternoon clinic with Dr. Ileana Pina and participants” patients-Faculty-guided visit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DC0C7C-00F4-4DF6-B04D-7873634F8B00}" type="slidenum">
              <a:rPr lang="en-US"/>
              <a:pPr/>
              <a:t>21</a:t>
            </a:fld>
            <a:endParaRPr lang="en-US"/>
          </a:p>
        </p:txBody>
      </p:sp>
      <p:sp>
        <p:nvSpPr>
          <p:cNvPr id="220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Visit Snapshot 07/05-present</a:t>
            </a:r>
          </a:p>
          <a:p>
            <a:endParaRPr lang="en-US" b="1"/>
          </a:p>
          <a:p>
            <a:r>
              <a:rPr lang="en-US"/>
              <a:t>95 trainings completed </a:t>
            </a:r>
          </a:p>
          <a:p>
            <a:r>
              <a:rPr lang="en-US"/>
              <a:t>11 applications pending </a:t>
            </a:r>
          </a:p>
          <a:p>
            <a:r>
              <a:rPr lang="en-US"/>
              <a:t>600+ participants completed training</a:t>
            </a:r>
          </a:p>
          <a:p>
            <a:r>
              <a:rPr lang="en-US"/>
              <a:t>64 Primary Care </a:t>
            </a:r>
          </a:p>
          <a:p>
            <a:r>
              <a:rPr lang="en-US"/>
              <a:t>31 Cardiology</a:t>
            </a:r>
          </a:p>
          <a:p>
            <a:endParaRPr lang="en-US" b="1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9B958-C62C-48CC-B41F-875CCE3BC07F}" type="slidenum">
              <a:rPr lang="en-US"/>
              <a:pPr/>
              <a:t>22</a:t>
            </a:fld>
            <a:endParaRPr lang="en-US"/>
          </a:p>
        </p:txBody>
      </p:sp>
      <p:sp>
        <p:nvSpPr>
          <p:cNvPr id="221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Collaborations</a:t>
            </a:r>
          </a:p>
          <a:p>
            <a:endParaRPr lang="en-US" b="1"/>
          </a:p>
          <a:p>
            <a:r>
              <a:rPr lang="en-US" b="1"/>
              <a:t>Think Tank for Cardiovascular Research in Women </a:t>
            </a:r>
          </a:p>
          <a:p>
            <a:r>
              <a:rPr lang="en-US" b="1"/>
              <a:t>CHP: HF Advocate</a:t>
            </a:r>
          </a:p>
          <a:p>
            <a:r>
              <a:rPr lang="en-US" b="1"/>
              <a:t>Visiting Nurse Association</a:t>
            </a:r>
          </a:p>
          <a:p>
            <a:r>
              <a:rPr lang="en-US" b="1"/>
              <a:t>Ohio Coalition of HF</a:t>
            </a:r>
          </a:p>
          <a:p>
            <a:r>
              <a:rPr lang="en-US" b="1"/>
              <a:t>Hospice of the Western Reserve</a:t>
            </a:r>
          </a:p>
          <a:p>
            <a:endParaRPr lang="en-US" b="1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60A321-6B36-477C-B9F8-3ABB8185E418}" type="slidenum">
              <a:rPr lang="en-US"/>
              <a:pPr/>
              <a:t>23</a:t>
            </a:fld>
            <a:endParaRPr lang="en-US"/>
          </a:p>
        </p:txBody>
      </p:sp>
      <p:sp>
        <p:nvSpPr>
          <p:cNvPr id="222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/>
              <a:t>Think Tank</a:t>
            </a:r>
          </a:p>
          <a:p>
            <a:endParaRPr lang="en-US" sz="1000" b="1"/>
          </a:p>
          <a:p>
            <a:r>
              <a:rPr lang="en-US"/>
              <a:t>Need</a:t>
            </a:r>
          </a:p>
          <a:p>
            <a:r>
              <a:rPr lang="en-US" b="1"/>
              <a:t>Public health concerns resulting from disparities in management of cardiovascular diseases and related outcomes in women</a:t>
            </a:r>
          </a:p>
          <a:p>
            <a:r>
              <a:rPr lang="en-US" sz="1100"/>
              <a:t>Goal</a:t>
            </a:r>
            <a:r>
              <a:rPr lang="en-US" sz="1100" b="1"/>
              <a:t> </a:t>
            </a:r>
          </a:p>
          <a:p>
            <a:r>
              <a:rPr lang="en-US" sz="1300" b="1"/>
              <a:t>To create multi-center prospective studies for women with cardiovascular diseases</a:t>
            </a:r>
          </a:p>
          <a:p>
            <a:endParaRPr lang="en-US" sz="1000" b="1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967944-BEB9-488F-A7BF-56853BA8274D}" type="slidenum">
              <a:rPr lang="en-US"/>
              <a:pPr/>
              <a:t>24</a:t>
            </a:fld>
            <a:endParaRPr lang="en-US"/>
          </a:p>
        </p:txBody>
      </p:sp>
      <p:sp>
        <p:nvSpPr>
          <p:cNvPr id="223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/>
              <a:t>Think Tank  Purpose</a:t>
            </a:r>
          </a:p>
          <a:p>
            <a:endParaRPr lang="en-US" sz="1400" b="1"/>
          </a:p>
          <a:p>
            <a:r>
              <a:rPr lang="en-US" sz="1400" b="1"/>
              <a:t>Provide an interdisciplinary forum to discuss promising and novel approaches to management of cardiac disease and its risk factors</a:t>
            </a:r>
          </a:p>
          <a:p>
            <a:r>
              <a:rPr lang="en-US" sz="1400" b="1"/>
              <a:t>Identify promising new directions in related research</a:t>
            </a:r>
          </a:p>
          <a:p>
            <a:endParaRPr lang="en-US" sz="1000" b="1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D29CD2-4559-482C-9467-33F5CF45EC55}" type="slidenum">
              <a:rPr lang="en-US"/>
              <a:pPr/>
              <a:t>25</a:t>
            </a:fld>
            <a:endParaRPr lang="en-US"/>
          </a:p>
        </p:txBody>
      </p:sp>
      <p:sp>
        <p:nvSpPr>
          <p:cNvPr id="224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Think Tank</a:t>
            </a:r>
          </a:p>
          <a:p>
            <a:endParaRPr lang="en-US" b="1"/>
          </a:p>
          <a:p>
            <a:r>
              <a:rPr lang="en-US" sz="1600"/>
              <a:t>Participation:</a:t>
            </a:r>
            <a:r>
              <a:rPr lang="en-US" sz="1300" b="1"/>
              <a:t> </a:t>
            </a:r>
          </a:p>
          <a:p>
            <a:pPr lvl="1"/>
            <a:r>
              <a:rPr lang="en-US" sz="1300" b="1"/>
              <a:t>National Heart Lung Blood Institute (NHLBI), Food and Drug Administration (FDA, ODE), Department of Health and Human Services (DHHS).</a:t>
            </a:r>
            <a:r>
              <a:rPr lang="en-US" sz="1400" b="1"/>
              <a:t>  </a:t>
            </a:r>
          </a:p>
          <a:p>
            <a:r>
              <a:rPr lang="en-US" sz="1600"/>
              <a:t>Meetings:</a:t>
            </a:r>
            <a:r>
              <a:rPr lang="en-US" sz="1600" b="1"/>
              <a:t>  </a:t>
            </a:r>
          </a:p>
          <a:p>
            <a:pPr lvl="1"/>
            <a:r>
              <a:rPr lang="en-US" sz="1300" b="1"/>
              <a:t>2/16/06: Bethesda Maryland;</a:t>
            </a:r>
            <a:r>
              <a:rPr lang="en-US" sz="1600" b="1"/>
              <a:t> </a:t>
            </a:r>
            <a:r>
              <a:rPr lang="en-US" sz="1300" b="1"/>
              <a:t>7/13/06:</a:t>
            </a:r>
            <a:r>
              <a:rPr lang="en-US" sz="1400" b="1"/>
              <a:t> Rockville, MD; 11/11/06 Chicago, 3/24/07: New Orleans, 9/07: Washington</a:t>
            </a:r>
          </a:p>
          <a:p>
            <a:r>
              <a:rPr lang="en-US" sz="1600"/>
              <a:t>Supporters:</a:t>
            </a:r>
            <a:r>
              <a:rPr lang="en-US" sz="1600" b="1"/>
              <a:t> </a:t>
            </a:r>
          </a:p>
          <a:p>
            <a:pPr lvl="1"/>
            <a:r>
              <a:rPr lang="en-US" sz="1300" b="1"/>
              <a:t>Office of Women’s Health (US Public Health Service),  N-HeFT</a:t>
            </a:r>
          </a:p>
          <a:p>
            <a:endParaRPr lang="en-US" b="1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7F778B-7470-4C9F-BAA3-81C1DA784977}" type="slidenum">
              <a:rPr lang="en-US"/>
              <a:pPr/>
              <a:t>26</a:t>
            </a:fld>
            <a:endParaRPr lang="en-US"/>
          </a:p>
        </p:txBody>
      </p:sp>
      <p:sp>
        <p:nvSpPr>
          <p:cNvPr id="225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Collaboration</a:t>
            </a:r>
          </a:p>
          <a:p>
            <a:endParaRPr lang="en-US"/>
          </a:p>
          <a:p>
            <a:r>
              <a:rPr lang="en-US"/>
              <a:t>VNA</a:t>
            </a:r>
          </a:p>
          <a:p>
            <a:r>
              <a:rPr lang="en-US"/>
              <a:t>N-HeFT</a:t>
            </a:r>
          </a:p>
          <a:p>
            <a:r>
              <a:rPr lang="en-US"/>
              <a:t>7 home care agencies in Ohio</a:t>
            </a:r>
          </a:p>
          <a:p>
            <a:r>
              <a:rPr lang="en-US"/>
              <a:t>Telemonitor and outcomes research</a:t>
            </a:r>
          </a:p>
          <a:p>
            <a:r>
              <a:rPr lang="en-US"/>
              <a:t>Standard education for all team members </a:t>
            </a:r>
          </a:p>
          <a:p>
            <a:endParaRPr lang="en-US" b="1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72736C-A9A5-4770-BB80-9B366DA16ABF}" type="slidenum">
              <a:rPr lang="en-US"/>
              <a:pPr/>
              <a:t>27</a:t>
            </a:fld>
            <a:endParaRPr lang="en-US"/>
          </a:p>
        </p:txBody>
      </p:sp>
      <p:sp>
        <p:nvSpPr>
          <p:cNvPr id="226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Chronic Care Model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39F7E-78E6-4019-A5C7-0E06A87B68EC}" type="slidenum">
              <a:rPr lang="en-US"/>
              <a:pPr/>
              <a:t>28</a:t>
            </a:fld>
            <a:endParaRPr lang="en-US"/>
          </a:p>
        </p:txBody>
      </p:sp>
      <p:sp>
        <p:nvSpPr>
          <p:cNvPr id="227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Ohio Heart Failure Coalition</a:t>
            </a:r>
          </a:p>
          <a:p>
            <a:endParaRPr lang="en-US" b="1"/>
          </a:p>
          <a:p>
            <a:r>
              <a:rPr lang="en-US"/>
              <a:t>Emerged from the “Partnership for Quality” initiated within the Guidelines Assisting Practice Agency for Health Quality Research Grant started in 2004.</a:t>
            </a:r>
          </a:p>
          <a:p>
            <a:r>
              <a:rPr lang="en-US"/>
              <a:t>Started in 2005</a:t>
            </a:r>
          </a:p>
          <a:p>
            <a:r>
              <a:rPr lang="en-US"/>
              <a:t>Special projects</a:t>
            </a:r>
          </a:p>
          <a:p>
            <a:endParaRPr lang="en-US" b="1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FB94E6-CBD8-4F25-BC51-1A4F450ABD43}" type="slidenum">
              <a:rPr lang="en-US"/>
              <a:pPr/>
              <a:t>29</a:t>
            </a:fld>
            <a:endParaRPr lang="en-US"/>
          </a:p>
        </p:txBody>
      </p:sp>
      <p:sp>
        <p:nvSpPr>
          <p:cNvPr id="228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Mission Mission</a:t>
            </a:r>
          </a:p>
          <a:p>
            <a:r>
              <a:rPr lang="en-US"/>
              <a:t>To achieve transformational change across the continuum of heart failure care through innovative collaboration, dedicated to sharing best practices and resources</a:t>
            </a:r>
          </a:p>
          <a:p>
            <a:endParaRPr lang="en-US" sz="1000" b="1"/>
          </a:p>
          <a:p>
            <a:r>
              <a:rPr lang="en-US" sz="1000" b="1"/>
              <a:t> </a:t>
            </a:r>
            <a:r>
              <a:rPr lang="en-US" sz="2000" b="1">
                <a:solidFill>
                  <a:schemeClr val="tx2"/>
                </a:solidFill>
              </a:rPr>
              <a:t>Goals</a:t>
            </a:r>
          </a:p>
          <a:p>
            <a:r>
              <a:rPr lang="en-US"/>
              <a:t>Increase awareness and knowledge of heart failure  in Ohioans </a:t>
            </a:r>
          </a:p>
          <a:p>
            <a:r>
              <a:rPr lang="en-US"/>
              <a:t>Improve health-related quality of life for people living with heart failure </a:t>
            </a:r>
          </a:p>
          <a:p>
            <a:r>
              <a:rPr lang="en-US"/>
              <a:t>Improve timeliness, efficiency, and effectiveness of heart failure care </a:t>
            </a:r>
          </a:p>
          <a:p>
            <a:endParaRPr lang="en-US"/>
          </a:p>
          <a:p>
            <a:endParaRPr lang="en-US" b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3987C2-C80E-4E1A-A175-0597148CD875}" type="slidenum">
              <a:rPr lang="en-US"/>
              <a:pPr/>
              <a:t>3</a:t>
            </a:fld>
            <a:endParaRPr lang="en-US"/>
          </a:p>
        </p:txBody>
      </p:sp>
      <p:sp>
        <p:nvSpPr>
          <p:cNvPr id="203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Heart Failure</a:t>
            </a:r>
          </a:p>
          <a:p>
            <a:endParaRPr lang="en-US"/>
          </a:p>
          <a:p>
            <a:r>
              <a:rPr lang="en-US"/>
              <a:t>5 million Americans with heart failure</a:t>
            </a:r>
          </a:p>
          <a:p>
            <a:r>
              <a:rPr lang="en-US"/>
              <a:t>550,000 new cases each year and growing</a:t>
            </a:r>
          </a:p>
          <a:p>
            <a:r>
              <a:rPr lang="en-US"/>
              <a:t>Number one Medicare diagnosis </a:t>
            </a:r>
          </a:p>
          <a:p>
            <a:r>
              <a:rPr lang="en-US"/>
              <a:t>Costs are spiraling  </a:t>
            </a:r>
          </a:p>
          <a:p>
            <a:r>
              <a:rPr lang="en-US"/>
              <a:t>Responsible for more hospitalizations than any other single diagnosis for the elderly</a:t>
            </a:r>
          </a:p>
          <a:p>
            <a:r>
              <a:rPr lang="en-US"/>
              <a:t>Newer therapies known to improve patient outcomes widely underutilized</a:t>
            </a:r>
          </a:p>
          <a:p>
            <a:r>
              <a:rPr lang="en-US"/>
              <a:t>Substantial and preventable morbidity and mortality</a:t>
            </a:r>
          </a:p>
          <a:p>
            <a:endParaRPr lang="en-US" b="1"/>
          </a:p>
          <a:p>
            <a:endParaRPr lang="en-US" b="1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56FD86-07AC-4425-86D5-6C38EA92B4FF}" type="slidenum">
              <a:rPr lang="en-US"/>
              <a:pPr/>
              <a:t>30</a:t>
            </a:fld>
            <a:endParaRPr lang="en-US"/>
          </a:p>
        </p:txBody>
      </p:sp>
      <p:sp>
        <p:nvSpPr>
          <p:cNvPr id="189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b="1"/>
              <a:t>N-HeFT Future Directions</a:t>
            </a:r>
          </a:p>
          <a:p>
            <a:endParaRPr lang="en-US" b="1"/>
          </a:p>
          <a:p>
            <a:r>
              <a:rPr lang="en-US" b="1"/>
              <a:t>Expand bridge between research and practice through education</a:t>
            </a:r>
          </a:p>
          <a:p>
            <a:r>
              <a:rPr lang="en-US" b="1"/>
              <a:t>Outcomes research</a:t>
            </a:r>
          </a:p>
          <a:p>
            <a:r>
              <a:rPr lang="en-US" b="1"/>
              <a:t>Develop new programs based on identified needs: ie-Nursing home, skilled nursing facility, hospice, emergency dept.</a:t>
            </a:r>
          </a:p>
          <a:p>
            <a:r>
              <a:rPr lang="en-US" b="1"/>
              <a:t>Develop new modules: diabetes, anemia </a:t>
            </a:r>
          </a:p>
          <a:p>
            <a:r>
              <a:rPr lang="en-US" b="1"/>
              <a:t>Develop CME for online</a:t>
            </a:r>
          </a:p>
          <a:p>
            <a:r>
              <a:rPr lang="en-US" b="1"/>
              <a:t>Expand collaborative network</a:t>
            </a:r>
          </a:p>
          <a:p>
            <a:pPr lvl="1"/>
            <a:endParaRPr lang="en-US" b="1"/>
          </a:p>
          <a:p>
            <a:pPr lvl="1"/>
            <a:endParaRPr lang="en-US" b="1"/>
          </a:p>
          <a:p>
            <a:pPr lvl="1"/>
            <a:endParaRPr lang="en-US" b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745E38-6936-4EFB-B574-EEA0AF9FC73C}" type="slidenum">
              <a:rPr lang="en-US"/>
              <a:pPr/>
              <a:t>4</a:t>
            </a:fld>
            <a:endParaRPr lang="en-US"/>
          </a:p>
        </p:txBody>
      </p:sp>
      <p:sp>
        <p:nvSpPr>
          <p:cNvPr id="204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Vicious Cycle of Conventional Care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4D0501-F1CF-4C35-80F0-1421AA634DD3}" type="slidenum">
              <a:rPr lang="en-US"/>
              <a:pPr/>
              <a:t>5</a:t>
            </a:fld>
            <a:endParaRPr lang="en-US"/>
          </a:p>
        </p:txBody>
      </p:sp>
      <p:sp>
        <p:nvSpPr>
          <p:cNvPr id="205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N-HeFT Bridges the GAP</a:t>
            </a:r>
          </a:p>
          <a:p>
            <a:endParaRPr lang="en-US" b="1"/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The treatment gap continues to widen between 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evidence-based approaches to quality care 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and the reality of practice across the continuum of care, 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contributing to the increasing economic and social burden </a:t>
            </a:r>
          </a:p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of this chronic illness.</a:t>
            </a:r>
          </a:p>
          <a:p>
            <a:endParaRPr lang="en-US" b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5F0A5D-10A3-4027-A646-2DA444BC7AF6}" type="slidenum">
              <a:rPr lang="en-US"/>
              <a:pPr/>
              <a:t>6</a:t>
            </a:fld>
            <a:endParaRPr lang="en-US"/>
          </a:p>
        </p:txBody>
      </p:sp>
      <p:sp>
        <p:nvSpPr>
          <p:cNvPr id="206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N-HeFT Overview</a:t>
            </a:r>
          </a:p>
          <a:p>
            <a:endParaRPr lang="en-US"/>
          </a:p>
          <a:p>
            <a:r>
              <a:rPr lang="en-US"/>
              <a:t>Began  in 1994 at Temple University</a:t>
            </a:r>
          </a:p>
          <a:p>
            <a:r>
              <a:rPr lang="en-US"/>
              <a:t>Sponsored and administered by Case Western Reserve University since 1999</a:t>
            </a:r>
          </a:p>
          <a:p>
            <a:r>
              <a:rPr lang="en-US"/>
              <a:t>Customized accredited training</a:t>
            </a:r>
          </a:p>
          <a:p>
            <a:r>
              <a:rPr lang="en-US"/>
              <a:t>32 host sites: leading heart failure centers</a:t>
            </a:r>
          </a:p>
          <a:p>
            <a:r>
              <a:rPr lang="en-US"/>
              <a:t>Application to practice</a:t>
            </a:r>
          </a:p>
          <a:p>
            <a:r>
              <a:rPr lang="en-US"/>
              <a:t>Outcomes-driven mentoring</a:t>
            </a:r>
          </a:p>
          <a:p>
            <a:endParaRPr lang="en-US" b="1"/>
          </a:p>
          <a:p>
            <a:endParaRPr lang="en-US" b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82FC19-E7BF-4F3C-A3CA-2BFD37FF6ED9}" type="slidenum">
              <a:rPr lang="en-US"/>
              <a:pPr/>
              <a:t>7</a:t>
            </a:fld>
            <a:endParaRPr lang="en-US"/>
          </a:p>
        </p:txBody>
      </p:sp>
      <p:sp>
        <p:nvSpPr>
          <p:cNvPr id="207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Accreditation</a:t>
            </a:r>
            <a:r>
              <a:rPr lang="en-US" sz="1000" b="1"/>
              <a:t/>
            </a:r>
            <a:br>
              <a:rPr lang="en-US" sz="1000" b="1"/>
            </a:br>
            <a:endParaRPr lang="en-US" sz="1000" b="1"/>
          </a:p>
          <a:p>
            <a:r>
              <a:rPr lang="en-US" sz="1700" b="1"/>
              <a:t>AMA CME </a:t>
            </a:r>
          </a:p>
          <a:p>
            <a:r>
              <a:rPr lang="en-US" sz="1700" b="1"/>
              <a:t>Nursing CE</a:t>
            </a:r>
          </a:p>
          <a:p>
            <a:r>
              <a:rPr lang="en-US" sz="1700" b="1"/>
              <a:t>Pharmacy CEU</a:t>
            </a:r>
          </a:p>
          <a:p>
            <a:r>
              <a:rPr lang="en-US" sz="1700" b="1"/>
              <a:t>American Academy of Family Physicians CME</a:t>
            </a:r>
          </a:p>
          <a:p>
            <a:endParaRPr lang="en-US" sz="1400"/>
          </a:p>
          <a:p>
            <a:endParaRPr lang="en-US" sz="1000" b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552197-2DBD-4B12-9C0A-C01EF4BDC486}" type="slidenum">
              <a:rPr lang="en-US"/>
              <a:pPr/>
              <a:t>8</a:t>
            </a:fld>
            <a:endParaRPr lang="en-US"/>
          </a:p>
        </p:txBody>
      </p:sp>
      <p:sp>
        <p:nvSpPr>
          <p:cNvPr id="208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32 Centers of Excellence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9DBCD8-D55B-4727-9408-479D19BD9613}" type="slidenum">
              <a:rPr lang="en-US"/>
              <a:pPr/>
              <a:t>9</a:t>
            </a:fld>
            <a:endParaRPr lang="en-US"/>
          </a:p>
        </p:txBody>
      </p:sp>
      <p:sp>
        <p:nvSpPr>
          <p:cNvPr id="209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PURPOSE OF THE NETWORK</a:t>
            </a:r>
          </a:p>
          <a:p>
            <a:endParaRPr lang="en-US" b="1"/>
          </a:p>
          <a:p>
            <a:r>
              <a:rPr lang="en-US" b="1"/>
              <a:t>Disseminate best practices to interdisciplinary medical teams who are eager to learn and enhance their care for HF patients</a:t>
            </a:r>
          </a:p>
          <a:p>
            <a:endParaRPr lang="en-US" b="1"/>
          </a:p>
          <a:p>
            <a:r>
              <a:rPr lang="en-US" b="1"/>
              <a:t>Continuously improve the quality of the program as an educational delivery system</a:t>
            </a:r>
            <a:r>
              <a:rPr lang="en-US"/>
              <a:t>  </a:t>
            </a:r>
          </a:p>
          <a:p>
            <a:endParaRPr lang="en-US" b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1267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26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27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27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ACA389-17BA-4029-8095-325258C3B0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A96AB7-26AB-45AD-ADAB-5C42E417785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632600-40F5-4869-B43A-39F2173BB0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9C0511-1FD6-4C5E-B337-E4CF94D3ACD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0F628CC-F3F8-4183-8F07-AA97ECDC812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CD2DDF-68E4-490A-BF4A-38B0BFBB58B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2C84CC-040F-44BA-8B3E-0AF930E22D2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546985-9C48-4894-8960-FA4579860E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3FD780-E887-4C23-BF6A-9DD1A213E60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F31D48-5EEA-4CCC-9EC5-501C58C0D2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C5620B-5F2D-4A06-9B94-9B3D39D7436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535152-4DA4-4529-8E88-D09EF4C5C8E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FE390F-B687-4AD2-BE67-D08924500E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F5343A97-1236-47D3-B980-C915E29DBA8F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24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2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eft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http://www.public-policy.unimelb.edu.au/research/Clearinghouse/women.jpg" TargetMode="Externa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copyright CWRU-CME 2004</a:t>
            </a:r>
          </a:p>
        </p:txBody>
      </p:sp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371600"/>
            <a:ext cx="7239000" cy="3200400"/>
          </a:xfrm>
        </p:spPr>
        <p:txBody>
          <a:bodyPr/>
          <a:lstStyle/>
          <a:p>
            <a:r>
              <a:rPr lang="en-US" sz="5500" b="0">
                <a:latin typeface="Baskerville Old Face" pitchFamily="18" charset="0"/>
              </a:rPr>
              <a:t>National Heart Failure Training </a:t>
            </a:r>
            <a:r>
              <a:rPr lang="en-US" sz="4800" b="0">
                <a:latin typeface="Baskerville Old Face" pitchFamily="18" charset="0"/>
              </a:rPr>
              <a:t>for Improved Patient Care</a:t>
            </a:r>
            <a:r>
              <a:rPr lang="en-US" sz="5500" b="0">
                <a:latin typeface="Baskerville Old Face" pitchFamily="18" charset="0"/>
              </a:rPr>
              <a:t/>
            </a:r>
            <a:br>
              <a:rPr lang="en-US" sz="5500" b="0">
                <a:latin typeface="Baskerville Old Face" pitchFamily="18" charset="0"/>
              </a:rPr>
            </a:br>
            <a:r>
              <a:rPr lang="en-US" sz="5500" b="0">
                <a:latin typeface="Baskerville Old Face" pitchFamily="18" charset="0"/>
              </a:rPr>
              <a:t>N-HeFT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9913" y="3260725"/>
            <a:ext cx="4727575" cy="1858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	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7161213" y="4724400"/>
          <a:ext cx="1982787" cy="2133600"/>
        </p:xfrm>
        <a:graphic>
          <a:graphicData uri="http://schemas.openxmlformats.org/presentationml/2006/ole">
            <p:oleObj spid="_x0000_s3076" r:id="rId4" imgW="5819817" imgH="6272258" progId="Paint.Picture">
              <p:embed/>
            </p:oleObj>
          </a:graphicData>
        </a:graphic>
      </p:graphicFrame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57200" y="5562600"/>
            <a:ext cx="28956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8425" tIns="49213" rIns="98425" bIns="49213">
            <a:spAutoFit/>
          </a:bodyPr>
          <a:lstStyle/>
          <a:p>
            <a:pPr algn="ctr" eaLnBrk="0" hangingPunct="0"/>
            <a:endParaRPr lang="en-US" sz="1400">
              <a:latin typeface="Times New Roman" pitchFamily="18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286000" y="4953000"/>
            <a:ext cx="1936750" cy="627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874713" eaLnBrk="0" hangingPunct="0">
              <a:lnSpc>
                <a:spcPct val="90000"/>
              </a:lnSpc>
            </a:pPr>
            <a:endParaRPr lang="en-US" sz="390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533400"/>
            <a:ext cx="7162800" cy="1143000"/>
          </a:xfrm>
        </p:spPr>
        <p:txBody>
          <a:bodyPr/>
          <a:lstStyle/>
          <a:p>
            <a:r>
              <a:rPr lang="en-US"/>
              <a:t>DESIRED OUTCOMES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467600" cy="4494213"/>
          </a:xfrm>
        </p:spPr>
        <p:txBody>
          <a:bodyPr/>
          <a:lstStyle/>
          <a:p>
            <a:r>
              <a:rPr lang="en-US" b="1"/>
              <a:t>Medical teams identify up to 3 changes they will make to improve patient care.</a:t>
            </a:r>
          </a:p>
          <a:p>
            <a:pPr>
              <a:buFont typeface="Wingdings" pitchFamily="2" charset="2"/>
              <a:buNone/>
            </a:pPr>
            <a:endParaRPr lang="en-US" sz="1000" b="1"/>
          </a:p>
          <a:p>
            <a:r>
              <a:rPr lang="en-US" b="1"/>
              <a:t>They rank their level of commitment to implementing identified changes. </a:t>
            </a:r>
          </a:p>
          <a:p>
            <a:pPr>
              <a:buFont typeface="Wingdings" pitchFamily="2" charset="2"/>
              <a:buNone/>
            </a:pPr>
            <a:endParaRPr lang="en-US" sz="1000" b="1"/>
          </a:p>
          <a:p>
            <a:r>
              <a:rPr lang="en-US" b="1"/>
              <a:t>Teams sign a “Commitment to Change Contract” and submit to   N-HeFT for follow up.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Outcomes Follow up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3 mentoring opportunities for medical teams up to 6 months</a:t>
            </a:r>
          </a:p>
          <a:p>
            <a:pPr lvl="1"/>
            <a:r>
              <a:rPr lang="en-US"/>
              <a:t>Review “Commitment to Change Contract”</a:t>
            </a:r>
          </a:p>
          <a:p>
            <a:pPr lvl="1"/>
            <a:r>
              <a:rPr lang="en-US"/>
              <a:t>Discuss approaches to improve quality of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9" name="Diagram 5"/>
          <p:cNvGraphicFramePr>
            <a:graphicFrameLocks/>
          </p:cNvGraphicFramePr>
          <p:nvPr>
            <p:ph type="media" sz="half" idx="2"/>
          </p:nvPr>
        </p:nvGraphicFramePr>
        <p:xfrm>
          <a:off x="1143000" y="685800"/>
          <a:ext cx="6629400" cy="6172200"/>
        </p:xfrm>
        <a:graphic>
          <a:graphicData uri="http://schemas.openxmlformats.org/drawingml/2006/compatibility">
            <com:legacyDrawing xmlns:com="http://schemas.openxmlformats.org/drawingml/2006/compatibility" spid="_x0000_s21509"/>
          </a:graphicData>
        </a:graphic>
      </p:graphicFrame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6515100"/>
            <a:ext cx="19050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8425" tIns="49213" rIns="98425" bIns="49213">
            <a:spAutoFit/>
          </a:bodyPr>
          <a:lstStyle/>
          <a:p>
            <a:pPr algn="ctr" eaLnBrk="0" hangingPunct="0"/>
            <a:endParaRPr lang="en-US" sz="8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4" name="Rectangle 1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Organizational Structure</a:t>
            </a:r>
          </a:p>
        </p:txBody>
      </p:sp>
      <p:graphicFrame>
        <p:nvGraphicFramePr>
          <p:cNvPr id="18437" name="Diagram 5"/>
          <p:cNvGraphicFramePr>
            <a:graphicFrameLocks/>
          </p:cNvGraphicFramePr>
          <p:nvPr>
            <p:ph idx="1"/>
          </p:nvPr>
        </p:nvGraphicFramePr>
        <p:xfrm>
          <a:off x="-1143000" y="835025"/>
          <a:ext cx="10668000" cy="6170613"/>
        </p:xfrm>
        <a:graphic>
          <a:graphicData uri="http://schemas.openxmlformats.org/drawingml/2006/compatibility">
            <com:legacyDrawing xmlns:com="http://schemas.openxmlformats.org/drawingml/2006/compatibility" spid="_x0000_s18437"/>
          </a:graphicData>
        </a:graphic>
      </p:graphicFrame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3581400" y="3810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3657600" y="3733800"/>
            <a:ext cx="127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Executive </a:t>
            </a:r>
          </a:p>
          <a:p>
            <a:r>
              <a:rPr lang="en-US" b="1"/>
              <a:t>Committee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95" name="Rectangle 3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 Best Practice at All Points of Care</a:t>
            </a:r>
          </a:p>
        </p:txBody>
      </p:sp>
      <p:graphicFrame>
        <p:nvGraphicFramePr>
          <p:cNvPr id="190487" name="Diagram 23"/>
          <p:cNvGraphicFramePr>
            <a:graphicFrameLocks/>
          </p:cNvGraphicFramePr>
          <p:nvPr>
            <p:ph sz="half" idx="2"/>
          </p:nvPr>
        </p:nvGraphicFramePr>
        <p:xfrm>
          <a:off x="2133600" y="1524000"/>
          <a:ext cx="4800600" cy="4830763"/>
        </p:xfrm>
        <a:graphic>
          <a:graphicData uri="http://schemas.openxmlformats.org/drawingml/2006/compatibility">
            <com:legacyDrawing xmlns:com="http://schemas.openxmlformats.org/drawingml/2006/compatibility" spid="_x0000_s190487"/>
          </a:graphicData>
        </a:graphic>
      </p:graphicFrame>
      <p:pic>
        <p:nvPicPr>
          <p:cNvPr id="190510" name="Picture 46" descr="MCj043158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8956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N-HeFT </a:t>
            </a:r>
            <a:r>
              <a:rPr lang="en-US" i="1"/>
              <a:t>Online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	Web site </a:t>
            </a:r>
            <a:r>
              <a:rPr lang="en-US" sz="2800">
                <a:hlinkClick r:id="rId3"/>
              </a:rPr>
              <a:t>www.nheft.org</a:t>
            </a:r>
            <a:endParaRPr lang="en-US" sz="2800"/>
          </a:p>
          <a:p>
            <a:pPr lvl="1">
              <a:lnSpc>
                <a:spcPct val="90000"/>
              </a:lnSpc>
            </a:pPr>
            <a:r>
              <a:rPr lang="en-US" sz="2900" b="0"/>
              <a:t>Online Curriculum </a:t>
            </a:r>
          </a:p>
          <a:p>
            <a:pPr lvl="2">
              <a:lnSpc>
                <a:spcPct val="90000"/>
              </a:lnSpc>
            </a:pPr>
            <a:r>
              <a:rPr lang="en-US" sz="2500" b="1"/>
              <a:t>Cardiology Core</a:t>
            </a:r>
          </a:p>
          <a:p>
            <a:pPr lvl="2">
              <a:lnSpc>
                <a:spcPct val="90000"/>
              </a:lnSpc>
            </a:pPr>
            <a:r>
              <a:rPr lang="en-US" sz="2500" b="1"/>
              <a:t>Primary Care Core</a:t>
            </a:r>
          </a:p>
          <a:p>
            <a:pPr lvl="2">
              <a:lnSpc>
                <a:spcPct val="90000"/>
              </a:lnSpc>
            </a:pPr>
            <a:r>
              <a:rPr lang="en-US" sz="2500" b="1"/>
              <a:t>Allied Health Core</a:t>
            </a:r>
          </a:p>
          <a:p>
            <a:pPr lvl="2">
              <a:lnSpc>
                <a:spcPct val="90000"/>
              </a:lnSpc>
            </a:pPr>
            <a:r>
              <a:rPr lang="en-US" sz="2500" b="1"/>
              <a:t>Electives</a:t>
            </a:r>
          </a:p>
          <a:p>
            <a:pPr lvl="1">
              <a:lnSpc>
                <a:spcPct val="90000"/>
              </a:lnSpc>
            </a:pPr>
            <a:r>
              <a:rPr lang="en-US" sz="2900" b="0"/>
              <a:t>Faculty</a:t>
            </a:r>
          </a:p>
          <a:p>
            <a:pPr lvl="2">
              <a:lnSpc>
                <a:spcPct val="90000"/>
              </a:lnSpc>
            </a:pPr>
            <a:r>
              <a:rPr lang="en-US" sz="2500" b="1"/>
              <a:t>Standard curriculum </a:t>
            </a:r>
          </a:p>
          <a:p>
            <a:pPr lvl="2">
              <a:lnSpc>
                <a:spcPct val="90000"/>
              </a:lnSpc>
            </a:pPr>
            <a:r>
              <a:rPr lang="en-US" sz="2500" b="1"/>
              <a:t>Resources </a:t>
            </a:r>
          </a:p>
          <a:p>
            <a:pPr lvl="2">
              <a:lnSpc>
                <a:spcPct val="90000"/>
              </a:lnSpc>
            </a:pPr>
            <a:r>
              <a:rPr lang="en-US" sz="2500" b="1"/>
              <a:t>Tools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N-HeF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61938"/>
            <a:ext cx="7058025" cy="6334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N-HeF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85750"/>
            <a:ext cx="7058025" cy="628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N-HeFT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500063"/>
            <a:ext cx="7058025" cy="585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43000" y="533400"/>
            <a:ext cx="7162800" cy="1143000"/>
          </a:xfrm>
        </p:spPr>
        <p:txBody>
          <a:bodyPr/>
          <a:lstStyle/>
          <a:p>
            <a:r>
              <a:rPr lang="en-US"/>
              <a:t/>
            </a:r>
            <a:br>
              <a:rPr lang="en-US"/>
            </a:br>
            <a:r>
              <a:rPr lang="en-US" sz="4000"/>
              <a:t>Standardization of Training</a:t>
            </a:r>
            <a:r>
              <a:rPr lang="en-US"/>
              <a:t> </a:t>
            </a:r>
            <a:br>
              <a:rPr lang="en-US"/>
            </a:b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7848600" cy="4800600"/>
          </a:xfrm>
        </p:spPr>
        <p:txBody>
          <a:bodyPr/>
          <a:lstStyle/>
          <a:p>
            <a:pPr>
              <a:lnSpc>
                <a:spcPct val="70000"/>
              </a:lnSpc>
            </a:pPr>
            <a:endParaRPr lang="en-US" sz="3300" b="1"/>
          </a:p>
          <a:p>
            <a:pPr>
              <a:lnSpc>
                <a:spcPct val="70000"/>
              </a:lnSpc>
            </a:pPr>
            <a:r>
              <a:rPr lang="en-US" sz="3300" b="1"/>
              <a:t>Curriculum </a:t>
            </a:r>
          </a:p>
          <a:p>
            <a:pPr lvl="1">
              <a:lnSpc>
                <a:spcPct val="70000"/>
              </a:lnSpc>
            </a:pPr>
            <a:r>
              <a:rPr lang="en-US" sz="2000" b="0"/>
              <a:t>Developed and updated by network expert authors </a:t>
            </a:r>
          </a:p>
          <a:p>
            <a:pPr lvl="1">
              <a:lnSpc>
                <a:spcPct val="70000"/>
              </a:lnSpc>
            </a:pPr>
            <a:r>
              <a:rPr lang="en-US" sz="2000" b="0"/>
              <a:t>Password-protected and posted on web for faculty</a:t>
            </a:r>
          </a:p>
          <a:p>
            <a:pPr lvl="1">
              <a:lnSpc>
                <a:spcPct val="70000"/>
              </a:lnSpc>
            </a:pPr>
            <a:r>
              <a:rPr lang="en-US" sz="2000" b="0"/>
              <a:t>Accredited for physicians, nurses, pharmacists </a:t>
            </a:r>
          </a:p>
          <a:p>
            <a:pPr lvl="1">
              <a:lnSpc>
                <a:spcPct val="70000"/>
              </a:lnSpc>
            </a:pPr>
            <a:endParaRPr lang="en-US" sz="2000" b="0"/>
          </a:p>
          <a:p>
            <a:pPr>
              <a:lnSpc>
                <a:spcPct val="70000"/>
              </a:lnSpc>
            </a:pPr>
            <a:r>
              <a:rPr lang="en-US" sz="3300" b="1"/>
              <a:t>Training Processes</a:t>
            </a:r>
          </a:p>
          <a:p>
            <a:pPr lvl="1">
              <a:lnSpc>
                <a:spcPct val="70000"/>
              </a:lnSpc>
            </a:pPr>
            <a:r>
              <a:rPr lang="en-US" sz="2000" b="0"/>
              <a:t>Thorough application process</a:t>
            </a:r>
          </a:p>
          <a:p>
            <a:pPr lvl="1">
              <a:lnSpc>
                <a:spcPct val="70000"/>
              </a:lnSpc>
            </a:pPr>
            <a:r>
              <a:rPr lang="en-US" sz="2000" b="0"/>
              <a:t>Coordinated through Case Western Reserve University</a:t>
            </a:r>
          </a:p>
          <a:p>
            <a:pPr lvl="1">
              <a:lnSpc>
                <a:spcPct val="70000"/>
              </a:lnSpc>
            </a:pPr>
            <a:r>
              <a:rPr lang="en-US" sz="2000" b="0"/>
              <a:t>Standardized forms</a:t>
            </a:r>
          </a:p>
          <a:p>
            <a:pPr lvl="1">
              <a:lnSpc>
                <a:spcPct val="70000"/>
              </a:lnSpc>
            </a:pPr>
            <a:r>
              <a:rPr lang="en-US" sz="2000" b="0"/>
              <a:t>Follow up mentoring</a:t>
            </a:r>
          </a:p>
          <a:p>
            <a:pPr lvl="2">
              <a:lnSpc>
                <a:spcPct val="70000"/>
              </a:lnSpc>
              <a:buFont typeface="Wingdings" pitchFamily="2" charset="2"/>
              <a:buNone/>
            </a:pPr>
            <a:endParaRPr lang="en-US" sz="1800" b="1"/>
          </a:p>
          <a:p>
            <a:pPr lvl="2">
              <a:lnSpc>
                <a:spcPct val="70000"/>
              </a:lnSpc>
              <a:buFont typeface="Wingdings" pitchFamily="2" charset="2"/>
              <a:buNone/>
            </a:pPr>
            <a:endParaRPr lang="en-US" sz="1800" b="1"/>
          </a:p>
          <a:p>
            <a:pPr lvl="1">
              <a:lnSpc>
                <a:spcPct val="70000"/>
              </a:lnSpc>
              <a:buFont typeface="Wingdings" pitchFamily="2" charset="2"/>
              <a:buNone/>
            </a:pPr>
            <a:endParaRPr lang="en-US" sz="22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ChangeArrowheads="1"/>
          </p:cNvSpPr>
          <p:nvPr/>
        </p:nvSpPr>
        <p:spPr bwMode="blackWhite">
          <a:xfrm>
            <a:off x="290513" y="2089150"/>
            <a:ext cx="8562975" cy="78740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chemeClr val="accent2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304800" y="609600"/>
            <a:ext cx="8458200" cy="1219200"/>
          </a:xfrm>
        </p:spPr>
        <p:txBody>
          <a:bodyPr/>
          <a:lstStyle/>
          <a:p>
            <a:r>
              <a:rPr lang="en-US">
                <a:solidFill>
                  <a:srgbClr val="FAFD00"/>
                </a:solidFill>
                <a:cs typeface="Times New Roman" pitchFamily="18" charset="0"/>
              </a:rPr>
              <a:t>The Cardiovascular Continuum:</a:t>
            </a:r>
            <a:br>
              <a:rPr lang="en-US">
                <a:solidFill>
                  <a:srgbClr val="FAFD00"/>
                </a:solidFill>
                <a:cs typeface="Times New Roman" pitchFamily="18" charset="0"/>
              </a:rPr>
            </a:br>
            <a:r>
              <a:rPr lang="en-US">
                <a:solidFill>
                  <a:srgbClr val="FAFD00"/>
                </a:solidFill>
                <a:cs typeface="Times New Roman" pitchFamily="18" charset="0"/>
              </a:rPr>
              <a:t>Targeting Mechanisms and Mediators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554038" y="5135563"/>
            <a:ext cx="1644650" cy="83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Risk Factors: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Diabetes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Hypertension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112838" y="4203700"/>
            <a:ext cx="1504950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Vascular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Dysfunction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527175" y="3581400"/>
            <a:ext cx="20637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  <a:latin typeface="Arial" charset="0"/>
              </a:rPr>
              <a:t>Vascular Disease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908300" y="2708275"/>
            <a:ext cx="1593850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Tissue Injury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(MI, Stroke) 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4848225" y="2851150"/>
            <a:ext cx="1543050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Pathological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Remodeling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5354638" y="3689350"/>
            <a:ext cx="2940050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Target Organ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Dysfunction (CHF, Renal)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6792913" y="4679950"/>
            <a:ext cx="1670050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End-stage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Organ Failure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7261225" y="5529263"/>
            <a:ext cx="10318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000000"/>
                </a:solidFill>
                <a:latin typeface="Arial" charset="0"/>
              </a:rPr>
              <a:t>Death</a:t>
            </a: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36" name="AutoShape 12"/>
          <p:cNvSpPr>
            <a:spLocks noChangeArrowheads="1"/>
          </p:cNvSpPr>
          <p:nvPr/>
        </p:nvSpPr>
        <p:spPr bwMode="auto">
          <a:xfrm rot="1526279">
            <a:off x="1539875" y="4751388"/>
            <a:ext cx="138113" cy="400050"/>
          </a:xfrm>
          <a:prstGeom prst="upArrow">
            <a:avLst>
              <a:gd name="adj1" fmla="val 50000"/>
              <a:gd name="adj2" fmla="val 72414"/>
            </a:avLst>
          </a:prstGeom>
          <a:solidFill>
            <a:srgbClr val="3333FF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237" name="AutoShape 13"/>
          <p:cNvSpPr>
            <a:spLocks noChangeArrowheads="1"/>
          </p:cNvSpPr>
          <p:nvPr/>
        </p:nvSpPr>
        <p:spPr bwMode="auto">
          <a:xfrm rot="2463062">
            <a:off x="2057400" y="3856038"/>
            <a:ext cx="128588" cy="400050"/>
          </a:xfrm>
          <a:prstGeom prst="upArrow">
            <a:avLst>
              <a:gd name="adj1" fmla="val 50000"/>
              <a:gd name="adj2" fmla="val 77777"/>
            </a:avLst>
          </a:prstGeom>
          <a:solidFill>
            <a:srgbClr val="3333FF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238" name="AutoShape 14"/>
          <p:cNvSpPr>
            <a:spLocks noChangeArrowheads="1"/>
          </p:cNvSpPr>
          <p:nvPr/>
        </p:nvSpPr>
        <p:spPr bwMode="auto">
          <a:xfrm rot="3659940">
            <a:off x="2724944" y="3228182"/>
            <a:ext cx="134937" cy="400050"/>
          </a:xfrm>
          <a:prstGeom prst="upArrow">
            <a:avLst>
              <a:gd name="adj1" fmla="val 50000"/>
              <a:gd name="adj2" fmla="val 74118"/>
            </a:avLst>
          </a:prstGeom>
          <a:solidFill>
            <a:srgbClr val="3333FF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239" name="AutoShape 15"/>
          <p:cNvSpPr>
            <a:spLocks noChangeArrowheads="1"/>
          </p:cNvSpPr>
          <p:nvPr/>
        </p:nvSpPr>
        <p:spPr bwMode="auto">
          <a:xfrm rot="5364807">
            <a:off x="4496593" y="2913857"/>
            <a:ext cx="150813" cy="400050"/>
          </a:xfrm>
          <a:prstGeom prst="upArrow">
            <a:avLst>
              <a:gd name="adj1" fmla="val 50000"/>
              <a:gd name="adj2" fmla="val 66316"/>
            </a:avLst>
          </a:prstGeom>
          <a:solidFill>
            <a:srgbClr val="3333FF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240" name="AutoShape 16"/>
          <p:cNvSpPr>
            <a:spLocks noChangeArrowheads="1"/>
          </p:cNvSpPr>
          <p:nvPr/>
        </p:nvSpPr>
        <p:spPr bwMode="auto">
          <a:xfrm rot="7732776">
            <a:off x="6476206" y="3309144"/>
            <a:ext cx="142875" cy="401638"/>
          </a:xfrm>
          <a:prstGeom prst="upArrow">
            <a:avLst>
              <a:gd name="adj1" fmla="val 50000"/>
              <a:gd name="adj2" fmla="val 70278"/>
            </a:avLst>
          </a:prstGeom>
          <a:solidFill>
            <a:srgbClr val="3333FF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241" name="AutoShape 17"/>
          <p:cNvSpPr>
            <a:spLocks noChangeArrowheads="1"/>
          </p:cNvSpPr>
          <p:nvPr/>
        </p:nvSpPr>
        <p:spPr bwMode="auto">
          <a:xfrm rot="8817577">
            <a:off x="7245350" y="4283075"/>
            <a:ext cx="134938" cy="400050"/>
          </a:xfrm>
          <a:prstGeom prst="upArrow">
            <a:avLst>
              <a:gd name="adj1" fmla="val 50000"/>
              <a:gd name="adj2" fmla="val 74117"/>
            </a:avLst>
          </a:prstGeom>
          <a:solidFill>
            <a:srgbClr val="3333FF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242" name="AutoShape 18"/>
          <p:cNvSpPr>
            <a:spLocks noChangeArrowheads="1"/>
          </p:cNvSpPr>
          <p:nvPr/>
        </p:nvSpPr>
        <p:spPr bwMode="auto">
          <a:xfrm rot="9619434">
            <a:off x="7648575" y="5229225"/>
            <a:ext cx="138113" cy="400050"/>
          </a:xfrm>
          <a:prstGeom prst="upArrow">
            <a:avLst>
              <a:gd name="adj1" fmla="val 50000"/>
              <a:gd name="adj2" fmla="val 72414"/>
            </a:avLst>
          </a:prstGeom>
          <a:solidFill>
            <a:srgbClr val="3333FF"/>
          </a:solidFill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-114300" y="3571875"/>
            <a:ext cx="10842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endParaRPr lang="en-US" sz="1600" b="1">
              <a:latin typeface="Arial" charset="0"/>
            </a:endParaRPr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17463" y="29337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endParaRPr lang="en-US" b="1">
              <a:latin typeface="Arial" charset="0"/>
            </a:endParaRPr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779463" y="1835150"/>
            <a:ext cx="243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endParaRPr lang="en-US" sz="1600" b="1">
              <a:latin typeface="Arial" charset="0"/>
            </a:endParaRPr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3351213" y="1717675"/>
            <a:ext cx="259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endParaRPr lang="en-US" b="1">
              <a:latin typeface="Arial" charset="0"/>
            </a:endParaRPr>
          </a:p>
        </p:txBody>
      </p:sp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146050" y="2228850"/>
            <a:ext cx="2463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 b="1">
                <a:latin typeface="Arial" charset="0"/>
              </a:rPr>
              <a:t>Oxidative Stress/</a:t>
            </a:r>
          </a:p>
          <a:p>
            <a:pPr eaLnBrk="0" hangingPunct="0"/>
            <a:r>
              <a:rPr lang="en-US" sz="2000" b="1">
                <a:latin typeface="Arial" charset="0"/>
              </a:rPr>
              <a:t>Inflammation</a:t>
            </a:r>
          </a:p>
        </p:txBody>
      </p: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7246938" y="2257425"/>
            <a:ext cx="17780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Arial" charset="0"/>
              </a:rPr>
              <a:t>Target Organ</a:t>
            </a:r>
          </a:p>
          <a:p>
            <a:pPr eaLnBrk="0" hangingPunct="0"/>
            <a:r>
              <a:rPr lang="en-US" sz="2000" b="1">
                <a:latin typeface="Arial" charset="0"/>
              </a:rPr>
              <a:t>    Damage</a:t>
            </a: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3733800" y="6324600"/>
            <a:ext cx="514508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Arial" charset="0"/>
              </a:rPr>
              <a:t>Adapted from Dzau V, Braunwald E. </a:t>
            </a:r>
            <a:r>
              <a:rPr lang="en-US" sz="1600" i="1">
                <a:solidFill>
                  <a:srgbClr val="FFFFFF"/>
                </a:solidFill>
                <a:latin typeface="Arial" charset="0"/>
              </a:rPr>
              <a:t>Am Heart J</a:t>
            </a:r>
            <a:r>
              <a:rPr lang="en-US" sz="1600">
                <a:solidFill>
                  <a:srgbClr val="FFFFFF"/>
                </a:solidFill>
                <a:latin typeface="Arial" charset="0"/>
              </a:rPr>
              <a:t>. 1991.</a:t>
            </a:r>
          </a:p>
        </p:txBody>
      </p:sp>
      <p:sp>
        <p:nvSpPr>
          <p:cNvPr id="52250" name="Text Box 26"/>
          <p:cNvSpPr txBox="1">
            <a:spLocks noChangeArrowheads="1"/>
          </p:cNvSpPr>
          <p:nvPr/>
        </p:nvSpPr>
        <p:spPr bwMode="auto">
          <a:xfrm>
            <a:off x="7518400" y="6445250"/>
            <a:ext cx="1635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1600"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Louis B. Stokes VA Medical Center 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 site at the Lorain C-BOC </a:t>
            </a:r>
          </a:p>
          <a:p>
            <a:r>
              <a:rPr lang="en-US"/>
              <a:t>Staff: MD’s, Pharm D, RN, PA, MBA</a:t>
            </a:r>
          </a:p>
          <a:p>
            <a:r>
              <a:rPr lang="en-US"/>
              <a:t>Feb 6, 7</a:t>
            </a:r>
          </a:p>
          <a:p>
            <a:r>
              <a:rPr lang="en-US"/>
              <a:t>Morning Didactic Primary Care Core</a:t>
            </a:r>
          </a:p>
          <a:p>
            <a:r>
              <a:rPr lang="en-US"/>
              <a:t>Afternoon clinic with Dr. Ileana Pina and participants” patients-Faculty-guided visit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Visit Snapshot 07/05-present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95 trainings completed </a:t>
            </a:r>
          </a:p>
          <a:p>
            <a:r>
              <a:rPr lang="en-US"/>
              <a:t>11 applications pending </a:t>
            </a:r>
          </a:p>
          <a:p>
            <a:r>
              <a:rPr lang="en-US"/>
              <a:t>600+ participants completed training</a:t>
            </a:r>
          </a:p>
          <a:p>
            <a:r>
              <a:rPr lang="en-US"/>
              <a:t>64 Primary Care </a:t>
            </a:r>
          </a:p>
          <a:p>
            <a:r>
              <a:rPr lang="en-US"/>
              <a:t>31 Cardiology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685800"/>
            <a:ext cx="7162800" cy="762000"/>
          </a:xfrm>
        </p:spPr>
        <p:txBody>
          <a:bodyPr/>
          <a:lstStyle/>
          <a:p>
            <a:r>
              <a:rPr lang="en-US"/>
              <a:t>Collaborations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162800" cy="4113213"/>
          </a:xfrm>
        </p:spPr>
        <p:txBody>
          <a:bodyPr/>
          <a:lstStyle/>
          <a:p>
            <a:r>
              <a:rPr lang="en-US" b="1"/>
              <a:t>Think Tank for Cardiovascular Research in Women </a:t>
            </a:r>
          </a:p>
          <a:p>
            <a:r>
              <a:rPr lang="en-US" b="1"/>
              <a:t>CHP: HF Advocate</a:t>
            </a:r>
          </a:p>
          <a:p>
            <a:r>
              <a:rPr lang="en-US" b="1"/>
              <a:t>Visiting Nurse Association</a:t>
            </a:r>
          </a:p>
          <a:p>
            <a:r>
              <a:rPr lang="en-US" b="1"/>
              <a:t>Ohio Coalition of HF</a:t>
            </a:r>
          </a:p>
          <a:p>
            <a:r>
              <a:rPr lang="en-US" b="1"/>
              <a:t>Hospice of the Western Reserve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endParaRPr lang="en-US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28600"/>
            <a:ext cx="7162800" cy="1143000"/>
          </a:xfrm>
        </p:spPr>
        <p:txBody>
          <a:bodyPr/>
          <a:lstStyle/>
          <a:p>
            <a:r>
              <a:rPr lang="en-US" sz="3600"/>
              <a:t>Think Tank</a:t>
            </a:r>
            <a:r>
              <a:rPr lang="en-US" sz="2800"/>
              <a:t> 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8486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Need</a:t>
            </a:r>
          </a:p>
          <a:p>
            <a:pPr lvl="1"/>
            <a:r>
              <a:rPr lang="en-US" sz="2900" b="0"/>
              <a:t>Public health concerns resulting from disparities in management of cardiovascular diseases and related outcomes in women</a:t>
            </a:r>
          </a:p>
          <a:p>
            <a:pPr lvl="1"/>
            <a:r>
              <a:rPr lang="en-US" sz="2600"/>
              <a:t>Goal</a:t>
            </a:r>
            <a:r>
              <a:rPr lang="en-US" sz="2600" b="0"/>
              <a:t> </a:t>
            </a:r>
          </a:p>
          <a:p>
            <a:pPr lvl="2"/>
            <a:r>
              <a:rPr lang="en-US" sz="2500" b="1"/>
              <a:t>To create multi-center prospective studies for women with cardiovascular diseases</a:t>
            </a:r>
          </a:p>
        </p:txBody>
      </p:sp>
      <p:grpSp>
        <p:nvGrpSpPr>
          <p:cNvPr id="180228" name="Group 4"/>
          <p:cNvGrpSpPr>
            <a:grpSpLocks/>
          </p:cNvGrpSpPr>
          <p:nvPr/>
        </p:nvGrpSpPr>
        <p:grpSpPr bwMode="auto">
          <a:xfrm>
            <a:off x="6934200" y="685800"/>
            <a:ext cx="1981200" cy="1827213"/>
            <a:chOff x="4512" y="0"/>
            <a:chExt cx="1248" cy="1151"/>
          </a:xfrm>
        </p:grpSpPr>
        <p:sp>
          <p:nvSpPr>
            <p:cNvPr id="180229" name="Text Box 5"/>
            <p:cNvSpPr txBox="1">
              <a:spLocks noChangeArrowheads="1"/>
            </p:cNvSpPr>
            <p:nvPr/>
          </p:nvSpPr>
          <p:spPr bwMode="auto">
            <a:xfrm>
              <a:off x="4512" y="0"/>
              <a:ext cx="1248" cy="1151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874713" eaLnBrk="0" hangingPunct="0">
                <a:lnSpc>
                  <a:spcPct val="90000"/>
                </a:lnSpc>
                <a:spcBef>
                  <a:spcPct val="50000"/>
                </a:spcBef>
              </a:pPr>
              <a:endParaRPr lang="en-US" sz="3900" b="1">
                <a:solidFill>
                  <a:schemeClr val="tx2"/>
                </a:solidFill>
                <a:latin typeface="Arial" charset="0"/>
              </a:endParaRPr>
            </a:p>
            <a:p>
              <a:pPr algn="ctr" defTabSz="874713" eaLnBrk="0" hangingPunct="0">
                <a:lnSpc>
                  <a:spcPct val="90000"/>
                </a:lnSpc>
                <a:spcBef>
                  <a:spcPct val="50000"/>
                </a:spcBef>
              </a:pPr>
              <a:endParaRPr lang="en-US" sz="800" b="1">
                <a:solidFill>
                  <a:schemeClr val="tx2"/>
                </a:solidFill>
                <a:latin typeface="Arial" charset="0"/>
              </a:endParaRPr>
            </a:p>
            <a:p>
              <a:pPr algn="ctr" defTabSz="874713" eaLnBrk="0" hangingPunct="0">
                <a:lnSpc>
                  <a:spcPct val="90000"/>
                </a:lnSpc>
                <a:spcBef>
                  <a:spcPct val="50000"/>
                </a:spcBef>
              </a:pPr>
              <a:endParaRPr lang="en-US" sz="800" b="1">
                <a:solidFill>
                  <a:schemeClr val="tx2"/>
                </a:solidFill>
                <a:latin typeface="Arial" charset="0"/>
              </a:endParaRPr>
            </a:p>
            <a:p>
              <a:pPr algn="ctr" defTabSz="874713" eaLnBrk="0" hangingPunct="0">
                <a:lnSpc>
                  <a:spcPct val="90000"/>
                </a:lnSpc>
                <a:spcBef>
                  <a:spcPct val="50000"/>
                </a:spcBef>
              </a:pPr>
              <a:endParaRPr lang="en-US" sz="800" b="1">
                <a:solidFill>
                  <a:schemeClr val="tx2"/>
                </a:solidFill>
                <a:latin typeface="Arial" charset="0"/>
              </a:endParaRPr>
            </a:p>
            <a:p>
              <a:pPr algn="ctr" defTabSz="874713" eaLnBrk="0" hangingPunct="0">
                <a:lnSpc>
                  <a:spcPct val="90000"/>
                </a:lnSpc>
                <a:spcBef>
                  <a:spcPct val="50000"/>
                </a:spcBef>
              </a:pPr>
              <a:endParaRPr lang="en-US" sz="800" b="1">
                <a:solidFill>
                  <a:schemeClr val="tx2"/>
                </a:solidFill>
                <a:latin typeface="Arial" charset="0"/>
              </a:endParaRPr>
            </a:p>
            <a:p>
              <a:pPr algn="ctr" defTabSz="874713" eaLnBrk="0" hangingPunct="0">
                <a:lnSpc>
                  <a:spcPct val="90000"/>
                </a:lnSpc>
                <a:spcBef>
                  <a:spcPct val="50000"/>
                </a:spcBef>
              </a:pPr>
              <a:endParaRPr lang="en-US" sz="800" b="1">
                <a:solidFill>
                  <a:schemeClr val="tx2"/>
                </a:solidFill>
                <a:latin typeface="Arial" charset="0"/>
              </a:endParaRPr>
            </a:p>
            <a:p>
              <a:pPr algn="ctr" defTabSz="874713" eaLnBrk="0" hangingPunct="0">
                <a:lnSpc>
                  <a:spcPct val="90000"/>
                </a:lnSpc>
                <a:spcBef>
                  <a:spcPct val="50000"/>
                </a:spcBef>
              </a:pPr>
              <a:endParaRPr lang="en-US" sz="800" b="1">
                <a:solidFill>
                  <a:schemeClr val="tx2"/>
                </a:solidFill>
                <a:latin typeface="Arial" charset="0"/>
              </a:endParaRPr>
            </a:p>
            <a:p>
              <a:pPr algn="ctr" defTabSz="874713" eaLnBrk="0" hangingPunct="0">
                <a:lnSpc>
                  <a:spcPct val="90000"/>
                </a:lnSpc>
                <a:spcBef>
                  <a:spcPct val="50000"/>
                </a:spcBef>
              </a:pPr>
              <a:endParaRPr lang="en-US" sz="800" b="1">
                <a:solidFill>
                  <a:schemeClr val="tx2"/>
                </a:solidFill>
                <a:latin typeface="Arial" charset="0"/>
              </a:endParaRPr>
            </a:p>
          </p:txBody>
        </p:sp>
        <p:grpSp>
          <p:nvGrpSpPr>
            <p:cNvPr id="180230" name="Group 6"/>
            <p:cNvGrpSpPr>
              <a:grpSpLocks/>
            </p:cNvGrpSpPr>
            <p:nvPr/>
          </p:nvGrpSpPr>
          <p:grpSpPr bwMode="auto">
            <a:xfrm>
              <a:off x="4569" y="48"/>
              <a:ext cx="1191" cy="1096"/>
              <a:chOff x="4186" y="167"/>
              <a:chExt cx="1191" cy="1096"/>
            </a:xfrm>
          </p:grpSpPr>
          <p:pic>
            <p:nvPicPr>
              <p:cNvPr id="180231" name="Picture 7" descr="Heart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186" y="167"/>
                <a:ext cx="760" cy="607"/>
              </a:xfrm>
              <a:prstGeom prst="rect">
                <a:avLst/>
              </a:prstGeom>
              <a:noFill/>
            </p:spPr>
          </p:pic>
          <p:pic>
            <p:nvPicPr>
              <p:cNvPr id="180232" name="Picture 8" descr="http://www.public-policy.unimelb.edu.au/research/Clearinghouse/women.jpg"/>
              <p:cNvPicPr>
                <a:picLocks noChangeAspect="1" noChangeArrowheads="1"/>
              </p:cNvPicPr>
              <p:nvPr/>
            </p:nvPicPr>
            <p:blipFill>
              <a:blip r:embed="rId4" r:link="rId5"/>
              <a:srcRect/>
              <a:stretch>
                <a:fillRect/>
              </a:stretch>
            </p:blipFill>
            <p:spPr bwMode="auto">
              <a:xfrm>
                <a:off x="4750" y="579"/>
                <a:ext cx="392" cy="585"/>
              </a:xfrm>
              <a:prstGeom prst="rect">
                <a:avLst/>
              </a:prstGeom>
              <a:noFill/>
            </p:spPr>
          </p:pic>
          <p:pic>
            <p:nvPicPr>
              <p:cNvPr id="180233" name="Picture 9" descr="ttank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18" y="226"/>
                <a:ext cx="1159" cy="1037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7162800" cy="762000"/>
          </a:xfrm>
        </p:spPr>
        <p:txBody>
          <a:bodyPr/>
          <a:lstStyle/>
          <a:p>
            <a:r>
              <a:rPr lang="en-US"/>
              <a:t/>
            </a:r>
            <a:br>
              <a:rPr lang="en-US"/>
            </a:br>
            <a:r>
              <a:rPr lang="en-US" sz="3600"/>
              <a:t>Think Tank  Purpose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05000"/>
            <a:ext cx="7162800" cy="4113213"/>
          </a:xfrm>
        </p:spPr>
        <p:txBody>
          <a:bodyPr/>
          <a:lstStyle/>
          <a:p>
            <a:pPr lvl="1"/>
            <a:r>
              <a:rPr lang="en-US" sz="3200" b="0"/>
              <a:t>Provide an interdisciplinary forum to discuss promising and novel approaches to management of cardiac disease and its risk factors</a:t>
            </a:r>
          </a:p>
          <a:p>
            <a:pPr lvl="1">
              <a:lnSpc>
                <a:spcPct val="75000"/>
              </a:lnSpc>
              <a:buFont typeface="Wingdings" pitchFamily="2" charset="2"/>
              <a:buNone/>
            </a:pPr>
            <a:r>
              <a:rPr lang="en-US" sz="1500" b="0"/>
              <a:t> </a:t>
            </a:r>
          </a:p>
          <a:p>
            <a:pPr lvl="1">
              <a:lnSpc>
                <a:spcPct val="75000"/>
              </a:lnSpc>
            </a:pPr>
            <a:r>
              <a:rPr lang="en-US" sz="3200" b="0"/>
              <a:t>Identify promising new directions in related research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304800"/>
            <a:ext cx="7162800" cy="762000"/>
          </a:xfrm>
        </p:spPr>
        <p:txBody>
          <a:bodyPr/>
          <a:lstStyle/>
          <a:p>
            <a:r>
              <a:rPr lang="en-US"/>
              <a:t>Think Tank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162800" cy="4113213"/>
          </a:xfrm>
        </p:spPr>
        <p:txBody>
          <a:bodyPr/>
          <a:lstStyle/>
          <a:p>
            <a:r>
              <a:rPr lang="en-US" sz="3300"/>
              <a:t>Participation:</a:t>
            </a:r>
            <a:r>
              <a:rPr lang="en-US" sz="2600" b="1"/>
              <a:t> </a:t>
            </a:r>
          </a:p>
          <a:p>
            <a:pPr lvl="1"/>
            <a:r>
              <a:rPr lang="en-US" sz="2200" b="0"/>
              <a:t>National Heart Lung Blood Institute (NHLBI), Food and Drug Administration (FDA, ODE), Department of Health and Human Services (DHHS).</a:t>
            </a:r>
            <a:r>
              <a:rPr lang="en-US" sz="2500" b="0"/>
              <a:t>  </a:t>
            </a:r>
          </a:p>
          <a:p>
            <a:r>
              <a:rPr lang="en-US"/>
              <a:t>Meetings</a:t>
            </a:r>
            <a:r>
              <a:rPr lang="en-US" sz="3300"/>
              <a:t>:</a:t>
            </a:r>
            <a:r>
              <a:rPr lang="en-US" sz="3300" b="1"/>
              <a:t>  </a:t>
            </a:r>
          </a:p>
          <a:p>
            <a:pPr lvl="1"/>
            <a:r>
              <a:rPr lang="en-US" sz="2200" b="0"/>
              <a:t>2/16/06: Bethesda Maryland;</a:t>
            </a:r>
            <a:r>
              <a:rPr lang="en-US" sz="2900" b="0"/>
              <a:t> </a:t>
            </a:r>
            <a:r>
              <a:rPr lang="en-US" sz="2200" b="0"/>
              <a:t>7/13/06:</a:t>
            </a:r>
            <a:r>
              <a:rPr lang="en-US" sz="2300" b="0"/>
              <a:t> Rockville, MD; 11/11/06 Chicago, 3/24/07: New Orleans, 9/07: Washington</a:t>
            </a:r>
          </a:p>
          <a:p>
            <a:r>
              <a:rPr lang="en-US"/>
              <a:t>Supporters:</a:t>
            </a:r>
            <a:r>
              <a:rPr lang="en-US" b="1"/>
              <a:t> </a:t>
            </a:r>
          </a:p>
          <a:p>
            <a:pPr lvl="1"/>
            <a:r>
              <a:rPr lang="en-US" sz="2200" b="0"/>
              <a:t>Office of Women’s Health (US Public Health Service),  N-HeFT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TeleCareOhio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524000"/>
            <a:ext cx="3276600" cy="2281238"/>
          </a:xfrm>
          <a:prstGeom prst="rect">
            <a:avLst/>
          </a:prstGeom>
          <a:noFill/>
        </p:spPr>
      </p:pic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3200400"/>
            <a:ext cx="8229600" cy="4525963"/>
          </a:xfrm>
        </p:spPr>
        <p:txBody>
          <a:bodyPr/>
          <a:lstStyle/>
          <a:p>
            <a:pPr lvl="1"/>
            <a:r>
              <a:rPr lang="en-US"/>
              <a:t>VNA</a:t>
            </a:r>
          </a:p>
          <a:p>
            <a:pPr lvl="1"/>
            <a:r>
              <a:rPr lang="en-US"/>
              <a:t>N-HeFT</a:t>
            </a:r>
          </a:p>
          <a:p>
            <a:pPr lvl="1"/>
            <a:r>
              <a:rPr lang="en-US"/>
              <a:t>7 home care agencies in Ohio</a:t>
            </a:r>
          </a:p>
          <a:p>
            <a:pPr lvl="1"/>
            <a:r>
              <a:rPr lang="en-US"/>
              <a:t>Telemonitor and outcomes research</a:t>
            </a:r>
          </a:p>
          <a:p>
            <a:pPr lvl="1"/>
            <a:r>
              <a:rPr lang="en-US"/>
              <a:t>Standard education for all team members </a:t>
            </a:r>
          </a:p>
        </p:txBody>
      </p:sp>
      <p:sp>
        <p:nvSpPr>
          <p:cNvPr id="30727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Collaboration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4648200" y="1268413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070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Chronic Care Model</a:t>
            </a:r>
          </a:p>
        </p:txBody>
      </p:sp>
      <p:sp>
        <p:nvSpPr>
          <p:cNvPr id="200708" name="Oval 4"/>
          <p:cNvSpPr>
            <a:spLocks noChangeArrowheads="1"/>
          </p:cNvSpPr>
          <p:nvPr/>
        </p:nvSpPr>
        <p:spPr bwMode="auto">
          <a:xfrm flipV="1">
            <a:off x="0" y="1066800"/>
            <a:ext cx="9144000" cy="3810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rgbClr val="DDDDDD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3352800" y="5992813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0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00710" name="Oval 6"/>
          <p:cNvSpPr>
            <a:spLocks noChangeArrowheads="1"/>
          </p:cNvSpPr>
          <p:nvPr/>
        </p:nvSpPr>
        <p:spPr bwMode="auto">
          <a:xfrm>
            <a:off x="1371600" y="1524000"/>
            <a:ext cx="7467600" cy="3352800"/>
          </a:xfrm>
          <a:prstGeom prst="ellipse">
            <a:avLst/>
          </a:prstGeom>
          <a:gradFill rotWithShape="1">
            <a:gsLst>
              <a:gs pos="0">
                <a:srgbClr val="00FFFF">
                  <a:alpha val="24001"/>
                </a:srgbClr>
              </a:gs>
              <a:gs pos="50000">
                <a:srgbClr val="DDDDDD">
                  <a:alpha val="14999"/>
                </a:srgbClr>
              </a:gs>
              <a:gs pos="100000">
                <a:srgbClr val="00FFFF">
                  <a:alpha val="24001"/>
                </a:srgbClr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2"/>
                </a:solidFill>
                <a:latin typeface="Arial" charset="0"/>
              </a:rPr>
              <a:t>Health System</a:t>
            </a:r>
          </a:p>
          <a:p>
            <a:pPr algn="ctr"/>
            <a:r>
              <a:rPr lang="en-US" sz="2400">
                <a:solidFill>
                  <a:schemeClr val="bg2"/>
                </a:solidFill>
                <a:latin typeface="Arial" charset="0"/>
              </a:rPr>
              <a:t>Health Care Organization</a:t>
            </a:r>
          </a:p>
          <a:p>
            <a:pPr algn="ctr"/>
            <a:endParaRPr lang="en-US" sz="2400">
              <a:solidFill>
                <a:schemeClr val="bg2"/>
              </a:solidFill>
              <a:latin typeface="Arial" charset="0"/>
            </a:endParaRPr>
          </a:p>
          <a:p>
            <a:pPr algn="ctr"/>
            <a:r>
              <a:rPr lang="en-US" sz="2000">
                <a:solidFill>
                  <a:schemeClr val="bg2"/>
                </a:solidFill>
                <a:latin typeface="Arial" charset="0"/>
              </a:rPr>
              <a:t>   Self-           Delivery               Decision	            Clinical </a:t>
            </a:r>
          </a:p>
          <a:p>
            <a:pPr algn="ctr"/>
            <a:r>
              <a:rPr lang="en-US" sz="2000">
                <a:solidFill>
                  <a:schemeClr val="bg2"/>
                </a:solidFill>
                <a:latin typeface="Arial" charset="0"/>
              </a:rPr>
              <a:t>Management    System	              Support           Information</a:t>
            </a:r>
          </a:p>
          <a:p>
            <a:pPr algn="ctr"/>
            <a:r>
              <a:rPr lang="en-US" sz="2000">
                <a:solidFill>
                  <a:schemeClr val="bg2"/>
                </a:solidFill>
                <a:latin typeface="Arial" charset="0"/>
              </a:rPr>
              <a:t>Support          Design				Systems</a:t>
            </a:r>
          </a:p>
        </p:txBody>
      </p:sp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381000" y="2286000"/>
            <a:ext cx="24384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latin typeface="Arial" charset="0"/>
              </a:rPr>
              <a:t>Community</a:t>
            </a:r>
          </a:p>
          <a:p>
            <a:r>
              <a:rPr lang="en-US" sz="2000">
                <a:solidFill>
                  <a:schemeClr val="bg2"/>
                </a:solidFill>
                <a:latin typeface="Arial" charset="0"/>
              </a:rPr>
              <a:t>Resources and Policies</a:t>
            </a:r>
          </a:p>
        </p:txBody>
      </p:sp>
      <p:sp>
        <p:nvSpPr>
          <p:cNvPr id="200712" name="Text Box 8"/>
          <p:cNvSpPr txBox="1">
            <a:spLocks noChangeArrowheads="1"/>
          </p:cNvSpPr>
          <p:nvPr/>
        </p:nvSpPr>
        <p:spPr bwMode="auto">
          <a:xfrm>
            <a:off x="3733800" y="5029200"/>
            <a:ext cx="251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latin typeface="Arial" charset="0"/>
              </a:rPr>
              <a:t>Productive Interactions</a:t>
            </a:r>
          </a:p>
        </p:txBody>
      </p:sp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4191000" y="5867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0714" name="Line 10"/>
          <p:cNvSpPr>
            <a:spLocks noChangeShapeType="1"/>
          </p:cNvSpPr>
          <p:nvPr/>
        </p:nvSpPr>
        <p:spPr bwMode="auto">
          <a:xfrm>
            <a:off x="3429000" y="5029200"/>
            <a:ext cx="30480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0715" name="Line 11"/>
          <p:cNvSpPr>
            <a:spLocks noChangeShapeType="1"/>
          </p:cNvSpPr>
          <p:nvPr/>
        </p:nvSpPr>
        <p:spPr bwMode="auto">
          <a:xfrm>
            <a:off x="3429000" y="5867400"/>
            <a:ext cx="30480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0716" name="Text Box 12"/>
          <p:cNvSpPr txBox="1">
            <a:spLocks noChangeArrowheads="1"/>
          </p:cNvSpPr>
          <p:nvPr/>
        </p:nvSpPr>
        <p:spPr bwMode="auto">
          <a:xfrm>
            <a:off x="3124200" y="6172200"/>
            <a:ext cx="472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latin typeface="Arial" charset="0"/>
              </a:rPr>
              <a:t>Improved Outcomes</a:t>
            </a:r>
          </a:p>
        </p:txBody>
      </p:sp>
      <p:sp>
        <p:nvSpPr>
          <p:cNvPr id="200717" name="Oval 13"/>
          <p:cNvSpPr>
            <a:spLocks noChangeAspect="1" noChangeArrowheads="1"/>
          </p:cNvSpPr>
          <p:nvPr/>
        </p:nvSpPr>
        <p:spPr bwMode="auto">
          <a:xfrm rot="169452" flipH="1">
            <a:off x="1447800" y="4876800"/>
            <a:ext cx="1981200" cy="1219200"/>
          </a:xfrm>
          <a:prstGeom prst="ellipse">
            <a:avLst/>
          </a:prstGeom>
          <a:gradFill rotWithShape="1">
            <a:gsLst>
              <a:gs pos="0">
                <a:srgbClr val="CCECFF">
                  <a:alpha val="89000"/>
                </a:srgbClr>
              </a:gs>
              <a:gs pos="100000">
                <a:srgbClr val="0066CC">
                  <a:alpha val="89999"/>
                </a:srgbClr>
              </a:gs>
            </a:gsLst>
            <a:path path="shape">
              <a:fillToRect l="50000" t="50000" r="50000" b="50000"/>
            </a:path>
          </a:gradFill>
          <a:ln w="19050">
            <a:pattFill prst="pct80">
              <a:fgClr>
                <a:srgbClr val="CCECFF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 wrap="none" lIns="0" tIns="44164" rIns="0" bIns="44164"/>
          <a:lstStyle/>
          <a:p>
            <a:pPr lvl="1" eaLnBrk="0" hangingPunct="0"/>
            <a:r>
              <a:rPr lang="en-US" sz="1600" b="1">
                <a:solidFill>
                  <a:schemeClr val="bg2"/>
                </a:solidFill>
                <a:latin typeface="Arial" charset="0"/>
              </a:rPr>
              <a:t>Informed </a:t>
            </a:r>
          </a:p>
          <a:p>
            <a:pPr lvl="1" eaLnBrk="0" hangingPunct="0"/>
            <a:r>
              <a:rPr lang="en-US" sz="1600" b="1">
                <a:solidFill>
                  <a:schemeClr val="bg2"/>
                </a:solidFill>
                <a:latin typeface="Arial" charset="0"/>
              </a:rPr>
              <a:t>Activated </a:t>
            </a:r>
          </a:p>
          <a:p>
            <a:pPr lvl="1" eaLnBrk="0" hangingPunct="0"/>
            <a:r>
              <a:rPr lang="en-US" sz="1600" b="1">
                <a:solidFill>
                  <a:schemeClr val="bg2"/>
                </a:solidFill>
                <a:latin typeface="Arial" charset="0"/>
              </a:rPr>
              <a:t>patient</a:t>
            </a:r>
          </a:p>
        </p:txBody>
      </p:sp>
      <p:sp>
        <p:nvSpPr>
          <p:cNvPr id="200718" name="Oval 14"/>
          <p:cNvSpPr>
            <a:spLocks noChangeAspect="1" noChangeArrowheads="1"/>
          </p:cNvSpPr>
          <p:nvPr/>
        </p:nvSpPr>
        <p:spPr bwMode="auto">
          <a:xfrm rot="47968" flipH="1">
            <a:off x="6248400" y="4876800"/>
            <a:ext cx="1981200" cy="1219200"/>
          </a:xfrm>
          <a:prstGeom prst="ellipse">
            <a:avLst/>
          </a:prstGeom>
          <a:gradFill rotWithShape="1">
            <a:gsLst>
              <a:gs pos="0">
                <a:srgbClr val="CCECFF">
                  <a:alpha val="89000"/>
                </a:srgbClr>
              </a:gs>
              <a:gs pos="100000">
                <a:srgbClr val="0066CC">
                  <a:alpha val="89999"/>
                </a:srgbClr>
              </a:gs>
            </a:gsLst>
            <a:path path="shape">
              <a:fillToRect l="50000" t="50000" r="50000" b="50000"/>
            </a:path>
          </a:gradFill>
          <a:ln w="19050">
            <a:pattFill prst="pct80">
              <a:fgClr>
                <a:srgbClr val="CCECFF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 lIns="88327" tIns="44164" rIns="88327" bIns="44164"/>
          <a:lstStyle/>
          <a:p>
            <a:pPr lvl="1" eaLnBrk="0" hangingPunct="0"/>
            <a:r>
              <a:rPr lang="en-US" sz="1400" b="1">
                <a:solidFill>
                  <a:schemeClr val="bg2"/>
                </a:solidFill>
                <a:latin typeface="Arial" charset="0"/>
              </a:rPr>
              <a:t>Prepared Practice Team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Ohio Heart Failure Coalition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Emerged from the “Partnership for Quality” initiated within the Guidelines Assisting Practice Agency for Health Quality Research Grant started in 2004.</a:t>
            </a:r>
          </a:p>
          <a:p>
            <a:r>
              <a:rPr lang="en-US"/>
              <a:t>Started in 2005</a:t>
            </a:r>
          </a:p>
          <a:p>
            <a:r>
              <a:rPr lang="en-US"/>
              <a:t>Special projects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Mission Mission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To achieve transformational change across the continuum of heart failure care through innovative collaboration, dedicated to sharing best practices and resources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/>
              <a:t> 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4000" b="1">
                <a:solidFill>
                  <a:schemeClr val="tx2"/>
                </a:solidFill>
              </a:rPr>
              <a:t>Goals</a:t>
            </a:r>
          </a:p>
          <a:p>
            <a:pPr>
              <a:lnSpc>
                <a:spcPct val="80000"/>
              </a:lnSpc>
            </a:pPr>
            <a:r>
              <a:rPr lang="en-US" sz="2400"/>
              <a:t>Increase awareness and knowledge of heart failure  in Ohioans </a:t>
            </a:r>
          </a:p>
          <a:p>
            <a:pPr>
              <a:lnSpc>
                <a:spcPct val="80000"/>
              </a:lnSpc>
            </a:pPr>
            <a:r>
              <a:rPr lang="en-US" sz="2400"/>
              <a:t>Improve health-related quality of life for people living with heart failure </a:t>
            </a:r>
          </a:p>
          <a:p>
            <a:pPr>
              <a:lnSpc>
                <a:spcPct val="80000"/>
              </a:lnSpc>
            </a:pPr>
            <a:r>
              <a:rPr lang="en-US" sz="2400"/>
              <a:t>Improve timeliness, efficiency, and effectiveness of heart failure care </a:t>
            </a:r>
          </a:p>
          <a:p>
            <a:pPr>
              <a:lnSpc>
                <a:spcPct val="80000"/>
              </a:lnSpc>
            </a:pPr>
            <a:endParaRPr lang="en-US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 Failure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5 million Americans with heart failure</a:t>
            </a:r>
          </a:p>
          <a:p>
            <a:pPr>
              <a:lnSpc>
                <a:spcPct val="80000"/>
              </a:lnSpc>
            </a:pPr>
            <a:r>
              <a:rPr lang="en-US" sz="2800"/>
              <a:t>550,000 new cases each year and growing</a:t>
            </a:r>
          </a:p>
          <a:p>
            <a:pPr>
              <a:lnSpc>
                <a:spcPct val="80000"/>
              </a:lnSpc>
            </a:pPr>
            <a:r>
              <a:rPr lang="en-US" sz="2800"/>
              <a:t>Number one Medicare diagnosis </a:t>
            </a:r>
          </a:p>
          <a:p>
            <a:pPr>
              <a:lnSpc>
                <a:spcPct val="80000"/>
              </a:lnSpc>
            </a:pPr>
            <a:r>
              <a:rPr lang="en-US" sz="2800"/>
              <a:t>Costs are spiraling  </a:t>
            </a:r>
          </a:p>
          <a:p>
            <a:pPr>
              <a:lnSpc>
                <a:spcPct val="80000"/>
              </a:lnSpc>
            </a:pPr>
            <a:r>
              <a:rPr lang="en-US" sz="2800"/>
              <a:t>Responsible for more hospitalizations than any other single diagnosis for the elderly</a:t>
            </a:r>
          </a:p>
          <a:p>
            <a:pPr>
              <a:lnSpc>
                <a:spcPct val="80000"/>
              </a:lnSpc>
            </a:pPr>
            <a:r>
              <a:rPr lang="en-US" sz="2800"/>
              <a:t>Newer therapies known to improve patient outcomes widely underutilized</a:t>
            </a:r>
          </a:p>
          <a:p>
            <a:pPr>
              <a:lnSpc>
                <a:spcPct val="80000"/>
              </a:lnSpc>
            </a:pPr>
            <a:r>
              <a:rPr lang="en-US" sz="2800"/>
              <a:t>Substantial and preventable morbidity and mortality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/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381000"/>
            <a:ext cx="7162800" cy="762000"/>
          </a:xfrm>
        </p:spPr>
        <p:txBody>
          <a:bodyPr/>
          <a:lstStyle/>
          <a:p>
            <a:r>
              <a:rPr lang="en-US"/>
              <a:t>N-HeFT Future Directions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162800" cy="4113213"/>
          </a:xfrm>
        </p:spPr>
        <p:txBody>
          <a:bodyPr/>
          <a:lstStyle/>
          <a:p>
            <a:r>
              <a:rPr lang="en-US" sz="2400" b="1"/>
              <a:t>Expand bridge between research and practice through education</a:t>
            </a:r>
          </a:p>
          <a:p>
            <a:r>
              <a:rPr lang="en-US" sz="2400" b="1"/>
              <a:t>Outcomes research</a:t>
            </a:r>
          </a:p>
          <a:p>
            <a:r>
              <a:rPr lang="en-US" sz="2400" b="1"/>
              <a:t>Develop new programs based on identified needs: ie-Nursing home, skilled nursing facility, hospice, emergency dept.</a:t>
            </a:r>
          </a:p>
          <a:p>
            <a:r>
              <a:rPr lang="en-US" sz="2400" b="1"/>
              <a:t>Develop new modules: diabetes, anemia </a:t>
            </a:r>
          </a:p>
          <a:p>
            <a:r>
              <a:rPr lang="en-US" sz="2400" b="1"/>
              <a:t>Develop CME for online</a:t>
            </a:r>
          </a:p>
          <a:p>
            <a:r>
              <a:rPr lang="en-US" sz="2400" b="1"/>
              <a:t>Expand collaborative network</a:t>
            </a:r>
          </a:p>
          <a:p>
            <a:endParaRPr 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Slide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N-HeFT Bridges the GAP</a:t>
            </a: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457200" y="1676400"/>
            <a:ext cx="119665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treatment gap continues to widen between 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evidence-based approaches to quality care 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and the reality of practice across the continuum of care, 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contributing to the increasing economic and social burden 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of this chronic illness.</a:t>
            </a:r>
          </a:p>
        </p:txBody>
      </p:sp>
      <p:pic>
        <p:nvPicPr>
          <p:cNvPr id="125958" name="Picture 6" descr="MCj037032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429000"/>
            <a:ext cx="3048000" cy="2654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N-HeFT Overview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r>
              <a:rPr lang="en-US"/>
              <a:t>Began  in 1994 at Temple University</a:t>
            </a:r>
          </a:p>
          <a:p>
            <a:r>
              <a:rPr lang="en-US"/>
              <a:t>Sponsored and administered by Case Western Reserve University since 1999</a:t>
            </a:r>
          </a:p>
          <a:p>
            <a:r>
              <a:rPr lang="en-US"/>
              <a:t>Customized accredited training</a:t>
            </a:r>
          </a:p>
          <a:p>
            <a:r>
              <a:rPr lang="en-US"/>
              <a:t>32 host sites: leading heart failure centers</a:t>
            </a:r>
          </a:p>
          <a:p>
            <a:r>
              <a:rPr lang="en-US"/>
              <a:t>Application to practice</a:t>
            </a:r>
          </a:p>
          <a:p>
            <a:r>
              <a:rPr lang="en-US"/>
              <a:t>Outcomes-driven mentoring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90600" y="457200"/>
            <a:ext cx="7162800" cy="1143000"/>
          </a:xfrm>
        </p:spPr>
        <p:txBody>
          <a:bodyPr/>
          <a:lstStyle/>
          <a:p>
            <a:r>
              <a:rPr lang="en-US"/>
              <a:t>Accreditation</a:t>
            </a:r>
            <a:r>
              <a:rPr lang="en-US" sz="4000" b="0"/>
              <a:t/>
            </a:r>
            <a:br>
              <a:rPr lang="en-US" sz="4000" b="0"/>
            </a:br>
            <a:endParaRPr lang="en-US" sz="4000" b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162800" cy="4113213"/>
          </a:xfrm>
        </p:spPr>
        <p:txBody>
          <a:bodyPr/>
          <a:lstStyle/>
          <a:p>
            <a:pPr lvl="2"/>
            <a:r>
              <a:rPr lang="en-US" sz="3300" b="1"/>
              <a:t>AMA CME </a:t>
            </a:r>
          </a:p>
          <a:p>
            <a:pPr lvl="2"/>
            <a:r>
              <a:rPr lang="en-US" sz="3300" b="1"/>
              <a:t>Nursing CE</a:t>
            </a:r>
          </a:p>
          <a:p>
            <a:pPr lvl="2"/>
            <a:r>
              <a:rPr lang="en-US" sz="3300" b="1"/>
              <a:t>Pharmacy CEU</a:t>
            </a:r>
          </a:p>
          <a:p>
            <a:pPr lvl="2"/>
            <a:r>
              <a:rPr lang="en-US" sz="3300" b="1"/>
              <a:t>American Academy of Family Physicians CME</a:t>
            </a:r>
          </a:p>
          <a:p>
            <a:endParaRPr lang="en-US" sz="3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a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71600"/>
            <a:ext cx="8610600" cy="5281613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/>
              <a:t>32 Centers of Excellence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sz="4000"/>
              <a:t>PURPOSE OF THE NETWORK</a:t>
            </a:r>
            <a:br>
              <a:rPr lang="en-US" sz="4000"/>
            </a:br>
            <a:endParaRPr lang="en-US" sz="40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382000" cy="4953000"/>
          </a:xfrm>
        </p:spPr>
        <p:txBody>
          <a:bodyPr/>
          <a:lstStyle/>
          <a:p>
            <a:r>
              <a:rPr lang="en-US" b="1"/>
              <a:t>Disseminate best practices to interdisciplinary medical teams who are eager to learn and enhance their care for HF patients</a:t>
            </a:r>
          </a:p>
          <a:p>
            <a:endParaRPr lang="en-US" b="1"/>
          </a:p>
          <a:p>
            <a:r>
              <a:rPr lang="en-US" b="1"/>
              <a:t>Continuously improve the quality of the program as an educational delivery system</a:t>
            </a:r>
            <a:r>
              <a:rPr lang="en-US"/>
              <a:t> 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482</TotalTime>
  <Words>1430</Words>
  <Application>Microsoft Office PowerPoint</Application>
  <PresentationFormat>On-screen Show (4:3)</PresentationFormat>
  <Paragraphs>359</Paragraphs>
  <Slides>30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Times New Roman</vt:lpstr>
      <vt:lpstr>Wingdings</vt:lpstr>
      <vt:lpstr>Baskerville Old Face</vt:lpstr>
      <vt:lpstr>Garamond</vt:lpstr>
      <vt:lpstr>Stream</vt:lpstr>
      <vt:lpstr>Bitmap Image</vt:lpstr>
      <vt:lpstr>National Heart Failure Training for Improved Patient Care N-HeFT</vt:lpstr>
      <vt:lpstr>The Cardiovascular Continuum: Targeting Mechanisms and Mediators</vt:lpstr>
      <vt:lpstr>Heart Failure</vt:lpstr>
      <vt:lpstr>Slide 4</vt:lpstr>
      <vt:lpstr>N-HeFT Bridges the GAP</vt:lpstr>
      <vt:lpstr>N-HeFT Overview</vt:lpstr>
      <vt:lpstr>Accreditation </vt:lpstr>
      <vt:lpstr>32 Centers of Excellence</vt:lpstr>
      <vt:lpstr>PURPOSE OF THE NETWORK </vt:lpstr>
      <vt:lpstr>DESIRED OUTCOMES</vt:lpstr>
      <vt:lpstr>Outcomes Follow up</vt:lpstr>
      <vt:lpstr>Slide 12</vt:lpstr>
      <vt:lpstr>Organizational Structure</vt:lpstr>
      <vt:lpstr> Best Practice at All Points of Care</vt:lpstr>
      <vt:lpstr>N-HeFT Online</vt:lpstr>
      <vt:lpstr>Slide 16</vt:lpstr>
      <vt:lpstr>Slide 17</vt:lpstr>
      <vt:lpstr>Slide 18</vt:lpstr>
      <vt:lpstr> Standardization of Training  </vt:lpstr>
      <vt:lpstr>Louis B. Stokes VA Medical Center </vt:lpstr>
      <vt:lpstr>Visit Snapshot 07/05-present </vt:lpstr>
      <vt:lpstr>Collaborations</vt:lpstr>
      <vt:lpstr>Think Tank </vt:lpstr>
      <vt:lpstr> Think Tank  Purpose</vt:lpstr>
      <vt:lpstr>Think Tank</vt:lpstr>
      <vt:lpstr>Collaboration</vt:lpstr>
      <vt:lpstr>Chronic Care Model</vt:lpstr>
      <vt:lpstr>Ohio Heart Failure Coalition</vt:lpstr>
      <vt:lpstr>Mission Mission</vt:lpstr>
      <vt:lpstr>N-HeFT Future Directions</vt:lpstr>
    </vt:vector>
  </TitlesOfParts>
  <Company>Case Western Reserve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Heart Failure Training Program N-HeFT</dc:title>
  <dc:creator>Jean Hitch</dc:creator>
  <cp:lastModifiedBy>vhapalsahaya</cp:lastModifiedBy>
  <cp:revision>99</cp:revision>
  <dcterms:created xsi:type="dcterms:W3CDTF">2007-03-20T11:10:44Z</dcterms:created>
  <dcterms:modified xsi:type="dcterms:W3CDTF">2007-11-01T22:43:35Z</dcterms:modified>
</cp:coreProperties>
</file>