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6"/>
    <a:srgbClr val="00338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2E7AA-340F-450E-AA53-CB94B3A705EF}" type="datetimeFigureOut">
              <a:rPr lang="en-US" smtClean="0"/>
              <a:t>4/23/2008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0ED10-6772-42B1-B3F6-6FC2F14549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9FF4A3-A9A7-4ADB-A5B0-E602EDA84713}" type="slidenum">
              <a:rPr lang="en-US"/>
              <a:pPr/>
              <a:t>3</a:t>
            </a:fld>
            <a:endParaRPr lang="en-US"/>
          </a:p>
        </p:txBody>
      </p:sp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869" y="4342464"/>
            <a:ext cx="5488264" cy="411604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CE3-208C-4FE6-B50B-34F59B38F846}" type="datetimeFigureOut">
              <a:rPr lang="en-US" smtClean="0"/>
              <a:t>4/23/2008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06F3-DC48-48DE-A597-854A3D6BEA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CE3-208C-4FE6-B50B-34F59B38F846}" type="datetimeFigureOut">
              <a:rPr lang="en-US" smtClean="0"/>
              <a:t>4/23/2008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06F3-DC48-48DE-A597-854A3D6BEA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CE3-208C-4FE6-B50B-34F59B38F846}" type="datetimeFigureOut">
              <a:rPr lang="en-US" smtClean="0"/>
              <a:t>4/23/2008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06F3-DC48-48DE-A597-854A3D6BEA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CE3-208C-4FE6-B50B-34F59B38F846}" type="datetimeFigureOut">
              <a:rPr lang="en-US" smtClean="0"/>
              <a:t>4/23/2008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06F3-DC48-48DE-A597-854A3D6BEA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CE3-208C-4FE6-B50B-34F59B38F846}" type="datetimeFigureOut">
              <a:rPr lang="en-US" smtClean="0"/>
              <a:t>4/23/2008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06F3-DC48-48DE-A597-854A3D6BEA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CE3-208C-4FE6-B50B-34F59B38F846}" type="datetimeFigureOut">
              <a:rPr lang="en-US" smtClean="0"/>
              <a:t>4/23/2008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06F3-DC48-48DE-A597-854A3D6BEA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CE3-208C-4FE6-B50B-34F59B38F846}" type="datetimeFigureOut">
              <a:rPr lang="en-US" smtClean="0"/>
              <a:t>4/23/2008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06F3-DC48-48DE-A597-854A3D6BEA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CE3-208C-4FE6-B50B-34F59B38F846}" type="datetimeFigureOut">
              <a:rPr lang="en-US" smtClean="0"/>
              <a:t>4/23/2008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06F3-DC48-48DE-A597-854A3D6BEA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CE3-208C-4FE6-B50B-34F59B38F846}" type="datetimeFigureOut">
              <a:rPr lang="en-US" smtClean="0"/>
              <a:t>4/23/2008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06F3-DC48-48DE-A597-854A3D6BEA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CE3-208C-4FE6-B50B-34F59B38F846}" type="datetimeFigureOut">
              <a:rPr lang="en-US" smtClean="0"/>
              <a:t>4/23/2008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06F3-DC48-48DE-A597-854A3D6BEA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CE3-208C-4FE6-B50B-34F59B38F846}" type="datetimeFigureOut">
              <a:rPr lang="en-US" smtClean="0"/>
              <a:t>4/23/2008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06F3-DC48-48DE-A597-854A3D6BEA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4BCE3-208C-4FE6-B50B-34F59B38F846}" type="datetimeFigureOut">
              <a:rPr lang="en-US" smtClean="0"/>
              <a:t>4/23/2008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C06F3-DC48-48DE-A597-854A3D6BEA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lueking.FNAL\My Documents\sc2002_sam_grid_char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9144000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99" name="Rectangle 167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624388" cy="538163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sz="3600">
                <a:solidFill>
                  <a:schemeClr val="accent2"/>
                </a:solidFill>
              </a:rPr>
              <a:t>SAM-Grid Diagram</a:t>
            </a:r>
          </a:p>
        </p:txBody>
      </p:sp>
      <p:grpSp>
        <p:nvGrpSpPr>
          <p:cNvPr id="2" name="Group 168"/>
          <p:cNvGrpSpPr>
            <a:grpSpLocks/>
          </p:cNvGrpSpPr>
          <p:nvPr/>
        </p:nvGrpSpPr>
        <p:grpSpPr bwMode="auto">
          <a:xfrm>
            <a:off x="141288" y="173038"/>
            <a:ext cx="8726487" cy="6608762"/>
            <a:chOff x="89" y="109"/>
            <a:chExt cx="5497" cy="4163"/>
          </a:xfrm>
        </p:grpSpPr>
        <p:grpSp>
          <p:nvGrpSpPr>
            <p:cNvPr id="3" name="Group 169"/>
            <p:cNvGrpSpPr>
              <a:grpSpLocks/>
            </p:cNvGrpSpPr>
            <p:nvPr/>
          </p:nvGrpSpPr>
          <p:grpSpPr bwMode="auto">
            <a:xfrm>
              <a:off x="89" y="109"/>
              <a:ext cx="5497" cy="4163"/>
              <a:chOff x="89" y="109"/>
              <a:chExt cx="5497" cy="4163"/>
            </a:xfrm>
          </p:grpSpPr>
          <p:sp>
            <p:nvSpPr>
              <p:cNvPr id="44202" name="Rectangle 170"/>
              <p:cNvSpPr>
                <a:spLocks noChangeArrowheads="1"/>
              </p:cNvSpPr>
              <p:nvPr/>
            </p:nvSpPr>
            <p:spPr bwMode="auto">
              <a:xfrm>
                <a:off x="3837" y="3978"/>
                <a:ext cx="431" cy="294"/>
              </a:xfrm>
              <a:prstGeom prst="rect">
                <a:avLst/>
              </a:prstGeom>
              <a:solidFill>
                <a:srgbClr val="FFE9E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latin typeface="Times New Roman" pitchFamily="18" charset="0"/>
                  </a:rPr>
                  <a:t>Site</a:t>
                </a:r>
              </a:p>
            </p:txBody>
          </p:sp>
          <p:sp>
            <p:nvSpPr>
              <p:cNvPr id="44203" name="Rectangle 171"/>
              <p:cNvSpPr>
                <a:spLocks noChangeArrowheads="1"/>
              </p:cNvSpPr>
              <p:nvPr/>
            </p:nvSpPr>
            <p:spPr bwMode="auto">
              <a:xfrm>
                <a:off x="4411" y="3978"/>
                <a:ext cx="431" cy="294"/>
              </a:xfrm>
              <a:prstGeom prst="rect">
                <a:avLst/>
              </a:prstGeom>
              <a:solidFill>
                <a:srgbClr val="FFE9E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latin typeface="Times New Roman" pitchFamily="18" charset="0"/>
                  </a:rPr>
                  <a:t>Site</a:t>
                </a:r>
              </a:p>
            </p:txBody>
          </p:sp>
          <p:sp>
            <p:nvSpPr>
              <p:cNvPr id="44204" name="Rectangle 172"/>
              <p:cNvSpPr>
                <a:spLocks noChangeArrowheads="1"/>
              </p:cNvSpPr>
              <p:nvPr/>
            </p:nvSpPr>
            <p:spPr bwMode="auto">
              <a:xfrm>
                <a:off x="4985" y="3978"/>
                <a:ext cx="431" cy="294"/>
              </a:xfrm>
              <a:prstGeom prst="rect">
                <a:avLst/>
              </a:prstGeom>
              <a:solidFill>
                <a:srgbClr val="FFE9E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latin typeface="Times New Roman" pitchFamily="18" charset="0"/>
                  </a:rPr>
                  <a:t>Site</a:t>
                </a:r>
              </a:p>
            </p:txBody>
          </p:sp>
          <p:grpSp>
            <p:nvGrpSpPr>
              <p:cNvPr id="4" name="Group 173"/>
              <p:cNvGrpSpPr>
                <a:grpSpLocks/>
              </p:cNvGrpSpPr>
              <p:nvPr/>
            </p:nvGrpSpPr>
            <p:grpSpPr bwMode="auto">
              <a:xfrm>
                <a:off x="2151" y="1138"/>
                <a:ext cx="1543" cy="932"/>
                <a:chOff x="2151" y="1138"/>
                <a:chExt cx="1543" cy="932"/>
              </a:xfrm>
            </p:grpSpPr>
            <p:sp>
              <p:nvSpPr>
                <p:cNvPr id="44206" name="Rectangle 174"/>
                <p:cNvSpPr>
                  <a:spLocks noChangeArrowheads="1"/>
                </p:cNvSpPr>
                <p:nvPr/>
              </p:nvSpPr>
              <p:spPr bwMode="auto">
                <a:xfrm>
                  <a:off x="2158" y="1148"/>
                  <a:ext cx="1536" cy="922"/>
                </a:xfrm>
                <a:prstGeom prst="rect">
                  <a:avLst/>
                </a:prstGeom>
                <a:solidFill>
                  <a:srgbClr val="8CED5B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07" name="Text Box 175"/>
                <p:cNvSpPr txBox="1">
                  <a:spLocks noChangeArrowheads="1"/>
                </p:cNvSpPr>
                <p:nvPr/>
              </p:nvSpPr>
              <p:spPr bwMode="auto">
                <a:xfrm>
                  <a:off x="2151" y="1138"/>
                  <a:ext cx="1337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1">
                      <a:latin typeface="Times New Roman" pitchFamily="18" charset="0"/>
                    </a:rPr>
                    <a:t>Resource Selector</a:t>
                  </a:r>
                </a:p>
              </p:txBody>
            </p:sp>
            <p:grpSp>
              <p:nvGrpSpPr>
                <p:cNvPr id="5" name="Group 176"/>
                <p:cNvGrpSpPr>
                  <a:grpSpLocks/>
                </p:cNvGrpSpPr>
                <p:nvPr/>
              </p:nvGrpSpPr>
              <p:grpSpPr bwMode="auto">
                <a:xfrm>
                  <a:off x="2387" y="1353"/>
                  <a:ext cx="960" cy="686"/>
                  <a:chOff x="2387" y="1353"/>
                  <a:chExt cx="960" cy="686"/>
                </a:xfrm>
              </p:grpSpPr>
              <p:sp>
                <p:nvSpPr>
                  <p:cNvPr id="44209" name="Text Box 17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25" y="1810"/>
                    <a:ext cx="881" cy="198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/>
                    <a:r>
                      <a:rPr lang="en-US" sz="1400">
                        <a:latin typeface="Times New Roman" pitchFamily="18" charset="0"/>
                      </a:rPr>
                      <a:t>Info Collector</a:t>
                    </a:r>
                  </a:p>
                </p:txBody>
              </p:sp>
              <p:sp>
                <p:nvSpPr>
                  <p:cNvPr id="44210" name="Text Box 17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25" y="1577"/>
                    <a:ext cx="883" cy="198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/>
                    <a:r>
                      <a:rPr lang="en-US" sz="1400">
                        <a:latin typeface="Times New Roman" pitchFamily="18" charset="0"/>
                      </a:rPr>
                      <a:t>Info Gatherer</a:t>
                    </a:r>
                  </a:p>
                </p:txBody>
              </p:sp>
              <p:sp>
                <p:nvSpPr>
                  <p:cNvPr id="44211" name="Rectangle 179"/>
                  <p:cNvSpPr>
                    <a:spLocks noChangeArrowheads="1"/>
                  </p:cNvSpPr>
                  <p:nvPr/>
                </p:nvSpPr>
                <p:spPr bwMode="auto">
                  <a:xfrm>
                    <a:off x="2413" y="1353"/>
                    <a:ext cx="931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600" b="1">
                        <a:latin typeface="Times New Roman" pitchFamily="18" charset="0"/>
                      </a:rPr>
                      <a:t>Match Making</a:t>
                    </a:r>
                  </a:p>
                </p:txBody>
              </p:sp>
              <p:sp>
                <p:nvSpPr>
                  <p:cNvPr id="44212" name="Rectangle 180"/>
                  <p:cNvSpPr>
                    <a:spLocks noChangeArrowheads="1"/>
                  </p:cNvSpPr>
                  <p:nvPr/>
                </p:nvSpPr>
                <p:spPr bwMode="auto">
                  <a:xfrm>
                    <a:off x="2387" y="1379"/>
                    <a:ext cx="960" cy="66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" name="Group 181"/>
              <p:cNvGrpSpPr>
                <a:grpSpLocks/>
              </p:cNvGrpSpPr>
              <p:nvPr/>
            </p:nvGrpSpPr>
            <p:grpSpPr bwMode="auto">
              <a:xfrm>
                <a:off x="171" y="438"/>
                <a:ext cx="2325" cy="257"/>
                <a:chOff x="170" y="391"/>
                <a:chExt cx="2326" cy="257"/>
              </a:xfrm>
            </p:grpSpPr>
            <p:sp>
              <p:nvSpPr>
                <p:cNvPr id="44214" name="Rectangle 182"/>
                <p:cNvSpPr>
                  <a:spLocks noChangeArrowheads="1"/>
                </p:cNvSpPr>
                <p:nvPr/>
              </p:nvSpPr>
              <p:spPr bwMode="auto">
                <a:xfrm>
                  <a:off x="170" y="391"/>
                  <a:ext cx="1103" cy="256"/>
                </a:xfrm>
                <a:prstGeom prst="rect">
                  <a:avLst/>
                </a:prstGeom>
                <a:solidFill>
                  <a:srgbClr val="99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1">
                      <a:latin typeface="Times New Roman" pitchFamily="18" charset="0"/>
                    </a:rPr>
                    <a:t>User Interface</a:t>
                  </a:r>
                </a:p>
              </p:txBody>
            </p:sp>
            <p:sp>
              <p:nvSpPr>
                <p:cNvPr id="44215" name="Rectangle 183"/>
                <p:cNvSpPr>
                  <a:spLocks noChangeArrowheads="1"/>
                </p:cNvSpPr>
                <p:nvPr/>
              </p:nvSpPr>
              <p:spPr bwMode="auto">
                <a:xfrm>
                  <a:off x="1392" y="392"/>
                  <a:ext cx="1104" cy="256"/>
                </a:xfrm>
                <a:prstGeom prst="rect">
                  <a:avLst/>
                </a:prstGeom>
                <a:solidFill>
                  <a:srgbClr val="99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1">
                      <a:latin typeface="Times New Roman" pitchFamily="18" charset="0"/>
                    </a:rPr>
                    <a:t>User Interface</a:t>
                  </a:r>
                </a:p>
              </p:txBody>
            </p:sp>
          </p:grpSp>
          <p:grpSp>
            <p:nvGrpSpPr>
              <p:cNvPr id="7" name="Group 184"/>
              <p:cNvGrpSpPr>
                <a:grpSpLocks/>
              </p:cNvGrpSpPr>
              <p:nvPr/>
            </p:nvGrpSpPr>
            <p:grpSpPr bwMode="auto">
              <a:xfrm>
                <a:off x="735" y="846"/>
                <a:ext cx="1184" cy="746"/>
                <a:chOff x="735" y="846"/>
                <a:chExt cx="1184" cy="746"/>
              </a:xfrm>
            </p:grpSpPr>
            <p:sp>
              <p:nvSpPr>
                <p:cNvPr id="44217" name="Rectangle 185"/>
                <p:cNvSpPr>
                  <a:spLocks noChangeArrowheads="1"/>
                </p:cNvSpPr>
                <p:nvPr/>
              </p:nvSpPr>
              <p:spPr bwMode="auto">
                <a:xfrm>
                  <a:off x="742" y="856"/>
                  <a:ext cx="1177" cy="736"/>
                </a:xfrm>
                <a:prstGeom prst="rect">
                  <a:avLst/>
                </a:prstGeom>
                <a:solidFill>
                  <a:srgbClr val="89E18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18" name="Text Box 186"/>
                <p:cNvSpPr txBox="1">
                  <a:spLocks noChangeArrowheads="1"/>
                </p:cNvSpPr>
                <p:nvPr/>
              </p:nvSpPr>
              <p:spPr bwMode="auto">
                <a:xfrm>
                  <a:off x="735" y="846"/>
                  <a:ext cx="897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1">
                      <a:latin typeface="Times New Roman" pitchFamily="18" charset="0"/>
                    </a:rPr>
                    <a:t>Submission</a:t>
                  </a:r>
                </a:p>
              </p:txBody>
            </p:sp>
            <p:sp>
              <p:nvSpPr>
                <p:cNvPr id="44219" name="Rectangle 187"/>
                <p:cNvSpPr>
                  <a:spLocks noChangeArrowheads="1"/>
                </p:cNvSpPr>
                <p:nvPr/>
              </p:nvSpPr>
              <p:spPr bwMode="auto">
                <a:xfrm>
                  <a:off x="770" y="1088"/>
                  <a:ext cx="1112" cy="21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en-US" sz="1600" b="1">
                      <a:latin typeface="Times New Roman" pitchFamily="18" charset="0"/>
                    </a:rPr>
                    <a:t>Global Job Queue</a:t>
                  </a:r>
                </a:p>
              </p:txBody>
            </p:sp>
            <p:sp>
              <p:nvSpPr>
                <p:cNvPr id="44220" name="Rectangle 188"/>
                <p:cNvSpPr>
                  <a:spLocks noChangeArrowheads="1"/>
                </p:cNvSpPr>
                <p:nvPr/>
              </p:nvSpPr>
              <p:spPr bwMode="auto">
                <a:xfrm>
                  <a:off x="776" y="1334"/>
                  <a:ext cx="753" cy="21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600" b="1">
                      <a:latin typeface="Times New Roman" pitchFamily="18" charset="0"/>
                    </a:rPr>
                    <a:t>Grid Client</a:t>
                  </a:r>
                </a:p>
              </p:txBody>
            </p:sp>
          </p:grpSp>
          <p:sp>
            <p:nvSpPr>
              <p:cNvPr id="44221" name="Rectangle 189"/>
              <p:cNvSpPr>
                <a:spLocks noChangeArrowheads="1"/>
              </p:cNvSpPr>
              <p:nvPr/>
            </p:nvSpPr>
            <p:spPr bwMode="auto">
              <a:xfrm>
                <a:off x="3901" y="846"/>
                <a:ext cx="1198" cy="256"/>
              </a:xfrm>
              <a:prstGeom prst="rect">
                <a:avLst/>
              </a:prstGeom>
              <a:solidFill>
                <a:srgbClr val="89E1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>
                <a:spAutoFit/>
              </a:bodyPr>
              <a:lstStyle/>
              <a:p>
                <a:r>
                  <a:rPr lang="en-US" sz="2000" b="1">
                    <a:latin typeface="Times New Roman" pitchFamily="18" charset="0"/>
                  </a:rPr>
                  <a:t>Submission</a:t>
                </a:r>
              </a:p>
            </p:txBody>
          </p:sp>
          <p:sp>
            <p:nvSpPr>
              <p:cNvPr id="44222" name="Rectangle 190"/>
              <p:cNvSpPr>
                <a:spLocks noChangeArrowheads="1"/>
              </p:cNvSpPr>
              <p:nvPr/>
            </p:nvSpPr>
            <p:spPr bwMode="auto">
              <a:xfrm>
                <a:off x="3261" y="432"/>
                <a:ext cx="1103" cy="256"/>
              </a:xfrm>
              <a:prstGeom prst="rect">
                <a:avLst/>
              </a:prstGeom>
              <a:solidFill>
                <a:srgbClr val="99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latin typeface="Times New Roman" pitchFamily="18" charset="0"/>
                  </a:rPr>
                  <a:t>User Interface</a:t>
                </a:r>
              </a:p>
            </p:txBody>
          </p:sp>
          <p:sp>
            <p:nvSpPr>
              <p:cNvPr id="44223" name="Rectangle 191"/>
              <p:cNvSpPr>
                <a:spLocks noChangeArrowheads="1"/>
              </p:cNvSpPr>
              <p:nvPr/>
            </p:nvSpPr>
            <p:spPr bwMode="auto">
              <a:xfrm>
                <a:off x="4483" y="433"/>
                <a:ext cx="1103" cy="256"/>
              </a:xfrm>
              <a:prstGeom prst="rect">
                <a:avLst/>
              </a:prstGeom>
              <a:solidFill>
                <a:srgbClr val="99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latin typeface="Times New Roman" pitchFamily="18" charset="0"/>
                  </a:rPr>
                  <a:t>User Interface</a:t>
                </a:r>
              </a:p>
            </p:txBody>
          </p:sp>
          <p:grpSp>
            <p:nvGrpSpPr>
              <p:cNvPr id="8" name="Group 192"/>
              <p:cNvGrpSpPr>
                <a:grpSpLocks/>
              </p:cNvGrpSpPr>
              <p:nvPr/>
            </p:nvGrpSpPr>
            <p:grpSpPr bwMode="auto">
              <a:xfrm>
                <a:off x="4103" y="1313"/>
                <a:ext cx="1456" cy="1628"/>
                <a:chOff x="4103" y="1313"/>
                <a:chExt cx="1456" cy="1628"/>
              </a:xfrm>
            </p:grpSpPr>
            <p:sp>
              <p:nvSpPr>
                <p:cNvPr id="44225" name="Rectangle 193"/>
                <p:cNvSpPr>
                  <a:spLocks noChangeArrowheads="1"/>
                </p:cNvSpPr>
                <p:nvPr/>
              </p:nvSpPr>
              <p:spPr bwMode="auto">
                <a:xfrm>
                  <a:off x="4128" y="1335"/>
                  <a:ext cx="1395" cy="1606"/>
                </a:xfrm>
                <a:prstGeom prst="rect">
                  <a:avLst/>
                </a:prstGeom>
                <a:solidFill>
                  <a:srgbClr val="85D9FB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226" name="Text Box 194"/>
                <p:cNvSpPr txBox="1">
                  <a:spLocks noChangeArrowheads="1"/>
                </p:cNvSpPr>
                <p:nvPr/>
              </p:nvSpPr>
              <p:spPr bwMode="auto">
                <a:xfrm>
                  <a:off x="4103" y="1313"/>
                  <a:ext cx="145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1">
                      <a:latin typeface="Times New Roman" pitchFamily="18" charset="0"/>
                    </a:rPr>
                    <a:t>Global DH Services</a:t>
                  </a:r>
                </a:p>
              </p:txBody>
            </p:sp>
            <p:sp>
              <p:nvSpPr>
                <p:cNvPr id="44227" name="Rectangle 195"/>
                <p:cNvSpPr>
                  <a:spLocks noChangeArrowheads="1"/>
                </p:cNvSpPr>
                <p:nvPr/>
              </p:nvSpPr>
              <p:spPr bwMode="auto">
                <a:xfrm>
                  <a:off x="4170" y="1549"/>
                  <a:ext cx="1290" cy="21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600" b="1">
                      <a:latin typeface="Times New Roman" pitchFamily="18" charset="0"/>
                    </a:rPr>
                    <a:t>SAM Naming Server</a:t>
                  </a:r>
                </a:p>
              </p:txBody>
            </p:sp>
            <p:sp>
              <p:nvSpPr>
                <p:cNvPr id="44228" name="Rectangle 196"/>
                <p:cNvSpPr>
                  <a:spLocks noChangeArrowheads="1"/>
                </p:cNvSpPr>
                <p:nvPr/>
              </p:nvSpPr>
              <p:spPr bwMode="auto">
                <a:xfrm>
                  <a:off x="4170" y="1801"/>
                  <a:ext cx="1290" cy="21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600" b="1">
                      <a:latin typeface="Times New Roman" pitchFamily="18" charset="0"/>
                    </a:rPr>
                    <a:t>SAM Log Server</a:t>
                  </a:r>
                </a:p>
              </p:txBody>
            </p:sp>
            <p:sp>
              <p:nvSpPr>
                <p:cNvPr id="44229" name="Rectangle 197"/>
                <p:cNvSpPr>
                  <a:spLocks noChangeArrowheads="1"/>
                </p:cNvSpPr>
                <p:nvPr/>
              </p:nvSpPr>
              <p:spPr bwMode="auto">
                <a:xfrm>
                  <a:off x="4170" y="2058"/>
                  <a:ext cx="1292" cy="21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600" b="1">
                      <a:latin typeface="Times New Roman" pitchFamily="18" charset="0"/>
                    </a:rPr>
                    <a:t>Resource Optimizer</a:t>
                  </a:r>
                </a:p>
              </p:txBody>
            </p:sp>
            <p:grpSp>
              <p:nvGrpSpPr>
                <p:cNvPr id="9" name="Group 198"/>
                <p:cNvGrpSpPr>
                  <a:grpSpLocks/>
                </p:cNvGrpSpPr>
                <p:nvPr/>
              </p:nvGrpSpPr>
              <p:grpSpPr bwMode="auto">
                <a:xfrm>
                  <a:off x="4150" y="2278"/>
                  <a:ext cx="1305" cy="608"/>
                  <a:chOff x="4058" y="2938"/>
                  <a:chExt cx="1305" cy="608"/>
                </a:xfrm>
              </p:grpSpPr>
              <p:sp>
                <p:nvSpPr>
                  <p:cNvPr id="44231" name="Rectangle 199"/>
                  <p:cNvSpPr>
                    <a:spLocks noChangeArrowheads="1"/>
                  </p:cNvSpPr>
                  <p:nvPr/>
                </p:nvSpPr>
                <p:spPr bwMode="auto">
                  <a:xfrm>
                    <a:off x="4058" y="2938"/>
                    <a:ext cx="1004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600" b="1">
                        <a:latin typeface="Times New Roman" pitchFamily="18" charset="0"/>
                      </a:rPr>
                      <a:t>SAM DB Server</a:t>
                    </a:r>
                  </a:p>
                </p:txBody>
              </p:sp>
              <p:sp>
                <p:nvSpPr>
                  <p:cNvPr id="44232" name="Text Box 20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02" y="3115"/>
                    <a:ext cx="272" cy="198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Times New Roman" pitchFamily="18" charset="0"/>
                      </a:rPr>
                      <a:t>RC</a:t>
                    </a:r>
                  </a:p>
                </p:txBody>
              </p:sp>
              <p:sp>
                <p:nvSpPr>
                  <p:cNvPr id="44233" name="Text Box 20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99" y="3115"/>
                    <a:ext cx="942" cy="198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Times New Roman" pitchFamily="18" charset="0"/>
                      </a:rPr>
                      <a:t>MetaData Catalog</a:t>
                    </a:r>
                  </a:p>
                </p:txBody>
              </p:sp>
              <p:sp>
                <p:nvSpPr>
                  <p:cNvPr id="44234" name="Text Box 20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02" y="3327"/>
                    <a:ext cx="1244" cy="198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/>
                    <a:r>
                      <a:rPr lang="en-US" sz="1400">
                        <a:latin typeface="Times New Roman" pitchFamily="18" charset="0"/>
                      </a:rPr>
                      <a:t>Bookkeeping Service</a:t>
                    </a:r>
                  </a:p>
                </p:txBody>
              </p:sp>
              <p:sp>
                <p:nvSpPr>
                  <p:cNvPr id="44235" name="Rectangle 203"/>
                  <p:cNvSpPr>
                    <a:spLocks noChangeArrowheads="1"/>
                  </p:cNvSpPr>
                  <p:nvPr/>
                </p:nvSpPr>
                <p:spPr bwMode="auto">
                  <a:xfrm>
                    <a:off x="4083" y="2970"/>
                    <a:ext cx="1280" cy="57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0" name="Group 204"/>
              <p:cNvGrpSpPr>
                <a:grpSpLocks/>
              </p:cNvGrpSpPr>
              <p:nvPr/>
            </p:nvGrpSpPr>
            <p:grpSpPr bwMode="auto">
              <a:xfrm>
                <a:off x="89" y="2305"/>
                <a:ext cx="3603" cy="1967"/>
                <a:chOff x="89" y="2305"/>
                <a:chExt cx="3603" cy="1967"/>
              </a:xfrm>
            </p:grpSpPr>
            <p:sp>
              <p:nvSpPr>
                <p:cNvPr id="44237" name="Rectangle 205"/>
                <p:cNvSpPr>
                  <a:spLocks noChangeArrowheads="1"/>
                </p:cNvSpPr>
                <p:nvPr/>
              </p:nvSpPr>
              <p:spPr bwMode="auto">
                <a:xfrm>
                  <a:off x="89" y="2319"/>
                  <a:ext cx="3603" cy="1953"/>
                </a:xfrm>
                <a:prstGeom prst="rect">
                  <a:avLst/>
                </a:prstGeom>
                <a:solidFill>
                  <a:srgbClr val="FFE9E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1" name="Group 206"/>
                <p:cNvGrpSpPr>
                  <a:grpSpLocks/>
                </p:cNvGrpSpPr>
                <p:nvPr/>
              </p:nvGrpSpPr>
              <p:grpSpPr bwMode="auto">
                <a:xfrm>
                  <a:off x="132" y="2384"/>
                  <a:ext cx="2236" cy="1810"/>
                  <a:chOff x="132" y="2384"/>
                  <a:chExt cx="2236" cy="1810"/>
                </a:xfrm>
              </p:grpSpPr>
              <p:sp>
                <p:nvSpPr>
                  <p:cNvPr id="44239" name="Rectangle 207"/>
                  <p:cNvSpPr>
                    <a:spLocks noChangeArrowheads="1"/>
                  </p:cNvSpPr>
                  <p:nvPr/>
                </p:nvSpPr>
                <p:spPr bwMode="auto">
                  <a:xfrm>
                    <a:off x="185" y="2384"/>
                    <a:ext cx="2183" cy="1708"/>
                  </a:xfrm>
                  <a:prstGeom prst="rect">
                    <a:avLst/>
                  </a:prstGeom>
                  <a:solidFill>
                    <a:srgbClr val="FFCCCC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240" name="Rectangle 208"/>
                  <p:cNvSpPr>
                    <a:spLocks noChangeArrowheads="1"/>
                  </p:cNvSpPr>
                  <p:nvPr/>
                </p:nvSpPr>
                <p:spPr bwMode="auto">
                  <a:xfrm>
                    <a:off x="159" y="2436"/>
                    <a:ext cx="2183" cy="1708"/>
                  </a:xfrm>
                  <a:prstGeom prst="rect">
                    <a:avLst/>
                  </a:prstGeom>
                  <a:solidFill>
                    <a:srgbClr val="FFCCCC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2" name="Group 209"/>
                  <p:cNvGrpSpPr>
                    <a:grpSpLocks/>
                  </p:cNvGrpSpPr>
                  <p:nvPr/>
                </p:nvGrpSpPr>
                <p:grpSpPr bwMode="auto">
                  <a:xfrm>
                    <a:off x="132" y="2448"/>
                    <a:ext cx="2183" cy="1746"/>
                    <a:chOff x="132" y="2448"/>
                    <a:chExt cx="2183" cy="1746"/>
                  </a:xfrm>
                </p:grpSpPr>
                <p:sp>
                  <p:nvSpPr>
                    <p:cNvPr id="44242" name="Rectangle 2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2" y="2486"/>
                      <a:ext cx="2183" cy="1708"/>
                    </a:xfrm>
                    <a:prstGeom prst="rect">
                      <a:avLst/>
                    </a:prstGeom>
                    <a:solidFill>
                      <a:srgbClr val="FFCCCC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13" name="Group 21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86" y="2663"/>
                      <a:ext cx="831" cy="1022"/>
                      <a:chOff x="186" y="2663"/>
                      <a:chExt cx="831" cy="1022"/>
                    </a:xfrm>
                  </p:grpSpPr>
                  <p:sp>
                    <p:nvSpPr>
                      <p:cNvPr id="44244" name="Rectangle 2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6" y="2689"/>
                        <a:ext cx="831" cy="996"/>
                      </a:xfrm>
                      <a:prstGeom prst="rect">
                        <a:avLst/>
                      </a:prstGeom>
                      <a:solidFill>
                        <a:srgbClr val="C6DAFE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14" name="Group 21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09" y="3246"/>
                        <a:ext cx="791" cy="410"/>
                        <a:chOff x="209" y="3246"/>
                        <a:chExt cx="791" cy="410"/>
                      </a:xfrm>
                    </p:grpSpPr>
                    <p:grpSp>
                      <p:nvGrpSpPr>
                        <p:cNvPr id="15" name="Group 21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52" y="3449"/>
                          <a:ext cx="208" cy="181"/>
                          <a:chOff x="252" y="3449"/>
                          <a:chExt cx="208" cy="181"/>
                        </a:xfrm>
                      </p:grpSpPr>
                      <p:sp>
                        <p:nvSpPr>
                          <p:cNvPr id="44247" name="AutoShape 21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3" y="3449"/>
                            <a:ext cx="207" cy="181"/>
                          </a:xfrm>
                          <a:prstGeom prst="flowChartMagneticDisk">
                            <a:avLst/>
                          </a:prstGeom>
                          <a:gradFill rotWithShape="0">
                            <a:gsLst>
                              <a:gs pos="0">
                                <a:srgbClr val="66FFFF"/>
                              </a:gs>
                              <a:gs pos="100000">
                                <a:srgbClr val="66FFFF">
                                  <a:gamma/>
                                  <a:shade val="46275"/>
                                  <a:invGamma/>
                                </a:srgbClr>
                              </a:gs>
                            </a:gsLst>
                            <a:lin ang="0" scaled="1"/>
                          </a:gradFill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44248" name="Oval 21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52" y="3449"/>
                            <a:ext cx="208" cy="57"/>
                          </a:xfrm>
                          <a:prstGeom prst="ellipse">
                            <a:avLst/>
                          </a:prstGeom>
                          <a:solidFill>
                            <a:srgbClr val="33CCCC"/>
                          </a:solidFill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44249" name="Text Box 217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09" y="3246"/>
                          <a:ext cx="791" cy="19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r>
                            <a:rPr lang="en-US" sz="1400">
                              <a:latin typeface="Times New Roman" pitchFamily="18" charset="0"/>
                            </a:rPr>
                            <a:t>SAM Stager(s)</a:t>
                          </a:r>
                        </a:p>
                      </p:txBody>
                    </p:sp>
                    <p:grpSp>
                      <p:nvGrpSpPr>
                        <p:cNvPr id="16" name="Group 21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96" y="3449"/>
                          <a:ext cx="208" cy="181"/>
                          <a:chOff x="496" y="3449"/>
                          <a:chExt cx="208" cy="181"/>
                        </a:xfrm>
                      </p:grpSpPr>
                      <p:sp>
                        <p:nvSpPr>
                          <p:cNvPr id="44251" name="AutoShape 21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97" y="3449"/>
                            <a:ext cx="207" cy="181"/>
                          </a:xfrm>
                          <a:prstGeom prst="flowChartMagneticDisk">
                            <a:avLst/>
                          </a:prstGeom>
                          <a:gradFill rotWithShape="0">
                            <a:gsLst>
                              <a:gs pos="0">
                                <a:srgbClr val="66FFFF"/>
                              </a:gs>
                              <a:gs pos="100000">
                                <a:srgbClr val="66FFFF">
                                  <a:gamma/>
                                  <a:shade val="46275"/>
                                  <a:invGamma/>
                                </a:srgbClr>
                              </a:gs>
                            </a:gsLst>
                            <a:lin ang="0" scaled="1"/>
                          </a:gradFill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44252" name="Oval 22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96" y="3449"/>
                            <a:ext cx="208" cy="57"/>
                          </a:xfrm>
                          <a:prstGeom prst="ellipse">
                            <a:avLst/>
                          </a:prstGeom>
                          <a:solidFill>
                            <a:srgbClr val="33CCCC"/>
                          </a:solidFill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7" name="Group 221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741" y="3449"/>
                          <a:ext cx="208" cy="181"/>
                          <a:chOff x="741" y="3449"/>
                          <a:chExt cx="208" cy="181"/>
                        </a:xfrm>
                      </p:grpSpPr>
                      <p:sp>
                        <p:nvSpPr>
                          <p:cNvPr id="44254" name="AutoShape 22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742" y="3449"/>
                            <a:ext cx="207" cy="181"/>
                          </a:xfrm>
                          <a:prstGeom prst="flowChartMagneticDisk">
                            <a:avLst/>
                          </a:prstGeom>
                          <a:gradFill rotWithShape="0">
                            <a:gsLst>
                              <a:gs pos="0">
                                <a:srgbClr val="66FFFF"/>
                              </a:gs>
                              <a:gs pos="100000">
                                <a:srgbClr val="66FFFF">
                                  <a:gamma/>
                                  <a:shade val="46275"/>
                                  <a:invGamma/>
                                </a:srgbClr>
                              </a:gs>
                            </a:gsLst>
                            <a:lin ang="0" scaled="1"/>
                          </a:gradFill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44255" name="Oval 22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741" y="3449"/>
                            <a:ext cx="208" cy="57"/>
                          </a:xfrm>
                          <a:prstGeom prst="ellipse">
                            <a:avLst/>
                          </a:prstGeom>
                          <a:solidFill>
                            <a:srgbClr val="33CCCC"/>
                          </a:solidFill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44256" name="Rectangle 22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26" y="3255"/>
                          <a:ext cx="751" cy="401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44257" name="Text Box 225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28" y="2880"/>
                        <a:ext cx="750" cy="33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>
                        <a:spAutoFit/>
                      </a:bodyPr>
                      <a:lstStyle/>
                      <a:p>
                        <a:r>
                          <a:rPr lang="en-US" sz="1400">
                            <a:latin typeface="Times New Roman" pitchFamily="18" charset="0"/>
                          </a:rPr>
                          <a:t>SAM Station</a:t>
                        </a:r>
                      </a:p>
                      <a:p>
                        <a:r>
                          <a:rPr lang="en-US" sz="1400">
                            <a:latin typeface="Times New Roman" pitchFamily="18" charset="0"/>
                          </a:rPr>
                          <a:t>(+other servs)</a:t>
                        </a:r>
                      </a:p>
                    </p:txBody>
                  </p:sp>
                  <p:sp>
                    <p:nvSpPr>
                      <p:cNvPr id="44258" name="Text Box 22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94" y="2663"/>
                        <a:ext cx="821" cy="19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 sz="1400" b="1">
                            <a:latin typeface="Times New Roman" pitchFamily="18" charset="0"/>
                          </a:rPr>
                          <a:t>Data Handling</a:t>
                        </a:r>
                      </a:p>
                    </p:txBody>
                  </p:sp>
                </p:grpSp>
                <p:grpSp>
                  <p:nvGrpSpPr>
                    <p:cNvPr id="18" name="Group 22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80" y="3718"/>
                      <a:ext cx="1191" cy="425"/>
                      <a:chOff x="1080" y="3718"/>
                      <a:chExt cx="1191" cy="425"/>
                    </a:xfrm>
                  </p:grpSpPr>
                  <p:grpSp>
                    <p:nvGrpSpPr>
                      <p:cNvPr id="19" name="Group 22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123" y="3889"/>
                        <a:ext cx="1116" cy="224"/>
                        <a:chOff x="1123" y="3889"/>
                        <a:chExt cx="1116" cy="224"/>
                      </a:xfrm>
                    </p:grpSpPr>
                    <p:grpSp>
                      <p:nvGrpSpPr>
                        <p:cNvPr id="20" name="Group 22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126" y="3889"/>
                          <a:ext cx="1111" cy="224"/>
                          <a:chOff x="1126" y="3889"/>
                          <a:chExt cx="1111" cy="224"/>
                        </a:xfrm>
                      </p:grpSpPr>
                      <p:sp>
                        <p:nvSpPr>
                          <p:cNvPr id="44262" name="Line 230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126" y="3889"/>
                            <a:ext cx="0" cy="224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44263" name="Line 23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403" y="3889"/>
                            <a:ext cx="0" cy="224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44264" name="Line 232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681" y="3889"/>
                            <a:ext cx="0" cy="224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44265" name="Line 23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959" y="3889"/>
                            <a:ext cx="0" cy="224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44266" name="Line 234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237" y="3889"/>
                            <a:ext cx="0" cy="224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1" name="Group 235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123" y="3890"/>
                          <a:ext cx="1116" cy="223"/>
                          <a:chOff x="1123" y="3890"/>
                          <a:chExt cx="1116" cy="223"/>
                        </a:xfrm>
                      </p:grpSpPr>
                      <p:sp>
                        <p:nvSpPr>
                          <p:cNvPr id="44268" name="Line 236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rot="-5400000">
                            <a:off x="1681" y="3555"/>
                            <a:ext cx="0" cy="1116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44269" name="Line 237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rot="-5400000">
                            <a:off x="1681" y="3499"/>
                            <a:ext cx="0" cy="1116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44270" name="Line 238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rot="-5400000">
                            <a:off x="1681" y="3444"/>
                            <a:ext cx="0" cy="1116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44271" name="Line 239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rot="-5400000">
                            <a:off x="1681" y="3388"/>
                            <a:ext cx="0" cy="1116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44272" name="Line 240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rot="-5400000">
                            <a:off x="1681" y="3332"/>
                            <a:ext cx="0" cy="1116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sp>
                    <p:nvSpPr>
                      <p:cNvPr id="44273" name="Text Box 241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234" y="3718"/>
                        <a:ext cx="818" cy="19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 sz="1400" b="1">
                            <a:latin typeface="Times New Roman" pitchFamily="18" charset="0"/>
                          </a:rPr>
                          <a:t>Worker Nodes</a:t>
                        </a:r>
                      </a:p>
                    </p:txBody>
                  </p:sp>
                  <p:sp>
                    <p:nvSpPr>
                      <p:cNvPr id="44274" name="Rectangle 2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0" y="3740"/>
                        <a:ext cx="1191" cy="40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22" name="Group 24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79" y="2684"/>
                      <a:ext cx="1191" cy="999"/>
                      <a:chOff x="1079" y="2684"/>
                      <a:chExt cx="1191" cy="999"/>
                    </a:xfrm>
                  </p:grpSpPr>
                  <p:sp>
                    <p:nvSpPr>
                      <p:cNvPr id="44276" name="Rectangle 24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9" y="2691"/>
                        <a:ext cx="1191" cy="992"/>
                      </a:xfrm>
                      <a:prstGeom prst="rect">
                        <a:avLst/>
                      </a:prstGeom>
                      <a:solidFill>
                        <a:srgbClr val="B8E1B7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4277" name="Text Box 245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122" y="2873"/>
                        <a:ext cx="1112" cy="19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>
                        <a:spAutoFit/>
                      </a:bodyPr>
                      <a:lstStyle/>
                      <a:p>
                        <a:pPr algn="ctr"/>
                        <a:r>
                          <a:rPr lang="en-US" sz="1400">
                            <a:latin typeface="Times New Roman" pitchFamily="18" charset="0"/>
                          </a:rPr>
                          <a:t>Grid Gateway</a:t>
                        </a:r>
                      </a:p>
                    </p:txBody>
                  </p:sp>
                  <p:sp>
                    <p:nvSpPr>
                      <p:cNvPr id="44278" name="Text Box 24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207" y="3101"/>
                        <a:ext cx="952" cy="33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pPr algn="ctr"/>
                        <a:r>
                          <a:rPr lang="en-US" sz="1400">
                            <a:latin typeface="Times New Roman" pitchFamily="18" charset="0"/>
                          </a:rPr>
                          <a:t>       Grid/Fabric    </a:t>
                        </a:r>
                      </a:p>
                      <a:p>
                        <a:pPr algn="ctr"/>
                        <a:r>
                          <a:rPr lang="en-US" sz="1400">
                            <a:latin typeface="Times New Roman" pitchFamily="18" charset="0"/>
                          </a:rPr>
                          <a:t>Interface</a:t>
                        </a:r>
                      </a:p>
                    </p:txBody>
                  </p:sp>
                  <p:sp>
                    <p:nvSpPr>
                      <p:cNvPr id="44279" name="Text Box 24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461" y="3458"/>
                        <a:ext cx="773" cy="19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>
                        <a:spAutoFit/>
                      </a:bodyPr>
                      <a:lstStyle/>
                      <a:p>
                        <a:pPr algn="ctr"/>
                        <a:r>
                          <a:rPr lang="en-US" sz="1400">
                            <a:latin typeface="Times New Roman" pitchFamily="18" charset="0"/>
                          </a:rPr>
                          <a:t>JIM Advertise</a:t>
                        </a:r>
                      </a:p>
                    </p:txBody>
                  </p:sp>
                  <p:sp>
                    <p:nvSpPr>
                      <p:cNvPr id="44280" name="Text Box 24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144" y="2684"/>
                        <a:ext cx="1061" cy="19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 sz="1400" b="1">
                            <a:latin typeface="Times New Roman" pitchFamily="18" charset="0"/>
                          </a:rPr>
                          <a:t>Local Job Handling</a:t>
                        </a:r>
                      </a:p>
                    </p:txBody>
                  </p:sp>
                </p:grpSp>
                <p:sp>
                  <p:nvSpPr>
                    <p:cNvPr id="44281" name="Line 2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65" y="3433"/>
                      <a:ext cx="0" cy="30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prstDash val="dash"/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23" name="Group 25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81" y="3650"/>
                      <a:ext cx="199" cy="199"/>
                      <a:chOff x="881" y="3650"/>
                      <a:chExt cx="199" cy="199"/>
                    </a:xfrm>
                  </p:grpSpPr>
                  <p:sp>
                    <p:nvSpPr>
                      <p:cNvPr id="44283" name="Line 25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81" y="3849"/>
                        <a:ext cx="199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prstDash val="dashDot"/>
                        <a:round/>
                        <a:headEnd/>
                        <a:tailEnd type="triangl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4284" name="Line 252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781" y="3750"/>
                        <a:ext cx="199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prstDash val="dashDot"/>
                        <a:round/>
                        <a:headEnd/>
                        <a:tailEnd type="triangl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44285" name="Text Box 25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9" y="2448"/>
                      <a:ext cx="522" cy="21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1600" b="1">
                          <a:latin typeface="Times New Roman" pitchFamily="18" charset="0"/>
                        </a:rPr>
                        <a:t>Cluster</a:t>
                      </a:r>
                    </a:p>
                  </p:txBody>
                </p:sp>
                <p:sp>
                  <p:nvSpPr>
                    <p:cNvPr id="44286" name="Text Box 25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90" y="3956"/>
                      <a:ext cx="462" cy="198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algn="ctr"/>
                      <a:r>
                        <a:rPr lang="en-US" sz="1400">
                          <a:latin typeface="Times New Roman" pitchFamily="18" charset="0"/>
                        </a:rPr>
                        <a:t>AAA</a:t>
                      </a:r>
                    </a:p>
                  </p:txBody>
                </p:sp>
                <p:sp>
                  <p:nvSpPr>
                    <p:cNvPr id="44287" name="Text Box 25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90" y="3738"/>
                      <a:ext cx="461" cy="198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1400">
                          <a:latin typeface="Times New Roman" pitchFamily="18" charset="0"/>
                        </a:rPr>
                        <a:t>Dist.FS</a:t>
                      </a:r>
                    </a:p>
                  </p:txBody>
                </p:sp>
              </p:grpSp>
            </p:grpSp>
            <p:grpSp>
              <p:nvGrpSpPr>
                <p:cNvPr id="24" name="Group 256"/>
                <p:cNvGrpSpPr>
                  <a:grpSpLocks/>
                </p:cNvGrpSpPr>
                <p:nvPr/>
              </p:nvGrpSpPr>
              <p:grpSpPr bwMode="auto">
                <a:xfrm>
                  <a:off x="2464" y="2820"/>
                  <a:ext cx="1171" cy="1380"/>
                  <a:chOff x="2464" y="2820"/>
                  <a:chExt cx="1171" cy="1380"/>
                </a:xfrm>
              </p:grpSpPr>
              <p:sp>
                <p:nvSpPr>
                  <p:cNvPr id="44289" name="Rectangle 257"/>
                  <p:cNvSpPr>
                    <a:spLocks noChangeArrowheads="1"/>
                  </p:cNvSpPr>
                  <p:nvPr/>
                </p:nvSpPr>
                <p:spPr bwMode="auto">
                  <a:xfrm>
                    <a:off x="2464" y="2846"/>
                    <a:ext cx="1171" cy="134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290" name="Text Box 25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14" y="2820"/>
                    <a:ext cx="874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600" b="1">
                        <a:latin typeface="Times New Roman" pitchFamily="18" charset="0"/>
                      </a:rPr>
                      <a:t>Info Manager</a:t>
                    </a:r>
                  </a:p>
                </p:txBody>
              </p:sp>
              <p:grpSp>
                <p:nvGrpSpPr>
                  <p:cNvPr id="25" name="Group 259"/>
                  <p:cNvGrpSpPr>
                    <a:grpSpLocks/>
                  </p:cNvGrpSpPr>
                  <p:nvPr/>
                </p:nvGrpSpPr>
                <p:grpSpPr bwMode="auto">
                  <a:xfrm>
                    <a:off x="2530" y="3529"/>
                    <a:ext cx="1068" cy="671"/>
                    <a:chOff x="2530" y="3529"/>
                    <a:chExt cx="1068" cy="671"/>
                  </a:xfrm>
                </p:grpSpPr>
                <p:sp>
                  <p:nvSpPr>
                    <p:cNvPr id="44292" name="Text Box 26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530" y="3529"/>
                      <a:ext cx="1062" cy="198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algn="ctr"/>
                      <a:r>
                        <a:rPr lang="en-US" sz="1400" b="1">
                          <a:latin typeface="Times New Roman" pitchFamily="18" charset="0"/>
                        </a:rPr>
                        <a:t>XML DB server</a:t>
                      </a:r>
                    </a:p>
                  </p:txBody>
                </p:sp>
                <p:grpSp>
                  <p:nvGrpSpPr>
                    <p:cNvPr id="26" name="Group 26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59" y="3730"/>
                      <a:ext cx="1039" cy="470"/>
                      <a:chOff x="2559" y="3730"/>
                      <a:chExt cx="1039" cy="470"/>
                    </a:xfrm>
                  </p:grpSpPr>
                  <p:sp>
                    <p:nvSpPr>
                      <p:cNvPr id="44294" name="Line 26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60" y="3730"/>
                        <a:ext cx="0" cy="36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27" name="Group 26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559" y="3792"/>
                        <a:ext cx="653" cy="192"/>
                        <a:chOff x="2559" y="3792"/>
                        <a:chExt cx="653" cy="192"/>
                      </a:xfrm>
                    </p:grpSpPr>
                    <p:sp>
                      <p:nvSpPr>
                        <p:cNvPr id="44296" name="Text Box 264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42" y="3792"/>
                          <a:ext cx="570" cy="19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r>
                            <a:rPr lang="en-US" sz="1400">
                              <a:latin typeface="Times New Roman" pitchFamily="18" charset="0"/>
                            </a:rPr>
                            <a:t>Site Conf.</a:t>
                          </a:r>
                        </a:p>
                      </p:txBody>
                    </p:sp>
                    <p:sp>
                      <p:nvSpPr>
                        <p:cNvPr id="44297" name="Line 26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559" y="3873"/>
                          <a:ext cx="122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28" name="Group 26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559" y="3900"/>
                        <a:ext cx="1039" cy="192"/>
                        <a:chOff x="2559" y="3900"/>
                        <a:chExt cx="1039" cy="192"/>
                      </a:xfrm>
                    </p:grpSpPr>
                    <p:sp>
                      <p:nvSpPr>
                        <p:cNvPr id="44299" name="Text Box 267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42" y="3900"/>
                          <a:ext cx="956" cy="19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r>
                            <a:rPr lang="en-US" sz="1400">
                              <a:latin typeface="Times New Roman" pitchFamily="18" charset="0"/>
                            </a:rPr>
                            <a:t>Glob/Loc JID map</a:t>
                          </a:r>
                        </a:p>
                      </p:txBody>
                    </p:sp>
                    <p:sp>
                      <p:nvSpPr>
                        <p:cNvPr id="44300" name="Line 26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559" y="3981"/>
                          <a:ext cx="122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29" name="Group 26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562" y="4008"/>
                        <a:ext cx="280" cy="192"/>
                        <a:chOff x="2562" y="4008"/>
                        <a:chExt cx="280" cy="192"/>
                      </a:xfrm>
                    </p:grpSpPr>
                    <p:sp>
                      <p:nvSpPr>
                        <p:cNvPr id="44302" name="Text Box 270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42" y="4008"/>
                          <a:ext cx="200" cy="19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r>
                            <a:rPr lang="en-US" sz="1400">
                              <a:latin typeface="Times New Roman" pitchFamily="18" charset="0"/>
                            </a:rPr>
                            <a:t>...</a:t>
                          </a:r>
                        </a:p>
                      </p:txBody>
                    </p:sp>
                    <p:sp>
                      <p:nvSpPr>
                        <p:cNvPr id="44303" name="Line 27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562" y="4094"/>
                          <a:ext cx="122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</p:grpSp>
              <p:grpSp>
                <p:nvGrpSpPr>
                  <p:cNvPr id="30" name="Group 272"/>
                  <p:cNvGrpSpPr>
                    <a:grpSpLocks/>
                  </p:cNvGrpSpPr>
                  <p:nvPr/>
                </p:nvGrpSpPr>
                <p:grpSpPr bwMode="auto">
                  <a:xfrm>
                    <a:off x="2508" y="3059"/>
                    <a:ext cx="1081" cy="414"/>
                    <a:chOff x="2508" y="3059"/>
                    <a:chExt cx="1081" cy="414"/>
                  </a:xfrm>
                </p:grpSpPr>
                <p:sp>
                  <p:nvSpPr>
                    <p:cNvPr id="44305" name="Text Box 27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565" y="3252"/>
                      <a:ext cx="765" cy="198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1400">
                          <a:latin typeface="Times New Roman" pitchFamily="18" charset="0"/>
                        </a:rPr>
                        <a:t>Info Providers</a:t>
                      </a:r>
                    </a:p>
                  </p:txBody>
                </p:sp>
                <p:sp>
                  <p:nvSpPr>
                    <p:cNvPr id="44306" name="Text Box 27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508" y="3059"/>
                      <a:ext cx="365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1400" b="1">
                          <a:latin typeface="Times New Roman" pitchFamily="18" charset="0"/>
                        </a:rPr>
                        <a:t>MDS</a:t>
                      </a:r>
                    </a:p>
                  </p:txBody>
                </p:sp>
                <p:sp>
                  <p:nvSpPr>
                    <p:cNvPr id="44307" name="Rectangle 2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25" y="3083"/>
                      <a:ext cx="1064" cy="39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1" name="Group 276"/>
                <p:cNvGrpSpPr>
                  <a:grpSpLocks/>
                </p:cNvGrpSpPr>
                <p:nvPr/>
              </p:nvGrpSpPr>
              <p:grpSpPr bwMode="auto">
                <a:xfrm>
                  <a:off x="2460" y="2362"/>
                  <a:ext cx="787" cy="364"/>
                  <a:chOff x="2460" y="2362"/>
                  <a:chExt cx="787" cy="364"/>
                </a:xfrm>
              </p:grpSpPr>
              <p:sp>
                <p:nvSpPr>
                  <p:cNvPr id="44309" name="Rectangle 277"/>
                  <p:cNvSpPr>
                    <a:spLocks noChangeArrowheads="1"/>
                  </p:cNvSpPr>
                  <p:nvPr/>
                </p:nvSpPr>
                <p:spPr bwMode="auto">
                  <a:xfrm>
                    <a:off x="2463" y="2386"/>
                    <a:ext cx="753" cy="340"/>
                  </a:xfrm>
                  <a:prstGeom prst="rect">
                    <a:avLst/>
                  </a:prstGeom>
                  <a:solidFill>
                    <a:srgbClr val="BDEBFD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pic>
                <p:nvPicPr>
                  <p:cNvPr id="44310" name="Picture 278" descr="tape2"/>
                  <p:cNvPicPr>
                    <a:picLocks noChangeAspect="1" noChangeArrowheads="1"/>
                  </p:cNvPicPr>
                  <p:nvPr/>
                </p:nvPicPr>
                <p:blipFill>
                  <a:blip r:embed="rId2"/>
                  <a:srcRect/>
                  <a:stretch>
                    <a:fillRect/>
                  </a:stretch>
                </p:blipFill>
                <p:spPr bwMode="auto">
                  <a:xfrm>
                    <a:off x="2517" y="2526"/>
                    <a:ext cx="363" cy="160"/>
                  </a:xfrm>
                  <a:prstGeom prst="rect">
                    <a:avLst/>
                  </a:prstGeom>
                  <a:noFill/>
                </p:spPr>
              </p:pic>
              <p:grpSp>
                <p:nvGrpSpPr>
                  <p:cNvPr id="44352" name="Group 279"/>
                  <p:cNvGrpSpPr>
                    <a:grpSpLocks/>
                  </p:cNvGrpSpPr>
                  <p:nvPr/>
                </p:nvGrpSpPr>
                <p:grpSpPr bwMode="auto">
                  <a:xfrm>
                    <a:off x="2922" y="2522"/>
                    <a:ext cx="257" cy="159"/>
                    <a:chOff x="2922" y="2522"/>
                    <a:chExt cx="257" cy="159"/>
                  </a:xfrm>
                </p:grpSpPr>
                <p:sp>
                  <p:nvSpPr>
                    <p:cNvPr id="44312" name="AutoShape 2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23" y="2522"/>
                      <a:ext cx="256" cy="159"/>
                    </a:xfrm>
                    <a:prstGeom prst="flowChartMagneticDisk">
                      <a:avLst/>
                    </a:prstGeom>
                    <a:gradFill rotWithShape="0">
                      <a:gsLst>
                        <a:gs pos="0">
                          <a:srgbClr val="66FFFF"/>
                        </a:gs>
                        <a:gs pos="100000">
                          <a:srgbClr val="66FFFF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313" name="Oval 2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22" y="2522"/>
                      <a:ext cx="257" cy="50"/>
                    </a:xfrm>
                    <a:prstGeom prst="ellipse">
                      <a:avLst/>
                    </a:prstGeom>
                    <a:solidFill>
                      <a:srgbClr val="33CCCC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4314" name="Text Box 28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60" y="2363"/>
                    <a:ext cx="346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 b="1">
                        <a:latin typeface="Times New Roman" pitchFamily="18" charset="0"/>
                      </a:rPr>
                      <a:t>MSS</a:t>
                    </a:r>
                  </a:p>
                </p:txBody>
              </p:sp>
              <p:sp>
                <p:nvSpPr>
                  <p:cNvPr id="44315" name="Text Box 28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50" y="2362"/>
                    <a:ext cx="397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Times New Roman" pitchFamily="18" charset="0"/>
                      </a:rPr>
                      <a:t>Cache</a:t>
                    </a:r>
                  </a:p>
                </p:txBody>
              </p:sp>
            </p:grpSp>
            <p:sp>
              <p:nvSpPr>
                <p:cNvPr id="44316" name="Text Box 284"/>
                <p:cNvSpPr txBox="1">
                  <a:spLocks noChangeArrowheads="1"/>
                </p:cNvSpPr>
                <p:nvPr/>
              </p:nvSpPr>
              <p:spPr bwMode="auto">
                <a:xfrm>
                  <a:off x="3267" y="2305"/>
                  <a:ext cx="425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>
                      <a:latin typeface="Times New Roman" pitchFamily="18" charset="0"/>
                    </a:rPr>
                    <a:t>Site</a:t>
                  </a:r>
                </a:p>
              </p:txBody>
            </p:sp>
          </p:grpSp>
          <p:grpSp>
            <p:nvGrpSpPr>
              <p:cNvPr id="44354" name="Group 285"/>
              <p:cNvGrpSpPr>
                <a:grpSpLocks/>
              </p:cNvGrpSpPr>
              <p:nvPr/>
            </p:nvGrpSpPr>
            <p:grpSpPr bwMode="auto">
              <a:xfrm>
                <a:off x="4127" y="3090"/>
                <a:ext cx="1108" cy="746"/>
                <a:chOff x="4127" y="3090"/>
                <a:chExt cx="1108" cy="746"/>
              </a:xfrm>
            </p:grpSpPr>
            <p:sp>
              <p:nvSpPr>
                <p:cNvPr id="44318" name="Rectangle 286"/>
                <p:cNvSpPr>
                  <a:spLocks noChangeArrowheads="1"/>
                </p:cNvSpPr>
                <p:nvPr/>
              </p:nvSpPr>
              <p:spPr bwMode="auto">
                <a:xfrm>
                  <a:off x="4134" y="3100"/>
                  <a:ext cx="1101" cy="736"/>
                </a:xfrm>
                <a:prstGeom prst="rect">
                  <a:avLst/>
                </a:prstGeom>
                <a:solidFill>
                  <a:srgbClr val="FFFFA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319" name="Text Box 287"/>
                <p:cNvSpPr txBox="1">
                  <a:spLocks noChangeArrowheads="1"/>
                </p:cNvSpPr>
                <p:nvPr/>
              </p:nvSpPr>
              <p:spPr bwMode="auto">
                <a:xfrm>
                  <a:off x="4127" y="3090"/>
                  <a:ext cx="787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1">
                      <a:latin typeface="Times New Roman" pitchFamily="18" charset="0"/>
                    </a:rPr>
                    <a:t>Web Serv</a:t>
                  </a:r>
                </a:p>
              </p:txBody>
            </p:sp>
            <p:sp>
              <p:nvSpPr>
                <p:cNvPr id="44320" name="Rectangle 288"/>
                <p:cNvSpPr>
                  <a:spLocks noChangeArrowheads="1"/>
                </p:cNvSpPr>
                <p:nvPr/>
              </p:nvSpPr>
              <p:spPr bwMode="auto">
                <a:xfrm>
                  <a:off x="4162" y="3332"/>
                  <a:ext cx="1048" cy="21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600" b="1">
                      <a:latin typeface="Times New Roman" pitchFamily="18" charset="0"/>
                    </a:rPr>
                    <a:t>Grid Monitoring</a:t>
                  </a:r>
                </a:p>
              </p:txBody>
            </p:sp>
            <p:sp>
              <p:nvSpPr>
                <p:cNvPr id="44321" name="Rectangle 289"/>
                <p:cNvSpPr>
                  <a:spLocks noChangeArrowheads="1"/>
                </p:cNvSpPr>
                <p:nvPr/>
              </p:nvSpPr>
              <p:spPr bwMode="auto">
                <a:xfrm>
                  <a:off x="4162" y="3575"/>
                  <a:ext cx="1048" cy="21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600" b="1">
                      <a:latin typeface="Times New Roman" pitchFamily="18" charset="0"/>
                    </a:rPr>
                    <a:t>User Tools</a:t>
                  </a:r>
                </a:p>
              </p:txBody>
            </p:sp>
          </p:grpSp>
          <p:grpSp>
            <p:nvGrpSpPr>
              <p:cNvPr id="44357" name="Group 290"/>
              <p:cNvGrpSpPr>
                <a:grpSpLocks/>
              </p:cNvGrpSpPr>
              <p:nvPr/>
            </p:nvGrpSpPr>
            <p:grpSpPr bwMode="auto">
              <a:xfrm>
                <a:off x="537" y="688"/>
                <a:ext cx="199" cy="199"/>
                <a:chOff x="3294" y="1318"/>
                <a:chExt cx="807" cy="807"/>
              </a:xfrm>
            </p:grpSpPr>
            <p:sp>
              <p:nvSpPr>
                <p:cNvPr id="44323" name="Line 291"/>
                <p:cNvSpPr>
                  <a:spLocks noChangeShapeType="1"/>
                </p:cNvSpPr>
                <p:nvPr/>
              </p:nvSpPr>
              <p:spPr bwMode="auto">
                <a:xfrm>
                  <a:off x="3294" y="2125"/>
                  <a:ext cx="80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24" name="Line 292"/>
                <p:cNvSpPr>
                  <a:spLocks noChangeShapeType="1"/>
                </p:cNvSpPr>
                <p:nvPr/>
              </p:nvSpPr>
              <p:spPr bwMode="auto">
                <a:xfrm rot="-5400000">
                  <a:off x="2891" y="1722"/>
                  <a:ext cx="80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4360" name="Group 293"/>
              <p:cNvGrpSpPr>
                <a:grpSpLocks/>
              </p:cNvGrpSpPr>
              <p:nvPr/>
            </p:nvGrpSpPr>
            <p:grpSpPr bwMode="auto">
              <a:xfrm flipH="1">
                <a:off x="1912" y="688"/>
                <a:ext cx="199" cy="199"/>
                <a:chOff x="3294" y="1318"/>
                <a:chExt cx="807" cy="807"/>
              </a:xfrm>
            </p:grpSpPr>
            <p:sp>
              <p:nvSpPr>
                <p:cNvPr id="44326" name="Line 294"/>
                <p:cNvSpPr>
                  <a:spLocks noChangeShapeType="1"/>
                </p:cNvSpPr>
                <p:nvPr/>
              </p:nvSpPr>
              <p:spPr bwMode="auto">
                <a:xfrm>
                  <a:off x="3294" y="2125"/>
                  <a:ext cx="80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27" name="Line 295"/>
                <p:cNvSpPr>
                  <a:spLocks noChangeShapeType="1"/>
                </p:cNvSpPr>
                <p:nvPr/>
              </p:nvSpPr>
              <p:spPr bwMode="auto">
                <a:xfrm rot="-5400000">
                  <a:off x="2891" y="1722"/>
                  <a:ext cx="80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328" name="Line 296"/>
              <p:cNvSpPr>
                <a:spLocks noChangeShapeType="1"/>
              </p:cNvSpPr>
              <p:nvPr/>
            </p:nvSpPr>
            <p:spPr bwMode="auto">
              <a:xfrm>
                <a:off x="1920" y="1273"/>
                <a:ext cx="23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4366" name="Group 297"/>
              <p:cNvGrpSpPr>
                <a:grpSpLocks/>
              </p:cNvGrpSpPr>
              <p:nvPr/>
            </p:nvGrpSpPr>
            <p:grpSpPr bwMode="auto">
              <a:xfrm rot="-5400000">
                <a:off x="3749" y="1028"/>
                <a:ext cx="199" cy="340"/>
                <a:chOff x="3294" y="1318"/>
                <a:chExt cx="807" cy="807"/>
              </a:xfrm>
            </p:grpSpPr>
            <p:sp>
              <p:nvSpPr>
                <p:cNvPr id="44330" name="Line 298"/>
                <p:cNvSpPr>
                  <a:spLocks noChangeShapeType="1"/>
                </p:cNvSpPr>
                <p:nvPr/>
              </p:nvSpPr>
              <p:spPr bwMode="auto">
                <a:xfrm>
                  <a:off x="3294" y="2125"/>
                  <a:ext cx="80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31" name="Line 299"/>
                <p:cNvSpPr>
                  <a:spLocks noChangeShapeType="1"/>
                </p:cNvSpPr>
                <p:nvPr/>
              </p:nvSpPr>
              <p:spPr bwMode="auto">
                <a:xfrm rot="-5400000">
                  <a:off x="2891" y="1722"/>
                  <a:ext cx="80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4367" name="Group 300"/>
              <p:cNvGrpSpPr>
                <a:grpSpLocks/>
              </p:cNvGrpSpPr>
              <p:nvPr/>
            </p:nvGrpSpPr>
            <p:grpSpPr bwMode="auto">
              <a:xfrm>
                <a:off x="3699" y="688"/>
                <a:ext cx="200" cy="199"/>
                <a:chOff x="3294" y="1318"/>
                <a:chExt cx="807" cy="807"/>
              </a:xfrm>
            </p:grpSpPr>
            <p:sp>
              <p:nvSpPr>
                <p:cNvPr id="44333" name="Line 301"/>
                <p:cNvSpPr>
                  <a:spLocks noChangeShapeType="1"/>
                </p:cNvSpPr>
                <p:nvPr/>
              </p:nvSpPr>
              <p:spPr bwMode="auto">
                <a:xfrm>
                  <a:off x="3294" y="2125"/>
                  <a:ext cx="80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34" name="Line 302"/>
                <p:cNvSpPr>
                  <a:spLocks noChangeShapeType="1"/>
                </p:cNvSpPr>
                <p:nvPr/>
              </p:nvSpPr>
              <p:spPr bwMode="auto">
                <a:xfrm rot="-5400000">
                  <a:off x="2891" y="1722"/>
                  <a:ext cx="80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4368" name="Group 303"/>
              <p:cNvGrpSpPr>
                <a:grpSpLocks/>
              </p:cNvGrpSpPr>
              <p:nvPr/>
            </p:nvGrpSpPr>
            <p:grpSpPr bwMode="auto">
              <a:xfrm flipH="1">
                <a:off x="5105" y="689"/>
                <a:ext cx="199" cy="199"/>
                <a:chOff x="3294" y="1318"/>
                <a:chExt cx="807" cy="807"/>
              </a:xfrm>
            </p:grpSpPr>
            <p:sp>
              <p:nvSpPr>
                <p:cNvPr id="44336" name="Line 304"/>
                <p:cNvSpPr>
                  <a:spLocks noChangeShapeType="1"/>
                </p:cNvSpPr>
                <p:nvPr/>
              </p:nvSpPr>
              <p:spPr bwMode="auto">
                <a:xfrm>
                  <a:off x="3294" y="2125"/>
                  <a:ext cx="80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37" name="Line 305"/>
                <p:cNvSpPr>
                  <a:spLocks noChangeShapeType="1"/>
                </p:cNvSpPr>
                <p:nvPr/>
              </p:nvSpPr>
              <p:spPr bwMode="auto">
                <a:xfrm rot="-5400000">
                  <a:off x="2891" y="1722"/>
                  <a:ext cx="80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4369" name="Group 306"/>
              <p:cNvGrpSpPr>
                <a:grpSpLocks/>
              </p:cNvGrpSpPr>
              <p:nvPr/>
            </p:nvGrpSpPr>
            <p:grpSpPr bwMode="auto">
              <a:xfrm>
                <a:off x="2239" y="2000"/>
                <a:ext cx="186" cy="1530"/>
                <a:chOff x="2238" y="1953"/>
                <a:chExt cx="199" cy="1530"/>
              </a:xfrm>
            </p:grpSpPr>
            <p:sp>
              <p:nvSpPr>
                <p:cNvPr id="44339" name="Line 307"/>
                <p:cNvSpPr>
                  <a:spLocks noChangeShapeType="1"/>
                </p:cNvSpPr>
                <p:nvPr/>
              </p:nvSpPr>
              <p:spPr bwMode="auto">
                <a:xfrm flipH="1">
                  <a:off x="2238" y="3483"/>
                  <a:ext cx="19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40" name="Line 308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1672" y="2718"/>
                  <a:ext cx="153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4370" name="Group 309"/>
              <p:cNvGrpSpPr>
                <a:grpSpLocks/>
              </p:cNvGrpSpPr>
              <p:nvPr/>
            </p:nvGrpSpPr>
            <p:grpSpPr bwMode="auto">
              <a:xfrm flipV="1">
                <a:off x="645" y="1679"/>
                <a:ext cx="1780" cy="1012"/>
                <a:chOff x="3294" y="1318"/>
                <a:chExt cx="807" cy="807"/>
              </a:xfrm>
            </p:grpSpPr>
            <p:sp>
              <p:nvSpPr>
                <p:cNvPr id="44342" name="Line 310"/>
                <p:cNvSpPr>
                  <a:spLocks noChangeShapeType="1"/>
                </p:cNvSpPr>
                <p:nvPr/>
              </p:nvSpPr>
              <p:spPr bwMode="auto">
                <a:xfrm>
                  <a:off x="3294" y="2125"/>
                  <a:ext cx="80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43" name="Line 311"/>
                <p:cNvSpPr>
                  <a:spLocks noChangeShapeType="1"/>
                </p:cNvSpPr>
                <p:nvPr/>
              </p:nvSpPr>
              <p:spPr bwMode="auto">
                <a:xfrm rot="-5400000">
                  <a:off x="2891" y="1722"/>
                  <a:ext cx="80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344" name="Line 312"/>
              <p:cNvSpPr>
                <a:spLocks noChangeShapeType="1"/>
              </p:cNvSpPr>
              <p:nvPr/>
            </p:nvSpPr>
            <p:spPr bwMode="auto">
              <a:xfrm>
                <a:off x="1153" y="1551"/>
                <a:ext cx="0" cy="13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45" name="Line 313"/>
              <p:cNvSpPr>
                <a:spLocks noChangeShapeType="1"/>
              </p:cNvSpPr>
              <p:nvPr/>
            </p:nvSpPr>
            <p:spPr bwMode="auto">
              <a:xfrm>
                <a:off x="3635" y="3378"/>
                <a:ext cx="5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46" name="Line 314"/>
              <p:cNvSpPr>
                <a:spLocks noChangeShapeType="1"/>
              </p:cNvSpPr>
              <p:nvPr/>
            </p:nvSpPr>
            <p:spPr bwMode="auto">
              <a:xfrm>
                <a:off x="2323" y="3893"/>
                <a:ext cx="13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4371" name="Group 315"/>
              <p:cNvGrpSpPr>
                <a:grpSpLocks/>
              </p:cNvGrpSpPr>
              <p:nvPr/>
            </p:nvGrpSpPr>
            <p:grpSpPr bwMode="auto">
              <a:xfrm flipV="1">
                <a:off x="773" y="2190"/>
                <a:ext cx="3342" cy="507"/>
                <a:chOff x="3294" y="1318"/>
                <a:chExt cx="807" cy="807"/>
              </a:xfrm>
            </p:grpSpPr>
            <p:sp>
              <p:nvSpPr>
                <p:cNvPr id="44348" name="Line 316"/>
                <p:cNvSpPr>
                  <a:spLocks noChangeShapeType="1"/>
                </p:cNvSpPr>
                <p:nvPr/>
              </p:nvSpPr>
              <p:spPr bwMode="auto">
                <a:xfrm>
                  <a:off x="3294" y="2125"/>
                  <a:ext cx="80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349" name="Line 317"/>
                <p:cNvSpPr>
                  <a:spLocks noChangeShapeType="1"/>
                </p:cNvSpPr>
                <p:nvPr/>
              </p:nvSpPr>
              <p:spPr bwMode="auto">
                <a:xfrm rot="-5400000">
                  <a:off x="2891" y="1722"/>
                  <a:ext cx="80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350" name="Line 318"/>
              <p:cNvSpPr>
                <a:spLocks noChangeShapeType="1"/>
              </p:cNvSpPr>
              <p:nvPr/>
            </p:nvSpPr>
            <p:spPr bwMode="auto">
              <a:xfrm flipV="1">
                <a:off x="4704" y="2940"/>
                <a:ext cx="0" cy="1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4372" name="Group 319"/>
              <p:cNvGrpSpPr>
                <a:grpSpLocks/>
              </p:cNvGrpSpPr>
              <p:nvPr/>
            </p:nvGrpSpPr>
            <p:grpSpPr bwMode="auto">
              <a:xfrm>
                <a:off x="3415" y="109"/>
                <a:ext cx="2023" cy="247"/>
                <a:chOff x="3415" y="62"/>
                <a:chExt cx="2023" cy="247"/>
              </a:xfrm>
            </p:grpSpPr>
            <p:grpSp>
              <p:nvGrpSpPr>
                <p:cNvPr id="44373" name="Group 320"/>
                <p:cNvGrpSpPr>
                  <a:grpSpLocks/>
                </p:cNvGrpSpPr>
                <p:nvPr/>
              </p:nvGrpSpPr>
              <p:grpSpPr bwMode="auto">
                <a:xfrm>
                  <a:off x="3474" y="62"/>
                  <a:ext cx="1935" cy="207"/>
                  <a:chOff x="3438" y="86"/>
                  <a:chExt cx="1935" cy="207"/>
                </a:xfrm>
              </p:grpSpPr>
              <p:sp>
                <p:nvSpPr>
                  <p:cNvPr id="44353" name="Text Box 3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38" y="101"/>
                    <a:ext cx="510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 b="1">
                        <a:latin typeface="Times New Roman" pitchFamily="18" charset="0"/>
                      </a:rPr>
                      <a:t>Flow of:</a:t>
                    </a:r>
                  </a:p>
                </p:txBody>
              </p:sp>
              <p:grpSp>
                <p:nvGrpSpPr>
                  <p:cNvPr id="44374" name="Group 322"/>
                  <p:cNvGrpSpPr>
                    <a:grpSpLocks/>
                  </p:cNvGrpSpPr>
                  <p:nvPr/>
                </p:nvGrpSpPr>
                <p:grpSpPr bwMode="auto">
                  <a:xfrm>
                    <a:off x="3919" y="91"/>
                    <a:ext cx="301" cy="192"/>
                    <a:chOff x="3603" y="86"/>
                    <a:chExt cx="301" cy="192"/>
                  </a:xfrm>
                </p:grpSpPr>
                <p:sp>
                  <p:nvSpPr>
                    <p:cNvPr id="44355" name="Line 3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03" y="275"/>
                      <a:ext cx="301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356" name="Text Box 3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619" y="86"/>
                      <a:ext cx="271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1400" b="1">
                          <a:latin typeface="Times New Roman" pitchFamily="18" charset="0"/>
                        </a:rPr>
                        <a:t>job</a:t>
                      </a:r>
                    </a:p>
                  </p:txBody>
                </p:sp>
              </p:grpSp>
              <p:grpSp>
                <p:nvGrpSpPr>
                  <p:cNvPr id="44375" name="Group 325"/>
                  <p:cNvGrpSpPr>
                    <a:grpSpLocks/>
                  </p:cNvGrpSpPr>
                  <p:nvPr/>
                </p:nvGrpSpPr>
                <p:grpSpPr bwMode="auto">
                  <a:xfrm>
                    <a:off x="4341" y="91"/>
                    <a:ext cx="327" cy="192"/>
                    <a:chOff x="4118" y="0"/>
                    <a:chExt cx="327" cy="192"/>
                  </a:xfrm>
                </p:grpSpPr>
                <p:sp>
                  <p:nvSpPr>
                    <p:cNvPr id="44358" name="Line 3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189"/>
                      <a:ext cx="301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dash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359" name="Text Box 32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18" y="0"/>
                      <a:ext cx="327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1400" b="1">
                          <a:latin typeface="Times New Roman" pitchFamily="18" charset="0"/>
                        </a:rPr>
                        <a:t>data</a:t>
                      </a:r>
                    </a:p>
                  </p:txBody>
                </p:sp>
              </p:grpSp>
              <p:grpSp>
                <p:nvGrpSpPr>
                  <p:cNvPr id="44376" name="Group 328"/>
                  <p:cNvGrpSpPr>
                    <a:grpSpLocks/>
                  </p:cNvGrpSpPr>
                  <p:nvPr/>
                </p:nvGrpSpPr>
                <p:grpSpPr bwMode="auto">
                  <a:xfrm>
                    <a:off x="4773" y="86"/>
                    <a:ext cx="600" cy="201"/>
                    <a:chOff x="4752" y="0"/>
                    <a:chExt cx="600" cy="201"/>
                  </a:xfrm>
                </p:grpSpPr>
                <p:sp>
                  <p:nvSpPr>
                    <p:cNvPr id="44361" name="Line 3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83" y="201"/>
                      <a:ext cx="301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362" name="Text Box 33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52" y="0"/>
                      <a:ext cx="600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1400" b="1">
                          <a:latin typeface="Times New Roman" pitchFamily="18" charset="0"/>
                        </a:rPr>
                        <a:t>meta-data</a:t>
                      </a:r>
                    </a:p>
                  </p:txBody>
                </p:sp>
              </p:grpSp>
            </p:grpSp>
            <p:sp>
              <p:nvSpPr>
                <p:cNvPr id="44363" name="Rectangle 331"/>
                <p:cNvSpPr>
                  <a:spLocks noChangeArrowheads="1"/>
                </p:cNvSpPr>
                <p:nvPr/>
              </p:nvSpPr>
              <p:spPr bwMode="auto">
                <a:xfrm>
                  <a:off x="3415" y="78"/>
                  <a:ext cx="2023" cy="231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4364" name="Line 332"/>
            <p:cNvSpPr>
              <a:spLocks noChangeShapeType="1"/>
            </p:cNvSpPr>
            <p:nvPr/>
          </p:nvSpPr>
          <p:spPr bwMode="auto">
            <a:xfrm>
              <a:off x="1018" y="3168"/>
              <a:ext cx="1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4365" name="Line 333"/>
            <p:cNvSpPr>
              <a:spLocks noChangeShapeType="1"/>
            </p:cNvSpPr>
            <p:nvPr/>
          </p:nvSpPr>
          <p:spPr bwMode="auto">
            <a:xfrm>
              <a:off x="2173" y="3181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Gabriele Garzoglio</a:t>
            </a: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6775"/>
          </a:xfrm>
        </p:spPr>
        <p:txBody>
          <a:bodyPr/>
          <a:lstStyle/>
          <a:p>
            <a:r>
              <a:rPr lang="en-US" sz="4000" dirty="0" err="1" smtClean="0"/>
              <a:t>ReSS</a:t>
            </a:r>
            <a:r>
              <a:rPr lang="en-US" sz="4000" dirty="0" smtClean="0"/>
              <a:t> Architecture</a:t>
            </a:r>
            <a:endParaRPr lang="en-US" sz="4000" dirty="0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1600200" y="2362200"/>
            <a:ext cx="39624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3962400" y="2819400"/>
            <a:ext cx="1371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Condor</a:t>
            </a:r>
          </a:p>
          <a:p>
            <a:pPr algn="ctr" eaLnBrk="0" hangingPunct="0"/>
            <a:r>
              <a:rPr lang="en-US"/>
              <a:t>Match Maker</a:t>
            </a: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1906588" y="2819400"/>
            <a:ext cx="1066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Info</a:t>
            </a:r>
          </a:p>
          <a:p>
            <a:pPr algn="ctr" eaLnBrk="0" hangingPunct="0"/>
            <a:r>
              <a:rPr lang="en-US"/>
              <a:t>Gatherer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947988" y="2819400"/>
            <a:ext cx="1014412" cy="306388"/>
            <a:chOff x="1857" y="1776"/>
            <a:chExt cx="639" cy="193"/>
          </a:xfrm>
        </p:grpSpPr>
        <p:sp>
          <p:nvSpPr>
            <p:cNvPr id="54279" name="Line 7"/>
            <p:cNvSpPr>
              <a:spLocks noChangeShapeType="1"/>
            </p:cNvSpPr>
            <p:nvPr/>
          </p:nvSpPr>
          <p:spPr bwMode="auto">
            <a:xfrm flipV="1">
              <a:off x="1871" y="1968"/>
              <a:ext cx="625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280" name="Text Box 8"/>
            <p:cNvSpPr txBox="1">
              <a:spLocks noChangeArrowheads="1"/>
            </p:cNvSpPr>
            <p:nvPr/>
          </p:nvSpPr>
          <p:spPr bwMode="auto">
            <a:xfrm>
              <a:off x="1857" y="1776"/>
              <a:ext cx="55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/>
                <a:t>classads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335088" y="3429000"/>
            <a:ext cx="876300" cy="1295400"/>
            <a:chOff x="841" y="2160"/>
            <a:chExt cx="552" cy="816"/>
          </a:xfrm>
        </p:grpSpPr>
        <p:sp>
          <p:nvSpPr>
            <p:cNvPr id="54282" name="Line 10"/>
            <p:cNvSpPr>
              <a:spLocks noChangeShapeType="1"/>
            </p:cNvSpPr>
            <p:nvPr/>
          </p:nvSpPr>
          <p:spPr bwMode="auto">
            <a:xfrm flipV="1">
              <a:off x="1344" y="2160"/>
              <a:ext cx="0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283" name="Text Box 11"/>
            <p:cNvSpPr txBox="1">
              <a:spLocks noChangeArrowheads="1"/>
            </p:cNvSpPr>
            <p:nvPr/>
          </p:nvSpPr>
          <p:spPr bwMode="auto">
            <a:xfrm>
              <a:off x="841" y="2496"/>
              <a:ext cx="55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/>
                <a:t>classads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362200" y="3429000"/>
            <a:ext cx="2438400" cy="1295400"/>
            <a:chOff x="1488" y="2160"/>
            <a:chExt cx="1536" cy="816"/>
          </a:xfrm>
        </p:grpSpPr>
        <p:sp>
          <p:nvSpPr>
            <p:cNvPr id="54285" name="Line 13"/>
            <p:cNvSpPr>
              <a:spLocks noChangeShapeType="1"/>
            </p:cNvSpPr>
            <p:nvPr/>
          </p:nvSpPr>
          <p:spPr bwMode="auto">
            <a:xfrm flipH="1" flipV="1">
              <a:off x="1488" y="2160"/>
              <a:ext cx="1536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286" name="Text Box 14"/>
            <p:cNvSpPr txBox="1">
              <a:spLocks noChangeArrowheads="1"/>
            </p:cNvSpPr>
            <p:nvPr/>
          </p:nvSpPr>
          <p:spPr bwMode="auto">
            <a:xfrm>
              <a:off x="1680" y="2496"/>
              <a:ext cx="55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/>
                <a:t>classads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2895600" y="3429000"/>
            <a:ext cx="4913313" cy="1295400"/>
            <a:chOff x="1824" y="2160"/>
            <a:chExt cx="3095" cy="816"/>
          </a:xfrm>
        </p:grpSpPr>
        <p:sp>
          <p:nvSpPr>
            <p:cNvPr id="54288" name="Line 16"/>
            <p:cNvSpPr>
              <a:spLocks noChangeShapeType="1"/>
            </p:cNvSpPr>
            <p:nvPr/>
          </p:nvSpPr>
          <p:spPr bwMode="auto">
            <a:xfrm flipH="1" flipV="1">
              <a:off x="1824" y="2160"/>
              <a:ext cx="3095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289" name="Text Box 17"/>
            <p:cNvSpPr txBox="1">
              <a:spLocks noChangeArrowheads="1"/>
            </p:cNvSpPr>
            <p:nvPr/>
          </p:nvSpPr>
          <p:spPr bwMode="auto">
            <a:xfrm>
              <a:off x="2784" y="2496"/>
              <a:ext cx="55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/>
                <a:t>classads</a:t>
              </a:r>
            </a:p>
          </p:txBody>
        </p:sp>
      </p:grpSp>
      <p:sp>
        <p:nvSpPr>
          <p:cNvPr id="54290" name="Rectangle 18"/>
          <p:cNvSpPr>
            <a:spLocks noChangeArrowheads="1"/>
          </p:cNvSpPr>
          <p:nvPr/>
        </p:nvSpPr>
        <p:spPr bwMode="auto">
          <a:xfrm>
            <a:off x="6934200" y="2819400"/>
            <a:ext cx="11430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Condor</a:t>
            </a:r>
          </a:p>
          <a:p>
            <a:pPr algn="ctr" eaLnBrk="0" hangingPunct="0"/>
            <a:r>
              <a:rPr lang="en-US"/>
              <a:t>Scheduler</a:t>
            </a:r>
          </a:p>
        </p:txBody>
      </p: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7239000" y="1600200"/>
            <a:ext cx="304800" cy="609600"/>
            <a:chOff x="4656" y="1008"/>
            <a:chExt cx="192" cy="384"/>
          </a:xfrm>
        </p:grpSpPr>
        <p:sp>
          <p:nvSpPr>
            <p:cNvPr id="54292" name="Oval 20"/>
            <p:cNvSpPr>
              <a:spLocks noChangeArrowheads="1"/>
            </p:cNvSpPr>
            <p:nvPr/>
          </p:nvSpPr>
          <p:spPr bwMode="auto">
            <a:xfrm>
              <a:off x="4704" y="1008"/>
              <a:ext cx="96" cy="9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3" name="Line 21"/>
            <p:cNvSpPr>
              <a:spLocks noChangeShapeType="1"/>
            </p:cNvSpPr>
            <p:nvPr/>
          </p:nvSpPr>
          <p:spPr bwMode="auto">
            <a:xfrm>
              <a:off x="4752" y="110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294" name="Line 22"/>
            <p:cNvSpPr>
              <a:spLocks noChangeShapeType="1"/>
            </p:cNvSpPr>
            <p:nvPr/>
          </p:nvSpPr>
          <p:spPr bwMode="auto">
            <a:xfrm>
              <a:off x="4752" y="1248"/>
              <a:ext cx="8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295" name="Line 23"/>
            <p:cNvSpPr>
              <a:spLocks noChangeShapeType="1"/>
            </p:cNvSpPr>
            <p:nvPr/>
          </p:nvSpPr>
          <p:spPr bwMode="auto">
            <a:xfrm flipH="1">
              <a:off x="4668" y="1248"/>
              <a:ext cx="8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296" name="Line 24"/>
            <p:cNvSpPr>
              <a:spLocks noChangeShapeType="1"/>
            </p:cNvSpPr>
            <p:nvPr/>
          </p:nvSpPr>
          <p:spPr bwMode="auto">
            <a:xfrm>
              <a:off x="4656" y="115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7351713" y="2286000"/>
            <a:ext cx="420687" cy="533400"/>
            <a:chOff x="4631" y="1392"/>
            <a:chExt cx="265" cy="336"/>
          </a:xfrm>
        </p:grpSpPr>
        <p:sp>
          <p:nvSpPr>
            <p:cNvPr id="54298" name="Line 26"/>
            <p:cNvSpPr>
              <a:spLocks noChangeShapeType="1"/>
            </p:cNvSpPr>
            <p:nvPr/>
          </p:nvSpPr>
          <p:spPr bwMode="auto">
            <a:xfrm>
              <a:off x="4656" y="1392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299" name="Text Box 27"/>
            <p:cNvSpPr txBox="1">
              <a:spLocks noChangeArrowheads="1"/>
            </p:cNvSpPr>
            <p:nvPr/>
          </p:nvSpPr>
          <p:spPr bwMode="auto">
            <a:xfrm>
              <a:off x="4631" y="1447"/>
              <a:ext cx="265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/>
                <a:t>job</a:t>
              </a:r>
            </a:p>
          </p:txBody>
        </p:sp>
      </p:grp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5334000" y="2590800"/>
            <a:ext cx="1579563" cy="306388"/>
            <a:chOff x="3360" y="1632"/>
            <a:chExt cx="995" cy="193"/>
          </a:xfrm>
        </p:grpSpPr>
        <p:sp>
          <p:nvSpPr>
            <p:cNvPr id="54301" name="Line 29"/>
            <p:cNvSpPr>
              <a:spLocks noChangeShapeType="1"/>
            </p:cNvSpPr>
            <p:nvPr/>
          </p:nvSpPr>
          <p:spPr bwMode="auto">
            <a:xfrm flipH="1" flipV="1">
              <a:off x="3360" y="1824"/>
              <a:ext cx="995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302" name="Text Box 30"/>
            <p:cNvSpPr txBox="1">
              <a:spLocks noChangeArrowheads="1"/>
            </p:cNvSpPr>
            <p:nvPr/>
          </p:nvSpPr>
          <p:spPr bwMode="auto">
            <a:xfrm flipH="1">
              <a:off x="3552" y="1632"/>
              <a:ext cx="746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400"/>
                <a:t>What Gate?</a:t>
              </a:r>
            </a:p>
          </p:txBody>
        </p:sp>
      </p:grp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5368925" y="3048000"/>
            <a:ext cx="1565275" cy="306388"/>
            <a:chOff x="3382" y="1920"/>
            <a:chExt cx="986" cy="193"/>
          </a:xfrm>
        </p:grpSpPr>
        <p:sp>
          <p:nvSpPr>
            <p:cNvPr id="54304" name="Line 32"/>
            <p:cNvSpPr>
              <a:spLocks noChangeShapeType="1"/>
            </p:cNvSpPr>
            <p:nvPr/>
          </p:nvSpPr>
          <p:spPr bwMode="auto">
            <a:xfrm flipV="1">
              <a:off x="3382" y="2112"/>
              <a:ext cx="986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305" name="Text Box 33"/>
            <p:cNvSpPr txBox="1">
              <a:spLocks noChangeArrowheads="1"/>
            </p:cNvSpPr>
            <p:nvPr/>
          </p:nvSpPr>
          <p:spPr bwMode="auto">
            <a:xfrm>
              <a:off x="3600" y="1920"/>
              <a:ext cx="576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400"/>
                <a:t>Gate 3</a:t>
              </a:r>
            </a:p>
          </p:txBody>
        </p:sp>
      </p:grpSp>
      <p:grpSp>
        <p:nvGrpSpPr>
          <p:cNvPr id="10" name="Group 34"/>
          <p:cNvGrpSpPr>
            <a:grpSpLocks/>
          </p:cNvGrpSpPr>
          <p:nvPr/>
        </p:nvGrpSpPr>
        <p:grpSpPr bwMode="auto">
          <a:xfrm>
            <a:off x="7086600" y="3429000"/>
            <a:ext cx="420688" cy="1295400"/>
            <a:chOff x="4631" y="1392"/>
            <a:chExt cx="265" cy="336"/>
          </a:xfrm>
        </p:grpSpPr>
        <p:sp>
          <p:nvSpPr>
            <p:cNvPr id="54307" name="Line 35"/>
            <p:cNvSpPr>
              <a:spLocks noChangeShapeType="1"/>
            </p:cNvSpPr>
            <p:nvPr/>
          </p:nvSpPr>
          <p:spPr bwMode="auto">
            <a:xfrm>
              <a:off x="4656" y="1392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308" name="Text Box 36"/>
            <p:cNvSpPr txBox="1">
              <a:spLocks noChangeArrowheads="1"/>
            </p:cNvSpPr>
            <p:nvPr/>
          </p:nvSpPr>
          <p:spPr bwMode="auto">
            <a:xfrm>
              <a:off x="4631" y="1447"/>
              <a:ext cx="265" cy="79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/>
                <a:t>job</a:t>
              </a:r>
            </a:p>
          </p:txBody>
        </p:sp>
      </p:grpSp>
      <p:grpSp>
        <p:nvGrpSpPr>
          <p:cNvPr id="11" name="Group 37"/>
          <p:cNvGrpSpPr>
            <a:grpSpLocks/>
          </p:cNvGrpSpPr>
          <p:nvPr/>
        </p:nvGrpSpPr>
        <p:grpSpPr bwMode="auto">
          <a:xfrm>
            <a:off x="336550" y="4724400"/>
            <a:ext cx="2865438" cy="1828800"/>
            <a:chOff x="212" y="2976"/>
            <a:chExt cx="1805" cy="1152"/>
          </a:xfrm>
        </p:grpSpPr>
        <p:sp>
          <p:nvSpPr>
            <p:cNvPr id="54310" name="Rectangle 38"/>
            <p:cNvSpPr>
              <a:spLocks noChangeArrowheads="1"/>
            </p:cNvSpPr>
            <p:nvPr/>
          </p:nvSpPr>
          <p:spPr bwMode="auto">
            <a:xfrm>
              <a:off x="240" y="3026"/>
              <a:ext cx="1728" cy="9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1" name="Rectangle 39"/>
            <p:cNvSpPr>
              <a:spLocks noChangeArrowheads="1"/>
            </p:cNvSpPr>
            <p:nvPr/>
          </p:nvSpPr>
          <p:spPr bwMode="auto">
            <a:xfrm>
              <a:off x="1180" y="2976"/>
              <a:ext cx="675" cy="4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CEMon</a:t>
              </a:r>
            </a:p>
          </p:txBody>
        </p:sp>
        <p:sp>
          <p:nvSpPr>
            <p:cNvPr id="54312" name="Text Box 40"/>
            <p:cNvSpPr txBox="1">
              <a:spLocks noChangeArrowheads="1"/>
            </p:cNvSpPr>
            <p:nvPr/>
          </p:nvSpPr>
          <p:spPr bwMode="auto">
            <a:xfrm>
              <a:off x="212" y="3552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CE</a:t>
              </a:r>
            </a:p>
          </p:txBody>
        </p:sp>
        <p:sp>
          <p:nvSpPr>
            <p:cNvPr id="54313" name="Rectangle 41"/>
            <p:cNvSpPr>
              <a:spLocks noChangeArrowheads="1"/>
            </p:cNvSpPr>
            <p:nvPr/>
          </p:nvSpPr>
          <p:spPr bwMode="auto">
            <a:xfrm>
              <a:off x="449" y="2976"/>
              <a:ext cx="675" cy="4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Gate1</a:t>
              </a:r>
            </a:p>
          </p:txBody>
        </p:sp>
        <p:grpSp>
          <p:nvGrpSpPr>
            <p:cNvPr id="12" name="Group 42"/>
            <p:cNvGrpSpPr>
              <a:grpSpLocks/>
            </p:cNvGrpSpPr>
            <p:nvPr/>
          </p:nvGrpSpPr>
          <p:grpSpPr bwMode="auto">
            <a:xfrm>
              <a:off x="528" y="3571"/>
              <a:ext cx="1056" cy="346"/>
              <a:chOff x="768" y="3571"/>
              <a:chExt cx="1056" cy="346"/>
            </a:xfrm>
          </p:grpSpPr>
          <p:sp>
            <p:nvSpPr>
              <p:cNvPr id="54315" name="Rectangle 43"/>
              <p:cNvSpPr>
                <a:spLocks noChangeArrowheads="1"/>
              </p:cNvSpPr>
              <p:nvPr/>
            </p:nvSpPr>
            <p:spPr bwMode="auto">
              <a:xfrm>
                <a:off x="864" y="3670"/>
                <a:ext cx="960" cy="24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/>
                  <a:t>job-managers</a:t>
                </a:r>
              </a:p>
            </p:txBody>
          </p:sp>
          <p:sp>
            <p:nvSpPr>
              <p:cNvPr id="54316" name="Rectangle 44"/>
              <p:cNvSpPr>
                <a:spLocks noChangeArrowheads="1"/>
              </p:cNvSpPr>
              <p:nvPr/>
            </p:nvSpPr>
            <p:spPr bwMode="auto">
              <a:xfrm>
                <a:off x="816" y="3620"/>
                <a:ext cx="960" cy="24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/>
                  <a:t>job-managers</a:t>
                </a:r>
              </a:p>
            </p:txBody>
          </p:sp>
          <p:sp>
            <p:nvSpPr>
              <p:cNvPr id="54317" name="Rectangle 45"/>
              <p:cNvSpPr>
                <a:spLocks noChangeArrowheads="1"/>
              </p:cNvSpPr>
              <p:nvPr/>
            </p:nvSpPr>
            <p:spPr bwMode="auto">
              <a:xfrm>
                <a:off x="768" y="3571"/>
                <a:ext cx="960" cy="24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/>
                  <a:t>job-managers</a:t>
                </a:r>
              </a:p>
            </p:txBody>
          </p:sp>
        </p:grpSp>
        <p:grpSp>
          <p:nvGrpSpPr>
            <p:cNvPr id="13" name="Group 46"/>
            <p:cNvGrpSpPr>
              <a:grpSpLocks/>
            </p:cNvGrpSpPr>
            <p:nvPr/>
          </p:nvGrpSpPr>
          <p:grpSpPr bwMode="auto">
            <a:xfrm>
              <a:off x="720" y="3372"/>
              <a:ext cx="384" cy="199"/>
              <a:chOff x="528" y="3372"/>
              <a:chExt cx="384" cy="199"/>
            </a:xfrm>
          </p:grpSpPr>
          <p:sp>
            <p:nvSpPr>
              <p:cNvPr id="54319" name="Line 47"/>
              <p:cNvSpPr>
                <a:spLocks noChangeShapeType="1"/>
              </p:cNvSpPr>
              <p:nvPr/>
            </p:nvSpPr>
            <p:spPr bwMode="auto">
              <a:xfrm>
                <a:off x="816" y="3372"/>
                <a:ext cx="0" cy="1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20" name="Line 48"/>
              <p:cNvSpPr>
                <a:spLocks noChangeShapeType="1"/>
              </p:cNvSpPr>
              <p:nvPr/>
            </p:nvSpPr>
            <p:spPr bwMode="auto">
              <a:xfrm>
                <a:off x="864" y="3372"/>
                <a:ext cx="0" cy="1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21" name="Line 49"/>
              <p:cNvSpPr>
                <a:spLocks noChangeShapeType="1"/>
              </p:cNvSpPr>
              <p:nvPr/>
            </p:nvSpPr>
            <p:spPr bwMode="auto">
              <a:xfrm>
                <a:off x="912" y="3372"/>
                <a:ext cx="0" cy="1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22" name="Text Box 50"/>
              <p:cNvSpPr txBox="1">
                <a:spLocks noChangeArrowheads="1"/>
              </p:cNvSpPr>
              <p:nvPr/>
            </p:nvSpPr>
            <p:spPr bwMode="auto">
              <a:xfrm>
                <a:off x="528" y="3372"/>
                <a:ext cx="321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/>
                  <a:t>jobs</a:t>
                </a:r>
              </a:p>
            </p:txBody>
          </p:sp>
        </p:grpSp>
        <p:grpSp>
          <p:nvGrpSpPr>
            <p:cNvPr id="14" name="Group 51"/>
            <p:cNvGrpSpPr>
              <a:grpSpLocks/>
            </p:cNvGrpSpPr>
            <p:nvPr/>
          </p:nvGrpSpPr>
          <p:grpSpPr bwMode="auto">
            <a:xfrm>
              <a:off x="1632" y="3372"/>
              <a:ext cx="385" cy="199"/>
              <a:chOff x="1440" y="3372"/>
              <a:chExt cx="385" cy="199"/>
            </a:xfrm>
          </p:grpSpPr>
          <p:sp>
            <p:nvSpPr>
              <p:cNvPr id="54324" name="Line 52"/>
              <p:cNvSpPr>
                <a:spLocks noChangeShapeType="1"/>
              </p:cNvSpPr>
              <p:nvPr/>
            </p:nvSpPr>
            <p:spPr bwMode="auto">
              <a:xfrm flipV="1">
                <a:off x="1440" y="3372"/>
                <a:ext cx="0" cy="1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25" name="Line 53"/>
              <p:cNvSpPr>
                <a:spLocks noChangeShapeType="1"/>
              </p:cNvSpPr>
              <p:nvPr/>
            </p:nvSpPr>
            <p:spPr bwMode="auto">
              <a:xfrm flipV="1">
                <a:off x="1488" y="3372"/>
                <a:ext cx="0" cy="1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26" name="Line 54"/>
              <p:cNvSpPr>
                <a:spLocks noChangeShapeType="1"/>
              </p:cNvSpPr>
              <p:nvPr/>
            </p:nvSpPr>
            <p:spPr bwMode="auto">
              <a:xfrm flipV="1">
                <a:off x="1536" y="3372"/>
                <a:ext cx="0" cy="1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27" name="Text Box 55"/>
              <p:cNvSpPr txBox="1">
                <a:spLocks noChangeArrowheads="1"/>
              </p:cNvSpPr>
              <p:nvPr/>
            </p:nvSpPr>
            <p:spPr bwMode="auto">
              <a:xfrm>
                <a:off x="1528" y="3372"/>
                <a:ext cx="297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/>
                  <a:t>info</a:t>
                </a:r>
              </a:p>
            </p:txBody>
          </p:sp>
        </p:grpSp>
        <p:sp>
          <p:nvSpPr>
            <p:cNvPr id="54328" name="Rectangle 56"/>
            <p:cNvSpPr>
              <a:spLocks noChangeArrowheads="1"/>
            </p:cNvSpPr>
            <p:nvPr/>
          </p:nvSpPr>
          <p:spPr bwMode="auto">
            <a:xfrm>
              <a:off x="240" y="3936"/>
              <a:ext cx="1728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CLUSTER</a:t>
              </a:r>
            </a:p>
          </p:txBody>
        </p:sp>
        <p:sp>
          <p:nvSpPr>
            <p:cNvPr id="54329" name="Rectangle 57"/>
            <p:cNvSpPr>
              <a:spLocks noChangeArrowheads="1"/>
            </p:cNvSpPr>
            <p:nvPr/>
          </p:nvSpPr>
          <p:spPr bwMode="auto">
            <a:xfrm>
              <a:off x="1632" y="3552"/>
              <a:ext cx="288" cy="24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GIP</a:t>
              </a:r>
            </a:p>
          </p:txBody>
        </p:sp>
      </p:grpSp>
      <p:grpSp>
        <p:nvGrpSpPr>
          <p:cNvPr id="15" name="Group 58"/>
          <p:cNvGrpSpPr>
            <a:grpSpLocks/>
          </p:cNvGrpSpPr>
          <p:nvPr/>
        </p:nvGrpSpPr>
        <p:grpSpPr bwMode="auto">
          <a:xfrm>
            <a:off x="3200400" y="4724400"/>
            <a:ext cx="2865438" cy="1828800"/>
            <a:chOff x="212" y="2976"/>
            <a:chExt cx="1805" cy="1152"/>
          </a:xfrm>
        </p:grpSpPr>
        <p:sp>
          <p:nvSpPr>
            <p:cNvPr id="54331" name="Rectangle 59"/>
            <p:cNvSpPr>
              <a:spLocks noChangeArrowheads="1"/>
            </p:cNvSpPr>
            <p:nvPr/>
          </p:nvSpPr>
          <p:spPr bwMode="auto">
            <a:xfrm>
              <a:off x="240" y="3026"/>
              <a:ext cx="1728" cy="9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32" name="Rectangle 60"/>
            <p:cNvSpPr>
              <a:spLocks noChangeArrowheads="1"/>
            </p:cNvSpPr>
            <p:nvPr/>
          </p:nvSpPr>
          <p:spPr bwMode="auto">
            <a:xfrm>
              <a:off x="1180" y="2976"/>
              <a:ext cx="675" cy="4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CEMon</a:t>
              </a:r>
            </a:p>
          </p:txBody>
        </p:sp>
        <p:sp>
          <p:nvSpPr>
            <p:cNvPr id="54333" name="Text Box 61"/>
            <p:cNvSpPr txBox="1">
              <a:spLocks noChangeArrowheads="1"/>
            </p:cNvSpPr>
            <p:nvPr/>
          </p:nvSpPr>
          <p:spPr bwMode="auto">
            <a:xfrm>
              <a:off x="212" y="3552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CE</a:t>
              </a:r>
            </a:p>
          </p:txBody>
        </p:sp>
        <p:sp>
          <p:nvSpPr>
            <p:cNvPr id="54334" name="Rectangle 62"/>
            <p:cNvSpPr>
              <a:spLocks noChangeArrowheads="1"/>
            </p:cNvSpPr>
            <p:nvPr/>
          </p:nvSpPr>
          <p:spPr bwMode="auto">
            <a:xfrm>
              <a:off x="449" y="2976"/>
              <a:ext cx="675" cy="4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Gate2</a:t>
              </a:r>
            </a:p>
          </p:txBody>
        </p:sp>
        <p:grpSp>
          <p:nvGrpSpPr>
            <p:cNvPr id="16" name="Group 63"/>
            <p:cNvGrpSpPr>
              <a:grpSpLocks/>
            </p:cNvGrpSpPr>
            <p:nvPr/>
          </p:nvGrpSpPr>
          <p:grpSpPr bwMode="auto">
            <a:xfrm>
              <a:off x="528" y="3571"/>
              <a:ext cx="1056" cy="346"/>
              <a:chOff x="768" y="3571"/>
              <a:chExt cx="1056" cy="346"/>
            </a:xfrm>
          </p:grpSpPr>
          <p:sp>
            <p:nvSpPr>
              <p:cNvPr id="54336" name="Rectangle 64"/>
              <p:cNvSpPr>
                <a:spLocks noChangeArrowheads="1"/>
              </p:cNvSpPr>
              <p:nvPr/>
            </p:nvSpPr>
            <p:spPr bwMode="auto">
              <a:xfrm>
                <a:off x="864" y="3670"/>
                <a:ext cx="960" cy="24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/>
                  <a:t>job-managers</a:t>
                </a:r>
              </a:p>
            </p:txBody>
          </p:sp>
          <p:sp>
            <p:nvSpPr>
              <p:cNvPr id="54337" name="Rectangle 65"/>
              <p:cNvSpPr>
                <a:spLocks noChangeArrowheads="1"/>
              </p:cNvSpPr>
              <p:nvPr/>
            </p:nvSpPr>
            <p:spPr bwMode="auto">
              <a:xfrm>
                <a:off x="816" y="3620"/>
                <a:ext cx="960" cy="24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/>
                  <a:t>job-managers</a:t>
                </a:r>
              </a:p>
            </p:txBody>
          </p:sp>
          <p:sp>
            <p:nvSpPr>
              <p:cNvPr id="54338" name="Rectangle 66"/>
              <p:cNvSpPr>
                <a:spLocks noChangeArrowheads="1"/>
              </p:cNvSpPr>
              <p:nvPr/>
            </p:nvSpPr>
            <p:spPr bwMode="auto">
              <a:xfrm>
                <a:off x="768" y="3571"/>
                <a:ext cx="960" cy="24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/>
                  <a:t>job-managers</a:t>
                </a:r>
              </a:p>
            </p:txBody>
          </p:sp>
        </p:grpSp>
        <p:grpSp>
          <p:nvGrpSpPr>
            <p:cNvPr id="17" name="Group 67"/>
            <p:cNvGrpSpPr>
              <a:grpSpLocks/>
            </p:cNvGrpSpPr>
            <p:nvPr/>
          </p:nvGrpSpPr>
          <p:grpSpPr bwMode="auto">
            <a:xfrm>
              <a:off x="720" y="3372"/>
              <a:ext cx="384" cy="199"/>
              <a:chOff x="528" y="3372"/>
              <a:chExt cx="384" cy="199"/>
            </a:xfrm>
          </p:grpSpPr>
          <p:sp>
            <p:nvSpPr>
              <p:cNvPr id="54340" name="Line 68"/>
              <p:cNvSpPr>
                <a:spLocks noChangeShapeType="1"/>
              </p:cNvSpPr>
              <p:nvPr/>
            </p:nvSpPr>
            <p:spPr bwMode="auto">
              <a:xfrm>
                <a:off x="816" y="3372"/>
                <a:ext cx="0" cy="1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41" name="Line 69"/>
              <p:cNvSpPr>
                <a:spLocks noChangeShapeType="1"/>
              </p:cNvSpPr>
              <p:nvPr/>
            </p:nvSpPr>
            <p:spPr bwMode="auto">
              <a:xfrm>
                <a:off x="864" y="3372"/>
                <a:ext cx="0" cy="1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42" name="Line 70"/>
              <p:cNvSpPr>
                <a:spLocks noChangeShapeType="1"/>
              </p:cNvSpPr>
              <p:nvPr/>
            </p:nvSpPr>
            <p:spPr bwMode="auto">
              <a:xfrm>
                <a:off x="912" y="3372"/>
                <a:ext cx="0" cy="1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43" name="Text Box 71"/>
              <p:cNvSpPr txBox="1">
                <a:spLocks noChangeArrowheads="1"/>
              </p:cNvSpPr>
              <p:nvPr/>
            </p:nvSpPr>
            <p:spPr bwMode="auto">
              <a:xfrm>
                <a:off x="528" y="3372"/>
                <a:ext cx="321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/>
                  <a:t>jobs</a:t>
                </a:r>
              </a:p>
            </p:txBody>
          </p:sp>
        </p:grpSp>
        <p:grpSp>
          <p:nvGrpSpPr>
            <p:cNvPr id="18" name="Group 72"/>
            <p:cNvGrpSpPr>
              <a:grpSpLocks/>
            </p:cNvGrpSpPr>
            <p:nvPr/>
          </p:nvGrpSpPr>
          <p:grpSpPr bwMode="auto">
            <a:xfrm>
              <a:off x="1632" y="3372"/>
              <a:ext cx="385" cy="199"/>
              <a:chOff x="1440" y="3372"/>
              <a:chExt cx="385" cy="199"/>
            </a:xfrm>
          </p:grpSpPr>
          <p:sp>
            <p:nvSpPr>
              <p:cNvPr id="54345" name="Line 73"/>
              <p:cNvSpPr>
                <a:spLocks noChangeShapeType="1"/>
              </p:cNvSpPr>
              <p:nvPr/>
            </p:nvSpPr>
            <p:spPr bwMode="auto">
              <a:xfrm flipV="1">
                <a:off x="1440" y="3372"/>
                <a:ext cx="0" cy="1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46" name="Line 74"/>
              <p:cNvSpPr>
                <a:spLocks noChangeShapeType="1"/>
              </p:cNvSpPr>
              <p:nvPr/>
            </p:nvSpPr>
            <p:spPr bwMode="auto">
              <a:xfrm flipV="1">
                <a:off x="1488" y="3372"/>
                <a:ext cx="0" cy="1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47" name="Line 75"/>
              <p:cNvSpPr>
                <a:spLocks noChangeShapeType="1"/>
              </p:cNvSpPr>
              <p:nvPr/>
            </p:nvSpPr>
            <p:spPr bwMode="auto">
              <a:xfrm flipV="1">
                <a:off x="1536" y="3372"/>
                <a:ext cx="0" cy="1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48" name="Text Box 76"/>
              <p:cNvSpPr txBox="1">
                <a:spLocks noChangeArrowheads="1"/>
              </p:cNvSpPr>
              <p:nvPr/>
            </p:nvSpPr>
            <p:spPr bwMode="auto">
              <a:xfrm>
                <a:off x="1528" y="3372"/>
                <a:ext cx="297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/>
                  <a:t>info</a:t>
                </a:r>
              </a:p>
            </p:txBody>
          </p:sp>
        </p:grpSp>
        <p:sp>
          <p:nvSpPr>
            <p:cNvPr id="54349" name="Rectangle 77"/>
            <p:cNvSpPr>
              <a:spLocks noChangeArrowheads="1"/>
            </p:cNvSpPr>
            <p:nvPr/>
          </p:nvSpPr>
          <p:spPr bwMode="auto">
            <a:xfrm>
              <a:off x="240" y="3936"/>
              <a:ext cx="1728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CLUSTER</a:t>
              </a:r>
            </a:p>
          </p:txBody>
        </p:sp>
        <p:sp>
          <p:nvSpPr>
            <p:cNvPr id="54350" name="Rectangle 78"/>
            <p:cNvSpPr>
              <a:spLocks noChangeArrowheads="1"/>
            </p:cNvSpPr>
            <p:nvPr/>
          </p:nvSpPr>
          <p:spPr bwMode="auto">
            <a:xfrm>
              <a:off x="1632" y="3552"/>
              <a:ext cx="288" cy="24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GIP</a:t>
              </a:r>
            </a:p>
          </p:txBody>
        </p:sp>
      </p:grpSp>
      <p:grpSp>
        <p:nvGrpSpPr>
          <p:cNvPr id="19" name="Group 79"/>
          <p:cNvGrpSpPr>
            <a:grpSpLocks/>
          </p:cNvGrpSpPr>
          <p:nvPr/>
        </p:nvGrpSpPr>
        <p:grpSpPr bwMode="auto">
          <a:xfrm>
            <a:off x="6096000" y="4724400"/>
            <a:ext cx="2865438" cy="1828800"/>
            <a:chOff x="212" y="2976"/>
            <a:chExt cx="1805" cy="1152"/>
          </a:xfrm>
        </p:grpSpPr>
        <p:sp>
          <p:nvSpPr>
            <p:cNvPr id="54352" name="Rectangle 80"/>
            <p:cNvSpPr>
              <a:spLocks noChangeArrowheads="1"/>
            </p:cNvSpPr>
            <p:nvPr/>
          </p:nvSpPr>
          <p:spPr bwMode="auto">
            <a:xfrm>
              <a:off x="240" y="3026"/>
              <a:ext cx="1728" cy="9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53" name="Rectangle 81"/>
            <p:cNvSpPr>
              <a:spLocks noChangeArrowheads="1"/>
            </p:cNvSpPr>
            <p:nvPr/>
          </p:nvSpPr>
          <p:spPr bwMode="auto">
            <a:xfrm>
              <a:off x="1180" y="2976"/>
              <a:ext cx="675" cy="4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CEMon</a:t>
              </a:r>
            </a:p>
          </p:txBody>
        </p:sp>
        <p:sp>
          <p:nvSpPr>
            <p:cNvPr id="54354" name="Text Box 82"/>
            <p:cNvSpPr txBox="1">
              <a:spLocks noChangeArrowheads="1"/>
            </p:cNvSpPr>
            <p:nvPr/>
          </p:nvSpPr>
          <p:spPr bwMode="auto">
            <a:xfrm>
              <a:off x="212" y="3552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CE</a:t>
              </a:r>
            </a:p>
          </p:txBody>
        </p:sp>
        <p:sp>
          <p:nvSpPr>
            <p:cNvPr id="54355" name="Rectangle 83"/>
            <p:cNvSpPr>
              <a:spLocks noChangeArrowheads="1"/>
            </p:cNvSpPr>
            <p:nvPr/>
          </p:nvSpPr>
          <p:spPr bwMode="auto">
            <a:xfrm>
              <a:off x="449" y="2976"/>
              <a:ext cx="675" cy="4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Gate3</a:t>
              </a:r>
            </a:p>
          </p:txBody>
        </p:sp>
        <p:grpSp>
          <p:nvGrpSpPr>
            <p:cNvPr id="20" name="Group 84"/>
            <p:cNvGrpSpPr>
              <a:grpSpLocks/>
            </p:cNvGrpSpPr>
            <p:nvPr/>
          </p:nvGrpSpPr>
          <p:grpSpPr bwMode="auto">
            <a:xfrm>
              <a:off x="528" y="3571"/>
              <a:ext cx="1056" cy="346"/>
              <a:chOff x="768" y="3571"/>
              <a:chExt cx="1056" cy="346"/>
            </a:xfrm>
          </p:grpSpPr>
          <p:sp>
            <p:nvSpPr>
              <p:cNvPr id="54357" name="Rectangle 85"/>
              <p:cNvSpPr>
                <a:spLocks noChangeArrowheads="1"/>
              </p:cNvSpPr>
              <p:nvPr/>
            </p:nvSpPr>
            <p:spPr bwMode="auto">
              <a:xfrm>
                <a:off x="864" y="3670"/>
                <a:ext cx="960" cy="24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/>
                  <a:t>job-managers</a:t>
                </a:r>
              </a:p>
            </p:txBody>
          </p:sp>
          <p:sp>
            <p:nvSpPr>
              <p:cNvPr id="54358" name="Rectangle 86"/>
              <p:cNvSpPr>
                <a:spLocks noChangeArrowheads="1"/>
              </p:cNvSpPr>
              <p:nvPr/>
            </p:nvSpPr>
            <p:spPr bwMode="auto">
              <a:xfrm>
                <a:off x="816" y="3620"/>
                <a:ext cx="960" cy="24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/>
                  <a:t>job-managers</a:t>
                </a:r>
              </a:p>
            </p:txBody>
          </p:sp>
          <p:sp>
            <p:nvSpPr>
              <p:cNvPr id="54359" name="Rectangle 87"/>
              <p:cNvSpPr>
                <a:spLocks noChangeArrowheads="1"/>
              </p:cNvSpPr>
              <p:nvPr/>
            </p:nvSpPr>
            <p:spPr bwMode="auto">
              <a:xfrm>
                <a:off x="768" y="3571"/>
                <a:ext cx="960" cy="24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/>
                  <a:t>job-managers</a:t>
                </a:r>
              </a:p>
            </p:txBody>
          </p:sp>
        </p:grpSp>
        <p:grpSp>
          <p:nvGrpSpPr>
            <p:cNvPr id="21" name="Group 88"/>
            <p:cNvGrpSpPr>
              <a:grpSpLocks/>
            </p:cNvGrpSpPr>
            <p:nvPr/>
          </p:nvGrpSpPr>
          <p:grpSpPr bwMode="auto">
            <a:xfrm>
              <a:off x="720" y="3372"/>
              <a:ext cx="384" cy="199"/>
              <a:chOff x="528" y="3372"/>
              <a:chExt cx="384" cy="199"/>
            </a:xfrm>
          </p:grpSpPr>
          <p:sp>
            <p:nvSpPr>
              <p:cNvPr id="54361" name="Line 89"/>
              <p:cNvSpPr>
                <a:spLocks noChangeShapeType="1"/>
              </p:cNvSpPr>
              <p:nvPr/>
            </p:nvSpPr>
            <p:spPr bwMode="auto">
              <a:xfrm>
                <a:off x="816" y="3372"/>
                <a:ext cx="0" cy="1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62" name="Line 90"/>
              <p:cNvSpPr>
                <a:spLocks noChangeShapeType="1"/>
              </p:cNvSpPr>
              <p:nvPr/>
            </p:nvSpPr>
            <p:spPr bwMode="auto">
              <a:xfrm>
                <a:off x="864" y="3372"/>
                <a:ext cx="0" cy="1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63" name="Line 91"/>
              <p:cNvSpPr>
                <a:spLocks noChangeShapeType="1"/>
              </p:cNvSpPr>
              <p:nvPr/>
            </p:nvSpPr>
            <p:spPr bwMode="auto">
              <a:xfrm>
                <a:off x="912" y="3372"/>
                <a:ext cx="0" cy="1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64" name="Text Box 92"/>
              <p:cNvSpPr txBox="1">
                <a:spLocks noChangeArrowheads="1"/>
              </p:cNvSpPr>
              <p:nvPr/>
            </p:nvSpPr>
            <p:spPr bwMode="auto">
              <a:xfrm>
                <a:off x="528" y="3372"/>
                <a:ext cx="321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/>
                  <a:t>jobs</a:t>
                </a:r>
              </a:p>
            </p:txBody>
          </p:sp>
        </p:grpSp>
        <p:grpSp>
          <p:nvGrpSpPr>
            <p:cNvPr id="22" name="Group 93"/>
            <p:cNvGrpSpPr>
              <a:grpSpLocks/>
            </p:cNvGrpSpPr>
            <p:nvPr/>
          </p:nvGrpSpPr>
          <p:grpSpPr bwMode="auto">
            <a:xfrm>
              <a:off x="1632" y="3372"/>
              <a:ext cx="385" cy="199"/>
              <a:chOff x="1440" y="3372"/>
              <a:chExt cx="385" cy="199"/>
            </a:xfrm>
          </p:grpSpPr>
          <p:sp>
            <p:nvSpPr>
              <p:cNvPr id="54366" name="Line 94"/>
              <p:cNvSpPr>
                <a:spLocks noChangeShapeType="1"/>
              </p:cNvSpPr>
              <p:nvPr/>
            </p:nvSpPr>
            <p:spPr bwMode="auto">
              <a:xfrm flipV="1">
                <a:off x="1440" y="3372"/>
                <a:ext cx="0" cy="1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67" name="Line 95"/>
              <p:cNvSpPr>
                <a:spLocks noChangeShapeType="1"/>
              </p:cNvSpPr>
              <p:nvPr/>
            </p:nvSpPr>
            <p:spPr bwMode="auto">
              <a:xfrm flipV="1">
                <a:off x="1488" y="3372"/>
                <a:ext cx="0" cy="1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68" name="Line 96"/>
              <p:cNvSpPr>
                <a:spLocks noChangeShapeType="1"/>
              </p:cNvSpPr>
              <p:nvPr/>
            </p:nvSpPr>
            <p:spPr bwMode="auto">
              <a:xfrm flipV="1">
                <a:off x="1536" y="3372"/>
                <a:ext cx="0" cy="1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69" name="Text Box 97"/>
              <p:cNvSpPr txBox="1">
                <a:spLocks noChangeArrowheads="1"/>
              </p:cNvSpPr>
              <p:nvPr/>
            </p:nvSpPr>
            <p:spPr bwMode="auto">
              <a:xfrm>
                <a:off x="1528" y="3372"/>
                <a:ext cx="297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/>
                  <a:t>info</a:t>
                </a:r>
              </a:p>
            </p:txBody>
          </p:sp>
        </p:grpSp>
        <p:sp>
          <p:nvSpPr>
            <p:cNvPr id="54370" name="Rectangle 98"/>
            <p:cNvSpPr>
              <a:spLocks noChangeArrowheads="1"/>
            </p:cNvSpPr>
            <p:nvPr/>
          </p:nvSpPr>
          <p:spPr bwMode="auto">
            <a:xfrm>
              <a:off x="240" y="3936"/>
              <a:ext cx="1728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CLUSTER</a:t>
              </a:r>
            </a:p>
          </p:txBody>
        </p:sp>
        <p:sp>
          <p:nvSpPr>
            <p:cNvPr id="54371" name="Rectangle 99"/>
            <p:cNvSpPr>
              <a:spLocks noChangeArrowheads="1"/>
            </p:cNvSpPr>
            <p:nvPr/>
          </p:nvSpPr>
          <p:spPr bwMode="auto">
            <a:xfrm>
              <a:off x="1632" y="3552"/>
              <a:ext cx="288" cy="24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GIP</a:t>
              </a:r>
            </a:p>
          </p:txBody>
        </p:sp>
      </p:grpSp>
      <p:sp>
        <p:nvSpPr>
          <p:cNvPr id="54372" name="Text Box 100"/>
          <p:cNvSpPr txBox="1">
            <a:spLocks noChangeArrowheads="1"/>
          </p:cNvSpPr>
          <p:nvPr/>
        </p:nvSpPr>
        <p:spPr bwMode="auto">
          <a:xfrm>
            <a:off x="1568450" y="2322513"/>
            <a:ext cx="781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ReSS</a:t>
            </a:r>
          </a:p>
        </p:txBody>
      </p:sp>
      <p:sp>
        <p:nvSpPr>
          <p:cNvPr id="54373" name="Text Box 101"/>
          <p:cNvSpPr txBox="1">
            <a:spLocks noChangeArrowheads="1"/>
          </p:cNvSpPr>
          <p:nvPr/>
        </p:nvSpPr>
        <p:spPr bwMode="auto">
          <a:xfrm>
            <a:off x="204788" y="1289050"/>
            <a:ext cx="61436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 Users express cluster requirements in the JDL</a:t>
            </a:r>
          </a:p>
          <a:p>
            <a:pPr>
              <a:buFontTx/>
              <a:buChar char="•"/>
            </a:pPr>
            <a:r>
              <a:rPr lang="en-US"/>
              <a:t> Jobs sit in the site batch system queue until execution</a:t>
            </a:r>
          </a:p>
          <a:p>
            <a:pPr>
              <a:buFontTx/>
              <a:buChar char="•"/>
            </a:pPr>
            <a:r>
              <a:rPr lang="en-US"/>
              <a:t> ReSS can be queried and info passed to VO matchmaker</a:t>
            </a:r>
          </a:p>
        </p:txBody>
      </p:sp>
      <p:grpSp>
        <p:nvGrpSpPr>
          <p:cNvPr id="23" name="Group 103"/>
          <p:cNvGrpSpPr>
            <a:grpSpLocks/>
          </p:cNvGrpSpPr>
          <p:nvPr/>
        </p:nvGrpSpPr>
        <p:grpSpPr bwMode="auto">
          <a:xfrm>
            <a:off x="263525" y="4341813"/>
            <a:ext cx="8742363" cy="274637"/>
            <a:chOff x="430" y="2666"/>
            <a:chExt cx="4934" cy="173"/>
          </a:xfrm>
        </p:grpSpPr>
        <p:sp>
          <p:nvSpPr>
            <p:cNvPr id="54376" name="Line 104"/>
            <p:cNvSpPr>
              <a:spLocks noChangeShapeType="1"/>
            </p:cNvSpPr>
            <p:nvPr/>
          </p:nvSpPr>
          <p:spPr bwMode="auto">
            <a:xfrm>
              <a:off x="430" y="2686"/>
              <a:ext cx="49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4377" name="Text Box 105"/>
            <p:cNvSpPr txBox="1">
              <a:spLocks noChangeArrowheads="1"/>
            </p:cNvSpPr>
            <p:nvPr/>
          </p:nvSpPr>
          <p:spPr bwMode="auto">
            <a:xfrm>
              <a:off x="4501" y="2666"/>
              <a:ext cx="845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i="1"/>
                <a:t>Grid / Site Interface</a:t>
              </a:r>
            </a:p>
          </p:txBody>
        </p:sp>
      </p:grpSp>
      <p:grpSp>
        <p:nvGrpSpPr>
          <p:cNvPr id="24" name="Group 109"/>
          <p:cNvGrpSpPr>
            <a:grpSpLocks/>
          </p:cNvGrpSpPr>
          <p:nvPr/>
        </p:nvGrpSpPr>
        <p:grpSpPr bwMode="auto">
          <a:xfrm>
            <a:off x="6480175" y="1052513"/>
            <a:ext cx="457200" cy="3314700"/>
            <a:chOff x="4082" y="663"/>
            <a:chExt cx="288" cy="2088"/>
          </a:xfrm>
        </p:grpSpPr>
        <p:sp>
          <p:nvSpPr>
            <p:cNvPr id="54379" name="Line 107"/>
            <p:cNvSpPr>
              <a:spLocks noChangeShapeType="1"/>
            </p:cNvSpPr>
            <p:nvPr/>
          </p:nvSpPr>
          <p:spPr bwMode="auto">
            <a:xfrm rot="-5400000">
              <a:off x="3225" y="1745"/>
              <a:ext cx="20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4380" name="Text Box 108"/>
            <p:cNvSpPr txBox="1">
              <a:spLocks noChangeArrowheads="1"/>
            </p:cNvSpPr>
            <p:nvPr/>
          </p:nvSpPr>
          <p:spPr bwMode="auto">
            <a:xfrm rot="-5400000">
              <a:off x="3906" y="839"/>
              <a:ext cx="64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200" i="1"/>
                <a:t>VO / Grid Interface</a:t>
              </a:r>
            </a:p>
          </p:txBody>
        </p:sp>
      </p:grpSp>
      <p:sp>
        <p:nvSpPr>
          <p:cNvPr id="54382" name="Text Box 110"/>
          <p:cNvSpPr txBox="1">
            <a:spLocks noChangeArrowheads="1"/>
          </p:cNvSpPr>
          <p:nvPr/>
        </p:nvSpPr>
        <p:spPr bwMode="auto">
          <a:xfrm rot="-5400000">
            <a:off x="-75407" y="2971007"/>
            <a:ext cx="8112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Grid</a:t>
            </a:r>
          </a:p>
        </p:txBody>
      </p:sp>
      <p:sp>
        <p:nvSpPr>
          <p:cNvPr id="54383" name="Text Box 111"/>
          <p:cNvSpPr txBox="1">
            <a:spLocks noChangeArrowheads="1"/>
          </p:cNvSpPr>
          <p:nvPr/>
        </p:nvSpPr>
        <p:spPr bwMode="auto">
          <a:xfrm rot="-5400000">
            <a:off x="-19050" y="4746625"/>
            <a:ext cx="742950" cy="457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Site</a:t>
            </a:r>
          </a:p>
        </p:txBody>
      </p:sp>
      <p:sp>
        <p:nvSpPr>
          <p:cNvPr id="54384" name="Text Box 112"/>
          <p:cNvSpPr txBox="1">
            <a:spLocks noChangeArrowheads="1"/>
          </p:cNvSpPr>
          <p:nvPr/>
        </p:nvSpPr>
        <p:spPr bwMode="auto">
          <a:xfrm rot="-16200000">
            <a:off x="8446294" y="2823369"/>
            <a:ext cx="6238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VO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198</Words>
  <Application>Microsoft Office PowerPoint</Application>
  <PresentationFormat>On-screen Show (4:3)</PresentationFormat>
  <Paragraphs>110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SAM-Grid Diagram</vt:lpstr>
      <vt:lpstr>ReSS Architecture</vt:lpstr>
    </vt:vector>
  </TitlesOfParts>
  <Company>Fermi National Accel 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Gabriele Garzoglio</dc:creator>
  <cp:lastModifiedBy>Gabriele Garzoglio</cp:lastModifiedBy>
  <cp:revision>2</cp:revision>
  <dcterms:created xsi:type="dcterms:W3CDTF">2008-04-23T19:42:05Z</dcterms:created>
  <dcterms:modified xsi:type="dcterms:W3CDTF">2008-04-23T19:50:56Z</dcterms:modified>
</cp:coreProperties>
</file>