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3" r:id="rId3"/>
    <p:sldId id="263" r:id="rId4"/>
    <p:sldId id="264" r:id="rId5"/>
    <p:sldId id="349" r:id="rId6"/>
    <p:sldId id="265" r:id="rId7"/>
    <p:sldId id="350" r:id="rId8"/>
    <p:sldId id="354" r:id="rId9"/>
    <p:sldId id="317" r:id="rId10"/>
    <p:sldId id="351" r:id="rId11"/>
    <p:sldId id="266" r:id="rId12"/>
    <p:sldId id="260" r:id="rId13"/>
    <p:sldId id="316" r:id="rId14"/>
    <p:sldId id="355" r:id="rId15"/>
    <p:sldId id="268" r:id="rId16"/>
    <p:sldId id="269" r:id="rId17"/>
    <p:sldId id="274" r:id="rId18"/>
    <p:sldId id="270" r:id="rId19"/>
    <p:sldId id="271" r:id="rId20"/>
    <p:sldId id="273" r:id="rId21"/>
    <p:sldId id="272" r:id="rId22"/>
    <p:sldId id="275" r:id="rId23"/>
    <p:sldId id="326" r:id="rId24"/>
    <p:sldId id="352" r:id="rId25"/>
    <p:sldId id="276" r:id="rId26"/>
    <p:sldId id="287" r:id="rId27"/>
    <p:sldId id="278" r:id="rId28"/>
    <p:sldId id="343" r:id="rId29"/>
    <p:sldId id="280" r:id="rId30"/>
    <p:sldId id="345" r:id="rId31"/>
    <p:sldId id="291" r:id="rId32"/>
    <p:sldId id="346" r:id="rId33"/>
    <p:sldId id="341" r:id="rId34"/>
    <p:sldId id="293" r:id="rId35"/>
    <p:sldId id="356" r:id="rId36"/>
    <p:sldId id="323" r:id="rId37"/>
    <p:sldId id="312" r:id="rId38"/>
    <p:sldId id="313" r:id="rId39"/>
    <p:sldId id="308" r:id="rId40"/>
    <p:sldId id="309" r:id="rId41"/>
    <p:sldId id="310" r:id="rId42"/>
    <p:sldId id="357" r:id="rId43"/>
    <p:sldId id="285" r:id="rId44"/>
    <p:sldId id="304" r:id="rId45"/>
    <p:sldId id="358" r:id="rId46"/>
  </p:sldIdLst>
  <p:sldSz cx="9144000" cy="6858000" type="screen4x3"/>
  <p:notesSz cx="69469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B61"/>
    <a:srgbClr val="009688"/>
    <a:srgbClr val="768628"/>
    <a:srgbClr val="60C900"/>
    <a:srgbClr val="00AE00"/>
    <a:srgbClr val="DC0081"/>
    <a:srgbClr val="000000"/>
    <a:srgbClr val="8CF4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16" autoAdjust="0"/>
    <p:restoredTop sz="83486" autoAdjust="0"/>
  </p:normalViewPr>
  <p:slideViewPr>
    <p:cSldViewPr>
      <p:cViewPr varScale="1">
        <p:scale>
          <a:sx n="79" d="100"/>
          <a:sy n="79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92" tIns="44943" rIns="91492" bIns="44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3738"/>
            <a:ext cx="4616450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Brief history will follow after this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One example of SRM v2.2 testing in last Super Computing.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We don’t have a statistics in US like our European colleagues.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Shows recovery from the machine problem and archiving HPSS down time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Dynamic SRM instantiation</a:t>
            </a:r>
          </a:p>
          <a:p>
            <a:r>
              <a:rPr lang="en-US" dirty="0" smtClean="0"/>
              <a:t>BeStMan can be run with host cert, service cert and even with user proxy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lvl="2" defTabSz="873125"/>
            <a:r>
              <a:rPr lang="en-US" smtClean="0"/>
              <a:t>ESG main: </a:t>
            </a:r>
            <a:r>
              <a:rPr lang="en-US" sz="1500" smtClean="0"/>
              <a:t>Downloads to date: 31TB/99,938 files</a:t>
            </a:r>
          </a:p>
          <a:p>
            <a:pPr defTabSz="873125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Brief history will follow after this slide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This list does not include anyone in the storage component development and implementations.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598988" cy="3449638"/>
          </a:xfrm>
          <a:solidFill>
            <a:srgbClr val="FFFFFF"/>
          </a:solidFill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4675"/>
            <a:ext cx="5095875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598988" cy="3449638"/>
          </a:xfrm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4675"/>
            <a:ext cx="5095875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598988" cy="3449638"/>
          </a:xfrm>
          <a:solidFill>
            <a:srgbClr val="FFFFFF"/>
          </a:solidFill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4675"/>
            <a:ext cx="5095875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After that, “then…”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169988" y="693738"/>
            <a:ext cx="4606925" cy="3462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/>
          </p:nvPr>
        </p:nvSpPr>
        <p:spPr>
          <a:xfrm>
            <a:off x="925513" y="4386263"/>
            <a:ext cx="5094287" cy="4156075"/>
          </a:xfrm>
          <a:noFill/>
          <a:ln w="9525"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69988" y="693738"/>
            <a:ext cx="4606925" cy="3462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/>
          </p:nvPr>
        </p:nvSpPr>
        <p:spPr>
          <a:xfrm>
            <a:off x="925513" y="4386263"/>
            <a:ext cx="5094287" cy="4156075"/>
          </a:xfrm>
          <a:noFill/>
          <a:ln w="9525"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30"/>
          <p:cNvSpPr>
            <a:spLocks noChangeArrowheads="1"/>
          </p:cNvSpPr>
          <p:nvPr userDrawn="1"/>
        </p:nvSpPr>
        <p:spPr bwMode="auto">
          <a:xfrm>
            <a:off x="609600" y="1752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Line 1031"/>
          <p:cNvSpPr>
            <a:spLocks noChangeShapeType="1"/>
          </p:cNvSpPr>
          <p:nvPr userDrawn="1"/>
        </p:nvSpPr>
        <p:spPr bwMode="auto">
          <a:xfrm>
            <a:off x="1981200" y="3581400"/>
            <a:ext cx="6511925" cy="1588"/>
          </a:xfrm>
          <a:prstGeom prst="line">
            <a:avLst/>
          </a:prstGeom>
          <a:noFill/>
          <a:ln w="1908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0"/>
            <a:ext cx="648017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6B61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219200"/>
            <a:ext cx="43449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49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64008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447800" y="990600"/>
            <a:ext cx="6400800" cy="0"/>
          </a:xfrm>
          <a:prstGeom prst="line">
            <a:avLst/>
          </a:prstGeom>
          <a:noFill/>
          <a:ln w="76200" cmpd="tri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96325" y="6167438"/>
            <a:ext cx="3794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756650" y="6554788"/>
            <a:ext cx="2984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DDD1F5F5-FF07-455E-93C0-82A8EDD09E45}" type="slidenum">
              <a:rPr lang="en-US" sz="800">
                <a:solidFill>
                  <a:srgbClr val="009688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sz="800">
              <a:solidFill>
                <a:srgbClr val="009688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3" y="1219200"/>
            <a:ext cx="8842375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4138" tIns="41275" rIns="84138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text styles Click to edit Master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6327" name="Picture 11" descr="osg_logo_4c_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400" y="228600"/>
            <a:ext cx="1336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6569075"/>
            <a:ext cx="16700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000" b="1" dirty="0">
                <a:solidFill>
                  <a:schemeClr val="tx1"/>
                </a:solidFill>
                <a:latin typeface="Arial" charset="0"/>
                <a:cs typeface="+mn-cs"/>
              </a:rPr>
              <a:t>A. Sim, CRD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en-US" sz="1000" b="1" dirty="0">
                <a:solidFill>
                  <a:schemeClr val="tx1"/>
                </a:solidFill>
                <a:latin typeface="Arial" charset="0"/>
                <a:cs typeface="+mn-cs"/>
              </a:rPr>
              <a:t>L</a:t>
            </a:r>
            <a:r>
              <a:rPr lang="en-US" sz="4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" charset="0"/>
                <a:cs typeface="+mn-cs"/>
              </a:rPr>
              <a:t>B</a:t>
            </a:r>
            <a:r>
              <a:rPr lang="en-US" sz="4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" charset="0"/>
                <a:cs typeface="+mn-cs"/>
              </a:rPr>
              <a:t>N</a:t>
            </a:r>
            <a:r>
              <a:rPr lang="en-US" sz="4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" charset="0"/>
                <a:cs typeface="+mn-cs"/>
              </a:rPr>
              <a:t>L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286000" y="6557711"/>
            <a:ext cx="51054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Florida International</a:t>
            </a:r>
            <a:r>
              <a:rPr lang="en-US" baseline="0" dirty="0" smtClean="0">
                <a:solidFill>
                  <a:schemeClr val="tx1"/>
                </a:solidFill>
                <a:cs typeface="+mn-cs"/>
              </a:rPr>
              <a:t> Grid School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cs typeface="+mn-cs"/>
              </a:rPr>
              <a:t>, 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Jan. 30, 2008</a:t>
            </a:r>
            <a:endParaRPr lang="en-US" dirty="0">
              <a:solidFill>
                <a:schemeClr val="tx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8255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09563" indent="-309563" algn="l" defTabSz="825500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1513" indent="-247650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accent2"/>
          </a:solidFill>
          <a:latin typeface="+mn-lt"/>
        </a:defRPr>
      </a:lvl2pPr>
      <a:lvl3pPr marL="10318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chemeClr val="accent1"/>
          </a:solidFill>
          <a:latin typeface="+mn-lt"/>
        </a:defRPr>
      </a:lvl3pPr>
      <a:lvl4pPr marL="1446213" indent="-207963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000" b="1">
          <a:solidFill>
            <a:srgbClr val="DC0081"/>
          </a:solidFill>
          <a:latin typeface="+mn-lt"/>
        </a:defRPr>
      </a:lvl4pPr>
      <a:lvl5pPr marL="18573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5pPr>
      <a:lvl6pPr marL="23145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6pPr>
      <a:lvl7pPr marL="27717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7pPr>
      <a:lvl8pPr marL="32289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8pPr>
      <a:lvl9pPr marL="3686175" indent="-206375" algn="l" defTabSz="825500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2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wmf"/><Relationship Id="rId27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2225" y="2120900"/>
            <a:ext cx="8939213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295400"/>
            <a:ext cx="86868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endParaRPr lang="en-US" sz="3600" b="1" dirty="0">
              <a:solidFill>
                <a:srgbClr val="063DE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endParaRPr lang="en-US" sz="3600" b="1" dirty="0">
              <a:solidFill>
                <a:srgbClr val="063DE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r>
              <a:rPr lang="en-US" sz="4000" b="1" dirty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Grid, Storage and SRM</a:t>
            </a:r>
            <a:r>
              <a:rPr lang="en-US" sz="1000" b="1" dirty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en-US" sz="1000" b="1" dirty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endParaRPr lang="en-US" sz="1000" b="1" dirty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r>
              <a:rPr lang="en-US" sz="2800" b="1" dirty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endParaRPr lang="en-US" sz="2800" b="1" dirty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endParaRPr lang="en-US" sz="1800" b="1" dirty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r>
              <a:rPr lang="en-US" sz="1800" b="1" dirty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Jan. 29-31, 2008</a:t>
            </a:r>
            <a:endParaRPr lang="en-US" sz="2400" b="1" dirty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25000"/>
              </a:spcAft>
              <a:defRPr/>
            </a:pPr>
            <a:endParaRPr lang="en-US" sz="3200" b="1" dirty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0" latinLnBrk="1" hangingPunct="0">
              <a:lnSpc>
                <a:spcPct val="90000"/>
              </a:lnSpc>
              <a:spcAft>
                <a:spcPct val="25000"/>
              </a:spcAft>
              <a:defRPr/>
            </a:pPr>
            <a:endParaRPr lang="en-US" sz="3200" b="1" dirty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8793163" y="6570663"/>
            <a:ext cx="228600" cy="180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765425" y="1065213"/>
            <a:ext cx="2755900" cy="1746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 smtClean="0"/>
              <a:t>SRMs role in the data grid architecture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 smtClean="0"/>
              <a:t>Shared storage space allocation &amp; reservation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 smtClean="0"/>
              <a:t>important for data intensive applications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Get/put files from/into spaces</a:t>
            </a:r>
          </a:p>
          <a:p>
            <a:pPr lvl="2">
              <a:lnSpc>
                <a:spcPct val="125000"/>
              </a:lnSpc>
              <a:defRPr/>
            </a:pPr>
            <a:r>
              <a:rPr lang="en-US" sz="1600" dirty="0" smtClean="0"/>
              <a:t>archived files on mass storage systems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File transfers from/to remote sites, file replication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Negotiate transfer protocols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File and space management with lifetime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support non-blocking (asynchronous) requests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Directory management 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 smtClean="0"/>
              <a:t>Interoperate with other SRMs</a:t>
            </a:r>
          </a:p>
          <a:p>
            <a:pPr lvl="1">
              <a:lnSpc>
                <a:spcPct val="75000"/>
              </a:lnSpc>
              <a:defRPr/>
            </a:pPr>
            <a:endParaRPr lang="en-US" sz="1400" dirty="0" smtClean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SRMs role in 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8575"/>
            <a:ext cx="7239000" cy="9445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Client </a:t>
            </a:r>
            <a:r>
              <a:rPr lang="en-US" sz="2800" dirty="0"/>
              <a:t>and Peer-to-Peer Uniform Interface</a:t>
            </a:r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 flipH="1">
            <a:off x="4267200" y="27432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3048000" y="1828800"/>
            <a:ext cx="914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7407275" y="5622925"/>
            <a:ext cx="895350" cy="531813"/>
            <a:chOff x="4666" y="3542"/>
            <a:chExt cx="564" cy="335"/>
          </a:xfrm>
        </p:grpSpPr>
        <p:sp>
          <p:nvSpPr>
            <p:cNvPr id="27726" name="Rectangle 6"/>
            <p:cNvSpPr>
              <a:spLocks noChangeArrowheads="1"/>
            </p:cNvSpPr>
            <p:nvPr/>
          </p:nvSpPr>
          <p:spPr bwMode="auto">
            <a:xfrm>
              <a:off x="4666" y="3590"/>
              <a:ext cx="564" cy="28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27" name="Rectangle 7"/>
            <p:cNvSpPr>
              <a:spLocks noChangeArrowheads="1"/>
            </p:cNvSpPr>
            <p:nvPr/>
          </p:nvSpPr>
          <p:spPr bwMode="auto">
            <a:xfrm>
              <a:off x="4826" y="3688"/>
              <a:ext cx="98" cy="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28" name="Line 8"/>
            <p:cNvSpPr>
              <a:spLocks noChangeShapeType="1"/>
            </p:cNvSpPr>
            <p:nvPr/>
          </p:nvSpPr>
          <p:spPr bwMode="auto">
            <a:xfrm>
              <a:off x="4847" y="3725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9" name="Line 9"/>
            <p:cNvSpPr>
              <a:spLocks noChangeShapeType="1"/>
            </p:cNvSpPr>
            <p:nvPr/>
          </p:nvSpPr>
          <p:spPr bwMode="auto">
            <a:xfrm>
              <a:off x="4846" y="375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Line 10"/>
            <p:cNvSpPr>
              <a:spLocks noChangeShapeType="1"/>
            </p:cNvSpPr>
            <p:nvPr/>
          </p:nvSpPr>
          <p:spPr bwMode="auto">
            <a:xfrm flipV="1">
              <a:off x="4847" y="3779"/>
              <a:ext cx="5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Line 11"/>
            <p:cNvSpPr>
              <a:spLocks noChangeShapeType="1"/>
            </p:cNvSpPr>
            <p:nvPr/>
          </p:nvSpPr>
          <p:spPr bwMode="auto">
            <a:xfrm>
              <a:off x="4849" y="3808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Line 12"/>
            <p:cNvSpPr>
              <a:spLocks noChangeShapeType="1"/>
            </p:cNvSpPr>
            <p:nvPr/>
          </p:nvSpPr>
          <p:spPr bwMode="auto">
            <a:xfrm>
              <a:off x="4848" y="3837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Rectangle 13"/>
            <p:cNvSpPr>
              <a:spLocks noChangeArrowheads="1"/>
            </p:cNvSpPr>
            <p:nvPr/>
          </p:nvSpPr>
          <p:spPr bwMode="auto">
            <a:xfrm>
              <a:off x="4958" y="3687"/>
              <a:ext cx="98" cy="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34" name="Line 14"/>
            <p:cNvSpPr>
              <a:spLocks noChangeShapeType="1"/>
            </p:cNvSpPr>
            <p:nvPr/>
          </p:nvSpPr>
          <p:spPr bwMode="auto">
            <a:xfrm>
              <a:off x="4979" y="3724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5" name="Line 15"/>
            <p:cNvSpPr>
              <a:spLocks noChangeShapeType="1"/>
            </p:cNvSpPr>
            <p:nvPr/>
          </p:nvSpPr>
          <p:spPr bwMode="auto">
            <a:xfrm>
              <a:off x="4984" y="3749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6" name="Line 16"/>
            <p:cNvSpPr>
              <a:spLocks noChangeShapeType="1"/>
            </p:cNvSpPr>
            <p:nvPr/>
          </p:nvSpPr>
          <p:spPr bwMode="auto">
            <a:xfrm>
              <a:off x="4979" y="3779"/>
              <a:ext cx="5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Line 17"/>
            <p:cNvSpPr>
              <a:spLocks noChangeShapeType="1"/>
            </p:cNvSpPr>
            <p:nvPr/>
          </p:nvSpPr>
          <p:spPr bwMode="auto">
            <a:xfrm>
              <a:off x="4982" y="3807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8" name="Line 18"/>
            <p:cNvSpPr>
              <a:spLocks noChangeShapeType="1"/>
            </p:cNvSpPr>
            <p:nvPr/>
          </p:nvSpPr>
          <p:spPr bwMode="auto">
            <a:xfrm>
              <a:off x="4980" y="3836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Rectangle 19"/>
            <p:cNvSpPr>
              <a:spLocks noChangeArrowheads="1"/>
            </p:cNvSpPr>
            <p:nvPr/>
          </p:nvSpPr>
          <p:spPr bwMode="auto">
            <a:xfrm>
              <a:off x="4696" y="3686"/>
              <a:ext cx="97" cy="1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40" name="Line 20"/>
            <p:cNvSpPr>
              <a:spLocks noChangeShapeType="1"/>
            </p:cNvSpPr>
            <p:nvPr/>
          </p:nvSpPr>
          <p:spPr bwMode="auto">
            <a:xfrm>
              <a:off x="4716" y="3749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Line 21"/>
            <p:cNvSpPr>
              <a:spLocks noChangeShapeType="1"/>
            </p:cNvSpPr>
            <p:nvPr/>
          </p:nvSpPr>
          <p:spPr bwMode="auto">
            <a:xfrm>
              <a:off x="4713" y="3779"/>
              <a:ext cx="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2" name="Line 22"/>
            <p:cNvSpPr>
              <a:spLocks noChangeShapeType="1"/>
            </p:cNvSpPr>
            <p:nvPr/>
          </p:nvSpPr>
          <p:spPr bwMode="auto">
            <a:xfrm>
              <a:off x="4713" y="3807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3" name="Line 23"/>
            <p:cNvSpPr>
              <a:spLocks noChangeShapeType="1"/>
            </p:cNvSpPr>
            <p:nvPr/>
          </p:nvSpPr>
          <p:spPr bwMode="auto">
            <a:xfrm>
              <a:off x="4713" y="3835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4" name="Rectangle 24"/>
            <p:cNvSpPr>
              <a:spLocks noChangeArrowheads="1"/>
            </p:cNvSpPr>
            <p:nvPr/>
          </p:nvSpPr>
          <p:spPr bwMode="auto">
            <a:xfrm>
              <a:off x="5095" y="3689"/>
              <a:ext cx="98" cy="1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45" name="Line 25"/>
            <p:cNvSpPr>
              <a:spLocks noChangeShapeType="1"/>
            </p:cNvSpPr>
            <p:nvPr/>
          </p:nvSpPr>
          <p:spPr bwMode="auto">
            <a:xfrm>
              <a:off x="5112" y="3731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6" name="Line 26"/>
            <p:cNvSpPr>
              <a:spLocks noChangeShapeType="1"/>
            </p:cNvSpPr>
            <p:nvPr/>
          </p:nvSpPr>
          <p:spPr bwMode="auto">
            <a:xfrm>
              <a:off x="5110" y="3756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7" name="Line 27"/>
            <p:cNvSpPr>
              <a:spLocks noChangeShapeType="1"/>
            </p:cNvSpPr>
            <p:nvPr/>
          </p:nvSpPr>
          <p:spPr bwMode="auto">
            <a:xfrm flipV="1">
              <a:off x="5112" y="3786"/>
              <a:ext cx="5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8" name="Line 28"/>
            <p:cNvSpPr>
              <a:spLocks noChangeShapeType="1"/>
            </p:cNvSpPr>
            <p:nvPr/>
          </p:nvSpPr>
          <p:spPr bwMode="auto">
            <a:xfrm>
              <a:off x="5112" y="3814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9" name="Line 29"/>
            <p:cNvSpPr>
              <a:spLocks noChangeShapeType="1"/>
            </p:cNvSpPr>
            <p:nvPr/>
          </p:nvSpPr>
          <p:spPr bwMode="auto">
            <a:xfrm>
              <a:off x="5115" y="3841"/>
              <a:ext cx="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0" name="Rectangle 30"/>
            <p:cNvSpPr>
              <a:spLocks noChangeArrowheads="1"/>
            </p:cNvSpPr>
            <p:nvPr/>
          </p:nvSpPr>
          <p:spPr bwMode="auto">
            <a:xfrm>
              <a:off x="4781" y="3542"/>
              <a:ext cx="3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MSS</a:t>
              </a:r>
            </a:p>
          </p:txBody>
        </p:sp>
        <p:sp>
          <p:nvSpPr>
            <p:cNvPr id="27751" name="Line 31"/>
            <p:cNvSpPr>
              <a:spLocks noChangeShapeType="1"/>
            </p:cNvSpPr>
            <p:nvPr/>
          </p:nvSpPr>
          <p:spPr bwMode="auto">
            <a:xfrm>
              <a:off x="4720" y="372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32"/>
          <p:cNvSpPr>
            <a:spLocks noChangeArrowheads="1"/>
          </p:cNvSpPr>
          <p:nvPr/>
        </p:nvSpPr>
        <p:spPr bwMode="auto">
          <a:xfrm>
            <a:off x="6851650" y="4846638"/>
            <a:ext cx="1066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7654" name="Group 33"/>
          <p:cNvGrpSpPr>
            <a:grpSpLocks/>
          </p:cNvGrpSpPr>
          <p:nvPr/>
        </p:nvGrpSpPr>
        <p:grpSpPr bwMode="auto">
          <a:xfrm>
            <a:off x="1068388" y="4800600"/>
            <a:ext cx="788987" cy="639763"/>
            <a:chOff x="328" y="3216"/>
            <a:chExt cx="497" cy="403"/>
          </a:xfrm>
        </p:grpSpPr>
        <p:sp>
          <p:nvSpPr>
            <p:cNvPr id="27724" name="Rectangle 34"/>
            <p:cNvSpPr>
              <a:spLocks noChangeArrowheads="1"/>
            </p:cNvSpPr>
            <p:nvPr/>
          </p:nvSpPr>
          <p:spPr bwMode="auto">
            <a:xfrm>
              <a:off x="336" y="3245"/>
              <a:ext cx="480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25" name="Text Box 35"/>
            <p:cNvSpPr txBox="1">
              <a:spLocks noChangeArrowheads="1"/>
            </p:cNvSpPr>
            <p:nvPr/>
          </p:nvSpPr>
          <p:spPr bwMode="auto">
            <a:xfrm>
              <a:off x="328" y="3216"/>
              <a:ext cx="49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Storage 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Resource 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Manager</a:t>
              </a:r>
            </a:p>
          </p:txBody>
        </p:sp>
      </p:grpSp>
      <p:sp>
        <p:nvSpPr>
          <p:cNvPr id="27655" name="Text Box 36"/>
          <p:cNvSpPr txBox="1">
            <a:spLocks noChangeArrowheads="1"/>
          </p:cNvSpPr>
          <p:nvPr/>
        </p:nvSpPr>
        <p:spPr bwMode="auto">
          <a:xfrm>
            <a:off x="8229600" y="4343400"/>
            <a:ext cx="684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network</a:t>
            </a:r>
          </a:p>
        </p:txBody>
      </p:sp>
      <p:grpSp>
        <p:nvGrpSpPr>
          <p:cNvPr id="27656" name="Group 37"/>
          <p:cNvGrpSpPr>
            <a:grpSpLocks/>
          </p:cNvGrpSpPr>
          <p:nvPr/>
        </p:nvGrpSpPr>
        <p:grpSpPr bwMode="auto">
          <a:xfrm>
            <a:off x="4343400" y="1295400"/>
            <a:ext cx="1066800" cy="533400"/>
            <a:chOff x="1964" y="960"/>
            <a:chExt cx="672" cy="336"/>
          </a:xfrm>
        </p:grpSpPr>
        <p:sp>
          <p:nvSpPr>
            <p:cNvPr id="27722" name="Rectangle 38"/>
            <p:cNvSpPr>
              <a:spLocks noChangeArrowheads="1"/>
            </p:cNvSpPr>
            <p:nvPr/>
          </p:nvSpPr>
          <p:spPr bwMode="auto">
            <a:xfrm>
              <a:off x="1964" y="960"/>
              <a:ext cx="672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23" name="Text Box 39"/>
            <p:cNvSpPr txBox="1">
              <a:spLocks noChangeArrowheads="1"/>
            </p:cNvSpPr>
            <p:nvPr/>
          </p:nvSpPr>
          <p:spPr bwMode="auto">
            <a:xfrm>
              <a:off x="2092" y="1027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latin typeface="Times"/>
                </a:rPr>
                <a:t>client</a:t>
              </a:r>
            </a:p>
          </p:txBody>
        </p:sp>
      </p:grpSp>
      <p:sp>
        <p:nvSpPr>
          <p:cNvPr id="27657" name="Rectangle 40"/>
          <p:cNvSpPr>
            <a:spLocks noChangeArrowheads="1"/>
          </p:cNvSpPr>
          <p:nvPr/>
        </p:nvSpPr>
        <p:spPr bwMode="auto">
          <a:xfrm>
            <a:off x="2590800" y="1295400"/>
            <a:ext cx="1219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8" name="Text Box 41"/>
          <p:cNvSpPr txBox="1">
            <a:spLocks noChangeArrowheads="1"/>
          </p:cNvSpPr>
          <p:nvPr/>
        </p:nvSpPr>
        <p:spPr bwMode="auto">
          <a:xfrm>
            <a:off x="2571750" y="1295400"/>
            <a:ext cx="1314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Times"/>
              </a:rPr>
              <a:t>Client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latin typeface="Times"/>
              </a:rPr>
              <a:t>(command line)</a:t>
            </a:r>
          </a:p>
        </p:txBody>
      </p:sp>
      <p:sp>
        <p:nvSpPr>
          <p:cNvPr id="27659" name="Line 42"/>
          <p:cNvSpPr>
            <a:spLocks noChangeShapeType="1"/>
          </p:cNvSpPr>
          <p:nvPr/>
        </p:nvSpPr>
        <p:spPr bwMode="auto">
          <a:xfrm flipH="1">
            <a:off x="4876800" y="182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43"/>
          <p:cNvSpPr txBox="1">
            <a:spLocks noChangeArrowheads="1"/>
          </p:cNvSpPr>
          <p:nvPr/>
        </p:nvSpPr>
        <p:spPr bwMode="auto">
          <a:xfrm>
            <a:off x="3810000" y="1143000"/>
            <a:ext cx="5222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tx1"/>
                </a:solidFill>
                <a:latin typeface="Helvetica"/>
              </a:rPr>
              <a:t>...</a:t>
            </a:r>
          </a:p>
        </p:txBody>
      </p:sp>
      <p:sp>
        <p:nvSpPr>
          <p:cNvPr id="27661" name="Rectangle 44"/>
          <p:cNvSpPr>
            <a:spLocks noChangeArrowheads="1"/>
          </p:cNvSpPr>
          <p:nvPr/>
        </p:nvSpPr>
        <p:spPr bwMode="auto">
          <a:xfrm>
            <a:off x="1524000" y="1219200"/>
            <a:ext cx="5181600" cy="3048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62" name="Text Box 45"/>
          <p:cNvSpPr txBox="1">
            <a:spLocks noChangeArrowheads="1"/>
          </p:cNvSpPr>
          <p:nvPr/>
        </p:nvSpPr>
        <p:spPr bwMode="auto">
          <a:xfrm>
            <a:off x="5754688" y="1200150"/>
            <a:ext cx="950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latin typeface="Times"/>
              </a:rPr>
              <a:t>Client’s site</a:t>
            </a:r>
          </a:p>
        </p:txBody>
      </p:sp>
      <p:sp>
        <p:nvSpPr>
          <p:cNvPr id="27663" name="Text Box 46"/>
          <p:cNvSpPr txBox="1">
            <a:spLocks noChangeArrowheads="1"/>
          </p:cNvSpPr>
          <p:nvPr/>
        </p:nvSpPr>
        <p:spPr bwMode="auto">
          <a:xfrm>
            <a:off x="5715000" y="5105400"/>
            <a:ext cx="5222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tx1"/>
                </a:solidFill>
                <a:latin typeface="Helvetica"/>
              </a:rPr>
              <a:t>...</a:t>
            </a:r>
          </a:p>
        </p:txBody>
      </p:sp>
      <p:sp>
        <p:nvSpPr>
          <p:cNvPr id="27664" name="AutoShape 47"/>
          <p:cNvSpPr>
            <a:spLocks noChangeArrowheads="1"/>
          </p:cNvSpPr>
          <p:nvPr/>
        </p:nvSpPr>
        <p:spPr bwMode="auto">
          <a:xfrm>
            <a:off x="6477000" y="5683250"/>
            <a:ext cx="762000" cy="533400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65" name="Text Box 48"/>
          <p:cNvSpPr txBox="1">
            <a:spLocks noChangeArrowheads="1"/>
          </p:cNvSpPr>
          <p:nvPr/>
        </p:nvSpPr>
        <p:spPr bwMode="auto">
          <a:xfrm>
            <a:off x="6578600" y="5749925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Disk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Cache</a:t>
            </a:r>
          </a:p>
        </p:txBody>
      </p:sp>
      <p:sp>
        <p:nvSpPr>
          <p:cNvPr id="27666" name="Line 49"/>
          <p:cNvSpPr>
            <a:spLocks noChangeShapeType="1"/>
          </p:cNvSpPr>
          <p:nvPr/>
        </p:nvSpPr>
        <p:spPr bwMode="auto">
          <a:xfrm>
            <a:off x="452438" y="4476750"/>
            <a:ext cx="7700962" cy="31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50"/>
          <p:cNvSpPr>
            <a:spLocks noChangeShapeType="1"/>
          </p:cNvSpPr>
          <p:nvPr/>
        </p:nvSpPr>
        <p:spPr bwMode="auto">
          <a:xfrm>
            <a:off x="1462088" y="44799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51"/>
          <p:cNvSpPr>
            <a:spLocks noChangeShapeType="1"/>
          </p:cNvSpPr>
          <p:nvPr/>
        </p:nvSpPr>
        <p:spPr bwMode="auto">
          <a:xfrm flipH="1">
            <a:off x="990600" y="54102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52"/>
          <p:cNvSpPr>
            <a:spLocks noChangeShapeType="1"/>
          </p:cNvSpPr>
          <p:nvPr/>
        </p:nvSpPr>
        <p:spPr bwMode="auto">
          <a:xfrm flipH="1">
            <a:off x="6858000" y="53943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Line 53"/>
          <p:cNvSpPr>
            <a:spLocks noChangeShapeType="1"/>
          </p:cNvSpPr>
          <p:nvPr/>
        </p:nvSpPr>
        <p:spPr bwMode="auto">
          <a:xfrm>
            <a:off x="7543800" y="53943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1" name="Group 54"/>
          <p:cNvGrpSpPr>
            <a:grpSpLocks/>
          </p:cNvGrpSpPr>
          <p:nvPr/>
        </p:nvGrpSpPr>
        <p:grpSpPr bwMode="auto">
          <a:xfrm>
            <a:off x="533400" y="5715000"/>
            <a:ext cx="762000" cy="533400"/>
            <a:chOff x="2472" y="3686"/>
            <a:chExt cx="480" cy="336"/>
          </a:xfrm>
        </p:grpSpPr>
        <p:sp>
          <p:nvSpPr>
            <p:cNvPr id="27720" name="AutoShape 55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21" name="Text Box 56"/>
            <p:cNvSpPr txBox="1">
              <a:spLocks noChangeArrowheads="1"/>
            </p:cNvSpPr>
            <p:nvPr/>
          </p:nvSpPr>
          <p:spPr bwMode="auto">
            <a:xfrm>
              <a:off x="2536" y="372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sp>
        <p:nvSpPr>
          <p:cNvPr id="27672" name="Rectangle 57"/>
          <p:cNvSpPr>
            <a:spLocks noChangeArrowheads="1"/>
          </p:cNvSpPr>
          <p:nvPr/>
        </p:nvSpPr>
        <p:spPr bwMode="auto">
          <a:xfrm>
            <a:off x="381000" y="4724400"/>
            <a:ext cx="2362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73" name="Rectangle 58"/>
          <p:cNvSpPr>
            <a:spLocks noChangeArrowheads="1"/>
          </p:cNvSpPr>
          <p:nvPr/>
        </p:nvSpPr>
        <p:spPr bwMode="auto">
          <a:xfrm>
            <a:off x="3048000" y="4740275"/>
            <a:ext cx="2362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74" name="Line 59"/>
          <p:cNvSpPr>
            <a:spLocks noChangeShapeType="1"/>
          </p:cNvSpPr>
          <p:nvPr/>
        </p:nvSpPr>
        <p:spPr bwMode="auto">
          <a:xfrm>
            <a:off x="7356475" y="4487863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Rectangle 60"/>
          <p:cNvSpPr>
            <a:spLocks noChangeArrowheads="1"/>
          </p:cNvSpPr>
          <p:nvPr/>
        </p:nvSpPr>
        <p:spPr bwMode="auto">
          <a:xfrm>
            <a:off x="6324600" y="4724400"/>
            <a:ext cx="20574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76" name="Line 61"/>
          <p:cNvSpPr>
            <a:spLocks noChangeShapeType="1"/>
          </p:cNvSpPr>
          <p:nvPr/>
        </p:nvSpPr>
        <p:spPr bwMode="auto">
          <a:xfrm>
            <a:off x="4038600" y="373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Text Box 62"/>
          <p:cNvSpPr txBox="1">
            <a:spLocks noChangeArrowheads="1"/>
          </p:cNvSpPr>
          <p:nvPr/>
        </p:nvSpPr>
        <p:spPr bwMode="auto">
          <a:xfrm>
            <a:off x="3886200" y="6400800"/>
            <a:ext cx="59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Times"/>
              </a:rPr>
              <a:t>Site 2</a:t>
            </a:r>
          </a:p>
        </p:txBody>
      </p:sp>
      <p:sp>
        <p:nvSpPr>
          <p:cNvPr id="27678" name="Text Box 63"/>
          <p:cNvSpPr txBox="1">
            <a:spLocks noChangeArrowheads="1"/>
          </p:cNvSpPr>
          <p:nvPr/>
        </p:nvSpPr>
        <p:spPr bwMode="auto">
          <a:xfrm>
            <a:off x="1219200" y="6324600"/>
            <a:ext cx="59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Times"/>
              </a:rPr>
              <a:t>Site 1</a:t>
            </a:r>
          </a:p>
        </p:txBody>
      </p:sp>
      <p:sp>
        <p:nvSpPr>
          <p:cNvPr id="27679" name="Text Box 64"/>
          <p:cNvSpPr txBox="1">
            <a:spLocks noChangeArrowheads="1"/>
          </p:cNvSpPr>
          <p:nvPr/>
        </p:nvSpPr>
        <p:spPr bwMode="auto">
          <a:xfrm>
            <a:off x="6931025" y="6400800"/>
            <a:ext cx="63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latin typeface="Times"/>
              </a:rPr>
              <a:t>Site N</a:t>
            </a:r>
          </a:p>
        </p:txBody>
      </p:sp>
      <p:sp>
        <p:nvSpPr>
          <p:cNvPr id="27680" name="Text Box 65"/>
          <p:cNvSpPr txBox="1">
            <a:spLocks noChangeArrowheads="1"/>
          </p:cNvSpPr>
          <p:nvPr/>
        </p:nvSpPr>
        <p:spPr bwMode="auto">
          <a:xfrm>
            <a:off x="7011988" y="4800600"/>
            <a:ext cx="7889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Storage 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Resource 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Manager</a:t>
            </a:r>
          </a:p>
        </p:txBody>
      </p:sp>
      <p:sp>
        <p:nvSpPr>
          <p:cNvPr id="27681" name="Rectangle 66"/>
          <p:cNvSpPr>
            <a:spLocks noChangeArrowheads="1"/>
          </p:cNvSpPr>
          <p:nvPr/>
        </p:nvSpPr>
        <p:spPr bwMode="auto">
          <a:xfrm>
            <a:off x="3505200" y="3232150"/>
            <a:ext cx="10668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7682" name="Group 67"/>
          <p:cNvGrpSpPr>
            <a:grpSpLocks/>
          </p:cNvGrpSpPr>
          <p:nvPr/>
        </p:nvGrpSpPr>
        <p:grpSpPr bwMode="auto">
          <a:xfrm>
            <a:off x="5029200" y="3200400"/>
            <a:ext cx="762000" cy="533400"/>
            <a:chOff x="2472" y="3686"/>
            <a:chExt cx="480" cy="336"/>
          </a:xfrm>
        </p:grpSpPr>
        <p:sp>
          <p:nvSpPr>
            <p:cNvPr id="27718" name="AutoShape 68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19" name="Text Box 69"/>
            <p:cNvSpPr txBox="1">
              <a:spLocks noChangeArrowheads="1"/>
            </p:cNvSpPr>
            <p:nvPr/>
          </p:nvSpPr>
          <p:spPr bwMode="auto">
            <a:xfrm>
              <a:off x="2536" y="372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sp>
        <p:nvSpPr>
          <p:cNvPr id="27683" name="Text Box 70"/>
          <p:cNvSpPr txBox="1">
            <a:spLocks noChangeArrowheads="1"/>
          </p:cNvSpPr>
          <p:nvPr/>
        </p:nvSpPr>
        <p:spPr bwMode="auto">
          <a:xfrm>
            <a:off x="3644900" y="3175000"/>
            <a:ext cx="788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Storage 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Resource 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Manager</a:t>
            </a:r>
          </a:p>
        </p:txBody>
      </p:sp>
      <p:sp>
        <p:nvSpPr>
          <p:cNvPr id="27684" name="Line 71"/>
          <p:cNvSpPr>
            <a:spLocks noChangeShapeType="1"/>
          </p:cNvSpPr>
          <p:nvPr/>
        </p:nvSpPr>
        <p:spPr bwMode="auto">
          <a:xfrm>
            <a:off x="4572000" y="3505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Rectangle 72"/>
          <p:cNvSpPr>
            <a:spLocks noChangeArrowheads="1"/>
          </p:cNvSpPr>
          <p:nvPr/>
        </p:nvSpPr>
        <p:spPr bwMode="auto">
          <a:xfrm>
            <a:off x="4495800" y="2193925"/>
            <a:ext cx="762000" cy="533400"/>
          </a:xfrm>
          <a:prstGeom prst="rect">
            <a:avLst/>
          </a:prstGeom>
          <a:solidFill>
            <a:srgbClr val="C4D5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86" name="Text Box 73"/>
          <p:cNvSpPr txBox="1">
            <a:spLocks noChangeArrowheads="1"/>
          </p:cNvSpPr>
          <p:nvPr/>
        </p:nvSpPr>
        <p:spPr bwMode="auto">
          <a:xfrm>
            <a:off x="4529138" y="2209800"/>
            <a:ext cx="74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Client</a:t>
            </a:r>
          </a:p>
          <a:p>
            <a:pPr eaLnBrk="0" hangingPunct="0"/>
            <a:r>
              <a:rPr lang="en-US">
                <a:solidFill>
                  <a:schemeClr val="tx1"/>
                </a:solidFill>
                <a:latin typeface="Times"/>
              </a:rPr>
              <a:t>Program </a:t>
            </a:r>
          </a:p>
        </p:txBody>
      </p:sp>
      <p:grpSp>
        <p:nvGrpSpPr>
          <p:cNvPr id="27687" name="Group 83"/>
          <p:cNvGrpSpPr>
            <a:grpSpLocks/>
          </p:cNvGrpSpPr>
          <p:nvPr/>
        </p:nvGrpSpPr>
        <p:grpSpPr bwMode="auto">
          <a:xfrm>
            <a:off x="2286000" y="3200400"/>
            <a:ext cx="762000" cy="533400"/>
            <a:chOff x="2472" y="3686"/>
            <a:chExt cx="480" cy="336"/>
          </a:xfrm>
        </p:grpSpPr>
        <p:sp>
          <p:nvSpPr>
            <p:cNvPr id="27716" name="AutoShape 84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17" name="Text Box 85"/>
            <p:cNvSpPr txBox="1">
              <a:spLocks noChangeArrowheads="1"/>
            </p:cNvSpPr>
            <p:nvPr/>
          </p:nvSpPr>
          <p:spPr bwMode="auto">
            <a:xfrm>
              <a:off x="2536" y="372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sp>
        <p:nvSpPr>
          <p:cNvPr id="27688" name="Line 86"/>
          <p:cNvSpPr>
            <a:spLocks noChangeShapeType="1"/>
          </p:cNvSpPr>
          <p:nvPr/>
        </p:nvSpPr>
        <p:spPr bwMode="auto">
          <a:xfrm>
            <a:off x="3048000" y="3505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89" name="Group 87"/>
          <p:cNvGrpSpPr>
            <a:grpSpLocks/>
          </p:cNvGrpSpPr>
          <p:nvPr/>
        </p:nvGrpSpPr>
        <p:grpSpPr bwMode="auto">
          <a:xfrm>
            <a:off x="1752600" y="5715000"/>
            <a:ext cx="762000" cy="533400"/>
            <a:chOff x="2472" y="3686"/>
            <a:chExt cx="480" cy="336"/>
          </a:xfrm>
        </p:grpSpPr>
        <p:sp>
          <p:nvSpPr>
            <p:cNvPr id="27714" name="AutoShape 88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15" name="Text Box 89"/>
            <p:cNvSpPr txBox="1">
              <a:spLocks noChangeArrowheads="1"/>
            </p:cNvSpPr>
            <p:nvPr/>
          </p:nvSpPr>
          <p:spPr bwMode="auto">
            <a:xfrm>
              <a:off x="2536" y="372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sp>
        <p:nvSpPr>
          <p:cNvPr id="27690" name="Text Box 90"/>
          <p:cNvSpPr txBox="1">
            <a:spLocks noChangeArrowheads="1"/>
          </p:cNvSpPr>
          <p:nvPr/>
        </p:nvSpPr>
        <p:spPr bwMode="auto">
          <a:xfrm>
            <a:off x="1230313" y="5516563"/>
            <a:ext cx="52228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tx1"/>
                </a:solidFill>
                <a:latin typeface="Helvetica"/>
              </a:rPr>
              <a:t>...</a:t>
            </a:r>
          </a:p>
        </p:txBody>
      </p:sp>
      <p:sp>
        <p:nvSpPr>
          <p:cNvPr id="27691" name="Line 91"/>
          <p:cNvSpPr>
            <a:spLocks noChangeShapeType="1"/>
          </p:cNvSpPr>
          <p:nvPr/>
        </p:nvSpPr>
        <p:spPr bwMode="auto">
          <a:xfrm>
            <a:off x="1676400" y="5410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92" name="Group 92"/>
          <p:cNvGrpSpPr>
            <a:grpSpLocks/>
          </p:cNvGrpSpPr>
          <p:nvPr/>
        </p:nvGrpSpPr>
        <p:grpSpPr bwMode="auto">
          <a:xfrm>
            <a:off x="3735388" y="4816475"/>
            <a:ext cx="788987" cy="639763"/>
            <a:chOff x="328" y="3216"/>
            <a:chExt cx="497" cy="403"/>
          </a:xfrm>
        </p:grpSpPr>
        <p:sp>
          <p:nvSpPr>
            <p:cNvPr id="27712" name="Rectangle 93"/>
            <p:cNvSpPr>
              <a:spLocks noChangeArrowheads="1"/>
            </p:cNvSpPr>
            <p:nvPr/>
          </p:nvSpPr>
          <p:spPr bwMode="auto">
            <a:xfrm>
              <a:off x="336" y="3245"/>
              <a:ext cx="480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13" name="Text Box 94"/>
            <p:cNvSpPr txBox="1">
              <a:spLocks noChangeArrowheads="1"/>
            </p:cNvSpPr>
            <p:nvPr/>
          </p:nvSpPr>
          <p:spPr bwMode="auto">
            <a:xfrm>
              <a:off x="328" y="3216"/>
              <a:ext cx="49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Storage 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Resource 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Manager</a:t>
              </a:r>
            </a:p>
          </p:txBody>
        </p:sp>
      </p:grpSp>
      <p:sp>
        <p:nvSpPr>
          <p:cNvPr id="27693" name="Line 95"/>
          <p:cNvSpPr>
            <a:spLocks noChangeShapeType="1"/>
          </p:cNvSpPr>
          <p:nvPr/>
        </p:nvSpPr>
        <p:spPr bwMode="auto">
          <a:xfrm>
            <a:off x="4129088" y="4495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Line 96"/>
          <p:cNvSpPr>
            <a:spLocks noChangeShapeType="1"/>
          </p:cNvSpPr>
          <p:nvPr/>
        </p:nvSpPr>
        <p:spPr bwMode="auto">
          <a:xfrm flipH="1">
            <a:off x="3657600" y="5426075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95" name="Group 97"/>
          <p:cNvGrpSpPr>
            <a:grpSpLocks/>
          </p:cNvGrpSpPr>
          <p:nvPr/>
        </p:nvGrpSpPr>
        <p:grpSpPr bwMode="auto">
          <a:xfrm>
            <a:off x="3200400" y="5730875"/>
            <a:ext cx="762000" cy="533400"/>
            <a:chOff x="2472" y="3686"/>
            <a:chExt cx="480" cy="336"/>
          </a:xfrm>
        </p:grpSpPr>
        <p:sp>
          <p:nvSpPr>
            <p:cNvPr id="27710" name="AutoShape 98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11" name="Text Box 99"/>
            <p:cNvSpPr txBox="1">
              <a:spLocks noChangeArrowheads="1"/>
            </p:cNvSpPr>
            <p:nvPr/>
          </p:nvSpPr>
          <p:spPr bwMode="auto">
            <a:xfrm>
              <a:off x="2536" y="372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grpSp>
        <p:nvGrpSpPr>
          <p:cNvPr id="27696" name="Group 100"/>
          <p:cNvGrpSpPr>
            <a:grpSpLocks/>
          </p:cNvGrpSpPr>
          <p:nvPr/>
        </p:nvGrpSpPr>
        <p:grpSpPr bwMode="auto">
          <a:xfrm>
            <a:off x="4419600" y="5730875"/>
            <a:ext cx="762000" cy="533400"/>
            <a:chOff x="2472" y="3686"/>
            <a:chExt cx="480" cy="336"/>
          </a:xfrm>
        </p:grpSpPr>
        <p:sp>
          <p:nvSpPr>
            <p:cNvPr id="27708" name="AutoShape 101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709" name="Text Box 102"/>
            <p:cNvSpPr txBox="1">
              <a:spLocks noChangeArrowheads="1"/>
            </p:cNvSpPr>
            <p:nvPr/>
          </p:nvSpPr>
          <p:spPr bwMode="auto">
            <a:xfrm>
              <a:off x="2536" y="372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sp>
        <p:nvSpPr>
          <p:cNvPr id="27697" name="Text Box 103"/>
          <p:cNvSpPr txBox="1">
            <a:spLocks noChangeArrowheads="1"/>
          </p:cNvSpPr>
          <p:nvPr/>
        </p:nvSpPr>
        <p:spPr bwMode="auto">
          <a:xfrm>
            <a:off x="3897313" y="5532438"/>
            <a:ext cx="52228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chemeClr val="tx1"/>
                </a:solidFill>
                <a:latin typeface="Helvetica"/>
              </a:rPr>
              <a:t>...</a:t>
            </a:r>
          </a:p>
        </p:txBody>
      </p:sp>
      <p:sp>
        <p:nvSpPr>
          <p:cNvPr id="27698" name="Line 104"/>
          <p:cNvSpPr>
            <a:spLocks noChangeShapeType="1"/>
          </p:cNvSpPr>
          <p:nvPr/>
        </p:nvSpPr>
        <p:spPr bwMode="auto">
          <a:xfrm>
            <a:off x="4343400" y="542607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07"/>
          <p:cNvGrpSpPr>
            <a:grpSpLocks/>
          </p:cNvGrpSpPr>
          <p:nvPr/>
        </p:nvGrpSpPr>
        <p:grpSpPr bwMode="auto">
          <a:xfrm>
            <a:off x="1524000" y="1143000"/>
            <a:ext cx="7010400" cy="3810000"/>
            <a:chOff x="960" y="720"/>
            <a:chExt cx="4416" cy="2400"/>
          </a:xfrm>
        </p:grpSpPr>
        <p:sp>
          <p:nvSpPr>
            <p:cNvPr id="27700" name="Line 108"/>
            <p:cNvSpPr>
              <a:spLocks noChangeShapeType="1"/>
            </p:cNvSpPr>
            <p:nvPr/>
          </p:nvSpPr>
          <p:spPr bwMode="auto">
            <a:xfrm>
              <a:off x="4464" y="720"/>
              <a:ext cx="9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Text Box 109"/>
            <p:cNvSpPr txBox="1">
              <a:spLocks noChangeArrowheads="1"/>
            </p:cNvSpPr>
            <p:nvPr/>
          </p:nvSpPr>
          <p:spPr bwMode="auto">
            <a:xfrm>
              <a:off x="4464" y="768"/>
              <a:ext cx="90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Uniform SRM</a:t>
              </a:r>
            </a:p>
            <a:p>
              <a:pPr eaLnBrk="0" hangingPunct="0"/>
              <a:r>
                <a:rPr lang="en-US" sz="1600" b="1">
                  <a:solidFill>
                    <a:srgbClr val="FF0000"/>
                  </a:solidFill>
                </a:rPr>
                <a:t>interface</a:t>
              </a:r>
            </a:p>
          </p:txBody>
        </p:sp>
        <p:grpSp>
          <p:nvGrpSpPr>
            <p:cNvPr id="27702" name="Group 110"/>
            <p:cNvGrpSpPr>
              <a:grpSpLocks/>
            </p:cNvGrpSpPr>
            <p:nvPr/>
          </p:nvGrpSpPr>
          <p:grpSpPr bwMode="auto">
            <a:xfrm>
              <a:off x="960" y="1152"/>
              <a:ext cx="3360" cy="1968"/>
              <a:chOff x="960" y="1152"/>
              <a:chExt cx="3360" cy="1968"/>
            </a:xfrm>
          </p:grpSpPr>
          <p:sp>
            <p:nvSpPr>
              <p:cNvPr id="27703" name="Line 111"/>
              <p:cNvSpPr>
                <a:spLocks noChangeShapeType="1"/>
              </p:cNvSpPr>
              <p:nvPr/>
            </p:nvSpPr>
            <p:spPr bwMode="auto">
              <a:xfrm>
                <a:off x="1920" y="1152"/>
                <a:ext cx="576" cy="86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Line 112"/>
              <p:cNvSpPr>
                <a:spLocks noChangeShapeType="1"/>
              </p:cNvSpPr>
              <p:nvPr/>
            </p:nvSpPr>
            <p:spPr bwMode="auto">
              <a:xfrm>
                <a:off x="2688" y="2352"/>
                <a:ext cx="1632" cy="76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Line 113"/>
              <p:cNvSpPr>
                <a:spLocks noChangeShapeType="1"/>
              </p:cNvSpPr>
              <p:nvPr/>
            </p:nvSpPr>
            <p:spPr bwMode="auto">
              <a:xfrm flipH="1">
                <a:off x="960" y="2400"/>
                <a:ext cx="1344" cy="6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6" name="Line 114"/>
              <p:cNvSpPr>
                <a:spLocks noChangeShapeType="1"/>
              </p:cNvSpPr>
              <p:nvPr/>
            </p:nvSpPr>
            <p:spPr bwMode="auto">
              <a:xfrm flipV="1">
                <a:off x="2688" y="1728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7" name="Line 115"/>
              <p:cNvSpPr>
                <a:spLocks noChangeShapeType="1"/>
              </p:cNvSpPr>
              <p:nvPr/>
            </p:nvSpPr>
            <p:spPr bwMode="auto">
              <a:xfrm>
                <a:off x="2400" y="2400"/>
                <a:ext cx="144" cy="67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1800" dirty="0" smtClean="0"/>
              <a:t>7 year of Storage Resource Management (SRM) activity</a:t>
            </a:r>
          </a:p>
          <a:p>
            <a:pPr>
              <a:lnSpc>
                <a:spcPct val="75000"/>
              </a:lnSpc>
              <a:defRPr/>
            </a:pPr>
            <a:r>
              <a:rPr lang="en-US" sz="1800" dirty="0" smtClean="0"/>
              <a:t>Experience with system implementations v.1.1 (basic SRM) – 2001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/>
              <a:t>MSS: Castor (CERN), </a:t>
            </a:r>
            <a:r>
              <a:rPr lang="en-US" sz="1600" dirty="0" err="1" smtClean="0"/>
              <a:t>dCache</a:t>
            </a:r>
            <a:r>
              <a:rPr lang="en-US" sz="1600" dirty="0" smtClean="0"/>
              <a:t> (FNAL, DESY), HPSS (LBNL, ORNL, BNL), </a:t>
            </a:r>
            <a:br>
              <a:rPr lang="en-US" sz="1600" dirty="0" smtClean="0"/>
            </a:br>
            <a:r>
              <a:rPr lang="en-US" sz="1600" dirty="0" smtClean="0"/>
              <a:t>          </a:t>
            </a:r>
            <a:r>
              <a:rPr lang="en-US" sz="1600" dirty="0" err="1" smtClean="0"/>
              <a:t>JasMINE</a:t>
            </a:r>
            <a:r>
              <a:rPr lang="en-US" sz="1600" dirty="0" smtClean="0"/>
              <a:t> (</a:t>
            </a:r>
            <a:r>
              <a:rPr lang="en-US" sz="1600" dirty="0" err="1" smtClean="0"/>
              <a:t>Jlab</a:t>
            </a:r>
            <a:r>
              <a:rPr lang="en-US" sz="1600" dirty="0" smtClean="0"/>
              <a:t>), MSS (NCAR)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/>
              <a:t>Disk systems: </a:t>
            </a:r>
            <a:r>
              <a:rPr lang="en-US" sz="1600" dirty="0" err="1" smtClean="0"/>
              <a:t>dCache</a:t>
            </a:r>
            <a:r>
              <a:rPr lang="en-US" sz="1600" dirty="0" smtClean="0"/>
              <a:t> (FNAL), DPM (CERN), DRM (LBNL)</a:t>
            </a:r>
          </a:p>
          <a:p>
            <a:pPr>
              <a:lnSpc>
                <a:spcPct val="75000"/>
              </a:lnSpc>
              <a:defRPr/>
            </a:pPr>
            <a:r>
              <a:rPr lang="en-US" sz="1800" dirty="0" smtClean="0"/>
              <a:t>SRM v2.0 spec – 2003</a:t>
            </a:r>
          </a:p>
          <a:p>
            <a:pPr>
              <a:lnSpc>
                <a:spcPct val="100000"/>
              </a:lnSpc>
              <a:defRPr/>
            </a:pPr>
            <a:r>
              <a:rPr lang="en-US" sz="1800" dirty="0" smtClean="0"/>
              <a:t>SRM v2.2 – enhancements introduced after WLCG (the World-wide LHC Computing Grid) adopted SRM standard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/>
              <a:t>Several implementations of v2.2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/>
              <a:t>Extensive compatibility and interoperability testing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/>
              <a:t>MSS: Castor (CERN, RAL), </a:t>
            </a:r>
            <a:r>
              <a:rPr lang="en-US" sz="1600" dirty="0" err="1" smtClean="0"/>
              <a:t>dCache</a:t>
            </a:r>
            <a:r>
              <a:rPr lang="en-US" sz="1600" dirty="0" smtClean="0"/>
              <a:t>/{</a:t>
            </a:r>
            <a:r>
              <a:rPr lang="en-US" sz="1600" dirty="0" err="1" smtClean="0"/>
              <a:t>Enstore,TSM,OSM,HPSS</a:t>
            </a:r>
            <a:r>
              <a:rPr lang="en-US" sz="1600" dirty="0" smtClean="0"/>
              <a:t>} (FNAL, DESY), </a:t>
            </a:r>
            <a:br>
              <a:rPr lang="en-US" sz="1600" dirty="0" smtClean="0"/>
            </a:br>
            <a:r>
              <a:rPr lang="en-US" sz="1600" dirty="0" smtClean="0"/>
              <a:t>          HPSS (LBNL), </a:t>
            </a:r>
            <a:r>
              <a:rPr lang="en-US" sz="1600" dirty="0" err="1" smtClean="0"/>
              <a:t>JasMINE</a:t>
            </a:r>
            <a:r>
              <a:rPr lang="en-US" sz="1600" dirty="0" smtClean="0"/>
              <a:t> (</a:t>
            </a:r>
            <a:r>
              <a:rPr lang="en-US" sz="1600" dirty="0" err="1" smtClean="0"/>
              <a:t>Jlab</a:t>
            </a:r>
            <a:r>
              <a:rPr lang="en-US" sz="1600" dirty="0" smtClean="0"/>
              <a:t>), SRB (SINICA, SDSC)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smtClean="0"/>
              <a:t>Disk systems: BeStMan (LBNL), </a:t>
            </a:r>
            <a:r>
              <a:rPr lang="en-US" sz="1600" dirty="0" err="1" smtClean="0"/>
              <a:t>dCache</a:t>
            </a:r>
            <a:r>
              <a:rPr lang="en-US" sz="1600" dirty="0" smtClean="0"/>
              <a:t> (FNAL, DESY), DPM (CERN), </a:t>
            </a:r>
            <a:br>
              <a:rPr lang="en-US" sz="1600" dirty="0" smtClean="0"/>
            </a:br>
            <a:r>
              <a:rPr lang="en-US" sz="1600" dirty="0" smtClean="0"/>
              <a:t>          </a:t>
            </a:r>
            <a:r>
              <a:rPr lang="en-US" sz="1600" dirty="0" err="1" smtClean="0"/>
              <a:t>StoRM</a:t>
            </a:r>
            <a:r>
              <a:rPr lang="en-US" sz="1600" dirty="0" smtClean="0"/>
              <a:t> (INFN/CNAF, ICTP/EGRID)</a:t>
            </a:r>
          </a:p>
          <a:p>
            <a:pPr>
              <a:lnSpc>
                <a:spcPct val="100000"/>
              </a:lnSpc>
              <a:defRPr/>
            </a:pPr>
            <a:r>
              <a:rPr lang="en-US" sz="1800" dirty="0" smtClean="0"/>
              <a:t>Open Grid Forum (OGF)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600" dirty="0" smtClean="0"/>
              <a:t>Grid Storage Management (GSM-WG) at GGF8, June 2003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600" dirty="0" smtClean="0"/>
              <a:t>SRM collaboration F2F meeting – Sept. 2006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600" dirty="0" smtClean="0"/>
              <a:t>SRM v2.2 spec on OGF recommendation track – Dec. 2007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Who’s involved…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593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000" dirty="0"/>
              <a:t>CERN, European Organization for Nuclear Research, </a:t>
            </a:r>
            <a:r>
              <a:rPr lang="en-US" sz="2000" dirty="0" smtClean="0"/>
              <a:t>Switzerland 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err="1" smtClean="0"/>
              <a:t>Deutsches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Elektronen</a:t>
            </a:r>
            <a:r>
              <a:rPr lang="en-US" sz="2000" dirty="0" smtClean="0"/>
              <a:t>-Synchrotron, DESY, Hamburg, Germany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Fermi National Accelerator Laboratory, Illinois, USA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ICTP/EGRID</a:t>
            </a:r>
            <a:r>
              <a:rPr lang="en-US" sz="2000" dirty="0"/>
              <a:t>, </a:t>
            </a:r>
            <a:r>
              <a:rPr lang="en-US" sz="2000" dirty="0" smtClean="0"/>
              <a:t>Italy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INFN/CNAF, Italy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Lawrence Berkeley National Laboratory, California, USA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Rutherford </a:t>
            </a:r>
            <a:r>
              <a:rPr lang="en-US" sz="2000" dirty="0"/>
              <a:t>Appleton Laboratory, </a:t>
            </a:r>
            <a:r>
              <a:rPr lang="en-US" sz="2000" dirty="0" err="1"/>
              <a:t>Oxfordshire</a:t>
            </a:r>
            <a:r>
              <a:rPr lang="en-US" sz="2000" dirty="0"/>
              <a:t>, </a:t>
            </a:r>
            <a:r>
              <a:rPr lang="en-US" sz="2000" dirty="0" smtClean="0"/>
              <a:t>England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Thomas Jefferson National Accelerator Facility, Virginia, USA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 : Concepts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5819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SRM: Main </a:t>
            </a:r>
            <a:r>
              <a:rPr lang="en-US" dirty="0"/>
              <a:t>concepts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5000"/>
              </a:lnSpc>
            </a:pPr>
            <a:r>
              <a:rPr lang="en-US" sz="2000" dirty="0" smtClean="0"/>
              <a:t>Space reservations  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Dynamic space management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Pinning file in spaces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Support abstract concept of a file name: Site URL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Temporary assignment of file names for transfer: Transfer URL 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Directory management and authorization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Transfer protocol negotiation  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Support for peer to peer request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Support for asynchronous multi-file requests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Support abort, suspend, and resume operations</a:t>
            </a:r>
            <a:endParaRPr lang="en-US" sz="2000" dirty="0" smtClean="0">
              <a:solidFill>
                <a:srgbClr val="DC0081"/>
              </a:solidFill>
            </a:endParaRPr>
          </a:p>
          <a:p>
            <a:pPr lvl="1"/>
            <a:r>
              <a:rPr lang="en-US" sz="2000" dirty="0" smtClean="0"/>
              <a:t>Non-interference with local policies  </a:t>
            </a:r>
          </a:p>
          <a:p>
            <a:pPr lvl="1"/>
            <a:endParaRPr lang="en-US" sz="2000" dirty="0" smtClean="0">
              <a:solidFill>
                <a:srgbClr val="DC00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Site </a:t>
            </a:r>
            <a:r>
              <a:rPr lang="en-US" sz="2800" dirty="0"/>
              <a:t>URL and Transfer URL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400" dirty="0"/>
              <a:t>Provide: Site URL (SURL)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URL known externally – e.g. in Replica Catalogs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e.g. srm://ibm.cnaf.infn.it:8444/dteam/test.10193 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Get back: </a:t>
            </a:r>
            <a:r>
              <a:rPr lang="en-US" sz="2400" dirty="0" smtClean="0"/>
              <a:t>Transfer </a:t>
            </a:r>
            <a:r>
              <a:rPr lang="en-US" sz="2400" dirty="0"/>
              <a:t>URL (TURL)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Path can be different </a:t>
            </a:r>
            <a:r>
              <a:rPr lang="en-US" sz="2000" dirty="0" smtClean="0"/>
              <a:t>from SURL </a:t>
            </a:r>
            <a:r>
              <a:rPr lang="en-US" sz="2000" dirty="0"/>
              <a:t>– SRM internal mapping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Protocol chosen by SRM based on request protocol preference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e.g. gsiftp://ibm139.cnaf.infn.it:2811//</a:t>
            </a:r>
            <a:r>
              <a:rPr lang="en-US" sz="2000" dirty="0" smtClean="0"/>
              <a:t>gpfs/sto1/dteam/test.10193 </a:t>
            </a:r>
            <a:endParaRPr lang="en-US" sz="2000" dirty="0"/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One SURL can have many </a:t>
            </a:r>
            <a:r>
              <a:rPr lang="en-US" sz="2400" dirty="0" smtClean="0"/>
              <a:t>TURLs</a:t>
            </a:r>
            <a:endParaRPr lang="en-US" sz="2400" dirty="0"/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Files can be replicated in multiple storage components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Files may be in near-line and/or on-line storage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In </a:t>
            </a:r>
            <a:r>
              <a:rPr lang="en-US" sz="2000" dirty="0" smtClean="0"/>
              <a:t>a light-weight </a:t>
            </a:r>
            <a:r>
              <a:rPr lang="en-US" sz="2000" dirty="0"/>
              <a:t>SRM (a single file system on disk)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/>
              <a:t>SURL </a:t>
            </a:r>
            <a:r>
              <a:rPr lang="en-US" sz="1600" dirty="0" smtClean="0"/>
              <a:t>may be </a:t>
            </a:r>
            <a:r>
              <a:rPr lang="en-US" sz="1600" dirty="0"/>
              <a:t>the same as TURL except </a:t>
            </a:r>
            <a:r>
              <a:rPr lang="en-US" sz="1600" dirty="0" smtClean="0"/>
              <a:t>protocol</a:t>
            </a:r>
            <a:endParaRPr lang="en-US" sz="1600" dirty="0"/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File sharing is possible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Same physical file, but many requests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Needs to be managed by </a:t>
            </a:r>
            <a:r>
              <a:rPr lang="en-US" sz="2000" dirty="0" smtClean="0"/>
              <a:t>SRM implementation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Transfer </a:t>
            </a:r>
            <a:r>
              <a:rPr lang="en-US" sz="2800" dirty="0"/>
              <a:t>p</a:t>
            </a:r>
            <a:r>
              <a:rPr lang="en-US" sz="2800" dirty="0" smtClean="0"/>
              <a:t>rotocol </a:t>
            </a:r>
            <a:r>
              <a:rPr lang="en-US" sz="2800" dirty="0"/>
              <a:t>n</a:t>
            </a:r>
            <a:r>
              <a:rPr lang="en-US" sz="2800" dirty="0" smtClean="0"/>
              <a:t>egotiation</a:t>
            </a:r>
            <a:endParaRPr lang="en-US" sz="28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400" dirty="0"/>
              <a:t>Negotiation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Client provides an ordered </a:t>
            </a:r>
            <a:r>
              <a:rPr lang="en-US" sz="2000" dirty="0" smtClean="0"/>
              <a:t>list of preferred transfer protocols</a:t>
            </a:r>
            <a:endParaRPr lang="en-US" sz="2000" dirty="0"/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SRM </a:t>
            </a:r>
            <a:r>
              <a:rPr lang="en-US" sz="2000" dirty="0" smtClean="0"/>
              <a:t>returns first protocol from the list </a:t>
            </a:r>
            <a:r>
              <a:rPr lang="en-US" sz="2000" dirty="0"/>
              <a:t>it supports 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Example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 smtClean="0"/>
              <a:t>Client provided protocols </a:t>
            </a:r>
            <a:r>
              <a:rPr lang="en-US" sz="1600" dirty="0"/>
              <a:t>list: </a:t>
            </a:r>
            <a:r>
              <a:rPr lang="en-US" sz="1600" dirty="0" err="1"/>
              <a:t>bbftp</a:t>
            </a:r>
            <a:r>
              <a:rPr lang="en-US" sz="1600" dirty="0"/>
              <a:t>, </a:t>
            </a:r>
            <a:r>
              <a:rPr lang="en-US" sz="1600" dirty="0" err="1"/>
              <a:t>gridftp</a:t>
            </a:r>
            <a:r>
              <a:rPr lang="en-US" sz="1600" dirty="0"/>
              <a:t>, ftp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/>
              <a:t>SRM returns: </a:t>
            </a:r>
            <a:r>
              <a:rPr lang="en-US" sz="1600" dirty="0" err="1"/>
              <a:t>gridftp</a:t>
            </a:r>
            <a:endParaRPr lang="en-US" sz="1600" dirty="0"/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Advantages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Easy to introduce new protocols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User controls which </a:t>
            </a:r>
            <a:r>
              <a:rPr lang="en-US" sz="2000" dirty="0" smtClean="0"/>
              <a:t>transfer protocol </a:t>
            </a:r>
            <a:r>
              <a:rPr lang="en-US" sz="2000" dirty="0"/>
              <a:t>to </a:t>
            </a:r>
            <a:r>
              <a:rPr lang="en-US" sz="2000" dirty="0" smtClean="0"/>
              <a:t>use</a:t>
            </a:r>
            <a:endParaRPr lang="en-US" sz="2000" dirty="0"/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How </a:t>
            </a:r>
            <a:r>
              <a:rPr lang="en-US" sz="2400" dirty="0" smtClean="0"/>
              <a:t>is it </a:t>
            </a:r>
            <a:r>
              <a:rPr lang="en-US" sz="2400" dirty="0"/>
              <a:t>returned?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The protocol of the Transfer URL (TURL)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Example: bbftp</a:t>
            </a:r>
            <a:r>
              <a:rPr lang="en-US" sz="2000"/>
              <a:t>://</a:t>
            </a:r>
            <a:r>
              <a:rPr lang="en-US" sz="2000" smtClean="0"/>
              <a:t>dm.berkeley.edu</a:t>
            </a:r>
            <a:r>
              <a:rPr lang="en-US" sz="2000" dirty="0" smtClean="0"/>
              <a:t>//temp/run11/File678.txt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7950"/>
            <a:ext cx="7581900" cy="730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storage and </a:t>
            </a:r>
            <a:r>
              <a:rPr lang="en-US" dirty="0"/>
              <a:t>spaces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51308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000" dirty="0" smtClean="0"/>
              <a:t>Access </a:t>
            </a:r>
            <a:r>
              <a:rPr lang="en-US" sz="2000" dirty="0"/>
              <a:t>latency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On-line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/>
              <a:t>Storage where files are moved to before their use 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Near-line 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/>
              <a:t>Requires latency before files can be accessed</a:t>
            </a:r>
          </a:p>
          <a:p>
            <a:pPr>
              <a:lnSpc>
                <a:spcPct val="75000"/>
              </a:lnSpc>
              <a:defRPr/>
            </a:pPr>
            <a:r>
              <a:rPr lang="en-US" sz="2000" dirty="0"/>
              <a:t>Retention quality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Custodial (High quality) 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Output (Middle quality) 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Replica (Low Quality) </a:t>
            </a:r>
          </a:p>
          <a:p>
            <a:pPr>
              <a:lnSpc>
                <a:spcPct val="75000"/>
              </a:lnSpc>
              <a:defRPr/>
            </a:pPr>
            <a:r>
              <a:rPr lang="en-US" sz="2000" dirty="0"/>
              <a:t>Spaces can be reserved in these storage components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Spaces can be reserved for a lifetime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 smtClean="0"/>
              <a:t>Space </a:t>
            </a:r>
            <a:r>
              <a:rPr lang="en-US" sz="1800" dirty="0"/>
              <a:t>reference handle is returned to </a:t>
            </a:r>
            <a:r>
              <a:rPr lang="en-US" sz="1800" dirty="0" smtClean="0"/>
              <a:t>client – space token</a:t>
            </a:r>
            <a:endParaRPr lang="en-US" sz="1800" dirty="0"/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Total space of each type are subject to </a:t>
            </a:r>
            <a:r>
              <a:rPr lang="en-US" sz="1800" dirty="0" smtClean="0"/>
              <a:t>local SRM policy and/or </a:t>
            </a:r>
            <a:r>
              <a:rPr lang="en-US" sz="1800" dirty="0"/>
              <a:t>VO policies</a:t>
            </a:r>
          </a:p>
          <a:p>
            <a:pPr>
              <a:lnSpc>
                <a:spcPct val="75000"/>
              </a:lnSpc>
              <a:defRPr/>
            </a:pPr>
            <a:r>
              <a:rPr lang="en-US" sz="2000" dirty="0"/>
              <a:t>Assignment of files to spaces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800" dirty="0"/>
              <a:t>Files can be assigned to any space, provided that their lifetime </a:t>
            </a:r>
            <a:r>
              <a:rPr lang="en-US" sz="1800" dirty="0" smtClean="0"/>
              <a:t>is </a:t>
            </a:r>
            <a:r>
              <a:rPr lang="en-US" sz="1800" dirty="0"/>
              <a:t>shorter than the </a:t>
            </a:r>
            <a:r>
              <a:rPr lang="en-US" sz="1800" dirty="0" smtClean="0"/>
              <a:t>remaining lifetime of </a:t>
            </a:r>
            <a:r>
              <a:rPr lang="en-US" sz="1800" dirty="0"/>
              <a:t>the space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7950"/>
            <a:ext cx="7581900" cy="730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Managing </a:t>
            </a:r>
            <a:r>
              <a:rPr lang="en-US" dirty="0">
                <a:latin typeface="+mn-lt"/>
              </a:rPr>
              <a:t>spaces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5130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Default spaces</a:t>
            </a:r>
          </a:p>
          <a:p>
            <a:pPr lvl="1">
              <a:defRPr/>
            </a:pPr>
            <a:r>
              <a:rPr lang="en-US" sz="1800" dirty="0"/>
              <a:t>Files can be put into an SRM without explicit reservation</a:t>
            </a:r>
          </a:p>
          <a:p>
            <a:pPr lvl="1">
              <a:defRPr/>
            </a:pPr>
            <a:r>
              <a:rPr lang="en-US" sz="1800" dirty="0" smtClean="0"/>
              <a:t>Default spaces </a:t>
            </a:r>
            <a:r>
              <a:rPr lang="en-US" sz="1800" dirty="0"/>
              <a:t>are not visible to client</a:t>
            </a:r>
          </a:p>
          <a:p>
            <a:pPr>
              <a:defRPr/>
            </a:pPr>
            <a:r>
              <a:rPr lang="en-US" sz="2000" dirty="0"/>
              <a:t>Files already in the SRM can be moved to other </a:t>
            </a:r>
            <a:r>
              <a:rPr lang="en-US" sz="2000" dirty="0" smtClean="0"/>
              <a:t>spaces</a:t>
            </a:r>
            <a:endParaRPr lang="en-US" sz="2000" dirty="0"/>
          </a:p>
          <a:p>
            <a:pPr lvl="1">
              <a:defRPr/>
            </a:pPr>
            <a:r>
              <a:rPr lang="en-US" sz="1800" dirty="0" smtClean="0"/>
              <a:t>By </a:t>
            </a:r>
            <a:r>
              <a:rPr lang="en-US" sz="1800" dirty="0" err="1" smtClean="0"/>
              <a:t>srmChangeSpaceForFiles</a:t>
            </a:r>
            <a:endParaRPr lang="en-US" sz="1800" dirty="0"/>
          </a:p>
          <a:p>
            <a:pPr>
              <a:defRPr/>
            </a:pPr>
            <a:r>
              <a:rPr lang="en-US" sz="2000" dirty="0"/>
              <a:t>Files already in the SRM can be pinned in spaces</a:t>
            </a:r>
          </a:p>
          <a:p>
            <a:pPr lvl="1">
              <a:defRPr/>
            </a:pPr>
            <a:r>
              <a:rPr lang="en-US" sz="1800" dirty="0"/>
              <a:t>By requesting specific files (</a:t>
            </a:r>
            <a:r>
              <a:rPr lang="en-US" sz="1800" dirty="0" err="1"/>
              <a:t>srmPrepareToGet</a:t>
            </a:r>
            <a:r>
              <a:rPr lang="en-US" sz="1800" dirty="0"/>
              <a:t>)</a:t>
            </a:r>
          </a:p>
          <a:p>
            <a:pPr lvl="1">
              <a:defRPr/>
            </a:pPr>
            <a:r>
              <a:rPr lang="en-US" sz="1800" dirty="0"/>
              <a:t>By pre-loading them into online space (</a:t>
            </a:r>
            <a:r>
              <a:rPr lang="en-US" sz="1800" dirty="0" err="1"/>
              <a:t>srmBringOnline</a:t>
            </a:r>
            <a:r>
              <a:rPr lang="en-US" sz="1800" dirty="0"/>
              <a:t>)</a:t>
            </a:r>
          </a:p>
          <a:p>
            <a:pPr>
              <a:defRPr/>
            </a:pPr>
            <a:r>
              <a:rPr lang="en-US" sz="2000" dirty="0" smtClean="0"/>
              <a:t>Updating space</a:t>
            </a:r>
          </a:p>
          <a:p>
            <a:pPr lvl="1">
              <a:defRPr/>
            </a:pPr>
            <a:r>
              <a:rPr lang="en-US" sz="1800" dirty="0" smtClean="0"/>
              <a:t>Resize for more space or release unused space</a:t>
            </a:r>
          </a:p>
          <a:p>
            <a:pPr lvl="1">
              <a:defRPr/>
            </a:pPr>
            <a:r>
              <a:rPr lang="en-US" sz="1800" dirty="0" smtClean="0"/>
              <a:t>Extend or shorten the lifetime of a space</a:t>
            </a:r>
          </a:p>
          <a:p>
            <a:pPr>
              <a:defRPr/>
            </a:pPr>
            <a:r>
              <a:rPr lang="en-US" sz="2000" dirty="0" smtClean="0"/>
              <a:t>Releasing </a:t>
            </a:r>
            <a:r>
              <a:rPr lang="en-US" sz="2000" dirty="0"/>
              <a:t>files from space by a user</a:t>
            </a:r>
          </a:p>
          <a:p>
            <a:pPr lvl="1">
              <a:defRPr/>
            </a:pPr>
            <a:r>
              <a:rPr lang="en-US" sz="1800" dirty="0"/>
              <a:t>Release all files that user brought into the space whose lifetime has not expired</a:t>
            </a:r>
          </a:p>
          <a:p>
            <a:pPr lvl="1">
              <a:defRPr/>
            </a:pPr>
            <a:r>
              <a:rPr lang="en-US" sz="1800" dirty="0"/>
              <a:t>Move permanent and durable files to near-line </a:t>
            </a:r>
            <a:r>
              <a:rPr lang="en-US" sz="1800" dirty="0" smtClean="0"/>
              <a:t>storage if supported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Release space that was used by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6038"/>
            <a:ext cx="6400800" cy="944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Space reservation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Negotiation</a:t>
            </a:r>
          </a:p>
          <a:p>
            <a:pPr lvl="1">
              <a:defRPr/>
            </a:pPr>
            <a:r>
              <a:rPr lang="en-US" sz="1600" dirty="0"/>
              <a:t>Client asks for space: </a:t>
            </a:r>
            <a:r>
              <a:rPr lang="en-US" sz="1600" dirty="0" err="1" smtClean="0"/>
              <a:t>Guaranteed_C</a:t>
            </a:r>
            <a:r>
              <a:rPr lang="en-US" sz="1600" dirty="0" smtClean="0"/>
              <a:t>, </a:t>
            </a:r>
            <a:r>
              <a:rPr lang="en-US" sz="1600" dirty="0" err="1"/>
              <a:t>MaxDesired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SRM return: </a:t>
            </a:r>
            <a:r>
              <a:rPr lang="en-US" sz="1600" dirty="0" err="1" smtClean="0"/>
              <a:t>Guaranteed_S</a:t>
            </a:r>
            <a:r>
              <a:rPr lang="en-US" sz="1600" dirty="0" smtClean="0"/>
              <a:t> </a:t>
            </a:r>
            <a:r>
              <a:rPr lang="en-US" sz="1600" dirty="0"/>
              <a:t>&lt;= </a:t>
            </a:r>
            <a:r>
              <a:rPr lang="en-US" sz="1600" dirty="0" err="1" smtClean="0"/>
              <a:t>Guaranteed_C</a:t>
            </a:r>
            <a:r>
              <a:rPr lang="en-US" sz="1600" dirty="0" smtClean="0"/>
              <a:t>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                 best effort &lt;= </a:t>
            </a:r>
            <a:r>
              <a:rPr lang="en-US" sz="1600" dirty="0" err="1"/>
              <a:t>MaxDesired</a:t>
            </a:r>
            <a:endParaRPr lang="en-US" sz="1600" dirty="0"/>
          </a:p>
          <a:p>
            <a:pPr>
              <a:defRPr/>
            </a:pPr>
            <a:r>
              <a:rPr lang="en-US" sz="1800" dirty="0"/>
              <a:t>Types of spaces</a:t>
            </a:r>
          </a:p>
          <a:p>
            <a:pPr lvl="1">
              <a:defRPr/>
            </a:pPr>
            <a:r>
              <a:rPr lang="en-US" sz="1600" dirty="0"/>
              <a:t>Specified during </a:t>
            </a:r>
            <a:r>
              <a:rPr lang="en-US" sz="1600" dirty="0" err="1"/>
              <a:t>srmReserveSpace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Access Latency (Online, </a:t>
            </a:r>
            <a:r>
              <a:rPr lang="en-US" sz="1600" dirty="0" err="1"/>
              <a:t>Nearline</a:t>
            </a:r>
            <a:r>
              <a:rPr lang="en-US" sz="1600" dirty="0"/>
              <a:t>)</a:t>
            </a:r>
          </a:p>
          <a:p>
            <a:pPr lvl="1">
              <a:defRPr/>
            </a:pPr>
            <a:r>
              <a:rPr lang="en-US" sz="1600" dirty="0"/>
              <a:t>Retention Policy (Replica, Output, Custodial)</a:t>
            </a:r>
          </a:p>
          <a:p>
            <a:pPr lvl="1">
              <a:defRPr/>
            </a:pPr>
            <a:r>
              <a:rPr lang="en-US" sz="1600" dirty="0"/>
              <a:t>Subject to limits per client (SRM or VO policies)</a:t>
            </a:r>
          </a:p>
          <a:p>
            <a:pPr lvl="1">
              <a:defRPr/>
            </a:pPr>
            <a:r>
              <a:rPr lang="en-US" sz="1600" dirty="0"/>
              <a:t>Default: implementation and configuration specific</a:t>
            </a:r>
          </a:p>
          <a:p>
            <a:pPr>
              <a:defRPr/>
            </a:pPr>
            <a:r>
              <a:rPr lang="en-US" sz="1800" dirty="0"/>
              <a:t>Lifetime</a:t>
            </a:r>
          </a:p>
          <a:p>
            <a:pPr lvl="1">
              <a:defRPr/>
            </a:pPr>
            <a:r>
              <a:rPr lang="en-US" sz="1600" dirty="0"/>
              <a:t>Negotiated: </a:t>
            </a:r>
            <a:r>
              <a:rPr lang="en-US" sz="1600" dirty="0" err="1" smtClean="0"/>
              <a:t>Lifetime_C</a:t>
            </a:r>
            <a:r>
              <a:rPr lang="en-US" sz="1600" dirty="0" smtClean="0"/>
              <a:t> </a:t>
            </a:r>
            <a:r>
              <a:rPr lang="en-US" sz="1600" dirty="0"/>
              <a:t>requested</a:t>
            </a:r>
          </a:p>
          <a:p>
            <a:pPr lvl="1">
              <a:defRPr/>
            </a:pPr>
            <a:r>
              <a:rPr lang="en-US" sz="1600" dirty="0"/>
              <a:t>SRM return: </a:t>
            </a:r>
            <a:r>
              <a:rPr lang="en-US" sz="1600" dirty="0" err="1" smtClean="0"/>
              <a:t>Lifetime_S</a:t>
            </a:r>
            <a:r>
              <a:rPr lang="en-US" sz="1600" dirty="0" smtClean="0"/>
              <a:t> </a:t>
            </a:r>
            <a:r>
              <a:rPr lang="en-US" sz="1600" dirty="0"/>
              <a:t>&lt;= </a:t>
            </a:r>
            <a:r>
              <a:rPr lang="en-US" sz="1600" dirty="0" err="1" smtClean="0"/>
              <a:t>Lifetime_C</a:t>
            </a:r>
            <a:endParaRPr lang="en-US" sz="1600" dirty="0"/>
          </a:p>
          <a:p>
            <a:pPr>
              <a:defRPr/>
            </a:pPr>
            <a:r>
              <a:rPr lang="en-US" sz="1800" dirty="0"/>
              <a:t>Reference handle</a:t>
            </a:r>
          </a:p>
          <a:p>
            <a:pPr lvl="1">
              <a:defRPr/>
            </a:pPr>
            <a:r>
              <a:rPr lang="en-US" sz="1600" dirty="0"/>
              <a:t>SRM returns space reference </a:t>
            </a:r>
            <a:r>
              <a:rPr lang="en-US" sz="1600" dirty="0" smtClean="0"/>
              <a:t>handle (space token)</a:t>
            </a:r>
          </a:p>
          <a:p>
            <a:pPr lvl="1">
              <a:defRPr/>
            </a:pPr>
            <a:r>
              <a:rPr lang="en-US" sz="1600" dirty="0" smtClean="0"/>
              <a:t>Client can assign Description</a:t>
            </a:r>
            <a:endParaRPr lang="en-US" sz="1600" dirty="0"/>
          </a:p>
          <a:p>
            <a:pPr lvl="1">
              <a:defRPr/>
            </a:pPr>
            <a:r>
              <a:rPr lang="en-US" sz="1600" dirty="0"/>
              <a:t>User can </a:t>
            </a:r>
            <a:r>
              <a:rPr lang="en-US" sz="1600" dirty="0" smtClean="0"/>
              <a:t>use </a:t>
            </a:r>
            <a:r>
              <a:rPr lang="en-US" sz="1600" dirty="0" err="1" smtClean="0"/>
              <a:t>srmGetSpaceTokens</a:t>
            </a:r>
            <a:r>
              <a:rPr lang="en-US" sz="1600" dirty="0" smtClean="0"/>
              <a:t> </a:t>
            </a:r>
            <a:r>
              <a:rPr lang="en-US" sz="1600" dirty="0"/>
              <a:t>to recover </a:t>
            </a:r>
            <a:r>
              <a:rPr lang="en-US" sz="1600" dirty="0" smtClean="0"/>
              <a:t>handles on basis of ownership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150"/>
            <a:ext cx="7581900" cy="730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Directory </a:t>
            </a: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anagement</a:t>
            </a:r>
            <a:endParaRPr lang="en-US" dirty="0">
              <a:latin typeface="+mn-lt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130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Usual </a:t>
            </a:r>
            <a:r>
              <a:rPr lang="en-US" sz="2400" dirty="0" err="1"/>
              <a:t>unix</a:t>
            </a:r>
            <a:r>
              <a:rPr lang="en-US" sz="2400" dirty="0"/>
              <a:t> semantics</a:t>
            </a:r>
          </a:p>
          <a:p>
            <a:pPr lvl="1">
              <a:defRPr/>
            </a:pPr>
            <a:r>
              <a:rPr lang="en-US" sz="2000" dirty="0" err="1"/>
              <a:t>srmLs</a:t>
            </a:r>
            <a:r>
              <a:rPr lang="en-US" sz="2000" dirty="0"/>
              <a:t>, </a:t>
            </a:r>
            <a:r>
              <a:rPr lang="en-US" sz="2000" dirty="0" err="1"/>
              <a:t>srmMkdir</a:t>
            </a:r>
            <a:r>
              <a:rPr lang="en-US" sz="2000" dirty="0"/>
              <a:t>, </a:t>
            </a:r>
            <a:r>
              <a:rPr lang="en-US" sz="2000" dirty="0" err="1"/>
              <a:t>srmMv</a:t>
            </a:r>
            <a:r>
              <a:rPr lang="en-US" sz="2000" dirty="0"/>
              <a:t>, </a:t>
            </a:r>
            <a:r>
              <a:rPr lang="en-US" sz="2000" dirty="0" err="1"/>
              <a:t>srmRm</a:t>
            </a:r>
            <a:r>
              <a:rPr lang="en-US" sz="2000" dirty="0"/>
              <a:t>, </a:t>
            </a:r>
            <a:r>
              <a:rPr lang="en-US" sz="2000" dirty="0" err="1"/>
              <a:t>srmRmdir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A single directory for all spaces</a:t>
            </a:r>
          </a:p>
          <a:p>
            <a:pPr lvl="1">
              <a:defRPr/>
            </a:pPr>
            <a:r>
              <a:rPr lang="en-US" sz="2000" dirty="0"/>
              <a:t>No directories for each file type</a:t>
            </a:r>
          </a:p>
          <a:p>
            <a:pPr lvl="1">
              <a:defRPr/>
            </a:pPr>
            <a:r>
              <a:rPr lang="en-US" sz="2000" dirty="0"/>
              <a:t>File assignment to spaces is virtual</a:t>
            </a:r>
          </a:p>
          <a:p>
            <a:pPr>
              <a:defRPr/>
            </a:pPr>
            <a:r>
              <a:rPr lang="en-US" sz="2400" dirty="0"/>
              <a:t>Access control services</a:t>
            </a:r>
          </a:p>
          <a:p>
            <a:pPr lvl="1">
              <a:defRPr/>
            </a:pPr>
            <a:r>
              <a:rPr lang="en-US" sz="2000" dirty="0"/>
              <a:t>Support owner/group/world permission</a:t>
            </a:r>
          </a:p>
          <a:p>
            <a:pPr lvl="2">
              <a:defRPr/>
            </a:pPr>
            <a:r>
              <a:rPr lang="en-US" sz="1800" dirty="0"/>
              <a:t>ACLs supported – can have one owner, but multiple user and group access permissions</a:t>
            </a:r>
          </a:p>
          <a:p>
            <a:pPr lvl="2">
              <a:defRPr/>
            </a:pPr>
            <a:r>
              <a:rPr lang="en-US" sz="1800" dirty="0"/>
              <a:t>Can only be assigned by owner</a:t>
            </a:r>
          </a:p>
          <a:p>
            <a:pPr lvl="2">
              <a:defRPr/>
            </a:pPr>
            <a:r>
              <a:rPr lang="en-US" sz="1800" dirty="0"/>
              <a:t>When file </a:t>
            </a:r>
            <a:r>
              <a:rPr lang="en-US" sz="1800" dirty="0" smtClean="0"/>
              <a:t>is requested </a:t>
            </a:r>
            <a:r>
              <a:rPr lang="en-US" sz="1800" dirty="0"/>
              <a:t>from a remote site, SRM should check permission with source site</a:t>
            </a:r>
          </a:p>
          <a:p>
            <a:pPr lvl="2"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concepts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1800" dirty="0"/>
              <a:t>Composite Storage Element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Made of multiple Storage Components</a:t>
            </a:r>
          </a:p>
          <a:p>
            <a:pPr lvl="2">
              <a:lnSpc>
                <a:spcPct val="95000"/>
              </a:lnSpc>
              <a:defRPr/>
            </a:pPr>
            <a:r>
              <a:rPr lang="en-US" sz="1400" dirty="0"/>
              <a:t>e.g. </a:t>
            </a:r>
            <a:r>
              <a:rPr lang="en-US" sz="1400" dirty="0" smtClean="0"/>
              <a:t>component </a:t>
            </a:r>
            <a:r>
              <a:rPr lang="en-US" sz="1400" dirty="0"/>
              <a:t>1: online-replica</a:t>
            </a:r>
            <a:br>
              <a:rPr lang="en-US" sz="1400" dirty="0"/>
            </a:br>
            <a:r>
              <a:rPr lang="en-US" sz="1400" dirty="0"/>
              <a:t>       </a:t>
            </a:r>
            <a:r>
              <a:rPr lang="en-US" sz="1400" dirty="0" smtClean="0"/>
              <a:t>component </a:t>
            </a:r>
            <a:r>
              <a:rPr lang="en-US" sz="1400" dirty="0"/>
              <a:t>2: </a:t>
            </a:r>
            <a:r>
              <a:rPr lang="en-US" sz="1400" dirty="0" err="1" smtClean="0"/>
              <a:t>nearline</a:t>
            </a:r>
            <a:r>
              <a:rPr lang="en-US" sz="1400" dirty="0" smtClean="0"/>
              <a:t>-custodial (with online disk cache)</a:t>
            </a:r>
            <a:endParaRPr lang="en-US" sz="1400" dirty="0"/>
          </a:p>
          <a:p>
            <a:pPr lvl="2">
              <a:lnSpc>
                <a:spcPct val="95000"/>
              </a:lnSpc>
              <a:defRPr/>
            </a:pPr>
            <a:r>
              <a:rPr lang="en-US" sz="1400" dirty="0" smtClean="0"/>
              <a:t>e.g. component1</a:t>
            </a:r>
            <a:r>
              <a:rPr lang="en-US" sz="1400" dirty="0"/>
              <a:t>: online-custodial </a:t>
            </a:r>
            <a:br>
              <a:rPr lang="en-US" sz="1400" dirty="0"/>
            </a:br>
            <a:r>
              <a:rPr lang="en-US" sz="1400" dirty="0"/>
              <a:t>       </a:t>
            </a:r>
            <a:r>
              <a:rPr lang="en-US" sz="1400" dirty="0" smtClean="0"/>
              <a:t>component </a:t>
            </a:r>
            <a:r>
              <a:rPr lang="en-US" sz="1400" dirty="0"/>
              <a:t>2: </a:t>
            </a:r>
            <a:r>
              <a:rPr lang="en-US" sz="1400" dirty="0" err="1" smtClean="0"/>
              <a:t>nearline</a:t>
            </a:r>
            <a:r>
              <a:rPr lang="en-US" sz="1400" dirty="0" smtClean="0"/>
              <a:t>-custodial (with online disk cache)</a:t>
            </a:r>
            <a:endParaRPr lang="en-US" sz="1400" dirty="0"/>
          </a:p>
          <a:p>
            <a:pPr lvl="1">
              <a:lnSpc>
                <a:spcPct val="95000"/>
              </a:lnSpc>
              <a:defRPr/>
            </a:pPr>
            <a:r>
              <a:rPr lang="en-US" sz="1600" dirty="0" err="1"/>
              <a:t>srmBringOnline</a:t>
            </a:r>
            <a:r>
              <a:rPr lang="en-US" sz="1600" dirty="0"/>
              <a:t> can be used to temporarily </a:t>
            </a:r>
            <a:r>
              <a:rPr lang="en-US" sz="1600" dirty="0" smtClean="0"/>
              <a:t>bring </a:t>
            </a:r>
            <a:r>
              <a:rPr lang="en-US" sz="1600" dirty="0"/>
              <a:t>data to the online component for fast access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When a file is put into a composite space, </a:t>
            </a:r>
            <a:r>
              <a:rPr lang="en-US" sz="1600" dirty="0" smtClean="0"/>
              <a:t>SRM may have (temporary) copies on any of the components.</a:t>
            </a:r>
            <a:endParaRPr lang="en-US" sz="1600" dirty="0"/>
          </a:p>
          <a:p>
            <a:pPr>
              <a:lnSpc>
                <a:spcPct val="95000"/>
              </a:lnSpc>
              <a:defRPr/>
            </a:pPr>
            <a:r>
              <a:rPr lang="en-US" sz="1800" dirty="0"/>
              <a:t>Primary Replica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When a file is first put into an SRM, that copy is considered </a:t>
            </a:r>
            <a:r>
              <a:rPr lang="en-US" sz="1600" dirty="0" smtClean="0"/>
              <a:t>as the </a:t>
            </a:r>
            <a:r>
              <a:rPr lang="en-US" sz="1600" dirty="0"/>
              <a:t>primary replica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A primary replica can be assigned a lifetime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The SURL lifetime is the lifetime of the primary replica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When other replicas are made, their lifetime cannot exceed the primary replica lifetime</a:t>
            </a:r>
          </a:p>
          <a:p>
            <a:pPr lvl="1">
              <a:lnSpc>
                <a:spcPct val="95000"/>
              </a:lnSpc>
              <a:defRPr/>
            </a:pPr>
            <a:r>
              <a:rPr lang="en-US" sz="1600" dirty="0"/>
              <a:t>Lifetime of a primary replica can only be extended by an SURL owner.</a:t>
            </a:r>
          </a:p>
          <a:p>
            <a:pPr lvl="2">
              <a:lnSpc>
                <a:spcPct val="95000"/>
              </a:lnSpc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 v2.2 Interface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smtClean="0"/>
              <a:t>Data transfer functions </a:t>
            </a:r>
            <a:r>
              <a:rPr lang="en-US" sz="1800" dirty="0" smtClean="0"/>
              <a:t>to get files into SRM spaces from the client's local system or from other remote storage systems, and to retrieve them</a:t>
            </a:r>
          </a:p>
          <a:p>
            <a:pPr lvl="1">
              <a:defRPr/>
            </a:pPr>
            <a:r>
              <a:rPr lang="en-US" sz="1400" dirty="0" err="1" smtClean="0"/>
              <a:t>srmPrepareToGet</a:t>
            </a:r>
            <a:r>
              <a:rPr lang="en-US" sz="1400" dirty="0" smtClean="0"/>
              <a:t>, </a:t>
            </a:r>
            <a:r>
              <a:rPr lang="en-US" sz="1400" dirty="0" err="1" smtClean="0"/>
              <a:t>srmPrepareToPut</a:t>
            </a:r>
            <a:r>
              <a:rPr lang="en-US" sz="1400" dirty="0" smtClean="0"/>
              <a:t>, </a:t>
            </a:r>
            <a:r>
              <a:rPr lang="en-US" sz="1400" dirty="0" err="1" smtClean="0"/>
              <a:t>srmBringOnline</a:t>
            </a:r>
            <a:r>
              <a:rPr lang="en-US" sz="1400" dirty="0" smtClean="0"/>
              <a:t>, </a:t>
            </a:r>
            <a:r>
              <a:rPr lang="en-US" sz="1400" dirty="0" err="1" smtClean="0"/>
              <a:t>srmCopy</a:t>
            </a:r>
            <a:endParaRPr lang="en-US" sz="1400" dirty="0" smtClean="0"/>
          </a:p>
          <a:p>
            <a:pPr>
              <a:defRPr/>
            </a:pPr>
            <a:r>
              <a:rPr lang="en-US" sz="1800" i="1" dirty="0" smtClean="0"/>
              <a:t>Space management functions </a:t>
            </a:r>
            <a:r>
              <a:rPr lang="en-US" sz="1800" dirty="0" smtClean="0"/>
              <a:t>to reserve, release, and manage spaces, their types and lifetimes. </a:t>
            </a:r>
          </a:p>
          <a:p>
            <a:pPr lvl="1">
              <a:defRPr/>
            </a:pPr>
            <a:r>
              <a:rPr lang="en-US" sz="1600" dirty="0" err="1" smtClean="0"/>
              <a:t>srmReserveSpace</a:t>
            </a:r>
            <a:r>
              <a:rPr lang="en-US" sz="1600" dirty="0" smtClean="0"/>
              <a:t>, </a:t>
            </a:r>
            <a:r>
              <a:rPr lang="en-US" sz="1600" dirty="0" err="1" smtClean="0"/>
              <a:t>srmReleaseSpace</a:t>
            </a:r>
            <a:r>
              <a:rPr lang="en-US" sz="1600" dirty="0" smtClean="0"/>
              <a:t>, </a:t>
            </a:r>
            <a:r>
              <a:rPr lang="en-US" sz="1600" dirty="0" err="1" smtClean="0"/>
              <a:t>srmUpdateSpace</a:t>
            </a:r>
            <a:r>
              <a:rPr lang="en-US" sz="1600" dirty="0" smtClean="0"/>
              <a:t>, </a:t>
            </a:r>
            <a:r>
              <a:rPr lang="en-US" sz="1600" dirty="0" err="1" smtClean="0"/>
              <a:t>srmGetSpaceTokens</a:t>
            </a:r>
            <a:endParaRPr lang="en-US" sz="1600" dirty="0" smtClean="0"/>
          </a:p>
          <a:p>
            <a:pPr>
              <a:defRPr/>
            </a:pPr>
            <a:r>
              <a:rPr lang="en-US" sz="1800" i="1" dirty="0" smtClean="0"/>
              <a:t>Lifetime management functions </a:t>
            </a:r>
            <a:r>
              <a:rPr lang="en-US" sz="1800" dirty="0" smtClean="0"/>
              <a:t>to manage lifetimes of space and files.</a:t>
            </a:r>
          </a:p>
          <a:p>
            <a:pPr lvl="1">
              <a:defRPr/>
            </a:pPr>
            <a:r>
              <a:rPr lang="en-US" sz="1600" dirty="0" err="1" smtClean="0"/>
              <a:t>srmReleaseFiles</a:t>
            </a:r>
            <a:r>
              <a:rPr lang="en-US" sz="1600" dirty="0" smtClean="0"/>
              <a:t>, </a:t>
            </a:r>
            <a:r>
              <a:rPr lang="en-US" sz="1600" dirty="0" err="1" smtClean="0"/>
              <a:t>srmPutDone</a:t>
            </a:r>
            <a:r>
              <a:rPr lang="en-US" sz="1600" dirty="0" smtClean="0"/>
              <a:t>, </a:t>
            </a:r>
            <a:r>
              <a:rPr lang="en-US" sz="1600" dirty="0" err="1" smtClean="0"/>
              <a:t>srmExtendFileLifeTime</a:t>
            </a:r>
            <a:endParaRPr lang="en-US" sz="1600" dirty="0" smtClean="0"/>
          </a:p>
          <a:p>
            <a:pPr>
              <a:defRPr/>
            </a:pPr>
            <a:r>
              <a:rPr lang="en-US" sz="1800" i="1" dirty="0" smtClean="0"/>
              <a:t>Directory management functions </a:t>
            </a:r>
            <a:r>
              <a:rPr lang="en-US" sz="1800" dirty="0" smtClean="0"/>
              <a:t>to create/remove directories, rename files, remove files and retrieve file information.</a:t>
            </a:r>
          </a:p>
          <a:p>
            <a:pPr lvl="1">
              <a:defRPr/>
            </a:pPr>
            <a:r>
              <a:rPr lang="en-US" sz="1600" dirty="0" err="1" smtClean="0"/>
              <a:t>srmMkdir</a:t>
            </a:r>
            <a:r>
              <a:rPr lang="en-US" sz="1600" dirty="0" smtClean="0"/>
              <a:t>, </a:t>
            </a:r>
            <a:r>
              <a:rPr lang="en-US" sz="1600" dirty="0" err="1" smtClean="0"/>
              <a:t>srmRmdir</a:t>
            </a:r>
            <a:r>
              <a:rPr lang="en-US" sz="1600" dirty="0" smtClean="0"/>
              <a:t>, </a:t>
            </a:r>
            <a:r>
              <a:rPr lang="en-US" sz="1600" dirty="0" err="1" smtClean="0"/>
              <a:t>srmMv</a:t>
            </a:r>
            <a:r>
              <a:rPr lang="en-US" sz="1600" dirty="0" smtClean="0"/>
              <a:t>, </a:t>
            </a:r>
            <a:r>
              <a:rPr lang="en-US" sz="1600" dirty="0" err="1" smtClean="0"/>
              <a:t>srmRm</a:t>
            </a:r>
            <a:r>
              <a:rPr lang="en-US" sz="1600" dirty="0" smtClean="0"/>
              <a:t>, </a:t>
            </a:r>
            <a:r>
              <a:rPr lang="en-US" sz="1600" dirty="0" err="1" smtClean="0"/>
              <a:t>srmLs</a:t>
            </a:r>
            <a:endParaRPr lang="en-US" sz="1600" dirty="0" smtClean="0"/>
          </a:p>
          <a:p>
            <a:pPr>
              <a:defRPr/>
            </a:pPr>
            <a:r>
              <a:rPr lang="en-US" sz="1800" i="1" dirty="0" smtClean="0"/>
              <a:t>Request management functions </a:t>
            </a:r>
            <a:r>
              <a:rPr lang="en-US" sz="1800" dirty="0" smtClean="0"/>
              <a:t>to query status of requests and  manage requests</a:t>
            </a:r>
          </a:p>
          <a:p>
            <a:pPr lvl="1">
              <a:defRPr/>
            </a:pPr>
            <a:r>
              <a:rPr lang="en-US" sz="1400" dirty="0" err="1" smtClean="0"/>
              <a:t>srmStatusOf</a:t>
            </a:r>
            <a:r>
              <a:rPr lang="en-US" sz="1400" dirty="0" smtClean="0"/>
              <a:t>{</a:t>
            </a:r>
            <a:r>
              <a:rPr lang="en-US" sz="1400" dirty="0" err="1" smtClean="0"/>
              <a:t>Get,Put,Copy,BringOnline</a:t>
            </a:r>
            <a:r>
              <a:rPr lang="en-US" sz="1400" dirty="0" smtClean="0"/>
              <a:t>}Request, </a:t>
            </a:r>
            <a:r>
              <a:rPr lang="en-US" sz="1400" dirty="0" err="1" smtClean="0"/>
              <a:t>srmGetRequestSummary</a:t>
            </a:r>
            <a:r>
              <a:rPr lang="en-US" sz="1400" dirty="0" smtClean="0"/>
              <a:t>, </a:t>
            </a:r>
            <a:r>
              <a:rPr lang="en-US" sz="1400" dirty="0" err="1" smtClean="0"/>
              <a:t>srmGetRequestTokens</a:t>
            </a:r>
            <a:r>
              <a:rPr lang="en-US" sz="1400" dirty="0" smtClean="0"/>
              <a:t>, </a:t>
            </a:r>
            <a:r>
              <a:rPr lang="en-US" sz="1400" dirty="0" err="1" smtClean="0"/>
              <a:t>srmAbortRequest</a:t>
            </a:r>
            <a:r>
              <a:rPr lang="en-US" sz="1400" dirty="0" smtClean="0"/>
              <a:t>, </a:t>
            </a:r>
            <a:r>
              <a:rPr lang="en-US" sz="1400" dirty="0" err="1" smtClean="0"/>
              <a:t>srmAbortFiles</a:t>
            </a:r>
            <a:r>
              <a:rPr lang="en-US" sz="1400" dirty="0" smtClean="0"/>
              <a:t>, </a:t>
            </a:r>
            <a:r>
              <a:rPr lang="en-US" sz="1400" dirty="0" err="1" smtClean="0"/>
              <a:t>srmSuspendRequest</a:t>
            </a:r>
            <a:r>
              <a:rPr lang="en-US" sz="1400" dirty="0" smtClean="0"/>
              <a:t>, </a:t>
            </a:r>
            <a:r>
              <a:rPr lang="en-US" sz="1400" dirty="0" err="1" smtClean="0"/>
              <a:t>srmResumeRequest</a:t>
            </a:r>
            <a:endParaRPr lang="en-US" sz="1400" dirty="0" smtClean="0"/>
          </a:p>
          <a:p>
            <a:pPr>
              <a:defRPr/>
            </a:pPr>
            <a:r>
              <a:rPr lang="en-US" sz="1800" dirty="0" smtClean="0"/>
              <a:t>Other functions include Discovery and Permission functions</a:t>
            </a:r>
            <a:endParaRPr lang="en-US" sz="2000" dirty="0" smtClean="0"/>
          </a:p>
          <a:p>
            <a:pPr lvl="1">
              <a:defRPr/>
            </a:pPr>
            <a:r>
              <a:rPr lang="en-US" sz="1600" dirty="0" err="1" smtClean="0"/>
              <a:t>srmPing</a:t>
            </a:r>
            <a:r>
              <a:rPr lang="en-US" sz="1600" dirty="0" smtClean="0"/>
              <a:t>, </a:t>
            </a:r>
            <a:r>
              <a:rPr lang="en-US" sz="1600" dirty="0" err="1" smtClean="0"/>
              <a:t>srmGetTransferProtocols</a:t>
            </a:r>
            <a:r>
              <a:rPr lang="en-US" sz="1600" dirty="0" smtClean="0"/>
              <a:t>, </a:t>
            </a:r>
            <a:r>
              <a:rPr lang="en-US" sz="1600" dirty="0" err="1" smtClean="0"/>
              <a:t>srmCheckPermission</a:t>
            </a:r>
            <a:r>
              <a:rPr lang="en-US" sz="1600" dirty="0" smtClean="0"/>
              <a:t>, </a:t>
            </a:r>
            <a:r>
              <a:rPr lang="en-US" sz="1600" dirty="0" err="1" smtClean="0"/>
              <a:t>srmSetPermission</a:t>
            </a:r>
            <a:r>
              <a:rPr lang="en-US" sz="1600" dirty="0" smtClean="0"/>
              <a:t>, etc.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 implementations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Berkeley Storage Manager (BeStMan)</a:t>
            </a:r>
            <a:br>
              <a:rPr lang="en-US" sz="2400" dirty="0"/>
            </a:br>
            <a:r>
              <a:rPr lang="en-US" sz="2400" dirty="0"/>
              <a:t>LBNL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200400" cy="2895600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Java implementation</a:t>
            </a:r>
          </a:p>
          <a:p>
            <a:pPr>
              <a:defRPr/>
            </a:pPr>
            <a:r>
              <a:rPr lang="en-US" sz="1600" dirty="0"/>
              <a:t>Designed to work with </a:t>
            </a:r>
            <a:r>
              <a:rPr lang="en-US" sz="1600" dirty="0" err="1" smtClean="0"/>
              <a:t>unix</a:t>
            </a:r>
            <a:r>
              <a:rPr lang="en-US" sz="1600" dirty="0" smtClean="0"/>
              <a:t>-based disk </a:t>
            </a:r>
            <a:r>
              <a:rPr lang="en-US" sz="1600" dirty="0"/>
              <a:t>systems </a:t>
            </a:r>
          </a:p>
          <a:p>
            <a:pPr>
              <a:defRPr/>
            </a:pPr>
            <a:r>
              <a:rPr lang="en-US" sz="1600" dirty="0"/>
              <a:t>As well as MSS to stage/archive from/to its own disk (currently HPSS</a:t>
            </a:r>
            <a:r>
              <a:rPr lang="en-US" sz="1600" dirty="0" smtClean="0"/>
              <a:t>)</a:t>
            </a:r>
          </a:p>
          <a:p>
            <a:pPr>
              <a:defRPr/>
            </a:pPr>
            <a:r>
              <a:rPr lang="en-US" sz="1600" dirty="0" smtClean="0"/>
              <a:t>Adaptable to other file systems and storages (e.g. NCAR MSS, VU L-Store, TTU </a:t>
            </a:r>
            <a:r>
              <a:rPr lang="en-US" sz="1600" dirty="0" err="1" smtClean="0"/>
              <a:t>Lustre</a:t>
            </a:r>
            <a:r>
              <a:rPr lang="en-US" sz="1600" dirty="0" smtClean="0"/>
              <a:t>, NERSC GFS)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Uses in-memory </a:t>
            </a:r>
            <a:r>
              <a:rPr lang="en-US" sz="1600" dirty="0" smtClean="0"/>
              <a:t>database (</a:t>
            </a:r>
            <a:r>
              <a:rPr lang="en-US" sz="1600" dirty="0" err="1"/>
              <a:t>BerkeleyDB</a:t>
            </a:r>
            <a:r>
              <a:rPr lang="en-US" sz="1600" dirty="0"/>
              <a:t>)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53340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28600" y="4191000"/>
            <a:ext cx="8458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/>
          <a:lstStyle/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Multiple transfer protocols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Space reservation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Directory management (no ACLs)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Can copy files from/to remote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SRMs or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GridFTP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Servers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Can copy entire directory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recursively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+mn-cs"/>
              </a:rPr>
              <a:t>Large scale data movement of thousands of files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+mn-cs"/>
              </a:rPr>
              <a:t>Recovers from transient failures (e.g. MSS maintenance, network down)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5029200" y="4038600"/>
            <a:ext cx="38862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/>
          <a:lstStyle/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Local Policy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+mn-cs"/>
              </a:rPr>
              <a:t>Fair request processing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+mn-cs"/>
              </a:rPr>
              <a:t>File replacement in disk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+mn-cs"/>
              </a:rPr>
              <a:t>Garbage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/>
              <a:t>Castor-SRM</a:t>
            </a:r>
            <a:br>
              <a:rPr lang="en-US" sz="2400"/>
            </a:br>
            <a:r>
              <a:rPr lang="en-US" sz="2400"/>
              <a:t>CERN and Rutherford Appleton Laboratory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3810000" cy="2971800"/>
          </a:xfrm>
          <a:ln>
            <a:solidFill>
              <a:srgbClr val="DC0081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600" dirty="0"/>
              <a:t>CASTOR is the HSM in production at CERN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600" dirty="0"/>
              <a:t>Support for multiple tape robots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400" b="0" dirty="0">
                <a:solidFill>
                  <a:schemeClr val="tx1"/>
                </a:solidFill>
              </a:rPr>
              <a:t>Support for Disk-only storage recently added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600" dirty="0"/>
              <a:t>Designed to meet Large </a:t>
            </a:r>
            <a:r>
              <a:rPr lang="en-US" sz="1600" dirty="0" err="1"/>
              <a:t>Hadron</a:t>
            </a:r>
            <a:r>
              <a:rPr lang="en-US" sz="1600" dirty="0"/>
              <a:t> Collider Computing requirements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400" b="0" dirty="0">
                <a:solidFill>
                  <a:schemeClr val="tx1"/>
                </a:solidFill>
              </a:rPr>
              <a:t>Maximize throughput from clients to tape (e.g. LHC experiments data taking</a:t>
            </a:r>
            <a:r>
              <a:rPr lang="en-US" sz="1400" b="0" dirty="0" smtClean="0">
                <a:solidFill>
                  <a:schemeClr val="tx1"/>
                </a:solidFill>
              </a:rPr>
              <a:t>)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6388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4648200" y="3505200"/>
            <a:ext cx="3810000" cy="2971800"/>
          </a:xfrm>
          <a:prstGeom prst="rect">
            <a:avLst/>
          </a:prstGeom>
          <a:noFill/>
          <a:ln w="12700">
            <a:solidFill>
              <a:srgbClr val="DC0081"/>
            </a:solidFill>
            <a:miter lim="800000"/>
            <a:headEnd/>
            <a:tailEnd/>
          </a:ln>
          <a:effectLst/>
        </p:spPr>
        <p:txBody>
          <a:bodyPr lIns="84138" tIns="41275" rIns="84138" bIns="41275"/>
          <a:lstStyle/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C++ Implementation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Reuse of CASTOR software infrastructure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+mn-cs"/>
              </a:rPr>
              <a:t>Derived SRM specific classes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Configurable number of thread pools for both front- and back-ends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ORACLE centric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Front and back ends can be distributed on multiple hosts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endParaRPr lang="en-US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dCache</a:t>
            </a:r>
            <a:r>
              <a:rPr lang="en-US" sz="2400" dirty="0"/>
              <a:t>-SRM</a:t>
            </a:r>
            <a:br>
              <a:rPr lang="en-US" sz="2400" dirty="0"/>
            </a:br>
            <a:r>
              <a:rPr lang="en-US" sz="2400" dirty="0" smtClean="0"/>
              <a:t>FNAL and </a:t>
            </a:r>
            <a:r>
              <a:rPr lang="en-US" sz="2400" dirty="0"/>
              <a:t>DESY 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581400" cy="5410200"/>
          </a:xfrm>
          <a:ln>
            <a:solidFill>
              <a:srgbClr val="DC0081"/>
            </a:solidFill>
          </a:ln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1600" dirty="0"/>
              <a:t>Strict name space and data storage separation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Automatic file replication </a:t>
            </a:r>
            <a:r>
              <a:rPr lang="en-US" sz="1600" dirty="0" smtClean="0"/>
              <a:t> </a:t>
            </a:r>
            <a:r>
              <a:rPr lang="en-US" sz="1600" dirty="0"/>
              <a:t>based on access patterns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HSM Connectivity (</a:t>
            </a:r>
            <a:r>
              <a:rPr lang="en-US" sz="1600" dirty="0" err="1"/>
              <a:t>Enstore</a:t>
            </a:r>
            <a:r>
              <a:rPr lang="en-US" sz="1600" dirty="0"/>
              <a:t>, OSM, TSM, HPSS, DMF)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Automated HSM migration and restore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Scales to </a:t>
            </a:r>
            <a:r>
              <a:rPr lang="en-US" sz="1600" dirty="0" err="1"/>
              <a:t>Peta</a:t>
            </a:r>
            <a:r>
              <a:rPr lang="en-US" sz="1600" dirty="0"/>
              <a:t>-byte range on 1000’s of disks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Supported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sz="1200" dirty="0"/>
              <a:t>(</a:t>
            </a:r>
            <a:r>
              <a:rPr lang="en-US" sz="1200" dirty="0" err="1"/>
              <a:t>gsi</a:t>
            </a:r>
            <a:r>
              <a:rPr lang="en-US" sz="1200" dirty="0"/>
              <a:t>/</a:t>
            </a:r>
            <a:r>
              <a:rPr lang="en-US" sz="1200" dirty="0" err="1"/>
              <a:t>krb</a:t>
            </a:r>
            <a:r>
              <a:rPr lang="en-US" sz="1200" dirty="0"/>
              <a:t>)FTP, (</a:t>
            </a:r>
            <a:r>
              <a:rPr lang="en-US" sz="1200" dirty="0" err="1"/>
              <a:t>gsi</a:t>
            </a:r>
            <a:r>
              <a:rPr lang="en-US" sz="1200" dirty="0"/>
              <a:t>/</a:t>
            </a:r>
            <a:r>
              <a:rPr lang="en-US" sz="1200" dirty="0" err="1"/>
              <a:t>krb</a:t>
            </a:r>
            <a:r>
              <a:rPr lang="en-US" sz="1200" dirty="0"/>
              <a:t>)</a:t>
            </a:r>
            <a:r>
              <a:rPr lang="en-US" sz="1200" dirty="0" err="1"/>
              <a:t>dCap</a:t>
            </a:r>
            <a:r>
              <a:rPr lang="en-US" sz="1200" dirty="0"/>
              <a:t>, </a:t>
            </a:r>
            <a:r>
              <a:rPr lang="en-US" sz="1200" dirty="0" err="1" smtClean="0"/>
              <a:t>xRoot</a:t>
            </a:r>
            <a:r>
              <a:rPr lang="en-US" sz="1200" dirty="0" smtClean="0"/>
              <a:t>,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NFS </a:t>
            </a:r>
            <a:r>
              <a:rPr lang="en-US" sz="1200" dirty="0"/>
              <a:t>2/3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Separate </a:t>
            </a:r>
            <a:r>
              <a:rPr lang="en-US" sz="1600" dirty="0" smtClean="0"/>
              <a:t>I/O </a:t>
            </a:r>
            <a:r>
              <a:rPr lang="en-US" sz="1600" dirty="0"/>
              <a:t>queues per protocol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Resilient dataset management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Command line and graphical admin interface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Variety of Authorization mechanisms including VOMS</a:t>
            </a:r>
          </a:p>
          <a:p>
            <a:pPr>
              <a:lnSpc>
                <a:spcPct val="75000"/>
              </a:lnSpc>
              <a:defRPr/>
            </a:pPr>
            <a:r>
              <a:rPr lang="en-US" sz="1600" dirty="0"/>
              <a:t>Deployed in a large number of institutions worldwide</a:t>
            </a:r>
            <a:r>
              <a:rPr lang="en-US" sz="1400" dirty="0"/>
              <a:t> </a:t>
            </a:r>
            <a:endParaRPr lang="en-US" sz="1600" dirty="0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886200" y="4572000"/>
            <a:ext cx="5105400" cy="1905000"/>
          </a:xfrm>
          <a:prstGeom prst="rect">
            <a:avLst/>
          </a:prstGeom>
          <a:noFill/>
          <a:ln w="12700">
            <a:solidFill>
              <a:srgbClr val="DC0081"/>
            </a:solidFill>
            <a:miter lim="800000"/>
            <a:headEnd/>
            <a:tailEnd/>
          </a:ln>
          <a:effectLst/>
        </p:spPr>
        <p:txBody>
          <a:bodyPr lIns="84138" tIns="41275" rIns="84138" bIns="41275"/>
          <a:lstStyle/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Support SRM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1.1 and SRM 2.2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Dynamic Space Management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Request queuing and scheduling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Load balancing</a:t>
            </a: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Robust replication using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rmCopy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functionality via SRM, 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gsi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)FTP and http protocols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49156" name="Picture 7" descr="dCache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90600"/>
            <a:ext cx="50292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279F"/>
                </a:solidFill>
              </a:rPr>
              <a:t>Disk Pool Manager (DPM)</a:t>
            </a:r>
            <a:br>
              <a:rPr lang="en-US" sz="2400" dirty="0" smtClean="0">
                <a:solidFill>
                  <a:srgbClr val="00279F"/>
                </a:solidFill>
              </a:rPr>
            </a:br>
            <a:r>
              <a:rPr lang="en-US" sz="2400" dirty="0" smtClean="0">
                <a:solidFill>
                  <a:srgbClr val="00279F"/>
                </a:solidFill>
              </a:rPr>
              <a:t>CERN</a:t>
            </a:r>
            <a:endParaRPr lang="en-US" sz="2400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733800" cy="5562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65000"/>
              </a:lnSpc>
              <a:defRPr/>
            </a:pPr>
            <a:r>
              <a:rPr lang="en-US" sz="1600" dirty="0" smtClean="0"/>
              <a:t>Provide a reliable, secure and robust storage system</a:t>
            </a:r>
          </a:p>
          <a:p>
            <a:pPr>
              <a:lnSpc>
                <a:spcPct val="65000"/>
              </a:lnSpc>
              <a:defRPr/>
            </a:pPr>
            <a:r>
              <a:rPr lang="en-US" sz="1600" dirty="0" smtClean="0"/>
              <a:t>Manages </a:t>
            </a:r>
            <a:r>
              <a:rPr lang="en-US" sz="1600" dirty="0"/>
              <a:t>storage on disks only</a:t>
            </a:r>
          </a:p>
          <a:p>
            <a:pPr>
              <a:lnSpc>
                <a:spcPct val="65000"/>
              </a:lnSpc>
              <a:defRPr/>
            </a:pPr>
            <a:r>
              <a:rPr lang="fi-FI" sz="1600" dirty="0" smtClean="0"/>
              <a:t>Security</a:t>
            </a:r>
            <a:endParaRPr lang="fi-FI" sz="1600" dirty="0"/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GSI for authentication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VOMS for authorization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Standard POSIX permissions + ACLs based on user’s DN and VOMS roles</a:t>
            </a:r>
          </a:p>
          <a:p>
            <a:pPr>
              <a:lnSpc>
                <a:spcPct val="65000"/>
              </a:lnSpc>
              <a:defRPr/>
            </a:pPr>
            <a:r>
              <a:rPr lang="fi-FI" sz="1600" dirty="0" smtClean="0"/>
              <a:t>Virtual </a:t>
            </a:r>
            <a:r>
              <a:rPr lang="fi-FI" sz="1600" dirty="0"/>
              <a:t>ids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Accounts created on the fly</a:t>
            </a:r>
          </a:p>
          <a:p>
            <a:pPr>
              <a:lnSpc>
                <a:spcPct val="65000"/>
              </a:lnSpc>
              <a:defRPr/>
            </a:pPr>
            <a:r>
              <a:rPr lang="fi-FI" sz="1600" dirty="0" smtClean="0"/>
              <a:t>Full </a:t>
            </a:r>
            <a:r>
              <a:rPr lang="fi-FI" sz="1600" dirty="0"/>
              <a:t>SRMv2.2 </a:t>
            </a:r>
            <a:r>
              <a:rPr lang="fi-FI" sz="1600" dirty="0" smtClean="0"/>
              <a:t>implementation</a:t>
            </a:r>
            <a:endParaRPr lang="fi-FI" sz="1600" dirty="0"/>
          </a:p>
          <a:p>
            <a:pPr>
              <a:lnSpc>
                <a:spcPct val="65000"/>
              </a:lnSpc>
              <a:defRPr/>
            </a:pPr>
            <a:r>
              <a:rPr lang="fi-FI" sz="1600" dirty="0" smtClean="0"/>
              <a:t>Standard </a:t>
            </a:r>
            <a:r>
              <a:rPr lang="fi-FI" sz="1600" dirty="0"/>
              <a:t>disk pool manager capabilities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Garbage collector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Replication of hot files</a:t>
            </a:r>
          </a:p>
          <a:p>
            <a:pPr>
              <a:lnSpc>
                <a:spcPct val="65000"/>
              </a:lnSpc>
              <a:defRPr/>
            </a:pPr>
            <a:r>
              <a:rPr lang="fi-FI" sz="1600" dirty="0" smtClean="0"/>
              <a:t>Transfer </a:t>
            </a:r>
            <a:r>
              <a:rPr lang="fi-FI" sz="1600" dirty="0"/>
              <a:t>protocols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 smtClean="0">
                <a:solidFill>
                  <a:schemeClr val="tx1"/>
                </a:solidFill>
              </a:rPr>
              <a:t>GridFTP (v1 and v2)</a:t>
            </a:r>
            <a:endParaRPr lang="fi-FI" sz="1200" b="0" dirty="0">
              <a:solidFill>
                <a:schemeClr val="tx1"/>
              </a:solidFill>
            </a:endParaRPr>
          </a:p>
          <a:p>
            <a:pPr lvl="1">
              <a:lnSpc>
                <a:spcPct val="65000"/>
              </a:lnSpc>
              <a:defRPr/>
            </a:pPr>
            <a:r>
              <a:rPr lang="fi-FI" sz="1200" b="0" dirty="0">
                <a:solidFill>
                  <a:schemeClr val="tx1"/>
                </a:solidFill>
              </a:rPr>
              <a:t>Secure </a:t>
            </a:r>
            <a:r>
              <a:rPr lang="fi-FI" sz="1200" b="0" dirty="0" smtClean="0">
                <a:solidFill>
                  <a:schemeClr val="tx1"/>
                </a:solidFill>
              </a:rPr>
              <a:t>RFIO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 smtClean="0">
                <a:solidFill>
                  <a:schemeClr val="tx1"/>
                </a:solidFill>
              </a:rPr>
              <a:t>https</a:t>
            </a:r>
          </a:p>
          <a:p>
            <a:pPr lvl="1">
              <a:lnSpc>
                <a:spcPct val="65000"/>
              </a:lnSpc>
              <a:defRPr/>
            </a:pPr>
            <a:r>
              <a:rPr lang="fi-FI" sz="1200" b="0" dirty="0" smtClean="0">
                <a:solidFill>
                  <a:schemeClr val="tx1"/>
                </a:solidFill>
              </a:rPr>
              <a:t>Xroot</a:t>
            </a:r>
            <a:endParaRPr lang="fi-FI" sz="1400" b="0" dirty="0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  <a:defRPr/>
            </a:pPr>
            <a:r>
              <a:rPr lang="fi-FI" sz="1600" dirty="0" smtClean="0"/>
              <a:t>Works on Linux 32/64 bits   machines</a:t>
            </a:r>
          </a:p>
          <a:p>
            <a:pPr>
              <a:lnSpc>
                <a:spcPct val="65000"/>
              </a:lnSpc>
              <a:defRPr/>
            </a:pPr>
            <a:r>
              <a:rPr lang="en-US" sz="1600" dirty="0" smtClean="0">
                <a:solidFill>
                  <a:schemeClr val="accent4"/>
                </a:solidFill>
                <a:effectLst/>
              </a:rPr>
              <a:t>Direct data transfer from/to disk server (no bottleneck)</a:t>
            </a:r>
          </a:p>
          <a:p>
            <a:pPr>
              <a:lnSpc>
                <a:spcPct val="65000"/>
              </a:lnSpc>
              <a:defRPr/>
            </a:pPr>
            <a:r>
              <a:rPr lang="en-US" sz="1600" dirty="0" smtClean="0">
                <a:solidFill>
                  <a:schemeClr val="accent4"/>
                </a:solidFill>
                <a:effectLst/>
              </a:rPr>
              <a:t>Support DICOM backend</a:t>
            </a:r>
          </a:p>
          <a:p>
            <a:pPr lvl="1">
              <a:lnSpc>
                <a:spcPct val="65000"/>
              </a:lnSpc>
              <a:defRPr/>
            </a:pPr>
            <a:r>
              <a:rPr lang="en-US" sz="1200" b="0" dirty="0" smtClean="0">
                <a:solidFill>
                  <a:schemeClr val="accent4"/>
                </a:solidFill>
              </a:rPr>
              <a:t>Requirement from Biomed VO</a:t>
            </a:r>
          </a:p>
          <a:p>
            <a:pPr lvl="1">
              <a:lnSpc>
                <a:spcPct val="65000"/>
              </a:lnSpc>
              <a:defRPr/>
            </a:pPr>
            <a:r>
              <a:rPr lang="en-US" sz="1200" b="0" dirty="0" smtClean="0">
                <a:solidFill>
                  <a:schemeClr val="accent4"/>
                </a:solidFill>
              </a:rPr>
              <a:t>Storage of encrypted files in DPM on the fly + local decryption</a:t>
            </a:r>
          </a:p>
          <a:p>
            <a:pPr lvl="1">
              <a:lnSpc>
                <a:spcPct val="65000"/>
              </a:lnSpc>
              <a:defRPr/>
            </a:pPr>
            <a:r>
              <a:rPr lang="en-US" sz="1200" b="0" dirty="0" smtClean="0">
                <a:solidFill>
                  <a:schemeClr val="accent4"/>
                </a:solidFill>
              </a:rPr>
              <a:t>Use of GFAL/</a:t>
            </a:r>
            <a:r>
              <a:rPr lang="en-US" sz="1200" b="0" dirty="0" err="1" smtClean="0">
                <a:solidFill>
                  <a:schemeClr val="accent4"/>
                </a:solidFill>
              </a:rPr>
              <a:t>srm</a:t>
            </a:r>
            <a:r>
              <a:rPr lang="en-US" sz="1200" b="0" dirty="0" smtClean="0">
                <a:solidFill>
                  <a:schemeClr val="accent4"/>
                </a:solidFill>
              </a:rPr>
              <a:t> to get TURLs and decrypt the file</a:t>
            </a:r>
            <a:endParaRPr lang="en-US" sz="1200" dirty="0" smtClean="0">
              <a:solidFill>
                <a:schemeClr val="accent4"/>
              </a:solidFill>
            </a:endParaRPr>
          </a:p>
          <a:p>
            <a:pPr>
              <a:lnSpc>
                <a:spcPct val="65000"/>
              </a:lnSpc>
              <a:defRPr/>
            </a:pPr>
            <a:endParaRPr lang="fi-FI" sz="1600" b="0" dirty="0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3886200" y="4953000"/>
            <a:ext cx="5181600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4138" tIns="41275" rIns="84138" bIns="41275"/>
          <a:lstStyle/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Supported database backends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sz="1400" dirty="0">
                <a:solidFill>
                  <a:schemeClr val="tx1"/>
                </a:solidFill>
                <a:latin typeface="Arial" charset="0"/>
                <a:cs typeface="+mn-cs"/>
              </a:rPr>
              <a:t>MySQL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sz="1400" dirty="0">
                <a:solidFill>
                  <a:schemeClr val="tx1"/>
                </a:solidFill>
                <a:latin typeface="Arial" charset="0"/>
                <a:cs typeface="+mn-cs"/>
              </a:rPr>
              <a:t>Oracle</a:t>
            </a:r>
            <a:endParaRPr lang="fi-FI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309563" indent="-309563" defTabSz="825500" eaLnBrk="0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High availability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sz="1400" dirty="0">
                <a:solidFill>
                  <a:schemeClr val="tx1"/>
                </a:solidFill>
                <a:latin typeface="Arial" charset="0"/>
                <a:cs typeface="+mn-cs"/>
              </a:rPr>
              <a:t>All servers can be load balanced (except the DPM one)</a:t>
            </a:r>
          </a:p>
          <a:p>
            <a:pPr marL="671513" lvl="1" indent="-247650" defTabSz="8255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sz="1400" u="sng" dirty="0">
                <a:solidFill>
                  <a:schemeClr val="tx1"/>
                </a:solidFill>
                <a:latin typeface="Arial" charset="0"/>
                <a:cs typeface="+mn-cs"/>
              </a:rPr>
              <a:t>Resilient:</a:t>
            </a:r>
            <a:r>
              <a:rPr lang="fi-FI" sz="1400" dirty="0">
                <a:solidFill>
                  <a:schemeClr val="tx1"/>
                </a:solidFill>
                <a:latin typeface="Arial" charset="0"/>
                <a:cs typeface="+mn-cs"/>
              </a:rPr>
              <a:t> all states are kept in the DB at all times</a:t>
            </a:r>
            <a:endParaRPr lang="en-US" sz="14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pic>
        <p:nvPicPr>
          <p:cNvPr id="50180" name="Picture 18" descr="dpm_arch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325" y="1104900"/>
            <a:ext cx="5070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013"/>
            <a:ext cx="7581900" cy="814387"/>
          </a:xfrm>
        </p:spPr>
        <p:txBody>
          <a:bodyPr lIns="84240" tIns="41400" rIns="84240" bIns="41400"/>
          <a:lstStyle/>
          <a:p>
            <a:pPr defTabSz="457200">
              <a:buClr>
                <a:srgbClr val="00279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dirty="0">
                <a:solidFill>
                  <a:srgbClr val="00279F"/>
                </a:solidFill>
              </a:rPr>
              <a:t>Sto</a:t>
            </a:r>
            <a:r>
              <a:rPr lang="en-GB" sz="2400" dirty="0"/>
              <a:t>rage </a:t>
            </a:r>
            <a:r>
              <a:rPr lang="en-GB" sz="2400" dirty="0">
                <a:solidFill>
                  <a:srgbClr val="00279F"/>
                </a:solidFill>
              </a:rPr>
              <a:t>R</a:t>
            </a:r>
            <a:r>
              <a:rPr lang="en-GB" sz="2400" dirty="0"/>
              <a:t>esource </a:t>
            </a:r>
            <a:r>
              <a:rPr lang="en-GB" sz="2400" dirty="0">
                <a:solidFill>
                  <a:srgbClr val="00279F"/>
                </a:solidFill>
              </a:rPr>
              <a:t>M</a:t>
            </a:r>
            <a:r>
              <a:rPr lang="en-GB" sz="2400" dirty="0"/>
              <a:t>anager (</a:t>
            </a:r>
            <a:r>
              <a:rPr lang="en-GB" sz="2400" dirty="0" err="1">
                <a:solidFill>
                  <a:srgbClr val="00279F"/>
                </a:solidFill>
              </a:rPr>
              <a:t>StoRM</a:t>
            </a:r>
            <a:r>
              <a:rPr lang="en-GB" sz="2400" dirty="0"/>
              <a:t>)</a:t>
            </a:r>
            <a:r>
              <a:rPr lang="en-GB" sz="2400" dirty="0">
                <a:solidFill>
                  <a:srgbClr val="00279F"/>
                </a:solidFill>
              </a:rPr>
              <a:t> </a:t>
            </a:r>
            <a:br>
              <a:rPr lang="en-GB" sz="2400" dirty="0">
                <a:solidFill>
                  <a:srgbClr val="00279F"/>
                </a:solidFill>
              </a:rPr>
            </a:br>
            <a:r>
              <a:rPr lang="en-GB" sz="2400" dirty="0">
                <a:solidFill>
                  <a:srgbClr val="00279F"/>
                </a:solidFill>
              </a:rPr>
              <a:t>INFN/CNAF - ICTP/EGRID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200400" cy="4953000"/>
          </a:xfrm>
          <a:ln w="12600">
            <a:solidFill>
              <a:srgbClr val="DC0081"/>
            </a:solidFill>
          </a:ln>
        </p:spPr>
        <p:txBody>
          <a:bodyPr lIns="84240" tIns="41400" rIns="84240" bIns="41400"/>
          <a:lstStyle/>
          <a:p>
            <a:pPr marL="306388" indent="-306388" defTabSz="457200">
              <a:spcBef>
                <a:spcPts val="450"/>
              </a:spcBef>
              <a:spcAft>
                <a:spcPts val="45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  <a:effectLst/>
              </a:rPr>
              <a:t>It's designed to leverage the </a:t>
            </a:r>
            <a:r>
              <a:rPr lang="en-GB" sz="1600" b="0">
                <a:solidFill>
                  <a:srgbClr val="00279F"/>
                </a:solidFill>
              </a:rPr>
              <a:t>advantages of</a:t>
            </a:r>
            <a:r>
              <a:rPr lang="en-GB" sz="1600" b="0">
                <a:solidFill>
                  <a:srgbClr val="00279F"/>
                </a:solidFill>
                <a:effectLst/>
              </a:rPr>
              <a:t> </a:t>
            </a:r>
            <a:r>
              <a:rPr lang="en-GB" sz="1600" b="0">
                <a:solidFill>
                  <a:srgbClr val="00279F"/>
                </a:solidFill>
              </a:rPr>
              <a:t>high performing parallel file systems in Grid.</a:t>
            </a:r>
          </a:p>
          <a:p>
            <a:pPr marL="306388" indent="-306388" defTabSz="457200">
              <a:spcBef>
                <a:spcPts val="450"/>
              </a:spcBef>
              <a:spcAft>
                <a:spcPts val="45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  <a:effectLst/>
              </a:rPr>
              <a:t>Different file systems supported through a </a:t>
            </a:r>
            <a:r>
              <a:rPr lang="en-GB" sz="1600" b="0">
                <a:solidFill>
                  <a:srgbClr val="00279F"/>
                </a:solidFill>
              </a:rPr>
              <a:t>driver mechanism</a:t>
            </a:r>
            <a:r>
              <a:rPr lang="en-GB" sz="1600" b="0">
                <a:solidFill>
                  <a:srgbClr val="00279F"/>
                </a:solidFill>
                <a:effectLst/>
              </a:rPr>
              <a:t>:</a:t>
            </a:r>
          </a:p>
          <a:p>
            <a:pPr marL="668338" lvl="1" defTabSz="457200">
              <a:lnSpc>
                <a:spcPct val="8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</a:rPr>
              <a:t>generic POSIX FS</a:t>
            </a:r>
          </a:p>
          <a:p>
            <a:pPr marL="668338" lvl="1" defTabSz="457200">
              <a:lnSpc>
                <a:spcPct val="8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</a:rPr>
              <a:t>GPFS </a:t>
            </a:r>
          </a:p>
          <a:p>
            <a:pPr marL="668338" lvl="1" defTabSz="457200">
              <a:lnSpc>
                <a:spcPct val="8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</a:rPr>
              <a:t>Lustre</a:t>
            </a:r>
          </a:p>
          <a:p>
            <a:pPr marL="668338" lvl="1" defTabSz="457200">
              <a:lnSpc>
                <a:spcPct val="8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</a:rPr>
              <a:t>XFS</a:t>
            </a:r>
          </a:p>
          <a:p>
            <a:pPr marL="306388" indent="-306388" defTabSz="457200">
              <a:lnSpc>
                <a:spcPct val="8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600" b="0">
                <a:solidFill>
                  <a:srgbClr val="00279F"/>
                </a:solidFill>
                <a:effectLst/>
              </a:rPr>
              <a:t>It provides the capability to perform local and secure access to storage resources (</a:t>
            </a:r>
            <a:r>
              <a:rPr lang="en-GB" sz="1600" b="0" i="1">
                <a:solidFill>
                  <a:srgbClr val="00279F"/>
                </a:solidFill>
                <a:hlinkClick r:id="rId3" invalidUrl="file:///"/>
              </a:rPr>
              <a:t>file://</a:t>
            </a:r>
            <a:r>
              <a:rPr lang="en-GB" sz="1600" b="0">
                <a:solidFill>
                  <a:srgbClr val="00279F"/>
                </a:solidFill>
              </a:rPr>
              <a:t> access protocol + ACLs on data</a:t>
            </a:r>
            <a:r>
              <a:rPr lang="en-GB" sz="1600" b="0">
                <a:solidFill>
                  <a:srgbClr val="00279F"/>
                </a:solidFill>
                <a:effectLst/>
              </a:rPr>
              <a:t>)</a:t>
            </a:r>
            <a:r>
              <a:rPr lang="en-GB" sz="1600">
                <a:solidFill>
                  <a:srgbClr val="00279F"/>
                </a:solidFill>
                <a:effectLst/>
              </a:rPr>
              <a:t>.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886200" y="3922713"/>
            <a:ext cx="5029200" cy="2325687"/>
          </a:xfrm>
          <a:prstGeom prst="rect">
            <a:avLst/>
          </a:prstGeom>
          <a:noFill/>
          <a:ln w="12600">
            <a:solidFill>
              <a:srgbClr val="DC0081"/>
            </a:solidFill>
            <a:miter lim="800000"/>
            <a:headEnd/>
            <a:tailEnd/>
          </a:ln>
          <a:effectLst/>
        </p:spPr>
        <p:txBody>
          <a:bodyPr lIns="84240" tIns="41400" rIns="84240" bIns="41400"/>
          <a:lstStyle/>
          <a:p>
            <a:pPr marL="306388" indent="-306388" defTabSz="457200" eaLnBrk="0" hangingPunct="0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Clr>
                <a:srgbClr val="FC0128"/>
              </a:buClr>
              <a:buSzPct val="100000"/>
              <a:buFont typeface="Arial" charset="0"/>
              <a:buNone/>
              <a:tabLst>
                <a:tab pos="306388" algn="l"/>
                <a:tab pos="763588" algn="l"/>
                <a:tab pos="1220788" algn="l"/>
                <a:tab pos="1677988" algn="l"/>
                <a:tab pos="2135188" algn="l"/>
                <a:tab pos="2592388" algn="l"/>
                <a:tab pos="3049588" algn="l"/>
                <a:tab pos="3506788" algn="l"/>
                <a:tab pos="3963988" algn="l"/>
                <a:tab pos="4421188" algn="l"/>
                <a:tab pos="4878388" algn="l"/>
                <a:tab pos="5335588" algn="l"/>
                <a:tab pos="5792788" algn="l"/>
                <a:tab pos="6249988" algn="l"/>
                <a:tab pos="6707188" algn="l"/>
                <a:tab pos="7164388" algn="l"/>
                <a:tab pos="7621588" algn="l"/>
                <a:tab pos="8078788" algn="l"/>
                <a:tab pos="8535988" algn="l"/>
                <a:tab pos="8993188" algn="l"/>
                <a:tab pos="9450388" algn="l"/>
              </a:tabLst>
              <a:defRPr/>
            </a:pPr>
            <a:r>
              <a:rPr lang="en-GB" sz="1600" dirty="0" err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StoRM</a:t>
            </a:r>
            <a:r>
              <a:rPr lang="en-GB" sz="16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 architecture:</a:t>
            </a:r>
          </a:p>
          <a:p>
            <a:pPr marL="306388" indent="-306388" defTabSz="457200" eaLnBrk="0" hangingPunct="0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Clr>
                <a:srgbClr val="FC0128"/>
              </a:buClr>
              <a:buSzPct val="100000"/>
              <a:buFont typeface="Arial" charset="0"/>
              <a:buChar char="•"/>
              <a:tabLst>
                <a:tab pos="306388" algn="l"/>
                <a:tab pos="763588" algn="l"/>
                <a:tab pos="1220788" algn="l"/>
                <a:tab pos="1677988" algn="l"/>
                <a:tab pos="2135188" algn="l"/>
                <a:tab pos="2592388" algn="l"/>
                <a:tab pos="3049588" algn="l"/>
                <a:tab pos="3506788" algn="l"/>
                <a:tab pos="3963988" algn="l"/>
                <a:tab pos="4421188" algn="l"/>
                <a:tab pos="4878388" algn="l"/>
                <a:tab pos="5335588" algn="l"/>
                <a:tab pos="5792788" algn="l"/>
                <a:tab pos="6249988" algn="l"/>
                <a:tab pos="6707188" algn="l"/>
                <a:tab pos="7164388" algn="l"/>
                <a:tab pos="7621588" algn="l"/>
                <a:tab pos="8078788" algn="l"/>
                <a:tab pos="8535988" algn="l"/>
                <a:tab pos="8993188" algn="l"/>
                <a:tab pos="9450388" algn="l"/>
              </a:tabLst>
              <a:defRPr/>
            </a:pPr>
            <a:r>
              <a:rPr lang="en-GB" sz="16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Frontends</a:t>
            </a:r>
            <a:r>
              <a:rPr lang="en-GB" sz="1600" dirty="0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: C/C++ based, expose the SRM interface</a:t>
            </a:r>
          </a:p>
          <a:p>
            <a:pPr marL="306388" indent="-306388" defTabSz="457200" eaLnBrk="0" hangingPunct="0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Clr>
                <a:srgbClr val="FC0128"/>
              </a:buClr>
              <a:buSzPct val="100000"/>
              <a:buFont typeface="Arial" charset="0"/>
              <a:buChar char="•"/>
              <a:tabLst>
                <a:tab pos="306388" algn="l"/>
                <a:tab pos="763588" algn="l"/>
                <a:tab pos="1220788" algn="l"/>
                <a:tab pos="1677988" algn="l"/>
                <a:tab pos="2135188" algn="l"/>
                <a:tab pos="2592388" algn="l"/>
                <a:tab pos="3049588" algn="l"/>
                <a:tab pos="3506788" algn="l"/>
                <a:tab pos="3963988" algn="l"/>
                <a:tab pos="4421188" algn="l"/>
                <a:tab pos="4878388" algn="l"/>
                <a:tab pos="5335588" algn="l"/>
                <a:tab pos="5792788" algn="l"/>
                <a:tab pos="6249988" algn="l"/>
                <a:tab pos="6707188" algn="l"/>
                <a:tab pos="7164388" algn="l"/>
                <a:tab pos="7621588" algn="l"/>
                <a:tab pos="8078788" algn="l"/>
                <a:tab pos="8535988" algn="l"/>
                <a:tab pos="8993188" algn="l"/>
                <a:tab pos="9450388" algn="l"/>
              </a:tabLst>
              <a:defRPr/>
            </a:pPr>
            <a:r>
              <a:rPr lang="en-GB" sz="1600" dirty="0" err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Backends</a:t>
            </a:r>
            <a:r>
              <a:rPr lang="en-GB" sz="1600" dirty="0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: Java based, execute SRM requests.</a:t>
            </a:r>
          </a:p>
          <a:p>
            <a:pPr marL="306388" indent="-306388" defTabSz="457200" eaLnBrk="0" hangingPunct="0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Clr>
                <a:srgbClr val="FC0128"/>
              </a:buClr>
              <a:buSzPct val="100000"/>
              <a:buFont typeface="Arial" charset="0"/>
              <a:buChar char="•"/>
              <a:tabLst>
                <a:tab pos="306388" algn="l"/>
                <a:tab pos="763588" algn="l"/>
                <a:tab pos="1220788" algn="l"/>
                <a:tab pos="1677988" algn="l"/>
                <a:tab pos="2135188" algn="l"/>
                <a:tab pos="2592388" algn="l"/>
                <a:tab pos="3049588" algn="l"/>
                <a:tab pos="3506788" algn="l"/>
                <a:tab pos="3963988" algn="l"/>
                <a:tab pos="4421188" algn="l"/>
                <a:tab pos="4878388" algn="l"/>
                <a:tab pos="5335588" algn="l"/>
                <a:tab pos="5792788" algn="l"/>
                <a:tab pos="6249988" algn="l"/>
                <a:tab pos="6707188" algn="l"/>
                <a:tab pos="7164388" algn="l"/>
                <a:tab pos="7621588" algn="l"/>
                <a:tab pos="8078788" algn="l"/>
                <a:tab pos="8535988" algn="l"/>
                <a:tab pos="8993188" algn="l"/>
                <a:tab pos="9450388" algn="l"/>
              </a:tabLst>
              <a:defRPr/>
            </a:pPr>
            <a:r>
              <a:rPr lang="en-GB" sz="16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DB</a:t>
            </a:r>
            <a:r>
              <a:rPr lang="en-GB" sz="1600" dirty="0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: based on </a:t>
            </a:r>
            <a:r>
              <a:rPr lang="en-GB" sz="1600" dirty="0" err="1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MySQL</a:t>
            </a:r>
            <a:r>
              <a:rPr lang="en-GB" sz="1600" dirty="0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 DBMS, stores requests data and </a:t>
            </a:r>
            <a:r>
              <a:rPr lang="en-GB" sz="1600" dirty="0" err="1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StoRM</a:t>
            </a:r>
            <a:r>
              <a:rPr lang="en-GB" sz="1600" dirty="0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 metadata.</a:t>
            </a:r>
          </a:p>
          <a:p>
            <a:pPr marL="306388" indent="-306388" defTabSz="457200" eaLnBrk="0" hangingPunct="0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Clr>
                <a:srgbClr val="FC0128"/>
              </a:buClr>
              <a:buSzPct val="100000"/>
              <a:buFont typeface="Arial" charset="0"/>
              <a:buChar char="•"/>
              <a:tabLst>
                <a:tab pos="306388" algn="l"/>
                <a:tab pos="763588" algn="l"/>
                <a:tab pos="1220788" algn="l"/>
                <a:tab pos="1677988" algn="l"/>
                <a:tab pos="2135188" algn="l"/>
                <a:tab pos="2592388" algn="l"/>
                <a:tab pos="3049588" algn="l"/>
                <a:tab pos="3506788" algn="l"/>
                <a:tab pos="3963988" algn="l"/>
                <a:tab pos="4421188" algn="l"/>
                <a:tab pos="4878388" algn="l"/>
                <a:tab pos="5335588" algn="l"/>
                <a:tab pos="5792788" algn="l"/>
                <a:tab pos="6249988" algn="l"/>
                <a:tab pos="6707188" algn="l"/>
                <a:tab pos="7164388" algn="l"/>
                <a:tab pos="7621588" algn="l"/>
                <a:tab pos="8078788" algn="l"/>
                <a:tab pos="8535988" algn="l"/>
                <a:tab pos="8993188" algn="l"/>
                <a:tab pos="9450388" algn="l"/>
              </a:tabLst>
              <a:defRPr/>
            </a:pPr>
            <a:r>
              <a:rPr lang="en-GB" sz="1600" dirty="0">
                <a:solidFill>
                  <a:srgbClr val="00279F"/>
                </a:solidFill>
                <a:latin typeface="Arial" charset="0"/>
                <a:ea typeface="DejaVu Sans" charset="0"/>
                <a:cs typeface="DejaVu Sans" charset="0"/>
              </a:rPr>
              <a:t>Each component can be </a:t>
            </a:r>
            <a:r>
              <a:rPr lang="en-GB" sz="16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replicated and instantiated on a dedicated machine.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5550" y="1219200"/>
            <a:ext cx="51435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248400" cy="944563"/>
          </a:xfrm>
        </p:spPr>
        <p:txBody>
          <a:bodyPr/>
          <a:lstStyle/>
          <a:p>
            <a:r>
              <a:rPr lang="en-US" smtClean="0"/>
              <a:t>Storage and Grid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50188" cy="48688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Grid applications need to reserve and schedule</a:t>
            </a:r>
          </a:p>
          <a:p>
            <a:pPr lvl="1">
              <a:defRPr/>
            </a:pPr>
            <a:r>
              <a:rPr lang="en-US" sz="2000" dirty="0" smtClean="0"/>
              <a:t>Compute resources</a:t>
            </a:r>
          </a:p>
          <a:p>
            <a:pPr lvl="1">
              <a:defRPr/>
            </a:pPr>
            <a:r>
              <a:rPr lang="en-US" sz="2000" dirty="0" smtClean="0"/>
              <a:t>Network resources</a:t>
            </a:r>
          </a:p>
          <a:p>
            <a:pPr lvl="1">
              <a:defRPr/>
            </a:pPr>
            <a:r>
              <a:rPr lang="en-US" sz="2000" dirty="0" smtClean="0"/>
              <a:t>Storage resources</a:t>
            </a:r>
          </a:p>
          <a:p>
            <a:pPr>
              <a:defRPr/>
            </a:pPr>
            <a:r>
              <a:rPr lang="en-US" sz="2400" dirty="0" smtClean="0"/>
              <a:t>Furthermore, they need</a:t>
            </a:r>
          </a:p>
          <a:p>
            <a:pPr lvl="1">
              <a:defRPr/>
            </a:pPr>
            <a:r>
              <a:rPr lang="en-US" sz="2000" dirty="0" smtClean="0"/>
              <a:t>Monitor progress status</a:t>
            </a:r>
          </a:p>
          <a:p>
            <a:pPr lvl="1">
              <a:defRPr/>
            </a:pPr>
            <a:r>
              <a:rPr lang="en-US" sz="2000" dirty="0" smtClean="0"/>
              <a:t>Release resource usage when done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For storage resources, they need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To put/get files into/from storage spaces</a:t>
            </a:r>
          </a:p>
          <a:p>
            <a:pPr lvl="1">
              <a:defRPr/>
            </a:pPr>
            <a:r>
              <a:rPr lang="en-US" sz="2000" dirty="0" smtClean="0"/>
              <a:t>Unlike compute/network resources, storage resources are not available when jobs are done</a:t>
            </a:r>
          </a:p>
          <a:p>
            <a:pPr lvl="1">
              <a:defRPr/>
            </a:pPr>
            <a:r>
              <a:rPr lang="en-US" sz="2000" dirty="0" smtClean="0"/>
              <a:t>files in spaces need to be managed as well</a:t>
            </a:r>
          </a:p>
          <a:p>
            <a:pPr marL="1143000" lvl="2" indent="-228600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Shared, removed, or garbage collected</a:t>
            </a:r>
          </a:p>
          <a:p>
            <a:pPr lvl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013"/>
            <a:ext cx="7581900" cy="814387"/>
          </a:xfrm>
        </p:spPr>
        <p:txBody>
          <a:bodyPr lIns="84240" tIns="41400" rIns="84240" bIns="41400"/>
          <a:lstStyle/>
          <a:p>
            <a:pPr defTabSz="457200">
              <a:buClr>
                <a:srgbClr val="00279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dirty="0" smtClean="0">
                <a:solidFill>
                  <a:srgbClr val="00279F"/>
                </a:solidFill>
              </a:rPr>
              <a:t>SRM on SRB</a:t>
            </a:r>
            <a:r>
              <a:rPr lang="en-GB" sz="2400" dirty="0">
                <a:solidFill>
                  <a:srgbClr val="00279F"/>
                </a:solidFill>
              </a:rPr>
              <a:t/>
            </a:r>
            <a:br>
              <a:rPr lang="en-GB" sz="2400" dirty="0">
                <a:solidFill>
                  <a:srgbClr val="00279F"/>
                </a:solidFill>
              </a:rPr>
            </a:br>
            <a:r>
              <a:rPr lang="en-GB" sz="2400" dirty="0" smtClean="0">
                <a:solidFill>
                  <a:srgbClr val="00279F"/>
                </a:solidFill>
              </a:rPr>
              <a:t>SINICA – TWGRID/EGEE</a:t>
            </a:r>
            <a:endParaRPr lang="en-GB" sz="2400" dirty="0">
              <a:solidFill>
                <a:srgbClr val="00279F"/>
              </a:solidFill>
            </a:endParaRPr>
          </a:p>
        </p:txBody>
      </p:sp>
      <p:grpSp>
        <p:nvGrpSpPr>
          <p:cNvPr id="53250" name="Group 5"/>
          <p:cNvGrpSpPr>
            <a:grpSpLocks/>
          </p:cNvGrpSpPr>
          <p:nvPr/>
        </p:nvGrpSpPr>
        <p:grpSpPr bwMode="auto">
          <a:xfrm>
            <a:off x="4256088" y="1092200"/>
            <a:ext cx="4506912" cy="2717800"/>
            <a:chOff x="1128107" y="1148880"/>
            <a:chExt cx="7477050" cy="533447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6008337" y="4828793"/>
              <a:ext cx="2088518" cy="16545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Cache server </a:t>
              </a:r>
            </a:p>
            <a:p>
              <a:pPr algn="ctr" eaLnBrk="0" hangingPunct="0">
                <a:defRPr/>
              </a:pP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(+</a:t>
              </a:r>
              <a:r>
                <a:rPr kumimoji="1" lang="en-US" altLang="zh-TW" sz="1050" dirty="0" err="1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gridftp</a:t>
              </a: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 server)</a:t>
              </a:r>
            </a:p>
          </p:txBody>
        </p:sp>
        <p:sp>
          <p:nvSpPr>
            <p:cNvPr id="53270" name="Rectangle 4"/>
            <p:cNvSpPr>
              <a:spLocks noChangeArrowheads="1"/>
            </p:cNvSpPr>
            <p:nvPr/>
          </p:nvSpPr>
          <p:spPr bwMode="auto">
            <a:xfrm>
              <a:off x="3419475" y="2386013"/>
              <a:ext cx="2016125" cy="17446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TW" sz="1400">
                  <a:solidFill>
                    <a:schemeClr val="tx1"/>
                  </a:solidFill>
                  <a:ea typeface="新細明體"/>
                  <a:cs typeface="新細明體"/>
                </a:rPr>
                <a:t>Core</a:t>
              </a:r>
            </a:p>
            <a:p>
              <a:pPr algn="ctr" eaLnBrk="0" hangingPunct="0"/>
              <a:endParaRPr kumimoji="1" lang="en-US" altLang="zh-TW" sz="1400">
                <a:solidFill>
                  <a:schemeClr val="tx1"/>
                </a:solidFill>
                <a:ea typeface="新細明體"/>
                <a:cs typeface="新細明體"/>
              </a:endParaRPr>
            </a:p>
          </p:txBody>
        </p:sp>
        <p:sp>
          <p:nvSpPr>
            <p:cNvPr id="53271" name="AutoShape 5"/>
            <p:cNvSpPr>
              <a:spLocks noChangeArrowheads="1"/>
            </p:cNvSpPr>
            <p:nvPr/>
          </p:nvSpPr>
          <p:spPr bwMode="auto">
            <a:xfrm>
              <a:off x="7494588" y="4468813"/>
              <a:ext cx="1110569" cy="1008062"/>
            </a:xfrm>
            <a:prstGeom prst="can">
              <a:avLst>
                <a:gd name="adj" fmla="val 26907"/>
              </a:avLst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TW" sz="1100">
                  <a:solidFill>
                    <a:schemeClr val="tx1"/>
                  </a:solidFill>
                  <a:ea typeface="新細明體"/>
                  <a:cs typeface="新細明體"/>
                </a:rPr>
                <a:t>Cache </a:t>
              </a:r>
            </a:p>
            <a:p>
              <a:pPr algn="ctr" eaLnBrk="0" hangingPunct="0"/>
              <a:r>
                <a:rPr kumimoji="1" lang="en-US" altLang="zh-TW" sz="1100">
                  <a:solidFill>
                    <a:schemeClr val="tx1"/>
                  </a:solidFill>
                  <a:ea typeface="新細明體"/>
                  <a:cs typeface="新細明體"/>
                </a:rPr>
                <a:t>repository</a:t>
              </a:r>
            </a:p>
          </p:txBody>
        </p:sp>
        <p:sp>
          <p:nvSpPr>
            <p:cNvPr id="53272" name="AutoShape 6"/>
            <p:cNvSpPr>
              <a:spLocks noChangeArrowheads="1"/>
            </p:cNvSpPr>
            <p:nvPr/>
          </p:nvSpPr>
          <p:spPr bwMode="auto">
            <a:xfrm>
              <a:off x="1476375" y="4868863"/>
              <a:ext cx="1152525" cy="1584325"/>
            </a:xfrm>
            <a:prstGeom prst="can">
              <a:avLst>
                <a:gd name="adj" fmla="val 34366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TW" sz="1100">
                  <a:solidFill>
                    <a:schemeClr val="tx1"/>
                  </a:solidFill>
                  <a:ea typeface="新細明體"/>
                  <a:cs typeface="新細明體"/>
                </a:rPr>
                <a:t>SRB+DSI</a:t>
              </a:r>
            </a:p>
          </p:txBody>
        </p:sp>
        <p:sp>
          <p:nvSpPr>
            <p:cNvPr id="53273" name="AutoShape 7"/>
            <p:cNvSpPr>
              <a:spLocks noChangeArrowheads="1"/>
            </p:cNvSpPr>
            <p:nvPr/>
          </p:nvSpPr>
          <p:spPr bwMode="auto">
            <a:xfrm>
              <a:off x="6069012" y="2792186"/>
              <a:ext cx="903287" cy="849085"/>
            </a:xfrm>
            <a:prstGeom prst="can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altLang="zh-TW" sz="1100">
                  <a:solidFill>
                    <a:schemeClr val="tx1"/>
                  </a:solidFill>
                  <a:ea typeface="新細明體"/>
                  <a:cs typeface="新細明體"/>
                </a:rPr>
                <a:t>File </a:t>
              </a:r>
            </a:p>
            <a:p>
              <a:pPr algn="ctr" eaLnBrk="0" hangingPunct="0"/>
              <a:r>
                <a:rPr kumimoji="1" lang="en-US" altLang="zh-TW" sz="1100">
                  <a:solidFill>
                    <a:schemeClr val="tx1"/>
                  </a:solidFill>
                  <a:ea typeface="新細明體"/>
                  <a:cs typeface="新細明體"/>
                </a:rPr>
                <a:t>catalog</a:t>
              </a:r>
            </a:p>
          </p:txBody>
        </p:sp>
        <p:cxnSp>
          <p:nvCxnSpPr>
            <p:cNvPr id="53274" name="AutoShape 8"/>
            <p:cNvCxnSpPr>
              <a:cxnSpLocks noChangeShapeType="1"/>
              <a:stCxn id="53270" idx="3"/>
              <a:endCxn id="53273" idx="2"/>
            </p:cNvCxnSpPr>
            <p:nvPr/>
          </p:nvCxnSpPr>
          <p:spPr bwMode="auto">
            <a:xfrm flipV="1">
              <a:off x="5435600" y="3216729"/>
              <a:ext cx="633412" cy="416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275" name="AutoShape 9"/>
            <p:cNvCxnSpPr>
              <a:cxnSpLocks noChangeShapeType="1"/>
              <a:stCxn id="53270" idx="2"/>
              <a:endCxn id="53272" idx="1"/>
            </p:cNvCxnSpPr>
            <p:nvPr/>
          </p:nvCxnSpPr>
          <p:spPr bwMode="auto">
            <a:xfrm flipH="1">
              <a:off x="2052638" y="4130675"/>
              <a:ext cx="2374900" cy="738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276" name="AutoShape 10"/>
            <p:cNvCxnSpPr>
              <a:cxnSpLocks noChangeShapeType="1"/>
              <a:stCxn id="53270" idx="2"/>
              <a:endCxn id="7" idx="0"/>
            </p:cNvCxnSpPr>
            <p:nvPr/>
          </p:nvCxnSpPr>
          <p:spPr bwMode="auto">
            <a:xfrm>
              <a:off x="4427538" y="4130675"/>
              <a:ext cx="2625725" cy="696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277" name="AutoShape 11"/>
            <p:cNvCxnSpPr>
              <a:cxnSpLocks noChangeShapeType="1"/>
              <a:stCxn id="53272" idx="4"/>
              <a:endCxn id="7" idx="1"/>
            </p:cNvCxnSpPr>
            <p:nvPr/>
          </p:nvCxnSpPr>
          <p:spPr bwMode="auto">
            <a:xfrm flipV="1">
              <a:off x="2628900" y="5656263"/>
              <a:ext cx="3379788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3278" name="Text Box 12"/>
            <p:cNvSpPr txBox="1">
              <a:spLocks noChangeArrowheads="1"/>
            </p:cNvSpPr>
            <p:nvPr/>
          </p:nvSpPr>
          <p:spPr bwMode="auto">
            <a:xfrm>
              <a:off x="3708401" y="5292044"/>
              <a:ext cx="1368424" cy="48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TW" sz="1000">
                  <a:solidFill>
                    <a:schemeClr val="tx1"/>
                  </a:solidFill>
                  <a:ea typeface="新細明體"/>
                  <a:cs typeface="新細明體"/>
                </a:rPr>
                <a:t>SRB/gridftp</a:t>
              </a:r>
            </a:p>
          </p:txBody>
        </p:sp>
        <p:sp>
          <p:nvSpPr>
            <p:cNvPr id="53279" name="AutoShape 13"/>
            <p:cNvSpPr>
              <a:spLocks noChangeArrowheads="1"/>
            </p:cNvSpPr>
            <p:nvPr/>
          </p:nvSpPr>
          <p:spPr bwMode="auto">
            <a:xfrm>
              <a:off x="4124325" y="1341438"/>
              <a:ext cx="647700" cy="647700"/>
            </a:xfrm>
            <a:prstGeom prst="smileyFace">
              <a:avLst>
                <a:gd name="adj" fmla="val 4653"/>
              </a:avLst>
            </a:prstGeom>
            <a:solidFill>
              <a:srgbClr val="ECFA3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cxnSp>
          <p:nvCxnSpPr>
            <p:cNvPr id="53280" name="AutoShape 14"/>
            <p:cNvCxnSpPr>
              <a:cxnSpLocks noChangeShapeType="1"/>
              <a:stCxn id="53279" idx="2"/>
              <a:endCxn id="53272" idx="1"/>
            </p:cNvCxnSpPr>
            <p:nvPr/>
          </p:nvCxnSpPr>
          <p:spPr bwMode="auto">
            <a:xfrm rot="10800000" flipV="1">
              <a:off x="2052638" y="1665288"/>
              <a:ext cx="2071687" cy="320357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3281" name="AutoShape 15"/>
            <p:cNvCxnSpPr>
              <a:cxnSpLocks noChangeShapeType="1"/>
              <a:stCxn id="53279" idx="6"/>
              <a:endCxn id="7" idx="0"/>
            </p:cNvCxnSpPr>
            <p:nvPr/>
          </p:nvCxnSpPr>
          <p:spPr bwMode="auto">
            <a:xfrm>
              <a:off x="4772025" y="1665288"/>
              <a:ext cx="2281238" cy="31623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53282" name="Text Box 16"/>
            <p:cNvSpPr txBox="1">
              <a:spLocks noChangeArrowheads="1"/>
            </p:cNvSpPr>
            <p:nvPr/>
          </p:nvSpPr>
          <p:spPr bwMode="auto">
            <a:xfrm>
              <a:off x="1128107" y="4239307"/>
              <a:ext cx="2808288" cy="48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TW" sz="1000">
                  <a:solidFill>
                    <a:schemeClr val="tx1"/>
                  </a:solidFill>
                  <a:ea typeface="新細明體"/>
                  <a:cs typeface="新細明體"/>
                </a:rPr>
                <a:t>Gridftp/management API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028604" y="4274158"/>
              <a:ext cx="2699535" cy="51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en-US" altLang="zh-TW" sz="1050" dirty="0" err="1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Gridftp</a:t>
              </a: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/management API</a:t>
              </a:r>
            </a:p>
          </p:txBody>
        </p:sp>
        <p:cxnSp>
          <p:nvCxnSpPr>
            <p:cNvPr id="53284" name="AutoShape 18"/>
            <p:cNvCxnSpPr>
              <a:cxnSpLocks noChangeShapeType="1"/>
              <a:stCxn id="53279" idx="4"/>
              <a:endCxn id="53270" idx="0"/>
            </p:cNvCxnSpPr>
            <p:nvPr/>
          </p:nvCxnSpPr>
          <p:spPr bwMode="auto">
            <a:xfrm flipH="1">
              <a:off x="4427538" y="1989138"/>
              <a:ext cx="20637" cy="396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436024" y="1971485"/>
              <a:ext cx="1443263" cy="51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SRM API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084715" y="1267285"/>
              <a:ext cx="2233371" cy="49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File transfer (</a:t>
              </a:r>
              <a:r>
                <a:rPr kumimoji="1" lang="en-US" altLang="zh-TW" sz="1050" dirty="0" err="1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gridftp</a:t>
              </a:r>
              <a:r>
                <a:rPr kumimoji="1" lang="en-US" altLang="zh-TW" sz="1050" dirty="0">
                  <a:solidFill>
                    <a:schemeClr val="tx1"/>
                  </a:solidFill>
                  <a:ea typeface="新細明體" pitchFamily="18" charset="-120"/>
                  <a:cs typeface="+mn-cs"/>
                </a:rPr>
                <a:t>)</a:t>
              </a:r>
            </a:p>
          </p:txBody>
        </p:sp>
        <p:sp>
          <p:nvSpPr>
            <p:cNvPr id="53287" name="Text Box 21"/>
            <p:cNvSpPr txBox="1">
              <a:spLocks noChangeArrowheads="1"/>
            </p:cNvSpPr>
            <p:nvPr/>
          </p:nvSpPr>
          <p:spPr bwMode="auto">
            <a:xfrm>
              <a:off x="1245520" y="1196015"/>
              <a:ext cx="2314120" cy="51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TW" sz="1100">
                  <a:solidFill>
                    <a:schemeClr val="tx1"/>
                  </a:solidFill>
                  <a:ea typeface="新細明體"/>
                  <a:cs typeface="新細明體"/>
                </a:rPr>
                <a:t>File transfer (gridftp)</a:t>
              </a:r>
            </a:p>
          </p:txBody>
        </p:sp>
        <p:sp>
          <p:nvSpPr>
            <p:cNvPr id="53288" name="Rectangle 23"/>
            <p:cNvSpPr>
              <a:spLocks noChangeArrowheads="1"/>
            </p:cNvSpPr>
            <p:nvPr/>
          </p:nvSpPr>
          <p:spPr bwMode="auto">
            <a:xfrm>
              <a:off x="3430588" y="2390775"/>
              <a:ext cx="2022475" cy="42227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/>
              <a:r>
                <a:rPr lang="en-US" altLang="zh-TW" b="1">
                  <a:ea typeface="新細明體"/>
                  <a:cs typeface="新細明體"/>
                </a:rPr>
                <a:t>Web Service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424686" y="3423508"/>
              <a:ext cx="2006873" cy="850650"/>
            </a:xfrm>
            <a:prstGeom prst="rect">
              <a:avLst/>
            </a:prstGeom>
            <a:solidFill>
              <a:schemeClr val="tx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TW" sz="1050" b="1" dirty="0">
                  <a:solidFill>
                    <a:schemeClr val="bg1"/>
                  </a:solidFill>
                  <a:ea typeface="新細明體" pitchFamily="18" charset="-120"/>
                  <a:cs typeface="+mn-cs"/>
                </a:rPr>
                <a:t>Data server management</a:t>
              </a:r>
            </a:p>
          </p:txBody>
        </p:sp>
        <p:sp>
          <p:nvSpPr>
            <p:cNvPr id="53290" name="Text Box 25"/>
            <p:cNvSpPr txBox="1">
              <a:spLocks noChangeArrowheads="1"/>
            </p:cNvSpPr>
            <p:nvPr/>
          </p:nvSpPr>
          <p:spPr bwMode="auto">
            <a:xfrm>
              <a:off x="4611826" y="1148880"/>
              <a:ext cx="1344612" cy="39687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>
                  <a:ea typeface="新細明體"/>
                  <a:cs typeface="新細明體"/>
                </a:rPr>
                <a:t>User</a:t>
              </a:r>
            </a:p>
          </p:txBody>
        </p:sp>
      </p:grpSp>
      <p:grpSp>
        <p:nvGrpSpPr>
          <p:cNvPr id="53251" name="Group 29"/>
          <p:cNvGrpSpPr>
            <a:grpSpLocks/>
          </p:cNvGrpSpPr>
          <p:nvPr/>
        </p:nvGrpSpPr>
        <p:grpSpPr bwMode="auto">
          <a:xfrm>
            <a:off x="228600" y="3352800"/>
            <a:ext cx="4570413" cy="3048000"/>
            <a:chOff x="360363" y="895350"/>
            <a:chExt cx="9271347" cy="5352645"/>
          </a:xfrm>
        </p:grpSpPr>
        <p:sp>
          <p:nvSpPr>
            <p:cNvPr id="53254" name="computr3"/>
            <p:cNvSpPr>
              <a:spLocks noEditPoints="1" noChangeArrowheads="1"/>
            </p:cNvSpPr>
            <p:nvPr/>
          </p:nvSpPr>
          <p:spPr bwMode="auto">
            <a:xfrm>
              <a:off x="3330575" y="1292225"/>
              <a:ext cx="1281113" cy="835025"/>
            </a:xfrm>
            <a:custGeom>
              <a:avLst/>
              <a:gdLst>
                <a:gd name="T0" fmla="*/ 0 w 21600"/>
                <a:gd name="T1" fmla="*/ 16140452 h 21600"/>
                <a:gd name="T2" fmla="*/ 37991941 w 21600"/>
                <a:gd name="T3" fmla="*/ 0 h 21600"/>
                <a:gd name="T4" fmla="*/ 37991941 w 21600"/>
                <a:gd name="T5" fmla="*/ 32280866 h 21600"/>
                <a:gd name="T6" fmla="*/ 63794748 w 21600"/>
                <a:gd name="T7" fmla="*/ 161404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1 w 21600"/>
                <a:gd name="T13" fmla="*/ 2584 h 21600"/>
                <a:gd name="T14" fmla="*/ 16359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3255" name="computr2"/>
            <p:cNvSpPr>
              <a:spLocks noEditPoints="1" noChangeArrowheads="1"/>
            </p:cNvSpPr>
            <p:nvPr/>
          </p:nvSpPr>
          <p:spPr bwMode="auto">
            <a:xfrm>
              <a:off x="3378200" y="4264025"/>
              <a:ext cx="1165225" cy="949325"/>
            </a:xfrm>
            <a:custGeom>
              <a:avLst/>
              <a:gdLst>
                <a:gd name="T0" fmla="*/ 31429411 w 21600"/>
                <a:gd name="T1" fmla="*/ 0 h 21600"/>
                <a:gd name="T2" fmla="*/ 31429411 w 21600"/>
                <a:gd name="T3" fmla="*/ 41723049 h 21600"/>
                <a:gd name="T4" fmla="*/ 50420899 w 21600"/>
                <a:gd name="T5" fmla="*/ 0 h 21600"/>
                <a:gd name="T6" fmla="*/ 12437913 w 21600"/>
                <a:gd name="T7" fmla="*/ 0 h 21600"/>
                <a:gd name="T8" fmla="*/ 12437913 w 21600"/>
                <a:gd name="T9" fmla="*/ 22466696 h 21600"/>
                <a:gd name="T10" fmla="*/ 50420899 w 21600"/>
                <a:gd name="T11" fmla="*/ 22466696 h 21600"/>
                <a:gd name="T12" fmla="*/ 12437913 w 21600"/>
                <a:gd name="T13" fmla="*/ 11234337 h 21600"/>
                <a:gd name="T14" fmla="*/ 50420899 w 21600"/>
                <a:gd name="T15" fmla="*/ 11234337 h 21600"/>
                <a:gd name="T16" fmla="*/ 54791894 w 21600"/>
                <a:gd name="T17" fmla="*/ 30490649 h 21600"/>
                <a:gd name="T18" fmla="*/ 8066864 w 21600"/>
                <a:gd name="T19" fmla="*/ 3049064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4 w 21600"/>
                <a:gd name="T31" fmla="*/ 1913 h 21600"/>
                <a:gd name="T32" fmla="*/ 15565 w 21600"/>
                <a:gd name="T33" fmla="*/ 97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zh-TW">
                <a:ea typeface="新細明體"/>
                <a:cs typeface="新細明體"/>
              </a:endParaRPr>
            </a:p>
          </p:txBody>
        </p:sp>
        <p:sp>
          <p:nvSpPr>
            <p:cNvPr id="53256" name="laptop"/>
            <p:cNvSpPr>
              <a:spLocks noEditPoints="1" noChangeArrowheads="1"/>
            </p:cNvSpPr>
            <p:nvPr/>
          </p:nvSpPr>
          <p:spPr bwMode="auto">
            <a:xfrm>
              <a:off x="366713" y="1674813"/>
              <a:ext cx="1235075" cy="788987"/>
            </a:xfrm>
            <a:custGeom>
              <a:avLst/>
              <a:gdLst>
                <a:gd name="T0" fmla="*/ 10991996 w 21600"/>
                <a:gd name="T1" fmla="*/ 0 h 21600"/>
                <a:gd name="T2" fmla="*/ 10991996 w 21600"/>
                <a:gd name="T3" fmla="*/ 9570448 h 21600"/>
                <a:gd name="T4" fmla="*/ 59919828 w 21600"/>
                <a:gd name="T5" fmla="*/ 0 h 21600"/>
                <a:gd name="T6" fmla="*/ 59919828 w 21600"/>
                <a:gd name="T7" fmla="*/ 9570448 h 21600"/>
                <a:gd name="T8" fmla="*/ 35310453 w 21600"/>
                <a:gd name="T9" fmla="*/ 0 h 21600"/>
                <a:gd name="T10" fmla="*/ 35310453 w 21600"/>
                <a:gd name="T11" fmla="*/ 28819466 h 21600"/>
                <a:gd name="T12" fmla="*/ 0 w 21600"/>
                <a:gd name="T13" fmla="*/ 28819466 h 21600"/>
                <a:gd name="T14" fmla="*/ 70620848 w 21600"/>
                <a:gd name="T15" fmla="*/ 288194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3257" name="Text Box 7"/>
            <p:cNvSpPr txBox="1">
              <a:spLocks noChangeArrowheads="1"/>
            </p:cNvSpPr>
            <p:nvPr/>
          </p:nvSpPr>
          <p:spPr bwMode="auto">
            <a:xfrm>
              <a:off x="931863" y="5391150"/>
              <a:ext cx="8666726" cy="85684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000" b="1">
                  <a:ea typeface="新細明體"/>
                  <a:cs typeface="新細明體"/>
                </a:rPr>
                <a:t>Hostname: fct01.grid.sinica.edu.tw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TW" sz="1000" b="1">
                  <a:ea typeface="新細明體"/>
                  <a:cs typeface="新細明體"/>
                </a:rPr>
                <a:t>The end point: httpg://fct01.grid.sinica.edu.tw:8443/axis/services/srm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TW" sz="1000" b="1">
                  <a:ea typeface="新細明體"/>
                  <a:cs typeface="新細明體"/>
                </a:rPr>
                <a:t>Info: Cache server (gridftp server) and SRM interface</a:t>
              </a:r>
            </a:p>
          </p:txBody>
        </p:sp>
        <p:sp>
          <p:nvSpPr>
            <p:cNvPr id="53258" name="Text Box 8"/>
            <p:cNvSpPr txBox="1">
              <a:spLocks noChangeArrowheads="1"/>
            </p:cNvSpPr>
            <p:nvPr/>
          </p:nvSpPr>
          <p:spPr bwMode="auto">
            <a:xfrm>
              <a:off x="4705958" y="895350"/>
              <a:ext cx="4925752" cy="84921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100" b="1">
                  <a:ea typeface="新細明體"/>
                  <a:cs typeface="新細明體"/>
                </a:rPr>
                <a:t>Hostname: </a:t>
              </a:r>
              <a:br>
                <a:rPr lang="en-US" altLang="zh-TW" sz="1100" b="1">
                  <a:ea typeface="新細明體"/>
                  <a:cs typeface="新細明體"/>
                </a:rPr>
              </a:br>
              <a:r>
                <a:rPr lang="en-US" altLang="zh-TW" sz="1100" b="1">
                  <a:ea typeface="新細明體"/>
                  <a:cs typeface="新細明體"/>
                </a:rPr>
                <a:t>t-ap20.grid.sinica.edu.tw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TW" sz="1100" b="1">
                  <a:ea typeface="新細明體"/>
                  <a:cs typeface="新細明體"/>
                </a:rPr>
                <a:t>Info: </a:t>
              </a:r>
              <a:br>
                <a:rPr lang="en-US" altLang="zh-TW" sz="1100" b="1">
                  <a:ea typeface="新細明體"/>
                  <a:cs typeface="新細明體"/>
                </a:rPr>
              </a:br>
              <a:r>
                <a:rPr lang="en-US" altLang="zh-TW" sz="1100" b="1">
                  <a:ea typeface="新細明體"/>
                  <a:cs typeface="新細明體"/>
                </a:rPr>
                <a:t>SRB server (SRB-DSI installed)</a:t>
              </a:r>
            </a:p>
          </p:txBody>
        </p:sp>
        <p:cxnSp>
          <p:nvCxnSpPr>
            <p:cNvPr id="53259" name="AutoShape 14"/>
            <p:cNvCxnSpPr>
              <a:cxnSpLocks noChangeShapeType="1"/>
              <a:stCxn id="53255" idx="0"/>
              <a:endCxn id="53254" idx="2"/>
            </p:cNvCxnSpPr>
            <p:nvPr/>
          </p:nvCxnSpPr>
          <p:spPr bwMode="auto">
            <a:xfrm flipV="1">
              <a:off x="3960813" y="2127250"/>
              <a:ext cx="11112" cy="213677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53260" name="AutoShape 15"/>
            <p:cNvCxnSpPr>
              <a:cxnSpLocks noChangeShapeType="1"/>
              <a:stCxn id="53254" idx="3"/>
              <a:endCxn id="53255" idx="5"/>
            </p:cNvCxnSpPr>
            <p:nvPr/>
          </p:nvCxnSpPr>
          <p:spPr bwMode="auto">
            <a:xfrm flipH="1">
              <a:off x="4313238" y="1709738"/>
              <a:ext cx="93662" cy="3065462"/>
            </a:xfrm>
            <a:prstGeom prst="bentConnector3">
              <a:avLst>
                <a:gd name="adj1" fmla="val -461019"/>
              </a:avLst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3261" name="AutoShape 16"/>
            <p:cNvCxnSpPr>
              <a:cxnSpLocks noChangeShapeType="1"/>
              <a:stCxn id="53255" idx="1"/>
              <a:endCxn id="53256" idx="5"/>
            </p:cNvCxnSpPr>
            <p:nvPr/>
          </p:nvCxnSpPr>
          <p:spPr bwMode="auto">
            <a:xfrm rot="16200000" flipV="1">
              <a:off x="1097757" y="2350293"/>
              <a:ext cx="2749550" cy="2976563"/>
            </a:xfrm>
            <a:prstGeom prst="bentConnector3">
              <a:avLst>
                <a:gd name="adj1" fmla="val -8315"/>
              </a:avLst>
            </a:prstGeom>
            <a:noFill/>
            <a:ln w="25400">
              <a:solidFill>
                <a:schemeClr val="accent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60363" y="1165771"/>
              <a:ext cx="2276778" cy="45999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TW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  <a:cs typeface="+mn-cs"/>
                </a:rPr>
                <a:t>User Interface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567990" y="3875547"/>
              <a:ext cx="1217287" cy="25369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TW" sz="1050" b="1" dirty="0">
                  <a:ea typeface="新細明體" pitchFamily="18" charset="-120"/>
                  <a:cs typeface="+mn-cs"/>
                </a:rPr>
                <a:t>SURL</a:t>
              </a:r>
            </a:p>
          </p:txBody>
        </p:sp>
        <p:sp>
          <p:nvSpPr>
            <p:cNvPr id="53264" name="Text Box 19"/>
            <p:cNvSpPr txBox="1">
              <a:spLocks noChangeArrowheads="1"/>
            </p:cNvSpPr>
            <p:nvPr/>
          </p:nvSpPr>
          <p:spPr bwMode="auto">
            <a:xfrm>
              <a:off x="1762351" y="2447474"/>
              <a:ext cx="2259012" cy="5973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100" b="1">
                  <a:ea typeface="新細明體"/>
                  <a:cs typeface="新細明體"/>
                </a:rPr>
                <a:t>Gridftp</a:t>
              </a:r>
              <a:br>
                <a:rPr lang="en-US" altLang="zh-TW" sz="1100" b="1">
                  <a:ea typeface="新細明體"/>
                  <a:cs typeface="新細明體"/>
                </a:rPr>
              </a:br>
              <a:r>
                <a:rPr lang="en-US" altLang="zh-TW" sz="1100" b="1">
                  <a:ea typeface="新細明體"/>
                  <a:cs typeface="新細明體"/>
                </a:rPr>
                <a:t>management commands</a:t>
              </a:r>
            </a:p>
          </p:txBody>
        </p:sp>
        <p:sp>
          <p:nvSpPr>
            <p:cNvPr id="53265" name="Text Box 20"/>
            <p:cNvSpPr txBox="1">
              <a:spLocks noChangeArrowheads="1"/>
            </p:cNvSpPr>
            <p:nvPr/>
          </p:nvSpPr>
          <p:spPr bwMode="auto">
            <a:xfrm>
              <a:off x="4963202" y="2905125"/>
              <a:ext cx="2747536" cy="46002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b="1">
                  <a:ea typeface="新細明體"/>
                  <a:cs typeface="新細明體"/>
                </a:rPr>
                <a:t>Return some information</a:t>
              </a:r>
            </a:p>
          </p:txBody>
        </p:sp>
        <p:sp>
          <p:nvSpPr>
            <p:cNvPr id="53266" name="Text Box 21"/>
            <p:cNvSpPr txBox="1">
              <a:spLocks noChangeArrowheads="1"/>
            </p:cNvSpPr>
            <p:nvPr/>
          </p:nvSpPr>
          <p:spPr bwMode="auto">
            <a:xfrm>
              <a:off x="925301" y="4687668"/>
              <a:ext cx="1254369" cy="24635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000" b="1">
                  <a:ea typeface="新細明體"/>
                  <a:cs typeface="新細明體"/>
                </a:rPr>
                <a:t>TURL</a:t>
              </a:r>
            </a:p>
          </p:txBody>
        </p:sp>
        <p:cxnSp>
          <p:nvCxnSpPr>
            <p:cNvPr id="53267" name="AutoShape 22"/>
            <p:cNvCxnSpPr>
              <a:cxnSpLocks noChangeShapeType="1"/>
            </p:cNvCxnSpPr>
            <p:nvPr/>
          </p:nvCxnSpPr>
          <p:spPr bwMode="auto">
            <a:xfrm>
              <a:off x="984250" y="2463800"/>
              <a:ext cx="2624138" cy="2311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53268" name="AutoShape 23"/>
            <p:cNvCxnSpPr>
              <a:cxnSpLocks noChangeShapeType="1"/>
              <a:stCxn id="53255" idx="8"/>
            </p:cNvCxnSpPr>
            <p:nvPr/>
          </p:nvCxnSpPr>
          <p:spPr bwMode="auto">
            <a:xfrm>
              <a:off x="4394200" y="4957763"/>
              <a:ext cx="2222500" cy="26987"/>
            </a:xfrm>
            <a:prstGeom prst="bentConnector3">
              <a:avLst>
                <a:gd name="adj1" fmla="val 53356"/>
              </a:avLst>
            </a:prstGeom>
            <a:noFill/>
            <a:ln w="25400">
              <a:noFill/>
              <a:miter lim="800000"/>
              <a:headEnd/>
              <a:tailEnd type="triangle" w="med" len="med"/>
            </a:ln>
          </p:spPr>
        </p:cxnSp>
      </p:grpSp>
      <p:pic>
        <p:nvPicPr>
          <p:cNvPr id="53252" name="Picture 3" descr="srbf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3733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152400" y="1098880"/>
            <a:ext cx="41148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4138" tIns="41275" rIns="84138" bIns="41275"/>
          <a:lstStyle/>
          <a:p>
            <a:pPr marL="309563" indent="-309563" defTabSz="8255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fi-FI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SRM as a permanent archival storage system</a:t>
            </a:r>
          </a:p>
          <a:p>
            <a:pPr marL="309563" indent="-309563" defTabSz="8255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Finished the parts about authorizing users, web service interface and </a:t>
            </a:r>
            <a:r>
              <a:rPr lang="en-US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gridftp</a:t>
            </a:r>
            <a:r>
              <a:rPr 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deployment, and SRB-DSI, and some functions like directory functions, permission functions, etc.</a:t>
            </a:r>
          </a:p>
          <a:p>
            <a:pPr marL="309563" indent="-309563" defTabSz="8255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Currently focusing on the implementation of core (data transfer functions and space management)</a:t>
            </a:r>
          </a:p>
          <a:p>
            <a:pPr marL="309563" indent="-309563" defTabSz="8255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Use LFC (with a simulated LFC host) to get SURL and use this SURL to connect to SRM server, then get TURL back</a:t>
            </a:r>
            <a:endParaRPr lang="fi-FI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44"/>
          <p:cNvGrpSpPr>
            <a:grpSpLocks/>
          </p:cNvGrpSpPr>
          <p:nvPr/>
        </p:nvGrpSpPr>
        <p:grpSpPr bwMode="auto">
          <a:xfrm>
            <a:off x="6781800" y="5761038"/>
            <a:ext cx="1433513" cy="715962"/>
            <a:chOff x="6781800" y="5760555"/>
            <a:chExt cx="1433223" cy="716445"/>
          </a:xfrm>
        </p:grpSpPr>
        <p:sp>
          <p:nvSpPr>
            <p:cNvPr id="1097" name="Rectangle 46"/>
            <p:cNvSpPr>
              <a:spLocks noChangeArrowheads="1"/>
            </p:cNvSpPr>
            <p:nvPr/>
          </p:nvSpPr>
          <p:spPr bwMode="auto">
            <a:xfrm>
              <a:off x="6781800" y="5774843"/>
              <a:ext cx="796925" cy="38893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98" name="Text Box 57"/>
            <p:cNvSpPr txBox="1">
              <a:spLocks noChangeArrowheads="1"/>
            </p:cNvSpPr>
            <p:nvPr/>
          </p:nvSpPr>
          <p:spPr bwMode="auto">
            <a:xfrm>
              <a:off x="6858000" y="5760555"/>
              <a:ext cx="762000" cy="4116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100" b="1">
                  <a:solidFill>
                    <a:schemeClr val="tx1"/>
                  </a:solidFill>
                </a:rPr>
                <a:t>SRB</a:t>
              </a:r>
              <a:br>
                <a:rPr lang="en-US" sz="1100" b="1">
                  <a:solidFill>
                    <a:schemeClr val="tx1"/>
                  </a:solidFill>
                </a:rPr>
              </a:br>
              <a:r>
                <a:rPr lang="en-US" sz="1100" b="1">
                  <a:solidFill>
                    <a:schemeClr val="tx1"/>
                  </a:solidFill>
                </a:rPr>
                <a:t>(iRODS)</a:t>
              </a:r>
            </a:p>
          </p:txBody>
        </p:sp>
        <p:sp>
          <p:nvSpPr>
            <p:cNvPr id="1099" name="Text Box 89"/>
            <p:cNvSpPr txBox="1">
              <a:spLocks noChangeArrowheads="1"/>
            </p:cNvSpPr>
            <p:nvPr/>
          </p:nvSpPr>
          <p:spPr bwMode="auto">
            <a:xfrm>
              <a:off x="7620000" y="5788356"/>
              <a:ext cx="595023" cy="6886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SDSC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SINICA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LBNL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EGEE</a:t>
              </a: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4600" y="2362200"/>
          <a:ext cx="4038600" cy="3048000"/>
        </p:xfrm>
        <a:graphic>
          <a:graphicData uri="http://schemas.openxmlformats.org/presentationml/2006/ole">
            <p:oleObj spid="_x0000_s1026" name="Visio" r:id="rId4" imgW="2486025" imgH="4314825" progId="Visio.Drawing.11">
              <p:embed/>
            </p:oleObj>
          </a:graphicData>
        </a:graphic>
      </p:graphicFrame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Interoperability in SRM v2.2</a:t>
            </a:r>
            <a:endParaRPr lang="en-US" dirty="0"/>
          </a:p>
        </p:txBody>
      </p:sp>
      <p:sp>
        <p:nvSpPr>
          <p:cNvPr id="1030" name="Oval 4"/>
          <p:cNvSpPr>
            <a:spLocks noChangeArrowheads="1"/>
          </p:cNvSpPr>
          <p:nvPr/>
        </p:nvSpPr>
        <p:spPr bwMode="auto">
          <a:xfrm>
            <a:off x="2209800" y="5410200"/>
            <a:ext cx="2286000" cy="6858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User/application</a:t>
            </a:r>
          </a:p>
        </p:txBody>
      </p:sp>
      <p:grpSp>
        <p:nvGrpSpPr>
          <p:cNvPr id="1031" name="Group 130"/>
          <p:cNvGrpSpPr>
            <a:grpSpLocks/>
          </p:cNvGrpSpPr>
          <p:nvPr/>
        </p:nvGrpSpPr>
        <p:grpSpPr bwMode="auto">
          <a:xfrm>
            <a:off x="7034213" y="3903663"/>
            <a:ext cx="1423987" cy="736600"/>
            <a:chOff x="7034212" y="3903181"/>
            <a:chExt cx="1423988" cy="736600"/>
          </a:xfrm>
        </p:grpSpPr>
        <p:sp>
          <p:nvSpPr>
            <p:cNvPr id="1092" name="Rectangle 46"/>
            <p:cNvSpPr>
              <a:spLocks noChangeArrowheads="1"/>
            </p:cNvSpPr>
            <p:nvPr/>
          </p:nvSpPr>
          <p:spPr bwMode="auto">
            <a:xfrm>
              <a:off x="7034212" y="3917469"/>
              <a:ext cx="796925" cy="38893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1093" name="Picture 47" descr="accreLogo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72412" y="3903181"/>
              <a:ext cx="5857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4" name="Picture 48" descr="lstor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59612" y="4019069"/>
              <a:ext cx="7620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" name="Picture 49" descr="vu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961312" y="4325456"/>
              <a:ext cx="3810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6" name="Picture 50" descr="vu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46912" y="4358794"/>
              <a:ext cx="8382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2" name="Group 127"/>
          <p:cNvGrpSpPr>
            <a:grpSpLocks/>
          </p:cNvGrpSpPr>
          <p:nvPr/>
        </p:nvGrpSpPr>
        <p:grpSpPr bwMode="auto">
          <a:xfrm>
            <a:off x="5181600" y="1295400"/>
            <a:ext cx="2362200" cy="1066800"/>
            <a:chOff x="2209800" y="1143000"/>
            <a:chExt cx="2362200" cy="1066800"/>
          </a:xfrm>
        </p:grpSpPr>
        <p:pic>
          <p:nvPicPr>
            <p:cNvPr id="1078" name="Picture 111" descr="E-Science logo RGB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94100" y="1524000"/>
              <a:ext cx="91440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9" name="Line 53"/>
            <p:cNvSpPr>
              <a:spLocks noChangeShapeType="1"/>
            </p:cNvSpPr>
            <p:nvPr/>
          </p:nvSpPr>
          <p:spPr bwMode="auto">
            <a:xfrm>
              <a:off x="2790825" y="1763713"/>
              <a:ext cx="1588" cy="1588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768600" y="1228725"/>
              <a:ext cx="796925" cy="981075"/>
            </a:xfrm>
            <a:prstGeom prst="rect">
              <a:avLst/>
            </a:prstGeom>
            <a:noFill/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2844800" y="1228725"/>
              <a:ext cx="674688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CASTOR</a:t>
              </a:r>
            </a:p>
          </p:txBody>
        </p:sp>
        <p:grpSp>
          <p:nvGrpSpPr>
            <p:cNvPr id="1082" name="Group 58"/>
            <p:cNvGrpSpPr>
              <a:grpSpLocks/>
            </p:cNvGrpSpPr>
            <p:nvPr/>
          </p:nvGrpSpPr>
          <p:grpSpPr bwMode="auto">
            <a:xfrm>
              <a:off x="2879725" y="1524000"/>
              <a:ext cx="609600" cy="533400"/>
              <a:chOff x="4992" y="27"/>
              <a:chExt cx="671" cy="596"/>
            </a:xfrm>
          </p:grpSpPr>
          <p:sp>
            <p:nvSpPr>
              <p:cNvPr id="1086" name="Freeform 59"/>
              <p:cNvSpPr>
                <a:spLocks noChangeArrowheads="1"/>
              </p:cNvSpPr>
              <p:nvPr/>
            </p:nvSpPr>
            <p:spPr bwMode="auto">
              <a:xfrm>
                <a:off x="5295" y="27"/>
                <a:ext cx="304" cy="300"/>
              </a:xfrm>
              <a:custGeom>
                <a:avLst/>
                <a:gdLst>
                  <a:gd name="T0" fmla="*/ 0 w 1342"/>
                  <a:gd name="T1" fmla="*/ 0 h 1321"/>
                  <a:gd name="T2" fmla="*/ 0 w 1342"/>
                  <a:gd name="T3" fmla="*/ 0 h 1321"/>
                  <a:gd name="T4" fmla="*/ 0 w 1342"/>
                  <a:gd name="T5" fmla="*/ 0 h 1321"/>
                  <a:gd name="T6" fmla="*/ 0 w 1342"/>
                  <a:gd name="T7" fmla="*/ 0 h 1321"/>
                  <a:gd name="T8" fmla="*/ 0 w 1342"/>
                  <a:gd name="T9" fmla="*/ 0 h 1321"/>
                  <a:gd name="T10" fmla="*/ 0 w 1342"/>
                  <a:gd name="T11" fmla="*/ 0 h 1321"/>
                  <a:gd name="T12" fmla="*/ 0 w 1342"/>
                  <a:gd name="T13" fmla="*/ 0 h 1321"/>
                  <a:gd name="T14" fmla="*/ 0 w 1342"/>
                  <a:gd name="T15" fmla="*/ 0 h 1321"/>
                  <a:gd name="T16" fmla="*/ 0 w 1342"/>
                  <a:gd name="T17" fmla="*/ 0 h 1321"/>
                  <a:gd name="T18" fmla="*/ 0 w 1342"/>
                  <a:gd name="T19" fmla="*/ 0 h 1321"/>
                  <a:gd name="T20" fmla="*/ 0 w 1342"/>
                  <a:gd name="T21" fmla="*/ 0 h 1321"/>
                  <a:gd name="T22" fmla="*/ 0 w 1342"/>
                  <a:gd name="T23" fmla="*/ 0 h 1321"/>
                  <a:gd name="T24" fmla="*/ 0 w 1342"/>
                  <a:gd name="T25" fmla="*/ 0 h 1321"/>
                  <a:gd name="T26" fmla="*/ 0 w 1342"/>
                  <a:gd name="T27" fmla="*/ 0 h 1321"/>
                  <a:gd name="T28" fmla="*/ 0 w 1342"/>
                  <a:gd name="T29" fmla="*/ 0 h 1321"/>
                  <a:gd name="T30" fmla="*/ 0 w 1342"/>
                  <a:gd name="T31" fmla="*/ 0 h 1321"/>
                  <a:gd name="T32" fmla="*/ 0 w 1342"/>
                  <a:gd name="T33" fmla="*/ 0 h 1321"/>
                  <a:gd name="T34" fmla="*/ 0 w 1342"/>
                  <a:gd name="T35" fmla="*/ 0 h 1321"/>
                  <a:gd name="T36" fmla="*/ 0 w 1342"/>
                  <a:gd name="T37" fmla="*/ 0 h 1321"/>
                  <a:gd name="T38" fmla="*/ 0 w 1342"/>
                  <a:gd name="T39" fmla="*/ 0 h 1321"/>
                  <a:gd name="T40" fmla="*/ 0 w 1342"/>
                  <a:gd name="T41" fmla="*/ 0 h 1321"/>
                  <a:gd name="T42" fmla="*/ 0 w 1342"/>
                  <a:gd name="T43" fmla="*/ 0 h 1321"/>
                  <a:gd name="T44" fmla="*/ 0 w 1342"/>
                  <a:gd name="T45" fmla="*/ 0 h 1321"/>
                  <a:gd name="T46" fmla="*/ 0 w 1342"/>
                  <a:gd name="T47" fmla="*/ 0 h 1321"/>
                  <a:gd name="T48" fmla="*/ 0 w 1342"/>
                  <a:gd name="T49" fmla="*/ 0 h 1321"/>
                  <a:gd name="T50" fmla="*/ 0 w 1342"/>
                  <a:gd name="T51" fmla="*/ 0 h 1321"/>
                  <a:gd name="T52" fmla="*/ 0 w 1342"/>
                  <a:gd name="T53" fmla="*/ 0 h 1321"/>
                  <a:gd name="T54" fmla="*/ 0 w 1342"/>
                  <a:gd name="T55" fmla="*/ 0 h 1321"/>
                  <a:gd name="T56" fmla="*/ 0 w 1342"/>
                  <a:gd name="T57" fmla="*/ 0 h 1321"/>
                  <a:gd name="T58" fmla="*/ 0 w 1342"/>
                  <a:gd name="T59" fmla="*/ 0 h 1321"/>
                  <a:gd name="T60" fmla="*/ 0 w 1342"/>
                  <a:gd name="T61" fmla="*/ 0 h 1321"/>
                  <a:gd name="T62" fmla="*/ 0 w 1342"/>
                  <a:gd name="T63" fmla="*/ 0 h 1321"/>
                  <a:gd name="T64" fmla="*/ 0 w 1342"/>
                  <a:gd name="T65" fmla="*/ 0 h 1321"/>
                  <a:gd name="T66" fmla="*/ 0 w 1342"/>
                  <a:gd name="T67" fmla="*/ 0 h 13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42"/>
                  <a:gd name="T103" fmla="*/ 0 h 1321"/>
                  <a:gd name="T104" fmla="*/ 1342 w 1342"/>
                  <a:gd name="T105" fmla="*/ 1321 h 13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42" h="1321">
                    <a:moveTo>
                      <a:pt x="1341" y="1320"/>
                    </a:moveTo>
                    <a:lnTo>
                      <a:pt x="1341" y="1320"/>
                    </a:lnTo>
                    <a:lnTo>
                      <a:pt x="1339" y="1251"/>
                    </a:lnTo>
                    <a:lnTo>
                      <a:pt x="1334" y="1186"/>
                    </a:lnTo>
                    <a:lnTo>
                      <a:pt x="1325" y="1119"/>
                    </a:lnTo>
                    <a:lnTo>
                      <a:pt x="1313" y="1054"/>
                    </a:lnTo>
                    <a:lnTo>
                      <a:pt x="1299" y="990"/>
                    </a:lnTo>
                    <a:lnTo>
                      <a:pt x="1281" y="927"/>
                    </a:lnTo>
                    <a:lnTo>
                      <a:pt x="1259" y="866"/>
                    </a:lnTo>
                    <a:lnTo>
                      <a:pt x="1236" y="807"/>
                    </a:lnTo>
                    <a:lnTo>
                      <a:pt x="1209" y="748"/>
                    </a:lnTo>
                    <a:lnTo>
                      <a:pt x="1179" y="692"/>
                    </a:lnTo>
                    <a:lnTo>
                      <a:pt x="1146" y="635"/>
                    </a:lnTo>
                    <a:lnTo>
                      <a:pt x="1112" y="583"/>
                    </a:lnTo>
                    <a:lnTo>
                      <a:pt x="1073" y="531"/>
                    </a:lnTo>
                    <a:lnTo>
                      <a:pt x="1035" y="481"/>
                    </a:lnTo>
                    <a:lnTo>
                      <a:pt x="991" y="433"/>
                    </a:lnTo>
                    <a:lnTo>
                      <a:pt x="948" y="387"/>
                    </a:lnTo>
                    <a:lnTo>
                      <a:pt x="901" y="344"/>
                    </a:lnTo>
                    <a:lnTo>
                      <a:pt x="851" y="301"/>
                    </a:lnTo>
                    <a:lnTo>
                      <a:pt x="801" y="263"/>
                    </a:lnTo>
                    <a:lnTo>
                      <a:pt x="749" y="226"/>
                    </a:lnTo>
                    <a:lnTo>
                      <a:pt x="695" y="192"/>
                    </a:lnTo>
                    <a:lnTo>
                      <a:pt x="637" y="160"/>
                    </a:lnTo>
                    <a:lnTo>
                      <a:pt x="581" y="131"/>
                    </a:lnTo>
                    <a:lnTo>
                      <a:pt x="521" y="104"/>
                    </a:lnTo>
                    <a:lnTo>
                      <a:pt x="460" y="81"/>
                    </a:lnTo>
                    <a:lnTo>
                      <a:pt x="398" y="60"/>
                    </a:lnTo>
                    <a:lnTo>
                      <a:pt x="335" y="42"/>
                    </a:lnTo>
                    <a:lnTo>
                      <a:pt x="269" y="27"/>
                    </a:lnTo>
                    <a:lnTo>
                      <a:pt x="203" y="15"/>
                    </a:lnTo>
                    <a:lnTo>
                      <a:pt x="136" y="6"/>
                    </a:lnTo>
                    <a:lnTo>
                      <a:pt x="70" y="2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64" y="104"/>
                    </a:lnTo>
                    <a:lnTo>
                      <a:pt x="126" y="109"/>
                    </a:lnTo>
                    <a:lnTo>
                      <a:pt x="188" y="117"/>
                    </a:lnTo>
                    <a:lnTo>
                      <a:pt x="248" y="127"/>
                    </a:lnTo>
                    <a:lnTo>
                      <a:pt x="308" y="140"/>
                    </a:lnTo>
                    <a:lnTo>
                      <a:pt x="367" y="158"/>
                    </a:lnTo>
                    <a:lnTo>
                      <a:pt x="425" y="177"/>
                    </a:lnTo>
                    <a:lnTo>
                      <a:pt x="481" y="198"/>
                    </a:lnTo>
                    <a:lnTo>
                      <a:pt x="535" y="222"/>
                    </a:lnTo>
                    <a:lnTo>
                      <a:pt x="589" y="249"/>
                    </a:lnTo>
                    <a:lnTo>
                      <a:pt x="641" y="278"/>
                    </a:lnTo>
                    <a:lnTo>
                      <a:pt x="690" y="311"/>
                    </a:lnTo>
                    <a:lnTo>
                      <a:pt x="739" y="345"/>
                    </a:lnTo>
                    <a:lnTo>
                      <a:pt x="786" y="381"/>
                    </a:lnTo>
                    <a:lnTo>
                      <a:pt x="831" y="419"/>
                    </a:lnTo>
                    <a:lnTo>
                      <a:pt x="874" y="459"/>
                    </a:lnTo>
                    <a:lnTo>
                      <a:pt x="914" y="501"/>
                    </a:lnTo>
                    <a:lnTo>
                      <a:pt x="954" y="546"/>
                    </a:lnTo>
                    <a:lnTo>
                      <a:pt x="990" y="592"/>
                    </a:lnTo>
                    <a:lnTo>
                      <a:pt x="1025" y="640"/>
                    </a:lnTo>
                    <a:lnTo>
                      <a:pt x="1058" y="689"/>
                    </a:lnTo>
                    <a:lnTo>
                      <a:pt x="1087" y="740"/>
                    </a:lnTo>
                    <a:lnTo>
                      <a:pt x="1115" y="792"/>
                    </a:lnTo>
                    <a:lnTo>
                      <a:pt x="1139" y="846"/>
                    </a:lnTo>
                    <a:lnTo>
                      <a:pt x="1161" y="901"/>
                    </a:lnTo>
                    <a:lnTo>
                      <a:pt x="1181" y="958"/>
                    </a:lnTo>
                    <a:lnTo>
                      <a:pt x="1198" y="1015"/>
                    </a:lnTo>
                    <a:lnTo>
                      <a:pt x="1212" y="1074"/>
                    </a:lnTo>
                    <a:lnTo>
                      <a:pt x="1222" y="1133"/>
                    </a:lnTo>
                    <a:lnTo>
                      <a:pt x="1231" y="1194"/>
                    </a:lnTo>
                    <a:lnTo>
                      <a:pt x="1236" y="1257"/>
                    </a:lnTo>
                    <a:lnTo>
                      <a:pt x="1236" y="1320"/>
                    </a:lnTo>
                    <a:lnTo>
                      <a:pt x="1341" y="132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7" name="Freeform 60"/>
              <p:cNvSpPr>
                <a:spLocks noChangeArrowheads="1"/>
              </p:cNvSpPr>
              <p:nvPr/>
            </p:nvSpPr>
            <p:spPr bwMode="auto">
              <a:xfrm>
                <a:off x="5295" y="326"/>
                <a:ext cx="304" cy="298"/>
              </a:xfrm>
              <a:custGeom>
                <a:avLst/>
                <a:gdLst>
                  <a:gd name="T0" fmla="*/ 0 w 1342"/>
                  <a:gd name="T1" fmla="*/ 0 h 1315"/>
                  <a:gd name="T2" fmla="*/ 0 w 1342"/>
                  <a:gd name="T3" fmla="*/ 0 h 1315"/>
                  <a:gd name="T4" fmla="*/ 0 w 1342"/>
                  <a:gd name="T5" fmla="*/ 0 h 1315"/>
                  <a:gd name="T6" fmla="*/ 0 w 1342"/>
                  <a:gd name="T7" fmla="*/ 0 h 1315"/>
                  <a:gd name="T8" fmla="*/ 0 w 1342"/>
                  <a:gd name="T9" fmla="*/ 0 h 1315"/>
                  <a:gd name="T10" fmla="*/ 0 w 1342"/>
                  <a:gd name="T11" fmla="*/ 0 h 1315"/>
                  <a:gd name="T12" fmla="*/ 0 w 1342"/>
                  <a:gd name="T13" fmla="*/ 0 h 1315"/>
                  <a:gd name="T14" fmla="*/ 0 w 1342"/>
                  <a:gd name="T15" fmla="*/ 0 h 1315"/>
                  <a:gd name="T16" fmla="*/ 0 w 1342"/>
                  <a:gd name="T17" fmla="*/ 0 h 1315"/>
                  <a:gd name="T18" fmla="*/ 0 w 1342"/>
                  <a:gd name="T19" fmla="*/ 0 h 1315"/>
                  <a:gd name="T20" fmla="*/ 0 w 1342"/>
                  <a:gd name="T21" fmla="*/ 0 h 1315"/>
                  <a:gd name="T22" fmla="*/ 0 w 1342"/>
                  <a:gd name="T23" fmla="*/ 0 h 1315"/>
                  <a:gd name="T24" fmla="*/ 0 w 1342"/>
                  <a:gd name="T25" fmla="*/ 0 h 1315"/>
                  <a:gd name="T26" fmla="*/ 0 w 1342"/>
                  <a:gd name="T27" fmla="*/ 0 h 1315"/>
                  <a:gd name="T28" fmla="*/ 0 w 1342"/>
                  <a:gd name="T29" fmla="*/ 0 h 1315"/>
                  <a:gd name="T30" fmla="*/ 0 w 1342"/>
                  <a:gd name="T31" fmla="*/ 0 h 1315"/>
                  <a:gd name="T32" fmla="*/ 0 w 1342"/>
                  <a:gd name="T33" fmla="*/ 0 h 1315"/>
                  <a:gd name="T34" fmla="*/ 0 w 1342"/>
                  <a:gd name="T35" fmla="*/ 0 h 1315"/>
                  <a:gd name="T36" fmla="*/ 0 w 1342"/>
                  <a:gd name="T37" fmla="*/ 0 h 1315"/>
                  <a:gd name="T38" fmla="*/ 0 w 1342"/>
                  <a:gd name="T39" fmla="*/ 0 h 1315"/>
                  <a:gd name="T40" fmla="*/ 0 w 1342"/>
                  <a:gd name="T41" fmla="*/ 0 h 1315"/>
                  <a:gd name="T42" fmla="*/ 0 w 1342"/>
                  <a:gd name="T43" fmla="*/ 0 h 1315"/>
                  <a:gd name="T44" fmla="*/ 0 w 1342"/>
                  <a:gd name="T45" fmla="*/ 0 h 1315"/>
                  <a:gd name="T46" fmla="*/ 0 w 1342"/>
                  <a:gd name="T47" fmla="*/ 0 h 1315"/>
                  <a:gd name="T48" fmla="*/ 0 w 1342"/>
                  <a:gd name="T49" fmla="*/ 0 h 1315"/>
                  <a:gd name="T50" fmla="*/ 0 w 1342"/>
                  <a:gd name="T51" fmla="*/ 0 h 1315"/>
                  <a:gd name="T52" fmla="*/ 0 w 1342"/>
                  <a:gd name="T53" fmla="*/ 0 h 1315"/>
                  <a:gd name="T54" fmla="*/ 0 w 1342"/>
                  <a:gd name="T55" fmla="*/ 0 h 1315"/>
                  <a:gd name="T56" fmla="*/ 0 w 1342"/>
                  <a:gd name="T57" fmla="*/ 0 h 1315"/>
                  <a:gd name="T58" fmla="*/ 0 w 1342"/>
                  <a:gd name="T59" fmla="*/ 0 h 1315"/>
                  <a:gd name="T60" fmla="*/ 0 w 1342"/>
                  <a:gd name="T61" fmla="*/ 0 h 1315"/>
                  <a:gd name="T62" fmla="*/ 0 w 1342"/>
                  <a:gd name="T63" fmla="*/ 0 h 1315"/>
                  <a:gd name="T64" fmla="*/ 0 w 1342"/>
                  <a:gd name="T65" fmla="*/ 0 h 1315"/>
                  <a:gd name="T66" fmla="*/ 0 w 1342"/>
                  <a:gd name="T67" fmla="*/ 0 h 13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42"/>
                  <a:gd name="T103" fmla="*/ 0 h 1315"/>
                  <a:gd name="T104" fmla="*/ 1342 w 1342"/>
                  <a:gd name="T105" fmla="*/ 1315 h 13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42" h="1315">
                    <a:moveTo>
                      <a:pt x="0" y="1314"/>
                    </a:moveTo>
                    <a:lnTo>
                      <a:pt x="0" y="1314"/>
                    </a:lnTo>
                    <a:lnTo>
                      <a:pt x="70" y="1312"/>
                    </a:lnTo>
                    <a:lnTo>
                      <a:pt x="136" y="1308"/>
                    </a:lnTo>
                    <a:lnTo>
                      <a:pt x="203" y="1299"/>
                    </a:lnTo>
                    <a:lnTo>
                      <a:pt x="269" y="1286"/>
                    </a:lnTo>
                    <a:lnTo>
                      <a:pt x="335" y="1272"/>
                    </a:lnTo>
                    <a:lnTo>
                      <a:pt x="398" y="1255"/>
                    </a:lnTo>
                    <a:lnTo>
                      <a:pt x="460" y="1233"/>
                    </a:lnTo>
                    <a:lnTo>
                      <a:pt x="521" y="1211"/>
                    </a:lnTo>
                    <a:lnTo>
                      <a:pt x="581" y="1184"/>
                    </a:lnTo>
                    <a:lnTo>
                      <a:pt x="637" y="1155"/>
                    </a:lnTo>
                    <a:lnTo>
                      <a:pt x="695" y="1122"/>
                    </a:lnTo>
                    <a:lnTo>
                      <a:pt x="749" y="1089"/>
                    </a:lnTo>
                    <a:lnTo>
                      <a:pt x="801" y="1051"/>
                    </a:lnTo>
                    <a:lnTo>
                      <a:pt x="851" y="1014"/>
                    </a:lnTo>
                    <a:lnTo>
                      <a:pt x="901" y="971"/>
                    </a:lnTo>
                    <a:lnTo>
                      <a:pt x="948" y="929"/>
                    </a:lnTo>
                    <a:lnTo>
                      <a:pt x="991" y="882"/>
                    </a:lnTo>
                    <a:lnTo>
                      <a:pt x="1035" y="834"/>
                    </a:lnTo>
                    <a:lnTo>
                      <a:pt x="1073" y="785"/>
                    </a:lnTo>
                    <a:lnTo>
                      <a:pt x="1112" y="733"/>
                    </a:lnTo>
                    <a:lnTo>
                      <a:pt x="1146" y="681"/>
                    </a:lnTo>
                    <a:lnTo>
                      <a:pt x="1179" y="624"/>
                    </a:lnTo>
                    <a:lnTo>
                      <a:pt x="1209" y="569"/>
                    </a:lnTo>
                    <a:lnTo>
                      <a:pt x="1236" y="509"/>
                    </a:lnTo>
                    <a:lnTo>
                      <a:pt x="1259" y="451"/>
                    </a:lnTo>
                    <a:lnTo>
                      <a:pt x="1281" y="390"/>
                    </a:lnTo>
                    <a:lnTo>
                      <a:pt x="1299" y="327"/>
                    </a:lnTo>
                    <a:lnTo>
                      <a:pt x="1313" y="264"/>
                    </a:lnTo>
                    <a:lnTo>
                      <a:pt x="1325" y="199"/>
                    </a:lnTo>
                    <a:lnTo>
                      <a:pt x="1334" y="133"/>
                    </a:lnTo>
                    <a:lnTo>
                      <a:pt x="1339" y="68"/>
                    </a:lnTo>
                    <a:lnTo>
                      <a:pt x="1341" y="0"/>
                    </a:lnTo>
                    <a:lnTo>
                      <a:pt x="1236" y="0"/>
                    </a:lnTo>
                    <a:lnTo>
                      <a:pt x="1236" y="61"/>
                    </a:lnTo>
                    <a:lnTo>
                      <a:pt x="1231" y="123"/>
                    </a:lnTo>
                    <a:lnTo>
                      <a:pt x="1222" y="184"/>
                    </a:lnTo>
                    <a:lnTo>
                      <a:pt x="1212" y="242"/>
                    </a:lnTo>
                    <a:lnTo>
                      <a:pt x="1198" y="302"/>
                    </a:lnTo>
                    <a:lnTo>
                      <a:pt x="1181" y="359"/>
                    </a:lnTo>
                    <a:lnTo>
                      <a:pt x="1161" y="416"/>
                    </a:lnTo>
                    <a:lnTo>
                      <a:pt x="1139" y="471"/>
                    </a:lnTo>
                    <a:lnTo>
                      <a:pt x="1115" y="524"/>
                    </a:lnTo>
                    <a:lnTo>
                      <a:pt x="1087" y="576"/>
                    </a:lnTo>
                    <a:lnTo>
                      <a:pt x="1058" y="628"/>
                    </a:lnTo>
                    <a:lnTo>
                      <a:pt x="1025" y="677"/>
                    </a:lnTo>
                    <a:lnTo>
                      <a:pt x="990" y="723"/>
                    </a:lnTo>
                    <a:lnTo>
                      <a:pt x="954" y="769"/>
                    </a:lnTo>
                    <a:lnTo>
                      <a:pt x="914" y="814"/>
                    </a:lnTo>
                    <a:lnTo>
                      <a:pt x="874" y="856"/>
                    </a:lnTo>
                    <a:lnTo>
                      <a:pt x="831" y="896"/>
                    </a:lnTo>
                    <a:lnTo>
                      <a:pt x="786" y="935"/>
                    </a:lnTo>
                    <a:lnTo>
                      <a:pt x="739" y="970"/>
                    </a:lnTo>
                    <a:lnTo>
                      <a:pt x="690" y="1004"/>
                    </a:lnTo>
                    <a:lnTo>
                      <a:pt x="641" y="1036"/>
                    </a:lnTo>
                    <a:lnTo>
                      <a:pt x="589" y="1065"/>
                    </a:lnTo>
                    <a:lnTo>
                      <a:pt x="535" y="1092"/>
                    </a:lnTo>
                    <a:lnTo>
                      <a:pt x="481" y="1116"/>
                    </a:lnTo>
                    <a:lnTo>
                      <a:pt x="425" y="1138"/>
                    </a:lnTo>
                    <a:lnTo>
                      <a:pt x="367" y="1158"/>
                    </a:lnTo>
                    <a:lnTo>
                      <a:pt x="308" y="1174"/>
                    </a:lnTo>
                    <a:lnTo>
                      <a:pt x="248" y="1187"/>
                    </a:lnTo>
                    <a:lnTo>
                      <a:pt x="188" y="1198"/>
                    </a:lnTo>
                    <a:lnTo>
                      <a:pt x="126" y="1207"/>
                    </a:lnTo>
                    <a:lnTo>
                      <a:pt x="64" y="1211"/>
                    </a:lnTo>
                    <a:lnTo>
                      <a:pt x="0" y="1211"/>
                    </a:lnTo>
                    <a:lnTo>
                      <a:pt x="0" y="1314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8" name="Freeform 61"/>
              <p:cNvSpPr>
                <a:spLocks noChangeArrowheads="1"/>
              </p:cNvSpPr>
              <p:nvPr/>
            </p:nvSpPr>
            <p:spPr bwMode="auto">
              <a:xfrm>
                <a:off x="4992" y="326"/>
                <a:ext cx="303" cy="298"/>
              </a:xfrm>
              <a:custGeom>
                <a:avLst/>
                <a:gdLst>
                  <a:gd name="T0" fmla="*/ 0 w 1337"/>
                  <a:gd name="T1" fmla="*/ 0 h 1315"/>
                  <a:gd name="T2" fmla="*/ 0 w 1337"/>
                  <a:gd name="T3" fmla="*/ 0 h 1315"/>
                  <a:gd name="T4" fmla="*/ 0 w 1337"/>
                  <a:gd name="T5" fmla="*/ 0 h 1315"/>
                  <a:gd name="T6" fmla="*/ 0 w 1337"/>
                  <a:gd name="T7" fmla="*/ 0 h 1315"/>
                  <a:gd name="T8" fmla="*/ 0 w 1337"/>
                  <a:gd name="T9" fmla="*/ 0 h 1315"/>
                  <a:gd name="T10" fmla="*/ 0 w 1337"/>
                  <a:gd name="T11" fmla="*/ 0 h 1315"/>
                  <a:gd name="T12" fmla="*/ 0 w 1337"/>
                  <a:gd name="T13" fmla="*/ 0 h 1315"/>
                  <a:gd name="T14" fmla="*/ 0 w 1337"/>
                  <a:gd name="T15" fmla="*/ 0 h 1315"/>
                  <a:gd name="T16" fmla="*/ 0 w 1337"/>
                  <a:gd name="T17" fmla="*/ 0 h 1315"/>
                  <a:gd name="T18" fmla="*/ 0 w 1337"/>
                  <a:gd name="T19" fmla="*/ 0 h 1315"/>
                  <a:gd name="T20" fmla="*/ 0 w 1337"/>
                  <a:gd name="T21" fmla="*/ 0 h 1315"/>
                  <a:gd name="T22" fmla="*/ 0 w 1337"/>
                  <a:gd name="T23" fmla="*/ 0 h 1315"/>
                  <a:gd name="T24" fmla="*/ 0 w 1337"/>
                  <a:gd name="T25" fmla="*/ 0 h 1315"/>
                  <a:gd name="T26" fmla="*/ 0 w 1337"/>
                  <a:gd name="T27" fmla="*/ 0 h 1315"/>
                  <a:gd name="T28" fmla="*/ 0 w 1337"/>
                  <a:gd name="T29" fmla="*/ 0 h 1315"/>
                  <a:gd name="T30" fmla="*/ 0 w 1337"/>
                  <a:gd name="T31" fmla="*/ 0 h 1315"/>
                  <a:gd name="T32" fmla="*/ 0 w 1337"/>
                  <a:gd name="T33" fmla="*/ 0 h 1315"/>
                  <a:gd name="T34" fmla="*/ 0 w 1337"/>
                  <a:gd name="T35" fmla="*/ 0 h 1315"/>
                  <a:gd name="T36" fmla="*/ 0 w 1337"/>
                  <a:gd name="T37" fmla="*/ 0 h 1315"/>
                  <a:gd name="T38" fmla="*/ 0 w 1337"/>
                  <a:gd name="T39" fmla="*/ 0 h 1315"/>
                  <a:gd name="T40" fmla="*/ 0 w 1337"/>
                  <a:gd name="T41" fmla="*/ 0 h 1315"/>
                  <a:gd name="T42" fmla="*/ 0 w 1337"/>
                  <a:gd name="T43" fmla="*/ 0 h 1315"/>
                  <a:gd name="T44" fmla="*/ 0 w 1337"/>
                  <a:gd name="T45" fmla="*/ 0 h 1315"/>
                  <a:gd name="T46" fmla="*/ 0 w 1337"/>
                  <a:gd name="T47" fmla="*/ 0 h 1315"/>
                  <a:gd name="T48" fmla="*/ 0 w 1337"/>
                  <a:gd name="T49" fmla="*/ 0 h 1315"/>
                  <a:gd name="T50" fmla="*/ 0 w 1337"/>
                  <a:gd name="T51" fmla="*/ 0 h 1315"/>
                  <a:gd name="T52" fmla="*/ 0 w 1337"/>
                  <a:gd name="T53" fmla="*/ 0 h 1315"/>
                  <a:gd name="T54" fmla="*/ 0 w 1337"/>
                  <a:gd name="T55" fmla="*/ 0 h 1315"/>
                  <a:gd name="T56" fmla="*/ 0 w 1337"/>
                  <a:gd name="T57" fmla="*/ 0 h 1315"/>
                  <a:gd name="T58" fmla="*/ 0 w 1337"/>
                  <a:gd name="T59" fmla="*/ 0 h 1315"/>
                  <a:gd name="T60" fmla="*/ 0 w 1337"/>
                  <a:gd name="T61" fmla="*/ 0 h 1315"/>
                  <a:gd name="T62" fmla="*/ 0 w 1337"/>
                  <a:gd name="T63" fmla="*/ 0 h 1315"/>
                  <a:gd name="T64" fmla="*/ 0 w 1337"/>
                  <a:gd name="T65" fmla="*/ 0 h 1315"/>
                  <a:gd name="T66" fmla="*/ 0 w 1337"/>
                  <a:gd name="T67" fmla="*/ 0 h 13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7"/>
                  <a:gd name="T103" fmla="*/ 0 h 1315"/>
                  <a:gd name="T104" fmla="*/ 1337 w 1337"/>
                  <a:gd name="T105" fmla="*/ 1315 h 13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7" h="1315">
                    <a:moveTo>
                      <a:pt x="0" y="0"/>
                    </a:moveTo>
                    <a:lnTo>
                      <a:pt x="0" y="0"/>
                    </a:lnTo>
                    <a:lnTo>
                      <a:pt x="2" y="68"/>
                    </a:lnTo>
                    <a:lnTo>
                      <a:pt x="7" y="133"/>
                    </a:lnTo>
                    <a:lnTo>
                      <a:pt x="16" y="199"/>
                    </a:lnTo>
                    <a:lnTo>
                      <a:pt x="28" y="264"/>
                    </a:lnTo>
                    <a:lnTo>
                      <a:pt x="41" y="327"/>
                    </a:lnTo>
                    <a:lnTo>
                      <a:pt x="60" y="390"/>
                    </a:lnTo>
                    <a:lnTo>
                      <a:pt x="82" y="451"/>
                    </a:lnTo>
                    <a:lnTo>
                      <a:pt x="106" y="509"/>
                    </a:lnTo>
                    <a:lnTo>
                      <a:pt x="132" y="569"/>
                    </a:lnTo>
                    <a:lnTo>
                      <a:pt x="161" y="624"/>
                    </a:lnTo>
                    <a:lnTo>
                      <a:pt x="194" y="681"/>
                    </a:lnTo>
                    <a:lnTo>
                      <a:pt x="229" y="733"/>
                    </a:lnTo>
                    <a:lnTo>
                      <a:pt x="267" y="785"/>
                    </a:lnTo>
                    <a:lnTo>
                      <a:pt x="305" y="834"/>
                    </a:lnTo>
                    <a:lnTo>
                      <a:pt x="348" y="882"/>
                    </a:lnTo>
                    <a:lnTo>
                      <a:pt x="393" y="929"/>
                    </a:lnTo>
                    <a:lnTo>
                      <a:pt x="439" y="971"/>
                    </a:lnTo>
                    <a:lnTo>
                      <a:pt x="488" y="1014"/>
                    </a:lnTo>
                    <a:lnTo>
                      <a:pt x="538" y="1051"/>
                    </a:lnTo>
                    <a:lnTo>
                      <a:pt x="590" y="1089"/>
                    </a:lnTo>
                    <a:lnTo>
                      <a:pt x="644" y="1122"/>
                    </a:lnTo>
                    <a:lnTo>
                      <a:pt x="701" y="1155"/>
                    </a:lnTo>
                    <a:lnTo>
                      <a:pt x="758" y="1184"/>
                    </a:lnTo>
                    <a:lnTo>
                      <a:pt x="817" y="1211"/>
                    </a:lnTo>
                    <a:lnTo>
                      <a:pt x="877" y="1233"/>
                    </a:lnTo>
                    <a:lnTo>
                      <a:pt x="940" y="1255"/>
                    </a:lnTo>
                    <a:lnTo>
                      <a:pt x="1003" y="1272"/>
                    </a:lnTo>
                    <a:lnTo>
                      <a:pt x="1069" y="1286"/>
                    </a:lnTo>
                    <a:lnTo>
                      <a:pt x="1134" y="1299"/>
                    </a:lnTo>
                    <a:lnTo>
                      <a:pt x="1201" y="1308"/>
                    </a:lnTo>
                    <a:lnTo>
                      <a:pt x="1267" y="1312"/>
                    </a:lnTo>
                    <a:lnTo>
                      <a:pt x="1336" y="1314"/>
                    </a:lnTo>
                    <a:lnTo>
                      <a:pt x="1336" y="1211"/>
                    </a:lnTo>
                    <a:lnTo>
                      <a:pt x="1273" y="1211"/>
                    </a:lnTo>
                    <a:lnTo>
                      <a:pt x="1210" y="1207"/>
                    </a:lnTo>
                    <a:lnTo>
                      <a:pt x="1149" y="1198"/>
                    </a:lnTo>
                    <a:lnTo>
                      <a:pt x="1089" y="1187"/>
                    </a:lnTo>
                    <a:lnTo>
                      <a:pt x="1029" y="1174"/>
                    </a:lnTo>
                    <a:lnTo>
                      <a:pt x="971" y="1158"/>
                    </a:lnTo>
                    <a:lnTo>
                      <a:pt x="913" y="1138"/>
                    </a:lnTo>
                    <a:lnTo>
                      <a:pt x="857" y="1116"/>
                    </a:lnTo>
                    <a:lnTo>
                      <a:pt x="802" y="1092"/>
                    </a:lnTo>
                    <a:lnTo>
                      <a:pt x="749" y="1065"/>
                    </a:lnTo>
                    <a:lnTo>
                      <a:pt x="698" y="1036"/>
                    </a:lnTo>
                    <a:lnTo>
                      <a:pt x="648" y="1004"/>
                    </a:lnTo>
                    <a:lnTo>
                      <a:pt x="599" y="970"/>
                    </a:lnTo>
                    <a:lnTo>
                      <a:pt x="553" y="935"/>
                    </a:lnTo>
                    <a:lnTo>
                      <a:pt x="508" y="896"/>
                    </a:lnTo>
                    <a:lnTo>
                      <a:pt x="465" y="856"/>
                    </a:lnTo>
                    <a:lnTo>
                      <a:pt x="425" y="814"/>
                    </a:lnTo>
                    <a:lnTo>
                      <a:pt x="386" y="769"/>
                    </a:lnTo>
                    <a:lnTo>
                      <a:pt x="349" y="723"/>
                    </a:lnTo>
                    <a:lnTo>
                      <a:pt x="315" y="677"/>
                    </a:lnTo>
                    <a:lnTo>
                      <a:pt x="282" y="628"/>
                    </a:lnTo>
                    <a:lnTo>
                      <a:pt x="253" y="576"/>
                    </a:lnTo>
                    <a:lnTo>
                      <a:pt x="226" y="524"/>
                    </a:lnTo>
                    <a:lnTo>
                      <a:pt x="200" y="471"/>
                    </a:lnTo>
                    <a:lnTo>
                      <a:pt x="180" y="416"/>
                    </a:lnTo>
                    <a:lnTo>
                      <a:pt x="159" y="359"/>
                    </a:lnTo>
                    <a:lnTo>
                      <a:pt x="143" y="302"/>
                    </a:lnTo>
                    <a:lnTo>
                      <a:pt x="128" y="242"/>
                    </a:lnTo>
                    <a:lnTo>
                      <a:pt x="118" y="184"/>
                    </a:lnTo>
                    <a:lnTo>
                      <a:pt x="111" y="123"/>
                    </a:lnTo>
                    <a:lnTo>
                      <a:pt x="106" y="61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9" name="Freeform 62"/>
              <p:cNvSpPr>
                <a:spLocks noChangeArrowheads="1"/>
              </p:cNvSpPr>
              <p:nvPr/>
            </p:nvSpPr>
            <p:spPr bwMode="auto">
              <a:xfrm>
                <a:off x="4992" y="27"/>
                <a:ext cx="303" cy="300"/>
              </a:xfrm>
              <a:custGeom>
                <a:avLst/>
                <a:gdLst>
                  <a:gd name="T0" fmla="*/ 0 w 1337"/>
                  <a:gd name="T1" fmla="*/ 0 h 1321"/>
                  <a:gd name="T2" fmla="*/ 0 w 1337"/>
                  <a:gd name="T3" fmla="*/ 0 h 1321"/>
                  <a:gd name="T4" fmla="*/ 0 w 1337"/>
                  <a:gd name="T5" fmla="*/ 0 h 1321"/>
                  <a:gd name="T6" fmla="*/ 0 w 1337"/>
                  <a:gd name="T7" fmla="*/ 0 h 1321"/>
                  <a:gd name="T8" fmla="*/ 0 w 1337"/>
                  <a:gd name="T9" fmla="*/ 0 h 1321"/>
                  <a:gd name="T10" fmla="*/ 0 w 1337"/>
                  <a:gd name="T11" fmla="*/ 0 h 1321"/>
                  <a:gd name="T12" fmla="*/ 0 w 1337"/>
                  <a:gd name="T13" fmla="*/ 0 h 1321"/>
                  <a:gd name="T14" fmla="*/ 0 w 1337"/>
                  <a:gd name="T15" fmla="*/ 0 h 1321"/>
                  <a:gd name="T16" fmla="*/ 0 w 1337"/>
                  <a:gd name="T17" fmla="*/ 0 h 1321"/>
                  <a:gd name="T18" fmla="*/ 0 w 1337"/>
                  <a:gd name="T19" fmla="*/ 0 h 1321"/>
                  <a:gd name="T20" fmla="*/ 0 w 1337"/>
                  <a:gd name="T21" fmla="*/ 0 h 1321"/>
                  <a:gd name="T22" fmla="*/ 0 w 1337"/>
                  <a:gd name="T23" fmla="*/ 0 h 1321"/>
                  <a:gd name="T24" fmla="*/ 0 w 1337"/>
                  <a:gd name="T25" fmla="*/ 0 h 1321"/>
                  <a:gd name="T26" fmla="*/ 0 w 1337"/>
                  <a:gd name="T27" fmla="*/ 0 h 1321"/>
                  <a:gd name="T28" fmla="*/ 0 w 1337"/>
                  <a:gd name="T29" fmla="*/ 0 h 1321"/>
                  <a:gd name="T30" fmla="*/ 0 w 1337"/>
                  <a:gd name="T31" fmla="*/ 0 h 1321"/>
                  <a:gd name="T32" fmla="*/ 0 w 1337"/>
                  <a:gd name="T33" fmla="*/ 0 h 1321"/>
                  <a:gd name="T34" fmla="*/ 0 w 1337"/>
                  <a:gd name="T35" fmla="*/ 0 h 1321"/>
                  <a:gd name="T36" fmla="*/ 0 w 1337"/>
                  <a:gd name="T37" fmla="*/ 0 h 1321"/>
                  <a:gd name="T38" fmla="*/ 0 w 1337"/>
                  <a:gd name="T39" fmla="*/ 0 h 1321"/>
                  <a:gd name="T40" fmla="*/ 0 w 1337"/>
                  <a:gd name="T41" fmla="*/ 0 h 1321"/>
                  <a:gd name="T42" fmla="*/ 0 w 1337"/>
                  <a:gd name="T43" fmla="*/ 0 h 1321"/>
                  <a:gd name="T44" fmla="*/ 0 w 1337"/>
                  <a:gd name="T45" fmla="*/ 0 h 1321"/>
                  <a:gd name="T46" fmla="*/ 0 w 1337"/>
                  <a:gd name="T47" fmla="*/ 0 h 1321"/>
                  <a:gd name="T48" fmla="*/ 0 w 1337"/>
                  <a:gd name="T49" fmla="*/ 0 h 1321"/>
                  <a:gd name="T50" fmla="*/ 0 w 1337"/>
                  <a:gd name="T51" fmla="*/ 0 h 1321"/>
                  <a:gd name="T52" fmla="*/ 0 w 1337"/>
                  <a:gd name="T53" fmla="*/ 0 h 1321"/>
                  <a:gd name="T54" fmla="*/ 0 w 1337"/>
                  <a:gd name="T55" fmla="*/ 0 h 1321"/>
                  <a:gd name="T56" fmla="*/ 0 w 1337"/>
                  <a:gd name="T57" fmla="*/ 0 h 1321"/>
                  <a:gd name="T58" fmla="*/ 0 w 1337"/>
                  <a:gd name="T59" fmla="*/ 0 h 1321"/>
                  <a:gd name="T60" fmla="*/ 0 w 1337"/>
                  <a:gd name="T61" fmla="*/ 0 h 1321"/>
                  <a:gd name="T62" fmla="*/ 0 w 1337"/>
                  <a:gd name="T63" fmla="*/ 0 h 1321"/>
                  <a:gd name="T64" fmla="*/ 0 w 1337"/>
                  <a:gd name="T65" fmla="*/ 0 h 1321"/>
                  <a:gd name="T66" fmla="*/ 0 w 1337"/>
                  <a:gd name="T67" fmla="*/ 0 h 13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7"/>
                  <a:gd name="T103" fmla="*/ 0 h 1321"/>
                  <a:gd name="T104" fmla="*/ 1337 w 1337"/>
                  <a:gd name="T105" fmla="*/ 1321 h 13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7" h="1321">
                    <a:moveTo>
                      <a:pt x="1336" y="0"/>
                    </a:moveTo>
                    <a:lnTo>
                      <a:pt x="1336" y="0"/>
                    </a:lnTo>
                    <a:lnTo>
                      <a:pt x="1267" y="2"/>
                    </a:lnTo>
                    <a:lnTo>
                      <a:pt x="1201" y="6"/>
                    </a:lnTo>
                    <a:lnTo>
                      <a:pt x="1134" y="15"/>
                    </a:lnTo>
                    <a:lnTo>
                      <a:pt x="1069" y="27"/>
                    </a:lnTo>
                    <a:lnTo>
                      <a:pt x="1003" y="42"/>
                    </a:lnTo>
                    <a:lnTo>
                      <a:pt x="940" y="60"/>
                    </a:lnTo>
                    <a:lnTo>
                      <a:pt x="877" y="81"/>
                    </a:lnTo>
                    <a:lnTo>
                      <a:pt x="817" y="104"/>
                    </a:lnTo>
                    <a:lnTo>
                      <a:pt x="758" y="131"/>
                    </a:lnTo>
                    <a:lnTo>
                      <a:pt x="701" y="160"/>
                    </a:lnTo>
                    <a:lnTo>
                      <a:pt x="644" y="192"/>
                    </a:lnTo>
                    <a:lnTo>
                      <a:pt x="590" y="226"/>
                    </a:lnTo>
                    <a:lnTo>
                      <a:pt x="538" y="263"/>
                    </a:lnTo>
                    <a:lnTo>
                      <a:pt x="488" y="301"/>
                    </a:lnTo>
                    <a:lnTo>
                      <a:pt x="439" y="344"/>
                    </a:lnTo>
                    <a:lnTo>
                      <a:pt x="393" y="387"/>
                    </a:lnTo>
                    <a:lnTo>
                      <a:pt x="348" y="433"/>
                    </a:lnTo>
                    <a:lnTo>
                      <a:pt x="305" y="481"/>
                    </a:lnTo>
                    <a:lnTo>
                      <a:pt x="267" y="531"/>
                    </a:lnTo>
                    <a:lnTo>
                      <a:pt x="229" y="583"/>
                    </a:lnTo>
                    <a:lnTo>
                      <a:pt x="194" y="635"/>
                    </a:lnTo>
                    <a:lnTo>
                      <a:pt x="161" y="692"/>
                    </a:lnTo>
                    <a:lnTo>
                      <a:pt x="132" y="748"/>
                    </a:lnTo>
                    <a:lnTo>
                      <a:pt x="106" y="807"/>
                    </a:lnTo>
                    <a:lnTo>
                      <a:pt x="82" y="866"/>
                    </a:lnTo>
                    <a:lnTo>
                      <a:pt x="60" y="927"/>
                    </a:lnTo>
                    <a:lnTo>
                      <a:pt x="41" y="990"/>
                    </a:lnTo>
                    <a:lnTo>
                      <a:pt x="28" y="1054"/>
                    </a:lnTo>
                    <a:lnTo>
                      <a:pt x="16" y="1119"/>
                    </a:lnTo>
                    <a:lnTo>
                      <a:pt x="7" y="1186"/>
                    </a:lnTo>
                    <a:lnTo>
                      <a:pt x="2" y="1251"/>
                    </a:lnTo>
                    <a:lnTo>
                      <a:pt x="0" y="1320"/>
                    </a:lnTo>
                    <a:lnTo>
                      <a:pt x="104" y="1320"/>
                    </a:lnTo>
                    <a:lnTo>
                      <a:pt x="106" y="1257"/>
                    </a:lnTo>
                    <a:lnTo>
                      <a:pt x="111" y="1194"/>
                    </a:lnTo>
                    <a:lnTo>
                      <a:pt x="118" y="1133"/>
                    </a:lnTo>
                    <a:lnTo>
                      <a:pt x="128" y="1074"/>
                    </a:lnTo>
                    <a:lnTo>
                      <a:pt x="143" y="1015"/>
                    </a:lnTo>
                    <a:lnTo>
                      <a:pt x="159" y="958"/>
                    </a:lnTo>
                    <a:lnTo>
                      <a:pt x="180" y="901"/>
                    </a:lnTo>
                    <a:lnTo>
                      <a:pt x="200" y="846"/>
                    </a:lnTo>
                    <a:lnTo>
                      <a:pt x="226" y="792"/>
                    </a:lnTo>
                    <a:lnTo>
                      <a:pt x="253" y="740"/>
                    </a:lnTo>
                    <a:lnTo>
                      <a:pt x="282" y="689"/>
                    </a:lnTo>
                    <a:lnTo>
                      <a:pt x="315" y="640"/>
                    </a:lnTo>
                    <a:lnTo>
                      <a:pt x="349" y="592"/>
                    </a:lnTo>
                    <a:lnTo>
                      <a:pt x="386" y="546"/>
                    </a:lnTo>
                    <a:lnTo>
                      <a:pt x="425" y="501"/>
                    </a:lnTo>
                    <a:lnTo>
                      <a:pt x="465" y="459"/>
                    </a:lnTo>
                    <a:lnTo>
                      <a:pt x="508" y="419"/>
                    </a:lnTo>
                    <a:lnTo>
                      <a:pt x="553" y="381"/>
                    </a:lnTo>
                    <a:lnTo>
                      <a:pt x="599" y="345"/>
                    </a:lnTo>
                    <a:lnTo>
                      <a:pt x="648" y="311"/>
                    </a:lnTo>
                    <a:lnTo>
                      <a:pt x="698" y="278"/>
                    </a:lnTo>
                    <a:lnTo>
                      <a:pt x="749" y="249"/>
                    </a:lnTo>
                    <a:lnTo>
                      <a:pt x="802" y="222"/>
                    </a:lnTo>
                    <a:lnTo>
                      <a:pt x="857" y="198"/>
                    </a:lnTo>
                    <a:lnTo>
                      <a:pt x="913" y="177"/>
                    </a:lnTo>
                    <a:lnTo>
                      <a:pt x="971" y="158"/>
                    </a:lnTo>
                    <a:lnTo>
                      <a:pt x="1029" y="140"/>
                    </a:lnTo>
                    <a:lnTo>
                      <a:pt x="1089" y="127"/>
                    </a:lnTo>
                    <a:lnTo>
                      <a:pt x="1149" y="117"/>
                    </a:lnTo>
                    <a:lnTo>
                      <a:pt x="1210" y="109"/>
                    </a:lnTo>
                    <a:lnTo>
                      <a:pt x="1273" y="104"/>
                    </a:lnTo>
                    <a:lnTo>
                      <a:pt x="1336" y="102"/>
                    </a:lnTo>
                    <a:lnTo>
                      <a:pt x="1336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0" name="Line 63"/>
              <p:cNvSpPr>
                <a:spLocks noChangeShapeType="1"/>
              </p:cNvSpPr>
              <p:nvPr/>
            </p:nvSpPr>
            <p:spPr bwMode="auto">
              <a:xfrm>
                <a:off x="5285" y="617"/>
                <a:ext cx="379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91" name="Picture 6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040" y="144"/>
                <a:ext cx="528" cy="3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pic>
          <p:nvPicPr>
            <p:cNvPr id="1083" name="Picture 6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09800" y="1676400"/>
              <a:ext cx="533400" cy="533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84" name="Picture 66" descr="LCGlog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35200" y="1143000"/>
              <a:ext cx="479425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82" descr="CCLRC15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7600" y="1819275"/>
              <a:ext cx="9144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Line 85"/>
          <p:cNvSpPr>
            <a:spLocks noChangeShapeType="1"/>
          </p:cNvSpPr>
          <p:nvPr/>
        </p:nvSpPr>
        <p:spPr bwMode="auto">
          <a:xfrm>
            <a:off x="6956425" y="2820988"/>
            <a:ext cx="1588" cy="1587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88"/>
          <p:cNvSpPr>
            <a:spLocks noChangeArrowheads="1"/>
          </p:cNvSpPr>
          <p:nvPr/>
        </p:nvSpPr>
        <p:spPr bwMode="auto">
          <a:xfrm>
            <a:off x="6934200" y="2438400"/>
            <a:ext cx="796925" cy="939800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5" name="Text Box 89"/>
          <p:cNvSpPr txBox="1">
            <a:spLocks noChangeArrowheads="1"/>
          </p:cNvSpPr>
          <p:nvPr/>
        </p:nvSpPr>
        <p:spPr bwMode="auto">
          <a:xfrm>
            <a:off x="7086600" y="2540000"/>
            <a:ext cx="436563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384" tIns="36192" rIns="72384" bIns="36192">
            <a:spAutoFit/>
          </a:bodyPr>
          <a:lstStyle/>
          <a:p>
            <a:pPr algn="ctr" defTabSz="723900" eaLnBrk="0" hangingPunct="0"/>
            <a:r>
              <a:rPr lang="en-US" sz="1000" b="1">
                <a:solidFill>
                  <a:srgbClr val="0099CC"/>
                </a:solidFill>
              </a:rPr>
              <a:t>DPM</a:t>
            </a:r>
          </a:p>
        </p:txBody>
      </p:sp>
      <p:pic>
        <p:nvPicPr>
          <p:cNvPr id="1036" name="Picture 9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7000" y="2895600"/>
            <a:ext cx="533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7" name="Picture 91" descr="LCG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7000" y="2387600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AutoShape 98"/>
          <p:cNvCxnSpPr>
            <a:cxnSpLocks noChangeShapeType="1"/>
            <a:stCxn id="1030" idx="0"/>
            <a:endCxn id="1056" idx="2"/>
          </p:cNvCxnSpPr>
          <p:nvPr/>
        </p:nvCxnSpPr>
        <p:spPr bwMode="auto">
          <a:xfrm rot="16200000" flipV="1">
            <a:off x="1820863" y="3878262"/>
            <a:ext cx="838200" cy="22256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" name="AutoShape 100"/>
          <p:cNvCxnSpPr>
            <a:cxnSpLocks noChangeShapeType="1"/>
            <a:stCxn id="1030" idx="0"/>
            <a:endCxn id="1056" idx="2"/>
          </p:cNvCxnSpPr>
          <p:nvPr/>
        </p:nvCxnSpPr>
        <p:spPr bwMode="auto">
          <a:xfrm rot="16200000" flipV="1">
            <a:off x="1619250" y="3676650"/>
            <a:ext cx="2266950" cy="12001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" name="AutoShape 101"/>
          <p:cNvCxnSpPr>
            <a:cxnSpLocks noChangeShapeType="1"/>
            <a:stCxn id="1030" idx="0"/>
            <a:endCxn id="1056" idx="2"/>
          </p:cNvCxnSpPr>
          <p:nvPr/>
        </p:nvCxnSpPr>
        <p:spPr bwMode="auto">
          <a:xfrm rot="5400000" flipH="1" flipV="1">
            <a:off x="3221832" y="2493168"/>
            <a:ext cx="3048000" cy="2786063"/>
          </a:xfrm>
          <a:prstGeom prst="curvedConnector3">
            <a:avLst>
              <a:gd name="adj1" fmla="val 65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" name="AutoShape 103"/>
          <p:cNvCxnSpPr>
            <a:cxnSpLocks noChangeShapeType="1"/>
            <a:stCxn id="1030" idx="0"/>
            <a:endCxn id="1056" idx="2"/>
          </p:cNvCxnSpPr>
          <p:nvPr/>
        </p:nvCxnSpPr>
        <p:spPr bwMode="auto">
          <a:xfrm rot="5400000" flipH="1" flipV="1">
            <a:off x="1951832" y="3686968"/>
            <a:ext cx="3124200" cy="322263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8" name="AutoShape 104"/>
          <p:cNvCxnSpPr>
            <a:cxnSpLocks noChangeShapeType="1"/>
            <a:stCxn id="1030" idx="0"/>
            <a:endCxn id="1034" idx="2"/>
          </p:cNvCxnSpPr>
          <p:nvPr/>
        </p:nvCxnSpPr>
        <p:spPr bwMode="auto">
          <a:xfrm rot="5400000" flipH="1" flipV="1">
            <a:off x="4326732" y="2404268"/>
            <a:ext cx="2032000" cy="3979863"/>
          </a:xfrm>
          <a:prstGeom prst="curvedConnector3">
            <a:avLst>
              <a:gd name="adj1" fmla="val 68986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409" name="AutoShape 105"/>
          <p:cNvCxnSpPr>
            <a:cxnSpLocks noChangeShapeType="1"/>
            <a:stCxn id="1030" idx="0"/>
            <a:endCxn id="1097" idx="1"/>
          </p:cNvCxnSpPr>
          <p:nvPr/>
        </p:nvCxnSpPr>
        <p:spPr bwMode="auto">
          <a:xfrm rot="16200000" flipH="1">
            <a:off x="4787900" y="3975100"/>
            <a:ext cx="558800" cy="3429000"/>
          </a:xfrm>
          <a:prstGeom prst="curvedConnector4">
            <a:avLst>
              <a:gd name="adj1" fmla="val -40884"/>
              <a:gd name="adj2" fmla="val 66667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44" name="Group 129"/>
          <p:cNvGrpSpPr>
            <a:grpSpLocks/>
          </p:cNvGrpSpPr>
          <p:nvPr/>
        </p:nvGrpSpPr>
        <p:grpSpPr bwMode="auto">
          <a:xfrm>
            <a:off x="304800" y="3733800"/>
            <a:ext cx="1816100" cy="889000"/>
            <a:chOff x="304800" y="4140200"/>
            <a:chExt cx="1816100" cy="889000"/>
          </a:xfrm>
        </p:grpSpPr>
        <p:sp>
          <p:nvSpPr>
            <p:cNvPr id="1072" name="Rectangle 15"/>
            <p:cNvSpPr>
              <a:spLocks noChangeArrowheads="1"/>
            </p:cNvSpPr>
            <p:nvPr/>
          </p:nvSpPr>
          <p:spPr bwMode="auto">
            <a:xfrm>
              <a:off x="774700" y="4178300"/>
              <a:ext cx="703263" cy="800100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1073" name="Picture 16" descr="logo-StoRM300x9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87400" y="4341813"/>
              <a:ext cx="6604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4" name="Picture 17" descr="ICTP_logo_100x10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460500" y="4140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" name="Picture 18" descr="infn160x12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11300" y="45593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6" name="Picture 19" descr="INFNGridLogo193x19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04800" y="4559300"/>
              <a:ext cx="455613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7" name="Picture 20" descr="logo_egrid_transparent_104x12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81000" y="4178300"/>
              <a:ext cx="290513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5" name="Group 128"/>
          <p:cNvGrpSpPr>
            <a:grpSpLocks/>
          </p:cNvGrpSpPr>
          <p:nvPr/>
        </p:nvGrpSpPr>
        <p:grpSpPr bwMode="auto">
          <a:xfrm>
            <a:off x="457200" y="2306638"/>
            <a:ext cx="2787650" cy="969962"/>
            <a:chOff x="457200" y="2687636"/>
            <a:chExt cx="2787652" cy="969964"/>
          </a:xfrm>
        </p:grpSpPr>
        <p:pic>
          <p:nvPicPr>
            <p:cNvPr id="1062" name="Picture 37" descr="Image2-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57200" y="3200400"/>
              <a:ext cx="76358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3" name="Picture 41" descr="starLogoMenu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236663" y="2687636"/>
              <a:ext cx="533400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4" name="Picture 42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482852" y="3241675"/>
              <a:ext cx="762000" cy="415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1065" name="Group 111"/>
            <p:cNvGrpSpPr>
              <a:grpSpLocks/>
            </p:cNvGrpSpPr>
            <p:nvPr/>
          </p:nvGrpSpPr>
          <p:grpSpPr bwMode="auto">
            <a:xfrm>
              <a:off x="611188" y="2771776"/>
              <a:ext cx="609600" cy="371475"/>
              <a:chOff x="2300287" y="1928812"/>
              <a:chExt cx="609600" cy="371475"/>
            </a:xfrm>
          </p:grpSpPr>
          <p:sp>
            <p:nvSpPr>
              <p:cNvPr id="1070" name="AutoShape 31"/>
              <p:cNvSpPr>
                <a:spLocks noChangeArrowheads="1"/>
              </p:cNvSpPr>
              <p:nvPr/>
            </p:nvSpPr>
            <p:spPr bwMode="auto">
              <a:xfrm>
                <a:off x="2322512" y="1928812"/>
                <a:ext cx="574675" cy="371475"/>
              </a:xfrm>
              <a:prstGeom prst="can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1" name="Text Box 32"/>
              <p:cNvSpPr txBox="1">
                <a:spLocks noChangeArrowheads="1"/>
              </p:cNvSpPr>
              <p:nvPr/>
            </p:nvSpPr>
            <p:spPr bwMode="auto">
              <a:xfrm>
                <a:off x="2300287" y="2052637"/>
                <a:ext cx="6096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384" tIns="36192" rIns="72384" bIns="36192">
                <a:spAutoFit/>
              </a:bodyPr>
              <a:lstStyle/>
              <a:p>
                <a:pPr algn="ctr" defTabSz="723900" eaLnBrk="0" hangingPunct="0"/>
                <a:r>
                  <a:rPr lang="en-US" sz="900">
                    <a:solidFill>
                      <a:schemeClr val="tx1"/>
                    </a:solidFill>
                    <a:latin typeface="Times"/>
                  </a:rPr>
                  <a:t>Disk</a:t>
                </a:r>
              </a:p>
            </p:txBody>
          </p:sp>
        </p:grpSp>
        <p:pic>
          <p:nvPicPr>
            <p:cNvPr id="1066" name="Picture 35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92388" y="2708275"/>
              <a:ext cx="647700" cy="487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67" name="Picture 107" descr="sdm-logo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296988" y="3109912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878012" y="2993392"/>
            <a:ext cx="533400" cy="568960"/>
          </p:xfrm>
          <a:graphic>
            <a:graphicData uri="http://schemas.openxmlformats.org/presentationml/2006/ole">
              <p:oleObj spid="_x0000_s1027" name="Visio" r:id="rId24" imgW="4002405" imgH="4267962" progId="Visio.Drawing.11">
                <p:embed/>
              </p:oleObj>
            </a:graphicData>
          </a:graphic>
        </p:graphicFrame>
        <p:sp>
          <p:nvSpPr>
            <p:cNvPr id="1068" name="Rectangle 56"/>
            <p:cNvSpPr>
              <a:spLocks noChangeArrowheads="1"/>
            </p:cNvSpPr>
            <p:nvPr/>
          </p:nvSpPr>
          <p:spPr bwMode="auto">
            <a:xfrm>
              <a:off x="1754188" y="2771776"/>
              <a:ext cx="796925" cy="752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9" name="Text Box 57"/>
            <p:cNvSpPr txBox="1">
              <a:spLocks noChangeArrowheads="1"/>
            </p:cNvSpPr>
            <p:nvPr/>
          </p:nvSpPr>
          <p:spPr bwMode="auto">
            <a:xfrm>
              <a:off x="1830388" y="2774951"/>
              <a:ext cx="659143" cy="2269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 dirty="0">
                  <a:solidFill>
                    <a:schemeClr val="tx1"/>
                  </a:solidFill>
                </a:rPr>
                <a:t>BeStMan</a:t>
              </a:r>
            </a:p>
          </p:txBody>
        </p:sp>
      </p:grpSp>
      <p:sp>
        <p:nvSpPr>
          <p:cNvPr id="1046" name="Line 85"/>
          <p:cNvSpPr>
            <a:spLocks noChangeShapeType="1"/>
          </p:cNvSpPr>
          <p:nvPr/>
        </p:nvSpPr>
        <p:spPr bwMode="auto">
          <a:xfrm>
            <a:off x="5127625" y="5868988"/>
            <a:ext cx="1588" cy="1587"/>
          </a:xfrm>
          <a:prstGeom prst="lin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7" name="Group 143"/>
          <p:cNvGrpSpPr>
            <a:grpSpLocks/>
          </p:cNvGrpSpPr>
          <p:nvPr/>
        </p:nvGrpSpPr>
        <p:grpSpPr bwMode="auto">
          <a:xfrm>
            <a:off x="6781800" y="4941888"/>
            <a:ext cx="1341438" cy="544512"/>
            <a:chOff x="6781800" y="4941641"/>
            <a:chExt cx="1341754" cy="544759"/>
          </a:xfrm>
        </p:grpSpPr>
        <p:sp>
          <p:nvSpPr>
            <p:cNvPr id="1059" name="Rectangle 46"/>
            <p:cNvSpPr>
              <a:spLocks noChangeArrowheads="1"/>
            </p:cNvSpPr>
            <p:nvPr/>
          </p:nvSpPr>
          <p:spPr bwMode="auto">
            <a:xfrm>
              <a:off x="6781800" y="4941641"/>
              <a:ext cx="796925" cy="388938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0" name="Text Box 57"/>
            <p:cNvSpPr txBox="1">
              <a:spLocks noChangeArrowheads="1"/>
            </p:cNvSpPr>
            <p:nvPr/>
          </p:nvSpPr>
          <p:spPr bwMode="auto">
            <a:xfrm>
              <a:off x="6858000" y="4955929"/>
              <a:ext cx="651064" cy="288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400" b="1">
                  <a:solidFill>
                    <a:schemeClr val="tx1"/>
                  </a:solidFill>
                </a:rPr>
                <a:t>xrootd</a:t>
              </a:r>
            </a:p>
          </p:txBody>
        </p:sp>
        <p:sp>
          <p:nvSpPr>
            <p:cNvPr id="1061" name="Text Box 89"/>
            <p:cNvSpPr txBox="1">
              <a:spLocks noChangeArrowheads="1"/>
            </p:cNvSpPr>
            <p:nvPr/>
          </p:nvSpPr>
          <p:spPr bwMode="auto">
            <a:xfrm>
              <a:off x="7629520" y="4951644"/>
              <a:ext cx="494034" cy="53475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384" tIns="36192" rIns="72384" bIns="36192">
              <a:spAutoFit/>
            </a:bodyPr>
            <a:lstStyle/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BNL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SLAC</a:t>
              </a:r>
            </a:p>
            <a:p>
              <a:pPr defTabSz="723900" eaLnBrk="0" hangingPunct="0"/>
              <a:r>
                <a:rPr lang="en-US" sz="1000" b="1">
                  <a:solidFill>
                    <a:srgbClr val="0099CC"/>
                  </a:solidFill>
                </a:rPr>
                <a:t>LBNL</a:t>
              </a:r>
            </a:p>
          </p:txBody>
        </p:sp>
      </p:grpSp>
      <p:cxnSp>
        <p:nvCxnSpPr>
          <p:cNvPr id="154" name="AutoShape 105"/>
          <p:cNvCxnSpPr>
            <a:cxnSpLocks noChangeShapeType="1"/>
            <a:stCxn id="1030" idx="0"/>
            <a:endCxn id="1092" idx="1"/>
          </p:cNvCxnSpPr>
          <p:nvPr/>
        </p:nvCxnSpPr>
        <p:spPr bwMode="auto">
          <a:xfrm rot="5400000" flipH="1" flipV="1">
            <a:off x="4544219" y="2920206"/>
            <a:ext cx="1298575" cy="368141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7" name="AutoShape 105"/>
          <p:cNvCxnSpPr>
            <a:cxnSpLocks noChangeShapeType="1"/>
            <a:stCxn id="1030" idx="0"/>
            <a:endCxn id="1060" idx="0"/>
          </p:cNvCxnSpPr>
          <p:nvPr/>
        </p:nvCxnSpPr>
        <p:spPr bwMode="auto">
          <a:xfrm rot="5400000" flipH="1" flipV="1">
            <a:off x="5041106" y="3267869"/>
            <a:ext cx="454025" cy="3830638"/>
          </a:xfrm>
          <a:prstGeom prst="curvedConnector3">
            <a:avLst>
              <a:gd name="adj1" fmla="val 15032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50" name="Group 160"/>
          <p:cNvGrpSpPr>
            <a:grpSpLocks/>
          </p:cNvGrpSpPr>
          <p:nvPr/>
        </p:nvGrpSpPr>
        <p:grpSpPr bwMode="auto">
          <a:xfrm>
            <a:off x="3276600" y="1295400"/>
            <a:ext cx="1828800" cy="990600"/>
            <a:chOff x="3276600" y="1295400"/>
            <a:chExt cx="1828800" cy="990600"/>
          </a:xfrm>
        </p:grpSpPr>
        <p:grpSp>
          <p:nvGrpSpPr>
            <p:cNvPr id="1053" name="Group 126"/>
            <p:cNvGrpSpPr>
              <a:grpSpLocks/>
            </p:cNvGrpSpPr>
            <p:nvPr/>
          </p:nvGrpSpPr>
          <p:grpSpPr bwMode="auto">
            <a:xfrm>
              <a:off x="3276600" y="1295400"/>
              <a:ext cx="1828800" cy="990600"/>
              <a:chOff x="4876800" y="1295400"/>
              <a:chExt cx="1828800" cy="990600"/>
            </a:xfrm>
          </p:grpSpPr>
          <p:pic>
            <p:nvPicPr>
              <p:cNvPr id="1055" name="Picture 23" descr="dcache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5003800" y="1673225"/>
                <a:ext cx="581025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6" name="Rectangle 26"/>
              <p:cNvSpPr>
                <a:spLocks noChangeArrowheads="1"/>
              </p:cNvSpPr>
              <p:nvPr/>
            </p:nvSpPr>
            <p:spPr bwMode="auto">
              <a:xfrm>
                <a:off x="4876800" y="1308100"/>
                <a:ext cx="796925" cy="977900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7" name="Text Box 27"/>
              <p:cNvSpPr txBox="1">
                <a:spLocks noChangeArrowheads="1"/>
              </p:cNvSpPr>
              <p:nvPr/>
            </p:nvSpPr>
            <p:spPr bwMode="auto">
              <a:xfrm>
                <a:off x="4991100" y="1295400"/>
                <a:ext cx="555625" cy="2254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2384" tIns="36192" rIns="72384" bIns="36192">
                <a:spAutoFit/>
              </a:bodyPr>
              <a:lstStyle/>
              <a:p>
                <a:pPr algn="ctr" defTabSz="723900" eaLnBrk="0" hangingPunct="0"/>
                <a:r>
                  <a:rPr lang="en-US" sz="1000" b="1">
                    <a:solidFill>
                      <a:srgbClr val="008000"/>
                    </a:solidFill>
                  </a:rPr>
                  <a:t>dCache</a:t>
                </a:r>
              </a:p>
            </p:txBody>
          </p:sp>
          <p:pic>
            <p:nvPicPr>
              <p:cNvPr id="1058" name="Picture 28" descr="fermi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5715000" y="1401762"/>
                <a:ext cx="9906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54" name="Picture 112" descr="osg-logo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114800" y="1703387"/>
              <a:ext cx="60960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1" name="Picture 6" descr="logo_3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43725" y="2819400"/>
            <a:ext cx="739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Block Arc 163"/>
          <p:cNvSpPr/>
          <p:nvPr/>
        </p:nvSpPr>
        <p:spPr bwMode="auto">
          <a:xfrm rot="1246588">
            <a:off x="762000" y="1149350"/>
            <a:ext cx="7573963" cy="5945188"/>
          </a:xfrm>
          <a:prstGeom prst="blockArc">
            <a:avLst>
              <a:gd name="adj1" fmla="val 8832920"/>
              <a:gd name="adj2" fmla="val 1426904"/>
              <a:gd name="adj3" fmla="val 15602"/>
            </a:avLst>
          </a:prstGeom>
          <a:solidFill>
            <a:srgbClr val="92D050">
              <a:alpha val="17000"/>
            </a:srgb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Europe : LCG/EGEE</a:t>
            </a:r>
          </a:p>
          <a:p>
            <a:pPr lvl="1">
              <a:defRPr/>
            </a:pPr>
            <a:r>
              <a:rPr lang="en-US" sz="1800" dirty="0" smtClean="0"/>
              <a:t>191+ deployments, managing more than 10PB</a:t>
            </a:r>
          </a:p>
          <a:p>
            <a:pPr lvl="2">
              <a:defRPr/>
            </a:pPr>
            <a:r>
              <a:rPr lang="en-US" sz="1600" dirty="0" smtClean="0"/>
              <a:t>129 DPM/SRM</a:t>
            </a:r>
          </a:p>
          <a:p>
            <a:pPr lvl="2">
              <a:defRPr/>
            </a:pPr>
            <a:r>
              <a:rPr lang="en-US" sz="1600" dirty="0" smtClean="0"/>
              <a:t>54 </a:t>
            </a:r>
            <a:r>
              <a:rPr lang="en-US" sz="1600" dirty="0" err="1" smtClean="0"/>
              <a:t>dCache</a:t>
            </a:r>
            <a:r>
              <a:rPr lang="en-US" sz="1600" dirty="0" smtClean="0"/>
              <a:t>/SRM</a:t>
            </a:r>
          </a:p>
          <a:p>
            <a:pPr lvl="2">
              <a:defRPr/>
            </a:pPr>
            <a:r>
              <a:rPr lang="en-US" sz="1600" dirty="0" smtClean="0"/>
              <a:t>7 CASTOR/SRM at CERN, CNAF, PIC, RAL, SINICA</a:t>
            </a:r>
          </a:p>
          <a:p>
            <a:pPr lvl="2">
              <a:defRPr/>
            </a:pPr>
            <a:r>
              <a:rPr lang="en-US" sz="1600" dirty="0" err="1" smtClean="0"/>
              <a:t>StoRM</a:t>
            </a:r>
            <a:r>
              <a:rPr lang="en-US" sz="1600" dirty="0" smtClean="0"/>
              <a:t> at ICTP/EGRID, INFN/CNAF</a:t>
            </a:r>
          </a:p>
          <a:p>
            <a:pPr lvl="1">
              <a:defRPr/>
            </a:pPr>
            <a:r>
              <a:rPr lang="en-US" sz="1800" dirty="0" smtClean="0"/>
              <a:t>SRM layer for SRB, SINICA</a:t>
            </a:r>
          </a:p>
          <a:p>
            <a:pPr>
              <a:defRPr/>
            </a:pPr>
            <a:r>
              <a:rPr lang="en-US" sz="2000" dirty="0" smtClean="0"/>
              <a:t>US</a:t>
            </a:r>
          </a:p>
          <a:p>
            <a:pPr lvl="1">
              <a:defRPr/>
            </a:pPr>
            <a:r>
              <a:rPr lang="en-US" sz="1600" dirty="0" smtClean="0"/>
              <a:t>Estimated at about 30 deployments</a:t>
            </a:r>
          </a:p>
          <a:p>
            <a:pPr lvl="1">
              <a:defRPr/>
            </a:pPr>
            <a:r>
              <a:rPr lang="en-US" sz="1800" dirty="0" smtClean="0"/>
              <a:t>OSG</a:t>
            </a:r>
          </a:p>
          <a:p>
            <a:pPr lvl="2">
              <a:defRPr/>
            </a:pPr>
            <a:r>
              <a:rPr lang="en-US" sz="1600" dirty="0" err="1" smtClean="0"/>
              <a:t>BeStMan</a:t>
            </a:r>
            <a:r>
              <a:rPr lang="en-US" sz="1600" dirty="0" smtClean="0"/>
              <a:t>/SRM from LBNL</a:t>
            </a:r>
          </a:p>
          <a:p>
            <a:pPr lvl="2">
              <a:defRPr/>
            </a:pPr>
            <a:r>
              <a:rPr lang="en-US" sz="1600" dirty="0" err="1" smtClean="0"/>
              <a:t>dCache</a:t>
            </a:r>
            <a:r>
              <a:rPr lang="en-US" sz="1600" dirty="0" smtClean="0"/>
              <a:t>/SRM from FNAL</a:t>
            </a:r>
          </a:p>
          <a:p>
            <a:pPr lvl="1">
              <a:defRPr/>
            </a:pPr>
            <a:r>
              <a:rPr lang="en-US" sz="1800" dirty="0" smtClean="0"/>
              <a:t>ESG</a:t>
            </a:r>
          </a:p>
          <a:p>
            <a:pPr lvl="2">
              <a:defRPr/>
            </a:pPr>
            <a:r>
              <a:rPr lang="en-US" sz="1600" dirty="0" smtClean="0"/>
              <a:t>DRM/SRM, HRM/SRM at LANL, LBNL, LLNL, NCAR, ORNL</a:t>
            </a:r>
          </a:p>
          <a:p>
            <a:pPr lvl="1">
              <a:defRPr/>
            </a:pPr>
            <a:r>
              <a:rPr lang="en-US" sz="1800" dirty="0" smtClean="0"/>
              <a:t>Others</a:t>
            </a:r>
          </a:p>
          <a:p>
            <a:pPr lvl="2">
              <a:defRPr/>
            </a:pPr>
            <a:r>
              <a:rPr lang="en-US" sz="1600" dirty="0" err="1" smtClean="0"/>
              <a:t>BeStMan</a:t>
            </a:r>
            <a:r>
              <a:rPr lang="en-US" sz="1600" dirty="0" smtClean="0"/>
              <a:t>/SRM adaptation on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file system at Texas Tech</a:t>
            </a:r>
          </a:p>
          <a:p>
            <a:pPr lvl="2">
              <a:defRPr/>
            </a:pPr>
            <a:r>
              <a:rPr lang="en-US" sz="1600" dirty="0" err="1" smtClean="0"/>
              <a:t>BeStMan-Xrootd</a:t>
            </a:r>
            <a:r>
              <a:rPr lang="en-US" sz="1600" dirty="0" smtClean="0"/>
              <a:t> adaptation at SLAC</a:t>
            </a:r>
          </a:p>
          <a:p>
            <a:pPr lvl="2">
              <a:defRPr/>
            </a:pPr>
            <a:r>
              <a:rPr lang="en-US" sz="1600" dirty="0" err="1" smtClean="0"/>
              <a:t>JasMINE</a:t>
            </a:r>
            <a:r>
              <a:rPr lang="en-US" sz="1600" dirty="0" smtClean="0"/>
              <a:t>/SRM from TJNAF</a:t>
            </a:r>
          </a:p>
          <a:p>
            <a:pPr lvl="2">
              <a:defRPr/>
            </a:pPr>
            <a:r>
              <a:rPr lang="en-US" sz="1600" dirty="0" smtClean="0"/>
              <a:t>L-Store/SRM from Vanderbilt Univ.</a:t>
            </a:r>
          </a:p>
          <a:p>
            <a:pPr lvl="1"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of SRM usage</a:t>
            </a:r>
            <a:br>
              <a:rPr lang="en-US" dirty="0" smtClean="0"/>
            </a:br>
            <a:r>
              <a:rPr lang="en-US" dirty="0" smtClean="0"/>
              <a:t>in real production Grid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400" dirty="0" smtClean="0"/>
              <a:t>Data Replication from BNL to LBNL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1TB/10K files per week on average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In production for over 4 years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 smtClean="0"/>
              <a:t>Event processing in Grid Collector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Prototype uses SRMs and </a:t>
            </a:r>
            <a:r>
              <a:rPr lang="en-US" sz="2000" dirty="0" err="1" smtClean="0"/>
              <a:t>FastBit</a:t>
            </a:r>
            <a:r>
              <a:rPr lang="en-US" sz="2000" dirty="0" smtClean="0"/>
              <a:t> indexing embedded in STAR framework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 smtClean="0"/>
              <a:t>STAR analysis framework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Job driven data movement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  <a:defRPr/>
            </a:pPr>
            <a:r>
              <a:rPr lang="en-US" sz="1600" dirty="0" smtClean="0"/>
              <a:t>Use </a:t>
            </a:r>
            <a:r>
              <a:rPr lang="en-US" sz="1600" dirty="0" err="1" smtClean="0"/>
              <a:t>BeStMan</a:t>
            </a:r>
            <a:r>
              <a:rPr lang="en-US" sz="1600" dirty="0" smtClean="0"/>
              <a:t>/SRM to bring files into local disk from a remote file repository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  <a:defRPr/>
            </a:pPr>
            <a:r>
              <a:rPr lang="en-US" sz="1600" dirty="0" smtClean="0"/>
              <a:t>Execute jobs that access “staged in” files in local disk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  <a:defRPr/>
            </a:pPr>
            <a:r>
              <a:rPr lang="en-US" sz="1600" dirty="0" smtClean="0"/>
              <a:t>Job creates an output file on local disk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  <a:defRPr/>
            </a:pPr>
            <a:r>
              <a:rPr lang="en-US" sz="1600" dirty="0" smtClean="0"/>
              <a:t>Job uses </a:t>
            </a:r>
            <a:r>
              <a:rPr lang="en-US" sz="1600" dirty="0" err="1" smtClean="0"/>
              <a:t>BeStMan</a:t>
            </a:r>
            <a:r>
              <a:rPr lang="en-US" sz="1600" dirty="0" smtClean="0"/>
              <a:t>/SRM to moves the output file from local storage to remote archival location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  <a:defRPr/>
            </a:pPr>
            <a:r>
              <a:rPr lang="en-US" sz="1600" dirty="0" smtClean="0"/>
              <a:t>SRM cleans up local disk when transfer complete</a:t>
            </a:r>
          </a:p>
          <a:p>
            <a:pPr marL="1349375" lvl="2" indent="-566738">
              <a:lnSpc>
                <a:spcPct val="80000"/>
              </a:lnSpc>
              <a:buFontTx/>
              <a:buAutoNum type="arabicPeriod"/>
              <a:defRPr/>
            </a:pPr>
            <a:r>
              <a:rPr lang="en-US" sz="1600" dirty="0" smtClean="0"/>
              <a:t>Can use any other SRMs implementing v2.2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HENP STAR experiment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3" y="3321050"/>
            <a:ext cx="3195637" cy="201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2466" name="Line 29"/>
          <p:cNvSpPr>
            <a:spLocks noChangeShapeType="1"/>
          </p:cNvSpPr>
          <p:nvPr/>
        </p:nvSpPr>
        <p:spPr bwMode="auto">
          <a:xfrm>
            <a:off x="2743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Line 39"/>
          <p:cNvSpPr>
            <a:spLocks noChangeShapeType="1"/>
          </p:cNvSpPr>
          <p:nvPr/>
        </p:nvSpPr>
        <p:spPr bwMode="auto">
          <a:xfrm>
            <a:off x="7178675" y="45926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447800" y="122238"/>
            <a:ext cx="6781800" cy="944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algn="ctr" defTabSz="825500" eaLnBrk="0" hangingPunct="0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Data Replication in STAR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2362200"/>
            <a:ext cx="2316163" cy="1143000"/>
            <a:chOff x="1584" y="1488"/>
            <a:chExt cx="1459" cy="720"/>
          </a:xfrm>
        </p:grpSpPr>
        <p:sp>
          <p:nvSpPr>
            <p:cNvPr id="62530" name="Line 4"/>
            <p:cNvSpPr>
              <a:spLocks noChangeShapeType="1"/>
            </p:cNvSpPr>
            <p:nvPr/>
          </p:nvSpPr>
          <p:spPr bwMode="auto">
            <a:xfrm flipH="1">
              <a:off x="1584" y="1488"/>
              <a:ext cx="81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1" name="Text Box 5"/>
            <p:cNvSpPr txBox="1">
              <a:spLocks noChangeArrowheads="1"/>
            </p:cNvSpPr>
            <p:nvPr/>
          </p:nvSpPr>
          <p:spPr bwMode="auto">
            <a:xfrm>
              <a:off x="2112" y="1632"/>
              <a:ext cx="93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/>
                <a:t>srmCopy</a:t>
              </a:r>
            </a:p>
            <a:p>
              <a:pPr eaLnBrk="0" hangingPunct="0"/>
              <a:r>
                <a:rPr lang="en-US" sz="1400" b="1"/>
                <a:t>(files/directories)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01963" y="3671888"/>
            <a:ext cx="3932237" cy="307975"/>
            <a:chOff x="1893" y="2164"/>
            <a:chExt cx="2544" cy="194"/>
          </a:xfrm>
        </p:grpSpPr>
        <p:sp>
          <p:nvSpPr>
            <p:cNvPr id="62528" name="Line 7"/>
            <p:cNvSpPr>
              <a:spLocks noChangeShapeType="1"/>
            </p:cNvSpPr>
            <p:nvPr/>
          </p:nvSpPr>
          <p:spPr bwMode="auto">
            <a:xfrm>
              <a:off x="1893" y="2329"/>
              <a:ext cx="25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9" name="Text Box 8"/>
            <p:cNvSpPr txBox="1">
              <a:spLocks noChangeArrowheads="1"/>
            </p:cNvSpPr>
            <p:nvPr/>
          </p:nvSpPr>
          <p:spPr bwMode="auto">
            <a:xfrm>
              <a:off x="2352" y="2164"/>
              <a:ext cx="1215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GET </a:t>
              </a:r>
              <a:r>
                <a:rPr lang="en-US" sz="1400" b="1"/>
                <a:t>(one file at a time)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094038" y="4098925"/>
            <a:ext cx="3840162" cy="274638"/>
            <a:chOff x="1949" y="2678"/>
            <a:chExt cx="2419" cy="173"/>
          </a:xfrm>
        </p:grpSpPr>
        <p:sp>
          <p:nvSpPr>
            <p:cNvPr id="62526" name="Line 10"/>
            <p:cNvSpPr>
              <a:spLocks noChangeShapeType="1"/>
            </p:cNvSpPr>
            <p:nvPr/>
          </p:nvSpPr>
          <p:spPr bwMode="auto">
            <a:xfrm>
              <a:off x="1949" y="2688"/>
              <a:ext cx="2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7" name="Text Box 11"/>
            <p:cNvSpPr txBox="1">
              <a:spLocks noChangeArrowheads="1"/>
            </p:cNvSpPr>
            <p:nvPr/>
          </p:nvSpPr>
          <p:spPr bwMode="auto">
            <a:xfrm>
              <a:off x="2496" y="2678"/>
              <a:ext cx="121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GridFTP GET (pull mode)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162800" y="5507038"/>
            <a:ext cx="1066800" cy="969962"/>
            <a:chOff x="4512" y="3312"/>
            <a:chExt cx="672" cy="611"/>
          </a:xfrm>
        </p:grpSpPr>
        <p:sp>
          <p:nvSpPr>
            <p:cNvPr id="62524" name="AutoShape 13"/>
            <p:cNvSpPr>
              <a:spLocks noChangeArrowheads="1"/>
            </p:cNvSpPr>
            <p:nvPr/>
          </p:nvSpPr>
          <p:spPr bwMode="auto">
            <a:xfrm flipH="1" flipV="1">
              <a:off x="4512" y="3312"/>
              <a:ext cx="672" cy="384"/>
            </a:xfrm>
            <a:custGeom>
              <a:avLst/>
              <a:gdLst>
                <a:gd name="T0" fmla="*/ 8 w 21600"/>
                <a:gd name="T1" fmla="*/ 0 h 21600"/>
                <a:gd name="T2" fmla="*/ 3 w 21600"/>
                <a:gd name="T3" fmla="*/ 4 h 21600"/>
                <a:gd name="T4" fmla="*/ 9 w 21600"/>
                <a:gd name="T5" fmla="*/ 2 h 21600"/>
                <a:gd name="T6" fmla="*/ 24 w 21600"/>
                <a:gd name="T7" fmla="*/ 3 h 21600"/>
                <a:gd name="T8" fmla="*/ 18 w 21600"/>
                <a:gd name="T9" fmla="*/ 5 h 21600"/>
                <a:gd name="T10" fmla="*/ 13 w 21600"/>
                <a:gd name="T11" fmla="*/ 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543"/>
                    <a:pt x="5553" y="12279"/>
                    <a:pt x="5851" y="12960"/>
                  </a:cubicBezTo>
                  <a:lnTo>
                    <a:pt x="902" y="15121"/>
                  </a:lnTo>
                  <a:cubicBezTo>
                    <a:pt x="307" y="13758"/>
                    <a:pt x="0" y="12287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525" name="Text Box 14"/>
            <p:cNvSpPr txBox="1">
              <a:spLocks noChangeArrowheads="1"/>
            </p:cNvSpPr>
            <p:nvPr/>
          </p:nvSpPr>
          <p:spPr bwMode="auto">
            <a:xfrm>
              <a:off x="4512" y="3711"/>
              <a:ext cx="64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stage files</a:t>
              </a:r>
              <a:endParaRPr lang="en-US" sz="1800" b="1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587500" y="5530850"/>
            <a:ext cx="1231900" cy="946150"/>
            <a:chOff x="1587500" y="5530850"/>
            <a:chExt cx="1231900" cy="946150"/>
          </a:xfrm>
        </p:grpSpPr>
        <p:sp>
          <p:nvSpPr>
            <p:cNvPr id="62522" name="Text Box 16"/>
            <p:cNvSpPr txBox="1">
              <a:spLocks noChangeArrowheads="1"/>
            </p:cNvSpPr>
            <p:nvPr/>
          </p:nvSpPr>
          <p:spPr bwMode="auto">
            <a:xfrm>
              <a:off x="1587500" y="6140450"/>
              <a:ext cx="12319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archive files</a:t>
              </a:r>
              <a:endParaRPr lang="en-US" sz="1800" b="1"/>
            </a:p>
          </p:txBody>
        </p:sp>
        <p:sp>
          <p:nvSpPr>
            <p:cNvPr id="62523" name="AutoShape 17"/>
            <p:cNvSpPr>
              <a:spLocks noChangeArrowheads="1"/>
            </p:cNvSpPr>
            <p:nvPr/>
          </p:nvSpPr>
          <p:spPr bwMode="auto">
            <a:xfrm flipH="1" flipV="1">
              <a:off x="1676400" y="5530850"/>
              <a:ext cx="1066800" cy="609600"/>
            </a:xfrm>
            <a:custGeom>
              <a:avLst/>
              <a:gdLst>
                <a:gd name="T0" fmla="*/ 20958124 w 21600"/>
                <a:gd name="T1" fmla="*/ 180792 h 21600"/>
                <a:gd name="T2" fmla="*/ 8234955 w 21600"/>
                <a:gd name="T3" fmla="*/ 11183563 h 21600"/>
                <a:gd name="T4" fmla="*/ 23651102 w 21600"/>
                <a:gd name="T5" fmla="*/ 4391068 h 21600"/>
                <a:gd name="T6" fmla="*/ 59274078 w 21600"/>
                <a:gd name="T7" fmla="*/ 8602134 h 21600"/>
                <a:gd name="T8" fmla="*/ 46102054 w 21600"/>
                <a:gd name="T9" fmla="*/ 12903199 h 21600"/>
                <a:gd name="T10" fmla="*/ 32930042 w 21600"/>
                <a:gd name="T11" fmla="*/ 860213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1543"/>
                    <a:pt x="5553" y="12279"/>
                    <a:pt x="5851" y="12960"/>
                  </a:cubicBezTo>
                  <a:lnTo>
                    <a:pt x="902" y="15121"/>
                  </a:lnTo>
                  <a:cubicBezTo>
                    <a:pt x="307" y="13758"/>
                    <a:pt x="0" y="12287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276600" y="5029200"/>
            <a:ext cx="3429000" cy="641350"/>
            <a:chOff x="2064" y="3168"/>
            <a:chExt cx="2160" cy="404"/>
          </a:xfrm>
        </p:grpSpPr>
        <p:sp>
          <p:nvSpPr>
            <p:cNvPr id="62520" name="Text Box 19"/>
            <p:cNvSpPr txBox="1">
              <a:spLocks noChangeArrowheads="1"/>
            </p:cNvSpPr>
            <p:nvPr/>
          </p:nvSpPr>
          <p:spPr bwMode="auto">
            <a:xfrm>
              <a:off x="2630" y="3360"/>
              <a:ext cx="106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Network transfer</a:t>
              </a:r>
              <a:endParaRPr lang="en-US" sz="1800" b="1"/>
            </a:p>
          </p:txBody>
        </p:sp>
        <p:sp>
          <p:nvSpPr>
            <p:cNvPr id="62521" name="AutoShape 20"/>
            <p:cNvSpPr>
              <a:spLocks noChangeArrowheads="1"/>
            </p:cNvSpPr>
            <p:nvPr/>
          </p:nvSpPr>
          <p:spPr bwMode="auto">
            <a:xfrm>
              <a:off x="2064" y="3168"/>
              <a:ext cx="2160" cy="144"/>
            </a:xfrm>
            <a:prstGeom prst="leftArrow">
              <a:avLst>
                <a:gd name="adj1" fmla="val 50000"/>
                <a:gd name="adj2" fmla="val 37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56028" name="Rectangle 28"/>
          <p:cNvSpPr>
            <a:spLocks noChangeArrowheads="1"/>
          </p:cNvSpPr>
          <p:nvPr/>
        </p:nvSpPr>
        <p:spPr bwMode="auto">
          <a:xfrm>
            <a:off x="1463675" y="3505200"/>
            <a:ext cx="1447800" cy="11430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62476" name="Group 30"/>
          <p:cNvGrpSpPr>
            <a:grpSpLocks/>
          </p:cNvGrpSpPr>
          <p:nvPr/>
        </p:nvGrpSpPr>
        <p:grpSpPr bwMode="auto">
          <a:xfrm>
            <a:off x="2362200" y="5029200"/>
            <a:ext cx="762000" cy="533400"/>
            <a:chOff x="2472" y="3686"/>
            <a:chExt cx="480" cy="336"/>
          </a:xfrm>
        </p:grpSpPr>
        <p:sp>
          <p:nvSpPr>
            <p:cNvPr id="62518" name="AutoShape 31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519" name="Text Box 32"/>
            <p:cNvSpPr txBox="1">
              <a:spLocks noChangeArrowheads="1"/>
            </p:cNvSpPr>
            <p:nvPr/>
          </p:nvSpPr>
          <p:spPr bwMode="auto">
            <a:xfrm>
              <a:off x="2535" y="3728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3352800" y="1066800"/>
            <a:ext cx="2667000" cy="1295400"/>
            <a:chOff x="3352800" y="1066800"/>
            <a:chExt cx="2667000" cy="1295400"/>
          </a:xfrm>
        </p:grpSpPr>
        <p:sp>
          <p:nvSpPr>
            <p:cNvPr id="62515" name="Text Box 26"/>
            <p:cNvSpPr txBox="1">
              <a:spLocks noChangeArrowheads="1"/>
            </p:cNvSpPr>
            <p:nvPr/>
          </p:nvSpPr>
          <p:spPr bwMode="auto">
            <a:xfrm>
              <a:off x="4090988" y="1066800"/>
              <a:ext cx="13001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DC0081"/>
                  </a:solidFill>
                </a:rPr>
                <a:t>Anywhere</a:t>
              </a:r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3352800" y="1524000"/>
              <a:ext cx="2667000" cy="838200"/>
            </a:xfrm>
            <a:prstGeom prst="rect">
              <a:avLst/>
            </a:prstGeom>
            <a:solidFill>
              <a:srgbClr val="8CF4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517" name="Text Box 33"/>
            <p:cNvSpPr txBox="1">
              <a:spLocks noChangeArrowheads="1"/>
            </p:cNvSpPr>
            <p:nvPr/>
          </p:nvSpPr>
          <p:spPr bwMode="auto">
            <a:xfrm>
              <a:off x="3883190" y="1608138"/>
              <a:ext cx="175561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/>
                <a:t>SRM-COPY</a:t>
              </a:r>
            </a:p>
            <a:p>
              <a:pPr algn="ctr" eaLnBrk="0" hangingPunct="0"/>
              <a:r>
                <a:rPr lang="en-US" sz="1800" b="1"/>
                <a:t>client command</a:t>
              </a:r>
            </a:p>
          </p:txBody>
        </p:sp>
      </p:grpSp>
      <p:sp>
        <p:nvSpPr>
          <p:cNvPr id="62478" name="Text Box 34"/>
          <p:cNvSpPr txBox="1">
            <a:spLocks noChangeArrowheads="1"/>
          </p:cNvSpPr>
          <p:nvPr/>
        </p:nvSpPr>
        <p:spPr bwMode="auto">
          <a:xfrm>
            <a:off x="1466850" y="3657600"/>
            <a:ext cx="151765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SRM/BeStMan</a:t>
            </a:r>
            <a:endParaRPr lang="en-US" sz="1800" b="1"/>
          </a:p>
        </p:txBody>
      </p:sp>
      <p:sp>
        <p:nvSpPr>
          <p:cNvPr id="62479" name="Text Box 35"/>
          <p:cNvSpPr txBox="1">
            <a:spLocks noChangeArrowheads="1"/>
          </p:cNvSpPr>
          <p:nvPr/>
        </p:nvSpPr>
        <p:spPr bwMode="auto">
          <a:xfrm>
            <a:off x="457200" y="3733800"/>
            <a:ext cx="8858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DC0081"/>
                </a:solidFill>
              </a:rPr>
              <a:t>LBNL</a:t>
            </a:r>
          </a:p>
        </p:txBody>
      </p:sp>
      <p:pic>
        <p:nvPicPr>
          <p:cNvPr id="62480" name="Picture 36" descr="Image2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065713"/>
            <a:ext cx="1114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1" name="Line 37"/>
          <p:cNvSpPr>
            <a:spLocks noChangeShapeType="1"/>
          </p:cNvSpPr>
          <p:nvPr/>
        </p:nvSpPr>
        <p:spPr bwMode="auto">
          <a:xfrm>
            <a:off x="1639888" y="4648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8" name="Rectangle 38"/>
          <p:cNvSpPr>
            <a:spLocks noChangeArrowheads="1"/>
          </p:cNvSpPr>
          <p:nvPr/>
        </p:nvSpPr>
        <p:spPr bwMode="auto">
          <a:xfrm>
            <a:off x="6950075" y="3505200"/>
            <a:ext cx="1447800" cy="11430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62483" name="Group 40"/>
          <p:cNvGrpSpPr>
            <a:grpSpLocks/>
          </p:cNvGrpSpPr>
          <p:nvPr/>
        </p:nvGrpSpPr>
        <p:grpSpPr bwMode="auto">
          <a:xfrm>
            <a:off x="6797675" y="5049838"/>
            <a:ext cx="762000" cy="533400"/>
            <a:chOff x="2472" y="3686"/>
            <a:chExt cx="480" cy="336"/>
          </a:xfrm>
        </p:grpSpPr>
        <p:sp>
          <p:nvSpPr>
            <p:cNvPr id="62513" name="AutoShape 41"/>
            <p:cNvSpPr>
              <a:spLocks noChangeArrowheads="1"/>
            </p:cNvSpPr>
            <p:nvPr/>
          </p:nvSpPr>
          <p:spPr bwMode="auto">
            <a:xfrm>
              <a:off x="2472" y="3686"/>
              <a:ext cx="480" cy="336"/>
            </a:xfrm>
            <a:prstGeom prst="can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514" name="Text Box 42"/>
            <p:cNvSpPr txBox="1">
              <a:spLocks noChangeArrowheads="1"/>
            </p:cNvSpPr>
            <p:nvPr/>
          </p:nvSpPr>
          <p:spPr bwMode="auto">
            <a:xfrm>
              <a:off x="2535" y="3728"/>
              <a:ext cx="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Disk</a:t>
              </a:r>
            </a:p>
            <a:p>
              <a:pPr eaLnBrk="0" hangingPunct="0"/>
              <a:r>
                <a:rPr lang="en-US">
                  <a:solidFill>
                    <a:schemeClr val="tx1"/>
                  </a:solidFill>
                  <a:latin typeface="Times"/>
                </a:rPr>
                <a:t>Cache</a:t>
              </a:r>
            </a:p>
          </p:txBody>
        </p:sp>
      </p:grpSp>
      <p:sp>
        <p:nvSpPr>
          <p:cNvPr id="62484" name="Text Box 43"/>
          <p:cNvSpPr txBox="1">
            <a:spLocks noChangeArrowheads="1"/>
          </p:cNvSpPr>
          <p:nvPr/>
        </p:nvSpPr>
        <p:spPr bwMode="auto">
          <a:xfrm>
            <a:off x="6948488" y="3657600"/>
            <a:ext cx="151765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SRM/BeStMan</a:t>
            </a:r>
            <a:endParaRPr lang="en-US" sz="1800" b="1"/>
          </a:p>
        </p:txBody>
      </p:sp>
      <p:sp>
        <p:nvSpPr>
          <p:cNvPr id="62485" name="Text Box 44"/>
          <p:cNvSpPr txBox="1">
            <a:spLocks noChangeArrowheads="1"/>
          </p:cNvSpPr>
          <p:nvPr/>
        </p:nvSpPr>
        <p:spPr bwMode="auto">
          <a:xfrm>
            <a:off x="8001000" y="3124200"/>
            <a:ext cx="7143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DC0081"/>
                </a:solidFill>
              </a:rPr>
              <a:t>BNL</a:t>
            </a:r>
          </a:p>
        </p:txBody>
      </p:sp>
      <p:sp>
        <p:nvSpPr>
          <p:cNvPr id="62486" name="Line 45"/>
          <p:cNvSpPr>
            <a:spLocks noChangeShapeType="1"/>
          </p:cNvSpPr>
          <p:nvPr/>
        </p:nvSpPr>
        <p:spPr bwMode="auto">
          <a:xfrm>
            <a:off x="8153400" y="46688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1828800" y="1981200"/>
            <a:ext cx="1482725" cy="457200"/>
            <a:chOff x="1152" y="1248"/>
            <a:chExt cx="934" cy="288"/>
          </a:xfrm>
        </p:grpSpPr>
        <p:sp>
          <p:nvSpPr>
            <p:cNvPr id="62511" name="Text Box 54"/>
            <p:cNvSpPr txBox="1">
              <a:spLocks noChangeArrowheads="1"/>
            </p:cNvSpPr>
            <p:nvPr/>
          </p:nvSpPr>
          <p:spPr bwMode="auto">
            <a:xfrm>
              <a:off x="1152" y="1248"/>
              <a:ext cx="9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DC0081"/>
                  </a:solidFill>
                </a:rPr>
                <a:t>Recovers from </a:t>
              </a:r>
            </a:p>
            <a:p>
              <a:pPr eaLnBrk="0" hangingPunct="0"/>
              <a:r>
                <a:rPr lang="en-US" b="1">
                  <a:solidFill>
                    <a:srgbClr val="DC0081"/>
                  </a:solidFill>
                </a:rPr>
                <a:t>file transfer failures</a:t>
              </a:r>
            </a:p>
          </p:txBody>
        </p:sp>
        <p:sp>
          <p:nvSpPr>
            <p:cNvPr id="62512" name="AutoShape 55"/>
            <p:cNvSpPr>
              <a:spLocks noChangeArrowheads="1"/>
            </p:cNvSpPr>
            <p:nvPr/>
          </p:nvSpPr>
          <p:spPr bwMode="auto">
            <a:xfrm>
              <a:off x="1152" y="1248"/>
              <a:ext cx="912" cy="288"/>
            </a:xfrm>
            <a:prstGeom prst="wedgeRoundRectCallout">
              <a:avLst>
                <a:gd name="adj1" fmla="val 80611"/>
                <a:gd name="adj2" fmla="val 620394"/>
                <a:gd name="adj3" fmla="val 16667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7543800" y="2133600"/>
            <a:ext cx="1219200" cy="457200"/>
            <a:chOff x="4752" y="1344"/>
            <a:chExt cx="768" cy="288"/>
          </a:xfrm>
        </p:grpSpPr>
        <p:sp>
          <p:nvSpPr>
            <p:cNvPr id="62509" name="Text Box 57"/>
            <p:cNvSpPr txBox="1">
              <a:spLocks noChangeArrowheads="1"/>
            </p:cNvSpPr>
            <p:nvPr/>
          </p:nvSpPr>
          <p:spPr bwMode="auto">
            <a:xfrm>
              <a:off x="4752" y="1344"/>
              <a:ext cx="74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DC0081"/>
                  </a:solidFill>
                </a:rPr>
                <a:t>Recovers from </a:t>
              </a:r>
            </a:p>
            <a:p>
              <a:pPr eaLnBrk="0" hangingPunct="0"/>
              <a:r>
                <a:rPr lang="en-US" b="1">
                  <a:solidFill>
                    <a:srgbClr val="DC0081"/>
                  </a:solidFill>
                </a:rPr>
                <a:t>staging failures</a:t>
              </a:r>
            </a:p>
          </p:txBody>
        </p:sp>
        <p:sp>
          <p:nvSpPr>
            <p:cNvPr id="62510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768" cy="288"/>
            </a:xfrm>
            <a:prstGeom prst="wedgeRoundRectCallout">
              <a:avLst>
                <a:gd name="adj1" fmla="val -45782"/>
                <a:gd name="adj2" fmla="val 571694"/>
                <a:gd name="adj3" fmla="val 16667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152400" y="2819400"/>
            <a:ext cx="1447800" cy="457200"/>
            <a:chOff x="192" y="1632"/>
            <a:chExt cx="912" cy="288"/>
          </a:xfrm>
        </p:grpSpPr>
        <p:sp>
          <p:nvSpPr>
            <p:cNvPr id="62507" name="Text Box 60"/>
            <p:cNvSpPr txBox="1">
              <a:spLocks noChangeArrowheads="1"/>
            </p:cNvSpPr>
            <p:nvPr/>
          </p:nvSpPr>
          <p:spPr bwMode="auto">
            <a:xfrm>
              <a:off x="192" y="1632"/>
              <a:ext cx="8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DC0081"/>
                  </a:solidFill>
                </a:rPr>
                <a:t>Recovers from </a:t>
              </a:r>
            </a:p>
            <a:p>
              <a:pPr eaLnBrk="0" hangingPunct="0"/>
              <a:r>
                <a:rPr lang="en-US" b="1">
                  <a:solidFill>
                    <a:srgbClr val="DC0081"/>
                  </a:solidFill>
                </a:rPr>
                <a:t>archiving failures</a:t>
              </a:r>
            </a:p>
          </p:txBody>
        </p:sp>
        <p:sp>
          <p:nvSpPr>
            <p:cNvPr id="62508" name="AutoShape 61"/>
            <p:cNvSpPr>
              <a:spLocks noChangeArrowheads="1"/>
            </p:cNvSpPr>
            <p:nvPr/>
          </p:nvSpPr>
          <p:spPr bwMode="auto">
            <a:xfrm>
              <a:off x="192" y="1632"/>
              <a:ext cx="912" cy="288"/>
            </a:xfrm>
            <a:prstGeom prst="wedgeRoundRectCallout">
              <a:avLst>
                <a:gd name="adj1" fmla="val 94542"/>
                <a:gd name="adj2" fmla="val 420306"/>
                <a:gd name="adj3" fmla="val 16667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828800" y="2590800"/>
            <a:ext cx="1447800" cy="457200"/>
            <a:chOff x="192" y="1632"/>
            <a:chExt cx="912" cy="288"/>
          </a:xfrm>
        </p:grpSpPr>
        <p:sp>
          <p:nvSpPr>
            <p:cNvPr id="62505" name="Text Box 60"/>
            <p:cNvSpPr txBox="1">
              <a:spLocks noChangeArrowheads="1"/>
            </p:cNvSpPr>
            <p:nvPr/>
          </p:nvSpPr>
          <p:spPr bwMode="auto">
            <a:xfrm>
              <a:off x="192" y="1632"/>
              <a:ext cx="8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Make equivalent</a:t>
              </a:r>
            </a:p>
            <a:p>
              <a:pPr eaLnBrk="0" hangingPunct="0"/>
              <a:r>
                <a:rPr lang="en-US" b="1"/>
                <a:t>Directory</a:t>
              </a:r>
              <a:endParaRPr lang="en-US" sz="1400" b="1"/>
            </a:p>
          </p:txBody>
        </p:sp>
        <p:sp>
          <p:nvSpPr>
            <p:cNvPr id="62506" name="AutoShape 61"/>
            <p:cNvSpPr>
              <a:spLocks noChangeArrowheads="1"/>
            </p:cNvSpPr>
            <p:nvPr/>
          </p:nvSpPr>
          <p:spPr bwMode="auto">
            <a:xfrm>
              <a:off x="192" y="1632"/>
              <a:ext cx="912" cy="288"/>
            </a:xfrm>
            <a:prstGeom prst="wedgeRoundRectCallout">
              <a:avLst>
                <a:gd name="adj1" fmla="val -32019"/>
                <a:gd name="adj2" fmla="val 146181"/>
                <a:gd name="adj3" fmla="val 16667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2971800" y="3416300"/>
            <a:ext cx="3932238" cy="276225"/>
            <a:chOff x="1893" y="2184"/>
            <a:chExt cx="2544" cy="174"/>
          </a:xfrm>
        </p:grpSpPr>
        <p:sp>
          <p:nvSpPr>
            <p:cNvPr id="62503" name="Line 7"/>
            <p:cNvSpPr>
              <a:spLocks noChangeShapeType="1"/>
            </p:cNvSpPr>
            <p:nvPr/>
          </p:nvSpPr>
          <p:spPr bwMode="auto">
            <a:xfrm>
              <a:off x="1893" y="2329"/>
              <a:ext cx="25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Text Box 8"/>
            <p:cNvSpPr txBox="1">
              <a:spLocks noChangeArrowheads="1"/>
            </p:cNvSpPr>
            <p:nvPr/>
          </p:nvSpPr>
          <p:spPr bwMode="auto">
            <a:xfrm>
              <a:off x="2352" y="2184"/>
              <a:ext cx="55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BROWSE</a:t>
              </a:r>
              <a:endParaRPr lang="en-US" sz="1400" b="1"/>
            </a:p>
          </p:txBody>
        </p:sp>
      </p:grpSp>
      <p:pic>
        <p:nvPicPr>
          <p:cNvPr id="62492" name="Picture 36" descr="Image2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126038"/>
            <a:ext cx="1114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094038" y="4386263"/>
            <a:ext cx="3840162" cy="276225"/>
            <a:chOff x="1949" y="2668"/>
            <a:chExt cx="2419" cy="174"/>
          </a:xfrm>
        </p:grpSpPr>
        <p:sp>
          <p:nvSpPr>
            <p:cNvPr id="62501" name="Line 10"/>
            <p:cNvSpPr>
              <a:spLocks noChangeShapeType="1"/>
            </p:cNvSpPr>
            <p:nvPr/>
          </p:nvSpPr>
          <p:spPr bwMode="auto">
            <a:xfrm>
              <a:off x="1949" y="2688"/>
              <a:ext cx="2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Text Box 11"/>
            <p:cNvSpPr txBox="1">
              <a:spLocks noChangeArrowheads="1"/>
            </p:cNvSpPr>
            <p:nvPr/>
          </p:nvSpPr>
          <p:spPr bwMode="auto">
            <a:xfrm>
              <a:off x="2496" y="2668"/>
              <a:ext cx="568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RELEASE</a:t>
              </a: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228600" y="2133600"/>
            <a:ext cx="1447800" cy="523875"/>
            <a:chOff x="192" y="1632"/>
            <a:chExt cx="912" cy="330"/>
          </a:xfrm>
        </p:grpSpPr>
        <p:sp>
          <p:nvSpPr>
            <p:cNvPr id="62499" name="Text Box 60"/>
            <p:cNvSpPr txBox="1">
              <a:spLocks noChangeArrowheads="1"/>
            </p:cNvSpPr>
            <p:nvPr/>
          </p:nvSpPr>
          <p:spPr bwMode="auto">
            <a:xfrm>
              <a:off x="192" y="1632"/>
              <a:ext cx="805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/>
                <a:t>Allocate space</a:t>
              </a:r>
              <a:br>
                <a:rPr lang="en-US" sz="1400" b="1"/>
              </a:br>
              <a:r>
                <a:rPr lang="en-US" sz="1400" b="1"/>
                <a:t>on disk</a:t>
              </a:r>
            </a:p>
          </p:txBody>
        </p:sp>
        <p:sp>
          <p:nvSpPr>
            <p:cNvPr id="62500" name="AutoShape 61"/>
            <p:cNvSpPr>
              <a:spLocks noChangeArrowheads="1"/>
            </p:cNvSpPr>
            <p:nvPr/>
          </p:nvSpPr>
          <p:spPr bwMode="auto">
            <a:xfrm>
              <a:off x="192" y="1632"/>
              <a:ext cx="912" cy="288"/>
            </a:xfrm>
            <a:prstGeom prst="wedgeRoundRectCallout">
              <a:avLst>
                <a:gd name="adj1" fmla="val 62167"/>
                <a:gd name="adj2" fmla="val 244426"/>
                <a:gd name="adj3" fmla="val 16667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7010400" y="3962400"/>
            <a:ext cx="12890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(performs reads)</a:t>
            </a:r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1454150" y="3914775"/>
            <a:ext cx="1335088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(performs writes)</a:t>
            </a:r>
          </a:p>
        </p:txBody>
      </p:sp>
      <p:sp>
        <p:nvSpPr>
          <p:cNvPr id="70" name="AutoShape 74"/>
          <p:cNvSpPr>
            <a:spLocks noChangeArrowheads="1"/>
          </p:cNvSpPr>
          <p:nvPr/>
        </p:nvSpPr>
        <p:spPr bwMode="auto">
          <a:xfrm>
            <a:off x="3368675" y="4100513"/>
            <a:ext cx="190500" cy="180975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73" name="AutoShape 77"/>
          <p:cNvSpPr>
            <a:spLocks noChangeArrowheads="1"/>
          </p:cNvSpPr>
          <p:nvPr/>
        </p:nvSpPr>
        <p:spPr bwMode="auto">
          <a:xfrm>
            <a:off x="6211888" y="3906838"/>
            <a:ext cx="188912" cy="179387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CC"/>
                </a:solidFill>
              </a:rPr>
              <a:t>File Tracking Shows Recovery 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From Transient Failures </a:t>
            </a:r>
          </a:p>
        </p:txBody>
      </p:sp>
      <p:pic>
        <p:nvPicPr>
          <p:cNvPr id="63490" name="Picture 5" descr="pt021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63638"/>
            <a:ext cx="7700963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7832725" y="4760913"/>
            <a:ext cx="654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Total:</a:t>
            </a:r>
          </a:p>
          <a:p>
            <a:pPr algn="ctr" eaLnBrk="0" hangingPunct="0"/>
            <a:r>
              <a:rPr lang="en-US" b="1"/>
              <a:t>45 GBs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STAR Analysis </a:t>
            </a:r>
            <a:r>
              <a:rPr lang="en-US" dirty="0" smtClean="0"/>
              <a:t>scenario (1)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4343400" y="1371600"/>
          <a:ext cx="2209800" cy="4724400"/>
        </p:xfrm>
        <a:graphic>
          <a:graphicData uri="http://schemas.openxmlformats.org/presentationml/2006/ole">
            <p:oleObj spid="_x0000_s6146" name="Visio" r:id="rId3" imgW="2486025" imgH="4314825" progId="Visio.Drawing.11">
              <p:embed/>
            </p:oleObj>
          </a:graphicData>
        </a:graphic>
      </p:graphicFrame>
      <p:sp>
        <p:nvSpPr>
          <p:cNvPr id="85161" name="Line 169"/>
          <p:cNvSpPr>
            <a:spLocks noChangeShapeType="1"/>
          </p:cNvSpPr>
          <p:nvPr/>
        </p:nvSpPr>
        <p:spPr bwMode="auto">
          <a:xfrm>
            <a:off x="4038600" y="3200400"/>
            <a:ext cx="2971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9" name="Group 160"/>
          <p:cNvGrpSpPr>
            <a:grpSpLocks/>
          </p:cNvGrpSpPr>
          <p:nvPr/>
        </p:nvGrpSpPr>
        <p:grpSpPr bwMode="auto">
          <a:xfrm>
            <a:off x="609600" y="2667000"/>
            <a:ext cx="762000" cy="457200"/>
            <a:chOff x="3332" y="1625"/>
            <a:chExt cx="614" cy="365"/>
          </a:xfrm>
        </p:grpSpPr>
        <p:sp>
          <p:nvSpPr>
            <p:cNvPr id="6302" name="Rectangle 161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303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304" name="Rectangle 163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2830513" y="2971800"/>
            <a:ext cx="1219200" cy="914400"/>
            <a:chOff x="1084" y="1625"/>
            <a:chExt cx="614" cy="365"/>
          </a:xfrm>
        </p:grpSpPr>
        <p:sp>
          <p:nvSpPr>
            <p:cNvPr id="6299" name="Rectangle 5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300" name="Rectangle 6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301" name="Rectangle 7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895600" y="3276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latin typeface="Arial" charset="0"/>
                <a:ea typeface="Batang" pitchFamily="18" charset="-127"/>
              </a:rPr>
              <a:t>BeStMan/SRM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3429000" y="3843338"/>
            <a:ext cx="47625" cy="4238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278188" y="42354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3238500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155" name="Group 12"/>
          <p:cNvGrpSpPr>
            <a:grpSpLocks/>
          </p:cNvGrpSpPr>
          <p:nvPr/>
        </p:nvGrpSpPr>
        <p:grpSpPr bwMode="auto">
          <a:xfrm>
            <a:off x="2905125" y="4135438"/>
            <a:ext cx="977900" cy="1122362"/>
            <a:chOff x="3270" y="2156"/>
            <a:chExt cx="312" cy="219"/>
          </a:xfrm>
        </p:grpSpPr>
        <p:sp>
          <p:nvSpPr>
            <p:cNvPr id="6295" name="Freeform 13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96" name="Oval 14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97" name="Freeform 1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98" name="Freeform 16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3101975" y="42354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3086100" y="4614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DISK </a:t>
            </a:r>
          </a:p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CACHE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156" name="Rectangle 164"/>
          <p:cNvSpPr>
            <a:spLocks noChangeArrowheads="1"/>
          </p:cNvSpPr>
          <p:nvPr/>
        </p:nvSpPr>
        <p:spPr bwMode="auto">
          <a:xfrm>
            <a:off x="638175" y="274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9" name="Line 166"/>
          <p:cNvSpPr>
            <a:spLocks noChangeShapeType="1"/>
          </p:cNvSpPr>
          <p:nvPr/>
        </p:nvSpPr>
        <p:spPr bwMode="auto">
          <a:xfrm>
            <a:off x="13716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Rectangle 184"/>
          <p:cNvSpPr>
            <a:spLocks noChangeArrowheads="1"/>
          </p:cNvSpPr>
          <p:nvPr/>
        </p:nvSpPr>
        <p:spPr bwMode="auto">
          <a:xfrm>
            <a:off x="3059113" y="2667000"/>
            <a:ext cx="766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>
                <a:ea typeface="Batang" pitchFamily="18" charset="-127"/>
              </a:rPr>
              <a:t>Gate Node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61" name="Rectangle 185"/>
          <p:cNvSpPr>
            <a:spLocks noChangeArrowheads="1"/>
          </p:cNvSpPr>
          <p:nvPr/>
        </p:nvSpPr>
        <p:spPr bwMode="auto">
          <a:xfrm>
            <a:off x="762000" y="2286000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>
                <a:ea typeface="Batang" pitchFamily="18" charset="-127"/>
              </a:rPr>
              <a:t>Worker Nodes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162" name="Group 187"/>
          <p:cNvGrpSpPr>
            <a:grpSpLocks/>
          </p:cNvGrpSpPr>
          <p:nvPr/>
        </p:nvGrpSpPr>
        <p:grpSpPr bwMode="auto">
          <a:xfrm>
            <a:off x="1524000" y="2743200"/>
            <a:ext cx="609600" cy="304800"/>
            <a:chOff x="1452" y="2156"/>
            <a:chExt cx="312" cy="219"/>
          </a:xfrm>
        </p:grpSpPr>
        <p:grpSp>
          <p:nvGrpSpPr>
            <p:cNvPr id="6289" name="Group 188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6291" name="Freeform 189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92" name="Oval 190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93" name="Freeform 191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94" name="Freeform 192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290" name="Rectangle 193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6163" name="Rectangle 196"/>
          <p:cNvSpPr>
            <a:spLocks noChangeArrowheads="1"/>
          </p:cNvSpPr>
          <p:nvPr/>
        </p:nvSpPr>
        <p:spPr bwMode="auto">
          <a:xfrm>
            <a:off x="2057400" y="3124200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164" name="Group 197"/>
          <p:cNvGrpSpPr>
            <a:grpSpLocks/>
          </p:cNvGrpSpPr>
          <p:nvPr/>
        </p:nvGrpSpPr>
        <p:grpSpPr bwMode="auto">
          <a:xfrm>
            <a:off x="609600" y="3222625"/>
            <a:ext cx="762000" cy="457200"/>
            <a:chOff x="3332" y="1625"/>
            <a:chExt cx="614" cy="365"/>
          </a:xfrm>
        </p:grpSpPr>
        <p:sp>
          <p:nvSpPr>
            <p:cNvPr id="6286" name="Rectangle 19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87" name="Rectangle 19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88" name="Rectangle 20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6165" name="Group 202"/>
          <p:cNvGrpSpPr>
            <a:grpSpLocks/>
          </p:cNvGrpSpPr>
          <p:nvPr/>
        </p:nvGrpSpPr>
        <p:grpSpPr bwMode="auto">
          <a:xfrm>
            <a:off x="609600" y="3756025"/>
            <a:ext cx="762000" cy="457200"/>
            <a:chOff x="3332" y="1625"/>
            <a:chExt cx="614" cy="365"/>
          </a:xfrm>
        </p:grpSpPr>
        <p:sp>
          <p:nvSpPr>
            <p:cNvPr id="6283" name="Rectangle 203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84" name="Rectangle 204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85" name="Rectangle 205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6166" name="Group 207"/>
          <p:cNvGrpSpPr>
            <a:grpSpLocks/>
          </p:cNvGrpSpPr>
          <p:nvPr/>
        </p:nvGrpSpPr>
        <p:grpSpPr bwMode="auto">
          <a:xfrm>
            <a:off x="609600" y="4975225"/>
            <a:ext cx="762000" cy="457200"/>
            <a:chOff x="3332" y="1625"/>
            <a:chExt cx="614" cy="365"/>
          </a:xfrm>
        </p:grpSpPr>
        <p:sp>
          <p:nvSpPr>
            <p:cNvPr id="6280" name="Rectangle 20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81" name="Rectangle 20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82" name="Rectangle 21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6167" name="Group 212"/>
          <p:cNvGrpSpPr>
            <a:grpSpLocks/>
          </p:cNvGrpSpPr>
          <p:nvPr/>
        </p:nvGrpSpPr>
        <p:grpSpPr bwMode="auto">
          <a:xfrm>
            <a:off x="1524000" y="3276600"/>
            <a:ext cx="609600" cy="304800"/>
            <a:chOff x="1452" y="2156"/>
            <a:chExt cx="312" cy="219"/>
          </a:xfrm>
        </p:grpSpPr>
        <p:grpSp>
          <p:nvGrpSpPr>
            <p:cNvPr id="6274" name="Group 213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6276" name="Freeform 21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77" name="Oval 215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78" name="Freeform 216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79" name="Freeform 217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275" name="Rectangle 218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168" name="Group 220"/>
          <p:cNvGrpSpPr>
            <a:grpSpLocks/>
          </p:cNvGrpSpPr>
          <p:nvPr/>
        </p:nvGrpSpPr>
        <p:grpSpPr bwMode="auto">
          <a:xfrm>
            <a:off x="1524000" y="3810000"/>
            <a:ext cx="609600" cy="304800"/>
            <a:chOff x="1452" y="2156"/>
            <a:chExt cx="312" cy="219"/>
          </a:xfrm>
        </p:grpSpPr>
        <p:grpSp>
          <p:nvGrpSpPr>
            <p:cNvPr id="6268" name="Group 221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6270" name="Freeform 22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71" name="Oval 223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72" name="Freeform 22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73" name="Freeform 225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269" name="Rectangle 226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169" name="Group 228"/>
          <p:cNvGrpSpPr>
            <a:grpSpLocks/>
          </p:cNvGrpSpPr>
          <p:nvPr/>
        </p:nvGrpSpPr>
        <p:grpSpPr bwMode="auto">
          <a:xfrm>
            <a:off x="1524000" y="5029200"/>
            <a:ext cx="609600" cy="304800"/>
            <a:chOff x="1452" y="2156"/>
            <a:chExt cx="312" cy="219"/>
          </a:xfrm>
        </p:grpSpPr>
        <p:grpSp>
          <p:nvGrpSpPr>
            <p:cNvPr id="6262" name="Group 229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6264" name="Freeform 230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65" name="Oval 231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66" name="Freeform 23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67" name="Freeform 233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263" name="Rectangle 234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6170" name="Line 236"/>
          <p:cNvSpPr>
            <a:spLocks noChangeShapeType="1"/>
          </p:cNvSpPr>
          <p:nvPr/>
        </p:nvSpPr>
        <p:spPr bwMode="auto">
          <a:xfrm>
            <a:off x="13716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37"/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238"/>
          <p:cNvSpPr>
            <a:spLocks noChangeShapeType="1"/>
          </p:cNvSpPr>
          <p:nvPr/>
        </p:nvSpPr>
        <p:spPr bwMode="auto">
          <a:xfrm>
            <a:off x="1371600" y="5181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239"/>
          <p:cNvSpPr>
            <a:spLocks noChangeShapeType="1"/>
          </p:cNvSpPr>
          <p:nvPr/>
        </p:nvSpPr>
        <p:spPr bwMode="auto">
          <a:xfrm>
            <a:off x="9906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1371600" y="3048000"/>
            <a:ext cx="1524000" cy="1524000"/>
            <a:chOff x="1371600" y="3048000"/>
            <a:chExt cx="1524000" cy="1524000"/>
          </a:xfrm>
        </p:grpSpPr>
        <p:sp>
          <p:nvSpPr>
            <p:cNvPr id="6260" name="Line 240"/>
            <p:cNvSpPr>
              <a:spLocks noChangeShapeType="1"/>
            </p:cNvSpPr>
            <p:nvPr/>
          </p:nvSpPr>
          <p:spPr bwMode="auto">
            <a:xfrm>
              <a:off x="1371600" y="3048000"/>
              <a:ext cx="11430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241"/>
            <p:cNvSpPr>
              <a:spLocks noChangeShapeType="1"/>
            </p:cNvSpPr>
            <p:nvPr/>
          </p:nvSpPr>
          <p:spPr bwMode="auto">
            <a:xfrm>
              <a:off x="2514600" y="3276600"/>
              <a:ext cx="3810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1371600" y="3581400"/>
            <a:ext cx="1524000" cy="990600"/>
            <a:chOff x="1371600" y="3581400"/>
            <a:chExt cx="1524000" cy="990600"/>
          </a:xfrm>
        </p:grpSpPr>
        <p:sp>
          <p:nvSpPr>
            <p:cNvPr id="6258" name="Line 242"/>
            <p:cNvSpPr>
              <a:spLocks noChangeShapeType="1"/>
            </p:cNvSpPr>
            <p:nvPr/>
          </p:nvSpPr>
          <p:spPr bwMode="auto">
            <a:xfrm>
              <a:off x="1371600" y="3581400"/>
              <a:ext cx="1143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Line 243"/>
            <p:cNvSpPr>
              <a:spLocks noChangeShapeType="1"/>
            </p:cNvSpPr>
            <p:nvPr/>
          </p:nvSpPr>
          <p:spPr bwMode="auto">
            <a:xfrm>
              <a:off x="2514600" y="3733800"/>
              <a:ext cx="381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9"/>
          <p:cNvGrpSpPr>
            <a:grpSpLocks/>
          </p:cNvGrpSpPr>
          <p:nvPr/>
        </p:nvGrpSpPr>
        <p:grpSpPr bwMode="auto">
          <a:xfrm>
            <a:off x="1371600" y="4114800"/>
            <a:ext cx="1524000" cy="457200"/>
            <a:chOff x="1371600" y="4114800"/>
            <a:chExt cx="1524000" cy="457200"/>
          </a:xfrm>
        </p:grpSpPr>
        <p:sp>
          <p:nvSpPr>
            <p:cNvPr id="6256" name="Line 244"/>
            <p:cNvSpPr>
              <a:spLocks noChangeShapeType="1"/>
            </p:cNvSpPr>
            <p:nvPr/>
          </p:nvSpPr>
          <p:spPr bwMode="auto">
            <a:xfrm>
              <a:off x="1371600" y="4114800"/>
              <a:ext cx="1066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Line 245"/>
            <p:cNvSpPr>
              <a:spLocks noChangeShapeType="1"/>
            </p:cNvSpPr>
            <p:nvPr/>
          </p:nvSpPr>
          <p:spPr bwMode="auto">
            <a:xfrm>
              <a:off x="2438400" y="42672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238" name="Line 246"/>
          <p:cNvSpPr>
            <a:spLocks noChangeShapeType="1"/>
          </p:cNvSpPr>
          <p:nvPr/>
        </p:nvSpPr>
        <p:spPr bwMode="auto">
          <a:xfrm flipV="1">
            <a:off x="1371600" y="4572000"/>
            <a:ext cx="1524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244" name="Rectangle 252"/>
          <p:cNvSpPr>
            <a:spLocks noChangeArrowheads="1"/>
          </p:cNvSpPr>
          <p:nvPr/>
        </p:nvSpPr>
        <p:spPr bwMode="auto">
          <a:xfrm>
            <a:off x="647700" y="3276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5" name="Rectangle 253"/>
          <p:cNvSpPr>
            <a:spLocks noChangeArrowheads="1"/>
          </p:cNvSpPr>
          <p:nvPr/>
        </p:nvSpPr>
        <p:spPr bwMode="auto">
          <a:xfrm>
            <a:off x="638175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6" name="Rectangle 254"/>
          <p:cNvSpPr>
            <a:spLocks noChangeArrowheads="1"/>
          </p:cNvSpPr>
          <p:nvPr/>
        </p:nvSpPr>
        <p:spPr bwMode="auto">
          <a:xfrm>
            <a:off x="638175" y="5029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81" name="Rectangle 255"/>
          <p:cNvSpPr>
            <a:spLocks noChangeArrowheads="1"/>
          </p:cNvSpPr>
          <p:nvPr/>
        </p:nvSpPr>
        <p:spPr bwMode="auto">
          <a:xfrm>
            <a:off x="304800" y="2133600"/>
            <a:ext cx="3962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8" name="Line 169"/>
          <p:cNvSpPr>
            <a:spLocks noChangeShapeType="1"/>
          </p:cNvSpPr>
          <p:nvPr/>
        </p:nvSpPr>
        <p:spPr bwMode="auto">
          <a:xfrm>
            <a:off x="4038600" y="3200400"/>
            <a:ext cx="2667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69"/>
          <p:cNvSpPr>
            <a:spLocks noChangeShapeType="1"/>
          </p:cNvSpPr>
          <p:nvPr/>
        </p:nvSpPr>
        <p:spPr bwMode="auto">
          <a:xfrm flipV="1">
            <a:off x="4038600" y="3048000"/>
            <a:ext cx="2667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84" name="Group 165"/>
          <p:cNvGrpSpPr>
            <a:grpSpLocks/>
          </p:cNvGrpSpPr>
          <p:nvPr/>
        </p:nvGrpSpPr>
        <p:grpSpPr bwMode="auto">
          <a:xfrm>
            <a:off x="6629400" y="1828800"/>
            <a:ext cx="2286000" cy="4267200"/>
            <a:chOff x="6629400" y="1143000"/>
            <a:chExt cx="2286000" cy="4267200"/>
          </a:xfrm>
        </p:grpSpPr>
        <p:sp>
          <p:nvSpPr>
            <p:cNvPr id="6205" name="Line 33"/>
            <p:cNvSpPr>
              <a:spLocks noChangeShapeType="1"/>
            </p:cNvSpPr>
            <p:nvPr/>
          </p:nvSpPr>
          <p:spPr bwMode="auto">
            <a:xfrm flipH="1">
              <a:off x="7162800" y="4724400"/>
              <a:ext cx="304800" cy="228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Rectangle 20"/>
            <p:cNvSpPr>
              <a:spLocks noChangeArrowheads="1"/>
            </p:cNvSpPr>
            <p:nvPr/>
          </p:nvSpPr>
          <p:spPr bwMode="auto">
            <a:xfrm>
              <a:off x="7052262" y="4039157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7010400" y="3997325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8" name="Rectangle 22"/>
            <p:cNvSpPr>
              <a:spLocks noChangeArrowheads="1"/>
            </p:cNvSpPr>
            <p:nvPr/>
          </p:nvSpPr>
          <p:spPr bwMode="auto">
            <a:xfrm>
              <a:off x="7010400" y="3997325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09" name="Line 23"/>
            <p:cNvSpPr>
              <a:spLocks noChangeShapeType="1"/>
            </p:cNvSpPr>
            <p:nvPr/>
          </p:nvSpPr>
          <p:spPr bwMode="auto">
            <a:xfrm flipH="1" flipV="1">
              <a:off x="7924800" y="4724400"/>
              <a:ext cx="152400" cy="2286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10" name="Group 24"/>
            <p:cNvGrpSpPr>
              <a:grpSpLocks/>
            </p:cNvGrpSpPr>
            <p:nvPr/>
          </p:nvGrpSpPr>
          <p:grpSpPr bwMode="auto">
            <a:xfrm>
              <a:off x="6853238" y="4897437"/>
              <a:ext cx="620712" cy="436563"/>
              <a:chOff x="1452" y="2156"/>
              <a:chExt cx="312" cy="219"/>
            </a:xfrm>
          </p:grpSpPr>
          <p:grpSp>
            <p:nvGrpSpPr>
              <p:cNvPr id="6249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6252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53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54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55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250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51" name="Rectangle 31"/>
              <p:cNvSpPr>
                <a:spLocks noChangeArrowheads="1"/>
              </p:cNvSpPr>
              <p:nvPr/>
            </p:nvSpPr>
            <p:spPr bwMode="auto">
              <a:xfrm>
                <a:off x="1531" y="2282"/>
                <a:ext cx="18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Cache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6211" name="Rectangle 32"/>
            <p:cNvSpPr>
              <a:spLocks noChangeArrowheads="1"/>
            </p:cNvSpPr>
            <p:nvPr/>
          </p:nvSpPr>
          <p:spPr bwMode="auto">
            <a:xfrm>
              <a:off x="7086600" y="4225924"/>
              <a:ext cx="1066800" cy="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BeStMan/SRM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12" name="Rectangle 34"/>
            <p:cNvSpPr>
              <a:spLocks noChangeArrowheads="1"/>
            </p:cNvSpPr>
            <p:nvPr/>
          </p:nvSpPr>
          <p:spPr bwMode="auto">
            <a:xfrm>
              <a:off x="7050088" y="49974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13" name="Rectangle 35"/>
            <p:cNvSpPr>
              <a:spLocks noChangeArrowheads="1"/>
            </p:cNvSpPr>
            <p:nvPr/>
          </p:nvSpPr>
          <p:spPr bwMode="auto">
            <a:xfrm>
              <a:off x="7010400" y="5148262"/>
              <a:ext cx="371475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6214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8600" y="4919662"/>
              <a:ext cx="908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5" name="Rectangle 256"/>
            <p:cNvSpPr>
              <a:spLocks noChangeArrowheads="1"/>
            </p:cNvSpPr>
            <p:nvPr/>
          </p:nvSpPr>
          <p:spPr bwMode="auto">
            <a:xfrm>
              <a:off x="6629400" y="3886200"/>
              <a:ext cx="22860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16" name="Rectangle 20"/>
            <p:cNvSpPr>
              <a:spLocks noChangeArrowheads="1"/>
            </p:cNvSpPr>
            <p:nvPr/>
          </p:nvSpPr>
          <p:spPr bwMode="auto">
            <a:xfrm>
              <a:off x="6747462" y="30898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>
              <a:off x="6705600" y="3048000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18" name="Rectangle 22"/>
            <p:cNvSpPr>
              <a:spLocks noChangeArrowheads="1"/>
            </p:cNvSpPr>
            <p:nvPr/>
          </p:nvSpPr>
          <p:spPr bwMode="auto">
            <a:xfrm>
              <a:off x="6705600" y="30480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6219" name="Group 24"/>
            <p:cNvGrpSpPr>
              <a:grpSpLocks/>
            </p:cNvGrpSpPr>
            <p:nvPr/>
          </p:nvGrpSpPr>
          <p:grpSpPr bwMode="auto">
            <a:xfrm>
              <a:off x="8153400" y="3297237"/>
              <a:ext cx="620712" cy="436563"/>
              <a:chOff x="1452" y="2156"/>
              <a:chExt cx="312" cy="219"/>
            </a:xfrm>
          </p:grpSpPr>
          <p:grpSp>
            <p:nvGrpSpPr>
              <p:cNvPr id="6243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6245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46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47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48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244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6220" name="Rectangle 32"/>
            <p:cNvSpPr>
              <a:spLocks noChangeArrowheads="1"/>
            </p:cNvSpPr>
            <p:nvPr/>
          </p:nvSpPr>
          <p:spPr bwMode="auto">
            <a:xfrm>
              <a:off x="6781800" y="3276599"/>
              <a:ext cx="1066800" cy="22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DPM/SRM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21" name="Line 33"/>
            <p:cNvSpPr>
              <a:spLocks noChangeShapeType="1"/>
            </p:cNvSpPr>
            <p:nvPr/>
          </p:nvSpPr>
          <p:spPr bwMode="auto">
            <a:xfrm flipH="1" flipV="1">
              <a:off x="7924800" y="34289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Rectangle 34"/>
            <p:cNvSpPr>
              <a:spLocks noChangeArrowheads="1"/>
            </p:cNvSpPr>
            <p:nvPr/>
          </p:nvSpPr>
          <p:spPr bwMode="auto">
            <a:xfrm>
              <a:off x="8350250" y="33972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23" name="Rectangle 256"/>
            <p:cNvSpPr>
              <a:spLocks noChangeArrowheads="1"/>
            </p:cNvSpPr>
            <p:nvPr/>
          </p:nvSpPr>
          <p:spPr bwMode="auto">
            <a:xfrm>
              <a:off x="6629400" y="29718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24" name="Rectangle 20"/>
            <p:cNvSpPr>
              <a:spLocks noChangeArrowheads="1"/>
            </p:cNvSpPr>
            <p:nvPr/>
          </p:nvSpPr>
          <p:spPr bwMode="auto">
            <a:xfrm>
              <a:off x="6747462" y="21754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25" name="Rectangle 21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26" name="Rectangle 22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6227" name="Group 24"/>
            <p:cNvGrpSpPr>
              <a:grpSpLocks/>
            </p:cNvGrpSpPr>
            <p:nvPr/>
          </p:nvGrpSpPr>
          <p:grpSpPr bwMode="auto">
            <a:xfrm>
              <a:off x="8153400" y="2382837"/>
              <a:ext cx="620712" cy="436563"/>
              <a:chOff x="1452" y="2156"/>
              <a:chExt cx="312" cy="219"/>
            </a:xfrm>
          </p:grpSpPr>
          <p:grpSp>
            <p:nvGrpSpPr>
              <p:cNvPr id="6237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6239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40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41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42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238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6228" name="Rectangle 32"/>
            <p:cNvSpPr>
              <a:spLocks noChangeArrowheads="1"/>
            </p:cNvSpPr>
            <p:nvPr/>
          </p:nvSpPr>
          <p:spPr bwMode="auto">
            <a:xfrm>
              <a:off x="6934200" y="2362199"/>
              <a:ext cx="838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GridFTP</a:t>
              </a:r>
              <a:br>
                <a:rPr lang="en-US" altLang="ko-KR" b="1">
                  <a:ea typeface="Batang" pitchFamily="18" charset="-127"/>
                </a:rPr>
              </a:br>
              <a:r>
                <a:rPr lang="en-US" altLang="ko-KR" b="1">
                  <a:ea typeface="Batang" pitchFamily="18" charset="-127"/>
                </a:rPr>
                <a:t>server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29" name="Line 33"/>
            <p:cNvSpPr>
              <a:spLocks noChangeShapeType="1"/>
            </p:cNvSpPr>
            <p:nvPr/>
          </p:nvSpPr>
          <p:spPr bwMode="auto">
            <a:xfrm flipH="1" flipV="1">
              <a:off x="7924800" y="25145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Rectangle 34"/>
            <p:cNvSpPr>
              <a:spLocks noChangeArrowheads="1"/>
            </p:cNvSpPr>
            <p:nvPr/>
          </p:nvSpPr>
          <p:spPr bwMode="auto">
            <a:xfrm>
              <a:off x="8350250" y="24828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31" name="Rectangle 256"/>
            <p:cNvSpPr>
              <a:spLocks noChangeArrowheads="1"/>
            </p:cNvSpPr>
            <p:nvPr/>
          </p:nvSpPr>
          <p:spPr bwMode="auto">
            <a:xfrm>
              <a:off x="6629400" y="20574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32" name="Rectangle 20"/>
            <p:cNvSpPr>
              <a:spLocks noChangeArrowheads="1"/>
            </p:cNvSpPr>
            <p:nvPr/>
          </p:nvSpPr>
          <p:spPr bwMode="auto">
            <a:xfrm>
              <a:off x="6778573" y="1261032"/>
              <a:ext cx="2060627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127" name="Rectangle 21"/>
            <p:cNvSpPr>
              <a:spLocks noChangeArrowheads="1"/>
            </p:cNvSpPr>
            <p:nvPr/>
          </p:nvSpPr>
          <p:spPr bwMode="auto">
            <a:xfrm>
              <a:off x="6705600" y="1219200"/>
              <a:ext cx="2060575" cy="6858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34" name="Rectangle 22"/>
            <p:cNvSpPr>
              <a:spLocks noChangeArrowheads="1"/>
            </p:cNvSpPr>
            <p:nvPr/>
          </p:nvSpPr>
          <p:spPr bwMode="auto">
            <a:xfrm>
              <a:off x="6705600" y="1219200"/>
              <a:ext cx="2060627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235" name="Rectangle 32"/>
            <p:cNvSpPr>
              <a:spLocks noChangeArrowheads="1"/>
            </p:cNvSpPr>
            <p:nvPr/>
          </p:nvSpPr>
          <p:spPr bwMode="auto">
            <a:xfrm>
              <a:off x="6934200" y="1447799"/>
              <a:ext cx="10668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dCache/SRM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236" name="Rectangle 256"/>
            <p:cNvSpPr>
              <a:spLocks noChangeArrowheads="1"/>
            </p:cNvSpPr>
            <p:nvPr/>
          </p:nvSpPr>
          <p:spPr bwMode="auto">
            <a:xfrm>
              <a:off x="6629400" y="11430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7" name="Line 169"/>
          <p:cNvSpPr>
            <a:spLocks noChangeShapeType="1"/>
          </p:cNvSpPr>
          <p:nvPr/>
        </p:nvSpPr>
        <p:spPr bwMode="auto">
          <a:xfrm flipV="1">
            <a:off x="4038600" y="22860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Oval 4"/>
          <p:cNvSpPr>
            <a:spLocks noChangeArrowheads="1"/>
          </p:cNvSpPr>
          <p:nvPr/>
        </p:nvSpPr>
        <p:spPr bwMode="auto">
          <a:xfrm>
            <a:off x="4343400" y="12192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76" name="Shape 175"/>
          <p:cNvCxnSpPr>
            <a:cxnSpLocks noChangeShapeType="1"/>
            <a:stCxn id="6186" idx="2"/>
            <a:endCxn id="6181" idx="0"/>
          </p:cNvCxnSpPr>
          <p:nvPr/>
        </p:nvCxnSpPr>
        <p:spPr bwMode="auto">
          <a:xfrm rot="10800000" flipV="1">
            <a:off x="2286000" y="1485900"/>
            <a:ext cx="2057400" cy="64770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7" name="Snip Single Corner Rectangle 176"/>
          <p:cNvSpPr/>
          <p:nvPr/>
        </p:nvSpPr>
        <p:spPr bwMode="auto">
          <a:xfrm>
            <a:off x="2667000" y="1371600"/>
            <a:ext cx="1295400" cy="3048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Job submission</a:t>
            </a:r>
          </a:p>
        </p:txBody>
      </p:sp>
      <p:cxnSp>
        <p:nvCxnSpPr>
          <p:cNvPr id="192" name="Straight Connector 191"/>
          <p:cNvCxnSpPr>
            <a:cxnSpLocks noChangeShapeType="1"/>
            <a:endCxn id="6301" idx="1"/>
          </p:cNvCxnSpPr>
          <p:nvPr/>
        </p:nvCxnSpPr>
        <p:spPr bwMode="auto">
          <a:xfrm>
            <a:off x="1371600" y="3048000"/>
            <a:ext cx="1458913" cy="3540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6" name="Group 196"/>
          <p:cNvGrpSpPr>
            <a:grpSpLocks/>
          </p:cNvGrpSpPr>
          <p:nvPr/>
        </p:nvGrpSpPr>
        <p:grpSpPr bwMode="auto">
          <a:xfrm>
            <a:off x="1371600" y="3402013"/>
            <a:ext cx="1458913" cy="255587"/>
            <a:chOff x="1371600" y="3402696"/>
            <a:chExt cx="1459605" cy="254904"/>
          </a:xfrm>
        </p:grpSpPr>
        <p:cxnSp>
          <p:nvCxnSpPr>
            <p:cNvPr id="6203" name="Straight Connector 193"/>
            <p:cNvCxnSpPr>
              <a:cxnSpLocks noChangeShapeType="1"/>
            </p:cNvCxnSpPr>
            <p:nvPr/>
          </p:nvCxnSpPr>
          <p:spPr bwMode="auto">
            <a:xfrm>
              <a:off x="1371600" y="3581400"/>
              <a:ext cx="10668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04" name="Straight Connector 195"/>
            <p:cNvCxnSpPr>
              <a:cxnSpLocks noChangeShapeType="1"/>
              <a:endCxn id="6301" idx="1"/>
            </p:cNvCxnSpPr>
            <p:nvPr/>
          </p:nvCxnSpPr>
          <p:spPr bwMode="auto">
            <a:xfrm flipV="1">
              <a:off x="2438400" y="3402696"/>
              <a:ext cx="392805" cy="2549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" name="Group 202"/>
          <p:cNvGrpSpPr>
            <a:grpSpLocks/>
          </p:cNvGrpSpPr>
          <p:nvPr/>
        </p:nvGrpSpPr>
        <p:grpSpPr bwMode="auto">
          <a:xfrm>
            <a:off x="1371600" y="3402013"/>
            <a:ext cx="1458913" cy="788987"/>
            <a:chOff x="1371600" y="3402697"/>
            <a:chExt cx="1459604" cy="788304"/>
          </a:xfrm>
        </p:grpSpPr>
        <p:cxnSp>
          <p:nvCxnSpPr>
            <p:cNvPr id="6201" name="Straight Connector 198"/>
            <p:cNvCxnSpPr>
              <a:cxnSpLocks noChangeShapeType="1"/>
            </p:cNvCxnSpPr>
            <p:nvPr/>
          </p:nvCxnSpPr>
          <p:spPr bwMode="auto">
            <a:xfrm>
              <a:off x="1371600" y="4114800"/>
              <a:ext cx="9906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02" name="Straight Connector 200"/>
            <p:cNvCxnSpPr>
              <a:cxnSpLocks noChangeShapeType="1"/>
              <a:endCxn id="6301" idx="1"/>
            </p:cNvCxnSpPr>
            <p:nvPr/>
          </p:nvCxnSpPr>
          <p:spPr bwMode="auto">
            <a:xfrm rot="5400000" flipH="1" flipV="1">
              <a:off x="2202551" y="3562347"/>
              <a:ext cx="788304" cy="4690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" name="Group 207"/>
          <p:cNvGrpSpPr>
            <a:grpSpLocks/>
          </p:cNvGrpSpPr>
          <p:nvPr/>
        </p:nvGrpSpPr>
        <p:grpSpPr bwMode="auto">
          <a:xfrm>
            <a:off x="1371600" y="3402013"/>
            <a:ext cx="1458913" cy="1627187"/>
            <a:chOff x="1371600" y="3402697"/>
            <a:chExt cx="1459604" cy="1626503"/>
          </a:xfrm>
        </p:grpSpPr>
        <p:cxnSp>
          <p:nvCxnSpPr>
            <p:cNvPr id="6199" name="Straight Connector 204"/>
            <p:cNvCxnSpPr>
              <a:cxnSpLocks noChangeShapeType="1"/>
            </p:cNvCxnSpPr>
            <p:nvPr/>
          </p:nvCxnSpPr>
          <p:spPr bwMode="auto">
            <a:xfrm flipV="1">
              <a:off x="1371600" y="4572000"/>
              <a:ext cx="1066800" cy="457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00" name="Straight Connector 206"/>
            <p:cNvCxnSpPr>
              <a:cxnSpLocks noChangeShapeType="1"/>
              <a:endCxn id="6301" idx="1"/>
            </p:cNvCxnSpPr>
            <p:nvPr/>
          </p:nvCxnSpPr>
          <p:spPr bwMode="auto">
            <a:xfrm rot="5400000" flipH="1" flipV="1">
              <a:off x="2050150" y="3790946"/>
              <a:ext cx="1169304" cy="3928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10" name="Straight Connector 209"/>
          <p:cNvCxnSpPr>
            <a:cxnSpLocks noChangeShapeType="1"/>
            <a:stCxn id="167" idx="1"/>
          </p:cNvCxnSpPr>
          <p:nvPr/>
        </p:nvCxnSpPr>
        <p:spPr bwMode="auto">
          <a:xfrm rot="5400000">
            <a:off x="4000500" y="2171700"/>
            <a:ext cx="2590800" cy="2819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2" name="Straight Connector 211"/>
          <p:cNvCxnSpPr>
            <a:cxnSpLocks noChangeShapeType="1"/>
            <a:stCxn id="6226" idx="1"/>
          </p:cNvCxnSpPr>
          <p:nvPr/>
        </p:nvCxnSpPr>
        <p:spPr bwMode="auto">
          <a:xfrm rot="10800000" flipV="1">
            <a:off x="3886200" y="3162300"/>
            <a:ext cx="2819400" cy="1714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4" name="Straight Connector 213"/>
          <p:cNvCxnSpPr>
            <a:cxnSpLocks noChangeShapeType="1"/>
            <a:stCxn id="6218" idx="1"/>
          </p:cNvCxnSpPr>
          <p:nvPr/>
        </p:nvCxnSpPr>
        <p:spPr bwMode="auto">
          <a:xfrm rot="10800000" flipV="1">
            <a:off x="3886200" y="4076700"/>
            <a:ext cx="2819400" cy="8001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" name="Straight Connector 215"/>
          <p:cNvCxnSpPr>
            <a:cxnSpLocks noChangeShapeType="1"/>
            <a:stCxn id="6208" idx="1"/>
          </p:cNvCxnSpPr>
          <p:nvPr/>
        </p:nvCxnSpPr>
        <p:spPr bwMode="auto">
          <a:xfrm rot="10800000">
            <a:off x="3886200" y="4876800"/>
            <a:ext cx="3124200" cy="1492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0" name="Rectangle 164"/>
          <p:cNvSpPr>
            <a:spLocks noChangeArrowheads="1"/>
          </p:cNvSpPr>
          <p:nvPr/>
        </p:nvSpPr>
        <p:spPr bwMode="auto">
          <a:xfrm>
            <a:off x="6477000" y="160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Remote sites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9" name="Rectangle 164"/>
          <p:cNvSpPr>
            <a:spLocks noChangeArrowheads="1"/>
          </p:cNvSpPr>
          <p:nvPr/>
        </p:nvSpPr>
        <p:spPr bwMode="auto">
          <a:xfrm>
            <a:off x="381000" y="1905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A site 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61" grpId="0" animBg="1"/>
      <p:bldP spid="85161" grpId="1" animBg="1"/>
      <p:bldP spid="85161" grpId="2" animBg="1"/>
      <p:bldP spid="85161" grpId="3" animBg="1"/>
      <p:bldP spid="85156" grpId="0"/>
      <p:bldP spid="85156" grpId="1"/>
      <p:bldP spid="85238" grpId="0" animBg="1"/>
      <p:bldP spid="85238" grpId="1" animBg="1"/>
      <p:bldP spid="85238" grpId="2" animBg="1"/>
      <p:bldP spid="85238" grpId="3" animBg="1"/>
      <p:bldP spid="85244" grpId="0"/>
      <p:bldP spid="85244" grpId="1"/>
      <p:bldP spid="85245" grpId="0"/>
      <p:bldP spid="85245" grpId="1"/>
      <p:bldP spid="85246" grpId="0"/>
      <p:bldP spid="85246" grpId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  <p:bldP spid="167" grpId="0" animBg="1"/>
      <p:bldP spid="167" grpId="1" animBg="1"/>
      <p:bldP spid="167" grpId="2" animBg="1"/>
      <p:bldP spid="167" grpId="3" animBg="1"/>
      <p:bldP spid="177" grpId="0" animBg="1"/>
      <p:bldP spid="177" grpId="1" animBg="1"/>
      <p:bldP spid="160" grpId="0"/>
      <p:bldP spid="160" grpId="1"/>
      <p:bldP spid="159" grpId="0"/>
      <p:bldP spid="15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STAR Analysis scenario (2)</a:t>
            </a:r>
            <a:endParaRPr lang="en-US" sz="14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4343400" y="1371600"/>
          <a:ext cx="2209800" cy="4724400"/>
        </p:xfrm>
        <a:graphic>
          <a:graphicData uri="http://schemas.openxmlformats.org/presentationml/2006/ole">
            <p:oleObj spid="_x0000_s7170" name="Visio" r:id="rId4" imgW="2486025" imgH="4314825" progId="Visio.Drawing.11">
              <p:embed/>
            </p:oleObj>
          </a:graphicData>
        </a:graphic>
      </p:graphicFrame>
      <p:sp>
        <p:nvSpPr>
          <p:cNvPr id="85161" name="Line 169"/>
          <p:cNvSpPr>
            <a:spLocks noChangeShapeType="1"/>
          </p:cNvSpPr>
          <p:nvPr/>
        </p:nvSpPr>
        <p:spPr bwMode="auto">
          <a:xfrm>
            <a:off x="4038600" y="3200400"/>
            <a:ext cx="2971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3" name="Group 160"/>
          <p:cNvGrpSpPr>
            <a:grpSpLocks/>
          </p:cNvGrpSpPr>
          <p:nvPr/>
        </p:nvGrpSpPr>
        <p:grpSpPr bwMode="auto">
          <a:xfrm>
            <a:off x="609600" y="2667000"/>
            <a:ext cx="762000" cy="457200"/>
            <a:chOff x="3332" y="1625"/>
            <a:chExt cx="614" cy="365"/>
          </a:xfrm>
        </p:grpSpPr>
        <p:sp>
          <p:nvSpPr>
            <p:cNvPr id="7327" name="Rectangle 161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8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9" name="Rectangle 163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2830513" y="2971800"/>
            <a:ext cx="1219200" cy="914400"/>
            <a:chOff x="1084" y="1625"/>
            <a:chExt cx="614" cy="365"/>
          </a:xfrm>
        </p:grpSpPr>
        <p:sp>
          <p:nvSpPr>
            <p:cNvPr id="7324" name="Rectangle 5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5" name="Rectangle 6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6" name="Rectangle 7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922588" y="3227388"/>
            <a:ext cx="1208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latin typeface="Arial" charset="0"/>
                <a:ea typeface="Batang" pitchFamily="18" charset="-127"/>
              </a:rPr>
              <a:t>BeStMan/SRM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3429000" y="3843338"/>
            <a:ext cx="47625" cy="4238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3278188" y="42354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3238500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7179" name="Group 12"/>
          <p:cNvGrpSpPr>
            <a:grpSpLocks/>
          </p:cNvGrpSpPr>
          <p:nvPr/>
        </p:nvGrpSpPr>
        <p:grpSpPr bwMode="auto">
          <a:xfrm>
            <a:off x="2905125" y="4135438"/>
            <a:ext cx="977900" cy="1122362"/>
            <a:chOff x="3270" y="2156"/>
            <a:chExt cx="312" cy="219"/>
          </a:xfrm>
        </p:grpSpPr>
        <p:sp>
          <p:nvSpPr>
            <p:cNvPr id="7320" name="Freeform 13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1" name="Oval 14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2" name="Freeform 1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23" name="Freeform 16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7180" name="Rectangle 17"/>
          <p:cNvSpPr>
            <a:spLocks noChangeArrowheads="1"/>
          </p:cNvSpPr>
          <p:nvPr/>
        </p:nvSpPr>
        <p:spPr bwMode="auto">
          <a:xfrm>
            <a:off x="3101975" y="42354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3086100" y="4614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DISK </a:t>
            </a:r>
          </a:p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CACHE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156" name="Rectangle 164"/>
          <p:cNvSpPr>
            <a:spLocks noChangeArrowheads="1"/>
          </p:cNvSpPr>
          <p:nvPr/>
        </p:nvSpPr>
        <p:spPr bwMode="auto">
          <a:xfrm>
            <a:off x="638175" y="274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83" name="Line 166"/>
          <p:cNvSpPr>
            <a:spLocks noChangeShapeType="1"/>
          </p:cNvSpPr>
          <p:nvPr/>
        </p:nvSpPr>
        <p:spPr bwMode="auto">
          <a:xfrm>
            <a:off x="13716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Rectangle 184"/>
          <p:cNvSpPr>
            <a:spLocks noChangeArrowheads="1"/>
          </p:cNvSpPr>
          <p:nvPr/>
        </p:nvSpPr>
        <p:spPr bwMode="auto">
          <a:xfrm>
            <a:off x="3059113" y="2667000"/>
            <a:ext cx="766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>
                <a:ea typeface="Batang" pitchFamily="18" charset="-127"/>
              </a:rPr>
              <a:t>Gate Node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85" name="Rectangle 185"/>
          <p:cNvSpPr>
            <a:spLocks noChangeArrowheads="1"/>
          </p:cNvSpPr>
          <p:nvPr/>
        </p:nvSpPr>
        <p:spPr bwMode="auto">
          <a:xfrm>
            <a:off x="762000" y="2286000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>
                <a:ea typeface="Batang" pitchFamily="18" charset="-127"/>
              </a:rPr>
              <a:t>Worker Nodes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7186" name="Group 187"/>
          <p:cNvGrpSpPr>
            <a:grpSpLocks/>
          </p:cNvGrpSpPr>
          <p:nvPr/>
        </p:nvGrpSpPr>
        <p:grpSpPr bwMode="auto">
          <a:xfrm>
            <a:off x="1524000" y="2743200"/>
            <a:ext cx="609600" cy="304800"/>
            <a:chOff x="1452" y="2156"/>
            <a:chExt cx="312" cy="219"/>
          </a:xfrm>
        </p:grpSpPr>
        <p:grpSp>
          <p:nvGrpSpPr>
            <p:cNvPr id="7314" name="Group 188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7316" name="Freeform 189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17" name="Oval 190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18" name="Freeform 191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19" name="Freeform 192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7315" name="Rectangle 193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187" name="Rectangle 196"/>
          <p:cNvSpPr>
            <a:spLocks noChangeArrowheads="1"/>
          </p:cNvSpPr>
          <p:nvPr/>
        </p:nvSpPr>
        <p:spPr bwMode="auto">
          <a:xfrm>
            <a:off x="2057400" y="3124200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7188" name="Group 197"/>
          <p:cNvGrpSpPr>
            <a:grpSpLocks/>
          </p:cNvGrpSpPr>
          <p:nvPr/>
        </p:nvGrpSpPr>
        <p:grpSpPr bwMode="auto">
          <a:xfrm>
            <a:off x="609600" y="3222625"/>
            <a:ext cx="762000" cy="457200"/>
            <a:chOff x="3332" y="1625"/>
            <a:chExt cx="614" cy="365"/>
          </a:xfrm>
        </p:grpSpPr>
        <p:sp>
          <p:nvSpPr>
            <p:cNvPr id="7311" name="Rectangle 19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12" name="Rectangle 19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13" name="Rectangle 20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189" name="Group 202"/>
          <p:cNvGrpSpPr>
            <a:grpSpLocks/>
          </p:cNvGrpSpPr>
          <p:nvPr/>
        </p:nvGrpSpPr>
        <p:grpSpPr bwMode="auto">
          <a:xfrm>
            <a:off x="609600" y="3756025"/>
            <a:ext cx="762000" cy="457200"/>
            <a:chOff x="3332" y="1625"/>
            <a:chExt cx="614" cy="365"/>
          </a:xfrm>
        </p:grpSpPr>
        <p:sp>
          <p:nvSpPr>
            <p:cNvPr id="7308" name="Rectangle 203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09" name="Rectangle 204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10" name="Rectangle 205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190" name="Group 207"/>
          <p:cNvGrpSpPr>
            <a:grpSpLocks/>
          </p:cNvGrpSpPr>
          <p:nvPr/>
        </p:nvGrpSpPr>
        <p:grpSpPr bwMode="auto">
          <a:xfrm>
            <a:off x="609600" y="4975225"/>
            <a:ext cx="762000" cy="457200"/>
            <a:chOff x="3332" y="1625"/>
            <a:chExt cx="614" cy="365"/>
          </a:xfrm>
        </p:grpSpPr>
        <p:sp>
          <p:nvSpPr>
            <p:cNvPr id="7305" name="Rectangle 208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06" name="Rectangle 209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307" name="Rectangle 210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191" name="Group 212"/>
          <p:cNvGrpSpPr>
            <a:grpSpLocks/>
          </p:cNvGrpSpPr>
          <p:nvPr/>
        </p:nvGrpSpPr>
        <p:grpSpPr bwMode="auto">
          <a:xfrm>
            <a:off x="1524000" y="3276600"/>
            <a:ext cx="609600" cy="304800"/>
            <a:chOff x="1452" y="2156"/>
            <a:chExt cx="312" cy="219"/>
          </a:xfrm>
        </p:grpSpPr>
        <p:grpSp>
          <p:nvGrpSpPr>
            <p:cNvPr id="7299" name="Group 213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7301" name="Freeform 21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02" name="Oval 215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03" name="Freeform 216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04" name="Freeform 217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7300" name="Rectangle 218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7192" name="Group 220"/>
          <p:cNvGrpSpPr>
            <a:grpSpLocks/>
          </p:cNvGrpSpPr>
          <p:nvPr/>
        </p:nvGrpSpPr>
        <p:grpSpPr bwMode="auto">
          <a:xfrm>
            <a:off x="1524000" y="3810000"/>
            <a:ext cx="609600" cy="304800"/>
            <a:chOff x="1452" y="2156"/>
            <a:chExt cx="312" cy="219"/>
          </a:xfrm>
        </p:grpSpPr>
        <p:grpSp>
          <p:nvGrpSpPr>
            <p:cNvPr id="7293" name="Group 221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7295" name="Freeform 22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96" name="Oval 223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97" name="Freeform 224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98" name="Freeform 225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7294" name="Rectangle 226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7193" name="Group 228"/>
          <p:cNvGrpSpPr>
            <a:grpSpLocks/>
          </p:cNvGrpSpPr>
          <p:nvPr/>
        </p:nvGrpSpPr>
        <p:grpSpPr bwMode="auto">
          <a:xfrm>
            <a:off x="1524000" y="5029200"/>
            <a:ext cx="609600" cy="304800"/>
            <a:chOff x="1452" y="2156"/>
            <a:chExt cx="312" cy="219"/>
          </a:xfrm>
        </p:grpSpPr>
        <p:grpSp>
          <p:nvGrpSpPr>
            <p:cNvPr id="7287" name="Group 229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7289" name="Freeform 230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90" name="Oval 231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91" name="Freeform 232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92" name="Freeform 233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7288" name="Rectangle 234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194" name="Line 236"/>
          <p:cNvSpPr>
            <a:spLocks noChangeShapeType="1"/>
          </p:cNvSpPr>
          <p:nvPr/>
        </p:nvSpPr>
        <p:spPr bwMode="auto">
          <a:xfrm>
            <a:off x="13716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37"/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238"/>
          <p:cNvSpPr>
            <a:spLocks noChangeShapeType="1"/>
          </p:cNvSpPr>
          <p:nvPr/>
        </p:nvSpPr>
        <p:spPr bwMode="auto">
          <a:xfrm>
            <a:off x="1371600" y="5181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239"/>
          <p:cNvSpPr>
            <a:spLocks noChangeShapeType="1"/>
          </p:cNvSpPr>
          <p:nvPr/>
        </p:nvSpPr>
        <p:spPr bwMode="auto">
          <a:xfrm>
            <a:off x="9906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1371600" y="3048000"/>
            <a:ext cx="1524000" cy="1524000"/>
            <a:chOff x="1371600" y="3048000"/>
            <a:chExt cx="1524000" cy="1524000"/>
          </a:xfrm>
        </p:grpSpPr>
        <p:sp>
          <p:nvSpPr>
            <p:cNvPr id="7285" name="Line 240"/>
            <p:cNvSpPr>
              <a:spLocks noChangeShapeType="1"/>
            </p:cNvSpPr>
            <p:nvPr/>
          </p:nvSpPr>
          <p:spPr bwMode="auto">
            <a:xfrm>
              <a:off x="1371600" y="3048000"/>
              <a:ext cx="11430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Line 241"/>
            <p:cNvSpPr>
              <a:spLocks noChangeShapeType="1"/>
            </p:cNvSpPr>
            <p:nvPr/>
          </p:nvSpPr>
          <p:spPr bwMode="auto">
            <a:xfrm>
              <a:off x="2514600" y="3276600"/>
              <a:ext cx="3810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88"/>
          <p:cNvGrpSpPr>
            <a:grpSpLocks/>
          </p:cNvGrpSpPr>
          <p:nvPr/>
        </p:nvGrpSpPr>
        <p:grpSpPr bwMode="auto">
          <a:xfrm>
            <a:off x="1371600" y="3581400"/>
            <a:ext cx="1524000" cy="990600"/>
            <a:chOff x="1371600" y="3581400"/>
            <a:chExt cx="1524000" cy="990600"/>
          </a:xfrm>
        </p:grpSpPr>
        <p:sp>
          <p:nvSpPr>
            <p:cNvPr id="7283" name="Line 242"/>
            <p:cNvSpPr>
              <a:spLocks noChangeShapeType="1"/>
            </p:cNvSpPr>
            <p:nvPr/>
          </p:nvSpPr>
          <p:spPr bwMode="auto">
            <a:xfrm>
              <a:off x="1371600" y="3581400"/>
              <a:ext cx="1143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Line 243"/>
            <p:cNvSpPr>
              <a:spLocks noChangeShapeType="1"/>
            </p:cNvSpPr>
            <p:nvPr/>
          </p:nvSpPr>
          <p:spPr bwMode="auto">
            <a:xfrm>
              <a:off x="2514600" y="3733800"/>
              <a:ext cx="3810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9"/>
          <p:cNvGrpSpPr>
            <a:grpSpLocks/>
          </p:cNvGrpSpPr>
          <p:nvPr/>
        </p:nvGrpSpPr>
        <p:grpSpPr bwMode="auto">
          <a:xfrm>
            <a:off x="1371600" y="4114800"/>
            <a:ext cx="1524000" cy="457200"/>
            <a:chOff x="1371600" y="4114800"/>
            <a:chExt cx="1524000" cy="457200"/>
          </a:xfrm>
        </p:grpSpPr>
        <p:sp>
          <p:nvSpPr>
            <p:cNvPr id="7281" name="Line 244"/>
            <p:cNvSpPr>
              <a:spLocks noChangeShapeType="1"/>
            </p:cNvSpPr>
            <p:nvPr/>
          </p:nvSpPr>
          <p:spPr bwMode="auto">
            <a:xfrm>
              <a:off x="1371600" y="4114800"/>
              <a:ext cx="1066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Line 245"/>
            <p:cNvSpPr>
              <a:spLocks noChangeShapeType="1"/>
            </p:cNvSpPr>
            <p:nvPr/>
          </p:nvSpPr>
          <p:spPr bwMode="auto">
            <a:xfrm>
              <a:off x="2438400" y="42672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238" name="Line 246"/>
          <p:cNvSpPr>
            <a:spLocks noChangeShapeType="1"/>
          </p:cNvSpPr>
          <p:nvPr/>
        </p:nvSpPr>
        <p:spPr bwMode="auto">
          <a:xfrm flipV="1">
            <a:off x="1371600" y="4572000"/>
            <a:ext cx="1524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244" name="Rectangle 252"/>
          <p:cNvSpPr>
            <a:spLocks noChangeArrowheads="1"/>
          </p:cNvSpPr>
          <p:nvPr/>
        </p:nvSpPr>
        <p:spPr bwMode="auto">
          <a:xfrm>
            <a:off x="647700" y="3276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5" name="Rectangle 253"/>
          <p:cNvSpPr>
            <a:spLocks noChangeArrowheads="1"/>
          </p:cNvSpPr>
          <p:nvPr/>
        </p:nvSpPr>
        <p:spPr bwMode="auto">
          <a:xfrm>
            <a:off x="638175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246" name="Rectangle 254"/>
          <p:cNvSpPr>
            <a:spLocks noChangeArrowheads="1"/>
          </p:cNvSpPr>
          <p:nvPr/>
        </p:nvSpPr>
        <p:spPr bwMode="auto">
          <a:xfrm>
            <a:off x="638175" y="5029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Client Job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05" name="Rectangle 255"/>
          <p:cNvSpPr>
            <a:spLocks noChangeArrowheads="1"/>
          </p:cNvSpPr>
          <p:nvPr/>
        </p:nvSpPr>
        <p:spPr bwMode="auto">
          <a:xfrm>
            <a:off x="304800" y="2133600"/>
            <a:ext cx="3962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8" name="Line 169"/>
          <p:cNvSpPr>
            <a:spLocks noChangeShapeType="1"/>
          </p:cNvSpPr>
          <p:nvPr/>
        </p:nvSpPr>
        <p:spPr bwMode="auto">
          <a:xfrm>
            <a:off x="4038600" y="3200400"/>
            <a:ext cx="2667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69"/>
          <p:cNvSpPr>
            <a:spLocks noChangeShapeType="1"/>
          </p:cNvSpPr>
          <p:nvPr/>
        </p:nvSpPr>
        <p:spPr bwMode="auto">
          <a:xfrm flipV="1">
            <a:off x="4038600" y="3048000"/>
            <a:ext cx="2667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208" name="Group 165"/>
          <p:cNvGrpSpPr>
            <a:grpSpLocks/>
          </p:cNvGrpSpPr>
          <p:nvPr/>
        </p:nvGrpSpPr>
        <p:grpSpPr bwMode="auto">
          <a:xfrm>
            <a:off x="6629400" y="1828800"/>
            <a:ext cx="2286000" cy="4267200"/>
            <a:chOff x="6629400" y="1143000"/>
            <a:chExt cx="2286000" cy="4267200"/>
          </a:xfrm>
        </p:grpSpPr>
        <p:sp>
          <p:nvSpPr>
            <p:cNvPr id="7230" name="Line 33"/>
            <p:cNvSpPr>
              <a:spLocks noChangeShapeType="1"/>
            </p:cNvSpPr>
            <p:nvPr/>
          </p:nvSpPr>
          <p:spPr bwMode="auto">
            <a:xfrm flipH="1">
              <a:off x="7162800" y="4724400"/>
              <a:ext cx="304800" cy="228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Rectangle 20"/>
            <p:cNvSpPr>
              <a:spLocks noChangeArrowheads="1"/>
            </p:cNvSpPr>
            <p:nvPr/>
          </p:nvSpPr>
          <p:spPr bwMode="auto">
            <a:xfrm>
              <a:off x="7052262" y="4039157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7010400" y="3997325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33" name="Rectangle 22"/>
            <p:cNvSpPr>
              <a:spLocks noChangeArrowheads="1"/>
            </p:cNvSpPr>
            <p:nvPr/>
          </p:nvSpPr>
          <p:spPr bwMode="auto">
            <a:xfrm>
              <a:off x="7010400" y="3997325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234" name="Line 23"/>
            <p:cNvSpPr>
              <a:spLocks noChangeShapeType="1"/>
            </p:cNvSpPr>
            <p:nvPr/>
          </p:nvSpPr>
          <p:spPr bwMode="auto">
            <a:xfrm flipH="1" flipV="1">
              <a:off x="7924800" y="4724400"/>
              <a:ext cx="152400" cy="22860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35" name="Group 24"/>
            <p:cNvGrpSpPr>
              <a:grpSpLocks/>
            </p:cNvGrpSpPr>
            <p:nvPr/>
          </p:nvGrpSpPr>
          <p:grpSpPr bwMode="auto">
            <a:xfrm>
              <a:off x="6853238" y="4897437"/>
              <a:ext cx="620712" cy="436563"/>
              <a:chOff x="1452" y="2156"/>
              <a:chExt cx="312" cy="219"/>
            </a:xfrm>
          </p:grpSpPr>
          <p:grpSp>
            <p:nvGrpSpPr>
              <p:cNvPr id="7274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7277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78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79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80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7275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76" name="Rectangle 31"/>
              <p:cNvSpPr>
                <a:spLocks noChangeArrowheads="1"/>
              </p:cNvSpPr>
              <p:nvPr/>
            </p:nvSpPr>
            <p:spPr bwMode="auto">
              <a:xfrm>
                <a:off x="1531" y="2282"/>
                <a:ext cx="18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Cache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7236" name="Rectangle 32"/>
            <p:cNvSpPr>
              <a:spLocks noChangeArrowheads="1"/>
            </p:cNvSpPr>
            <p:nvPr/>
          </p:nvSpPr>
          <p:spPr bwMode="auto">
            <a:xfrm>
              <a:off x="7086600" y="4225924"/>
              <a:ext cx="1066800" cy="269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BeStMan/SRM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37" name="Rectangle 34"/>
            <p:cNvSpPr>
              <a:spLocks noChangeArrowheads="1"/>
            </p:cNvSpPr>
            <p:nvPr/>
          </p:nvSpPr>
          <p:spPr bwMode="auto">
            <a:xfrm>
              <a:off x="7050088" y="49974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38" name="Rectangle 35"/>
            <p:cNvSpPr>
              <a:spLocks noChangeArrowheads="1"/>
            </p:cNvSpPr>
            <p:nvPr/>
          </p:nvSpPr>
          <p:spPr bwMode="auto">
            <a:xfrm>
              <a:off x="7010400" y="5148262"/>
              <a:ext cx="371475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7239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48600" y="4919662"/>
              <a:ext cx="908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0" name="Rectangle 256"/>
            <p:cNvSpPr>
              <a:spLocks noChangeArrowheads="1"/>
            </p:cNvSpPr>
            <p:nvPr/>
          </p:nvSpPr>
          <p:spPr bwMode="auto">
            <a:xfrm>
              <a:off x="6629400" y="3886200"/>
              <a:ext cx="2286000" cy="152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41" name="Rectangle 20"/>
            <p:cNvSpPr>
              <a:spLocks noChangeArrowheads="1"/>
            </p:cNvSpPr>
            <p:nvPr/>
          </p:nvSpPr>
          <p:spPr bwMode="auto">
            <a:xfrm>
              <a:off x="6747462" y="30898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>
              <a:off x="6705600" y="3048000"/>
              <a:ext cx="1182688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43" name="Rectangle 22"/>
            <p:cNvSpPr>
              <a:spLocks noChangeArrowheads="1"/>
            </p:cNvSpPr>
            <p:nvPr/>
          </p:nvSpPr>
          <p:spPr bwMode="auto">
            <a:xfrm>
              <a:off x="6705600" y="30480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7244" name="Group 24"/>
            <p:cNvGrpSpPr>
              <a:grpSpLocks/>
            </p:cNvGrpSpPr>
            <p:nvPr/>
          </p:nvGrpSpPr>
          <p:grpSpPr bwMode="auto">
            <a:xfrm>
              <a:off x="8153400" y="3297237"/>
              <a:ext cx="620712" cy="436563"/>
              <a:chOff x="1452" y="2156"/>
              <a:chExt cx="312" cy="219"/>
            </a:xfrm>
          </p:grpSpPr>
          <p:grpSp>
            <p:nvGrpSpPr>
              <p:cNvPr id="7268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7270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71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72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73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7269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7245" name="Rectangle 32"/>
            <p:cNvSpPr>
              <a:spLocks noChangeArrowheads="1"/>
            </p:cNvSpPr>
            <p:nvPr/>
          </p:nvSpPr>
          <p:spPr bwMode="auto">
            <a:xfrm>
              <a:off x="6934200" y="3276599"/>
              <a:ext cx="838200" cy="22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DPM/SRM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46" name="Line 33"/>
            <p:cNvSpPr>
              <a:spLocks noChangeShapeType="1"/>
            </p:cNvSpPr>
            <p:nvPr/>
          </p:nvSpPr>
          <p:spPr bwMode="auto">
            <a:xfrm flipH="1" flipV="1">
              <a:off x="7924800" y="34289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Rectangle 34"/>
            <p:cNvSpPr>
              <a:spLocks noChangeArrowheads="1"/>
            </p:cNvSpPr>
            <p:nvPr/>
          </p:nvSpPr>
          <p:spPr bwMode="auto">
            <a:xfrm>
              <a:off x="8350250" y="33972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48" name="Rectangle 256"/>
            <p:cNvSpPr>
              <a:spLocks noChangeArrowheads="1"/>
            </p:cNvSpPr>
            <p:nvPr/>
          </p:nvSpPr>
          <p:spPr bwMode="auto">
            <a:xfrm>
              <a:off x="6629400" y="29718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49" name="Rectangle 20"/>
            <p:cNvSpPr>
              <a:spLocks noChangeArrowheads="1"/>
            </p:cNvSpPr>
            <p:nvPr/>
          </p:nvSpPr>
          <p:spPr bwMode="auto">
            <a:xfrm>
              <a:off x="6747462" y="2175432"/>
              <a:ext cx="1182101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250" name="Rectangle 21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251" name="Rectangle 22"/>
            <p:cNvSpPr>
              <a:spLocks noChangeArrowheads="1"/>
            </p:cNvSpPr>
            <p:nvPr/>
          </p:nvSpPr>
          <p:spPr bwMode="auto">
            <a:xfrm>
              <a:off x="6705600" y="2133600"/>
              <a:ext cx="1182101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7252" name="Group 24"/>
            <p:cNvGrpSpPr>
              <a:grpSpLocks/>
            </p:cNvGrpSpPr>
            <p:nvPr/>
          </p:nvGrpSpPr>
          <p:grpSpPr bwMode="auto">
            <a:xfrm>
              <a:off x="8153400" y="2382837"/>
              <a:ext cx="620712" cy="436563"/>
              <a:chOff x="1452" y="2156"/>
              <a:chExt cx="312" cy="219"/>
            </a:xfrm>
          </p:grpSpPr>
          <p:grpSp>
            <p:nvGrpSpPr>
              <p:cNvPr id="7262" name="Group 25"/>
              <p:cNvGrpSpPr>
                <a:grpSpLocks/>
              </p:cNvGrpSpPr>
              <p:nvPr/>
            </p:nvGrpSpPr>
            <p:grpSpPr bwMode="auto">
              <a:xfrm>
                <a:off x="1452" y="2156"/>
                <a:ext cx="312" cy="219"/>
                <a:chOff x="1452" y="2156"/>
                <a:chExt cx="312" cy="219"/>
              </a:xfrm>
            </p:grpSpPr>
            <p:sp>
              <p:nvSpPr>
                <p:cNvPr id="7264" name="Freeform 26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65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2156"/>
                  <a:ext cx="312" cy="55"/>
                </a:xfrm>
                <a:prstGeom prst="ellipse">
                  <a:avLst/>
                </a:prstGeom>
                <a:solidFill>
                  <a:srgbClr val="D6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66" name="Freeform 28"/>
                <p:cNvSpPr>
                  <a:spLocks/>
                </p:cNvSpPr>
                <p:nvPr/>
              </p:nvSpPr>
              <p:spPr bwMode="auto">
                <a:xfrm>
                  <a:off x="1452" y="2156"/>
                  <a:ext cx="312" cy="219"/>
                </a:xfrm>
                <a:custGeom>
                  <a:avLst/>
                  <a:gdLst>
                    <a:gd name="T0" fmla="*/ 1 w 4000"/>
                    <a:gd name="T1" fmla="*/ 0 h 2800"/>
                    <a:gd name="T2" fmla="*/ 0 w 4000"/>
                    <a:gd name="T3" fmla="*/ 0 h 2800"/>
                    <a:gd name="T4" fmla="*/ 0 w 4000"/>
                    <a:gd name="T5" fmla="*/ 1 h 2800"/>
                    <a:gd name="T6" fmla="*/ 1 w 4000"/>
                    <a:gd name="T7" fmla="*/ 1 h 2800"/>
                    <a:gd name="T8" fmla="*/ 2 w 4000"/>
                    <a:gd name="T9" fmla="*/ 1 h 2800"/>
                    <a:gd name="T10" fmla="*/ 2 w 4000"/>
                    <a:gd name="T11" fmla="*/ 0 h 2800"/>
                    <a:gd name="T12" fmla="*/ 1 w 4000"/>
                    <a:gd name="T13" fmla="*/ 0 h 28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0"/>
                    <a:gd name="T22" fmla="*/ 0 h 2800"/>
                    <a:gd name="T23" fmla="*/ 4000 w 4000"/>
                    <a:gd name="T24" fmla="*/ 2800 h 28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0" h="2800">
                      <a:moveTo>
                        <a:pt x="2000" y="0"/>
                      </a:moveTo>
                      <a:cubicBezTo>
                        <a:pt x="896" y="0"/>
                        <a:pt x="0" y="157"/>
                        <a:pt x="0" y="350"/>
                      </a:cubicBezTo>
                      <a:lnTo>
                        <a:pt x="0" y="2450"/>
                      </a:lnTo>
                      <a:cubicBezTo>
                        <a:pt x="0" y="2644"/>
                        <a:pt x="896" y="2800"/>
                        <a:pt x="2000" y="2800"/>
                      </a:cubicBezTo>
                      <a:cubicBezTo>
                        <a:pt x="3105" y="2800"/>
                        <a:pt x="4000" y="2644"/>
                        <a:pt x="4000" y="2450"/>
                      </a:cubicBezTo>
                      <a:lnTo>
                        <a:pt x="4000" y="350"/>
                      </a:lnTo>
                      <a:cubicBezTo>
                        <a:pt x="4000" y="157"/>
                        <a:pt x="3105" y="0"/>
                        <a:pt x="2000" y="0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267" name="Freeform 29"/>
                <p:cNvSpPr>
                  <a:spLocks/>
                </p:cNvSpPr>
                <p:nvPr/>
              </p:nvSpPr>
              <p:spPr bwMode="auto">
                <a:xfrm>
                  <a:off x="1452" y="2184"/>
                  <a:ext cx="312" cy="27"/>
                </a:xfrm>
                <a:custGeom>
                  <a:avLst/>
                  <a:gdLst>
                    <a:gd name="T0" fmla="*/ 0 w 312"/>
                    <a:gd name="T1" fmla="*/ 0 h 27"/>
                    <a:gd name="T2" fmla="*/ 156 w 312"/>
                    <a:gd name="T3" fmla="*/ 27 h 27"/>
                    <a:gd name="T4" fmla="*/ 312 w 31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27"/>
                    <a:gd name="T11" fmla="*/ 312 w 31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27">
                      <a:moveTo>
                        <a:pt x="0" y="0"/>
                      </a:moveTo>
                      <a:cubicBezTo>
                        <a:pt x="0" y="15"/>
                        <a:pt x="70" y="27"/>
                        <a:pt x="156" y="27"/>
                      </a:cubicBezTo>
                      <a:cubicBezTo>
                        <a:pt x="243" y="27"/>
                        <a:pt x="312" y="15"/>
                        <a:pt x="312" y="0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7263" name="Rectangle 30"/>
              <p:cNvSpPr>
                <a:spLocks noChangeArrowheads="1"/>
              </p:cNvSpPr>
              <p:nvPr/>
            </p:nvSpPr>
            <p:spPr bwMode="auto">
              <a:xfrm>
                <a:off x="1551" y="2206"/>
                <a:ext cx="1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altLang="ko-KR" sz="800">
                    <a:latin typeface="Times"/>
                    <a:ea typeface="Batang" pitchFamily="18" charset="-127"/>
                  </a:rPr>
                  <a:t>Disk</a:t>
                </a:r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7253" name="Rectangle 32"/>
            <p:cNvSpPr>
              <a:spLocks noChangeArrowheads="1"/>
            </p:cNvSpPr>
            <p:nvPr/>
          </p:nvSpPr>
          <p:spPr bwMode="auto">
            <a:xfrm>
              <a:off x="6934200" y="2362199"/>
              <a:ext cx="838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GridFTP</a:t>
              </a:r>
              <a:br>
                <a:rPr lang="en-US" altLang="ko-KR" b="1">
                  <a:ea typeface="Batang" pitchFamily="18" charset="-127"/>
                </a:rPr>
              </a:br>
              <a:r>
                <a:rPr lang="en-US" altLang="ko-KR" b="1">
                  <a:ea typeface="Batang" pitchFamily="18" charset="-127"/>
                </a:rPr>
                <a:t>server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54" name="Line 33"/>
            <p:cNvSpPr>
              <a:spLocks noChangeShapeType="1"/>
            </p:cNvSpPr>
            <p:nvPr/>
          </p:nvSpPr>
          <p:spPr bwMode="auto">
            <a:xfrm flipH="1" flipV="1">
              <a:off x="7924800" y="2514599"/>
              <a:ext cx="228600" cy="457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Rectangle 34"/>
            <p:cNvSpPr>
              <a:spLocks noChangeArrowheads="1"/>
            </p:cNvSpPr>
            <p:nvPr/>
          </p:nvSpPr>
          <p:spPr bwMode="auto">
            <a:xfrm>
              <a:off x="8350250" y="2482850"/>
              <a:ext cx="2476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56" name="Rectangle 256"/>
            <p:cNvSpPr>
              <a:spLocks noChangeArrowheads="1"/>
            </p:cNvSpPr>
            <p:nvPr/>
          </p:nvSpPr>
          <p:spPr bwMode="auto">
            <a:xfrm>
              <a:off x="6629400" y="20574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57" name="Rectangle 20"/>
            <p:cNvSpPr>
              <a:spLocks noChangeArrowheads="1"/>
            </p:cNvSpPr>
            <p:nvPr/>
          </p:nvSpPr>
          <p:spPr bwMode="auto">
            <a:xfrm>
              <a:off x="6778573" y="1261032"/>
              <a:ext cx="2060627" cy="68524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8200" name="Rectangle 21"/>
            <p:cNvSpPr>
              <a:spLocks noChangeArrowheads="1"/>
            </p:cNvSpPr>
            <p:nvPr/>
          </p:nvSpPr>
          <p:spPr bwMode="auto">
            <a:xfrm>
              <a:off x="6705600" y="1219200"/>
              <a:ext cx="2060575" cy="6858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59" name="Rectangle 22"/>
            <p:cNvSpPr>
              <a:spLocks noChangeArrowheads="1"/>
            </p:cNvSpPr>
            <p:nvPr/>
          </p:nvSpPr>
          <p:spPr bwMode="auto">
            <a:xfrm>
              <a:off x="6705600" y="1219200"/>
              <a:ext cx="2060627" cy="68524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260" name="Rectangle 32"/>
            <p:cNvSpPr>
              <a:spLocks noChangeArrowheads="1"/>
            </p:cNvSpPr>
            <p:nvPr/>
          </p:nvSpPr>
          <p:spPr bwMode="auto">
            <a:xfrm>
              <a:off x="6934200" y="1447799"/>
              <a:ext cx="1219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b="1">
                  <a:ea typeface="Batang" pitchFamily="18" charset="-127"/>
                </a:rPr>
                <a:t>dCache/SRM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61" name="Rectangle 256"/>
            <p:cNvSpPr>
              <a:spLocks noChangeArrowheads="1"/>
            </p:cNvSpPr>
            <p:nvPr/>
          </p:nvSpPr>
          <p:spPr bwMode="auto">
            <a:xfrm>
              <a:off x="6629400" y="1143000"/>
              <a:ext cx="2286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7" name="Line 169"/>
          <p:cNvSpPr>
            <a:spLocks noChangeShapeType="1"/>
          </p:cNvSpPr>
          <p:nvPr/>
        </p:nvSpPr>
        <p:spPr bwMode="auto">
          <a:xfrm flipV="1">
            <a:off x="4038600" y="22860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Oval 4"/>
          <p:cNvSpPr>
            <a:spLocks noChangeArrowheads="1"/>
          </p:cNvSpPr>
          <p:nvPr/>
        </p:nvSpPr>
        <p:spPr bwMode="auto">
          <a:xfrm>
            <a:off x="4343400" y="12192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76" name="Shape 175"/>
          <p:cNvCxnSpPr>
            <a:cxnSpLocks noChangeShapeType="1"/>
            <a:stCxn id="7210" idx="2"/>
            <a:endCxn id="7205" idx="0"/>
          </p:cNvCxnSpPr>
          <p:nvPr/>
        </p:nvCxnSpPr>
        <p:spPr bwMode="auto">
          <a:xfrm rot="10800000" flipV="1">
            <a:off x="2286000" y="1485900"/>
            <a:ext cx="2057400" cy="64770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7" name="Snip Single Corner Rectangle 176"/>
          <p:cNvSpPr/>
          <p:nvPr/>
        </p:nvSpPr>
        <p:spPr bwMode="auto">
          <a:xfrm>
            <a:off x="2667000" y="1371600"/>
            <a:ext cx="1295400" cy="5334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Client Job submission</a:t>
            </a:r>
          </a:p>
        </p:txBody>
      </p:sp>
      <p:cxnSp>
        <p:nvCxnSpPr>
          <p:cNvPr id="192" name="Straight Connector 191"/>
          <p:cNvCxnSpPr>
            <a:cxnSpLocks noChangeShapeType="1"/>
            <a:endCxn id="7326" idx="1"/>
          </p:cNvCxnSpPr>
          <p:nvPr/>
        </p:nvCxnSpPr>
        <p:spPr bwMode="auto">
          <a:xfrm>
            <a:off x="1371600" y="3048000"/>
            <a:ext cx="1458913" cy="3540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6" name="Group 196"/>
          <p:cNvGrpSpPr>
            <a:grpSpLocks/>
          </p:cNvGrpSpPr>
          <p:nvPr/>
        </p:nvGrpSpPr>
        <p:grpSpPr bwMode="auto">
          <a:xfrm>
            <a:off x="1371600" y="3402013"/>
            <a:ext cx="1458913" cy="255587"/>
            <a:chOff x="1371600" y="3402692"/>
            <a:chExt cx="1459605" cy="254908"/>
          </a:xfrm>
        </p:grpSpPr>
        <p:cxnSp>
          <p:nvCxnSpPr>
            <p:cNvPr id="7228" name="Straight Connector 193"/>
            <p:cNvCxnSpPr>
              <a:cxnSpLocks noChangeShapeType="1"/>
            </p:cNvCxnSpPr>
            <p:nvPr/>
          </p:nvCxnSpPr>
          <p:spPr bwMode="auto">
            <a:xfrm>
              <a:off x="1371600" y="3581400"/>
              <a:ext cx="10668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29" name="Straight Connector 195"/>
            <p:cNvCxnSpPr>
              <a:cxnSpLocks noChangeShapeType="1"/>
              <a:endCxn id="7326" idx="1"/>
            </p:cNvCxnSpPr>
            <p:nvPr/>
          </p:nvCxnSpPr>
          <p:spPr bwMode="auto">
            <a:xfrm flipV="1">
              <a:off x="2438400" y="3402696"/>
              <a:ext cx="392805" cy="2549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" name="Group 202"/>
          <p:cNvGrpSpPr>
            <a:grpSpLocks/>
          </p:cNvGrpSpPr>
          <p:nvPr/>
        </p:nvGrpSpPr>
        <p:grpSpPr bwMode="auto">
          <a:xfrm>
            <a:off x="1371600" y="3402013"/>
            <a:ext cx="1458913" cy="788987"/>
            <a:chOff x="1371600" y="3402696"/>
            <a:chExt cx="1459605" cy="788304"/>
          </a:xfrm>
        </p:grpSpPr>
        <p:cxnSp>
          <p:nvCxnSpPr>
            <p:cNvPr id="7226" name="Straight Connector 198"/>
            <p:cNvCxnSpPr>
              <a:cxnSpLocks noChangeShapeType="1"/>
            </p:cNvCxnSpPr>
            <p:nvPr/>
          </p:nvCxnSpPr>
          <p:spPr bwMode="auto">
            <a:xfrm>
              <a:off x="1371600" y="4114800"/>
              <a:ext cx="9906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27" name="Straight Connector 200"/>
            <p:cNvCxnSpPr>
              <a:cxnSpLocks noChangeShapeType="1"/>
              <a:endCxn id="7326" idx="1"/>
            </p:cNvCxnSpPr>
            <p:nvPr/>
          </p:nvCxnSpPr>
          <p:spPr bwMode="auto">
            <a:xfrm rot="5400000" flipH="1" flipV="1">
              <a:off x="2202551" y="3562347"/>
              <a:ext cx="788304" cy="4690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" name="Group 207"/>
          <p:cNvGrpSpPr>
            <a:grpSpLocks/>
          </p:cNvGrpSpPr>
          <p:nvPr/>
        </p:nvGrpSpPr>
        <p:grpSpPr bwMode="auto">
          <a:xfrm>
            <a:off x="1371600" y="3402013"/>
            <a:ext cx="1458913" cy="1627187"/>
            <a:chOff x="1371600" y="3402696"/>
            <a:chExt cx="1459604" cy="1626504"/>
          </a:xfrm>
        </p:grpSpPr>
        <p:cxnSp>
          <p:nvCxnSpPr>
            <p:cNvPr id="7224" name="Straight Connector 204"/>
            <p:cNvCxnSpPr>
              <a:cxnSpLocks noChangeShapeType="1"/>
            </p:cNvCxnSpPr>
            <p:nvPr/>
          </p:nvCxnSpPr>
          <p:spPr bwMode="auto">
            <a:xfrm flipV="1">
              <a:off x="1371600" y="4572000"/>
              <a:ext cx="1066800" cy="457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25" name="Straight Connector 206"/>
            <p:cNvCxnSpPr>
              <a:cxnSpLocks noChangeShapeType="1"/>
              <a:endCxn id="7326" idx="1"/>
            </p:cNvCxnSpPr>
            <p:nvPr/>
          </p:nvCxnSpPr>
          <p:spPr bwMode="auto">
            <a:xfrm rot="5400000" flipH="1" flipV="1">
              <a:off x="2050150" y="3790946"/>
              <a:ext cx="1169304" cy="3928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10" name="Straight Connector 209"/>
          <p:cNvCxnSpPr>
            <a:cxnSpLocks noChangeShapeType="1"/>
            <a:stCxn id="167" idx="1"/>
          </p:cNvCxnSpPr>
          <p:nvPr/>
        </p:nvCxnSpPr>
        <p:spPr bwMode="auto">
          <a:xfrm rot="5400000">
            <a:off x="4000500" y="2171700"/>
            <a:ext cx="2590800" cy="2819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2" name="Straight Connector 211"/>
          <p:cNvCxnSpPr>
            <a:cxnSpLocks noChangeShapeType="1"/>
            <a:stCxn id="7251" idx="1"/>
          </p:cNvCxnSpPr>
          <p:nvPr/>
        </p:nvCxnSpPr>
        <p:spPr bwMode="auto">
          <a:xfrm rot="10800000" flipV="1">
            <a:off x="3886200" y="3162300"/>
            <a:ext cx="2819400" cy="1714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4" name="Straight Connector 213"/>
          <p:cNvCxnSpPr>
            <a:cxnSpLocks noChangeShapeType="1"/>
            <a:stCxn id="7243" idx="1"/>
          </p:cNvCxnSpPr>
          <p:nvPr/>
        </p:nvCxnSpPr>
        <p:spPr bwMode="auto">
          <a:xfrm rot="10800000" flipV="1">
            <a:off x="3886200" y="4076700"/>
            <a:ext cx="2819400" cy="8001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" name="Straight Connector 215"/>
          <p:cNvCxnSpPr>
            <a:cxnSpLocks noChangeShapeType="1"/>
            <a:stCxn id="7233" idx="1"/>
          </p:cNvCxnSpPr>
          <p:nvPr/>
        </p:nvCxnSpPr>
        <p:spPr bwMode="auto">
          <a:xfrm rot="10800000">
            <a:off x="3886200" y="4876800"/>
            <a:ext cx="3124200" cy="1492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9" name="Snip Single Corner Rectangle 158"/>
          <p:cNvSpPr/>
          <p:nvPr/>
        </p:nvSpPr>
        <p:spPr bwMode="auto">
          <a:xfrm>
            <a:off x="2514600" y="1219200"/>
            <a:ext cx="1295400" cy="533400"/>
          </a:xfrm>
          <a:prstGeom prst="snip1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SRM Job submission</a:t>
            </a:r>
          </a:p>
        </p:txBody>
      </p:sp>
      <p:sp>
        <p:nvSpPr>
          <p:cNvPr id="160" name="Rectangle 164"/>
          <p:cNvSpPr>
            <a:spLocks noChangeArrowheads="1"/>
          </p:cNvSpPr>
          <p:nvPr/>
        </p:nvSpPr>
        <p:spPr bwMode="auto">
          <a:xfrm>
            <a:off x="381000" y="1905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A site 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1" name="Rectangle 164"/>
          <p:cNvSpPr>
            <a:spLocks noChangeArrowheads="1"/>
          </p:cNvSpPr>
          <p:nvPr/>
        </p:nvSpPr>
        <p:spPr bwMode="auto">
          <a:xfrm>
            <a:off x="6477000" y="1600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 b="1">
                <a:ea typeface="Batang" pitchFamily="18" charset="-127"/>
              </a:rPr>
              <a:t>Remote sites</a:t>
            </a:r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1000"/>
                                        <p:tgtEl>
                                          <p:spTgt spid="8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1000"/>
                                        <p:tgtEl>
                                          <p:spTgt spid="8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1000"/>
                                        <p:tgtEl>
                                          <p:spTgt spid="8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1000"/>
                                        <p:tgtEl>
                                          <p:spTgt spid="8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61" grpId="0" animBg="1"/>
      <p:bldP spid="85161" grpId="1" animBg="1"/>
      <p:bldP spid="85161" grpId="2" animBg="1"/>
      <p:bldP spid="85161" grpId="3" animBg="1"/>
      <p:bldP spid="85000" grpId="0"/>
      <p:bldP spid="85000" grpId="1"/>
      <p:bldP spid="85010" grpId="0"/>
      <p:bldP spid="85156" grpId="0"/>
      <p:bldP spid="85156" grpId="1"/>
      <p:bldP spid="85238" grpId="0" animBg="1"/>
      <p:bldP spid="85238" grpId="1" animBg="1"/>
      <p:bldP spid="85238" grpId="2" animBg="1"/>
      <p:bldP spid="85238" grpId="3" animBg="1"/>
      <p:bldP spid="85244" grpId="0"/>
      <p:bldP spid="85244" grpId="1"/>
      <p:bldP spid="85245" grpId="0"/>
      <p:bldP spid="85245" grpId="1"/>
      <p:bldP spid="85246" grpId="0"/>
      <p:bldP spid="85246" grpId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  <p:bldP spid="167" grpId="0" animBg="1"/>
      <p:bldP spid="167" grpId="1" animBg="1"/>
      <p:bldP spid="167" grpId="2" animBg="1"/>
      <p:bldP spid="167" grpId="3" animBg="1"/>
      <p:bldP spid="177" grpId="0" animBg="1"/>
      <p:bldP spid="177" grpId="1" animBg="1"/>
      <p:bldP spid="159" grpId="0" animBg="1"/>
      <p:bldP spid="159" grpId="1" animBg="1"/>
      <p:bldP spid="160" grpId="0"/>
      <p:bldP spid="160" grpId="1"/>
      <p:bldP spid="161" grpId="0"/>
      <p:bldP spid="16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762000" y="4724400"/>
          <a:ext cx="7620000" cy="1905000"/>
        </p:xfrm>
        <a:graphic>
          <a:graphicData uri="http://schemas.openxmlformats.org/presentationml/2006/ole">
            <p:oleObj spid="_x0000_s4098" name="Worksheet" r:id="rId4" imgW="8674608" imgH="5931408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Earth System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66800"/>
            <a:ext cx="8842375" cy="5257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Main ESG portal</a:t>
            </a:r>
          </a:p>
          <a:p>
            <a:pPr lvl="1">
              <a:defRPr/>
            </a:pPr>
            <a:r>
              <a:rPr lang="en-US" sz="1800" dirty="0" smtClean="0"/>
              <a:t>148.53 TB of data at four locations (NCAR, LBNL, ORNL, LANL)</a:t>
            </a:r>
          </a:p>
          <a:p>
            <a:pPr lvl="2">
              <a:defRPr/>
            </a:pPr>
            <a:r>
              <a:rPr lang="en-US" sz="1600" dirty="0" smtClean="0"/>
              <a:t>965,551 files</a:t>
            </a:r>
          </a:p>
          <a:p>
            <a:pPr lvl="2">
              <a:defRPr/>
            </a:pPr>
            <a:r>
              <a:rPr lang="en-US" sz="1600" dirty="0" smtClean="0"/>
              <a:t>Includes the past 7 years of joint DOE/NSF climate modeling experiments</a:t>
            </a:r>
          </a:p>
          <a:p>
            <a:pPr lvl="1">
              <a:defRPr/>
            </a:pPr>
            <a:r>
              <a:rPr lang="en-US" sz="1800" dirty="0" smtClean="0"/>
              <a:t>4713 registered users from 28 countries</a:t>
            </a:r>
          </a:p>
          <a:p>
            <a:pPr lvl="2">
              <a:buClr>
                <a:srgbClr val="FC0128"/>
              </a:buClr>
              <a:defRPr/>
            </a:pPr>
            <a:r>
              <a:rPr lang="en-US" sz="1600" dirty="0" smtClean="0"/>
              <a:t>Downloads to date: 31TB/99,938 files</a:t>
            </a:r>
            <a:endParaRPr lang="en-US" sz="1800" dirty="0" smtClean="0"/>
          </a:p>
          <a:p>
            <a:pPr>
              <a:defRPr/>
            </a:pPr>
            <a:r>
              <a:rPr lang="en-US" sz="2000" dirty="0" smtClean="0"/>
              <a:t>IPCC AR4 ESG portal</a:t>
            </a:r>
          </a:p>
          <a:p>
            <a:pPr lvl="1">
              <a:defRPr/>
            </a:pPr>
            <a:r>
              <a:rPr lang="en-US" sz="1800" dirty="0" smtClean="0"/>
              <a:t>28 TB of data at one location</a:t>
            </a:r>
          </a:p>
          <a:p>
            <a:pPr lvl="2">
              <a:defRPr/>
            </a:pPr>
            <a:r>
              <a:rPr lang="en-US" sz="1600" dirty="0" smtClean="0"/>
              <a:t>68,400 files</a:t>
            </a:r>
          </a:p>
          <a:p>
            <a:pPr lvl="2">
              <a:defRPr/>
            </a:pPr>
            <a:r>
              <a:rPr lang="en-US" sz="1600" dirty="0" smtClean="0"/>
              <a:t>Model data from 11 countries</a:t>
            </a:r>
          </a:p>
          <a:p>
            <a:pPr lvl="2">
              <a:defRPr/>
            </a:pPr>
            <a:r>
              <a:rPr lang="en-US" sz="1600" dirty="0" smtClean="0"/>
              <a:t>Generated by a modeling campaign coordinated </a:t>
            </a:r>
            <a:br>
              <a:rPr lang="en-US" sz="1600" dirty="0" smtClean="0"/>
            </a:br>
            <a:r>
              <a:rPr lang="en-US" sz="1600" dirty="0" smtClean="0"/>
              <a:t>by the Intergovernmental Panel on Climate Change (IPCC)</a:t>
            </a:r>
          </a:p>
          <a:p>
            <a:pPr lvl="1">
              <a:defRPr/>
            </a:pPr>
            <a:r>
              <a:rPr lang="en-US" sz="1800" dirty="0" smtClean="0"/>
              <a:t>818 registered analysis projects from 58 countries</a:t>
            </a:r>
          </a:p>
          <a:p>
            <a:pPr lvl="2">
              <a:defRPr/>
            </a:pPr>
            <a:r>
              <a:rPr lang="en-US" sz="1800" dirty="0" smtClean="0"/>
              <a:t>Downloads to date: 123TB/543,500 files, 300 GB/day on average</a:t>
            </a:r>
            <a:endParaRPr lang="en-US" sz="1400" dirty="0" smtClean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019800" y="3711575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eaLnBrk="0" hangingPunct="0"/>
            <a:r>
              <a:rPr lang="en-US"/>
              <a:t>Courtesy: </a:t>
            </a:r>
            <a:r>
              <a:rPr lang="en-GB"/>
              <a:t>http://www.earthsystemgrid.org</a:t>
            </a:r>
          </a:p>
          <a:p>
            <a:pPr eaLnBrk="0" hangingPunct="0"/>
            <a:endParaRPr lang="en-US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2352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&amp; Requirements (1)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Suppose you want to run a job on your local machine</a:t>
            </a:r>
          </a:p>
          <a:p>
            <a:pPr lvl="1">
              <a:defRPr/>
            </a:pPr>
            <a:r>
              <a:rPr lang="en-US" dirty="0"/>
              <a:t>Need to allocate space</a:t>
            </a:r>
          </a:p>
          <a:p>
            <a:pPr lvl="1">
              <a:defRPr/>
            </a:pPr>
            <a:r>
              <a:rPr lang="en-US" dirty="0"/>
              <a:t>Need to bring all input files</a:t>
            </a:r>
          </a:p>
          <a:p>
            <a:pPr lvl="1">
              <a:defRPr/>
            </a:pPr>
            <a:r>
              <a:rPr lang="en-US" dirty="0"/>
              <a:t>Need to ensure correctness of files transferred</a:t>
            </a:r>
          </a:p>
          <a:p>
            <a:pPr lvl="1">
              <a:defRPr/>
            </a:pPr>
            <a:r>
              <a:rPr lang="en-US" dirty="0"/>
              <a:t>Need to monitor and recover from errors</a:t>
            </a:r>
          </a:p>
          <a:p>
            <a:pPr lvl="1">
              <a:defRPr/>
            </a:pPr>
            <a:r>
              <a:rPr lang="en-US" dirty="0"/>
              <a:t>What if files don’t fit space? </a:t>
            </a:r>
            <a:endParaRPr lang="en-US" dirty="0" smtClean="0"/>
          </a:p>
          <a:p>
            <a:pPr lvl="2">
              <a:defRPr/>
            </a:pPr>
            <a:r>
              <a:rPr lang="en-US" sz="1800" dirty="0" smtClean="0"/>
              <a:t>Need </a:t>
            </a:r>
            <a:r>
              <a:rPr lang="en-US" sz="1800" dirty="0"/>
              <a:t>to manage file streaming</a:t>
            </a:r>
          </a:p>
          <a:p>
            <a:pPr lvl="1">
              <a:defRPr/>
            </a:pPr>
            <a:r>
              <a:rPr lang="en-US" dirty="0"/>
              <a:t>Need to remove files to make space for more </a:t>
            </a:r>
            <a:r>
              <a:rPr lang="en-US" dirty="0" smtClean="0"/>
              <a:t>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8"/>
          <p:cNvSpPr>
            <a:spLocks noChangeShapeType="1"/>
          </p:cNvSpPr>
          <p:nvPr/>
        </p:nvSpPr>
        <p:spPr bwMode="auto">
          <a:xfrm>
            <a:off x="3883025" y="3581400"/>
            <a:ext cx="46038" cy="53340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SRMs in ESG</a:t>
            </a:r>
            <a:endParaRPr lang="en-US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65475" y="2144713"/>
            <a:ext cx="1177925" cy="14366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124200" y="2057400"/>
            <a:ext cx="1177925" cy="14366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3273425" y="3589338"/>
            <a:ext cx="3175" cy="37306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887663" y="4083050"/>
            <a:ext cx="3857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2847975" y="42338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130" name="Group 11"/>
          <p:cNvGrpSpPr>
            <a:grpSpLocks/>
          </p:cNvGrpSpPr>
          <p:nvPr/>
        </p:nvGrpSpPr>
        <p:grpSpPr bwMode="auto">
          <a:xfrm>
            <a:off x="2514600" y="3983038"/>
            <a:ext cx="977900" cy="1122362"/>
            <a:chOff x="3270" y="2156"/>
            <a:chExt cx="312" cy="219"/>
          </a:xfrm>
        </p:grpSpPr>
        <p:sp>
          <p:nvSpPr>
            <p:cNvPr id="5219" name="Freeform 12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20" name="Oval 13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21" name="Freeform 14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22" name="Freeform 15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2711450" y="4083050"/>
            <a:ext cx="7032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2695575" y="44624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DISK </a:t>
            </a:r>
          </a:p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CACHE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132513" y="1643063"/>
            <a:ext cx="1182687" cy="685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34" name="Rectangle 20"/>
          <p:cNvSpPr>
            <a:spLocks noChangeArrowheads="1"/>
          </p:cNvSpPr>
          <p:nvPr/>
        </p:nvSpPr>
        <p:spPr bwMode="auto">
          <a:xfrm>
            <a:off x="6091238" y="1601788"/>
            <a:ext cx="1182687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6091238" y="1601788"/>
            <a:ext cx="1182687" cy="685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136" name="Line 22"/>
          <p:cNvSpPr>
            <a:spLocks noChangeShapeType="1"/>
          </p:cNvSpPr>
          <p:nvPr/>
        </p:nvSpPr>
        <p:spPr bwMode="auto">
          <a:xfrm flipH="1">
            <a:off x="7315200" y="1754188"/>
            <a:ext cx="3048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7" name="Group 23"/>
          <p:cNvGrpSpPr>
            <a:grpSpLocks/>
          </p:cNvGrpSpPr>
          <p:nvPr/>
        </p:nvGrpSpPr>
        <p:grpSpPr bwMode="auto">
          <a:xfrm>
            <a:off x="7767638" y="2057400"/>
            <a:ext cx="620712" cy="436563"/>
            <a:chOff x="1452" y="2156"/>
            <a:chExt cx="312" cy="219"/>
          </a:xfrm>
        </p:grpSpPr>
        <p:grpSp>
          <p:nvGrpSpPr>
            <p:cNvPr id="5212" name="Group 24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5215" name="Freeform 25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16" name="Oval 26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17" name="Freeform 27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18" name="Freeform 28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5213" name="Rectangle 29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214" name="Rectangle 30"/>
            <p:cNvSpPr>
              <a:spLocks noChangeArrowheads="1"/>
            </p:cNvSpPr>
            <p:nvPr/>
          </p:nvSpPr>
          <p:spPr bwMode="auto">
            <a:xfrm>
              <a:off x="1531" y="2282"/>
              <a:ext cx="1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138" name="Rectangle 31"/>
          <p:cNvSpPr>
            <a:spLocks noChangeArrowheads="1"/>
          </p:cNvSpPr>
          <p:nvPr/>
        </p:nvSpPr>
        <p:spPr bwMode="auto">
          <a:xfrm>
            <a:off x="6400800" y="1754188"/>
            <a:ext cx="6905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ea typeface="Batang" pitchFamily="18" charset="-127"/>
              </a:rPr>
              <a:t>SRM</a:t>
            </a:r>
            <a:endParaRPr lang="en-US" altLang="ko-KR" b="1">
              <a:solidFill>
                <a:schemeClr val="tx1"/>
              </a:solidFill>
              <a:latin typeface="Arial" charset="0"/>
              <a:ea typeface="Batang" pitchFamily="18" charset="-127"/>
            </a:endParaRPr>
          </a:p>
          <a:p>
            <a:pPr eaLnBrk="0" hangingPunct="0"/>
            <a:r>
              <a:rPr lang="en-US" altLang="ko-KR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LBNL</a:t>
            </a:r>
            <a:endParaRPr lang="en-US" altLang="ko-KR" b="1">
              <a:ea typeface="Batang" pitchFamily="18" charset="-127"/>
            </a:endParaRPr>
          </a:p>
        </p:txBody>
      </p:sp>
      <p:sp>
        <p:nvSpPr>
          <p:cNvPr id="5139" name="Line 32"/>
          <p:cNvSpPr>
            <a:spLocks noChangeShapeType="1"/>
          </p:cNvSpPr>
          <p:nvPr/>
        </p:nvSpPr>
        <p:spPr bwMode="auto">
          <a:xfrm>
            <a:off x="7315200" y="2155825"/>
            <a:ext cx="4572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Rectangle 33"/>
          <p:cNvSpPr>
            <a:spLocks noChangeArrowheads="1"/>
          </p:cNvSpPr>
          <p:nvPr/>
        </p:nvSpPr>
        <p:spPr bwMode="auto">
          <a:xfrm>
            <a:off x="7964488" y="2157413"/>
            <a:ext cx="2476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1" name="Rectangle 34"/>
          <p:cNvSpPr>
            <a:spLocks noChangeArrowheads="1"/>
          </p:cNvSpPr>
          <p:nvPr/>
        </p:nvSpPr>
        <p:spPr bwMode="auto">
          <a:xfrm>
            <a:off x="7924800" y="2308225"/>
            <a:ext cx="3714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4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601788"/>
            <a:ext cx="908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3" name="Group 36"/>
          <p:cNvGrpSpPr>
            <a:grpSpLocks/>
          </p:cNvGrpSpPr>
          <p:nvPr/>
        </p:nvGrpSpPr>
        <p:grpSpPr bwMode="auto">
          <a:xfrm>
            <a:off x="6321425" y="2711450"/>
            <a:ext cx="841375" cy="727075"/>
            <a:chOff x="1084" y="1625"/>
            <a:chExt cx="614" cy="365"/>
          </a:xfrm>
        </p:grpSpPr>
        <p:sp>
          <p:nvSpPr>
            <p:cNvPr id="5209" name="Rectangle 37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10" name="Rectangle 38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11" name="Rectangle 39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44" name="Rectangle 40"/>
          <p:cNvSpPr>
            <a:spLocks noChangeArrowheads="1"/>
          </p:cNvSpPr>
          <p:nvPr/>
        </p:nvSpPr>
        <p:spPr bwMode="auto">
          <a:xfrm>
            <a:off x="6477000" y="28622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ea typeface="Batang" pitchFamily="18" charset="-127"/>
              </a:rPr>
              <a:t>SRM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LANL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>
            <a:off x="7162800" y="3124200"/>
            <a:ext cx="6096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Rectangle 42"/>
          <p:cNvSpPr>
            <a:spLocks noChangeArrowheads="1"/>
          </p:cNvSpPr>
          <p:nvPr/>
        </p:nvSpPr>
        <p:spPr bwMode="auto">
          <a:xfrm>
            <a:off x="8140700" y="2941638"/>
            <a:ext cx="246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7" name="Rectangle 43"/>
          <p:cNvSpPr>
            <a:spLocks noChangeArrowheads="1"/>
          </p:cNvSpPr>
          <p:nvPr/>
        </p:nvSpPr>
        <p:spPr bwMode="auto">
          <a:xfrm>
            <a:off x="8101013" y="3397250"/>
            <a:ext cx="3698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148" name="Group 44"/>
          <p:cNvGrpSpPr>
            <a:grpSpLocks/>
          </p:cNvGrpSpPr>
          <p:nvPr/>
        </p:nvGrpSpPr>
        <p:grpSpPr bwMode="auto">
          <a:xfrm>
            <a:off x="7767638" y="2841625"/>
            <a:ext cx="622300" cy="436563"/>
            <a:chOff x="3270" y="2156"/>
            <a:chExt cx="312" cy="219"/>
          </a:xfrm>
        </p:grpSpPr>
        <p:sp>
          <p:nvSpPr>
            <p:cNvPr id="5205" name="Freeform 4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06" name="Oval 46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07" name="Freeform 47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08" name="Freeform 48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49" name="Rectangle 49"/>
          <p:cNvSpPr>
            <a:spLocks noChangeArrowheads="1"/>
          </p:cNvSpPr>
          <p:nvPr/>
        </p:nvSpPr>
        <p:spPr bwMode="auto">
          <a:xfrm>
            <a:off x="7964488" y="2941638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50" name="Rectangle 50"/>
          <p:cNvSpPr>
            <a:spLocks noChangeArrowheads="1"/>
          </p:cNvSpPr>
          <p:nvPr/>
        </p:nvSpPr>
        <p:spPr bwMode="auto">
          <a:xfrm>
            <a:off x="7924800" y="3397250"/>
            <a:ext cx="3698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151" name="Group 200"/>
          <p:cNvGrpSpPr>
            <a:grpSpLocks/>
          </p:cNvGrpSpPr>
          <p:nvPr/>
        </p:nvGrpSpPr>
        <p:grpSpPr bwMode="auto">
          <a:xfrm>
            <a:off x="3519488" y="4114800"/>
            <a:ext cx="1295400" cy="914400"/>
            <a:chOff x="3505200" y="5410200"/>
            <a:chExt cx="533400" cy="381000"/>
          </a:xfrm>
        </p:grpSpPr>
        <p:sp>
          <p:nvSpPr>
            <p:cNvPr id="5203" name="Oval 95"/>
            <p:cNvSpPr>
              <a:spLocks noChangeArrowheads="1"/>
            </p:cNvSpPr>
            <p:nvPr/>
          </p:nvSpPr>
          <p:spPr bwMode="auto">
            <a:xfrm>
              <a:off x="3505200" y="54102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04" name="Line 96"/>
            <p:cNvSpPr>
              <a:spLocks noChangeShapeType="1"/>
            </p:cNvSpPr>
            <p:nvPr/>
          </p:nvSpPr>
          <p:spPr bwMode="auto">
            <a:xfrm>
              <a:off x="3733800" y="57912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2" name="Group 159"/>
          <p:cNvGrpSpPr>
            <a:grpSpLocks/>
          </p:cNvGrpSpPr>
          <p:nvPr/>
        </p:nvGrpSpPr>
        <p:grpSpPr bwMode="auto">
          <a:xfrm>
            <a:off x="762000" y="2362200"/>
            <a:ext cx="1223963" cy="727075"/>
            <a:chOff x="3332" y="1625"/>
            <a:chExt cx="614" cy="365"/>
          </a:xfrm>
        </p:grpSpPr>
        <p:sp>
          <p:nvSpPr>
            <p:cNvPr id="5200" name="Rectangle 160"/>
            <p:cNvSpPr>
              <a:spLocks noChangeArrowheads="1"/>
            </p:cNvSpPr>
            <p:nvPr/>
          </p:nvSpPr>
          <p:spPr bwMode="auto">
            <a:xfrm>
              <a:off x="3353" y="1646"/>
              <a:ext cx="593" cy="3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01" name="Rectangle 161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202" name="Rectangle 162"/>
            <p:cNvSpPr>
              <a:spLocks noChangeArrowheads="1"/>
            </p:cNvSpPr>
            <p:nvPr/>
          </p:nvSpPr>
          <p:spPr bwMode="auto">
            <a:xfrm>
              <a:off x="3332" y="1625"/>
              <a:ext cx="594" cy="344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53" name="Rectangle 163"/>
          <p:cNvSpPr>
            <a:spLocks noChangeArrowheads="1"/>
          </p:cNvSpPr>
          <p:nvPr/>
        </p:nvSpPr>
        <p:spPr bwMode="auto">
          <a:xfrm>
            <a:off x="1143000" y="2568575"/>
            <a:ext cx="7667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ea typeface="Batang" pitchFamily="18" charset="-127"/>
              </a:rPr>
              <a:t>Portal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54" name="Line 166"/>
          <p:cNvSpPr>
            <a:spLocks noChangeShapeType="1"/>
          </p:cNvSpPr>
          <p:nvPr/>
        </p:nvSpPr>
        <p:spPr bwMode="auto">
          <a:xfrm>
            <a:off x="1828800" y="30480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4648200" y="1066800"/>
          <a:ext cx="1371600" cy="4724400"/>
        </p:xfrm>
        <a:graphic>
          <a:graphicData uri="http://schemas.openxmlformats.org/presentationml/2006/ole">
            <p:oleObj spid="_x0000_s5122" name="Visio" r:id="rId4" imgW="2486025" imgH="4314825" progId="Visio.Drawing.11">
              <p:embed/>
            </p:oleObj>
          </a:graphicData>
        </a:graphic>
      </p:graphicFrame>
      <p:sp>
        <p:nvSpPr>
          <p:cNvPr id="5155" name="Line 169"/>
          <p:cNvSpPr>
            <a:spLocks noChangeShapeType="1"/>
          </p:cNvSpPr>
          <p:nvPr/>
        </p:nvSpPr>
        <p:spPr bwMode="auto">
          <a:xfrm flipV="1">
            <a:off x="4267200" y="1752600"/>
            <a:ext cx="1828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170"/>
          <p:cNvSpPr>
            <a:spLocks noChangeShapeType="1"/>
          </p:cNvSpPr>
          <p:nvPr/>
        </p:nvSpPr>
        <p:spPr bwMode="auto">
          <a:xfrm>
            <a:off x="4267200" y="2819400"/>
            <a:ext cx="2057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171"/>
          <p:cNvSpPr>
            <a:spLocks noChangeShapeType="1"/>
          </p:cNvSpPr>
          <p:nvPr/>
        </p:nvSpPr>
        <p:spPr bwMode="auto">
          <a:xfrm>
            <a:off x="4267200" y="2819400"/>
            <a:ext cx="2057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172"/>
          <p:cNvSpPr>
            <a:spLocks noChangeShapeType="1"/>
          </p:cNvSpPr>
          <p:nvPr/>
        </p:nvSpPr>
        <p:spPr bwMode="auto">
          <a:xfrm>
            <a:off x="4267200" y="2819400"/>
            <a:ext cx="190500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174"/>
          <p:cNvSpPr>
            <a:spLocks noChangeShapeType="1"/>
          </p:cNvSpPr>
          <p:nvPr/>
        </p:nvSpPr>
        <p:spPr bwMode="auto">
          <a:xfrm>
            <a:off x="1981200" y="25908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Oval 4"/>
          <p:cNvSpPr>
            <a:spLocks noChangeArrowheads="1"/>
          </p:cNvSpPr>
          <p:nvPr/>
        </p:nvSpPr>
        <p:spPr bwMode="auto">
          <a:xfrm>
            <a:off x="685800" y="1219200"/>
            <a:ext cx="1447800" cy="533400"/>
          </a:xfrm>
          <a:prstGeom prst="ellipse">
            <a:avLst/>
          </a:prstGeom>
          <a:solidFill>
            <a:srgbClr val="CC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5161" name="Straight Arrow Connector 181"/>
          <p:cNvCxnSpPr>
            <a:cxnSpLocks noChangeShapeType="1"/>
          </p:cNvCxnSpPr>
          <p:nvPr/>
        </p:nvCxnSpPr>
        <p:spPr bwMode="auto">
          <a:xfrm rot="5400000">
            <a:off x="942182" y="2029618"/>
            <a:ext cx="609600" cy="555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62" name="Rectangle 19"/>
          <p:cNvSpPr>
            <a:spLocks noChangeArrowheads="1"/>
          </p:cNvSpPr>
          <p:nvPr/>
        </p:nvSpPr>
        <p:spPr bwMode="auto">
          <a:xfrm>
            <a:off x="6215063" y="4960938"/>
            <a:ext cx="1182687" cy="685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5" name="Rectangle 20"/>
          <p:cNvSpPr>
            <a:spLocks noChangeArrowheads="1"/>
          </p:cNvSpPr>
          <p:nvPr/>
        </p:nvSpPr>
        <p:spPr bwMode="auto">
          <a:xfrm>
            <a:off x="6173788" y="4919663"/>
            <a:ext cx="1182687" cy="685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164" name="Rectangle 21"/>
          <p:cNvSpPr>
            <a:spLocks noChangeArrowheads="1"/>
          </p:cNvSpPr>
          <p:nvPr/>
        </p:nvSpPr>
        <p:spPr bwMode="auto">
          <a:xfrm>
            <a:off x="6173788" y="4919663"/>
            <a:ext cx="1182687" cy="685800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65" name="Line 22"/>
          <p:cNvSpPr>
            <a:spLocks noChangeShapeType="1"/>
          </p:cNvSpPr>
          <p:nvPr/>
        </p:nvSpPr>
        <p:spPr bwMode="auto">
          <a:xfrm flipH="1">
            <a:off x="7397750" y="5072063"/>
            <a:ext cx="3048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66" name="Group 23"/>
          <p:cNvGrpSpPr>
            <a:grpSpLocks/>
          </p:cNvGrpSpPr>
          <p:nvPr/>
        </p:nvGrpSpPr>
        <p:grpSpPr bwMode="auto">
          <a:xfrm>
            <a:off x="7850188" y="5278438"/>
            <a:ext cx="620712" cy="436562"/>
            <a:chOff x="1452" y="2156"/>
            <a:chExt cx="312" cy="219"/>
          </a:xfrm>
        </p:grpSpPr>
        <p:grpSp>
          <p:nvGrpSpPr>
            <p:cNvPr id="5193" name="Group 24"/>
            <p:cNvGrpSpPr>
              <a:grpSpLocks/>
            </p:cNvGrpSpPr>
            <p:nvPr/>
          </p:nvGrpSpPr>
          <p:grpSpPr bwMode="auto">
            <a:xfrm>
              <a:off x="1452" y="2156"/>
              <a:ext cx="312" cy="219"/>
              <a:chOff x="1452" y="2156"/>
              <a:chExt cx="312" cy="219"/>
            </a:xfrm>
          </p:grpSpPr>
          <p:sp>
            <p:nvSpPr>
              <p:cNvPr id="5196" name="Freeform 25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97" name="Oval 26"/>
              <p:cNvSpPr>
                <a:spLocks noChangeArrowheads="1"/>
              </p:cNvSpPr>
              <p:nvPr/>
            </p:nvSpPr>
            <p:spPr bwMode="auto">
              <a:xfrm>
                <a:off x="1452" y="2156"/>
                <a:ext cx="312" cy="55"/>
              </a:xfrm>
              <a:prstGeom prst="ellipse">
                <a:avLst/>
              </a:prstGeom>
              <a:solidFill>
                <a:srgbClr val="D6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98" name="Freeform 27"/>
              <p:cNvSpPr>
                <a:spLocks/>
              </p:cNvSpPr>
              <p:nvPr/>
            </p:nvSpPr>
            <p:spPr bwMode="auto">
              <a:xfrm>
                <a:off x="1452" y="2156"/>
                <a:ext cx="312" cy="219"/>
              </a:xfrm>
              <a:custGeom>
                <a:avLst/>
                <a:gdLst>
                  <a:gd name="T0" fmla="*/ 1 w 4000"/>
                  <a:gd name="T1" fmla="*/ 0 h 2800"/>
                  <a:gd name="T2" fmla="*/ 0 w 4000"/>
                  <a:gd name="T3" fmla="*/ 0 h 2800"/>
                  <a:gd name="T4" fmla="*/ 0 w 4000"/>
                  <a:gd name="T5" fmla="*/ 1 h 2800"/>
                  <a:gd name="T6" fmla="*/ 1 w 4000"/>
                  <a:gd name="T7" fmla="*/ 1 h 2800"/>
                  <a:gd name="T8" fmla="*/ 2 w 4000"/>
                  <a:gd name="T9" fmla="*/ 1 h 2800"/>
                  <a:gd name="T10" fmla="*/ 2 w 4000"/>
                  <a:gd name="T11" fmla="*/ 0 h 2800"/>
                  <a:gd name="T12" fmla="*/ 1 w 4000"/>
                  <a:gd name="T13" fmla="*/ 0 h 2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00"/>
                  <a:gd name="T22" fmla="*/ 0 h 2800"/>
                  <a:gd name="T23" fmla="*/ 4000 w 4000"/>
                  <a:gd name="T24" fmla="*/ 2800 h 2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00" h="2800">
                    <a:moveTo>
                      <a:pt x="2000" y="0"/>
                    </a:moveTo>
                    <a:cubicBezTo>
                      <a:pt x="896" y="0"/>
                      <a:pt x="0" y="157"/>
                      <a:pt x="0" y="350"/>
                    </a:cubicBezTo>
                    <a:lnTo>
                      <a:pt x="0" y="2450"/>
                    </a:lnTo>
                    <a:cubicBezTo>
                      <a:pt x="0" y="2644"/>
                      <a:pt x="896" y="2800"/>
                      <a:pt x="2000" y="2800"/>
                    </a:cubicBezTo>
                    <a:cubicBezTo>
                      <a:pt x="3105" y="2800"/>
                      <a:pt x="4000" y="2644"/>
                      <a:pt x="4000" y="2450"/>
                    </a:cubicBezTo>
                    <a:lnTo>
                      <a:pt x="4000" y="350"/>
                    </a:lnTo>
                    <a:cubicBezTo>
                      <a:pt x="4000" y="157"/>
                      <a:pt x="3105" y="0"/>
                      <a:pt x="2000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99" name="Freeform 28"/>
              <p:cNvSpPr>
                <a:spLocks/>
              </p:cNvSpPr>
              <p:nvPr/>
            </p:nvSpPr>
            <p:spPr bwMode="auto">
              <a:xfrm>
                <a:off x="1452" y="2184"/>
                <a:ext cx="312" cy="27"/>
              </a:xfrm>
              <a:custGeom>
                <a:avLst/>
                <a:gdLst>
                  <a:gd name="T0" fmla="*/ 0 w 312"/>
                  <a:gd name="T1" fmla="*/ 0 h 27"/>
                  <a:gd name="T2" fmla="*/ 156 w 312"/>
                  <a:gd name="T3" fmla="*/ 27 h 27"/>
                  <a:gd name="T4" fmla="*/ 312 w 31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7"/>
                  <a:gd name="T11" fmla="*/ 312 w 31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7">
                    <a:moveTo>
                      <a:pt x="0" y="0"/>
                    </a:moveTo>
                    <a:cubicBezTo>
                      <a:pt x="0" y="15"/>
                      <a:pt x="70" y="27"/>
                      <a:pt x="156" y="27"/>
                    </a:cubicBezTo>
                    <a:cubicBezTo>
                      <a:pt x="243" y="27"/>
                      <a:pt x="312" y="15"/>
                      <a:pt x="312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5194" name="Rectangle 29"/>
            <p:cNvSpPr>
              <a:spLocks noChangeArrowheads="1"/>
            </p:cNvSpPr>
            <p:nvPr/>
          </p:nvSpPr>
          <p:spPr bwMode="auto">
            <a:xfrm>
              <a:off x="1551" y="2206"/>
              <a:ext cx="12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Disk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95" name="Rectangle 30"/>
            <p:cNvSpPr>
              <a:spLocks noChangeArrowheads="1"/>
            </p:cNvSpPr>
            <p:nvPr/>
          </p:nvSpPr>
          <p:spPr bwMode="auto">
            <a:xfrm>
              <a:off x="1531" y="2282"/>
              <a:ext cx="1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altLang="ko-KR" sz="800">
                  <a:latin typeface="Times"/>
                  <a:ea typeface="Batang" pitchFamily="18" charset="-127"/>
                </a:rPr>
                <a:t>Cache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167" name="Rectangle 31"/>
          <p:cNvSpPr>
            <a:spLocks noChangeArrowheads="1"/>
          </p:cNvSpPr>
          <p:nvPr/>
        </p:nvSpPr>
        <p:spPr bwMode="auto">
          <a:xfrm>
            <a:off x="6478588" y="5072063"/>
            <a:ext cx="6842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ea typeface="Batang" pitchFamily="18" charset="-127"/>
              </a:rPr>
              <a:t>SRM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ORNL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68" name="Line 32"/>
          <p:cNvSpPr>
            <a:spLocks noChangeShapeType="1"/>
          </p:cNvSpPr>
          <p:nvPr/>
        </p:nvSpPr>
        <p:spPr bwMode="auto">
          <a:xfrm>
            <a:off x="7397750" y="5376863"/>
            <a:ext cx="4572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Rectangle 33"/>
          <p:cNvSpPr>
            <a:spLocks noChangeArrowheads="1"/>
          </p:cNvSpPr>
          <p:nvPr/>
        </p:nvSpPr>
        <p:spPr bwMode="auto">
          <a:xfrm>
            <a:off x="8047038" y="5378450"/>
            <a:ext cx="2476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70" name="Rectangle 34"/>
          <p:cNvSpPr>
            <a:spLocks noChangeArrowheads="1"/>
          </p:cNvSpPr>
          <p:nvPr/>
        </p:nvSpPr>
        <p:spPr bwMode="auto">
          <a:xfrm>
            <a:off x="8007350" y="5529263"/>
            <a:ext cx="371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7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550" y="4838700"/>
            <a:ext cx="908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72" name="Group 36"/>
          <p:cNvGrpSpPr>
            <a:grpSpLocks/>
          </p:cNvGrpSpPr>
          <p:nvPr/>
        </p:nvGrpSpPr>
        <p:grpSpPr bwMode="auto">
          <a:xfrm>
            <a:off x="6308725" y="3811588"/>
            <a:ext cx="841375" cy="727075"/>
            <a:chOff x="1084" y="1625"/>
            <a:chExt cx="614" cy="365"/>
          </a:xfrm>
        </p:grpSpPr>
        <p:sp>
          <p:nvSpPr>
            <p:cNvPr id="5190" name="Rectangle 37"/>
            <p:cNvSpPr>
              <a:spLocks noChangeArrowheads="1"/>
            </p:cNvSpPr>
            <p:nvPr/>
          </p:nvSpPr>
          <p:spPr bwMode="auto">
            <a:xfrm>
              <a:off x="1105" y="1646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91" name="Rectangle 38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92" name="Rectangle 39"/>
            <p:cNvSpPr>
              <a:spLocks noChangeArrowheads="1"/>
            </p:cNvSpPr>
            <p:nvPr/>
          </p:nvSpPr>
          <p:spPr bwMode="auto">
            <a:xfrm>
              <a:off x="1084" y="1625"/>
              <a:ext cx="593" cy="344"/>
            </a:xfrm>
            <a:prstGeom prst="rect">
              <a:avLst/>
            </a:prstGeom>
            <a:solidFill>
              <a:srgbClr val="CCFFCC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73" name="Rectangle 40"/>
          <p:cNvSpPr>
            <a:spLocks noChangeArrowheads="1"/>
          </p:cNvSpPr>
          <p:nvPr/>
        </p:nvSpPr>
        <p:spPr bwMode="auto">
          <a:xfrm>
            <a:off x="6464300" y="396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b="1">
                <a:ea typeface="Batang" pitchFamily="18" charset="-127"/>
              </a:rPr>
              <a:t>SRM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LLNL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74" name="Line 41"/>
          <p:cNvSpPr>
            <a:spLocks noChangeShapeType="1"/>
          </p:cNvSpPr>
          <p:nvPr/>
        </p:nvSpPr>
        <p:spPr bwMode="auto">
          <a:xfrm>
            <a:off x="7150100" y="4116388"/>
            <a:ext cx="609600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5" name="Rectangle 42"/>
          <p:cNvSpPr>
            <a:spLocks noChangeArrowheads="1"/>
          </p:cNvSpPr>
          <p:nvPr/>
        </p:nvSpPr>
        <p:spPr bwMode="auto">
          <a:xfrm>
            <a:off x="8128000" y="4041775"/>
            <a:ext cx="246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76" name="Rectangle 43"/>
          <p:cNvSpPr>
            <a:spLocks noChangeArrowheads="1"/>
          </p:cNvSpPr>
          <p:nvPr/>
        </p:nvSpPr>
        <p:spPr bwMode="auto">
          <a:xfrm>
            <a:off x="8088313" y="4192588"/>
            <a:ext cx="369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177" name="Group 44"/>
          <p:cNvGrpSpPr>
            <a:grpSpLocks/>
          </p:cNvGrpSpPr>
          <p:nvPr/>
        </p:nvGrpSpPr>
        <p:grpSpPr bwMode="auto">
          <a:xfrm>
            <a:off x="7754938" y="3941763"/>
            <a:ext cx="622300" cy="436562"/>
            <a:chOff x="3270" y="2156"/>
            <a:chExt cx="312" cy="219"/>
          </a:xfrm>
        </p:grpSpPr>
        <p:sp>
          <p:nvSpPr>
            <p:cNvPr id="5186" name="Freeform 45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solidFill>
              <a:srgbClr val="CC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87" name="Oval 46"/>
            <p:cNvSpPr>
              <a:spLocks noChangeArrowheads="1"/>
            </p:cNvSpPr>
            <p:nvPr/>
          </p:nvSpPr>
          <p:spPr bwMode="auto">
            <a:xfrm>
              <a:off x="3270" y="2156"/>
              <a:ext cx="312" cy="55"/>
            </a:xfrm>
            <a:prstGeom prst="ellipse">
              <a:avLst/>
            </a:prstGeom>
            <a:solidFill>
              <a:srgbClr val="D6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88" name="Freeform 47"/>
            <p:cNvSpPr>
              <a:spLocks/>
            </p:cNvSpPr>
            <p:nvPr/>
          </p:nvSpPr>
          <p:spPr bwMode="auto">
            <a:xfrm>
              <a:off x="3270" y="2156"/>
              <a:ext cx="312" cy="219"/>
            </a:xfrm>
            <a:custGeom>
              <a:avLst/>
              <a:gdLst>
                <a:gd name="T0" fmla="*/ 4 w 2000"/>
                <a:gd name="T1" fmla="*/ 0 h 1400"/>
                <a:gd name="T2" fmla="*/ 0 w 2000"/>
                <a:gd name="T3" fmla="*/ 1 h 1400"/>
                <a:gd name="T4" fmla="*/ 0 w 2000"/>
                <a:gd name="T5" fmla="*/ 5 h 1400"/>
                <a:gd name="T6" fmla="*/ 4 w 2000"/>
                <a:gd name="T7" fmla="*/ 5 h 1400"/>
                <a:gd name="T8" fmla="*/ 8 w 2000"/>
                <a:gd name="T9" fmla="*/ 5 h 1400"/>
                <a:gd name="T10" fmla="*/ 8 w 2000"/>
                <a:gd name="T11" fmla="*/ 1 h 1400"/>
                <a:gd name="T12" fmla="*/ 4 w 2000"/>
                <a:gd name="T13" fmla="*/ 0 h 1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"/>
                <a:gd name="T22" fmla="*/ 0 h 1400"/>
                <a:gd name="T23" fmla="*/ 2000 w 2000"/>
                <a:gd name="T24" fmla="*/ 1400 h 1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" h="1400">
                  <a:moveTo>
                    <a:pt x="1000" y="0"/>
                  </a:moveTo>
                  <a:cubicBezTo>
                    <a:pt x="448" y="0"/>
                    <a:pt x="0" y="79"/>
                    <a:pt x="0" y="175"/>
                  </a:cubicBezTo>
                  <a:lnTo>
                    <a:pt x="0" y="1225"/>
                  </a:lnTo>
                  <a:cubicBezTo>
                    <a:pt x="0" y="1322"/>
                    <a:pt x="448" y="1400"/>
                    <a:pt x="1000" y="1400"/>
                  </a:cubicBezTo>
                  <a:cubicBezTo>
                    <a:pt x="1552" y="1400"/>
                    <a:pt x="2000" y="1322"/>
                    <a:pt x="2000" y="1225"/>
                  </a:cubicBezTo>
                  <a:lnTo>
                    <a:pt x="2000" y="175"/>
                  </a:lnTo>
                  <a:cubicBezTo>
                    <a:pt x="2000" y="79"/>
                    <a:pt x="1552" y="0"/>
                    <a:pt x="1000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189" name="Freeform 48"/>
            <p:cNvSpPr>
              <a:spLocks/>
            </p:cNvSpPr>
            <p:nvPr/>
          </p:nvSpPr>
          <p:spPr bwMode="auto">
            <a:xfrm>
              <a:off x="3270" y="2184"/>
              <a:ext cx="312" cy="27"/>
            </a:xfrm>
            <a:custGeom>
              <a:avLst/>
              <a:gdLst>
                <a:gd name="T0" fmla="*/ 0 w 312"/>
                <a:gd name="T1" fmla="*/ 0 h 27"/>
                <a:gd name="T2" fmla="*/ 156 w 312"/>
                <a:gd name="T3" fmla="*/ 27 h 27"/>
                <a:gd name="T4" fmla="*/ 312 w 312"/>
                <a:gd name="T5" fmla="*/ 0 h 27"/>
                <a:gd name="T6" fmla="*/ 0 60000 65536"/>
                <a:gd name="T7" fmla="*/ 0 60000 65536"/>
                <a:gd name="T8" fmla="*/ 0 60000 65536"/>
                <a:gd name="T9" fmla="*/ 0 w 312"/>
                <a:gd name="T10" fmla="*/ 0 h 27"/>
                <a:gd name="T11" fmla="*/ 312 w 312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27">
                  <a:moveTo>
                    <a:pt x="0" y="0"/>
                  </a:moveTo>
                  <a:cubicBezTo>
                    <a:pt x="0" y="15"/>
                    <a:pt x="70" y="27"/>
                    <a:pt x="156" y="27"/>
                  </a:cubicBezTo>
                  <a:cubicBezTo>
                    <a:pt x="242" y="27"/>
                    <a:pt x="312" y="15"/>
                    <a:pt x="312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78" name="Rectangle 49"/>
          <p:cNvSpPr>
            <a:spLocks noChangeArrowheads="1"/>
          </p:cNvSpPr>
          <p:nvPr/>
        </p:nvSpPr>
        <p:spPr bwMode="auto">
          <a:xfrm>
            <a:off x="7951788" y="4041775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Disk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79" name="Rectangle 50"/>
          <p:cNvSpPr>
            <a:spLocks noChangeArrowheads="1"/>
          </p:cNvSpPr>
          <p:nvPr/>
        </p:nvSpPr>
        <p:spPr bwMode="auto">
          <a:xfrm>
            <a:off x="7912100" y="4192588"/>
            <a:ext cx="3698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800">
                <a:latin typeface="Times"/>
                <a:ea typeface="Batang" pitchFamily="18" charset="-127"/>
              </a:rPr>
              <a:t>Cache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80" name="Text Box 165"/>
          <p:cNvSpPr txBox="1">
            <a:spLocks noChangeArrowheads="1"/>
          </p:cNvSpPr>
          <p:nvPr/>
        </p:nvSpPr>
        <p:spPr bwMode="auto">
          <a:xfrm>
            <a:off x="152400" y="1828800"/>
            <a:ext cx="10985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Files Selection</a:t>
            </a:r>
          </a:p>
          <a:p>
            <a:pPr eaLnBrk="0" hangingPunct="0"/>
            <a:r>
              <a:rPr lang="en-US"/>
              <a:t>And Request</a:t>
            </a:r>
          </a:p>
        </p:txBody>
      </p:sp>
      <p:cxnSp>
        <p:nvCxnSpPr>
          <p:cNvPr id="5181" name="Straight Arrow Connector 220"/>
          <p:cNvCxnSpPr>
            <a:cxnSpLocks noChangeShapeType="1"/>
            <a:stCxn id="5202" idx="0"/>
            <a:endCxn id="5160" idx="4"/>
          </p:cNvCxnSpPr>
          <p:nvPr/>
        </p:nvCxnSpPr>
        <p:spPr bwMode="auto">
          <a:xfrm rot="5400000" flipH="1" flipV="1">
            <a:off x="1077119" y="2029619"/>
            <a:ext cx="609600" cy="555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82" name="Text Box 165"/>
          <p:cNvSpPr txBox="1">
            <a:spLocks noChangeArrowheads="1"/>
          </p:cNvSpPr>
          <p:nvPr/>
        </p:nvSpPr>
        <p:spPr bwMode="auto">
          <a:xfrm>
            <a:off x="1360488" y="1905000"/>
            <a:ext cx="79216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download</a:t>
            </a:r>
          </a:p>
        </p:txBody>
      </p:sp>
      <p:sp>
        <p:nvSpPr>
          <p:cNvPr id="5183" name="Rectangle 17"/>
          <p:cNvSpPr>
            <a:spLocks noChangeArrowheads="1"/>
          </p:cNvSpPr>
          <p:nvPr/>
        </p:nvSpPr>
        <p:spPr bwMode="auto">
          <a:xfrm>
            <a:off x="3686175" y="4386263"/>
            <a:ext cx="5810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altLang="ko-KR">
                <a:latin typeface="Arial" charset="0"/>
                <a:ea typeface="Batang" pitchFamily="18" charset="-127"/>
              </a:rPr>
              <a:t>NCAR</a:t>
            </a:r>
          </a:p>
          <a:p>
            <a:pPr algn="ctr" eaLnBrk="0" hangingPunct="0"/>
            <a:r>
              <a:rPr lang="en-US">
                <a:solidFill>
                  <a:schemeClr val="tx1"/>
                </a:solidFill>
                <a:latin typeface="Arial" charset="0"/>
                <a:ea typeface="Batang" pitchFamily="18" charset="-127"/>
              </a:rPr>
              <a:t>MSS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124200" y="2057400"/>
            <a:ext cx="1177925" cy="14366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185" name="Rectangle 7"/>
          <p:cNvSpPr>
            <a:spLocks noChangeArrowheads="1"/>
          </p:cNvSpPr>
          <p:nvPr/>
        </p:nvSpPr>
        <p:spPr bwMode="auto">
          <a:xfrm>
            <a:off x="3276600" y="2362200"/>
            <a:ext cx="77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ko-KR" sz="1600" b="1">
                <a:latin typeface="Arial" charset="0"/>
                <a:ea typeface="Batang" pitchFamily="18" charset="-127"/>
              </a:rPr>
              <a:t>SRM</a:t>
            </a:r>
          </a:p>
          <a:p>
            <a:pPr eaLnBrk="0" hangingPunct="0"/>
            <a:r>
              <a:rPr lang="en-US" sz="1600" b="1">
                <a:solidFill>
                  <a:schemeClr val="tx1"/>
                </a:solidFill>
                <a:latin typeface="Arial" charset="0"/>
                <a:ea typeface="Batang" pitchFamily="18" charset="-127"/>
              </a:rPr>
              <a:t>@ NCAR</a:t>
            </a:r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447800" y="28575"/>
            <a:ext cx="67818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algn="ctr" defTabSz="825500" eaLnBrk="0" hangingPunct="0"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SRM works in concert with other Grid components in ESG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85800" y="28575"/>
            <a:ext cx="75819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4138" tIns="41275" rIns="84138" bIns="41275" anchor="ctr"/>
          <a:lstStyle/>
          <a:p>
            <a:pPr defTabSz="825500" eaLnBrk="0" hangingPunct="0">
              <a:defRPr/>
            </a:pPr>
            <a:r>
              <a:rPr 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en-US" sz="32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endParaRPr lang="en-US" sz="2000" b="1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0167" name="AutoShape 7"/>
          <p:cNvSpPr>
            <a:spLocks noChangeAspect="1" noChangeArrowheads="1"/>
          </p:cNvSpPr>
          <p:nvPr/>
        </p:nvSpPr>
        <p:spPr bwMode="auto">
          <a:xfrm>
            <a:off x="1219200" y="5473700"/>
            <a:ext cx="1905000" cy="2413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MCS Metadata Cataloguing Services</a:t>
            </a:r>
          </a:p>
        </p:txBody>
      </p:sp>
      <p:sp>
        <p:nvSpPr>
          <p:cNvPr id="220168" name="AutoShape 8"/>
          <p:cNvSpPr>
            <a:spLocks noChangeAspect="1" noChangeArrowheads="1"/>
          </p:cNvSpPr>
          <p:nvPr/>
        </p:nvSpPr>
        <p:spPr bwMode="auto">
          <a:xfrm>
            <a:off x="1219200" y="5778500"/>
            <a:ext cx="1905000" cy="2413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 Replica Location Services</a:t>
            </a:r>
          </a:p>
        </p:txBody>
      </p:sp>
      <p:sp>
        <p:nvSpPr>
          <p:cNvPr id="220171" name="AutoShape 11"/>
          <p:cNvSpPr>
            <a:spLocks noChangeAspect="1" noChangeArrowheads="1"/>
          </p:cNvSpPr>
          <p:nvPr/>
        </p:nvSpPr>
        <p:spPr bwMode="auto">
          <a:xfrm>
            <a:off x="5467350" y="4152900"/>
            <a:ext cx="592138" cy="2857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MyProxy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75782" name="AutoShape 22"/>
          <p:cNvSpPr>
            <a:spLocks noChangeArrowheads="1"/>
          </p:cNvSpPr>
          <p:nvPr/>
        </p:nvSpPr>
        <p:spPr bwMode="auto">
          <a:xfrm>
            <a:off x="4459288" y="5715000"/>
            <a:ext cx="762000" cy="609600"/>
          </a:xfrm>
          <a:prstGeom prst="flowChartMagneticTap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MSS</a:t>
            </a:r>
          </a:p>
          <a:p>
            <a:pPr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Mass </a:t>
            </a:r>
          </a:p>
          <a:p>
            <a:pPr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Torage</a:t>
            </a:r>
          </a:p>
          <a:p>
            <a:pPr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System</a:t>
            </a:r>
          </a:p>
        </p:txBody>
      </p:sp>
      <p:sp>
        <p:nvSpPr>
          <p:cNvPr id="75783" name="AutoShape 23"/>
          <p:cNvSpPr>
            <a:spLocks noChangeArrowheads="1"/>
          </p:cNvSpPr>
          <p:nvPr/>
        </p:nvSpPr>
        <p:spPr bwMode="auto">
          <a:xfrm>
            <a:off x="5373688" y="5867400"/>
            <a:ext cx="757237" cy="4445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75784" name="AutoShape 24"/>
          <p:cNvSpPr>
            <a:spLocks noChangeArrowheads="1"/>
          </p:cNvSpPr>
          <p:nvPr/>
        </p:nvSpPr>
        <p:spPr bwMode="auto">
          <a:xfrm>
            <a:off x="1057275" y="2057400"/>
            <a:ext cx="695325" cy="4572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75785" name="AutoShape 25"/>
          <p:cNvSpPr>
            <a:spLocks noChangeArrowheads="1"/>
          </p:cNvSpPr>
          <p:nvPr/>
        </p:nvSpPr>
        <p:spPr bwMode="auto">
          <a:xfrm>
            <a:off x="1828800" y="1981200"/>
            <a:ext cx="738188" cy="533400"/>
          </a:xfrm>
          <a:prstGeom prst="flowChartMagneticTap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HPSS</a:t>
            </a:r>
          </a:p>
        </p:txBody>
      </p:sp>
      <p:sp>
        <p:nvSpPr>
          <p:cNvPr id="75786" name="AutoShape 26"/>
          <p:cNvSpPr>
            <a:spLocks noChangeArrowheads="1"/>
          </p:cNvSpPr>
          <p:nvPr/>
        </p:nvSpPr>
        <p:spPr bwMode="auto">
          <a:xfrm>
            <a:off x="7848600" y="4394200"/>
            <a:ext cx="695325" cy="4826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75787" name="AutoShape 27"/>
          <p:cNvSpPr>
            <a:spLocks noChangeArrowheads="1"/>
          </p:cNvSpPr>
          <p:nvPr/>
        </p:nvSpPr>
        <p:spPr bwMode="auto">
          <a:xfrm>
            <a:off x="7045325" y="4419600"/>
            <a:ext cx="650875" cy="482600"/>
          </a:xfrm>
          <a:prstGeom prst="flowChartMagneticTap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HPSS</a:t>
            </a:r>
          </a:p>
        </p:txBody>
      </p:sp>
      <p:sp>
        <p:nvSpPr>
          <p:cNvPr id="220189" name="AutoShape 29"/>
          <p:cNvSpPr>
            <a:spLocks noChangeAspect="1" noChangeArrowheads="1"/>
          </p:cNvSpPr>
          <p:nvPr/>
        </p:nvSpPr>
        <p:spPr bwMode="auto">
          <a:xfrm>
            <a:off x="1187450" y="4521200"/>
            <a:ext cx="855663" cy="50800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700" b="1" dirty="0" err="1">
                <a:solidFill>
                  <a:srgbClr val="FFCC00"/>
                </a:solidFill>
                <a:latin typeface="Helvetica" pitchFamily="34" charset="0"/>
                <a:cs typeface="+mn-cs"/>
              </a:rPr>
              <a:t>BeStMan</a:t>
            </a:r>
            <a:r>
              <a:rPr lang="en-US" sz="7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/SRM</a:t>
            </a:r>
          </a:p>
          <a:p>
            <a:pPr eaLnBrk="0" hangingPunct="0">
              <a:defRPr/>
            </a:pPr>
            <a:r>
              <a:rPr lang="en-US" sz="7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7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cxnSp>
        <p:nvCxnSpPr>
          <p:cNvPr id="75789" name="AutoShape 30"/>
          <p:cNvCxnSpPr>
            <a:cxnSpLocks noChangeShapeType="1"/>
            <a:endCxn id="220189" idx="1"/>
          </p:cNvCxnSpPr>
          <p:nvPr/>
        </p:nvCxnSpPr>
        <p:spPr bwMode="auto">
          <a:xfrm flipH="1">
            <a:off x="1187450" y="4140200"/>
            <a:ext cx="328613" cy="635000"/>
          </a:xfrm>
          <a:prstGeom prst="bentConnector5">
            <a:avLst>
              <a:gd name="adj1" fmla="val -40676"/>
              <a:gd name="adj2" fmla="val 45000"/>
              <a:gd name="adj3" fmla="val 1225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0191" name="AutoShape 31"/>
          <p:cNvSpPr>
            <a:spLocks noChangeAspect="1" noChangeArrowheads="1"/>
          </p:cNvSpPr>
          <p:nvPr/>
        </p:nvSpPr>
        <p:spPr bwMode="auto">
          <a:xfrm>
            <a:off x="1120775" y="2755900"/>
            <a:ext cx="985838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rgbClr val="FFCC00"/>
                </a:solidFill>
                <a:latin typeface="Helvetica" pitchFamily="34" charset="0"/>
                <a:cs typeface="+mn-cs"/>
              </a:rPr>
              <a:t>BeStMan</a:t>
            </a: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/SRM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sp>
        <p:nvSpPr>
          <p:cNvPr id="220192" name="AutoShape 32"/>
          <p:cNvSpPr>
            <a:spLocks noChangeAspect="1" noChangeArrowheads="1"/>
          </p:cNvSpPr>
          <p:nvPr/>
        </p:nvSpPr>
        <p:spPr bwMode="auto">
          <a:xfrm>
            <a:off x="4840288" y="4991100"/>
            <a:ext cx="1050925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rgbClr val="FFCC00"/>
                </a:solidFill>
                <a:latin typeface="Helvetica" pitchFamily="34" charset="0"/>
                <a:cs typeface="+mn-cs"/>
              </a:rPr>
              <a:t>BeStMan</a:t>
            </a: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/SRM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sp>
        <p:nvSpPr>
          <p:cNvPr id="220193" name="AutoShape 33"/>
          <p:cNvSpPr>
            <a:spLocks noChangeAspect="1" noChangeArrowheads="1"/>
          </p:cNvSpPr>
          <p:nvPr/>
        </p:nvSpPr>
        <p:spPr bwMode="auto">
          <a:xfrm>
            <a:off x="7427913" y="3695700"/>
            <a:ext cx="1052512" cy="47625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rgbClr val="FFCC00"/>
                </a:solidFill>
                <a:latin typeface="Helvetica" pitchFamily="34" charset="0"/>
                <a:cs typeface="+mn-cs"/>
              </a:rPr>
              <a:t>BeStMan</a:t>
            </a: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/SRM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8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cxnSp>
        <p:nvCxnSpPr>
          <p:cNvPr id="75793" name="AutoShape 34"/>
          <p:cNvCxnSpPr>
            <a:cxnSpLocks noChangeShapeType="1"/>
            <a:stCxn id="220193" idx="3"/>
            <a:endCxn id="75786" idx="1"/>
          </p:cNvCxnSpPr>
          <p:nvPr/>
        </p:nvCxnSpPr>
        <p:spPr bwMode="auto">
          <a:xfrm flipH="1">
            <a:off x="8196263" y="3933825"/>
            <a:ext cx="284162" cy="460375"/>
          </a:xfrm>
          <a:prstGeom prst="bentConnector4">
            <a:avLst>
              <a:gd name="adj1" fmla="val -80449"/>
              <a:gd name="adj2" fmla="val 75861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75794" name="AutoShape 35"/>
          <p:cNvCxnSpPr>
            <a:cxnSpLocks noChangeShapeType="1"/>
            <a:stCxn id="220193" idx="2"/>
            <a:endCxn id="75787" idx="0"/>
          </p:cNvCxnSpPr>
          <p:nvPr/>
        </p:nvCxnSpPr>
        <p:spPr bwMode="auto">
          <a:xfrm rot="5400000">
            <a:off x="7539038" y="4003675"/>
            <a:ext cx="247650" cy="584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75795" name="AutoShape 38"/>
          <p:cNvCxnSpPr>
            <a:cxnSpLocks noChangeShapeType="1"/>
            <a:stCxn id="220192" idx="2"/>
            <a:endCxn id="75783" idx="1"/>
          </p:cNvCxnSpPr>
          <p:nvPr/>
        </p:nvCxnSpPr>
        <p:spPr bwMode="auto">
          <a:xfrm rot="16200000" flipH="1">
            <a:off x="5358607" y="5474493"/>
            <a:ext cx="400050" cy="385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75796" name="AutoShape 39"/>
          <p:cNvCxnSpPr>
            <a:cxnSpLocks noChangeShapeType="1"/>
            <a:stCxn id="220192" idx="2"/>
            <a:endCxn id="75782" idx="0"/>
          </p:cNvCxnSpPr>
          <p:nvPr/>
        </p:nvCxnSpPr>
        <p:spPr bwMode="auto">
          <a:xfrm rot="5400000">
            <a:off x="4979194" y="5328444"/>
            <a:ext cx="247650" cy="5254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75797" name="AutoShape 42"/>
          <p:cNvCxnSpPr>
            <a:cxnSpLocks noChangeShapeType="1"/>
            <a:stCxn id="220191" idx="0"/>
            <a:endCxn id="75785" idx="2"/>
          </p:cNvCxnSpPr>
          <p:nvPr/>
        </p:nvCxnSpPr>
        <p:spPr bwMode="auto">
          <a:xfrm rot="5400000" flipH="1" flipV="1">
            <a:off x="1785144" y="2342356"/>
            <a:ext cx="241300" cy="58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0207" name="AutoShape 47"/>
          <p:cNvSpPr>
            <a:spLocks noChangeAspect="1" noChangeArrowheads="1"/>
          </p:cNvSpPr>
          <p:nvPr/>
        </p:nvSpPr>
        <p:spPr bwMode="auto">
          <a:xfrm>
            <a:off x="2238375" y="3003550"/>
            <a:ext cx="590550" cy="3492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sp>
        <p:nvSpPr>
          <p:cNvPr id="220208" name="AutoShape 48"/>
          <p:cNvSpPr>
            <a:spLocks noChangeAspect="1" noChangeArrowheads="1"/>
          </p:cNvSpPr>
          <p:nvPr/>
        </p:nvSpPr>
        <p:spPr bwMode="auto">
          <a:xfrm>
            <a:off x="2238375" y="4648200"/>
            <a:ext cx="885825" cy="2286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 server</a:t>
            </a:r>
          </a:p>
        </p:txBody>
      </p:sp>
      <p:sp>
        <p:nvSpPr>
          <p:cNvPr id="220209" name="AutoShape 49"/>
          <p:cNvSpPr>
            <a:spLocks noChangeAspect="1" noChangeArrowheads="1"/>
          </p:cNvSpPr>
          <p:nvPr/>
        </p:nvSpPr>
        <p:spPr bwMode="auto">
          <a:xfrm>
            <a:off x="3965575" y="5016500"/>
            <a:ext cx="592138" cy="3492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sp>
        <p:nvSpPr>
          <p:cNvPr id="220210" name="AutoShape 50"/>
          <p:cNvSpPr>
            <a:spLocks noChangeAspect="1" noChangeArrowheads="1"/>
          </p:cNvSpPr>
          <p:nvPr/>
        </p:nvSpPr>
        <p:spPr bwMode="auto">
          <a:xfrm>
            <a:off x="6705600" y="3822700"/>
            <a:ext cx="592138" cy="3492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cxnSp>
        <p:nvCxnSpPr>
          <p:cNvPr id="75802" name="AutoShape 51"/>
          <p:cNvCxnSpPr>
            <a:cxnSpLocks noChangeShapeType="1"/>
            <a:stCxn id="220193" idx="1"/>
            <a:endCxn id="220210" idx="3"/>
          </p:cNvCxnSpPr>
          <p:nvPr/>
        </p:nvCxnSpPr>
        <p:spPr bwMode="auto">
          <a:xfrm flipH="1">
            <a:off x="7297738" y="3933825"/>
            <a:ext cx="130175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803" name="AutoShape 52"/>
          <p:cNvCxnSpPr>
            <a:cxnSpLocks noChangeShapeType="1"/>
            <a:stCxn id="220191" idx="2"/>
            <a:endCxn id="220207" idx="2"/>
          </p:cNvCxnSpPr>
          <p:nvPr/>
        </p:nvCxnSpPr>
        <p:spPr bwMode="auto">
          <a:xfrm rot="16200000" flipH="1">
            <a:off x="2013744" y="2832894"/>
            <a:ext cx="120650" cy="919162"/>
          </a:xfrm>
          <a:prstGeom prst="bentConnector3">
            <a:avLst>
              <a:gd name="adj1" fmla="val 18421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5804" name="AutoShape 53"/>
          <p:cNvCxnSpPr>
            <a:cxnSpLocks noChangeShapeType="1"/>
            <a:stCxn id="220192" idx="1"/>
            <a:endCxn id="220209" idx="2"/>
          </p:cNvCxnSpPr>
          <p:nvPr/>
        </p:nvCxnSpPr>
        <p:spPr bwMode="auto">
          <a:xfrm rot="10800000" flipV="1">
            <a:off x="4262438" y="5229225"/>
            <a:ext cx="577850" cy="136525"/>
          </a:xfrm>
          <a:prstGeom prst="bentConnector4">
            <a:avLst>
              <a:gd name="adj1" fmla="val 24417"/>
              <a:gd name="adj2" fmla="val 2116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20214" name="AutoShape 54"/>
          <p:cNvSpPr>
            <a:spLocks noChangeAspect="1" noChangeArrowheads="1"/>
          </p:cNvSpPr>
          <p:nvPr/>
        </p:nvSpPr>
        <p:spPr bwMode="auto">
          <a:xfrm>
            <a:off x="3694113" y="4533900"/>
            <a:ext cx="765175" cy="3302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OPeNDAP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-g</a:t>
            </a:r>
          </a:p>
        </p:txBody>
      </p:sp>
      <p:sp>
        <p:nvSpPr>
          <p:cNvPr id="75806" name="Rectangle 58"/>
          <p:cNvSpPr>
            <a:spLocks noChangeArrowheads="1"/>
          </p:cNvSpPr>
          <p:nvPr/>
        </p:nvSpPr>
        <p:spPr bwMode="auto">
          <a:xfrm>
            <a:off x="990600" y="1739900"/>
            <a:ext cx="2035175" cy="1778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cxnSp>
        <p:nvCxnSpPr>
          <p:cNvPr id="75807" name="AutoShape 59"/>
          <p:cNvCxnSpPr>
            <a:cxnSpLocks noChangeShapeType="1"/>
            <a:stCxn id="75784" idx="3"/>
            <a:endCxn id="220191" idx="0"/>
          </p:cNvCxnSpPr>
          <p:nvPr/>
        </p:nvCxnSpPr>
        <p:spPr bwMode="auto">
          <a:xfrm rot="16200000" flipH="1">
            <a:off x="1389063" y="2530475"/>
            <a:ext cx="241300" cy="209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75808" name="Text Box 60"/>
          <p:cNvSpPr txBox="1">
            <a:spLocks noChangeArrowheads="1"/>
          </p:cNvSpPr>
          <p:nvPr/>
        </p:nvSpPr>
        <p:spPr bwMode="auto">
          <a:xfrm>
            <a:off x="2303463" y="17399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LBNL</a:t>
            </a:r>
          </a:p>
        </p:txBody>
      </p:sp>
      <p:sp>
        <p:nvSpPr>
          <p:cNvPr id="75809" name="Rectangle 61"/>
          <p:cNvSpPr>
            <a:spLocks noChangeArrowheads="1"/>
          </p:cNvSpPr>
          <p:nvPr/>
        </p:nvSpPr>
        <p:spPr bwMode="auto">
          <a:xfrm>
            <a:off x="990600" y="3581400"/>
            <a:ext cx="2168525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10" name="Text Box 62"/>
          <p:cNvSpPr txBox="1">
            <a:spLocks noChangeArrowheads="1"/>
          </p:cNvSpPr>
          <p:nvPr/>
        </p:nvSpPr>
        <p:spPr bwMode="auto">
          <a:xfrm>
            <a:off x="1752600" y="35814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LLNL</a:t>
            </a:r>
          </a:p>
        </p:txBody>
      </p:sp>
      <p:cxnSp>
        <p:nvCxnSpPr>
          <p:cNvPr id="75811" name="AutoShape 63"/>
          <p:cNvCxnSpPr>
            <a:cxnSpLocks noChangeShapeType="1"/>
            <a:stCxn id="220189" idx="3"/>
            <a:endCxn id="220208" idx="1"/>
          </p:cNvCxnSpPr>
          <p:nvPr/>
        </p:nvCxnSpPr>
        <p:spPr bwMode="auto">
          <a:xfrm flipV="1">
            <a:off x="2043113" y="4762500"/>
            <a:ext cx="195262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5812" name="Text Box 64"/>
          <p:cNvSpPr txBox="1">
            <a:spLocks noChangeArrowheads="1"/>
          </p:cNvSpPr>
          <p:nvPr/>
        </p:nvSpPr>
        <p:spPr bwMode="auto">
          <a:xfrm>
            <a:off x="1846263" y="51196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ISI</a:t>
            </a:r>
          </a:p>
        </p:txBody>
      </p:sp>
      <p:sp>
        <p:nvSpPr>
          <p:cNvPr id="75813" name="Rectangle 65"/>
          <p:cNvSpPr>
            <a:spLocks noChangeArrowheads="1"/>
          </p:cNvSpPr>
          <p:nvPr/>
        </p:nvSpPr>
        <p:spPr bwMode="auto">
          <a:xfrm>
            <a:off x="990600" y="5181600"/>
            <a:ext cx="22860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14" name="Rectangle 66"/>
          <p:cNvSpPr>
            <a:spLocks noChangeArrowheads="1"/>
          </p:cNvSpPr>
          <p:nvPr/>
        </p:nvSpPr>
        <p:spPr bwMode="auto">
          <a:xfrm>
            <a:off x="3505200" y="3048000"/>
            <a:ext cx="2782888" cy="3352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15" name="Text Box 67"/>
          <p:cNvSpPr txBox="1">
            <a:spLocks noChangeArrowheads="1"/>
          </p:cNvSpPr>
          <p:nvPr/>
        </p:nvSpPr>
        <p:spPr bwMode="auto">
          <a:xfrm>
            <a:off x="3773488" y="3048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NCAR</a:t>
            </a:r>
          </a:p>
        </p:txBody>
      </p:sp>
      <p:sp>
        <p:nvSpPr>
          <p:cNvPr id="75816" name="Rectangle 68"/>
          <p:cNvSpPr>
            <a:spLocks noChangeArrowheads="1"/>
          </p:cNvSpPr>
          <p:nvPr/>
        </p:nvSpPr>
        <p:spPr bwMode="auto">
          <a:xfrm>
            <a:off x="6575425" y="3352800"/>
            <a:ext cx="2035175" cy="167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17" name="Text Box 69"/>
          <p:cNvSpPr txBox="1">
            <a:spLocks noChangeArrowheads="1"/>
          </p:cNvSpPr>
          <p:nvPr/>
        </p:nvSpPr>
        <p:spPr bwMode="auto">
          <a:xfrm>
            <a:off x="7261225" y="33528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ORNL</a:t>
            </a:r>
          </a:p>
        </p:txBody>
      </p:sp>
      <p:sp>
        <p:nvSpPr>
          <p:cNvPr id="75818" name="Rectangle 70"/>
          <p:cNvSpPr>
            <a:spLocks noChangeArrowheads="1"/>
          </p:cNvSpPr>
          <p:nvPr/>
        </p:nvSpPr>
        <p:spPr bwMode="auto">
          <a:xfrm>
            <a:off x="6772275" y="2057400"/>
            <a:ext cx="1838325" cy="1219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19" name="Text Box 71"/>
          <p:cNvSpPr txBox="1">
            <a:spLocks noChangeArrowheads="1"/>
          </p:cNvSpPr>
          <p:nvPr/>
        </p:nvSpPr>
        <p:spPr bwMode="auto">
          <a:xfrm>
            <a:off x="7427913" y="2057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ANL</a:t>
            </a:r>
          </a:p>
        </p:txBody>
      </p:sp>
      <p:pic>
        <p:nvPicPr>
          <p:cNvPr id="75820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1066800"/>
            <a:ext cx="2627312" cy="170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0233" name="AutoShape 73"/>
          <p:cNvSpPr>
            <a:spLocks noChangeArrowheads="1"/>
          </p:cNvSpPr>
          <p:nvPr/>
        </p:nvSpPr>
        <p:spPr bwMode="auto">
          <a:xfrm>
            <a:off x="4471988" y="1828800"/>
            <a:ext cx="157162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4" name="AutoShape 74"/>
          <p:cNvSpPr>
            <a:spLocks noChangeArrowheads="1"/>
          </p:cNvSpPr>
          <p:nvPr/>
        </p:nvSpPr>
        <p:spPr bwMode="auto">
          <a:xfrm>
            <a:off x="3617913" y="1701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5" name="AutoShape 75"/>
          <p:cNvSpPr>
            <a:spLocks noChangeArrowheads="1"/>
          </p:cNvSpPr>
          <p:nvPr/>
        </p:nvSpPr>
        <p:spPr bwMode="auto">
          <a:xfrm>
            <a:off x="3684588" y="1828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6" name="AutoShape 76"/>
          <p:cNvSpPr>
            <a:spLocks noChangeArrowheads="1"/>
          </p:cNvSpPr>
          <p:nvPr/>
        </p:nvSpPr>
        <p:spPr bwMode="auto">
          <a:xfrm>
            <a:off x="3814763" y="20193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7" name="AutoShape 77"/>
          <p:cNvSpPr>
            <a:spLocks noChangeArrowheads="1"/>
          </p:cNvSpPr>
          <p:nvPr/>
        </p:nvSpPr>
        <p:spPr bwMode="auto">
          <a:xfrm>
            <a:off x="5326063" y="16383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20238" name="AutoShape 78"/>
          <p:cNvSpPr>
            <a:spLocks noChangeArrowheads="1"/>
          </p:cNvSpPr>
          <p:nvPr/>
        </p:nvSpPr>
        <p:spPr bwMode="auto">
          <a:xfrm>
            <a:off x="5589588" y="19558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cxnSp>
        <p:nvCxnSpPr>
          <p:cNvPr id="75827" name="AutoShape 79"/>
          <p:cNvCxnSpPr>
            <a:cxnSpLocks noChangeShapeType="1"/>
            <a:stCxn id="220234" idx="1"/>
            <a:endCxn id="75808" idx="0"/>
          </p:cNvCxnSpPr>
          <p:nvPr/>
        </p:nvCxnSpPr>
        <p:spPr bwMode="auto">
          <a:xfrm rot="10800000">
            <a:off x="2681288" y="1739900"/>
            <a:ext cx="936625" cy="20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28" name="AutoShape 80"/>
          <p:cNvCxnSpPr>
            <a:cxnSpLocks noChangeShapeType="1"/>
            <a:stCxn id="220235" idx="2"/>
          </p:cNvCxnSpPr>
          <p:nvPr/>
        </p:nvCxnSpPr>
        <p:spPr bwMode="auto">
          <a:xfrm rot="5400000">
            <a:off x="2543175" y="2562225"/>
            <a:ext cx="1752600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29" name="AutoShape 81"/>
          <p:cNvCxnSpPr>
            <a:cxnSpLocks noChangeShapeType="1"/>
            <a:stCxn id="220237" idx="3"/>
            <a:endCxn id="75819" idx="0"/>
          </p:cNvCxnSpPr>
          <p:nvPr/>
        </p:nvCxnSpPr>
        <p:spPr bwMode="auto">
          <a:xfrm rot="16200000" flipH="1">
            <a:off x="6463507" y="778668"/>
            <a:ext cx="266700" cy="2290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30" name="AutoShape 83"/>
          <p:cNvCxnSpPr>
            <a:cxnSpLocks noChangeShapeType="1"/>
            <a:stCxn id="220236" idx="2"/>
          </p:cNvCxnSpPr>
          <p:nvPr/>
        </p:nvCxnSpPr>
        <p:spPr bwMode="auto">
          <a:xfrm rot="5400000">
            <a:off x="1979613" y="3468687"/>
            <a:ext cx="3162300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31" name="AutoShape 84"/>
          <p:cNvCxnSpPr>
            <a:cxnSpLocks noChangeShapeType="1"/>
            <a:stCxn id="220233" idx="2"/>
          </p:cNvCxnSpPr>
          <p:nvPr/>
        </p:nvCxnSpPr>
        <p:spPr bwMode="auto">
          <a:xfrm rot="5400000">
            <a:off x="3813175" y="2359025"/>
            <a:ext cx="1066800" cy="31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AutoShape 77"/>
          <p:cNvSpPr>
            <a:spLocks noChangeArrowheads="1"/>
          </p:cNvSpPr>
          <p:nvPr/>
        </p:nvSpPr>
        <p:spPr bwMode="auto">
          <a:xfrm>
            <a:off x="4495800" y="2057400"/>
            <a:ext cx="155575" cy="1524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86" name="AutoShape 29"/>
          <p:cNvSpPr>
            <a:spLocks noChangeAspect="1" noChangeArrowheads="1"/>
          </p:cNvSpPr>
          <p:nvPr/>
        </p:nvSpPr>
        <p:spPr bwMode="auto">
          <a:xfrm>
            <a:off x="6797675" y="5829300"/>
            <a:ext cx="855663" cy="508000"/>
          </a:xfrm>
          <a:prstGeom prst="flowChartAlternateProcess">
            <a:avLst/>
          </a:prstGeom>
          <a:solidFill>
            <a:srgbClr val="6600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700" b="1" dirty="0" err="1">
                <a:solidFill>
                  <a:srgbClr val="FFCC00"/>
                </a:solidFill>
                <a:latin typeface="Helvetica" pitchFamily="34" charset="0"/>
                <a:cs typeface="+mn-cs"/>
              </a:rPr>
              <a:t>BeStMan</a:t>
            </a:r>
            <a:r>
              <a:rPr lang="en-US" sz="7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/SRM</a:t>
            </a:r>
          </a:p>
          <a:p>
            <a:pPr eaLnBrk="0" hangingPunct="0">
              <a:defRPr/>
            </a:pPr>
            <a:r>
              <a:rPr lang="en-US" sz="7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Storage Resource </a:t>
            </a:r>
          </a:p>
          <a:p>
            <a:pPr eaLnBrk="0" hangingPunct="0">
              <a:defRPr/>
            </a:pPr>
            <a:r>
              <a:rPr lang="en-US" sz="700" b="1" dirty="0">
                <a:solidFill>
                  <a:srgbClr val="FFCC00"/>
                </a:solidFill>
                <a:latin typeface="Helvetica" pitchFamily="34" charset="0"/>
                <a:cs typeface="+mn-cs"/>
              </a:rPr>
              <a:t>Management</a:t>
            </a:r>
          </a:p>
        </p:txBody>
      </p:sp>
      <p:cxnSp>
        <p:nvCxnSpPr>
          <p:cNvPr id="75834" name="AutoShape 30"/>
          <p:cNvCxnSpPr>
            <a:cxnSpLocks noChangeShapeType="1"/>
            <a:stCxn id="75858" idx="4"/>
            <a:endCxn id="86" idx="1"/>
          </p:cNvCxnSpPr>
          <p:nvPr/>
        </p:nvCxnSpPr>
        <p:spPr bwMode="auto">
          <a:xfrm flipH="1">
            <a:off x="6797675" y="5461000"/>
            <a:ext cx="365125" cy="622300"/>
          </a:xfrm>
          <a:prstGeom prst="bentConnector5">
            <a:avLst>
              <a:gd name="adj1" fmla="val -62611"/>
              <a:gd name="adj2" fmla="val 45917"/>
              <a:gd name="adj3" fmla="val 162611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88" name="AutoShape 48"/>
          <p:cNvSpPr>
            <a:spLocks noChangeAspect="1" noChangeArrowheads="1"/>
          </p:cNvSpPr>
          <p:nvPr/>
        </p:nvSpPr>
        <p:spPr bwMode="auto">
          <a:xfrm>
            <a:off x="7848600" y="5956300"/>
            <a:ext cx="590550" cy="3492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server</a:t>
            </a:r>
          </a:p>
        </p:txBody>
      </p:sp>
      <p:sp>
        <p:nvSpPr>
          <p:cNvPr id="75836" name="Rectangle 61"/>
          <p:cNvSpPr>
            <a:spLocks noChangeArrowheads="1"/>
          </p:cNvSpPr>
          <p:nvPr/>
        </p:nvSpPr>
        <p:spPr bwMode="auto">
          <a:xfrm>
            <a:off x="6600825" y="5194300"/>
            <a:ext cx="2016125" cy="12065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37" name="Text Box 62"/>
          <p:cNvSpPr txBox="1">
            <a:spLocks noChangeArrowheads="1"/>
          </p:cNvSpPr>
          <p:nvPr/>
        </p:nvSpPr>
        <p:spPr bwMode="auto">
          <a:xfrm>
            <a:off x="7388225" y="51943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LANL</a:t>
            </a:r>
          </a:p>
        </p:txBody>
      </p:sp>
      <p:cxnSp>
        <p:nvCxnSpPr>
          <p:cNvPr id="75838" name="AutoShape 63"/>
          <p:cNvCxnSpPr>
            <a:cxnSpLocks noChangeShapeType="1"/>
            <a:stCxn id="86" idx="3"/>
            <a:endCxn id="88" idx="1"/>
          </p:cNvCxnSpPr>
          <p:nvPr/>
        </p:nvCxnSpPr>
        <p:spPr bwMode="auto">
          <a:xfrm>
            <a:off x="7653338" y="6083300"/>
            <a:ext cx="195262" cy="47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5839" name="AutoShape 82"/>
          <p:cNvCxnSpPr>
            <a:cxnSpLocks noChangeShapeType="1"/>
            <a:stCxn id="220238" idx="3"/>
          </p:cNvCxnSpPr>
          <p:nvPr/>
        </p:nvCxnSpPr>
        <p:spPr bwMode="auto">
          <a:xfrm rot="16200000" flipH="1">
            <a:off x="5588000" y="2235200"/>
            <a:ext cx="1244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840" name="AutoShape 82"/>
          <p:cNvCxnSpPr>
            <a:cxnSpLocks noChangeShapeType="1"/>
            <a:stCxn id="84" idx="3"/>
          </p:cNvCxnSpPr>
          <p:nvPr/>
        </p:nvCxnSpPr>
        <p:spPr bwMode="auto">
          <a:xfrm rot="16200000" flipH="1">
            <a:off x="4482307" y="2348706"/>
            <a:ext cx="2971800" cy="269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6" name="AutoShape 8"/>
          <p:cNvSpPr>
            <a:spLocks noChangeAspect="1" noChangeArrowheads="1"/>
          </p:cNvSpPr>
          <p:nvPr/>
        </p:nvSpPr>
        <p:spPr bwMode="auto">
          <a:xfrm>
            <a:off x="6934200" y="2425700"/>
            <a:ext cx="1295400" cy="2413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GridFTP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 service</a:t>
            </a:r>
          </a:p>
        </p:txBody>
      </p:sp>
      <p:sp>
        <p:nvSpPr>
          <p:cNvPr id="98" name="AutoShape 8"/>
          <p:cNvSpPr>
            <a:spLocks noChangeAspect="1" noChangeArrowheads="1"/>
          </p:cNvSpPr>
          <p:nvPr/>
        </p:nvSpPr>
        <p:spPr bwMode="auto">
          <a:xfrm>
            <a:off x="6705600" y="3429000"/>
            <a:ext cx="609600" cy="3175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0" name="AutoShape 8"/>
          <p:cNvSpPr>
            <a:spLocks noChangeAspect="1" noChangeArrowheads="1"/>
          </p:cNvSpPr>
          <p:nvPr/>
        </p:nvSpPr>
        <p:spPr bwMode="auto">
          <a:xfrm>
            <a:off x="7854950" y="5562600"/>
            <a:ext cx="609600" cy="3175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1" name="AutoShape 8"/>
          <p:cNvSpPr>
            <a:spLocks noChangeAspect="1" noChangeArrowheads="1"/>
          </p:cNvSpPr>
          <p:nvPr/>
        </p:nvSpPr>
        <p:spPr bwMode="auto">
          <a:xfrm>
            <a:off x="4687888" y="4533900"/>
            <a:ext cx="609600" cy="3175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2" name="AutoShape 8"/>
          <p:cNvSpPr>
            <a:spLocks noChangeAspect="1" noChangeArrowheads="1"/>
          </p:cNvSpPr>
          <p:nvPr/>
        </p:nvSpPr>
        <p:spPr bwMode="auto">
          <a:xfrm>
            <a:off x="2286000" y="2654300"/>
            <a:ext cx="609600" cy="3175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107" name="AutoShape 8"/>
          <p:cNvSpPr>
            <a:spLocks noChangeAspect="1" noChangeArrowheads="1"/>
          </p:cNvSpPr>
          <p:nvPr/>
        </p:nvSpPr>
        <p:spPr bwMode="auto">
          <a:xfrm>
            <a:off x="6934200" y="2730500"/>
            <a:ext cx="1600200" cy="2413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Globus</a:t>
            </a: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 Security infrastructure</a:t>
            </a:r>
          </a:p>
        </p:txBody>
      </p:sp>
      <p:sp>
        <p:nvSpPr>
          <p:cNvPr id="109" name="AutoShape 11"/>
          <p:cNvSpPr>
            <a:spLocks noChangeAspect="1" noChangeArrowheads="1"/>
          </p:cNvSpPr>
          <p:nvPr/>
        </p:nvSpPr>
        <p:spPr bwMode="auto">
          <a:xfrm>
            <a:off x="2286000" y="3886200"/>
            <a:ext cx="762000" cy="3048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IPCC Portal</a:t>
            </a:r>
          </a:p>
        </p:txBody>
      </p:sp>
      <p:sp>
        <p:nvSpPr>
          <p:cNvPr id="75848" name="AutoShape 17"/>
          <p:cNvSpPr>
            <a:spLocks noChangeArrowheads="1"/>
          </p:cNvSpPr>
          <p:nvPr/>
        </p:nvSpPr>
        <p:spPr bwMode="auto">
          <a:xfrm>
            <a:off x="3692525" y="4152900"/>
            <a:ext cx="914400" cy="304800"/>
          </a:xfrm>
          <a:prstGeom prst="can">
            <a:avLst>
              <a:gd name="adj" fmla="val 25000"/>
            </a:avLst>
          </a:prstGeom>
          <a:solidFill>
            <a:srgbClr val="0096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00"/>
              <a:t>ESG Metadata DB</a:t>
            </a:r>
          </a:p>
        </p:txBody>
      </p:sp>
      <p:sp>
        <p:nvSpPr>
          <p:cNvPr id="111" name="AutoShape 30"/>
          <p:cNvSpPr>
            <a:spLocks noChangeArrowheads="1"/>
          </p:cNvSpPr>
          <p:nvPr/>
        </p:nvSpPr>
        <p:spPr bwMode="auto">
          <a:xfrm>
            <a:off x="3692525" y="3771900"/>
            <a:ext cx="914400" cy="304800"/>
          </a:xfrm>
          <a:prstGeom prst="can">
            <a:avLst>
              <a:gd name="adj" fmla="val 25000"/>
            </a:avLst>
          </a:prstGeom>
          <a:solidFill>
            <a:srgbClr val="00968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>
                <a:cs typeface="+mn-cs"/>
              </a:rPr>
              <a:t>User DB</a:t>
            </a:r>
          </a:p>
        </p:txBody>
      </p:sp>
      <p:sp>
        <p:nvSpPr>
          <p:cNvPr id="75850" name="AutoShape 16"/>
          <p:cNvSpPr>
            <a:spLocks noChangeArrowheads="1"/>
          </p:cNvSpPr>
          <p:nvPr/>
        </p:nvSpPr>
        <p:spPr bwMode="auto">
          <a:xfrm>
            <a:off x="4683125" y="3784600"/>
            <a:ext cx="609600" cy="533400"/>
          </a:xfrm>
          <a:prstGeom prst="foldedCorner">
            <a:avLst>
              <a:gd name="adj" fmla="val 12500"/>
            </a:avLst>
          </a:prstGeom>
          <a:solidFill>
            <a:srgbClr val="0096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XML</a:t>
            </a:r>
          </a:p>
          <a:p>
            <a:pPr algn="ctr" eaLnBrk="0" hangingPunct="0"/>
            <a:r>
              <a:rPr lang="en-US" sz="1000"/>
              <a:t>data</a:t>
            </a:r>
          </a:p>
          <a:p>
            <a:pPr algn="ctr" eaLnBrk="0" hangingPunct="0"/>
            <a:r>
              <a:rPr lang="en-US" sz="1000"/>
              <a:t>catalogs</a:t>
            </a:r>
          </a:p>
        </p:txBody>
      </p:sp>
      <p:sp>
        <p:nvSpPr>
          <p:cNvPr id="113" name="AutoShape 11"/>
          <p:cNvSpPr>
            <a:spLocks noChangeAspect="1" noChangeArrowheads="1"/>
          </p:cNvSpPr>
          <p:nvPr/>
        </p:nvSpPr>
        <p:spPr bwMode="auto">
          <a:xfrm>
            <a:off x="5449888" y="3771900"/>
            <a:ext cx="592137" cy="2857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ESG CA</a:t>
            </a:r>
          </a:p>
        </p:txBody>
      </p:sp>
      <p:sp>
        <p:nvSpPr>
          <p:cNvPr id="114" name="AutoShape 11"/>
          <p:cNvSpPr>
            <a:spLocks noChangeAspect="1" noChangeArrowheads="1"/>
          </p:cNvSpPr>
          <p:nvPr/>
        </p:nvSpPr>
        <p:spPr bwMode="auto">
          <a:xfrm>
            <a:off x="5467350" y="4476750"/>
            <a:ext cx="592138" cy="28575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LAHFS</a:t>
            </a:r>
          </a:p>
        </p:txBody>
      </p:sp>
      <p:sp>
        <p:nvSpPr>
          <p:cNvPr id="115" name="AutoShape 8"/>
          <p:cNvSpPr>
            <a:spLocks noChangeAspect="1" noChangeArrowheads="1"/>
          </p:cNvSpPr>
          <p:nvPr/>
        </p:nvSpPr>
        <p:spPr bwMode="auto">
          <a:xfrm>
            <a:off x="2438400" y="4267200"/>
            <a:ext cx="609600" cy="3175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RLS</a:t>
            </a:r>
          </a:p>
        </p:txBody>
      </p:sp>
      <p:sp>
        <p:nvSpPr>
          <p:cNvPr id="75854" name="AutoShape 43"/>
          <p:cNvSpPr>
            <a:spLocks noChangeArrowheads="1"/>
          </p:cNvSpPr>
          <p:nvPr/>
        </p:nvSpPr>
        <p:spPr bwMode="auto">
          <a:xfrm>
            <a:off x="1727200" y="4114800"/>
            <a:ext cx="533400" cy="381000"/>
          </a:xfrm>
          <a:prstGeom prst="foldedCorner">
            <a:avLst>
              <a:gd name="adj" fmla="val 12500"/>
            </a:avLst>
          </a:prstGeom>
          <a:solidFill>
            <a:srgbClr val="0096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900"/>
              <a:t>XML data</a:t>
            </a:r>
          </a:p>
          <a:p>
            <a:pPr algn="ctr" eaLnBrk="0" hangingPunct="0"/>
            <a:r>
              <a:rPr lang="en-US" sz="900"/>
              <a:t>catalogs</a:t>
            </a:r>
          </a:p>
        </p:txBody>
      </p:sp>
      <p:sp>
        <p:nvSpPr>
          <p:cNvPr id="121" name="AutoShape 48"/>
          <p:cNvSpPr>
            <a:spLocks noChangeAspect="1" noChangeArrowheads="1"/>
          </p:cNvSpPr>
          <p:nvPr/>
        </p:nvSpPr>
        <p:spPr bwMode="auto">
          <a:xfrm>
            <a:off x="2238375" y="4889500"/>
            <a:ext cx="885825" cy="2286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FTP server</a:t>
            </a:r>
          </a:p>
        </p:txBody>
      </p:sp>
      <p:sp>
        <p:nvSpPr>
          <p:cNvPr id="124" name="AutoShape 11"/>
          <p:cNvSpPr>
            <a:spLocks noChangeAspect="1" noChangeArrowheads="1"/>
          </p:cNvSpPr>
          <p:nvPr/>
        </p:nvSpPr>
        <p:spPr bwMode="auto">
          <a:xfrm>
            <a:off x="3697288" y="3390900"/>
            <a:ext cx="1600200" cy="3048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ESG Portal</a:t>
            </a:r>
          </a:p>
        </p:txBody>
      </p:sp>
      <p:sp>
        <p:nvSpPr>
          <p:cNvPr id="134" name="AutoShape 8"/>
          <p:cNvSpPr>
            <a:spLocks noChangeAspect="1" noChangeArrowheads="1"/>
          </p:cNvSpPr>
          <p:nvPr/>
        </p:nvSpPr>
        <p:spPr bwMode="auto">
          <a:xfrm>
            <a:off x="1219200" y="6083300"/>
            <a:ext cx="1905000" cy="241300"/>
          </a:xfrm>
          <a:prstGeom prst="flowChartAlternateProcess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800" b="1" dirty="0">
                <a:solidFill>
                  <a:schemeClr val="tx1"/>
                </a:solidFill>
                <a:latin typeface="Helvetica" pitchFamily="34" charset="0"/>
                <a:cs typeface="+mn-cs"/>
              </a:rPr>
              <a:t>Monitoring Discovery </a:t>
            </a:r>
            <a:r>
              <a:rPr lang="en-US" sz="800" b="1" dirty="0" err="1">
                <a:solidFill>
                  <a:schemeClr val="tx1"/>
                </a:solidFill>
                <a:latin typeface="Helvetica" pitchFamily="34" charset="0"/>
                <a:cs typeface="+mn-cs"/>
              </a:rPr>
              <a:t>ervices</a:t>
            </a:r>
            <a:endParaRPr lang="en-US" sz="800" b="1" dirty="0">
              <a:solidFill>
                <a:schemeClr val="tx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75858" name="AutoShape 26"/>
          <p:cNvSpPr>
            <a:spLocks noChangeArrowheads="1"/>
          </p:cNvSpPr>
          <p:nvPr/>
        </p:nvSpPr>
        <p:spPr bwMode="auto">
          <a:xfrm>
            <a:off x="6629400" y="5257800"/>
            <a:ext cx="533400" cy="4064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  <p:sp>
        <p:nvSpPr>
          <p:cNvPr id="75859" name="AutoShape 26"/>
          <p:cNvSpPr>
            <a:spLocks noChangeArrowheads="1"/>
          </p:cNvSpPr>
          <p:nvPr/>
        </p:nvSpPr>
        <p:spPr bwMode="auto">
          <a:xfrm>
            <a:off x="1066800" y="3886200"/>
            <a:ext cx="466725" cy="4572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800" b="1">
                <a:solidFill>
                  <a:schemeClr val="tx1"/>
                </a:solidFill>
                <a:latin typeface="Helvetica"/>
              </a:rPr>
              <a:t>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and Current Status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400" dirty="0"/>
              <a:t>Storage Resource Management – essential for Grid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 smtClean="0"/>
              <a:t>Multiple </a:t>
            </a:r>
            <a:r>
              <a:rPr lang="en-US" sz="2400" dirty="0"/>
              <a:t>implementations interoperate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 smtClean="0"/>
              <a:t>Permits </a:t>
            </a:r>
            <a:r>
              <a:rPr lang="en-US" sz="2000" dirty="0"/>
              <a:t>special purpose implementations for unique </a:t>
            </a:r>
            <a:r>
              <a:rPr lang="en-US" sz="2000" dirty="0" smtClean="0"/>
              <a:t>storage</a:t>
            </a:r>
            <a:endParaRPr lang="en-US" sz="2000" dirty="0"/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Permits interchanging one SRM </a:t>
            </a:r>
            <a:r>
              <a:rPr lang="en-US" sz="2000" dirty="0" smtClean="0"/>
              <a:t>implementation by </a:t>
            </a:r>
            <a:r>
              <a:rPr lang="en-US" sz="2000" dirty="0"/>
              <a:t>another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/>
              <a:t>Multiple SRM implementations exist and are in production use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Particle Physics Data Grids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800" dirty="0" smtClean="0"/>
              <a:t>WLCG, EGEE</a:t>
            </a:r>
            <a:r>
              <a:rPr lang="en-US" sz="1800" dirty="0"/>
              <a:t>, </a:t>
            </a:r>
            <a:r>
              <a:rPr lang="en-US" sz="1800" dirty="0" smtClean="0"/>
              <a:t>OSG, …</a:t>
            </a:r>
            <a:endParaRPr lang="en-US" sz="1800" dirty="0"/>
          </a:p>
          <a:p>
            <a:pPr lvl="1">
              <a:lnSpc>
                <a:spcPct val="75000"/>
              </a:lnSpc>
              <a:defRPr/>
            </a:pPr>
            <a:r>
              <a:rPr lang="en-US" sz="2000" dirty="0"/>
              <a:t>Earth System Grid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dirty="0" smtClean="0"/>
              <a:t>More </a:t>
            </a:r>
            <a:r>
              <a:rPr lang="en-US" sz="2000" dirty="0"/>
              <a:t>coming </a:t>
            </a:r>
            <a:r>
              <a:rPr lang="en-US" sz="2000" dirty="0" smtClean="0"/>
              <a:t>…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 smtClean="0"/>
              <a:t>Combustion, Fusion applications</a:t>
            </a:r>
          </a:p>
          <a:p>
            <a:pPr lvl="2">
              <a:lnSpc>
                <a:spcPct val="75000"/>
              </a:lnSpc>
              <a:defRPr/>
            </a:pPr>
            <a:r>
              <a:rPr lang="en-US" sz="1600" dirty="0" smtClean="0"/>
              <a:t>Medicine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Documents and Support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SRM </a:t>
            </a:r>
            <a:r>
              <a:rPr lang="en-US" sz="2400" dirty="0"/>
              <a:t>Collaboration and SRM Specifications</a:t>
            </a:r>
          </a:p>
          <a:p>
            <a:pPr lvl="1">
              <a:defRPr/>
            </a:pPr>
            <a:r>
              <a:rPr lang="en-US" sz="2000" dirty="0"/>
              <a:t>http://sdm.lbl.gov/srm-wg</a:t>
            </a:r>
          </a:p>
          <a:p>
            <a:pPr lvl="1">
              <a:defRPr/>
            </a:pPr>
            <a:r>
              <a:rPr lang="en-US" sz="2000" dirty="0" smtClean="0"/>
              <a:t>OGF mailing list : gsm-wg@ogf.org</a:t>
            </a:r>
          </a:p>
          <a:p>
            <a:pPr lvl="1">
              <a:defRPr/>
            </a:pPr>
            <a:r>
              <a:rPr lang="en-US" sz="2000" dirty="0" smtClean="0"/>
              <a:t>SRM developer’s mailing list: srm-devel@fnal.gov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>
                <a:effectLst/>
              </a:rPr>
              <a:t>BeStMan (Berkeley Storage Manager):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http://datagrid.lbl.gov/bestman</a:t>
            </a:r>
          </a:p>
          <a:p>
            <a:pPr>
              <a:defRPr/>
            </a:pPr>
            <a:r>
              <a:rPr lang="en-US" sz="1600" dirty="0" smtClean="0">
                <a:effectLst/>
              </a:rPr>
              <a:t>CASTOR (CERN Advanced </a:t>
            </a:r>
            <a:r>
              <a:rPr lang="en-US" sz="1600" dirty="0" err="1" smtClean="0">
                <a:effectLst/>
              </a:rPr>
              <a:t>STORage</a:t>
            </a:r>
            <a:r>
              <a:rPr lang="en-US" sz="1600" dirty="0" smtClean="0">
                <a:effectLst/>
              </a:rPr>
              <a:t> manager):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http://www.cern.ch/castor</a:t>
            </a:r>
            <a:endParaRPr lang="en-US" sz="1600" dirty="0" smtClean="0">
              <a:solidFill>
                <a:srgbClr val="006B61"/>
              </a:solidFill>
              <a:effectLst/>
            </a:endParaRPr>
          </a:p>
          <a:p>
            <a:pPr>
              <a:defRPr/>
            </a:pPr>
            <a:r>
              <a:rPr lang="en-US" sz="1600" dirty="0" err="1" smtClean="0">
                <a:effectLst/>
              </a:rPr>
              <a:t>dCache</a:t>
            </a:r>
            <a:r>
              <a:rPr lang="en-US" sz="1600" dirty="0" smtClean="0">
                <a:effectLst/>
              </a:rPr>
              <a:t>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http://www.dcache.org</a:t>
            </a:r>
          </a:p>
          <a:p>
            <a:pPr>
              <a:defRPr/>
            </a:pPr>
            <a:r>
              <a:rPr lang="en-US" sz="1600" dirty="0" smtClean="0">
                <a:effectLst/>
              </a:rPr>
              <a:t>DPM (Disk Pool Manager):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https://twiki.cern.ch/twiki/bin/view/LCG/DpmInformation</a:t>
            </a:r>
          </a:p>
          <a:p>
            <a:pPr>
              <a:defRPr/>
            </a:pPr>
            <a:r>
              <a:rPr lang="en-US" sz="1600" dirty="0" err="1" smtClean="0">
                <a:effectLst/>
              </a:rPr>
              <a:t>StoRM</a:t>
            </a:r>
            <a:r>
              <a:rPr lang="en-US" sz="1600" dirty="0" smtClean="0">
                <a:effectLst/>
              </a:rPr>
              <a:t> (Storage Resource Manager):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http://storm.forge.cnaf.infn.it</a:t>
            </a:r>
          </a:p>
          <a:p>
            <a:pPr>
              <a:defRPr/>
            </a:pPr>
            <a:r>
              <a:rPr lang="en-US" sz="1600" dirty="0" smtClean="0">
                <a:effectLst/>
              </a:rPr>
              <a:t>SRM-SRB: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http://lists.grid.sinica.edu.tw/apwiki/SRM-SRB</a:t>
            </a:r>
          </a:p>
          <a:p>
            <a:pPr>
              <a:defRPr/>
            </a:pPr>
            <a:r>
              <a:rPr lang="en-US" sz="1600" dirty="0" smtClean="0">
                <a:effectLst/>
              </a:rPr>
              <a:t>SRB: 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http://www.sdsc.edu/srb</a:t>
            </a:r>
          </a:p>
          <a:p>
            <a:pPr>
              <a:defRPr/>
            </a:pPr>
            <a:r>
              <a:rPr lang="en-US" sz="1400" dirty="0" err="1" smtClean="0">
                <a:effectLst/>
              </a:rPr>
              <a:t>BeStMan-XrootD</a:t>
            </a:r>
            <a:r>
              <a:rPr lang="en-US" sz="1400" dirty="0" smtClean="0">
                <a:effectLst/>
              </a:rPr>
              <a:t>:</a:t>
            </a:r>
            <a:r>
              <a:rPr lang="en-US" sz="1400" dirty="0" smtClean="0">
                <a:solidFill>
                  <a:srgbClr val="006B61"/>
                </a:solidFill>
                <a:effectLst/>
              </a:rPr>
              <a:t> http://wt2.slac.stanford.edu/xrootdfs/bestman-xrootd.html</a:t>
            </a:r>
          </a:p>
          <a:p>
            <a:pPr lvl="1">
              <a:defRPr/>
            </a:pPr>
            <a:endParaRPr lang="en-US" sz="1400" dirty="0"/>
          </a:p>
          <a:p>
            <a:pPr>
              <a:defRPr/>
            </a:pPr>
            <a:r>
              <a:rPr lang="en-US" sz="2400" dirty="0" smtClean="0"/>
              <a:t>Other support info : srm@lbl.gov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Credits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2400" b="0" dirty="0" smtClean="0"/>
              <a:t>Alex Sim &lt;asim@lbl.gov&gt;</a:t>
            </a:r>
          </a:p>
          <a:p>
            <a:pPr algn="l">
              <a:defRPr/>
            </a:pPr>
            <a:r>
              <a:rPr lang="en-US" sz="2400" b="0" dirty="0" smtClean="0"/>
              <a:t>Arie Shoshani &lt;ashoshani@lbl.gov&gt;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&amp; Requirements (2)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Now</a:t>
            </a:r>
            <a:r>
              <a:rPr lang="en-US" dirty="0"/>
              <a:t>, suppose that the machine and storage space is a shared resource</a:t>
            </a:r>
          </a:p>
          <a:p>
            <a:pPr lvl="1">
              <a:defRPr/>
            </a:pPr>
            <a:r>
              <a:rPr lang="en-US" dirty="0"/>
              <a:t>Need to do the above for many users</a:t>
            </a:r>
          </a:p>
          <a:p>
            <a:pPr lvl="1">
              <a:defRPr/>
            </a:pPr>
            <a:r>
              <a:rPr lang="en-US" dirty="0"/>
              <a:t>Need to enforce quotas</a:t>
            </a:r>
          </a:p>
          <a:p>
            <a:pPr lvl="1">
              <a:defRPr/>
            </a:pPr>
            <a:r>
              <a:rPr lang="en-US" dirty="0"/>
              <a:t>Need to ensure fairness of space allocation and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&amp; Requirements (3)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Now, suppose you want to </a:t>
            </a:r>
            <a:r>
              <a:rPr lang="en-US" dirty="0" smtClean="0"/>
              <a:t>run a job on </a:t>
            </a:r>
            <a:r>
              <a:rPr lang="en-US" dirty="0"/>
              <a:t>a Grid</a:t>
            </a:r>
          </a:p>
          <a:p>
            <a:pPr lvl="1">
              <a:defRPr/>
            </a:pPr>
            <a:r>
              <a:rPr lang="en-US" dirty="0"/>
              <a:t>Need to access a variety of storage systems</a:t>
            </a:r>
          </a:p>
          <a:p>
            <a:pPr lvl="1">
              <a:defRPr/>
            </a:pPr>
            <a:r>
              <a:rPr lang="en-US" dirty="0"/>
              <a:t>mostly remote systems, need to have access permission</a:t>
            </a:r>
          </a:p>
          <a:p>
            <a:pPr lvl="1">
              <a:defRPr/>
            </a:pPr>
            <a:r>
              <a:rPr lang="en-US" dirty="0"/>
              <a:t>Need to have special software to access mass storage </a:t>
            </a:r>
            <a:r>
              <a:rPr lang="en-US" dirty="0" smtClean="0"/>
              <a:t>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&amp; Requirements (4)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Now</a:t>
            </a:r>
            <a:r>
              <a:rPr lang="en-US" dirty="0"/>
              <a:t>, suppose you want to run distributed jobs on the Grid</a:t>
            </a:r>
          </a:p>
          <a:p>
            <a:pPr lvl="1">
              <a:defRPr/>
            </a:pPr>
            <a:r>
              <a:rPr lang="en-US" dirty="0"/>
              <a:t>Need to allocate remote spaces</a:t>
            </a:r>
          </a:p>
          <a:p>
            <a:pPr lvl="1">
              <a:defRPr/>
            </a:pPr>
            <a:r>
              <a:rPr lang="en-US" dirty="0"/>
              <a:t>Need to move </a:t>
            </a:r>
            <a:r>
              <a:rPr lang="en-US" dirty="0" smtClean="0"/>
              <a:t>files </a:t>
            </a:r>
            <a:r>
              <a:rPr lang="en-US" dirty="0"/>
              <a:t>to remote sites</a:t>
            </a:r>
          </a:p>
          <a:p>
            <a:pPr lvl="1">
              <a:defRPr/>
            </a:pPr>
            <a:r>
              <a:rPr lang="en-US" dirty="0"/>
              <a:t>Need to manage file outputs and their movement to destination </a:t>
            </a:r>
            <a:r>
              <a:rPr lang="en-US" dirty="0" smtClean="0"/>
              <a:t>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Storage Resource Managers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Storage Resource Managers (SRMs) are middleware components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/>
              <a:t>whose function is to provide </a:t>
            </a:r>
          </a:p>
          <a:p>
            <a:pPr lvl="2">
              <a:lnSpc>
                <a:spcPct val="75000"/>
              </a:lnSpc>
              <a:defRPr/>
            </a:pPr>
            <a:r>
              <a:rPr lang="en-US" dirty="0" smtClean="0"/>
              <a:t>dynamic space allocation </a:t>
            </a:r>
          </a:p>
          <a:p>
            <a:pPr lvl="2">
              <a:lnSpc>
                <a:spcPct val="75000"/>
              </a:lnSpc>
              <a:defRPr/>
            </a:pPr>
            <a:r>
              <a:rPr lang="en-US" dirty="0" smtClean="0"/>
              <a:t>file management </a:t>
            </a:r>
          </a:p>
          <a:p>
            <a:pPr lvl="2">
              <a:lnSpc>
                <a:spcPct val="75000"/>
              </a:lnSpc>
              <a:buNone/>
              <a:defRPr/>
            </a:pPr>
            <a:r>
              <a:rPr lang="en-US" dirty="0" smtClean="0"/>
              <a:t>on shared storage resources on the Grid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/>
              <a:t>Different implementations for underlying storage systems are based on the same SRM specification</a:t>
            </a:r>
          </a:p>
          <a:p>
            <a:pPr lvl="1">
              <a:lnSpc>
                <a:spcPct val="75000"/>
              </a:lnSpc>
              <a:defRPr/>
            </a:pPr>
            <a:endParaRPr lang="en-US" sz="1400" dirty="0" smtClean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SRM?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">
  <a:themeElements>
    <a:clrScheme name="">
      <a:dk1>
        <a:srgbClr val="00279F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2087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13400101</TotalTime>
  <Pages>49</Pages>
  <Words>2800</Words>
  <Application>Microsoft PowerPoint 4.0</Application>
  <PresentationFormat>On-screen Show (4:3)</PresentationFormat>
  <Paragraphs>699</Paragraphs>
  <Slides>45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presentations</vt:lpstr>
      <vt:lpstr>Visio</vt:lpstr>
      <vt:lpstr>Worksheet</vt:lpstr>
      <vt:lpstr>Slide 1</vt:lpstr>
      <vt:lpstr>Introduction</vt:lpstr>
      <vt:lpstr>Storage and Grid</vt:lpstr>
      <vt:lpstr>Motivation &amp; Requirements (1)</vt:lpstr>
      <vt:lpstr>Motivation &amp; Requirements (2)</vt:lpstr>
      <vt:lpstr>Motivation &amp; Requirements (3)</vt:lpstr>
      <vt:lpstr>Motivation &amp; Requirements (4)</vt:lpstr>
      <vt:lpstr>Storage Resource Managers</vt:lpstr>
      <vt:lpstr>What is SRM?</vt:lpstr>
      <vt:lpstr>SRMs role in grid</vt:lpstr>
      <vt:lpstr>Client and Peer-to-Peer Uniform Interface</vt:lpstr>
      <vt:lpstr>History</vt:lpstr>
      <vt:lpstr>Who’s involved…</vt:lpstr>
      <vt:lpstr>SRM : Concepts</vt:lpstr>
      <vt:lpstr>SRM: Main concepts</vt:lpstr>
      <vt:lpstr>Site URL and Transfer URL</vt:lpstr>
      <vt:lpstr>Transfer protocol negotiation</vt:lpstr>
      <vt:lpstr>Types of storage and spaces </vt:lpstr>
      <vt:lpstr>Managing spaces</vt:lpstr>
      <vt:lpstr>Space reservation</vt:lpstr>
      <vt:lpstr>Directory management</vt:lpstr>
      <vt:lpstr>Advanced concepts</vt:lpstr>
      <vt:lpstr>SRM v2.2 Interface</vt:lpstr>
      <vt:lpstr>SRM implementations</vt:lpstr>
      <vt:lpstr>Berkeley Storage Manager (BeStMan) LBNL</vt:lpstr>
      <vt:lpstr>Castor-SRM CERN and Rutherford Appleton Laboratory </vt:lpstr>
      <vt:lpstr>dCache-SRM FNAL and DESY </vt:lpstr>
      <vt:lpstr>Disk Pool Manager (DPM) CERN</vt:lpstr>
      <vt:lpstr>Storage Resource Manager (StoRM)  INFN/CNAF - ICTP/EGRID</vt:lpstr>
      <vt:lpstr>SRM on SRB SINICA – TWGRID/EGEE</vt:lpstr>
      <vt:lpstr>Interoperability in SRM v2.2</vt:lpstr>
      <vt:lpstr>SRMs at work</vt:lpstr>
      <vt:lpstr>Examples of SRM usage in real production Grid projects</vt:lpstr>
      <vt:lpstr>HENP STAR experiment</vt:lpstr>
      <vt:lpstr>Slide 35</vt:lpstr>
      <vt:lpstr>File Tracking Shows Recovery  From Transient Failures </vt:lpstr>
      <vt:lpstr>STAR Analysis scenario (1)</vt:lpstr>
      <vt:lpstr>STAR Analysis scenario (2)</vt:lpstr>
      <vt:lpstr>Earth System Grid</vt:lpstr>
      <vt:lpstr>SRMs in ESG</vt:lpstr>
      <vt:lpstr>Slide 41</vt:lpstr>
      <vt:lpstr>Summary</vt:lpstr>
      <vt:lpstr>Summary and Current Status</vt:lpstr>
      <vt:lpstr>Documents and Support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Storage, Grid and SRM</dc:title>
  <dc:subject/>
  <dc:creator>Alex Sim</dc:creator>
  <cp:keywords/>
  <dc:description>OSG Grid School</dc:description>
  <cp:lastModifiedBy>Alex Sim</cp:lastModifiedBy>
  <cp:revision>189</cp:revision>
  <cp:lastPrinted>1997-08-14T16:54:40Z</cp:lastPrinted>
  <dcterms:created xsi:type="dcterms:W3CDTF">1996-08-19T14:29:17Z</dcterms:created>
  <dcterms:modified xsi:type="dcterms:W3CDTF">2008-01-31T17:59:56Z</dcterms:modified>
</cp:coreProperties>
</file>