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5" r:id="rId3"/>
    <p:sldId id="375" r:id="rId4"/>
    <p:sldId id="377" r:id="rId5"/>
    <p:sldId id="342" r:id="rId6"/>
    <p:sldId id="309" r:id="rId7"/>
    <p:sldId id="366" r:id="rId8"/>
    <p:sldId id="354" r:id="rId9"/>
    <p:sldId id="327" r:id="rId10"/>
    <p:sldId id="374" r:id="rId11"/>
    <p:sldId id="378" r:id="rId12"/>
    <p:sldId id="343" r:id="rId13"/>
    <p:sldId id="376" r:id="rId14"/>
    <p:sldId id="336" r:id="rId15"/>
    <p:sldId id="340" r:id="rId16"/>
    <p:sldId id="274" r:id="rId1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0C900"/>
    <a:srgbClr val="00AE00"/>
    <a:srgbClr val="800080"/>
    <a:srgbClr val="FFFF00"/>
    <a:srgbClr val="006C62"/>
    <a:srgbClr val="660033"/>
    <a:srgbClr val="426C44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50" autoAdjust="0"/>
    <p:restoredTop sz="91440" autoAdjust="0"/>
  </p:normalViewPr>
  <p:slideViewPr>
    <p:cSldViewPr>
      <p:cViewPr varScale="1">
        <p:scale>
          <a:sx n="74" d="100"/>
          <a:sy n="74" d="100"/>
        </p:scale>
        <p:origin x="-2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716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We don’t have a statistics in US like our European colleagues.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One example of SRM v2.2 testing in last Super Computing.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A couple examples of SRMs in production grid that LBNL is involved in.</a:t>
            </a:r>
          </a:p>
          <a:p>
            <a:pPr eaLnBrk="1" hangingPunct="1"/>
            <a:r>
              <a:rPr lang="en-US" smtClean="0"/>
              <a:t>There are more but at least we are familiar with these.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 Testing new version implementations in pre-production environment is essential for successful release and deployments.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 Detailed testing on new implementations are important.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 Deployed implementations in production environment must also be tested for availability and basic functionalities, as well as for reliability and stress testing.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0"/>
            <a:ext cx="22098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3" y="0"/>
            <a:ext cx="6480175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6294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0813" y="1219200"/>
            <a:ext cx="8842375" cy="5257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219200"/>
            <a:ext cx="43449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498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0"/>
            <a:ext cx="66294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Line 3"/>
          <p:cNvSpPr>
            <a:spLocks noChangeShapeType="1"/>
          </p:cNvSpPr>
          <p:nvPr userDrawn="1"/>
        </p:nvSpPr>
        <p:spPr bwMode="auto">
          <a:xfrm>
            <a:off x="1447800" y="990600"/>
            <a:ext cx="6629400" cy="0"/>
          </a:xfrm>
          <a:prstGeom prst="line">
            <a:avLst/>
          </a:prstGeom>
          <a:noFill/>
          <a:ln w="76200" cmpd="tri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8696325" y="6167438"/>
            <a:ext cx="3794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6200" y="6540500"/>
            <a:ext cx="16700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A. Sim, CRD</a:t>
            </a:r>
            <a:r>
              <a:rPr lang="en-US" sz="100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L</a:t>
            </a:r>
            <a:r>
              <a:rPr lang="en-US" sz="400" b="1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B</a:t>
            </a:r>
            <a:r>
              <a:rPr lang="en-US" sz="400" b="1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N</a:t>
            </a:r>
            <a:r>
              <a:rPr lang="en-US" sz="400" b="1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>
                <a:solidFill>
                  <a:schemeClr val="tx1"/>
                </a:solidFill>
                <a:latin typeface="Arial" charset="0"/>
                <a:cs typeface="+mn-cs"/>
              </a:rPr>
              <a:t>L</a:t>
            </a:r>
            <a:r>
              <a:rPr lang="en-US" sz="100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8756650" y="6554788"/>
            <a:ext cx="2984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161D699-7348-410C-9C49-01C0F72E4EA7}" type="slidenum">
              <a:rPr lang="en-US" sz="800">
                <a:solidFill>
                  <a:srgbClr val="009688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sz="800">
              <a:solidFill>
                <a:srgbClr val="009688"/>
              </a:solidFill>
              <a:cs typeface="+mn-cs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13" y="1219200"/>
            <a:ext cx="8842375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text styles Click to edit Master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9"/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228600"/>
            <a:ext cx="12573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7051" name="Text Box 11"/>
          <p:cNvSpPr txBox="1">
            <a:spLocks noChangeArrowheads="1"/>
          </p:cNvSpPr>
          <p:nvPr userDrawn="1"/>
        </p:nvSpPr>
        <p:spPr bwMode="auto">
          <a:xfrm>
            <a:off x="2209800" y="6553200"/>
            <a:ext cx="51054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OSG Site Administrators Meeting ,  July 30, 2007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09563" indent="-309563" algn="l" defTabSz="825500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1513" indent="-247650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rgbClr val="426C44"/>
          </a:solidFill>
          <a:latin typeface="+mn-lt"/>
        </a:defRPr>
      </a:lvl2pPr>
      <a:lvl3pPr marL="1031875" indent="-206375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000" b="1">
          <a:solidFill>
            <a:srgbClr val="660033"/>
          </a:solidFill>
          <a:latin typeface="+mn-lt"/>
        </a:defRPr>
      </a:lvl3pPr>
      <a:lvl4pPr marL="1446213" indent="-207963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000" b="1">
          <a:solidFill>
            <a:srgbClr val="DC0081"/>
          </a:solidFill>
          <a:latin typeface="+mn-lt"/>
        </a:defRPr>
      </a:lvl4pPr>
      <a:lvl5pPr marL="1857375" indent="-206375" algn="l" defTabSz="825500" rtl="0" eaLnBrk="0" fontAlgn="base" hangingPunct="0"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5pPr>
      <a:lvl6pPr marL="23145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6pPr>
      <a:lvl7pPr marL="27717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7pPr>
      <a:lvl8pPr marL="32289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8pPr>
      <a:lvl9pPr marL="36861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.wmf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2225" y="2120900"/>
            <a:ext cx="8939213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Berkeley Storage Manager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BeStMan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</a:t>
            </a:r>
          </a:p>
          <a:p>
            <a:pPr algn="ctr" eaLnBrk="0" hangingPunct="0">
              <a:defRPr/>
            </a:pPr>
            <a:endParaRPr lang="en-US" sz="2200" dirty="0">
              <a:solidFill>
                <a:srgbClr val="006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2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US" sz="22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</a:br>
            <a:r>
              <a:rPr lang="en-US" sz="22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Alex Sim</a:t>
            </a:r>
          </a:p>
          <a:p>
            <a:pPr algn="ctr" eaLnBrk="0" hangingPunct="0">
              <a:defRPr/>
            </a:pPr>
            <a:endParaRPr lang="en-US" sz="2200" dirty="0">
              <a:solidFill>
                <a:srgbClr val="006C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Scientific Data Management Research Group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Computational Research Division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006C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Lawrence Berkeley National Laboratory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8793163" y="6570663"/>
            <a:ext cx="228600" cy="180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765425" y="1065213"/>
            <a:ext cx="2755900" cy="174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STAR Analysis </a:t>
            </a:r>
            <a:r>
              <a:rPr lang="en-US" dirty="0" smtClean="0"/>
              <a:t>scenario (1)</a:t>
            </a:r>
            <a:endParaRPr lang="en-US" dirty="0"/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>
            <p:ph idx="1"/>
          </p:nvPr>
        </p:nvGraphicFramePr>
        <p:xfrm>
          <a:off x="4343400" y="1371600"/>
          <a:ext cx="2209800" cy="4724400"/>
        </p:xfrm>
        <a:graphic>
          <a:graphicData uri="http://schemas.openxmlformats.org/presentationml/2006/ole">
            <p:oleObj spid="_x0000_s215042" name="Visio" r:id="rId3" imgW="2486025" imgH="4314825" progId="Visio.Drawing.11">
              <p:embed/>
            </p:oleObj>
          </a:graphicData>
        </a:graphic>
      </p:graphicFrame>
      <p:sp>
        <p:nvSpPr>
          <p:cNvPr id="85161" name="Line 169"/>
          <p:cNvSpPr>
            <a:spLocks noChangeShapeType="1"/>
          </p:cNvSpPr>
          <p:nvPr/>
        </p:nvSpPr>
        <p:spPr bwMode="auto">
          <a:xfrm>
            <a:off x="4038600" y="3200400"/>
            <a:ext cx="2971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045" name="Group 160"/>
          <p:cNvGrpSpPr>
            <a:grpSpLocks/>
          </p:cNvGrpSpPr>
          <p:nvPr/>
        </p:nvGrpSpPr>
        <p:grpSpPr bwMode="auto">
          <a:xfrm>
            <a:off x="609600" y="2667000"/>
            <a:ext cx="762000" cy="457200"/>
            <a:chOff x="3332" y="1625"/>
            <a:chExt cx="614" cy="365"/>
          </a:xfrm>
        </p:grpSpPr>
        <p:sp>
          <p:nvSpPr>
            <p:cNvPr id="215196" name="Rectangle 161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7" name="Rectangle 162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8" name="Rectangle 163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046" name="Group 4"/>
          <p:cNvGrpSpPr>
            <a:grpSpLocks/>
          </p:cNvGrpSpPr>
          <p:nvPr/>
        </p:nvGrpSpPr>
        <p:grpSpPr bwMode="auto">
          <a:xfrm>
            <a:off x="2830513" y="2971800"/>
            <a:ext cx="1219200" cy="914400"/>
            <a:chOff x="1084" y="1625"/>
            <a:chExt cx="614" cy="365"/>
          </a:xfrm>
        </p:grpSpPr>
        <p:sp>
          <p:nvSpPr>
            <p:cNvPr id="215193" name="Rectangle 5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4" name="Rectangle 6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5" name="Rectangle 7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5047" name="Rectangle 8"/>
          <p:cNvSpPr>
            <a:spLocks noChangeArrowheads="1"/>
          </p:cNvSpPr>
          <p:nvPr/>
        </p:nvSpPr>
        <p:spPr bwMode="auto">
          <a:xfrm>
            <a:off x="3021013" y="3276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1600" b="1">
                <a:latin typeface="Arial" charset="0"/>
                <a:ea typeface="Batang" pitchFamily="18" charset="-127"/>
              </a:rPr>
              <a:t>BeStMan</a:t>
            </a:r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48" name="Line 9"/>
          <p:cNvSpPr>
            <a:spLocks noChangeShapeType="1"/>
          </p:cNvSpPr>
          <p:nvPr/>
        </p:nvSpPr>
        <p:spPr bwMode="auto">
          <a:xfrm flipH="1">
            <a:off x="3429000" y="3843338"/>
            <a:ext cx="47625" cy="4238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9" name="Rectangle 10"/>
          <p:cNvSpPr>
            <a:spLocks noChangeArrowheads="1"/>
          </p:cNvSpPr>
          <p:nvPr/>
        </p:nvSpPr>
        <p:spPr bwMode="auto">
          <a:xfrm>
            <a:off x="3278188" y="4235450"/>
            <a:ext cx="3857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0" name="Rectangle 11"/>
          <p:cNvSpPr>
            <a:spLocks noChangeArrowheads="1"/>
          </p:cNvSpPr>
          <p:nvPr/>
        </p:nvSpPr>
        <p:spPr bwMode="auto">
          <a:xfrm>
            <a:off x="3238500" y="43862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5051" name="Group 12"/>
          <p:cNvGrpSpPr>
            <a:grpSpLocks/>
          </p:cNvGrpSpPr>
          <p:nvPr/>
        </p:nvGrpSpPr>
        <p:grpSpPr bwMode="auto">
          <a:xfrm>
            <a:off x="2905125" y="4135438"/>
            <a:ext cx="977900" cy="1122362"/>
            <a:chOff x="3270" y="2156"/>
            <a:chExt cx="312" cy="219"/>
          </a:xfrm>
        </p:grpSpPr>
        <p:sp>
          <p:nvSpPr>
            <p:cNvPr id="215189" name="Freeform 13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0" name="Oval 14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1" name="Freeform 1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92" name="Freeform 16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5052" name="Rectangle 17"/>
          <p:cNvSpPr>
            <a:spLocks noChangeArrowheads="1"/>
          </p:cNvSpPr>
          <p:nvPr/>
        </p:nvSpPr>
        <p:spPr bwMode="auto">
          <a:xfrm>
            <a:off x="3101975" y="4235450"/>
            <a:ext cx="7032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3" name="Rectangle 18"/>
          <p:cNvSpPr>
            <a:spLocks noChangeArrowheads="1"/>
          </p:cNvSpPr>
          <p:nvPr/>
        </p:nvSpPr>
        <p:spPr bwMode="auto">
          <a:xfrm>
            <a:off x="3086100" y="46148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dirty="0">
                <a:latin typeface="Arial" charset="0"/>
                <a:ea typeface="Batang" pitchFamily="18" charset="-127"/>
              </a:rPr>
              <a:t>DISK </a:t>
            </a:r>
          </a:p>
          <a:p>
            <a:pPr algn="ctr"/>
            <a:r>
              <a:rPr lang="en-US" altLang="ko-KR" dirty="0">
                <a:latin typeface="Arial" charset="0"/>
                <a:ea typeface="Batang" pitchFamily="18" charset="-127"/>
              </a:rPr>
              <a:t>CACHE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156" name="Rectangle 164"/>
          <p:cNvSpPr>
            <a:spLocks noChangeArrowheads="1"/>
          </p:cNvSpPr>
          <p:nvPr/>
        </p:nvSpPr>
        <p:spPr bwMode="auto">
          <a:xfrm>
            <a:off x="638175" y="274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 dirty="0">
                <a:ea typeface="Batang" pitchFamily="18" charset="-127"/>
              </a:rPr>
              <a:t>Client Job</a:t>
            </a:r>
            <a:endParaRPr lang="en-US" sz="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5" name="Line 166"/>
          <p:cNvSpPr>
            <a:spLocks noChangeShapeType="1"/>
          </p:cNvSpPr>
          <p:nvPr/>
        </p:nvSpPr>
        <p:spPr bwMode="auto">
          <a:xfrm>
            <a:off x="13716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56" name="Rectangle 184"/>
          <p:cNvSpPr>
            <a:spLocks noChangeArrowheads="1"/>
          </p:cNvSpPr>
          <p:nvPr/>
        </p:nvSpPr>
        <p:spPr bwMode="auto">
          <a:xfrm>
            <a:off x="3059113" y="2667000"/>
            <a:ext cx="766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>
                <a:ea typeface="Batang" pitchFamily="18" charset="-127"/>
              </a:rPr>
              <a:t>Gate Node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57" name="Rectangle 185"/>
          <p:cNvSpPr>
            <a:spLocks noChangeArrowheads="1"/>
          </p:cNvSpPr>
          <p:nvPr/>
        </p:nvSpPr>
        <p:spPr bwMode="auto">
          <a:xfrm>
            <a:off x="762000" y="2286000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>
                <a:ea typeface="Batang" pitchFamily="18" charset="-127"/>
              </a:rPr>
              <a:t>Worker Nodes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5058" name="Group 187"/>
          <p:cNvGrpSpPr>
            <a:grpSpLocks/>
          </p:cNvGrpSpPr>
          <p:nvPr/>
        </p:nvGrpSpPr>
        <p:grpSpPr bwMode="auto">
          <a:xfrm>
            <a:off x="1524000" y="2743200"/>
            <a:ext cx="609600" cy="304800"/>
            <a:chOff x="1452" y="2156"/>
            <a:chExt cx="312" cy="219"/>
          </a:xfrm>
        </p:grpSpPr>
        <p:grpSp>
          <p:nvGrpSpPr>
            <p:cNvPr id="215183" name="Group 188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85" name="Freeform 189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6" name="Oval 190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7" name="Freeform 191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8" name="Freeform 192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84" name="Rectangle 193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 dirty="0">
                  <a:latin typeface="Times"/>
                  <a:ea typeface="Batang" pitchFamily="18" charset="-127"/>
                </a:rPr>
                <a:t>Disk</a:t>
              </a: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5059" name="Rectangle 196"/>
          <p:cNvSpPr>
            <a:spLocks noChangeArrowheads="1"/>
          </p:cNvSpPr>
          <p:nvPr/>
        </p:nvSpPr>
        <p:spPr bwMode="auto">
          <a:xfrm>
            <a:off x="2057400" y="3124200"/>
            <a:ext cx="3714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5060" name="Group 197"/>
          <p:cNvGrpSpPr>
            <a:grpSpLocks/>
          </p:cNvGrpSpPr>
          <p:nvPr/>
        </p:nvGrpSpPr>
        <p:grpSpPr bwMode="auto">
          <a:xfrm>
            <a:off x="609600" y="3222625"/>
            <a:ext cx="762000" cy="457200"/>
            <a:chOff x="3332" y="1625"/>
            <a:chExt cx="614" cy="365"/>
          </a:xfrm>
        </p:grpSpPr>
        <p:sp>
          <p:nvSpPr>
            <p:cNvPr id="215180" name="Rectangle 19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81" name="Rectangle 19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82" name="Rectangle 20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061" name="Group 202"/>
          <p:cNvGrpSpPr>
            <a:grpSpLocks/>
          </p:cNvGrpSpPr>
          <p:nvPr/>
        </p:nvGrpSpPr>
        <p:grpSpPr bwMode="auto">
          <a:xfrm>
            <a:off x="609600" y="3756025"/>
            <a:ext cx="762000" cy="457200"/>
            <a:chOff x="3332" y="1625"/>
            <a:chExt cx="614" cy="365"/>
          </a:xfrm>
        </p:grpSpPr>
        <p:sp>
          <p:nvSpPr>
            <p:cNvPr id="215177" name="Rectangle 203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8" name="Rectangle 204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9" name="Rectangle 205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062" name="Group 207"/>
          <p:cNvGrpSpPr>
            <a:grpSpLocks/>
          </p:cNvGrpSpPr>
          <p:nvPr/>
        </p:nvGrpSpPr>
        <p:grpSpPr bwMode="auto">
          <a:xfrm>
            <a:off x="609600" y="4975225"/>
            <a:ext cx="762000" cy="457200"/>
            <a:chOff x="3332" y="1625"/>
            <a:chExt cx="614" cy="365"/>
          </a:xfrm>
        </p:grpSpPr>
        <p:sp>
          <p:nvSpPr>
            <p:cNvPr id="215174" name="Rectangle 20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5" name="Rectangle 20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76" name="Rectangle 21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5063" name="Group 212"/>
          <p:cNvGrpSpPr>
            <a:grpSpLocks/>
          </p:cNvGrpSpPr>
          <p:nvPr/>
        </p:nvGrpSpPr>
        <p:grpSpPr bwMode="auto">
          <a:xfrm>
            <a:off x="1524000" y="3276600"/>
            <a:ext cx="609600" cy="304800"/>
            <a:chOff x="1452" y="2156"/>
            <a:chExt cx="312" cy="219"/>
          </a:xfrm>
        </p:grpSpPr>
        <p:grpSp>
          <p:nvGrpSpPr>
            <p:cNvPr id="215168" name="Group 213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70" name="Freeform 21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1" name="Oval 215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2" name="Freeform 216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3" name="Freeform 217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69" name="Rectangle 218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15064" name="Group 220"/>
          <p:cNvGrpSpPr>
            <a:grpSpLocks/>
          </p:cNvGrpSpPr>
          <p:nvPr/>
        </p:nvGrpSpPr>
        <p:grpSpPr bwMode="auto">
          <a:xfrm>
            <a:off x="1524000" y="3810000"/>
            <a:ext cx="609600" cy="304800"/>
            <a:chOff x="1452" y="2156"/>
            <a:chExt cx="312" cy="219"/>
          </a:xfrm>
        </p:grpSpPr>
        <p:grpSp>
          <p:nvGrpSpPr>
            <p:cNvPr id="215162" name="Group 221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64" name="Freeform 22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5" name="Oval 223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6" name="Freeform 22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7" name="Freeform 225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63" name="Rectangle 226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15065" name="Group 228"/>
          <p:cNvGrpSpPr>
            <a:grpSpLocks/>
          </p:cNvGrpSpPr>
          <p:nvPr/>
        </p:nvGrpSpPr>
        <p:grpSpPr bwMode="auto">
          <a:xfrm>
            <a:off x="1524000" y="5029200"/>
            <a:ext cx="609600" cy="304800"/>
            <a:chOff x="1452" y="2156"/>
            <a:chExt cx="312" cy="219"/>
          </a:xfrm>
        </p:grpSpPr>
        <p:grpSp>
          <p:nvGrpSpPr>
            <p:cNvPr id="215156" name="Group 229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5158" name="Freeform 230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59" name="Oval 231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0" name="Freeform 23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61" name="Freeform 233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57" name="Rectangle 234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5066" name="Line 236"/>
          <p:cNvSpPr>
            <a:spLocks noChangeShapeType="1"/>
          </p:cNvSpPr>
          <p:nvPr/>
        </p:nvSpPr>
        <p:spPr bwMode="auto">
          <a:xfrm>
            <a:off x="1371600" y="3429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7" name="Line 237"/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8" name="Line 238"/>
          <p:cNvSpPr>
            <a:spLocks noChangeShapeType="1"/>
          </p:cNvSpPr>
          <p:nvPr/>
        </p:nvSpPr>
        <p:spPr bwMode="auto">
          <a:xfrm>
            <a:off x="1371600" y="5181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9" name="Line 239"/>
          <p:cNvSpPr>
            <a:spLocks noChangeShapeType="1"/>
          </p:cNvSpPr>
          <p:nvPr/>
        </p:nvSpPr>
        <p:spPr bwMode="auto">
          <a:xfrm>
            <a:off x="9906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8" name="Group 187"/>
          <p:cNvGrpSpPr>
            <a:grpSpLocks/>
          </p:cNvGrpSpPr>
          <p:nvPr/>
        </p:nvGrpSpPr>
        <p:grpSpPr bwMode="auto">
          <a:xfrm>
            <a:off x="1371600" y="3048000"/>
            <a:ext cx="1524000" cy="1524000"/>
            <a:chOff x="1371600" y="3048000"/>
            <a:chExt cx="1524000" cy="1524000"/>
          </a:xfrm>
        </p:grpSpPr>
        <p:sp>
          <p:nvSpPr>
            <p:cNvPr id="215154" name="Line 240"/>
            <p:cNvSpPr>
              <a:spLocks noChangeShapeType="1"/>
            </p:cNvSpPr>
            <p:nvPr/>
          </p:nvSpPr>
          <p:spPr bwMode="auto">
            <a:xfrm>
              <a:off x="1371600" y="3048000"/>
              <a:ext cx="11430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5" name="Line 241"/>
            <p:cNvSpPr>
              <a:spLocks noChangeShapeType="1"/>
            </p:cNvSpPr>
            <p:nvPr/>
          </p:nvSpPr>
          <p:spPr bwMode="auto">
            <a:xfrm>
              <a:off x="2514600" y="3276600"/>
              <a:ext cx="3810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" name="Group 188"/>
          <p:cNvGrpSpPr>
            <a:grpSpLocks/>
          </p:cNvGrpSpPr>
          <p:nvPr/>
        </p:nvGrpSpPr>
        <p:grpSpPr bwMode="auto">
          <a:xfrm>
            <a:off x="1371600" y="3581400"/>
            <a:ext cx="1524000" cy="990600"/>
            <a:chOff x="1371600" y="3581400"/>
            <a:chExt cx="1524000" cy="990600"/>
          </a:xfrm>
        </p:grpSpPr>
        <p:sp>
          <p:nvSpPr>
            <p:cNvPr id="215152" name="Line 242"/>
            <p:cNvSpPr>
              <a:spLocks noChangeShapeType="1"/>
            </p:cNvSpPr>
            <p:nvPr/>
          </p:nvSpPr>
          <p:spPr bwMode="auto">
            <a:xfrm>
              <a:off x="1371600" y="3581400"/>
              <a:ext cx="1143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3" name="Line 243"/>
            <p:cNvSpPr>
              <a:spLocks noChangeShapeType="1"/>
            </p:cNvSpPr>
            <p:nvPr/>
          </p:nvSpPr>
          <p:spPr bwMode="auto">
            <a:xfrm>
              <a:off x="2514600" y="3733800"/>
              <a:ext cx="3810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1371600" y="4114800"/>
            <a:ext cx="1524000" cy="457200"/>
            <a:chOff x="1371600" y="4114800"/>
            <a:chExt cx="1524000" cy="457200"/>
          </a:xfrm>
        </p:grpSpPr>
        <p:sp>
          <p:nvSpPr>
            <p:cNvPr id="215150" name="Line 244"/>
            <p:cNvSpPr>
              <a:spLocks noChangeShapeType="1"/>
            </p:cNvSpPr>
            <p:nvPr/>
          </p:nvSpPr>
          <p:spPr bwMode="auto">
            <a:xfrm>
              <a:off x="1371600" y="4114800"/>
              <a:ext cx="1066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1" name="Line 245"/>
            <p:cNvSpPr>
              <a:spLocks noChangeShapeType="1"/>
            </p:cNvSpPr>
            <p:nvPr/>
          </p:nvSpPr>
          <p:spPr bwMode="auto">
            <a:xfrm>
              <a:off x="2438400" y="4267200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238" name="Line 246"/>
          <p:cNvSpPr>
            <a:spLocks noChangeShapeType="1"/>
          </p:cNvSpPr>
          <p:nvPr/>
        </p:nvSpPr>
        <p:spPr bwMode="auto">
          <a:xfrm flipV="1">
            <a:off x="1371600" y="4572000"/>
            <a:ext cx="1524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244" name="Rectangle 252"/>
          <p:cNvSpPr>
            <a:spLocks noChangeArrowheads="1"/>
          </p:cNvSpPr>
          <p:nvPr/>
        </p:nvSpPr>
        <p:spPr bwMode="auto">
          <a:xfrm>
            <a:off x="647700" y="3276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5" name="Rectangle 253"/>
          <p:cNvSpPr>
            <a:spLocks noChangeArrowheads="1"/>
          </p:cNvSpPr>
          <p:nvPr/>
        </p:nvSpPr>
        <p:spPr bwMode="auto">
          <a:xfrm>
            <a:off x="638175" y="3810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6" name="Rectangle 254"/>
          <p:cNvSpPr>
            <a:spLocks noChangeArrowheads="1"/>
          </p:cNvSpPr>
          <p:nvPr/>
        </p:nvSpPr>
        <p:spPr bwMode="auto">
          <a:xfrm>
            <a:off x="638175" y="5029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7" name="Rectangle 255"/>
          <p:cNvSpPr>
            <a:spLocks noChangeArrowheads="1"/>
          </p:cNvSpPr>
          <p:nvPr/>
        </p:nvSpPr>
        <p:spPr bwMode="auto">
          <a:xfrm>
            <a:off x="304800" y="2133600"/>
            <a:ext cx="3962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8" name="Line 169"/>
          <p:cNvSpPr>
            <a:spLocks noChangeShapeType="1"/>
          </p:cNvSpPr>
          <p:nvPr/>
        </p:nvSpPr>
        <p:spPr bwMode="auto">
          <a:xfrm>
            <a:off x="4038600" y="3200400"/>
            <a:ext cx="2667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69"/>
          <p:cNvSpPr>
            <a:spLocks noChangeShapeType="1"/>
          </p:cNvSpPr>
          <p:nvPr/>
        </p:nvSpPr>
        <p:spPr bwMode="auto">
          <a:xfrm flipV="1">
            <a:off x="4038600" y="3048000"/>
            <a:ext cx="2667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080" name="Group 165"/>
          <p:cNvGrpSpPr>
            <a:grpSpLocks/>
          </p:cNvGrpSpPr>
          <p:nvPr/>
        </p:nvGrpSpPr>
        <p:grpSpPr bwMode="auto">
          <a:xfrm>
            <a:off x="6629400" y="1828800"/>
            <a:ext cx="2286000" cy="4267200"/>
            <a:chOff x="6629400" y="1143000"/>
            <a:chExt cx="2286000" cy="4267200"/>
          </a:xfrm>
        </p:grpSpPr>
        <p:sp>
          <p:nvSpPr>
            <p:cNvPr id="215099" name="Line 33"/>
            <p:cNvSpPr>
              <a:spLocks noChangeShapeType="1"/>
            </p:cNvSpPr>
            <p:nvPr/>
          </p:nvSpPr>
          <p:spPr bwMode="auto">
            <a:xfrm flipH="1">
              <a:off x="7162800" y="4724400"/>
              <a:ext cx="304800" cy="2286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0" name="Rectangle 20"/>
            <p:cNvSpPr>
              <a:spLocks noChangeArrowheads="1"/>
            </p:cNvSpPr>
            <p:nvPr/>
          </p:nvSpPr>
          <p:spPr bwMode="auto">
            <a:xfrm>
              <a:off x="7052262" y="4039157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7010400" y="3997325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02" name="Rectangle 22"/>
            <p:cNvSpPr>
              <a:spLocks noChangeArrowheads="1"/>
            </p:cNvSpPr>
            <p:nvPr/>
          </p:nvSpPr>
          <p:spPr bwMode="auto">
            <a:xfrm>
              <a:off x="7010400" y="3997325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03" name="Line 23"/>
            <p:cNvSpPr>
              <a:spLocks noChangeShapeType="1"/>
            </p:cNvSpPr>
            <p:nvPr/>
          </p:nvSpPr>
          <p:spPr bwMode="auto">
            <a:xfrm flipH="1" flipV="1">
              <a:off x="7924800" y="4724400"/>
              <a:ext cx="152400" cy="2286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04" name="Group 24"/>
            <p:cNvGrpSpPr>
              <a:grpSpLocks/>
            </p:cNvGrpSpPr>
            <p:nvPr/>
          </p:nvGrpSpPr>
          <p:grpSpPr bwMode="auto">
            <a:xfrm>
              <a:off x="6853238" y="4897437"/>
              <a:ext cx="620712" cy="436563"/>
              <a:chOff x="1452" y="2156"/>
              <a:chExt cx="312" cy="219"/>
            </a:xfrm>
          </p:grpSpPr>
          <p:grpSp>
            <p:nvGrpSpPr>
              <p:cNvPr id="215143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215146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47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48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49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5144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15145" name="Rectangle 31"/>
              <p:cNvSpPr>
                <a:spLocks noChangeArrowheads="1"/>
              </p:cNvSpPr>
              <p:nvPr/>
            </p:nvSpPr>
            <p:spPr bwMode="auto">
              <a:xfrm>
                <a:off x="1531" y="2282"/>
                <a:ext cx="18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Cache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15105" name="Rectangle 32"/>
            <p:cNvSpPr>
              <a:spLocks noChangeArrowheads="1"/>
            </p:cNvSpPr>
            <p:nvPr/>
          </p:nvSpPr>
          <p:spPr bwMode="auto">
            <a:xfrm>
              <a:off x="7239000" y="4225924"/>
              <a:ext cx="6858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BeStMan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06" name="Rectangle 34"/>
            <p:cNvSpPr>
              <a:spLocks noChangeArrowheads="1"/>
            </p:cNvSpPr>
            <p:nvPr/>
          </p:nvSpPr>
          <p:spPr bwMode="auto">
            <a:xfrm>
              <a:off x="7050088" y="49974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07" name="Rectangle 35"/>
            <p:cNvSpPr>
              <a:spLocks noChangeArrowheads="1"/>
            </p:cNvSpPr>
            <p:nvPr/>
          </p:nvSpPr>
          <p:spPr bwMode="auto">
            <a:xfrm>
              <a:off x="7010400" y="5148262"/>
              <a:ext cx="371475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15108" name="Picture 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8600" y="4919662"/>
              <a:ext cx="908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9" name="Rectangle 256"/>
            <p:cNvSpPr>
              <a:spLocks noChangeArrowheads="1"/>
            </p:cNvSpPr>
            <p:nvPr/>
          </p:nvSpPr>
          <p:spPr bwMode="auto">
            <a:xfrm>
              <a:off x="6629400" y="3886200"/>
              <a:ext cx="22860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10" name="Rectangle 20"/>
            <p:cNvSpPr>
              <a:spLocks noChangeArrowheads="1"/>
            </p:cNvSpPr>
            <p:nvPr/>
          </p:nvSpPr>
          <p:spPr bwMode="auto">
            <a:xfrm>
              <a:off x="6747462" y="30898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3" name="Rectangle 21"/>
            <p:cNvSpPr>
              <a:spLocks noChangeArrowheads="1"/>
            </p:cNvSpPr>
            <p:nvPr/>
          </p:nvSpPr>
          <p:spPr bwMode="auto">
            <a:xfrm>
              <a:off x="6705600" y="3048000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12" name="Rectangle 22"/>
            <p:cNvSpPr>
              <a:spLocks noChangeArrowheads="1"/>
            </p:cNvSpPr>
            <p:nvPr/>
          </p:nvSpPr>
          <p:spPr bwMode="auto">
            <a:xfrm>
              <a:off x="6705600" y="30480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215113" name="Group 24"/>
            <p:cNvGrpSpPr>
              <a:grpSpLocks/>
            </p:cNvGrpSpPr>
            <p:nvPr/>
          </p:nvGrpSpPr>
          <p:grpSpPr bwMode="auto">
            <a:xfrm>
              <a:off x="8153400" y="3297237"/>
              <a:ext cx="620712" cy="436563"/>
              <a:chOff x="1452" y="2156"/>
              <a:chExt cx="312" cy="219"/>
            </a:xfrm>
          </p:grpSpPr>
          <p:grpSp>
            <p:nvGrpSpPr>
              <p:cNvPr id="215137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215139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40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41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42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5138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15114" name="Rectangle 32"/>
            <p:cNvSpPr>
              <a:spLocks noChangeArrowheads="1"/>
            </p:cNvSpPr>
            <p:nvPr/>
          </p:nvSpPr>
          <p:spPr bwMode="auto">
            <a:xfrm>
              <a:off x="6934200" y="3276599"/>
              <a:ext cx="6858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BeStMan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15" name="Line 33"/>
            <p:cNvSpPr>
              <a:spLocks noChangeShapeType="1"/>
            </p:cNvSpPr>
            <p:nvPr/>
          </p:nvSpPr>
          <p:spPr bwMode="auto">
            <a:xfrm flipH="1" flipV="1">
              <a:off x="7924800" y="34289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6" name="Rectangle 34"/>
            <p:cNvSpPr>
              <a:spLocks noChangeArrowheads="1"/>
            </p:cNvSpPr>
            <p:nvPr/>
          </p:nvSpPr>
          <p:spPr bwMode="auto">
            <a:xfrm>
              <a:off x="8350250" y="33972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17" name="Rectangle 256"/>
            <p:cNvSpPr>
              <a:spLocks noChangeArrowheads="1"/>
            </p:cNvSpPr>
            <p:nvPr/>
          </p:nvSpPr>
          <p:spPr bwMode="auto">
            <a:xfrm>
              <a:off x="6629400" y="29718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18" name="Rectangle 20"/>
            <p:cNvSpPr>
              <a:spLocks noChangeArrowheads="1"/>
            </p:cNvSpPr>
            <p:nvPr/>
          </p:nvSpPr>
          <p:spPr bwMode="auto">
            <a:xfrm>
              <a:off x="6747462" y="21754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19" name="Rectangle 21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20" name="Rectangle 22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215121" name="Group 24"/>
            <p:cNvGrpSpPr>
              <a:grpSpLocks/>
            </p:cNvGrpSpPr>
            <p:nvPr/>
          </p:nvGrpSpPr>
          <p:grpSpPr bwMode="auto">
            <a:xfrm>
              <a:off x="8153400" y="2382837"/>
              <a:ext cx="620712" cy="436563"/>
              <a:chOff x="1452" y="2156"/>
              <a:chExt cx="312" cy="219"/>
            </a:xfrm>
          </p:grpSpPr>
          <p:grpSp>
            <p:nvGrpSpPr>
              <p:cNvPr id="215131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215133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34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35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5136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5132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15122" name="Rectangle 32"/>
            <p:cNvSpPr>
              <a:spLocks noChangeArrowheads="1"/>
            </p:cNvSpPr>
            <p:nvPr/>
          </p:nvSpPr>
          <p:spPr bwMode="auto">
            <a:xfrm>
              <a:off x="6934200" y="2362199"/>
              <a:ext cx="838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GridFTP</a:t>
              </a:r>
              <a:br>
                <a:rPr lang="en-US" altLang="ko-KR" b="1">
                  <a:ea typeface="Batang" pitchFamily="18" charset="-127"/>
                </a:rPr>
              </a:br>
              <a:r>
                <a:rPr lang="en-US" altLang="ko-KR" b="1">
                  <a:ea typeface="Batang" pitchFamily="18" charset="-127"/>
                </a:rPr>
                <a:t>server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23" name="Line 33"/>
            <p:cNvSpPr>
              <a:spLocks noChangeShapeType="1"/>
            </p:cNvSpPr>
            <p:nvPr/>
          </p:nvSpPr>
          <p:spPr bwMode="auto">
            <a:xfrm flipH="1" flipV="1">
              <a:off x="7924800" y="25145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4" name="Rectangle 34"/>
            <p:cNvSpPr>
              <a:spLocks noChangeArrowheads="1"/>
            </p:cNvSpPr>
            <p:nvPr/>
          </p:nvSpPr>
          <p:spPr bwMode="auto">
            <a:xfrm>
              <a:off x="8350250" y="24828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25" name="Rectangle 256"/>
            <p:cNvSpPr>
              <a:spLocks noChangeArrowheads="1"/>
            </p:cNvSpPr>
            <p:nvPr/>
          </p:nvSpPr>
          <p:spPr bwMode="auto">
            <a:xfrm>
              <a:off x="6629400" y="20574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26" name="Rectangle 20"/>
            <p:cNvSpPr>
              <a:spLocks noChangeArrowheads="1"/>
            </p:cNvSpPr>
            <p:nvPr/>
          </p:nvSpPr>
          <p:spPr bwMode="auto">
            <a:xfrm>
              <a:off x="6778573" y="1261032"/>
              <a:ext cx="2060627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27" name="Rectangle 21"/>
            <p:cNvSpPr>
              <a:spLocks noChangeArrowheads="1"/>
            </p:cNvSpPr>
            <p:nvPr/>
          </p:nvSpPr>
          <p:spPr bwMode="auto">
            <a:xfrm>
              <a:off x="6705600" y="1219200"/>
              <a:ext cx="2060627" cy="685243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28" name="Rectangle 22"/>
            <p:cNvSpPr>
              <a:spLocks noChangeArrowheads="1"/>
            </p:cNvSpPr>
            <p:nvPr/>
          </p:nvSpPr>
          <p:spPr bwMode="auto">
            <a:xfrm>
              <a:off x="6705600" y="1219200"/>
              <a:ext cx="2060627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29" name="Rectangle 32"/>
            <p:cNvSpPr>
              <a:spLocks noChangeArrowheads="1"/>
            </p:cNvSpPr>
            <p:nvPr/>
          </p:nvSpPr>
          <p:spPr bwMode="auto">
            <a:xfrm>
              <a:off x="6934200" y="1447799"/>
              <a:ext cx="838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SRMs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30" name="Rectangle 256"/>
            <p:cNvSpPr>
              <a:spLocks noChangeArrowheads="1"/>
            </p:cNvSpPr>
            <p:nvPr/>
          </p:nvSpPr>
          <p:spPr bwMode="auto">
            <a:xfrm>
              <a:off x="6629400" y="11430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67" name="Line 169"/>
          <p:cNvSpPr>
            <a:spLocks noChangeShapeType="1"/>
          </p:cNvSpPr>
          <p:nvPr/>
        </p:nvSpPr>
        <p:spPr bwMode="auto">
          <a:xfrm flipV="1">
            <a:off x="4038600" y="2286000"/>
            <a:ext cx="2667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2" name="Oval 4"/>
          <p:cNvSpPr>
            <a:spLocks noChangeArrowheads="1"/>
          </p:cNvSpPr>
          <p:nvPr/>
        </p:nvSpPr>
        <p:spPr bwMode="auto">
          <a:xfrm>
            <a:off x="4343400" y="1219200"/>
            <a:ext cx="14478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76" name="Shape 175"/>
          <p:cNvCxnSpPr>
            <a:cxnSpLocks noChangeShapeType="1"/>
            <a:stCxn id="215082" idx="2"/>
            <a:endCxn id="215077" idx="0"/>
          </p:cNvCxnSpPr>
          <p:nvPr/>
        </p:nvCxnSpPr>
        <p:spPr bwMode="auto">
          <a:xfrm rot="10800000" flipV="1">
            <a:off x="2286000" y="1485900"/>
            <a:ext cx="2057400" cy="647700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7" name="Snip Single Corner Rectangle 176"/>
          <p:cNvSpPr/>
          <p:nvPr/>
        </p:nvSpPr>
        <p:spPr bwMode="auto">
          <a:xfrm>
            <a:off x="2667000" y="1371600"/>
            <a:ext cx="1295400" cy="304800"/>
          </a:xfrm>
          <a:prstGeom prst="snip1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Job submission</a:t>
            </a:r>
          </a:p>
        </p:txBody>
      </p:sp>
      <p:cxnSp>
        <p:nvCxnSpPr>
          <p:cNvPr id="192" name="Straight Connector 191"/>
          <p:cNvCxnSpPr>
            <a:cxnSpLocks noChangeShapeType="1"/>
            <a:endCxn id="215195" idx="1"/>
          </p:cNvCxnSpPr>
          <p:nvPr/>
        </p:nvCxnSpPr>
        <p:spPr bwMode="auto">
          <a:xfrm>
            <a:off x="1371600" y="3048000"/>
            <a:ext cx="1458913" cy="3540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371600" y="3402013"/>
            <a:ext cx="1458913" cy="255587"/>
            <a:chOff x="1371600" y="3402696"/>
            <a:chExt cx="1459605" cy="254904"/>
          </a:xfrm>
        </p:grpSpPr>
        <p:cxnSp>
          <p:nvCxnSpPr>
            <p:cNvPr id="215097" name="Straight Connector 193"/>
            <p:cNvCxnSpPr>
              <a:cxnSpLocks noChangeShapeType="1"/>
            </p:cNvCxnSpPr>
            <p:nvPr/>
          </p:nvCxnSpPr>
          <p:spPr bwMode="auto">
            <a:xfrm>
              <a:off x="1371600" y="3581400"/>
              <a:ext cx="10668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098" name="Straight Connector 195"/>
            <p:cNvCxnSpPr>
              <a:cxnSpLocks noChangeShapeType="1"/>
              <a:endCxn id="215195" idx="1"/>
            </p:cNvCxnSpPr>
            <p:nvPr/>
          </p:nvCxnSpPr>
          <p:spPr bwMode="auto">
            <a:xfrm flipV="1">
              <a:off x="2438400" y="3402696"/>
              <a:ext cx="392805" cy="2549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1371600" y="3402013"/>
            <a:ext cx="1458913" cy="788987"/>
            <a:chOff x="1371600" y="3402697"/>
            <a:chExt cx="1459604" cy="788304"/>
          </a:xfrm>
        </p:grpSpPr>
        <p:cxnSp>
          <p:nvCxnSpPr>
            <p:cNvPr id="215095" name="Straight Connector 198"/>
            <p:cNvCxnSpPr>
              <a:cxnSpLocks noChangeShapeType="1"/>
            </p:cNvCxnSpPr>
            <p:nvPr/>
          </p:nvCxnSpPr>
          <p:spPr bwMode="auto">
            <a:xfrm>
              <a:off x="1371600" y="4114800"/>
              <a:ext cx="9906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096" name="Straight Connector 200"/>
            <p:cNvCxnSpPr>
              <a:cxnSpLocks noChangeShapeType="1"/>
              <a:endCxn id="215195" idx="1"/>
            </p:cNvCxnSpPr>
            <p:nvPr/>
          </p:nvCxnSpPr>
          <p:spPr bwMode="auto">
            <a:xfrm rot="5400000" flipH="1" flipV="1">
              <a:off x="2202551" y="3562347"/>
              <a:ext cx="788304" cy="46900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8" name="Group 207"/>
          <p:cNvGrpSpPr>
            <a:grpSpLocks/>
          </p:cNvGrpSpPr>
          <p:nvPr/>
        </p:nvGrpSpPr>
        <p:grpSpPr bwMode="auto">
          <a:xfrm>
            <a:off x="1371600" y="3402013"/>
            <a:ext cx="1458913" cy="1627187"/>
            <a:chOff x="1371600" y="3402697"/>
            <a:chExt cx="1459604" cy="1626503"/>
          </a:xfrm>
        </p:grpSpPr>
        <p:cxnSp>
          <p:nvCxnSpPr>
            <p:cNvPr id="215093" name="Straight Connector 204"/>
            <p:cNvCxnSpPr>
              <a:cxnSpLocks noChangeShapeType="1"/>
            </p:cNvCxnSpPr>
            <p:nvPr/>
          </p:nvCxnSpPr>
          <p:spPr bwMode="auto">
            <a:xfrm flipV="1">
              <a:off x="1371600" y="4572000"/>
              <a:ext cx="1066800" cy="457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094" name="Straight Connector 206"/>
            <p:cNvCxnSpPr>
              <a:cxnSpLocks noChangeShapeType="1"/>
              <a:endCxn id="215195" idx="1"/>
            </p:cNvCxnSpPr>
            <p:nvPr/>
          </p:nvCxnSpPr>
          <p:spPr bwMode="auto">
            <a:xfrm rot="5400000" flipH="1" flipV="1">
              <a:off x="2050150" y="3790946"/>
              <a:ext cx="1169304" cy="39280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10" name="Straight Connector 209"/>
          <p:cNvCxnSpPr>
            <a:cxnSpLocks noChangeShapeType="1"/>
            <a:stCxn id="167" idx="1"/>
          </p:cNvCxnSpPr>
          <p:nvPr/>
        </p:nvCxnSpPr>
        <p:spPr bwMode="auto">
          <a:xfrm rot="5400000">
            <a:off x="4000500" y="2171700"/>
            <a:ext cx="2590800" cy="2819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2" name="Straight Connector 211"/>
          <p:cNvCxnSpPr>
            <a:cxnSpLocks noChangeShapeType="1"/>
            <a:stCxn id="215120" idx="1"/>
          </p:cNvCxnSpPr>
          <p:nvPr/>
        </p:nvCxnSpPr>
        <p:spPr bwMode="auto">
          <a:xfrm rot="10800000" flipV="1">
            <a:off x="3886200" y="3162300"/>
            <a:ext cx="2819400" cy="1714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4" name="Straight Connector 213"/>
          <p:cNvCxnSpPr>
            <a:cxnSpLocks noChangeShapeType="1"/>
            <a:stCxn id="215112" idx="1"/>
          </p:cNvCxnSpPr>
          <p:nvPr/>
        </p:nvCxnSpPr>
        <p:spPr bwMode="auto">
          <a:xfrm rot="10800000" flipV="1">
            <a:off x="3886200" y="4076700"/>
            <a:ext cx="2819400" cy="8001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" name="Straight Connector 215"/>
          <p:cNvCxnSpPr>
            <a:cxnSpLocks noChangeShapeType="1"/>
            <a:stCxn id="215102" idx="1"/>
          </p:cNvCxnSpPr>
          <p:nvPr/>
        </p:nvCxnSpPr>
        <p:spPr bwMode="auto">
          <a:xfrm rot="10800000">
            <a:off x="3886200" y="4876800"/>
            <a:ext cx="3124200" cy="1492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9" name="Rectangle 164"/>
          <p:cNvSpPr>
            <a:spLocks noChangeArrowheads="1"/>
          </p:cNvSpPr>
          <p:nvPr/>
        </p:nvSpPr>
        <p:spPr bwMode="auto">
          <a:xfrm>
            <a:off x="381000" y="1905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 dirty="0" smtClean="0">
                <a:ea typeface="Batang" pitchFamily="18" charset="-127"/>
              </a:rPr>
              <a:t>A site </a:t>
            </a:r>
            <a:endParaRPr lang="en-US" sz="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0" name="Rectangle 164"/>
          <p:cNvSpPr>
            <a:spLocks noChangeArrowheads="1"/>
          </p:cNvSpPr>
          <p:nvPr/>
        </p:nvSpPr>
        <p:spPr bwMode="auto">
          <a:xfrm>
            <a:off x="6477000" y="1600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 dirty="0" smtClean="0">
                <a:ea typeface="Batang" pitchFamily="18" charset="-127"/>
              </a:rPr>
              <a:t>Remote sites</a:t>
            </a:r>
            <a:endParaRPr lang="en-US" sz="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61" grpId="0" animBg="1"/>
      <p:bldP spid="85161" grpId="1" animBg="1"/>
      <p:bldP spid="85161" grpId="2" animBg="1"/>
      <p:bldP spid="85161" grpId="3" animBg="1"/>
      <p:bldP spid="85156" grpId="0"/>
      <p:bldP spid="85156" grpId="1"/>
      <p:bldP spid="85238" grpId="0" animBg="1"/>
      <p:bldP spid="85238" grpId="1" animBg="1"/>
      <p:bldP spid="85238" grpId="2" animBg="1"/>
      <p:bldP spid="85238" grpId="3" animBg="1"/>
      <p:bldP spid="85244" grpId="0"/>
      <p:bldP spid="85244" grpId="1"/>
      <p:bldP spid="85245" grpId="0"/>
      <p:bldP spid="85245" grpId="1"/>
      <p:bldP spid="85246" grpId="0"/>
      <p:bldP spid="85246" grpId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  <p:bldP spid="167" grpId="0" animBg="1"/>
      <p:bldP spid="167" grpId="1" animBg="1"/>
      <p:bldP spid="167" grpId="2" animBg="1"/>
      <p:bldP spid="167" grpId="3" animBg="1"/>
      <p:bldP spid="177" grpId="0" animBg="1"/>
      <p:bldP spid="177" grpId="1" animBg="1"/>
      <p:bldP spid="159" grpId="0"/>
      <p:bldP spid="159" grpId="1"/>
      <p:bldP spid="160" grpId="0"/>
      <p:bldP spid="1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STAR Analysis scenario (2)</a:t>
            </a:r>
            <a:br>
              <a:rPr lang="en-US" sz="2800" smtClean="0"/>
            </a:br>
            <a:r>
              <a:rPr lang="en-US" sz="2800" smtClean="0"/>
              <a:t>(dynamic SRM instantiation)</a:t>
            </a:r>
            <a:endParaRPr lang="en-US" sz="1200" smtClean="0"/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>
            <p:ph idx="1"/>
          </p:nvPr>
        </p:nvGraphicFramePr>
        <p:xfrm>
          <a:off x="4343400" y="1371600"/>
          <a:ext cx="2209800" cy="4724400"/>
        </p:xfrm>
        <a:graphic>
          <a:graphicData uri="http://schemas.openxmlformats.org/presentationml/2006/ole">
            <p:oleObj spid="_x0000_s218114" name="Visio" r:id="rId3" imgW="2486025" imgH="4314825" progId="Visio.Drawing.11">
              <p:embed/>
            </p:oleObj>
          </a:graphicData>
        </a:graphic>
      </p:graphicFrame>
      <p:sp>
        <p:nvSpPr>
          <p:cNvPr id="85161" name="Line 169"/>
          <p:cNvSpPr>
            <a:spLocks noChangeShapeType="1"/>
          </p:cNvSpPr>
          <p:nvPr/>
        </p:nvSpPr>
        <p:spPr bwMode="auto">
          <a:xfrm>
            <a:off x="4038600" y="3200400"/>
            <a:ext cx="2971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8117" name="Group 160"/>
          <p:cNvGrpSpPr>
            <a:grpSpLocks/>
          </p:cNvGrpSpPr>
          <p:nvPr/>
        </p:nvGrpSpPr>
        <p:grpSpPr bwMode="auto">
          <a:xfrm>
            <a:off x="609600" y="2667000"/>
            <a:ext cx="762000" cy="457200"/>
            <a:chOff x="3332" y="1625"/>
            <a:chExt cx="614" cy="365"/>
          </a:xfrm>
        </p:grpSpPr>
        <p:sp>
          <p:nvSpPr>
            <p:cNvPr id="218269" name="Rectangle 161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70" name="Rectangle 162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71" name="Rectangle 163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8118" name="Group 4"/>
          <p:cNvGrpSpPr>
            <a:grpSpLocks/>
          </p:cNvGrpSpPr>
          <p:nvPr/>
        </p:nvGrpSpPr>
        <p:grpSpPr bwMode="auto">
          <a:xfrm>
            <a:off x="2830513" y="2971800"/>
            <a:ext cx="1219200" cy="914400"/>
            <a:chOff x="1084" y="1625"/>
            <a:chExt cx="614" cy="365"/>
          </a:xfrm>
        </p:grpSpPr>
        <p:sp>
          <p:nvSpPr>
            <p:cNvPr id="218266" name="Rectangle 5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67" name="Rectangle 6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68" name="Rectangle 7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021013" y="3276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1600" b="1">
                <a:latin typeface="Arial" charset="0"/>
                <a:ea typeface="Batang" pitchFamily="18" charset="-127"/>
              </a:rPr>
              <a:t>BeStMan</a:t>
            </a:r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8120" name="Line 9"/>
          <p:cNvSpPr>
            <a:spLocks noChangeShapeType="1"/>
          </p:cNvSpPr>
          <p:nvPr/>
        </p:nvSpPr>
        <p:spPr bwMode="auto">
          <a:xfrm flipH="1">
            <a:off x="3429000" y="3843338"/>
            <a:ext cx="47625" cy="4238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21" name="Rectangle 10"/>
          <p:cNvSpPr>
            <a:spLocks noChangeArrowheads="1"/>
          </p:cNvSpPr>
          <p:nvPr/>
        </p:nvSpPr>
        <p:spPr bwMode="auto">
          <a:xfrm>
            <a:off x="3278188" y="4235450"/>
            <a:ext cx="3857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8122" name="Rectangle 11"/>
          <p:cNvSpPr>
            <a:spLocks noChangeArrowheads="1"/>
          </p:cNvSpPr>
          <p:nvPr/>
        </p:nvSpPr>
        <p:spPr bwMode="auto">
          <a:xfrm>
            <a:off x="3238500" y="43862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8123" name="Group 12"/>
          <p:cNvGrpSpPr>
            <a:grpSpLocks/>
          </p:cNvGrpSpPr>
          <p:nvPr/>
        </p:nvGrpSpPr>
        <p:grpSpPr bwMode="auto">
          <a:xfrm>
            <a:off x="2905125" y="4135438"/>
            <a:ext cx="977900" cy="1122362"/>
            <a:chOff x="3270" y="2156"/>
            <a:chExt cx="312" cy="219"/>
          </a:xfrm>
        </p:grpSpPr>
        <p:sp>
          <p:nvSpPr>
            <p:cNvPr id="218262" name="Freeform 13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63" name="Oval 14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64" name="Freeform 1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65" name="Freeform 16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8124" name="Rectangle 17"/>
          <p:cNvSpPr>
            <a:spLocks noChangeArrowheads="1"/>
          </p:cNvSpPr>
          <p:nvPr/>
        </p:nvSpPr>
        <p:spPr bwMode="auto">
          <a:xfrm>
            <a:off x="3101975" y="4235450"/>
            <a:ext cx="7032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3086100" y="46148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>
                <a:latin typeface="Arial" charset="0"/>
                <a:ea typeface="Batang" pitchFamily="18" charset="-127"/>
              </a:rPr>
              <a:t>DISK </a:t>
            </a:r>
          </a:p>
          <a:p>
            <a:pPr algn="ctr"/>
            <a:r>
              <a:rPr lang="en-US" altLang="ko-KR">
                <a:latin typeface="Arial" charset="0"/>
                <a:ea typeface="Batang" pitchFamily="18" charset="-127"/>
              </a:rPr>
              <a:t>CACHE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156" name="Rectangle 164"/>
          <p:cNvSpPr>
            <a:spLocks noChangeArrowheads="1"/>
          </p:cNvSpPr>
          <p:nvPr/>
        </p:nvSpPr>
        <p:spPr bwMode="auto">
          <a:xfrm>
            <a:off x="638175" y="274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8127" name="Line 166"/>
          <p:cNvSpPr>
            <a:spLocks noChangeShapeType="1"/>
          </p:cNvSpPr>
          <p:nvPr/>
        </p:nvSpPr>
        <p:spPr bwMode="auto">
          <a:xfrm>
            <a:off x="13716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28" name="Rectangle 184"/>
          <p:cNvSpPr>
            <a:spLocks noChangeArrowheads="1"/>
          </p:cNvSpPr>
          <p:nvPr/>
        </p:nvSpPr>
        <p:spPr bwMode="auto">
          <a:xfrm>
            <a:off x="3059113" y="2667000"/>
            <a:ext cx="766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>
                <a:ea typeface="Batang" pitchFamily="18" charset="-127"/>
              </a:rPr>
              <a:t>Gate Node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8129" name="Rectangle 185"/>
          <p:cNvSpPr>
            <a:spLocks noChangeArrowheads="1"/>
          </p:cNvSpPr>
          <p:nvPr/>
        </p:nvSpPr>
        <p:spPr bwMode="auto">
          <a:xfrm>
            <a:off x="762000" y="2286000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>
                <a:ea typeface="Batang" pitchFamily="18" charset="-127"/>
              </a:rPr>
              <a:t>Worker Nodes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8130" name="Group 187"/>
          <p:cNvGrpSpPr>
            <a:grpSpLocks/>
          </p:cNvGrpSpPr>
          <p:nvPr/>
        </p:nvGrpSpPr>
        <p:grpSpPr bwMode="auto">
          <a:xfrm>
            <a:off x="1524000" y="2743200"/>
            <a:ext cx="609600" cy="304800"/>
            <a:chOff x="1452" y="2156"/>
            <a:chExt cx="312" cy="219"/>
          </a:xfrm>
        </p:grpSpPr>
        <p:grpSp>
          <p:nvGrpSpPr>
            <p:cNvPr id="218256" name="Group 188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8258" name="Freeform 189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59" name="Oval 190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60" name="Freeform 191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61" name="Freeform 192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8257" name="Rectangle 193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8131" name="Rectangle 196"/>
          <p:cNvSpPr>
            <a:spLocks noChangeArrowheads="1"/>
          </p:cNvSpPr>
          <p:nvPr/>
        </p:nvSpPr>
        <p:spPr bwMode="auto">
          <a:xfrm>
            <a:off x="2057400" y="3124200"/>
            <a:ext cx="3714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8132" name="Group 197"/>
          <p:cNvGrpSpPr>
            <a:grpSpLocks/>
          </p:cNvGrpSpPr>
          <p:nvPr/>
        </p:nvGrpSpPr>
        <p:grpSpPr bwMode="auto">
          <a:xfrm>
            <a:off x="609600" y="3222625"/>
            <a:ext cx="762000" cy="457200"/>
            <a:chOff x="3332" y="1625"/>
            <a:chExt cx="614" cy="365"/>
          </a:xfrm>
        </p:grpSpPr>
        <p:sp>
          <p:nvSpPr>
            <p:cNvPr id="218253" name="Rectangle 19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54" name="Rectangle 19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55" name="Rectangle 20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8133" name="Group 202"/>
          <p:cNvGrpSpPr>
            <a:grpSpLocks/>
          </p:cNvGrpSpPr>
          <p:nvPr/>
        </p:nvGrpSpPr>
        <p:grpSpPr bwMode="auto">
          <a:xfrm>
            <a:off x="609600" y="3756025"/>
            <a:ext cx="762000" cy="457200"/>
            <a:chOff x="3332" y="1625"/>
            <a:chExt cx="614" cy="365"/>
          </a:xfrm>
        </p:grpSpPr>
        <p:sp>
          <p:nvSpPr>
            <p:cNvPr id="218250" name="Rectangle 203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51" name="Rectangle 204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52" name="Rectangle 205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8134" name="Group 207"/>
          <p:cNvGrpSpPr>
            <a:grpSpLocks/>
          </p:cNvGrpSpPr>
          <p:nvPr/>
        </p:nvGrpSpPr>
        <p:grpSpPr bwMode="auto">
          <a:xfrm>
            <a:off x="609600" y="4975225"/>
            <a:ext cx="762000" cy="457200"/>
            <a:chOff x="3332" y="1625"/>
            <a:chExt cx="614" cy="365"/>
          </a:xfrm>
        </p:grpSpPr>
        <p:sp>
          <p:nvSpPr>
            <p:cNvPr id="218247" name="Rectangle 20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48" name="Rectangle 20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49" name="Rectangle 21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218135" name="Group 212"/>
          <p:cNvGrpSpPr>
            <a:grpSpLocks/>
          </p:cNvGrpSpPr>
          <p:nvPr/>
        </p:nvGrpSpPr>
        <p:grpSpPr bwMode="auto">
          <a:xfrm>
            <a:off x="1524000" y="3276600"/>
            <a:ext cx="609600" cy="304800"/>
            <a:chOff x="1452" y="2156"/>
            <a:chExt cx="312" cy="219"/>
          </a:xfrm>
        </p:grpSpPr>
        <p:grpSp>
          <p:nvGrpSpPr>
            <p:cNvPr id="218241" name="Group 213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8243" name="Freeform 21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44" name="Oval 215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45" name="Freeform 216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46" name="Freeform 217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8242" name="Rectangle 218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18136" name="Group 220"/>
          <p:cNvGrpSpPr>
            <a:grpSpLocks/>
          </p:cNvGrpSpPr>
          <p:nvPr/>
        </p:nvGrpSpPr>
        <p:grpSpPr bwMode="auto">
          <a:xfrm>
            <a:off x="1524000" y="3810000"/>
            <a:ext cx="609600" cy="304800"/>
            <a:chOff x="1452" y="2156"/>
            <a:chExt cx="312" cy="219"/>
          </a:xfrm>
        </p:grpSpPr>
        <p:grpSp>
          <p:nvGrpSpPr>
            <p:cNvPr id="218235" name="Group 221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8237" name="Freeform 22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38" name="Oval 223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39" name="Freeform 22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40" name="Freeform 225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8236" name="Rectangle 226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18137" name="Group 228"/>
          <p:cNvGrpSpPr>
            <a:grpSpLocks/>
          </p:cNvGrpSpPr>
          <p:nvPr/>
        </p:nvGrpSpPr>
        <p:grpSpPr bwMode="auto">
          <a:xfrm>
            <a:off x="1524000" y="5029200"/>
            <a:ext cx="609600" cy="304800"/>
            <a:chOff x="1452" y="2156"/>
            <a:chExt cx="312" cy="219"/>
          </a:xfrm>
        </p:grpSpPr>
        <p:grpSp>
          <p:nvGrpSpPr>
            <p:cNvPr id="218229" name="Group 229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8231" name="Freeform 230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32" name="Oval 231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33" name="Freeform 23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8234" name="Freeform 233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8230" name="Rectangle 234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8138" name="Line 236"/>
          <p:cNvSpPr>
            <a:spLocks noChangeShapeType="1"/>
          </p:cNvSpPr>
          <p:nvPr/>
        </p:nvSpPr>
        <p:spPr bwMode="auto">
          <a:xfrm>
            <a:off x="1371600" y="3429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39" name="Line 237"/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40" name="Line 238"/>
          <p:cNvSpPr>
            <a:spLocks noChangeShapeType="1"/>
          </p:cNvSpPr>
          <p:nvPr/>
        </p:nvSpPr>
        <p:spPr bwMode="auto">
          <a:xfrm>
            <a:off x="1371600" y="5181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41" name="Line 239"/>
          <p:cNvSpPr>
            <a:spLocks noChangeShapeType="1"/>
          </p:cNvSpPr>
          <p:nvPr/>
        </p:nvSpPr>
        <p:spPr bwMode="auto">
          <a:xfrm>
            <a:off x="9906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87"/>
          <p:cNvGrpSpPr>
            <a:grpSpLocks/>
          </p:cNvGrpSpPr>
          <p:nvPr/>
        </p:nvGrpSpPr>
        <p:grpSpPr bwMode="auto">
          <a:xfrm>
            <a:off x="1371600" y="3048000"/>
            <a:ext cx="1524000" cy="1524000"/>
            <a:chOff x="1371600" y="3048000"/>
            <a:chExt cx="1524000" cy="1524000"/>
          </a:xfrm>
        </p:grpSpPr>
        <p:sp>
          <p:nvSpPr>
            <p:cNvPr id="218227" name="Line 240"/>
            <p:cNvSpPr>
              <a:spLocks noChangeShapeType="1"/>
            </p:cNvSpPr>
            <p:nvPr/>
          </p:nvSpPr>
          <p:spPr bwMode="auto">
            <a:xfrm>
              <a:off x="1371600" y="3048000"/>
              <a:ext cx="11430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8" name="Line 241"/>
            <p:cNvSpPr>
              <a:spLocks noChangeShapeType="1"/>
            </p:cNvSpPr>
            <p:nvPr/>
          </p:nvSpPr>
          <p:spPr bwMode="auto">
            <a:xfrm>
              <a:off x="2514600" y="3276600"/>
              <a:ext cx="3810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88"/>
          <p:cNvGrpSpPr>
            <a:grpSpLocks/>
          </p:cNvGrpSpPr>
          <p:nvPr/>
        </p:nvGrpSpPr>
        <p:grpSpPr bwMode="auto">
          <a:xfrm>
            <a:off x="1371600" y="3581400"/>
            <a:ext cx="1524000" cy="990600"/>
            <a:chOff x="1371600" y="3581400"/>
            <a:chExt cx="1524000" cy="990600"/>
          </a:xfrm>
        </p:grpSpPr>
        <p:sp>
          <p:nvSpPr>
            <p:cNvPr id="218225" name="Line 242"/>
            <p:cNvSpPr>
              <a:spLocks noChangeShapeType="1"/>
            </p:cNvSpPr>
            <p:nvPr/>
          </p:nvSpPr>
          <p:spPr bwMode="auto">
            <a:xfrm>
              <a:off x="1371600" y="3581400"/>
              <a:ext cx="1143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6" name="Line 243"/>
            <p:cNvSpPr>
              <a:spLocks noChangeShapeType="1"/>
            </p:cNvSpPr>
            <p:nvPr/>
          </p:nvSpPr>
          <p:spPr bwMode="auto">
            <a:xfrm>
              <a:off x="2514600" y="3733800"/>
              <a:ext cx="3810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9"/>
          <p:cNvGrpSpPr>
            <a:grpSpLocks/>
          </p:cNvGrpSpPr>
          <p:nvPr/>
        </p:nvGrpSpPr>
        <p:grpSpPr bwMode="auto">
          <a:xfrm>
            <a:off x="1371600" y="4114800"/>
            <a:ext cx="1524000" cy="457200"/>
            <a:chOff x="1371600" y="4114800"/>
            <a:chExt cx="1524000" cy="457200"/>
          </a:xfrm>
        </p:grpSpPr>
        <p:sp>
          <p:nvSpPr>
            <p:cNvPr id="218223" name="Line 244"/>
            <p:cNvSpPr>
              <a:spLocks noChangeShapeType="1"/>
            </p:cNvSpPr>
            <p:nvPr/>
          </p:nvSpPr>
          <p:spPr bwMode="auto">
            <a:xfrm>
              <a:off x="1371600" y="4114800"/>
              <a:ext cx="1066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4" name="Line 245"/>
            <p:cNvSpPr>
              <a:spLocks noChangeShapeType="1"/>
            </p:cNvSpPr>
            <p:nvPr/>
          </p:nvSpPr>
          <p:spPr bwMode="auto">
            <a:xfrm>
              <a:off x="2438400" y="4267200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238" name="Line 246"/>
          <p:cNvSpPr>
            <a:spLocks noChangeShapeType="1"/>
          </p:cNvSpPr>
          <p:nvPr/>
        </p:nvSpPr>
        <p:spPr bwMode="auto">
          <a:xfrm flipV="1">
            <a:off x="1371600" y="4572000"/>
            <a:ext cx="1524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244" name="Rectangle 252"/>
          <p:cNvSpPr>
            <a:spLocks noChangeArrowheads="1"/>
          </p:cNvSpPr>
          <p:nvPr/>
        </p:nvSpPr>
        <p:spPr bwMode="auto">
          <a:xfrm>
            <a:off x="647700" y="3276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5" name="Rectangle 253"/>
          <p:cNvSpPr>
            <a:spLocks noChangeArrowheads="1"/>
          </p:cNvSpPr>
          <p:nvPr/>
        </p:nvSpPr>
        <p:spPr bwMode="auto">
          <a:xfrm>
            <a:off x="638175" y="3810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6" name="Rectangle 254"/>
          <p:cNvSpPr>
            <a:spLocks noChangeArrowheads="1"/>
          </p:cNvSpPr>
          <p:nvPr/>
        </p:nvSpPr>
        <p:spPr bwMode="auto">
          <a:xfrm>
            <a:off x="638175" y="5029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8149" name="Rectangle 255"/>
          <p:cNvSpPr>
            <a:spLocks noChangeArrowheads="1"/>
          </p:cNvSpPr>
          <p:nvPr/>
        </p:nvSpPr>
        <p:spPr bwMode="auto">
          <a:xfrm>
            <a:off x="304800" y="2133600"/>
            <a:ext cx="3962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8" name="Line 169"/>
          <p:cNvSpPr>
            <a:spLocks noChangeShapeType="1"/>
          </p:cNvSpPr>
          <p:nvPr/>
        </p:nvSpPr>
        <p:spPr bwMode="auto">
          <a:xfrm>
            <a:off x="4038600" y="3200400"/>
            <a:ext cx="2667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69"/>
          <p:cNvSpPr>
            <a:spLocks noChangeShapeType="1"/>
          </p:cNvSpPr>
          <p:nvPr/>
        </p:nvSpPr>
        <p:spPr bwMode="auto">
          <a:xfrm flipV="1">
            <a:off x="4038600" y="3048000"/>
            <a:ext cx="2667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8152" name="Group 165"/>
          <p:cNvGrpSpPr>
            <a:grpSpLocks/>
          </p:cNvGrpSpPr>
          <p:nvPr/>
        </p:nvGrpSpPr>
        <p:grpSpPr bwMode="auto">
          <a:xfrm>
            <a:off x="6629400" y="1828800"/>
            <a:ext cx="2286000" cy="4267200"/>
            <a:chOff x="6629400" y="1143000"/>
            <a:chExt cx="2286000" cy="4267200"/>
          </a:xfrm>
        </p:grpSpPr>
        <p:sp>
          <p:nvSpPr>
            <p:cNvPr id="218172" name="Line 33"/>
            <p:cNvSpPr>
              <a:spLocks noChangeShapeType="1"/>
            </p:cNvSpPr>
            <p:nvPr/>
          </p:nvSpPr>
          <p:spPr bwMode="auto">
            <a:xfrm flipH="1">
              <a:off x="7162800" y="4724400"/>
              <a:ext cx="304800" cy="2286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3" name="Rectangle 20"/>
            <p:cNvSpPr>
              <a:spLocks noChangeArrowheads="1"/>
            </p:cNvSpPr>
            <p:nvPr/>
          </p:nvSpPr>
          <p:spPr bwMode="auto">
            <a:xfrm>
              <a:off x="7052262" y="4039157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7010400" y="3997325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8175" name="Rectangle 22"/>
            <p:cNvSpPr>
              <a:spLocks noChangeArrowheads="1"/>
            </p:cNvSpPr>
            <p:nvPr/>
          </p:nvSpPr>
          <p:spPr bwMode="auto">
            <a:xfrm>
              <a:off x="7010400" y="3997325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176" name="Line 23"/>
            <p:cNvSpPr>
              <a:spLocks noChangeShapeType="1"/>
            </p:cNvSpPr>
            <p:nvPr/>
          </p:nvSpPr>
          <p:spPr bwMode="auto">
            <a:xfrm flipH="1" flipV="1">
              <a:off x="7924800" y="4724400"/>
              <a:ext cx="152400" cy="2286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177" name="Group 24"/>
            <p:cNvGrpSpPr>
              <a:grpSpLocks/>
            </p:cNvGrpSpPr>
            <p:nvPr/>
          </p:nvGrpSpPr>
          <p:grpSpPr bwMode="auto">
            <a:xfrm>
              <a:off x="6853238" y="4897437"/>
              <a:ext cx="620712" cy="436563"/>
              <a:chOff x="1452" y="2156"/>
              <a:chExt cx="312" cy="219"/>
            </a:xfrm>
          </p:grpSpPr>
          <p:grpSp>
            <p:nvGrpSpPr>
              <p:cNvPr id="218216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218219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20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21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22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8217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18218" name="Rectangle 31"/>
              <p:cNvSpPr>
                <a:spLocks noChangeArrowheads="1"/>
              </p:cNvSpPr>
              <p:nvPr/>
            </p:nvSpPr>
            <p:spPr bwMode="auto">
              <a:xfrm>
                <a:off x="1531" y="2282"/>
                <a:ext cx="18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Cache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18178" name="Rectangle 32"/>
            <p:cNvSpPr>
              <a:spLocks noChangeArrowheads="1"/>
            </p:cNvSpPr>
            <p:nvPr/>
          </p:nvSpPr>
          <p:spPr bwMode="auto">
            <a:xfrm>
              <a:off x="7239000" y="4225924"/>
              <a:ext cx="6858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BeStMan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179" name="Rectangle 34"/>
            <p:cNvSpPr>
              <a:spLocks noChangeArrowheads="1"/>
            </p:cNvSpPr>
            <p:nvPr/>
          </p:nvSpPr>
          <p:spPr bwMode="auto">
            <a:xfrm>
              <a:off x="7050088" y="49974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180" name="Rectangle 35"/>
            <p:cNvSpPr>
              <a:spLocks noChangeArrowheads="1"/>
            </p:cNvSpPr>
            <p:nvPr/>
          </p:nvSpPr>
          <p:spPr bwMode="auto">
            <a:xfrm>
              <a:off x="7010400" y="5148262"/>
              <a:ext cx="371475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18181" name="Picture 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8600" y="4919662"/>
              <a:ext cx="908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82" name="Rectangle 256"/>
            <p:cNvSpPr>
              <a:spLocks noChangeArrowheads="1"/>
            </p:cNvSpPr>
            <p:nvPr/>
          </p:nvSpPr>
          <p:spPr bwMode="auto">
            <a:xfrm>
              <a:off x="6629400" y="3886200"/>
              <a:ext cx="22860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8183" name="Rectangle 20"/>
            <p:cNvSpPr>
              <a:spLocks noChangeArrowheads="1"/>
            </p:cNvSpPr>
            <p:nvPr/>
          </p:nvSpPr>
          <p:spPr bwMode="auto">
            <a:xfrm>
              <a:off x="6747462" y="30898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3" name="Rectangle 21"/>
            <p:cNvSpPr>
              <a:spLocks noChangeArrowheads="1"/>
            </p:cNvSpPr>
            <p:nvPr/>
          </p:nvSpPr>
          <p:spPr bwMode="auto">
            <a:xfrm>
              <a:off x="6705600" y="3048000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8185" name="Rectangle 22"/>
            <p:cNvSpPr>
              <a:spLocks noChangeArrowheads="1"/>
            </p:cNvSpPr>
            <p:nvPr/>
          </p:nvSpPr>
          <p:spPr bwMode="auto">
            <a:xfrm>
              <a:off x="6705600" y="30480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218186" name="Group 24"/>
            <p:cNvGrpSpPr>
              <a:grpSpLocks/>
            </p:cNvGrpSpPr>
            <p:nvPr/>
          </p:nvGrpSpPr>
          <p:grpSpPr bwMode="auto">
            <a:xfrm>
              <a:off x="8153400" y="3297237"/>
              <a:ext cx="620712" cy="436563"/>
              <a:chOff x="1452" y="2156"/>
              <a:chExt cx="312" cy="219"/>
            </a:xfrm>
          </p:grpSpPr>
          <p:grpSp>
            <p:nvGrpSpPr>
              <p:cNvPr id="218210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218212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13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14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15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8211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18187" name="Rectangle 32"/>
            <p:cNvSpPr>
              <a:spLocks noChangeArrowheads="1"/>
            </p:cNvSpPr>
            <p:nvPr/>
          </p:nvSpPr>
          <p:spPr bwMode="auto">
            <a:xfrm>
              <a:off x="6934200" y="3276599"/>
              <a:ext cx="6858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BeStMan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188" name="Line 33"/>
            <p:cNvSpPr>
              <a:spLocks noChangeShapeType="1"/>
            </p:cNvSpPr>
            <p:nvPr/>
          </p:nvSpPr>
          <p:spPr bwMode="auto">
            <a:xfrm flipH="1" flipV="1">
              <a:off x="7924800" y="34289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9" name="Rectangle 34"/>
            <p:cNvSpPr>
              <a:spLocks noChangeArrowheads="1"/>
            </p:cNvSpPr>
            <p:nvPr/>
          </p:nvSpPr>
          <p:spPr bwMode="auto">
            <a:xfrm>
              <a:off x="8350250" y="33972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190" name="Rectangle 256"/>
            <p:cNvSpPr>
              <a:spLocks noChangeArrowheads="1"/>
            </p:cNvSpPr>
            <p:nvPr/>
          </p:nvSpPr>
          <p:spPr bwMode="auto">
            <a:xfrm>
              <a:off x="6629400" y="29718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8191" name="Rectangle 20"/>
            <p:cNvSpPr>
              <a:spLocks noChangeArrowheads="1"/>
            </p:cNvSpPr>
            <p:nvPr/>
          </p:nvSpPr>
          <p:spPr bwMode="auto">
            <a:xfrm>
              <a:off x="6747462" y="21754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192" name="Rectangle 21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193" name="Rectangle 22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218194" name="Group 24"/>
            <p:cNvGrpSpPr>
              <a:grpSpLocks/>
            </p:cNvGrpSpPr>
            <p:nvPr/>
          </p:nvGrpSpPr>
          <p:grpSpPr bwMode="auto">
            <a:xfrm>
              <a:off x="8153400" y="2382837"/>
              <a:ext cx="620712" cy="436563"/>
              <a:chOff x="1452" y="2156"/>
              <a:chExt cx="312" cy="219"/>
            </a:xfrm>
          </p:grpSpPr>
          <p:grpSp>
            <p:nvGrpSpPr>
              <p:cNvPr id="218204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218206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07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08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56 w 4000"/>
                    <a:gd name="T1" fmla="*/ 0 h 2800"/>
                    <a:gd name="T2" fmla="*/ 0 w 4000"/>
                    <a:gd name="T3" fmla="*/ 27 h 2800"/>
                    <a:gd name="T4" fmla="*/ 0 w 4000"/>
                    <a:gd name="T5" fmla="*/ 192 h 2800"/>
                    <a:gd name="T6" fmla="*/ 156 w 4000"/>
                    <a:gd name="T7" fmla="*/ 219 h 2800"/>
                    <a:gd name="T8" fmla="*/ 312 w 4000"/>
                    <a:gd name="T9" fmla="*/ 192 h 2800"/>
                    <a:gd name="T10" fmla="*/ 312 w 4000"/>
                    <a:gd name="T11" fmla="*/ 27 h 2800"/>
                    <a:gd name="T12" fmla="*/ 156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209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18205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18195" name="Rectangle 32"/>
            <p:cNvSpPr>
              <a:spLocks noChangeArrowheads="1"/>
            </p:cNvSpPr>
            <p:nvPr/>
          </p:nvSpPr>
          <p:spPr bwMode="auto">
            <a:xfrm>
              <a:off x="6934200" y="2362199"/>
              <a:ext cx="838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GridFTP</a:t>
              </a:r>
              <a:br>
                <a:rPr lang="en-US" altLang="ko-KR" b="1">
                  <a:ea typeface="Batang" pitchFamily="18" charset="-127"/>
                </a:rPr>
              </a:br>
              <a:r>
                <a:rPr lang="en-US" altLang="ko-KR" b="1">
                  <a:ea typeface="Batang" pitchFamily="18" charset="-127"/>
                </a:rPr>
                <a:t>server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196" name="Line 33"/>
            <p:cNvSpPr>
              <a:spLocks noChangeShapeType="1"/>
            </p:cNvSpPr>
            <p:nvPr/>
          </p:nvSpPr>
          <p:spPr bwMode="auto">
            <a:xfrm flipH="1" flipV="1">
              <a:off x="7924800" y="25145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7" name="Rectangle 34"/>
            <p:cNvSpPr>
              <a:spLocks noChangeArrowheads="1"/>
            </p:cNvSpPr>
            <p:nvPr/>
          </p:nvSpPr>
          <p:spPr bwMode="auto">
            <a:xfrm>
              <a:off x="8350250" y="24828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198" name="Rectangle 256"/>
            <p:cNvSpPr>
              <a:spLocks noChangeArrowheads="1"/>
            </p:cNvSpPr>
            <p:nvPr/>
          </p:nvSpPr>
          <p:spPr bwMode="auto">
            <a:xfrm>
              <a:off x="6629400" y="20574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8199" name="Rectangle 20"/>
            <p:cNvSpPr>
              <a:spLocks noChangeArrowheads="1"/>
            </p:cNvSpPr>
            <p:nvPr/>
          </p:nvSpPr>
          <p:spPr bwMode="auto">
            <a:xfrm>
              <a:off x="6778573" y="1261032"/>
              <a:ext cx="2060627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00" name="Rectangle 21"/>
            <p:cNvSpPr>
              <a:spLocks noChangeArrowheads="1"/>
            </p:cNvSpPr>
            <p:nvPr/>
          </p:nvSpPr>
          <p:spPr bwMode="auto">
            <a:xfrm>
              <a:off x="6705600" y="1219200"/>
              <a:ext cx="2060627" cy="685243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01" name="Rectangle 22"/>
            <p:cNvSpPr>
              <a:spLocks noChangeArrowheads="1"/>
            </p:cNvSpPr>
            <p:nvPr/>
          </p:nvSpPr>
          <p:spPr bwMode="auto">
            <a:xfrm>
              <a:off x="6705600" y="1219200"/>
              <a:ext cx="2060627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02" name="Rectangle 32"/>
            <p:cNvSpPr>
              <a:spLocks noChangeArrowheads="1"/>
            </p:cNvSpPr>
            <p:nvPr/>
          </p:nvSpPr>
          <p:spPr bwMode="auto">
            <a:xfrm>
              <a:off x="6934200" y="1447799"/>
              <a:ext cx="838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b="1">
                  <a:ea typeface="Batang" pitchFamily="18" charset="-127"/>
                </a:rPr>
                <a:t>SRMs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203" name="Rectangle 256"/>
            <p:cNvSpPr>
              <a:spLocks noChangeArrowheads="1"/>
            </p:cNvSpPr>
            <p:nvPr/>
          </p:nvSpPr>
          <p:spPr bwMode="auto">
            <a:xfrm>
              <a:off x="6629400" y="11430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67" name="Line 169"/>
          <p:cNvSpPr>
            <a:spLocks noChangeShapeType="1"/>
          </p:cNvSpPr>
          <p:nvPr/>
        </p:nvSpPr>
        <p:spPr bwMode="auto">
          <a:xfrm flipV="1">
            <a:off x="4038600" y="2286000"/>
            <a:ext cx="2667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54" name="Oval 4"/>
          <p:cNvSpPr>
            <a:spLocks noChangeArrowheads="1"/>
          </p:cNvSpPr>
          <p:nvPr/>
        </p:nvSpPr>
        <p:spPr bwMode="auto">
          <a:xfrm>
            <a:off x="4343400" y="1219200"/>
            <a:ext cx="14478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76" name="Shape 175"/>
          <p:cNvCxnSpPr>
            <a:cxnSpLocks noChangeShapeType="1"/>
            <a:stCxn id="218154" idx="2"/>
            <a:endCxn id="218149" idx="0"/>
          </p:cNvCxnSpPr>
          <p:nvPr/>
        </p:nvCxnSpPr>
        <p:spPr bwMode="auto">
          <a:xfrm rot="10800000" flipV="1">
            <a:off x="2286000" y="1485900"/>
            <a:ext cx="2057400" cy="647700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7" name="Snip Single Corner Rectangle 176"/>
          <p:cNvSpPr/>
          <p:nvPr/>
        </p:nvSpPr>
        <p:spPr bwMode="auto">
          <a:xfrm>
            <a:off x="2667000" y="1371600"/>
            <a:ext cx="1295400" cy="533400"/>
          </a:xfrm>
          <a:prstGeom prst="snip1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Client Job submission</a:t>
            </a:r>
          </a:p>
        </p:txBody>
      </p:sp>
      <p:cxnSp>
        <p:nvCxnSpPr>
          <p:cNvPr id="192" name="Straight Connector 191"/>
          <p:cNvCxnSpPr>
            <a:cxnSpLocks noChangeShapeType="1"/>
            <a:endCxn id="218268" idx="1"/>
          </p:cNvCxnSpPr>
          <p:nvPr/>
        </p:nvCxnSpPr>
        <p:spPr bwMode="auto">
          <a:xfrm>
            <a:off x="1371600" y="3048000"/>
            <a:ext cx="1458913" cy="3540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6" name="Group 196"/>
          <p:cNvGrpSpPr>
            <a:grpSpLocks/>
          </p:cNvGrpSpPr>
          <p:nvPr/>
        </p:nvGrpSpPr>
        <p:grpSpPr bwMode="auto">
          <a:xfrm>
            <a:off x="1371600" y="3402013"/>
            <a:ext cx="1458913" cy="255587"/>
            <a:chOff x="1371600" y="3402696"/>
            <a:chExt cx="1459605" cy="254904"/>
          </a:xfrm>
        </p:grpSpPr>
        <p:cxnSp>
          <p:nvCxnSpPr>
            <p:cNvPr id="218170" name="Straight Connector 193"/>
            <p:cNvCxnSpPr>
              <a:cxnSpLocks noChangeShapeType="1"/>
            </p:cNvCxnSpPr>
            <p:nvPr/>
          </p:nvCxnSpPr>
          <p:spPr bwMode="auto">
            <a:xfrm>
              <a:off x="1371600" y="3581400"/>
              <a:ext cx="10668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8171" name="Straight Connector 195"/>
            <p:cNvCxnSpPr>
              <a:cxnSpLocks noChangeShapeType="1"/>
              <a:endCxn id="218268" idx="1"/>
            </p:cNvCxnSpPr>
            <p:nvPr/>
          </p:nvCxnSpPr>
          <p:spPr bwMode="auto">
            <a:xfrm flipV="1">
              <a:off x="2438400" y="3402696"/>
              <a:ext cx="392805" cy="2549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" name="Group 202"/>
          <p:cNvGrpSpPr>
            <a:grpSpLocks/>
          </p:cNvGrpSpPr>
          <p:nvPr/>
        </p:nvGrpSpPr>
        <p:grpSpPr bwMode="auto">
          <a:xfrm>
            <a:off x="1371600" y="3402013"/>
            <a:ext cx="1458913" cy="788987"/>
            <a:chOff x="1371600" y="3402697"/>
            <a:chExt cx="1459604" cy="788304"/>
          </a:xfrm>
        </p:grpSpPr>
        <p:cxnSp>
          <p:nvCxnSpPr>
            <p:cNvPr id="218168" name="Straight Connector 198"/>
            <p:cNvCxnSpPr>
              <a:cxnSpLocks noChangeShapeType="1"/>
            </p:cNvCxnSpPr>
            <p:nvPr/>
          </p:nvCxnSpPr>
          <p:spPr bwMode="auto">
            <a:xfrm>
              <a:off x="1371600" y="4114800"/>
              <a:ext cx="9906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8169" name="Straight Connector 200"/>
            <p:cNvCxnSpPr>
              <a:cxnSpLocks noChangeShapeType="1"/>
              <a:endCxn id="218268" idx="1"/>
            </p:cNvCxnSpPr>
            <p:nvPr/>
          </p:nvCxnSpPr>
          <p:spPr bwMode="auto">
            <a:xfrm rot="5400000" flipH="1" flipV="1">
              <a:off x="2202551" y="3562347"/>
              <a:ext cx="788304" cy="46900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" name="Group 207"/>
          <p:cNvGrpSpPr>
            <a:grpSpLocks/>
          </p:cNvGrpSpPr>
          <p:nvPr/>
        </p:nvGrpSpPr>
        <p:grpSpPr bwMode="auto">
          <a:xfrm>
            <a:off x="1371600" y="3402013"/>
            <a:ext cx="1458913" cy="1627187"/>
            <a:chOff x="1371600" y="3402697"/>
            <a:chExt cx="1459604" cy="1626503"/>
          </a:xfrm>
        </p:grpSpPr>
        <p:cxnSp>
          <p:nvCxnSpPr>
            <p:cNvPr id="218166" name="Straight Connector 204"/>
            <p:cNvCxnSpPr>
              <a:cxnSpLocks noChangeShapeType="1"/>
            </p:cNvCxnSpPr>
            <p:nvPr/>
          </p:nvCxnSpPr>
          <p:spPr bwMode="auto">
            <a:xfrm flipV="1">
              <a:off x="1371600" y="4572000"/>
              <a:ext cx="1066800" cy="457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8167" name="Straight Connector 206"/>
            <p:cNvCxnSpPr>
              <a:cxnSpLocks noChangeShapeType="1"/>
              <a:endCxn id="218268" idx="1"/>
            </p:cNvCxnSpPr>
            <p:nvPr/>
          </p:nvCxnSpPr>
          <p:spPr bwMode="auto">
            <a:xfrm rot="5400000" flipH="1" flipV="1">
              <a:off x="2050150" y="3790946"/>
              <a:ext cx="1169304" cy="39280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10" name="Straight Connector 209"/>
          <p:cNvCxnSpPr>
            <a:cxnSpLocks noChangeShapeType="1"/>
            <a:stCxn id="167" idx="1"/>
          </p:cNvCxnSpPr>
          <p:nvPr/>
        </p:nvCxnSpPr>
        <p:spPr bwMode="auto">
          <a:xfrm rot="5400000">
            <a:off x="4000500" y="2171700"/>
            <a:ext cx="2590800" cy="2819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2" name="Straight Connector 211"/>
          <p:cNvCxnSpPr>
            <a:cxnSpLocks noChangeShapeType="1"/>
            <a:stCxn id="218193" idx="1"/>
          </p:cNvCxnSpPr>
          <p:nvPr/>
        </p:nvCxnSpPr>
        <p:spPr bwMode="auto">
          <a:xfrm rot="10800000" flipV="1">
            <a:off x="3886200" y="3162300"/>
            <a:ext cx="2819400" cy="1714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4" name="Straight Connector 213"/>
          <p:cNvCxnSpPr>
            <a:cxnSpLocks noChangeShapeType="1"/>
            <a:stCxn id="218185" idx="1"/>
          </p:cNvCxnSpPr>
          <p:nvPr/>
        </p:nvCxnSpPr>
        <p:spPr bwMode="auto">
          <a:xfrm rot="10800000" flipV="1">
            <a:off x="3886200" y="4076700"/>
            <a:ext cx="2819400" cy="8001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" name="Straight Connector 215"/>
          <p:cNvCxnSpPr>
            <a:cxnSpLocks noChangeShapeType="1"/>
            <a:stCxn id="218175" idx="1"/>
          </p:cNvCxnSpPr>
          <p:nvPr/>
        </p:nvCxnSpPr>
        <p:spPr bwMode="auto">
          <a:xfrm rot="10800000">
            <a:off x="3886200" y="4876800"/>
            <a:ext cx="3124200" cy="1492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9" name="Snip Single Corner Rectangle 158"/>
          <p:cNvSpPr/>
          <p:nvPr/>
        </p:nvSpPr>
        <p:spPr bwMode="auto">
          <a:xfrm>
            <a:off x="2514600" y="1219200"/>
            <a:ext cx="1295400" cy="533400"/>
          </a:xfrm>
          <a:prstGeom prst="snip1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SRM Job submission</a:t>
            </a:r>
          </a:p>
        </p:txBody>
      </p:sp>
      <p:sp>
        <p:nvSpPr>
          <p:cNvPr id="160" name="Rectangle 164"/>
          <p:cNvSpPr>
            <a:spLocks noChangeArrowheads="1"/>
          </p:cNvSpPr>
          <p:nvPr/>
        </p:nvSpPr>
        <p:spPr bwMode="auto">
          <a:xfrm>
            <a:off x="381000" y="1905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 dirty="0" smtClean="0">
                <a:ea typeface="Batang" pitchFamily="18" charset="-127"/>
              </a:rPr>
              <a:t>A site </a:t>
            </a:r>
            <a:endParaRPr lang="en-US" sz="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1" name="Rectangle 164"/>
          <p:cNvSpPr>
            <a:spLocks noChangeArrowheads="1"/>
          </p:cNvSpPr>
          <p:nvPr/>
        </p:nvSpPr>
        <p:spPr bwMode="auto">
          <a:xfrm>
            <a:off x="6477000" y="1600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b="1" dirty="0" smtClean="0">
                <a:ea typeface="Batang" pitchFamily="18" charset="-127"/>
              </a:rPr>
              <a:t>Remote sites</a:t>
            </a:r>
            <a:endParaRPr lang="en-US" sz="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10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10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10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61" grpId="0" animBg="1"/>
      <p:bldP spid="85161" grpId="1" animBg="1"/>
      <p:bldP spid="85161" grpId="2" animBg="1"/>
      <p:bldP spid="85161" grpId="3" animBg="1"/>
      <p:bldP spid="85000" grpId="0"/>
      <p:bldP spid="85000" grpId="1"/>
      <p:bldP spid="85010" grpId="0"/>
      <p:bldP spid="85156" grpId="0"/>
      <p:bldP spid="85156" grpId="1"/>
      <p:bldP spid="85238" grpId="0" animBg="1"/>
      <p:bldP spid="85238" grpId="1" animBg="1"/>
      <p:bldP spid="85238" grpId="2" animBg="1"/>
      <p:bldP spid="85238" grpId="3" animBg="1"/>
      <p:bldP spid="85244" grpId="0"/>
      <p:bldP spid="85244" grpId="1"/>
      <p:bldP spid="85245" grpId="0"/>
      <p:bldP spid="85245" grpId="1"/>
      <p:bldP spid="85246" grpId="0"/>
      <p:bldP spid="85246" grpId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  <p:bldP spid="167" grpId="0" animBg="1"/>
      <p:bldP spid="167" grpId="1" animBg="1"/>
      <p:bldP spid="167" grpId="2" animBg="1"/>
      <p:bldP spid="167" grpId="3" animBg="1"/>
      <p:bldP spid="177" grpId="0" animBg="1"/>
      <p:bldP spid="177" grpId="1" animBg="1"/>
      <p:bldP spid="159" grpId="0" animBg="1"/>
      <p:bldP spid="159" grpId="1" animBg="1"/>
      <p:bldP spid="160" grpId="0"/>
      <p:bldP spid="160" grpId="1"/>
      <p:bldP spid="161" grpId="0"/>
      <p:bldP spid="1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Earth System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2578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Main ESG portal</a:t>
            </a:r>
          </a:p>
          <a:p>
            <a:pPr lvl="1">
              <a:defRPr/>
            </a:pPr>
            <a:r>
              <a:rPr lang="en-US" sz="1800" smtClean="0"/>
              <a:t>148.53 TB of data at four locations (NCAR, LBNL, ORNL, LANL)</a:t>
            </a:r>
          </a:p>
          <a:p>
            <a:pPr lvl="2">
              <a:defRPr/>
            </a:pPr>
            <a:r>
              <a:rPr lang="en-US" sz="1600" smtClean="0"/>
              <a:t>965,551 files</a:t>
            </a:r>
          </a:p>
          <a:p>
            <a:pPr lvl="2">
              <a:defRPr/>
            </a:pPr>
            <a:r>
              <a:rPr lang="en-US" sz="1600" smtClean="0"/>
              <a:t>Includes the past 7 years of joint DOE/NSF climate modeling experiments</a:t>
            </a:r>
          </a:p>
          <a:p>
            <a:pPr lvl="1">
              <a:defRPr/>
            </a:pPr>
            <a:r>
              <a:rPr lang="en-US" sz="1800" smtClean="0"/>
              <a:t>4713 registered users</a:t>
            </a:r>
          </a:p>
          <a:p>
            <a:pPr lvl="2">
              <a:defRPr/>
            </a:pPr>
            <a:r>
              <a:rPr lang="en-US" sz="1600" smtClean="0"/>
              <a:t>Downloads to date: 31TB/99,938 files</a:t>
            </a:r>
          </a:p>
          <a:p>
            <a:pPr>
              <a:defRPr/>
            </a:pPr>
            <a:r>
              <a:rPr lang="en-US" sz="2000" smtClean="0"/>
              <a:t>IPCC AR4 ESG portal</a:t>
            </a:r>
          </a:p>
          <a:p>
            <a:pPr lvl="1">
              <a:defRPr/>
            </a:pPr>
            <a:r>
              <a:rPr lang="en-US" sz="1800" smtClean="0"/>
              <a:t>28 TB of data at one location</a:t>
            </a:r>
          </a:p>
          <a:p>
            <a:pPr lvl="2">
              <a:defRPr/>
            </a:pPr>
            <a:r>
              <a:rPr lang="en-US" sz="1600" smtClean="0"/>
              <a:t>68,400 files</a:t>
            </a:r>
          </a:p>
          <a:p>
            <a:pPr lvl="2">
              <a:defRPr/>
            </a:pPr>
            <a:r>
              <a:rPr lang="en-US" sz="1600" smtClean="0"/>
              <a:t>Model data from 11 countries</a:t>
            </a:r>
          </a:p>
          <a:p>
            <a:pPr lvl="2">
              <a:defRPr/>
            </a:pPr>
            <a:r>
              <a:rPr lang="en-US" sz="1600" smtClean="0"/>
              <a:t>Generated by a modeling campaign coordinated by the Intergovernmental Panel on Climate Change (IPCC)</a:t>
            </a:r>
          </a:p>
          <a:p>
            <a:pPr lvl="1">
              <a:defRPr/>
            </a:pPr>
            <a:r>
              <a:rPr lang="en-US" sz="1800" smtClean="0"/>
              <a:t>818 registered analysis projects</a:t>
            </a:r>
          </a:p>
          <a:p>
            <a:pPr lvl="2">
              <a:defRPr/>
            </a:pPr>
            <a:r>
              <a:rPr lang="en-US" sz="1800" smtClean="0"/>
              <a:t>Downloads to date: 123TB/543,500 files, 300 GB/day on average</a:t>
            </a:r>
            <a:endParaRPr lang="en-US" sz="1400" smtClean="0"/>
          </a:p>
        </p:txBody>
      </p:sp>
      <p:pic>
        <p:nvPicPr>
          <p:cNvPr id="165894" name="Picture 757" descr="esg-users-world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362200"/>
            <a:ext cx="29718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762000" y="4724400"/>
          <a:ext cx="7620000" cy="1905000"/>
        </p:xfrm>
        <a:graphic>
          <a:graphicData uri="http://schemas.openxmlformats.org/presentationml/2006/ole">
            <p:oleObj spid="_x0000_s165891" name="Worksheet" r:id="rId4" imgW="8674608" imgH="5931408" progId="Excel.Sheet.8">
              <p:embed/>
            </p:oleObj>
          </a:graphicData>
        </a:graphic>
      </p:graphicFrame>
      <p:sp>
        <p:nvSpPr>
          <p:cNvPr id="165895" name="TextBox 5"/>
          <p:cNvSpPr txBox="1">
            <a:spLocks noChangeArrowheads="1"/>
          </p:cNvSpPr>
          <p:nvPr/>
        </p:nvSpPr>
        <p:spPr bwMode="auto">
          <a:xfrm>
            <a:off x="6019800" y="38862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eaLnBrk="0" hangingPunct="0"/>
            <a:r>
              <a:rPr lang="en-US"/>
              <a:t>Courtesy: </a:t>
            </a:r>
            <a:r>
              <a:rPr lang="en-GB"/>
              <a:t>http://www.earthsystemgrid.org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Line 8"/>
          <p:cNvSpPr>
            <a:spLocks noChangeShapeType="1"/>
          </p:cNvSpPr>
          <p:nvPr/>
        </p:nvSpPr>
        <p:spPr bwMode="auto">
          <a:xfrm>
            <a:off x="3883025" y="3581400"/>
            <a:ext cx="46038" cy="53340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SRMs in ESG</a:t>
            </a:r>
            <a:endParaRPr lang="en-US" dirty="0"/>
          </a:p>
        </p:txBody>
      </p:sp>
      <p:sp>
        <p:nvSpPr>
          <p:cNvPr id="217093" name="Rectangle 4"/>
          <p:cNvSpPr>
            <a:spLocks noChangeArrowheads="1"/>
          </p:cNvSpPr>
          <p:nvPr/>
        </p:nvSpPr>
        <p:spPr bwMode="auto">
          <a:xfrm>
            <a:off x="3165475" y="2144713"/>
            <a:ext cx="1177925" cy="14366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7094" name="Rectangle 5"/>
          <p:cNvSpPr>
            <a:spLocks noChangeArrowheads="1"/>
          </p:cNvSpPr>
          <p:nvPr/>
        </p:nvSpPr>
        <p:spPr bwMode="auto">
          <a:xfrm>
            <a:off x="3124200" y="2057400"/>
            <a:ext cx="1177925" cy="14366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7095" name="Line 8"/>
          <p:cNvSpPr>
            <a:spLocks noChangeShapeType="1"/>
          </p:cNvSpPr>
          <p:nvPr/>
        </p:nvSpPr>
        <p:spPr bwMode="auto">
          <a:xfrm>
            <a:off x="3273425" y="3589338"/>
            <a:ext cx="3175" cy="3730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6" name="Rectangle 9"/>
          <p:cNvSpPr>
            <a:spLocks noChangeArrowheads="1"/>
          </p:cNvSpPr>
          <p:nvPr/>
        </p:nvSpPr>
        <p:spPr bwMode="auto">
          <a:xfrm>
            <a:off x="2887663" y="4083050"/>
            <a:ext cx="3857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097" name="Rectangle 10"/>
          <p:cNvSpPr>
            <a:spLocks noChangeArrowheads="1"/>
          </p:cNvSpPr>
          <p:nvPr/>
        </p:nvSpPr>
        <p:spPr bwMode="auto">
          <a:xfrm>
            <a:off x="2847975" y="42338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7098" name="Group 11"/>
          <p:cNvGrpSpPr>
            <a:grpSpLocks/>
          </p:cNvGrpSpPr>
          <p:nvPr/>
        </p:nvGrpSpPr>
        <p:grpSpPr bwMode="auto">
          <a:xfrm>
            <a:off x="2514600" y="3983038"/>
            <a:ext cx="977900" cy="1122362"/>
            <a:chOff x="3270" y="2156"/>
            <a:chExt cx="312" cy="219"/>
          </a:xfrm>
        </p:grpSpPr>
        <p:sp>
          <p:nvSpPr>
            <p:cNvPr id="217187" name="Freeform 12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88" name="Oval 13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89" name="Freeform 14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90" name="Freeform 15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7099" name="Rectangle 16"/>
          <p:cNvSpPr>
            <a:spLocks noChangeArrowheads="1"/>
          </p:cNvSpPr>
          <p:nvPr/>
        </p:nvSpPr>
        <p:spPr bwMode="auto">
          <a:xfrm>
            <a:off x="2711450" y="4083050"/>
            <a:ext cx="7032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00" name="Rectangle 17"/>
          <p:cNvSpPr>
            <a:spLocks noChangeArrowheads="1"/>
          </p:cNvSpPr>
          <p:nvPr/>
        </p:nvSpPr>
        <p:spPr bwMode="auto">
          <a:xfrm>
            <a:off x="2695575" y="44624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>
                <a:latin typeface="Arial" charset="0"/>
                <a:ea typeface="Batang" pitchFamily="18" charset="-127"/>
              </a:rPr>
              <a:t>DISK </a:t>
            </a:r>
          </a:p>
          <a:p>
            <a:pPr algn="ctr"/>
            <a:r>
              <a:rPr lang="en-US" altLang="ko-KR">
                <a:latin typeface="Arial" charset="0"/>
                <a:ea typeface="Batang" pitchFamily="18" charset="-127"/>
              </a:rPr>
              <a:t>CACHE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01" name="Rectangle 19"/>
          <p:cNvSpPr>
            <a:spLocks noChangeArrowheads="1"/>
          </p:cNvSpPr>
          <p:nvPr/>
        </p:nvSpPr>
        <p:spPr bwMode="auto">
          <a:xfrm>
            <a:off x="6132513" y="1643063"/>
            <a:ext cx="1182687" cy="685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7102" name="Rectangle 20"/>
          <p:cNvSpPr>
            <a:spLocks noChangeArrowheads="1"/>
          </p:cNvSpPr>
          <p:nvPr/>
        </p:nvSpPr>
        <p:spPr bwMode="auto">
          <a:xfrm>
            <a:off x="6091238" y="1601788"/>
            <a:ext cx="1182687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6091238" y="1601788"/>
            <a:ext cx="1182687" cy="685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17104" name="Line 22"/>
          <p:cNvSpPr>
            <a:spLocks noChangeShapeType="1"/>
          </p:cNvSpPr>
          <p:nvPr/>
        </p:nvSpPr>
        <p:spPr bwMode="auto">
          <a:xfrm flipH="1">
            <a:off x="7315200" y="1754188"/>
            <a:ext cx="3048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7105" name="Group 23"/>
          <p:cNvGrpSpPr>
            <a:grpSpLocks/>
          </p:cNvGrpSpPr>
          <p:nvPr/>
        </p:nvGrpSpPr>
        <p:grpSpPr bwMode="auto">
          <a:xfrm>
            <a:off x="7767638" y="2057400"/>
            <a:ext cx="620712" cy="436563"/>
            <a:chOff x="1452" y="2156"/>
            <a:chExt cx="312" cy="219"/>
          </a:xfrm>
        </p:grpSpPr>
        <p:grpSp>
          <p:nvGrpSpPr>
            <p:cNvPr id="217180" name="Group 24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7183" name="Freeform 25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7184" name="Oval 26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7185" name="Freeform 27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7186" name="Freeform 28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7181" name="Rectangle 29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7182" name="Rectangle 30"/>
            <p:cNvSpPr>
              <a:spLocks noChangeArrowheads="1"/>
            </p:cNvSpPr>
            <p:nvPr/>
          </p:nvSpPr>
          <p:spPr bwMode="auto">
            <a:xfrm>
              <a:off x="1531" y="2282"/>
              <a:ext cx="18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7106" name="Rectangle 31"/>
          <p:cNvSpPr>
            <a:spLocks noChangeArrowheads="1"/>
          </p:cNvSpPr>
          <p:nvPr/>
        </p:nvSpPr>
        <p:spPr bwMode="auto">
          <a:xfrm>
            <a:off x="6400800" y="1754188"/>
            <a:ext cx="6905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b="1">
                <a:ea typeface="Batang" pitchFamily="18" charset="-127"/>
              </a:rPr>
              <a:t>HRM</a:t>
            </a:r>
            <a:endParaRPr lang="en-US" altLang="ko-KR" b="1">
              <a:solidFill>
                <a:schemeClr val="tx1"/>
              </a:solidFill>
              <a:latin typeface="Arial" charset="0"/>
              <a:ea typeface="Batang" pitchFamily="18" charset="-127"/>
            </a:endParaRPr>
          </a:p>
          <a:p>
            <a:r>
              <a:rPr lang="en-US" altLang="ko-KR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LBNL</a:t>
            </a:r>
            <a:endParaRPr lang="en-US" altLang="ko-KR" b="1">
              <a:ea typeface="Batang" pitchFamily="18" charset="-127"/>
            </a:endParaRPr>
          </a:p>
        </p:txBody>
      </p:sp>
      <p:sp>
        <p:nvSpPr>
          <p:cNvPr id="217107" name="Line 32"/>
          <p:cNvSpPr>
            <a:spLocks noChangeShapeType="1"/>
          </p:cNvSpPr>
          <p:nvPr/>
        </p:nvSpPr>
        <p:spPr bwMode="auto">
          <a:xfrm>
            <a:off x="7315200" y="2155825"/>
            <a:ext cx="4572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08" name="Rectangle 33"/>
          <p:cNvSpPr>
            <a:spLocks noChangeArrowheads="1"/>
          </p:cNvSpPr>
          <p:nvPr/>
        </p:nvSpPr>
        <p:spPr bwMode="auto">
          <a:xfrm>
            <a:off x="7964488" y="2157413"/>
            <a:ext cx="2476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09" name="Rectangle 34"/>
          <p:cNvSpPr>
            <a:spLocks noChangeArrowheads="1"/>
          </p:cNvSpPr>
          <p:nvPr/>
        </p:nvSpPr>
        <p:spPr bwMode="auto">
          <a:xfrm>
            <a:off x="7924800" y="2308225"/>
            <a:ext cx="3714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7110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601788"/>
            <a:ext cx="908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7111" name="Group 36"/>
          <p:cNvGrpSpPr>
            <a:grpSpLocks/>
          </p:cNvGrpSpPr>
          <p:nvPr/>
        </p:nvGrpSpPr>
        <p:grpSpPr bwMode="auto">
          <a:xfrm>
            <a:off x="6321425" y="2711450"/>
            <a:ext cx="841375" cy="727075"/>
            <a:chOff x="1084" y="1625"/>
            <a:chExt cx="614" cy="365"/>
          </a:xfrm>
        </p:grpSpPr>
        <p:sp>
          <p:nvSpPr>
            <p:cNvPr id="217177" name="Rectangle 37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78" name="Rectangle 38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79" name="Rectangle 39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7112" name="Rectangle 40"/>
          <p:cNvSpPr>
            <a:spLocks noChangeArrowheads="1"/>
          </p:cNvSpPr>
          <p:nvPr/>
        </p:nvSpPr>
        <p:spPr bwMode="auto">
          <a:xfrm>
            <a:off x="6477000" y="28622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b="1">
                <a:ea typeface="Batang" pitchFamily="18" charset="-127"/>
              </a:rPr>
              <a:t>DRM</a:t>
            </a:r>
          </a:p>
          <a:p>
            <a:r>
              <a:rPr lang="en-US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LANL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13" name="Line 41"/>
          <p:cNvSpPr>
            <a:spLocks noChangeShapeType="1"/>
          </p:cNvSpPr>
          <p:nvPr/>
        </p:nvSpPr>
        <p:spPr bwMode="auto">
          <a:xfrm>
            <a:off x="7162800" y="3124200"/>
            <a:ext cx="6096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14" name="Rectangle 42"/>
          <p:cNvSpPr>
            <a:spLocks noChangeArrowheads="1"/>
          </p:cNvSpPr>
          <p:nvPr/>
        </p:nvSpPr>
        <p:spPr bwMode="auto">
          <a:xfrm>
            <a:off x="8140700" y="2941638"/>
            <a:ext cx="246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15" name="Rectangle 43"/>
          <p:cNvSpPr>
            <a:spLocks noChangeArrowheads="1"/>
          </p:cNvSpPr>
          <p:nvPr/>
        </p:nvSpPr>
        <p:spPr bwMode="auto">
          <a:xfrm>
            <a:off x="8101013" y="3397250"/>
            <a:ext cx="3698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7116" name="Group 44"/>
          <p:cNvGrpSpPr>
            <a:grpSpLocks/>
          </p:cNvGrpSpPr>
          <p:nvPr/>
        </p:nvGrpSpPr>
        <p:grpSpPr bwMode="auto">
          <a:xfrm>
            <a:off x="7767638" y="2841625"/>
            <a:ext cx="622300" cy="436563"/>
            <a:chOff x="3270" y="2156"/>
            <a:chExt cx="312" cy="219"/>
          </a:xfrm>
        </p:grpSpPr>
        <p:sp>
          <p:nvSpPr>
            <p:cNvPr id="217173" name="Freeform 4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74" name="Oval 46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75" name="Freeform 47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76" name="Freeform 48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7117" name="Rectangle 49"/>
          <p:cNvSpPr>
            <a:spLocks noChangeArrowheads="1"/>
          </p:cNvSpPr>
          <p:nvPr/>
        </p:nvSpPr>
        <p:spPr bwMode="auto">
          <a:xfrm>
            <a:off x="7964488" y="2941638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18" name="Rectangle 50"/>
          <p:cNvSpPr>
            <a:spLocks noChangeArrowheads="1"/>
          </p:cNvSpPr>
          <p:nvPr/>
        </p:nvSpPr>
        <p:spPr bwMode="auto">
          <a:xfrm>
            <a:off x="7924800" y="3397250"/>
            <a:ext cx="3698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7119" name="Group 200"/>
          <p:cNvGrpSpPr>
            <a:grpSpLocks/>
          </p:cNvGrpSpPr>
          <p:nvPr/>
        </p:nvGrpSpPr>
        <p:grpSpPr bwMode="auto">
          <a:xfrm>
            <a:off x="3519488" y="4114800"/>
            <a:ext cx="1295400" cy="914400"/>
            <a:chOff x="3505200" y="5410200"/>
            <a:chExt cx="533400" cy="381000"/>
          </a:xfrm>
        </p:grpSpPr>
        <p:sp>
          <p:nvSpPr>
            <p:cNvPr id="217171" name="Oval 95"/>
            <p:cNvSpPr>
              <a:spLocks noChangeArrowheads="1"/>
            </p:cNvSpPr>
            <p:nvPr/>
          </p:nvSpPr>
          <p:spPr bwMode="auto">
            <a:xfrm>
              <a:off x="3505200" y="54102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7172" name="Line 96"/>
            <p:cNvSpPr>
              <a:spLocks noChangeShapeType="1"/>
            </p:cNvSpPr>
            <p:nvPr/>
          </p:nvSpPr>
          <p:spPr bwMode="auto">
            <a:xfrm>
              <a:off x="3733800" y="57912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120" name="Group 159"/>
          <p:cNvGrpSpPr>
            <a:grpSpLocks/>
          </p:cNvGrpSpPr>
          <p:nvPr/>
        </p:nvGrpSpPr>
        <p:grpSpPr bwMode="auto">
          <a:xfrm>
            <a:off x="762000" y="2362200"/>
            <a:ext cx="1223963" cy="727075"/>
            <a:chOff x="3332" y="1625"/>
            <a:chExt cx="614" cy="365"/>
          </a:xfrm>
        </p:grpSpPr>
        <p:sp>
          <p:nvSpPr>
            <p:cNvPr id="217168" name="Rectangle 160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69" name="Rectangle 161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70" name="Rectangle 162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7121" name="Rectangle 163"/>
          <p:cNvSpPr>
            <a:spLocks noChangeArrowheads="1"/>
          </p:cNvSpPr>
          <p:nvPr/>
        </p:nvSpPr>
        <p:spPr bwMode="auto">
          <a:xfrm>
            <a:off x="1143000" y="2568575"/>
            <a:ext cx="7667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b="1">
                <a:ea typeface="Batang" pitchFamily="18" charset="-127"/>
              </a:rPr>
              <a:t>Portal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22" name="Line 166"/>
          <p:cNvSpPr>
            <a:spLocks noChangeShapeType="1"/>
          </p:cNvSpPr>
          <p:nvPr/>
        </p:nvSpPr>
        <p:spPr bwMode="auto">
          <a:xfrm>
            <a:off x="1828800" y="30480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>
            <p:ph idx="1"/>
          </p:nvPr>
        </p:nvGraphicFramePr>
        <p:xfrm>
          <a:off x="4648200" y="1066800"/>
          <a:ext cx="1371600" cy="4724400"/>
        </p:xfrm>
        <a:graphic>
          <a:graphicData uri="http://schemas.openxmlformats.org/presentationml/2006/ole">
            <p:oleObj spid="_x0000_s217090" name="Visio" r:id="rId4" imgW="2486025" imgH="4314825" progId="Visio.Drawing.11">
              <p:embed/>
            </p:oleObj>
          </a:graphicData>
        </a:graphic>
      </p:graphicFrame>
      <p:sp>
        <p:nvSpPr>
          <p:cNvPr id="217123" name="Line 169"/>
          <p:cNvSpPr>
            <a:spLocks noChangeShapeType="1"/>
          </p:cNvSpPr>
          <p:nvPr/>
        </p:nvSpPr>
        <p:spPr bwMode="auto">
          <a:xfrm flipV="1">
            <a:off x="4267200" y="1752600"/>
            <a:ext cx="1828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24" name="Line 170"/>
          <p:cNvSpPr>
            <a:spLocks noChangeShapeType="1"/>
          </p:cNvSpPr>
          <p:nvPr/>
        </p:nvSpPr>
        <p:spPr bwMode="auto">
          <a:xfrm>
            <a:off x="4267200" y="2819400"/>
            <a:ext cx="2057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25" name="Line 171"/>
          <p:cNvSpPr>
            <a:spLocks noChangeShapeType="1"/>
          </p:cNvSpPr>
          <p:nvPr/>
        </p:nvSpPr>
        <p:spPr bwMode="auto">
          <a:xfrm>
            <a:off x="4267200" y="2819400"/>
            <a:ext cx="2057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26" name="Line 172"/>
          <p:cNvSpPr>
            <a:spLocks noChangeShapeType="1"/>
          </p:cNvSpPr>
          <p:nvPr/>
        </p:nvSpPr>
        <p:spPr bwMode="auto">
          <a:xfrm>
            <a:off x="4267200" y="2819400"/>
            <a:ext cx="190500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27" name="Line 174"/>
          <p:cNvSpPr>
            <a:spLocks noChangeShapeType="1"/>
          </p:cNvSpPr>
          <p:nvPr/>
        </p:nvSpPr>
        <p:spPr bwMode="auto">
          <a:xfrm>
            <a:off x="1981200" y="25908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28" name="Oval 4"/>
          <p:cNvSpPr>
            <a:spLocks noChangeArrowheads="1"/>
          </p:cNvSpPr>
          <p:nvPr/>
        </p:nvSpPr>
        <p:spPr bwMode="auto">
          <a:xfrm>
            <a:off x="685800" y="1219200"/>
            <a:ext cx="14478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217129" name="Straight Arrow Connector 181"/>
          <p:cNvCxnSpPr>
            <a:cxnSpLocks noChangeShapeType="1"/>
          </p:cNvCxnSpPr>
          <p:nvPr/>
        </p:nvCxnSpPr>
        <p:spPr bwMode="auto">
          <a:xfrm rot="5400000">
            <a:off x="942182" y="2029618"/>
            <a:ext cx="609600" cy="555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130" name="Rectangle 19"/>
          <p:cNvSpPr>
            <a:spLocks noChangeArrowheads="1"/>
          </p:cNvSpPr>
          <p:nvPr/>
        </p:nvSpPr>
        <p:spPr bwMode="auto">
          <a:xfrm>
            <a:off x="6215063" y="4960938"/>
            <a:ext cx="1182687" cy="685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5" name="Rectangle 20"/>
          <p:cNvSpPr>
            <a:spLocks noChangeArrowheads="1"/>
          </p:cNvSpPr>
          <p:nvPr/>
        </p:nvSpPr>
        <p:spPr bwMode="auto">
          <a:xfrm>
            <a:off x="6173788" y="4919663"/>
            <a:ext cx="1182687" cy="685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17132" name="Rectangle 21"/>
          <p:cNvSpPr>
            <a:spLocks noChangeArrowheads="1"/>
          </p:cNvSpPr>
          <p:nvPr/>
        </p:nvSpPr>
        <p:spPr bwMode="auto">
          <a:xfrm>
            <a:off x="6173788" y="4919663"/>
            <a:ext cx="1182687" cy="685800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7133" name="Line 22"/>
          <p:cNvSpPr>
            <a:spLocks noChangeShapeType="1"/>
          </p:cNvSpPr>
          <p:nvPr/>
        </p:nvSpPr>
        <p:spPr bwMode="auto">
          <a:xfrm flipH="1">
            <a:off x="7397750" y="5072063"/>
            <a:ext cx="3048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7134" name="Group 23"/>
          <p:cNvGrpSpPr>
            <a:grpSpLocks/>
          </p:cNvGrpSpPr>
          <p:nvPr/>
        </p:nvGrpSpPr>
        <p:grpSpPr bwMode="auto">
          <a:xfrm>
            <a:off x="7850188" y="5278438"/>
            <a:ext cx="620712" cy="436562"/>
            <a:chOff x="1452" y="2156"/>
            <a:chExt cx="312" cy="219"/>
          </a:xfrm>
        </p:grpSpPr>
        <p:grpSp>
          <p:nvGrpSpPr>
            <p:cNvPr id="217161" name="Group 24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217164" name="Freeform 25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7165" name="Oval 26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7166" name="Freeform 27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56 w 4000"/>
                  <a:gd name="T1" fmla="*/ 0 h 2800"/>
                  <a:gd name="T2" fmla="*/ 0 w 4000"/>
                  <a:gd name="T3" fmla="*/ 27 h 2800"/>
                  <a:gd name="T4" fmla="*/ 0 w 4000"/>
                  <a:gd name="T5" fmla="*/ 192 h 2800"/>
                  <a:gd name="T6" fmla="*/ 156 w 4000"/>
                  <a:gd name="T7" fmla="*/ 219 h 2800"/>
                  <a:gd name="T8" fmla="*/ 312 w 4000"/>
                  <a:gd name="T9" fmla="*/ 192 h 2800"/>
                  <a:gd name="T10" fmla="*/ 312 w 4000"/>
                  <a:gd name="T11" fmla="*/ 27 h 2800"/>
                  <a:gd name="T12" fmla="*/ 156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7167" name="Freeform 28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7162" name="Rectangle 29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7163" name="Rectangle 30"/>
            <p:cNvSpPr>
              <a:spLocks noChangeArrowheads="1"/>
            </p:cNvSpPr>
            <p:nvPr/>
          </p:nvSpPr>
          <p:spPr bwMode="auto">
            <a:xfrm>
              <a:off x="1531" y="2282"/>
              <a:ext cx="18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7135" name="Rectangle 31"/>
          <p:cNvSpPr>
            <a:spLocks noChangeArrowheads="1"/>
          </p:cNvSpPr>
          <p:nvPr/>
        </p:nvSpPr>
        <p:spPr bwMode="auto">
          <a:xfrm>
            <a:off x="6478588" y="5072063"/>
            <a:ext cx="6842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b="1">
                <a:ea typeface="Batang" pitchFamily="18" charset="-127"/>
              </a:rPr>
              <a:t>HRM</a:t>
            </a:r>
          </a:p>
          <a:p>
            <a:r>
              <a:rPr lang="en-US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ORNL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36" name="Line 32"/>
          <p:cNvSpPr>
            <a:spLocks noChangeShapeType="1"/>
          </p:cNvSpPr>
          <p:nvPr/>
        </p:nvSpPr>
        <p:spPr bwMode="auto">
          <a:xfrm>
            <a:off x="7397750" y="5376863"/>
            <a:ext cx="4572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37" name="Rectangle 33"/>
          <p:cNvSpPr>
            <a:spLocks noChangeArrowheads="1"/>
          </p:cNvSpPr>
          <p:nvPr/>
        </p:nvSpPr>
        <p:spPr bwMode="auto">
          <a:xfrm>
            <a:off x="8047038" y="5378450"/>
            <a:ext cx="2476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38" name="Rectangle 34"/>
          <p:cNvSpPr>
            <a:spLocks noChangeArrowheads="1"/>
          </p:cNvSpPr>
          <p:nvPr/>
        </p:nvSpPr>
        <p:spPr bwMode="auto">
          <a:xfrm>
            <a:off x="8007350" y="5529263"/>
            <a:ext cx="3714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7139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4838700"/>
            <a:ext cx="908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7140" name="Group 36"/>
          <p:cNvGrpSpPr>
            <a:grpSpLocks/>
          </p:cNvGrpSpPr>
          <p:nvPr/>
        </p:nvGrpSpPr>
        <p:grpSpPr bwMode="auto">
          <a:xfrm>
            <a:off x="6308725" y="3811588"/>
            <a:ext cx="841375" cy="727075"/>
            <a:chOff x="1084" y="1625"/>
            <a:chExt cx="614" cy="365"/>
          </a:xfrm>
        </p:grpSpPr>
        <p:sp>
          <p:nvSpPr>
            <p:cNvPr id="217158" name="Rectangle 37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59" name="Rectangle 38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60" name="Rectangle 39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7141" name="Rectangle 40"/>
          <p:cNvSpPr>
            <a:spLocks noChangeArrowheads="1"/>
          </p:cNvSpPr>
          <p:nvPr/>
        </p:nvSpPr>
        <p:spPr bwMode="auto">
          <a:xfrm>
            <a:off x="6464300" y="396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b="1">
                <a:ea typeface="Batang" pitchFamily="18" charset="-127"/>
              </a:rPr>
              <a:t>DRM</a:t>
            </a:r>
          </a:p>
          <a:p>
            <a:r>
              <a:rPr lang="en-US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LLNL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42" name="Line 41"/>
          <p:cNvSpPr>
            <a:spLocks noChangeShapeType="1"/>
          </p:cNvSpPr>
          <p:nvPr/>
        </p:nvSpPr>
        <p:spPr bwMode="auto">
          <a:xfrm>
            <a:off x="7150100" y="4116388"/>
            <a:ext cx="6096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43" name="Rectangle 42"/>
          <p:cNvSpPr>
            <a:spLocks noChangeArrowheads="1"/>
          </p:cNvSpPr>
          <p:nvPr/>
        </p:nvSpPr>
        <p:spPr bwMode="auto">
          <a:xfrm>
            <a:off x="8128000" y="4041775"/>
            <a:ext cx="246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44" name="Rectangle 43"/>
          <p:cNvSpPr>
            <a:spLocks noChangeArrowheads="1"/>
          </p:cNvSpPr>
          <p:nvPr/>
        </p:nvSpPr>
        <p:spPr bwMode="auto">
          <a:xfrm>
            <a:off x="8088313" y="4192588"/>
            <a:ext cx="369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7145" name="Group 44"/>
          <p:cNvGrpSpPr>
            <a:grpSpLocks/>
          </p:cNvGrpSpPr>
          <p:nvPr/>
        </p:nvGrpSpPr>
        <p:grpSpPr bwMode="auto">
          <a:xfrm>
            <a:off x="7754938" y="3941763"/>
            <a:ext cx="622300" cy="436562"/>
            <a:chOff x="3270" y="2156"/>
            <a:chExt cx="312" cy="219"/>
          </a:xfrm>
        </p:grpSpPr>
        <p:sp>
          <p:nvSpPr>
            <p:cNvPr id="217154" name="Freeform 4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55" name="Oval 46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56" name="Freeform 47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156 w 2000"/>
                <a:gd name="T1" fmla="*/ 0 h 1400"/>
                <a:gd name="T2" fmla="*/ 0 w 2000"/>
                <a:gd name="T3" fmla="*/ 27 h 1400"/>
                <a:gd name="T4" fmla="*/ 0 w 2000"/>
                <a:gd name="T5" fmla="*/ 192 h 1400"/>
                <a:gd name="T6" fmla="*/ 156 w 2000"/>
                <a:gd name="T7" fmla="*/ 219 h 1400"/>
                <a:gd name="T8" fmla="*/ 312 w 2000"/>
                <a:gd name="T9" fmla="*/ 192 h 1400"/>
                <a:gd name="T10" fmla="*/ 312 w 2000"/>
                <a:gd name="T11" fmla="*/ 27 h 1400"/>
                <a:gd name="T12" fmla="*/ 156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7157" name="Freeform 48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17146" name="Rectangle 49"/>
          <p:cNvSpPr>
            <a:spLocks noChangeArrowheads="1"/>
          </p:cNvSpPr>
          <p:nvPr/>
        </p:nvSpPr>
        <p:spPr bwMode="auto">
          <a:xfrm>
            <a:off x="7951788" y="4041775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47" name="Rectangle 50"/>
          <p:cNvSpPr>
            <a:spLocks noChangeArrowheads="1"/>
          </p:cNvSpPr>
          <p:nvPr/>
        </p:nvSpPr>
        <p:spPr bwMode="auto">
          <a:xfrm>
            <a:off x="7912100" y="4192588"/>
            <a:ext cx="3698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7148" name="Text Box 165"/>
          <p:cNvSpPr txBox="1">
            <a:spLocks noChangeArrowheads="1"/>
          </p:cNvSpPr>
          <p:nvPr/>
        </p:nvSpPr>
        <p:spPr bwMode="auto">
          <a:xfrm>
            <a:off x="152400" y="1828800"/>
            <a:ext cx="10985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Files Selection</a:t>
            </a:r>
          </a:p>
          <a:p>
            <a:pPr eaLnBrk="0" hangingPunct="0"/>
            <a:r>
              <a:rPr lang="en-US"/>
              <a:t>And Request</a:t>
            </a:r>
          </a:p>
        </p:txBody>
      </p:sp>
      <p:cxnSp>
        <p:nvCxnSpPr>
          <p:cNvPr id="217149" name="Straight Arrow Connector 220"/>
          <p:cNvCxnSpPr>
            <a:cxnSpLocks noChangeShapeType="1"/>
            <a:stCxn id="217170" idx="0"/>
            <a:endCxn id="217128" idx="4"/>
          </p:cNvCxnSpPr>
          <p:nvPr/>
        </p:nvCxnSpPr>
        <p:spPr bwMode="auto">
          <a:xfrm rot="5400000" flipH="1" flipV="1">
            <a:off x="1077119" y="2029619"/>
            <a:ext cx="609600" cy="55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150" name="Text Box 165"/>
          <p:cNvSpPr txBox="1">
            <a:spLocks noChangeArrowheads="1"/>
          </p:cNvSpPr>
          <p:nvPr/>
        </p:nvSpPr>
        <p:spPr bwMode="auto">
          <a:xfrm>
            <a:off x="1360488" y="1905000"/>
            <a:ext cx="79216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download</a:t>
            </a:r>
          </a:p>
        </p:txBody>
      </p:sp>
      <p:sp>
        <p:nvSpPr>
          <p:cNvPr id="217151" name="Rectangle 17"/>
          <p:cNvSpPr>
            <a:spLocks noChangeArrowheads="1"/>
          </p:cNvSpPr>
          <p:nvPr/>
        </p:nvSpPr>
        <p:spPr bwMode="auto">
          <a:xfrm>
            <a:off x="3686175" y="43862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>
                <a:latin typeface="Arial" charset="0"/>
                <a:ea typeface="Batang" pitchFamily="18" charset="-127"/>
              </a:rPr>
              <a:t>NCAR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Batang" pitchFamily="18" charset="-127"/>
              </a:rPr>
              <a:t>MSS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124200" y="2057400"/>
            <a:ext cx="1177925" cy="1436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17153" name="Rectangle 7"/>
          <p:cNvSpPr>
            <a:spLocks noChangeArrowheads="1"/>
          </p:cNvSpPr>
          <p:nvPr/>
        </p:nvSpPr>
        <p:spPr bwMode="auto">
          <a:xfrm>
            <a:off x="3276600" y="2362200"/>
            <a:ext cx="771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altLang="ko-KR" sz="1600" b="1">
                <a:latin typeface="Arial" charset="0"/>
                <a:ea typeface="Batang" pitchFamily="18" charset="-127"/>
              </a:rPr>
              <a:t>HRM</a:t>
            </a:r>
          </a:p>
          <a:p>
            <a:r>
              <a:rPr lang="en-US" sz="1600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NCAR</a:t>
            </a:r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447800" y="28575"/>
            <a:ext cx="67818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algn="ctr" defTabSz="825500" eaLnBrk="0" hangingPunct="0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SRM works in concert with other Grid components in ESG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85800" y="28575"/>
            <a:ext cx="75819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defTabSz="825500" eaLnBrk="0" hangingPunct="0">
              <a:defRPr/>
            </a:pPr>
            <a:r>
              <a:rPr 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endParaRPr lang="en-US" sz="2000" b="1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0167" name="AutoShape 7"/>
          <p:cNvSpPr>
            <a:spLocks noChangeAspect="1" noChangeArrowheads="1"/>
          </p:cNvSpPr>
          <p:nvPr/>
        </p:nvSpPr>
        <p:spPr bwMode="auto">
          <a:xfrm>
            <a:off x="1219200" y="5473700"/>
            <a:ext cx="19050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MCS Metadata Cataloguing Services</a:t>
            </a:r>
          </a:p>
        </p:txBody>
      </p:sp>
      <p:sp>
        <p:nvSpPr>
          <p:cNvPr id="220168" name="AutoShape 8"/>
          <p:cNvSpPr>
            <a:spLocks noChangeAspect="1" noChangeArrowheads="1"/>
          </p:cNvSpPr>
          <p:nvPr/>
        </p:nvSpPr>
        <p:spPr bwMode="auto">
          <a:xfrm>
            <a:off x="1219200" y="5778500"/>
            <a:ext cx="19050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 Replica Location Services</a:t>
            </a:r>
          </a:p>
        </p:txBody>
      </p:sp>
      <p:sp>
        <p:nvSpPr>
          <p:cNvPr id="220171" name="AutoShape 11"/>
          <p:cNvSpPr>
            <a:spLocks noChangeAspect="1" noChangeArrowheads="1"/>
          </p:cNvSpPr>
          <p:nvPr/>
        </p:nvSpPr>
        <p:spPr bwMode="auto">
          <a:xfrm>
            <a:off x="5467350" y="4152900"/>
            <a:ext cx="592138" cy="2857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MyProxy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221190" name="AutoShape 22"/>
          <p:cNvSpPr>
            <a:spLocks noChangeArrowheads="1"/>
          </p:cNvSpPr>
          <p:nvPr/>
        </p:nvSpPr>
        <p:spPr bwMode="auto">
          <a:xfrm>
            <a:off x="4459288" y="5715000"/>
            <a:ext cx="762000" cy="609600"/>
          </a:xfrm>
          <a:prstGeom prst="flowChartMagneticTap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800" b="1">
                <a:solidFill>
                  <a:schemeClr val="tx1"/>
                </a:solidFill>
                <a:latin typeface="Helvetica"/>
              </a:rPr>
              <a:t>MSS</a:t>
            </a:r>
          </a:p>
          <a:p>
            <a:r>
              <a:rPr lang="en-US" sz="800" b="1">
                <a:solidFill>
                  <a:schemeClr val="tx1"/>
                </a:solidFill>
                <a:latin typeface="Helvetica"/>
              </a:rPr>
              <a:t>Mass </a:t>
            </a:r>
          </a:p>
          <a:p>
            <a:r>
              <a:rPr lang="en-US" sz="800" b="1">
                <a:solidFill>
                  <a:schemeClr val="tx1"/>
                </a:solidFill>
                <a:latin typeface="Helvetica"/>
              </a:rPr>
              <a:t>Torage</a:t>
            </a:r>
          </a:p>
          <a:p>
            <a:r>
              <a:rPr lang="en-US" sz="800" b="1">
                <a:solidFill>
                  <a:schemeClr val="tx1"/>
                </a:solidFill>
                <a:latin typeface="Helvetica"/>
              </a:rPr>
              <a:t>System</a:t>
            </a:r>
          </a:p>
        </p:txBody>
      </p:sp>
      <p:sp>
        <p:nvSpPr>
          <p:cNvPr id="221191" name="AutoShape 23"/>
          <p:cNvSpPr>
            <a:spLocks noChangeArrowheads="1"/>
          </p:cNvSpPr>
          <p:nvPr/>
        </p:nvSpPr>
        <p:spPr bwMode="auto">
          <a:xfrm>
            <a:off x="5373688" y="5867400"/>
            <a:ext cx="757237" cy="444500"/>
          </a:xfrm>
          <a:prstGeom prst="flowChartMagneticDisk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221192" name="AutoShape 24"/>
          <p:cNvSpPr>
            <a:spLocks noChangeArrowheads="1"/>
          </p:cNvSpPr>
          <p:nvPr/>
        </p:nvSpPr>
        <p:spPr bwMode="auto">
          <a:xfrm>
            <a:off x="1057275" y="2057400"/>
            <a:ext cx="695325" cy="457200"/>
          </a:xfrm>
          <a:prstGeom prst="flowChartMagneticDisk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221193" name="AutoShape 25"/>
          <p:cNvSpPr>
            <a:spLocks noChangeArrowheads="1"/>
          </p:cNvSpPr>
          <p:nvPr/>
        </p:nvSpPr>
        <p:spPr bwMode="auto">
          <a:xfrm>
            <a:off x="1828800" y="1981200"/>
            <a:ext cx="738188" cy="533400"/>
          </a:xfrm>
          <a:prstGeom prst="flowChartMagneticTape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800" b="1">
                <a:solidFill>
                  <a:schemeClr val="tx1"/>
                </a:solidFill>
                <a:latin typeface="Helvetica"/>
              </a:rPr>
              <a:t>HPSS</a:t>
            </a:r>
          </a:p>
        </p:txBody>
      </p:sp>
      <p:sp>
        <p:nvSpPr>
          <p:cNvPr id="221194" name="AutoShape 26"/>
          <p:cNvSpPr>
            <a:spLocks noChangeArrowheads="1"/>
          </p:cNvSpPr>
          <p:nvPr/>
        </p:nvSpPr>
        <p:spPr bwMode="auto">
          <a:xfrm>
            <a:off x="7848600" y="4394200"/>
            <a:ext cx="695325" cy="482600"/>
          </a:xfrm>
          <a:prstGeom prst="flowChartMagneticDisk">
            <a:avLst/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221195" name="AutoShape 27"/>
          <p:cNvSpPr>
            <a:spLocks noChangeArrowheads="1"/>
          </p:cNvSpPr>
          <p:nvPr/>
        </p:nvSpPr>
        <p:spPr bwMode="auto">
          <a:xfrm>
            <a:off x="7045325" y="4419600"/>
            <a:ext cx="650875" cy="482600"/>
          </a:xfrm>
          <a:prstGeom prst="flowChartMagneticTap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800" b="1">
                <a:solidFill>
                  <a:schemeClr val="tx1"/>
                </a:solidFill>
                <a:latin typeface="Helvetica"/>
              </a:rPr>
              <a:t>HPSS</a:t>
            </a:r>
          </a:p>
        </p:txBody>
      </p:sp>
      <p:sp>
        <p:nvSpPr>
          <p:cNvPr id="220189" name="AutoShape 29"/>
          <p:cNvSpPr>
            <a:spLocks noChangeAspect="1" noChangeArrowheads="1"/>
          </p:cNvSpPr>
          <p:nvPr/>
        </p:nvSpPr>
        <p:spPr bwMode="auto">
          <a:xfrm>
            <a:off x="1187450" y="4521200"/>
            <a:ext cx="855663" cy="50800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700" b="1">
                <a:solidFill>
                  <a:srgbClr val="FFCC00"/>
                </a:solidFill>
                <a:latin typeface="Helvetica" pitchFamily="34" charset="0"/>
                <a:cs typeface="+mn-cs"/>
              </a:rPr>
              <a:t>DRM</a:t>
            </a:r>
          </a:p>
          <a:p>
            <a:pPr eaLnBrk="0" hangingPunct="0">
              <a:defRPr/>
            </a:pPr>
            <a:r>
              <a:rPr lang="en-US" sz="700" b="1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700" b="1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cxnSp>
        <p:nvCxnSpPr>
          <p:cNvPr id="221197" name="AutoShape 30"/>
          <p:cNvCxnSpPr>
            <a:cxnSpLocks noChangeShapeType="1"/>
            <a:endCxn id="220189" idx="1"/>
          </p:cNvCxnSpPr>
          <p:nvPr/>
        </p:nvCxnSpPr>
        <p:spPr bwMode="auto">
          <a:xfrm flipH="1">
            <a:off x="1187450" y="4140200"/>
            <a:ext cx="328613" cy="635000"/>
          </a:xfrm>
          <a:prstGeom prst="bentConnector5">
            <a:avLst>
              <a:gd name="adj1" fmla="val -40676"/>
              <a:gd name="adj2" fmla="val 45000"/>
              <a:gd name="adj3" fmla="val 1225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20191" name="AutoShape 31"/>
          <p:cNvSpPr>
            <a:spLocks noChangeAspect="1" noChangeArrowheads="1"/>
          </p:cNvSpPr>
          <p:nvPr/>
        </p:nvSpPr>
        <p:spPr bwMode="auto">
          <a:xfrm>
            <a:off x="1120775" y="2755900"/>
            <a:ext cx="985838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HRM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sp>
        <p:nvSpPr>
          <p:cNvPr id="220192" name="AutoShape 32"/>
          <p:cNvSpPr>
            <a:spLocks noChangeAspect="1" noChangeArrowheads="1"/>
          </p:cNvSpPr>
          <p:nvPr/>
        </p:nvSpPr>
        <p:spPr bwMode="auto">
          <a:xfrm>
            <a:off x="4840288" y="4991100"/>
            <a:ext cx="1050925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>
                <a:solidFill>
                  <a:srgbClr val="FFCC00"/>
                </a:solidFill>
                <a:latin typeface="Helvetica" pitchFamily="34" charset="0"/>
                <a:cs typeface="+mn-cs"/>
              </a:rPr>
              <a:t>HRM</a:t>
            </a:r>
          </a:p>
          <a:p>
            <a:pPr eaLnBrk="0" hangingPunct="0">
              <a:defRPr/>
            </a:pPr>
            <a:r>
              <a:rPr lang="en-US" sz="800" b="1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800" b="1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sp>
        <p:nvSpPr>
          <p:cNvPr id="220193" name="AutoShape 33"/>
          <p:cNvSpPr>
            <a:spLocks noChangeAspect="1" noChangeArrowheads="1"/>
          </p:cNvSpPr>
          <p:nvPr/>
        </p:nvSpPr>
        <p:spPr bwMode="auto">
          <a:xfrm>
            <a:off x="7427913" y="3695700"/>
            <a:ext cx="1052512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>
                <a:solidFill>
                  <a:srgbClr val="FFCC00"/>
                </a:solidFill>
                <a:latin typeface="Helvetica" pitchFamily="34" charset="0"/>
                <a:cs typeface="+mn-cs"/>
              </a:rPr>
              <a:t>HRM</a:t>
            </a:r>
          </a:p>
          <a:p>
            <a:pPr eaLnBrk="0" hangingPunct="0">
              <a:defRPr/>
            </a:pPr>
            <a:r>
              <a:rPr lang="en-US" sz="800" b="1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800" b="1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cxnSp>
        <p:nvCxnSpPr>
          <p:cNvPr id="221201" name="AutoShape 34"/>
          <p:cNvCxnSpPr>
            <a:cxnSpLocks noChangeShapeType="1"/>
            <a:stCxn id="220193" idx="3"/>
            <a:endCxn id="221194" idx="1"/>
          </p:cNvCxnSpPr>
          <p:nvPr/>
        </p:nvCxnSpPr>
        <p:spPr bwMode="auto">
          <a:xfrm flipH="1">
            <a:off x="8196263" y="3933825"/>
            <a:ext cx="284162" cy="460375"/>
          </a:xfrm>
          <a:prstGeom prst="bentConnector4">
            <a:avLst>
              <a:gd name="adj1" fmla="val -80449"/>
              <a:gd name="adj2" fmla="val 75861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21202" name="AutoShape 35"/>
          <p:cNvCxnSpPr>
            <a:cxnSpLocks noChangeShapeType="1"/>
            <a:stCxn id="220193" idx="2"/>
            <a:endCxn id="221195" idx="0"/>
          </p:cNvCxnSpPr>
          <p:nvPr/>
        </p:nvCxnSpPr>
        <p:spPr bwMode="auto">
          <a:xfrm rot="5400000">
            <a:off x="7539038" y="4003675"/>
            <a:ext cx="247650" cy="584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21203" name="AutoShape 38"/>
          <p:cNvCxnSpPr>
            <a:cxnSpLocks noChangeShapeType="1"/>
            <a:stCxn id="220192" idx="2"/>
            <a:endCxn id="221191" idx="1"/>
          </p:cNvCxnSpPr>
          <p:nvPr/>
        </p:nvCxnSpPr>
        <p:spPr bwMode="auto">
          <a:xfrm rot="16200000" flipH="1">
            <a:off x="5358607" y="5474493"/>
            <a:ext cx="400050" cy="385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21204" name="AutoShape 39"/>
          <p:cNvCxnSpPr>
            <a:cxnSpLocks noChangeShapeType="1"/>
            <a:stCxn id="220192" idx="2"/>
            <a:endCxn id="221190" idx="0"/>
          </p:cNvCxnSpPr>
          <p:nvPr/>
        </p:nvCxnSpPr>
        <p:spPr bwMode="auto">
          <a:xfrm rot="5400000">
            <a:off x="4979194" y="5328444"/>
            <a:ext cx="247650" cy="5254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21205" name="AutoShape 42"/>
          <p:cNvCxnSpPr>
            <a:cxnSpLocks noChangeShapeType="1"/>
            <a:stCxn id="220191" idx="0"/>
            <a:endCxn id="221193" idx="2"/>
          </p:cNvCxnSpPr>
          <p:nvPr/>
        </p:nvCxnSpPr>
        <p:spPr bwMode="auto">
          <a:xfrm rot="5400000" flipH="1" flipV="1">
            <a:off x="1785144" y="2342356"/>
            <a:ext cx="241300" cy="58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20207" name="AutoShape 47"/>
          <p:cNvSpPr>
            <a:spLocks noChangeAspect="1" noChangeArrowheads="1"/>
          </p:cNvSpPr>
          <p:nvPr/>
        </p:nvSpPr>
        <p:spPr bwMode="auto">
          <a:xfrm>
            <a:off x="2238375" y="3003550"/>
            <a:ext cx="590550" cy="349250"/>
          </a:xfrm>
          <a:prstGeom prst="flowChartAlternateProcess">
            <a:avLst/>
          </a:prstGeom>
          <a:solidFill>
            <a:srgbClr val="CC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sp>
        <p:nvSpPr>
          <p:cNvPr id="220208" name="AutoShape 48"/>
          <p:cNvSpPr>
            <a:spLocks noChangeAspect="1" noChangeArrowheads="1"/>
          </p:cNvSpPr>
          <p:nvPr/>
        </p:nvSpPr>
        <p:spPr bwMode="auto">
          <a:xfrm>
            <a:off x="2238375" y="4648200"/>
            <a:ext cx="885825" cy="228600"/>
          </a:xfrm>
          <a:prstGeom prst="flowChartAlternateProcess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 server</a:t>
            </a:r>
          </a:p>
        </p:txBody>
      </p:sp>
      <p:sp>
        <p:nvSpPr>
          <p:cNvPr id="220209" name="AutoShape 49"/>
          <p:cNvSpPr>
            <a:spLocks noChangeAspect="1" noChangeArrowheads="1"/>
          </p:cNvSpPr>
          <p:nvPr/>
        </p:nvSpPr>
        <p:spPr bwMode="auto">
          <a:xfrm>
            <a:off x="3965575" y="5016500"/>
            <a:ext cx="592138" cy="3492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sp>
        <p:nvSpPr>
          <p:cNvPr id="220210" name="AutoShape 50"/>
          <p:cNvSpPr>
            <a:spLocks noChangeAspect="1" noChangeArrowheads="1"/>
          </p:cNvSpPr>
          <p:nvPr/>
        </p:nvSpPr>
        <p:spPr bwMode="auto">
          <a:xfrm>
            <a:off x="6705600" y="3822700"/>
            <a:ext cx="592138" cy="349250"/>
          </a:xfrm>
          <a:prstGeom prst="flowChartAlternate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cxnSp>
        <p:nvCxnSpPr>
          <p:cNvPr id="221210" name="AutoShape 51"/>
          <p:cNvCxnSpPr>
            <a:cxnSpLocks noChangeShapeType="1"/>
            <a:stCxn id="220193" idx="1"/>
            <a:endCxn id="220210" idx="3"/>
          </p:cNvCxnSpPr>
          <p:nvPr/>
        </p:nvCxnSpPr>
        <p:spPr bwMode="auto">
          <a:xfrm flipH="1">
            <a:off x="7297738" y="3933825"/>
            <a:ext cx="130175" cy="6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1211" name="AutoShape 52"/>
          <p:cNvCxnSpPr>
            <a:cxnSpLocks noChangeShapeType="1"/>
            <a:stCxn id="220191" idx="2"/>
            <a:endCxn id="220207" idx="2"/>
          </p:cNvCxnSpPr>
          <p:nvPr/>
        </p:nvCxnSpPr>
        <p:spPr bwMode="auto">
          <a:xfrm rot="16200000" flipH="1">
            <a:off x="2013744" y="2832894"/>
            <a:ext cx="120650" cy="919162"/>
          </a:xfrm>
          <a:prstGeom prst="bentConnector3">
            <a:avLst>
              <a:gd name="adj1" fmla="val 18421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21212" name="AutoShape 53"/>
          <p:cNvCxnSpPr>
            <a:cxnSpLocks noChangeShapeType="1"/>
            <a:stCxn id="220192" idx="1"/>
            <a:endCxn id="220209" idx="2"/>
          </p:cNvCxnSpPr>
          <p:nvPr/>
        </p:nvCxnSpPr>
        <p:spPr bwMode="auto">
          <a:xfrm rot="10800000" flipV="1">
            <a:off x="4262438" y="5229225"/>
            <a:ext cx="577850" cy="136525"/>
          </a:xfrm>
          <a:prstGeom prst="bentConnector4">
            <a:avLst>
              <a:gd name="adj1" fmla="val 24417"/>
              <a:gd name="adj2" fmla="val 2116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20214" name="AutoShape 54"/>
          <p:cNvSpPr>
            <a:spLocks noChangeAspect="1" noChangeArrowheads="1"/>
          </p:cNvSpPr>
          <p:nvPr/>
        </p:nvSpPr>
        <p:spPr bwMode="auto">
          <a:xfrm>
            <a:off x="3694113" y="4533900"/>
            <a:ext cx="765175" cy="33020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OPeNDAP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-g</a:t>
            </a:r>
          </a:p>
        </p:txBody>
      </p:sp>
      <p:sp>
        <p:nvSpPr>
          <p:cNvPr id="221214" name="Rectangle 58"/>
          <p:cNvSpPr>
            <a:spLocks noChangeArrowheads="1"/>
          </p:cNvSpPr>
          <p:nvPr/>
        </p:nvSpPr>
        <p:spPr bwMode="auto">
          <a:xfrm>
            <a:off x="990600" y="1739900"/>
            <a:ext cx="2035175" cy="1778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cxnSp>
        <p:nvCxnSpPr>
          <p:cNvPr id="221215" name="AutoShape 59"/>
          <p:cNvCxnSpPr>
            <a:cxnSpLocks noChangeShapeType="1"/>
            <a:stCxn id="221192" idx="3"/>
            <a:endCxn id="220191" idx="0"/>
          </p:cNvCxnSpPr>
          <p:nvPr/>
        </p:nvCxnSpPr>
        <p:spPr bwMode="auto">
          <a:xfrm rot="16200000" flipH="1">
            <a:off x="1389063" y="2530475"/>
            <a:ext cx="241300" cy="209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21216" name="Text Box 60"/>
          <p:cNvSpPr txBox="1">
            <a:spLocks noChangeArrowheads="1"/>
          </p:cNvSpPr>
          <p:nvPr/>
        </p:nvSpPr>
        <p:spPr bwMode="auto">
          <a:xfrm>
            <a:off x="2303463" y="17399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LBNL</a:t>
            </a:r>
          </a:p>
        </p:txBody>
      </p:sp>
      <p:sp>
        <p:nvSpPr>
          <p:cNvPr id="221217" name="Rectangle 61"/>
          <p:cNvSpPr>
            <a:spLocks noChangeArrowheads="1"/>
          </p:cNvSpPr>
          <p:nvPr/>
        </p:nvSpPr>
        <p:spPr bwMode="auto">
          <a:xfrm>
            <a:off x="990600" y="3581400"/>
            <a:ext cx="2168525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1218" name="Text Box 62"/>
          <p:cNvSpPr txBox="1">
            <a:spLocks noChangeArrowheads="1"/>
          </p:cNvSpPr>
          <p:nvPr/>
        </p:nvSpPr>
        <p:spPr bwMode="auto">
          <a:xfrm>
            <a:off x="1752600" y="35814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LLNL</a:t>
            </a:r>
          </a:p>
        </p:txBody>
      </p:sp>
      <p:cxnSp>
        <p:nvCxnSpPr>
          <p:cNvPr id="221219" name="AutoShape 63"/>
          <p:cNvCxnSpPr>
            <a:cxnSpLocks noChangeShapeType="1"/>
            <a:stCxn id="220189" idx="3"/>
            <a:endCxn id="220208" idx="1"/>
          </p:cNvCxnSpPr>
          <p:nvPr/>
        </p:nvCxnSpPr>
        <p:spPr bwMode="auto">
          <a:xfrm flipV="1">
            <a:off x="2043113" y="4762500"/>
            <a:ext cx="195262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21220" name="Text Box 64"/>
          <p:cNvSpPr txBox="1">
            <a:spLocks noChangeArrowheads="1"/>
          </p:cNvSpPr>
          <p:nvPr/>
        </p:nvSpPr>
        <p:spPr bwMode="auto">
          <a:xfrm>
            <a:off x="1846263" y="51196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ISI</a:t>
            </a:r>
          </a:p>
        </p:txBody>
      </p:sp>
      <p:sp>
        <p:nvSpPr>
          <p:cNvPr id="221221" name="Rectangle 65"/>
          <p:cNvSpPr>
            <a:spLocks noChangeArrowheads="1"/>
          </p:cNvSpPr>
          <p:nvPr/>
        </p:nvSpPr>
        <p:spPr bwMode="auto">
          <a:xfrm>
            <a:off x="990600" y="5181600"/>
            <a:ext cx="22860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1222" name="Rectangle 66"/>
          <p:cNvSpPr>
            <a:spLocks noChangeArrowheads="1"/>
          </p:cNvSpPr>
          <p:nvPr/>
        </p:nvSpPr>
        <p:spPr bwMode="auto">
          <a:xfrm>
            <a:off x="3505200" y="3048000"/>
            <a:ext cx="2782888" cy="3352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1223" name="Text Box 67"/>
          <p:cNvSpPr txBox="1">
            <a:spLocks noChangeArrowheads="1"/>
          </p:cNvSpPr>
          <p:nvPr/>
        </p:nvSpPr>
        <p:spPr bwMode="auto">
          <a:xfrm>
            <a:off x="3773488" y="3048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NCAR</a:t>
            </a:r>
          </a:p>
        </p:txBody>
      </p:sp>
      <p:sp>
        <p:nvSpPr>
          <p:cNvPr id="221224" name="Rectangle 68"/>
          <p:cNvSpPr>
            <a:spLocks noChangeArrowheads="1"/>
          </p:cNvSpPr>
          <p:nvPr/>
        </p:nvSpPr>
        <p:spPr bwMode="auto">
          <a:xfrm>
            <a:off x="6575425" y="3352800"/>
            <a:ext cx="2035175" cy="167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1225" name="Text Box 69"/>
          <p:cNvSpPr txBox="1">
            <a:spLocks noChangeArrowheads="1"/>
          </p:cNvSpPr>
          <p:nvPr/>
        </p:nvSpPr>
        <p:spPr bwMode="auto">
          <a:xfrm>
            <a:off x="7261225" y="33528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ORNL</a:t>
            </a:r>
          </a:p>
        </p:txBody>
      </p:sp>
      <p:sp>
        <p:nvSpPr>
          <p:cNvPr id="221226" name="Rectangle 70"/>
          <p:cNvSpPr>
            <a:spLocks noChangeArrowheads="1"/>
          </p:cNvSpPr>
          <p:nvPr/>
        </p:nvSpPr>
        <p:spPr bwMode="auto">
          <a:xfrm>
            <a:off x="6772275" y="2057400"/>
            <a:ext cx="1838325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1227" name="Text Box 71"/>
          <p:cNvSpPr txBox="1">
            <a:spLocks noChangeArrowheads="1"/>
          </p:cNvSpPr>
          <p:nvPr/>
        </p:nvSpPr>
        <p:spPr bwMode="auto">
          <a:xfrm>
            <a:off x="7427913" y="2057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ANL</a:t>
            </a:r>
          </a:p>
        </p:txBody>
      </p:sp>
      <p:pic>
        <p:nvPicPr>
          <p:cNvPr id="221228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1066800"/>
            <a:ext cx="2627312" cy="170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20233" name="AutoShape 73"/>
          <p:cNvSpPr>
            <a:spLocks noChangeArrowheads="1"/>
          </p:cNvSpPr>
          <p:nvPr/>
        </p:nvSpPr>
        <p:spPr bwMode="auto">
          <a:xfrm>
            <a:off x="4471988" y="1828800"/>
            <a:ext cx="157162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4" name="AutoShape 74"/>
          <p:cNvSpPr>
            <a:spLocks noChangeArrowheads="1"/>
          </p:cNvSpPr>
          <p:nvPr/>
        </p:nvSpPr>
        <p:spPr bwMode="auto">
          <a:xfrm>
            <a:off x="3617913" y="1701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5" name="AutoShape 75"/>
          <p:cNvSpPr>
            <a:spLocks noChangeArrowheads="1"/>
          </p:cNvSpPr>
          <p:nvPr/>
        </p:nvSpPr>
        <p:spPr bwMode="auto">
          <a:xfrm>
            <a:off x="3684588" y="1828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6" name="AutoShape 76"/>
          <p:cNvSpPr>
            <a:spLocks noChangeArrowheads="1"/>
          </p:cNvSpPr>
          <p:nvPr/>
        </p:nvSpPr>
        <p:spPr bwMode="auto">
          <a:xfrm>
            <a:off x="3814763" y="20193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7" name="AutoShape 77"/>
          <p:cNvSpPr>
            <a:spLocks noChangeArrowheads="1"/>
          </p:cNvSpPr>
          <p:nvPr/>
        </p:nvSpPr>
        <p:spPr bwMode="auto">
          <a:xfrm>
            <a:off x="5326063" y="16383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8" name="AutoShape 78"/>
          <p:cNvSpPr>
            <a:spLocks noChangeArrowheads="1"/>
          </p:cNvSpPr>
          <p:nvPr/>
        </p:nvSpPr>
        <p:spPr bwMode="auto">
          <a:xfrm>
            <a:off x="5589588" y="1955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cxnSp>
        <p:nvCxnSpPr>
          <p:cNvPr id="221235" name="AutoShape 79"/>
          <p:cNvCxnSpPr>
            <a:cxnSpLocks noChangeShapeType="1"/>
            <a:stCxn id="220234" idx="1"/>
            <a:endCxn id="221216" idx="0"/>
          </p:cNvCxnSpPr>
          <p:nvPr/>
        </p:nvCxnSpPr>
        <p:spPr bwMode="auto">
          <a:xfrm rot="10800000">
            <a:off x="2681288" y="1739900"/>
            <a:ext cx="936625" cy="20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1236" name="AutoShape 80"/>
          <p:cNvCxnSpPr>
            <a:cxnSpLocks noChangeShapeType="1"/>
            <a:stCxn id="220235" idx="2"/>
          </p:cNvCxnSpPr>
          <p:nvPr/>
        </p:nvCxnSpPr>
        <p:spPr bwMode="auto">
          <a:xfrm rot="5400000">
            <a:off x="2543175" y="2562225"/>
            <a:ext cx="1752600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1237" name="AutoShape 81"/>
          <p:cNvCxnSpPr>
            <a:cxnSpLocks noChangeShapeType="1"/>
            <a:stCxn id="220237" idx="3"/>
            <a:endCxn id="221227" idx="0"/>
          </p:cNvCxnSpPr>
          <p:nvPr/>
        </p:nvCxnSpPr>
        <p:spPr bwMode="auto">
          <a:xfrm rot="16200000" flipH="1">
            <a:off x="6463507" y="778668"/>
            <a:ext cx="266700" cy="2290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1238" name="AutoShape 83"/>
          <p:cNvCxnSpPr>
            <a:cxnSpLocks noChangeShapeType="1"/>
            <a:stCxn id="220236" idx="2"/>
          </p:cNvCxnSpPr>
          <p:nvPr/>
        </p:nvCxnSpPr>
        <p:spPr bwMode="auto">
          <a:xfrm rot="5400000">
            <a:off x="1979613" y="3468687"/>
            <a:ext cx="316230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1239" name="AutoShape 84"/>
          <p:cNvCxnSpPr>
            <a:cxnSpLocks noChangeShapeType="1"/>
            <a:stCxn id="220233" idx="2"/>
          </p:cNvCxnSpPr>
          <p:nvPr/>
        </p:nvCxnSpPr>
        <p:spPr bwMode="auto">
          <a:xfrm rot="5400000">
            <a:off x="3813175" y="2359025"/>
            <a:ext cx="1066800" cy="31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AutoShape 77"/>
          <p:cNvSpPr>
            <a:spLocks noChangeArrowheads="1"/>
          </p:cNvSpPr>
          <p:nvPr/>
        </p:nvSpPr>
        <p:spPr bwMode="auto">
          <a:xfrm>
            <a:off x="4495800" y="20574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86" name="AutoShape 29"/>
          <p:cNvSpPr>
            <a:spLocks noChangeAspect="1" noChangeArrowheads="1"/>
          </p:cNvSpPr>
          <p:nvPr/>
        </p:nvSpPr>
        <p:spPr bwMode="auto">
          <a:xfrm>
            <a:off x="6797675" y="5829300"/>
            <a:ext cx="855663" cy="50800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700" b="1">
                <a:solidFill>
                  <a:srgbClr val="FFCC00"/>
                </a:solidFill>
                <a:latin typeface="Helvetica" pitchFamily="34" charset="0"/>
                <a:cs typeface="+mn-cs"/>
              </a:rPr>
              <a:t>DRM</a:t>
            </a:r>
          </a:p>
          <a:p>
            <a:pPr eaLnBrk="0" hangingPunct="0">
              <a:defRPr/>
            </a:pPr>
            <a:r>
              <a:rPr lang="en-US" sz="700" b="1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700" b="1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cxnSp>
        <p:nvCxnSpPr>
          <p:cNvPr id="221242" name="AutoShape 30"/>
          <p:cNvCxnSpPr>
            <a:cxnSpLocks noChangeShapeType="1"/>
            <a:stCxn id="221266" idx="4"/>
            <a:endCxn id="86" idx="1"/>
          </p:cNvCxnSpPr>
          <p:nvPr/>
        </p:nvCxnSpPr>
        <p:spPr bwMode="auto">
          <a:xfrm flipH="1">
            <a:off x="6797675" y="5461000"/>
            <a:ext cx="365125" cy="622300"/>
          </a:xfrm>
          <a:prstGeom prst="bentConnector5">
            <a:avLst>
              <a:gd name="adj1" fmla="val -62611"/>
              <a:gd name="adj2" fmla="val 45917"/>
              <a:gd name="adj3" fmla="val 162611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88" name="AutoShape 48"/>
          <p:cNvSpPr>
            <a:spLocks noChangeAspect="1" noChangeArrowheads="1"/>
          </p:cNvSpPr>
          <p:nvPr/>
        </p:nvSpPr>
        <p:spPr bwMode="auto">
          <a:xfrm>
            <a:off x="7848600" y="5956300"/>
            <a:ext cx="590550" cy="349250"/>
          </a:xfrm>
          <a:prstGeom prst="flowChartAlternateProcess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sp>
        <p:nvSpPr>
          <p:cNvPr id="221244" name="Rectangle 61"/>
          <p:cNvSpPr>
            <a:spLocks noChangeArrowheads="1"/>
          </p:cNvSpPr>
          <p:nvPr/>
        </p:nvSpPr>
        <p:spPr bwMode="auto">
          <a:xfrm>
            <a:off x="6600825" y="5194300"/>
            <a:ext cx="2016125" cy="12065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1245" name="Text Box 62"/>
          <p:cNvSpPr txBox="1">
            <a:spLocks noChangeArrowheads="1"/>
          </p:cNvSpPr>
          <p:nvPr/>
        </p:nvSpPr>
        <p:spPr bwMode="auto">
          <a:xfrm>
            <a:off x="7388225" y="51943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LANL</a:t>
            </a:r>
          </a:p>
        </p:txBody>
      </p:sp>
      <p:cxnSp>
        <p:nvCxnSpPr>
          <p:cNvPr id="221246" name="AutoShape 63"/>
          <p:cNvCxnSpPr>
            <a:cxnSpLocks noChangeShapeType="1"/>
            <a:stCxn id="86" idx="3"/>
            <a:endCxn id="88" idx="1"/>
          </p:cNvCxnSpPr>
          <p:nvPr/>
        </p:nvCxnSpPr>
        <p:spPr bwMode="auto">
          <a:xfrm>
            <a:off x="7653338" y="6083300"/>
            <a:ext cx="195262" cy="47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21247" name="AutoShape 82"/>
          <p:cNvCxnSpPr>
            <a:cxnSpLocks noChangeShapeType="1"/>
            <a:stCxn id="220238" idx="3"/>
          </p:cNvCxnSpPr>
          <p:nvPr/>
        </p:nvCxnSpPr>
        <p:spPr bwMode="auto">
          <a:xfrm rot="16200000" flipH="1">
            <a:off x="5588000" y="2235200"/>
            <a:ext cx="1244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1248" name="AutoShape 82"/>
          <p:cNvCxnSpPr>
            <a:cxnSpLocks noChangeShapeType="1"/>
            <a:stCxn id="84" idx="3"/>
          </p:cNvCxnSpPr>
          <p:nvPr/>
        </p:nvCxnSpPr>
        <p:spPr bwMode="auto">
          <a:xfrm rot="16200000" flipH="1">
            <a:off x="4482307" y="2348706"/>
            <a:ext cx="2971800" cy="269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AutoShape 8"/>
          <p:cNvSpPr>
            <a:spLocks noChangeAspect="1" noChangeArrowheads="1"/>
          </p:cNvSpPr>
          <p:nvPr/>
        </p:nvSpPr>
        <p:spPr bwMode="auto">
          <a:xfrm>
            <a:off x="6934200" y="2425700"/>
            <a:ext cx="12954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 service</a:t>
            </a:r>
          </a:p>
        </p:txBody>
      </p:sp>
      <p:sp>
        <p:nvSpPr>
          <p:cNvPr id="98" name="AutoShape 8"/>
          <p:cNvSpPr>
            <a:spLocks noChangeAspect="1" noChangeArrowheads="1"/>
          </p:cNvSpPr>
          <p:nvPr/>
        </p:nvSpPr>
        <p:spPr bwMode="auto">
          <a:xfrm>
            <a:off x="6705600" y="34290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0" name="AutoShape 8"/>
          <p:cNvSpPr>
            <a:spLocks noChangeAspect="1" noChangeArrowheads="1"/>
          </p:cNvSpPr>
          <p:nvPr/>
        </p:nvSpPr>
        <p:spPr bwMode="auto">
          <a:xfrm>
            <a:off x="7854950" y="55626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1" name="AutoShape 8"/>
          <p:cNvSpPr>
            <a:spLocks noChangeAspect="1" noChangeArrowheads="1"/>
          </p:cNvSpPr>
          <p:nvPr/>
        </p:nvSpPr>
        <p:spPr bwMode="auto">
          <a:xfrm>
            <a:off x="4687888" y="45339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2" name="AutoShape 8"/>
          <p:cNvSpPr>
            <a:spLocks noChangeAspect="1" noChangeArrowheads="1"/>
          </p:cNvSpPr>
          <p:nvPr/>
        </p:nvSpPr>
        <p:spPr bwMode="auto">
          <a:xfrm>
            <a:off x="2286000" y="26543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7" name="AutoShape 8"/>
          <p:cNvSpPr>
            <a:spLocks noChangeAspect="1" noChangeArrowheads="1"/>
          </p:cNvSpPr>
          <p:nvPr/>
        </p:nvSpPr>
        <p:spPr bwMode="auto">
          <a:xfrm>
            <a:off x="6934200" y="2730500"/>
            <a:ext cx="16002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Globus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 Security infrastructure</a:t>
            </a:r>
          </a:p>
        </p:txBody>
      </p:sp>
      <p:sp>
        <p:nvSpPr>
          <p:cNvPr id="109" name="AutoShape 11"/>
          <p:cNvSpPr>
            <a:spLocks noChangeAspect="1" noChangeArrowheads="1"/>
          </p:cNvSpPr>
          <p:nvPr/>
        </p:nvSpPr>
        <p:spPr bwMode="auto">
          <a:xfrm>
            <a:off x="2286000" y="3886200"/>
            <a:ext cx="762000" cy="30480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IPCC Portal</a:t>
            </a:r>
          </a:p>
        </p:txBody>
      </p:sp>
      <p:sp>
        <p:nvSpPr>
          <p:cNvPr id="221256" name="AutoShape 17"/>
          <p:cNvSpPr>
            <a:spLocks noChangeArrowheads="1"/>
          </p:cNvSpPr>
          <p:nvPr/>
        </p:nvSpPr>
        <p:spPr bwMode="auto">
          <a:xfrm>
            <a:off x="3692525" y="4152900"/>
            <a:ext cx="914400" cy="3048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800"/>
              <a:t>ESG Metadata DB</a:t>
            </a:r>
          </a:p>
        </p:txBody>
      </p:sp>
      <p:sp>
        <p:nvSpPr>
          <p:cNvPr id="111" name="AutoShape 30"/>
          <p:cNvSpPr>
            <a:spLocks noChangeArrowheads="1"/>
          </p:cNvSpPr>
          <p:nvPr/>
        </p:nvSpPr>
        <p:spPr bwMode="auto">
          <a:xfrm>
            <a:off x="3692525" y="3771900"/>
            <a:ext cx="914400" cy="304800"/>
          </a:xfrm>
          <a:prstGeom prst="can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>
                <a:cs typeface="+mn-cs"/>
              </a:rPr>
              <a:t>User DB</a:t>
            </a:r>
          </a:p>
        </p:txBody>
      </p:sp>
      <p:sp>
        <p:nvSpPr>
          <p:cNvPr id="221258" name="AutoShape 16"/>
          <p:cNvSpPr>
            <a:spLocks noChangeArrowheads="1"/>
          </p:cNvSpPr>
          <p:nvPr/>
        </p:nvSpPr>
        <p:spPr bwMode="auto">
          <a:xfrm>
            <a:off x="4683125" y="3784600"/>
            <a:ext cx="609600" cy="533400"/>
          </a:xfrm>
          <a:prstGeom prst="foldedCorner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XML</a:t>
            </a:r>
          </a:p>
          <a:p>
            <a:pPr algn="ctr" eaLnBrk="0" hangingPunct="0"/>
            <a:r>
              <a:rPr lang="en-US" sz="1000"/>
              <a:t>data</a:t>
            </a:r>
          </a:p>
          <a:p>
            <a:pPr algn="ctr" eaLnBrk="0" hangingPunct="0"/>
            <a:r>
              <a:rPr lang="en-US" sz="1000"/>
              <a:t>catalogs</a:t>
            </a:r>
          </a:p>
        </p:txBody>
      </p:sp>
      <p:sp>
        <p:nvSpPr>
          <p:cNvPr id="113" name="AutoShape 11"/>
          <p:cNvSpPr>
            <a:spLocks noChangeAspect="1" noChangeArrowheads="1"/>
          </p:cNvSpPr>
          <p:nvPr/>
        </p:nvSpPr>
        <p:spPr bwMode="auto">
          <a:xfrm>
            <a:off x="5449888" y="3771900"/>
            <a:ext cx="592137" cy="2857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ESG CA</a:t>
            </a:r>
          </a:p>
        </p:txBody>
      </p:sp>
      <p:sp>
        <p:nvSpPr>
          <p:cNvPr id="114" name="AutoShape 11"/>
          <p:cNvSpPr>
            <a:spLocks noChangeAspect="1" noChangeArrowheads="1"/>
          </p:cNvSpPr>
          <p:nvPr/>
        </p:nvSpPr>
        <p:spPr bwMode="auto">
          <a:xfrm>
            <a:off x="5467350" y="4476750"/>
            <a:ext cx="592138" cy="28575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LAHFS</a:t>
            </a:r>
          </a:p>
        </p:txBody>
      </p:sp>
      <p:sp>
        <p:nvSpPr>
          <p:cNvPr id="115" name="AutoShape 8"/>
          <p:cNvSpPr>
            <a:spLocks noChangeAspect="1" noChangeArrowheads="1"/>
          </p:cNvSpPr>
          <p:nvPr/>
        </p:nvSpPr>
        <p:spPr bwMode="auto">
          <a:xfrm>
            <a:off x="2438400" y="4267200"/>
            <a:ext cx="609600" cy="3175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221262" name="AutoShape 43"/>
          <p:cNvSpPr>
            <a:spLocks noChangeArrowheads="1"/>
          </p:cNvSpPr>
          <p:nvPr/>
        </p:nvSpPr>
        <p:spPr bwMode="auto">
          <a:xfrm>
            <a:off x="1727200" y="4114800"/>
            <a:ext cx="533400" cy="381000"/>
          </a:xfrm>
          <a:prstGeom prst="foldedCorner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900"/>
              <a:t>XML data</a:t>
            </a:r>
          </a:p>
          <a:p>
            <a:pPr algn="ctr" eaLnBrk="0" hangingPunct="0"/>
            <a:r>
              <a:rPr lang="en-US" sz="900"/>
              <a:t>catalogs</a:t>
            </a:r>
          </a:p>
        </p:txBody>
      </p:sp>
      <p:sp>
        <p:nvSpPr>
          <p:cNvPr id="121" name="AutoShape 48"/>
          <p:cNvSpPr>
            <a:spLocks noChangeAspect="1" noChangeArrowheads="1"/>
          </p:cNvSpPr>
          <p:nvPr/>
        </p:nvSpPr>
        <p:spPr bwMode="auto">
          <a:xfrm>
            <a:off x="2238375" y="4889500"/>
            <a:ext cx="885825" cy="228600"/>
          </a:xfrm>
          <a:prstGeom prst="flowChartAlternateProcess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FTP server</a:t>
            </a:r>
          </a:p>
        </p:txBody>
      </p:sp>
      <p:sp>
        <p:nvSpPr>
          <p:cNvPr id="124" name="AutoShape 11"/>
          <p:cNvSpPr>
            <a:spLocks noChangeAspect="1" noChangeArrowheads="1"/>
          </p:cNvSpPr>
          <p:nvPr/>
        </p:nvSpPr>
        <p:spPr bwMode="auto">
          <a:xfrm>
            <a:off x="3697288" y="3390900"/>
            <a:ext cx="1600200" cy="304800"/>
          </a:xfrm>
          <a:prstGeom prst="flowChartAlternateProcess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ESG Portal</a:t>
            </a:r>
          </a:p>
        </p:txBody>
      </p:sp>
      <p:sp>
        <p:nvSpPr>
          <p:cNvPr id="134" name="AutoShape 8"/>
          <p:cNvSpPr>
            <a:spLocks noChangeAspect="1" noChangeArrowheads="1"/>
          </p:cNvSpPr>
          <p:nvPr/>
        </p:nvSpPr>
        <p:spPr bwMode="auto">
          <a:xfrm>
            <a:off x="1219200" y="6083300"/>
            <a:ext cx="1905000" cy="241300"/>
          </a:xfrm>
          <a:prstGeom prst="flowChartAlternateProcess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Monitoring Discovery </a:t>
            </a: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ervices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221266" name="AutoShape 26"/>
          <p:cNvSpPr>
            <a:spLocks noChangeArrowheads="1"/>
          </p:cNvSpPr>
          <p:nvPr/>
        </p:nvSpPr>
        <p:spPr bwMode="auto">
          <a:xfrm>
            <a:off x="6629400" y="5257800"/>
            <a:ext cx="533400" cy="4064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221267" name="AutoShape 26"/>
          <p:cNvSpPr>
            <a:spLocks noChangeArrowheads="1"/>
          </p:cNvSpPr>
          <p:nvPr/>
        </p:nvSpPr>
        <p:spPr bwMode="auto">
          <a:xfrm>
            <a:off x="1066800" y="3886200"/>
            <a:ext cx="466725" cy="4572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BeStMan is an implementation of SRM v2.2.</a:t>
            </a:r>
          </a:p>
          <a:p>
            <a:r>
              <a:rPr lang="en-US" sz="2000" smtClean="0"/>
              <a:t>Used in projects</a:t>
            </a:r>
          </a:p>
          <a:p>
            <a:pPr lvl="1"/>
            <a:r>
              <a:rPr lang="en-US" sz="1800" smtClean="0"/>
              <a:t>STAR project</a:t>
            </a:r>
          </a:p>
          <a:p>
            <a:pPr lvl="1"/>
            <a:r>
              <a:rPr lang="en-US" sz="1800" smtClean="0"/>
              <a:t>Earth System Grid</a:t>
            </a:r>
          </a:p>
          <a:p>
            <a:pPr lvl="1"/>
            <a:r>
              <a:rPr lang="en-US" sz="1800" smtClean="0"/>
              <a:t>Plans for Combustion, Fusion applications</a:t>
            </a: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000" smtClean="0"/>
              <a:t>Interoperates with other SRM v2.2 implementations</a:t>
            </a:r>
          </a:p>
          <a:p>
            <a:pPr lvl="1"/>
            <a:r>
              <a:rPr lang="en-US" sz="1800" smtClean="0"/>
              <a:t>Open Science Grid</a:t>
            </a:r>
          </a:p>
          <a:p>
            <a:pPr lvl="1"/>
            <a:r>
              <a:rPr lang="en-US" sz="1800" smtClean="0"/>
              <a:t>WLCG/EGEE</a:t>
            </a:r>
          </a:p>
          <a:p>
            <a:pPr lvl="1"/>
            <a:r>
              <a:rPr lang="en-US" sz="1800" smtClean="0"/>
              <a:t>…</a:t>
            </a:r>
          </a:p>
          <a:p>
            <a:r>
              <a:rPr lang="en-US" sz="2200" smtClean="0"/>
              <a:t>Simple installation and easy maintenance</a:t>
            </a:r>
          </a:p>
          <a:p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Documents and Support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BeStMan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http://datagrid.lbl.gov/bestman</a:t>
            </a:r>
          </a:p>
          <a:p>
            <a:pPr lvl="1">
              <a:defRPr/>
            </a:pPr>
            <a:r>
              <a:rPr lang="en-US" sz="2000" dirty="0" smtClean="0"/>
              <a:t>Downloadable through VDT</a:t>
            </a:r>
          </a:p>
          <a:p>
            <a:pPr lvl="1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SRM </a:t>
            </a:r>
            <a:r>
              <a:rPr lang="en-US" sz="2400" dirty="0"/>
              <a:t>Collaboration and SRM Specifications</a:t>
            </a:r>
          </a:p>
          <a:p>
            <a:pPr lvl="1">
              <a:defRPr/>
            </a:pPr>
            <a:r>
              <a:rPr lang="en-US" sz="2000" dirty="0"/>
              <a:t>http://sdm.lbl.gov/srm-wg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 smtClean="0"/>
              <a:t>Contact </a:t>
            </a:r>
            <a:r>
              <a:rPr lang="en-US" sz="2400" dirty="0"/>
              <a:t>and support : </a:t>
            </a:r>
            <a:r>
              <a:rPr lang="en-US" sz="2400" dirty="0" smtClean="0"/>
              <a:t>srm@lbl.gov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26C44"/>
                </a:solidFill>
              </a:rPr>
              <a:t>Berkeley Storage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err="1" smtClean="0"/>
              <a:t>BeStMan</a:t>
            </a:r>
            <a:endParaRPr lang="en-US" dirty="0" smtClean="0"/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implementation of SRM v2.2</a:t>
            </a:r>
          </a:p>
          <a:p>
            <a:pPr lvl="2"/>
            <a:r>
              <a:rPr lang="en-US" dirty="0" smtClean="0"/>
              <a:t>But not </a:t>
            </a:r>
            <a:r>
              <a:rPr lang="en-US" dirty="0" smtClean="0"/>
              <a:t>ACLs - </a:t>
            </a:r>
            <a:r>
              <a:rPr lang="en-US" dirty="0" err="1" smtClean="0"/>
              <a:t>srmSetPermission</a:t>
            </a:r>
            <a:endParaRPr lang="en-US" dirty="0" smtClean="0"/>
          </a:p>
          <a:p>
            <a:pPr lvl="1"/>
            <a:r>
              <a:rPr lang="en-US" dirty="0" smtClean="0"/>
              <a:t>For UNIX-like disk based file system</a:t>
            </a:r>
          </a:p>
          <a:p>
            <a:pPr lvl="1"/>
            <a:r>
              <a:rPr lang="en-US" dirty="0" smtClean="0"/>
              <a:t>Mass Storage support</a:t>
            </a:r>
          </a:p>
          <a:p>
            <a:pPr lvl="2"/>
            <a:r>
              <a:rPr lang="en-US" dirty="0" smtClean="0"/>
              <a:t>Currently</a:t>
            </a:r>
            <a:r>
              <a:rPr lang="en-US" dirty="0" smtClean="0"/>
              <a:t>, for HPSS and NCAR-MSS</a:t>
            </a:r>
          </a:p>
          <a:p>
            <a:pPr lvl="2"/>
            <a:r>
              <a:rPr lang="en-US" dirty="0" smtClean="0"/>
              <a:t>Plug-in capability for easy customization for underlying </a:t>
            </a:r>
            <a:r>
              <a:rPr lang="en-US" dirty="0" smtClean="0"/>
              <a:t>MSS</a:t>
            </a:r>
            <a:endParaRPr lang="en-US" dirty="0" smtClean="0"/>
          </a:p>
          <a:p>
            <a:pPr lvl="3"/>
            <a:r>
              <a:rPr lang="en-US" sz="1600" dirty="0" smtClean="0"/>
              <a:t>E.g. SRM/L-Store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BeStMan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Multiple disk partition support</a:t>
            </a:r>
          </a:p>
          <a:p>
            <a:r>
              <a:rPr lang="en-US" sz="2400" smtClean="0"/>
              <a:t>Default space management for files with lifetime</a:t>
            </a:r>
          </a:p>
          <a:p>
            <a:pPr marL="742950" lvl="1" indent="-285750"/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Allocation of space, garbage collection</a:t>
            </a:r>
          </a:p>
          <a:p>
            <a:r>
              <a:rPr lang="en-US" sz="2400" smtClean="0"/>
              <a:t>Space reservation management</a:t>
            </a:r>
          </a:p>
          <a:p>
            <a:r>
              <a:rPr lang="en-US" sz="2400" smtClean="0"/>
              <a:t>Support for multiple file transfer servers</a:t>
            </a:r>
          </a:p>
          <a:p>
            <a:pPr marL="742950" lvl="1" indent="-285750"/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E.g. configure for 5 GridFTP servers</a:t>
            </a:r>
          </a:p>
          <a:p>
            <a:r>
              <a:rPr lang="en-US" sz="2400" smtClean="0"/>
              <a:t>Per-user (not per-request) request management</a:t>
            </a:r>
          </a:p>
          <a:p>
            <a:r>
              <a:rPr lang="en-US" sz="2400" smtClean="0"/>
              <a:t>Multi-file/directory per request</a:t>
            </a:r>
          </a:p>
          <a:p>
            <a:r>
              <a:rPr lang="en-US" sz="2400" smtClean="0"/>
              <a:t>Incoming and outgoing file transfer queue management</a:t>
            </a:r>
          </a:p>
          <a:p>
            <a:r>
              <a:rPr lang="en-US" sz="2400" smtClean="0"/>
              <a:t>Easy adaptability to Unix-based file systems</a:t>
            </a:r>
          </a:p>
          <a:p>
            <a:r>
              <a:rPr lang="en-US" sz="2400" smtClean="0"/>
              <a:t>API for customization for local mass storage systems</a:t>
            </a:r>
          </a:p>
          <a:p>
            <a:r>
              <a:rPr lang="en-US" sz="2400" smtClean="0"/>
              <a:t>Simple installation and easy maintenance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Sites where maintenance needs to be minimal</a:t>
            </a:r>
          </a:p>
          <a:p>
            <a:r>
              <a:rPr lang="en-US" sz="2400" dirty="0" smtClean="0"/>
              <a:t>Main use is for disks with </a:t>
            </a:r>
            <a:r>
              <a:rPr lang="en-US" sz="2400" dirty="0" err="1" smtClean="0"/>
              <a:t>unix</a:t>
            </a:r>
            <a:r>
              <a:rPr lang="en-US" sz="2400" dirty="0" smtClean="0"/>
              <a:t>-based file systems</a:t>
            </a:r>
          </a:p>
          <a:p>
            <a:r>
              <a:rPr lang="en-US" sz="2400" dirty="0" smtClean="0"/>
              <a:t>Can be customized for MSS as well</a:t>
            </a:r>
          </a:p>
          <a:p>
            <a:r>
              <a:rPr lang="en-US" sz="2400" dirty="0" smtClean="0"/>
              <a:t>In OSG, </a:t>
            </a:r>
            <a:r>
              <a:rPr lang="en-US" sz="2400" dirty="0" err="1" smtClean="0"/>
              <a:t>mostlikely</a:t>
            </a:r>
            <a:r>
              <a:rPr lang="en-US" sz="2400" dirty="0" smtClean="0"/>
              <a:t> </a:t>
            </a:r>
            <a:r>
              <a:rPr lang="en-US" sz="2400" dirty="0" smtClean="0"/>
              <a:t>sites are </a:t>
            </a:r>
            <a:r>
              <a:rPr lang="en-US" sz="2400" dirty="0" smtClean="0"/>
              <a:t>t</a:t>
            </a:r>
            <a:r>
              <a:rPr lang="en-US" sz="2400" dirty="0" smtClean="0"/>
              <a:t>ier2/tier3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LBNL SRM effort</a:t>
            </a:r>
            <a:br>
              <a:rPr lang="en-US" smtClean="0"/>
            </a:br>
            <a:r>
              <a:rPr lang="en-US" sz="2400" smtClean="0"/>
              <a:t>(external to OSG)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257800"/>
          </a:xfrm>
        </p:spPr>
        <p:txBody>
          <a:bodyPr/>
          <a:lstStyle/>
          <a:p>
            <a:r>
              <a:rPr lang="en-US" sz="2000" smtClean="0"/>
              <a:t>SRM v1.1</a:t>
            </a:r>
          </a:p>
          <a:p>
            <a:pPr lvl="1"/>
            <a:r>
              <a:rPr lang="en-US" sz="1800" smtClean="0"/>
              <a:t>DRM for UNIX-like disk based file system</a:t>
            </a:r>
          </a:p>
          <a:p>
            <a:pPr lvl="1"/>
            <a:r>
              <a:rPr lang="en-US" sz="1800" smtClean="0"/>
              <a:t>HRM for HPSS and NCAR-MSS</a:t>
            </a:r>
          </a:p>
          <a:p>
            <a:r>
              <a:rPr lang="en-US" sz="2000" smtClean="0"/>
              <a:t>SRM v2.2</a:t>
            </a:r>
          </a:p>
          <a:p>
            <a:pPr lvl="1"/>
            <a:r>
              <a:rPr lang="en-US" sz="1800" smtClean="0"/>
              <a:t>BeStMan</a:t>
            </a:r>
          </a:p>
          <a:p>
            <a:pPr lvl="2"/>
            <a:r>
              <a:rPr lang="en-US" sz="1600" smtClean="0"/>
              <a:t>For UNIX-like disk based file system</a:t>
            </a:r>
          </a:p>
          <a:p>
            <a:pPr lvl="2"/>
            <a:r>
              <a:rPr lang="en-US" sz="1600" smtClean="0"/>
              <a:t>For HPSS and NCAR-MSS</a:t>
            </a:r>
          </a:p>
          <a:p>
            <a:pPr lvl="1"/>
            <a:r>
              <a:rPr lang="en-US" sz="1800" smtClean="0"/>
              <a:t>BeStMan-Gateway</a:t>
            </a:r>
          </a:p>
          <a:p>
            <a:pPr lvl="2"/>
            <a:r>
              <a:rPr lang="en-US" sz="1600" smtClean="0"/>
              <a:t>Skeleton SRM for local implementation</a:t>
            </a:r>
          </a:p>
          <a:p>
            <a:pPr lvl="1"/>
            <a:r>
              <a:rPr lang="en-US" sz="1800" smtClean="0"/>
              <a:t>SRM-Xrootd: using BeStMan-Gateway for Xrootd – in progress</a:t>
            </a:r>
          </a:p>
          <a:p>
            <a:pPr lvl="1"/>
            <a:r>
              <a:rPr lang="en-US" sz="1800" smtClean="0"/>
              <a:t>Xrootd-SRM: using BeStMan in Xrootd nodes – in progress</a:t>
            </a:r>
          </a:p>
          <a:p>
            <a:pPr lvl="1"/>
            <a:r>
              <a:rPr lang="en-US" sz="1800" smtClean="0"/>
              <a:t>SRM layer for SRB (iRODS) – consulting with Sinica - in progress</a:t>
            </a:r>
          </a:p>
          <a:p>
            <a:pPr lvl="1"/>
            <a:r>
              <a:rPr lang="en-US" sz="1800" smtClean="0"/>
              <a:t>SRM-Client-2</a:t>
            </a:r>
          </a:p>
          <a:p>
            <a:pPr lvl="1"/>
            <a:r>
              <a:rPr lang="en-US" sz="1800" smtClean="0"/>
              <a:t>SRM-Tester-2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6781800" y="5761038"/>
            <a:ext cx="1433513" cy="715962"/>
            <a:chOff x="6781800" y="5760555"/>
            <a:chExt cx="1433223" cy="716445"/>
          </a:xfrm>
        </p:grpSpPr>
        <p:sp>
          <p:nvSpPr>
            <p:cNvPr id="162894" name="Rectangle 46"/>
            <p:cNvSpPr>
              <a:spLocks noChangeArrowheads="1"/>
            </p:cNvSpPr>
            <p:nvPr/>
          </p:nvSpPr>
          <p:spPr bwMode="auto">
            <a:xfrm>
              <a:off x="6781800" y="5774843"/>
              <a:ext cx="796925" cy="388938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2895" name="Text Box 57"/>
            <p:cNvSpPr txBox="1">
              <a:spLocks noChangeArrowheads="1"/>
            </p:cNvSpPr>
            <p:nvPr/>
          </p:nvSpPr>
          <p:spPr bwMode="auto">
            <a:xfrm>
              <a:off x="6858000" y="5760555"/>
              <a:ext cx="762000" cy="4116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100" b="1">
                  <a:solidFill>
                    <a:schemeClr val="tx1"/>
                  </a:solidFill>
                </a:rPr>
                <a:t>SRB</a:t>
              </a:r>
              <a:br>
                <a:rPr lang="en-US" sz="1100" b="1">
                  <a:solidFill>
                    <a:schemeClr val="tx1"/>
                  </a:solidFill>
                </a:rPr>
              </a:br>
              <a:r>
                <a:rPr lang="en-US" sz="1100" b="1">
                  <a:solidFill>
                    <a:schemeClr val="tx1"/>
                  </a:solidFill>
                </a:rPr>
                <a:t>(iRODS)</a:t>
              </a:r>
            </a:p>
          </p:txBody>
        </p:sp>
        <p:sp>
          <p:nvSpPr>
            <p:cNvPr id="162896" name="Text Box 89"/>
            <p:cNvSpPr txBox="1">
              <a:spLocks noChangeArrowheads="1"/>
            </p:cNvSpPr>
            <p:nvPr/>
          </p:nvSpPr>
          <p:spPr bwMode="auto">
            <a:xfrm>
              <a:off x="7620000" y="5788356"/>
              <a:ext cx="595023" cy="6886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SDSC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SINICA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LBNL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EGEE</a:t>
              </a:r>
            </a:p>
          </p:txBody>
        </p:sp>
      </p:grp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2514600" y="2362200"/>
          <a:ext cx="4038600" cy="3048000"/>
        </p:xfrm>
        <a:graphic>
          <a:graphicData uri="http://schemas.openxmlformats.org/presentationml/2006/ole">
            <p:oleObj spid="_x0000_s162818" name="Visio" r:id="rId4" imgW="2486025" imgH="4314825" progId="Visio.Drawing.11">
              <p:embed/>
            </p:oleObj>
          </a:graphicData>
        </a:graphic>
      </p:graphicFrame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Interoperability with other SRM v2.2</a:t>
            </a:r>
            <a:endParaRPr lang="en-US" sz="2800" dirty="0"/>
          </a:p>
        </p:txBody>
      </p:sp>
      <p:sp>
        <p:nvSpPr>
          <p:cNvPr id="162822" name="Oval 4"/>
          <p:cNvSpPr>
            <a:spLocks noChangeArrowheads="1"/>
          </p:cNvSpPr>
          <p:nvPr/>
        </p:nvSpPr>
        <p:spPr bwMode="auto">
          <a:xfrm>
            <a:off x="2209800" y="5410200"/>
            <a:ext cx="2286000" cy="6858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User/application</a:t>
            </a:r>
          </a:p>
        </p:txBody>
      </p: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7034213" y="3903663"/>
            <a:ext cx="1423987" cy="736600"/>
            <a:chOff x="7034212" y="3903181"/>
            <a:chExt cx="1423988" cy="736600"/>
          </a:xfrm>
        </p:grpSpPr>
        <p:sp>
          <p:nvSpPr>
            <p:cNvPr id="162889" name="Rectangle 46"/>
            <p:cNvSpPr>
              <a:spLocks noChangeArrowheads="1"/>
            </p:cNvSpPr>
            <p:nvPr/>
          </p:nvSpPr>
          <p:spPr bwMode="auto">
            <a:xfrm>
              <a:off x="7034212" y="3917469"/>
              <a:ext cx="796925" cy="388938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162890" name="Picture 47" descr="accreLogo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72412" y="3903181"/>
              <a:ext cx="5857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91" name="Picture 48" descr="lstor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59612" y="4019069"/>
              <a:ext cx="7620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92" name="Picture 49" descr="vu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961312" y="4325456"/>
              <a:ext cx="3810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93" name="Picture 50" descr="vu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46912" y="4358794"/>
              <a:ext cx="8382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824" name="Group 127"/>
          <p:cNvGrpSpPr>
            <a:grpSpLocks/>
          </p:cNvGrpSpPr>
          <p:nvPr/>
        </p:nvGrpSpPr>
        <p:grpSpPr bwMode="auto">
          <a:xfrm>
            <a:off x="5181600" y="1295400"/>
            <a:ext cx="2362200" cy="1066800"/>
            <a:chOff x="2209800" y="1143000"/>
            <a:chExt cx="2362200" cy="1066800"/>
          </a:xfrm>
        </p:grpSpPr>
        <p:pic>
          <p:nvPicPr>
            <p:cNvPr id="162875" name="Picture 111" descr="E-Science logo RGB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94100" y="1524000"/>
              <a:ext cx="914400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876" name="Line 53"/>
            <p:cNvSpPr>
              <a:spLocks noChangeShapeType="1"/>
            </p:cNvSpPr>
            <p:nvPr/>
          </p:nvSpPr>
          <p:spPr bwMode="auto">
            <a:xfrm>
              <a:off x="2790825" y="1763713"/>
              <a:ext cx="1588" cy="1588"/>
            </a:xfrm>
            <a:prstGeom prst="line">
              <a:avLst/>
            </a:prstGeom>
            <a:noFill/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7" name="Rectangle 56"/>
            <p:cNvSpPr>
              <a:spLocks noChangeArrowheads="1"/>
            </p:cNvSpPr>
            <p:nvPr/>
          </p:nvSpPr>
          <p:spPr bwMode="auto">
            <a:xfrm>
              <a:off x="2768600" y="1228725"/>
              <a:ext cx="796925" cy="981075"/>
            </a:xfrm>
            <a:prstGeom prst="rect">
              <a:avLst/>
            </a:prstGeom>
            <a:noFill/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2878" name="Text Box 57"/>
            <p:cNvSpPr txBox="1">
              <a:spLocks noChangeArrowheads="1"/>
            </p:cNvSpPr>
            <p:nvPr/>
          </p:nvSpPr>
          <p:spPr bwMode="auto">
            <a:xfrm>
              <a:off x="2844800" y="1228725"/>
              <a:ext cx="674688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CASTOR</a:t>
              </a:r>
            </a:p>
          </p:txBody>
        </p:sp>
        <p:grpSp>
          <p:nvGrpSpPr>
            <p:cNvPr id="162879" name="Group 58"/>
            <p:cNvGrpSpPr>
              <a:grpSpLocks/>
            </p:cNvGrpSpPr>
            <p:nvPr/>
          </p:nvGrpSpPr>
          <p:grpSpPr bwMode="auto">
            <a:xfrm>
              <a:off x="2879725" y="1524000"/>
              <a:ext cx="609600" cy="533400"/>
              <a:chOff x="4992" y="27"/>
              <a:chExt cx="671" cy="596"/>
            </a:xfrm>
          </p:grpSpPr>
          <p:sp>
            <p:nvSpPr>
              <p:cNvPr id="162883" name="Freeform 59"/>
              <p:cNvSpPr>
                <a:spLocks noChangeArrowheads="1"/>
              </p:cNvSpPr>
              <p:nvPr/>
            </p:nvSpPr>
            <p:spPr bwMode="auto">
              <a:xfrm>
                <a:off x="5295" y="27"/>
                <a:ext cx="304" cy="300"/>
              </a:xfrm>
              <a:custGeom>
                <a:avLst/>
                <a:gdLst>
                  <a:gd name="T0" fmla="*/ 304 w 1342"/>
                  <a:gd name="T1" fmla="*/ 300 h 1321"/>
                  <a:gd name="T2" fmla="*/ 302 w 1342"/>
                  <a:gd name="T3" fmla="*/ 269 h 1321"/>
                  <a:gd name="T4" fmla="*/ 297 w 1342"/>
                  <a:gd name="T5" fmla="*/ 239 h 1321"/>
                  <a:gd name="T6" fmla="*/ 290 w 1342"/>
                  <a:gd name="T7" fmla="*/ 211 h 1321"/>
                  <a:gd name="T8" fmla="*/ 280 w 1342"/>
                  <a:gd name="T9" fmla="*/ 183 h 1321"/>
                  <a:gd name="T10" fmla="*/ 267 w 1342"/>
                  <a:gd name="T11" fmla="*/ 157 h 1321"/>
                  <a:gd name="T12" fmla="*/ 252 w 1342"/>
                  <a:gd name="T13" fmla="*/ 132 h 1321"/>
                  <a:gd name="T14" fmla="*/ 234 w 1342"/>
                  <a:gd name="T15" fmla="*/ 109 h 1321"/>
                  <a:gd name="T16" fmla="*/ 215 w 1342"/>
                  <a:gd name="T17" fmla="*/ 88 h 1321"/>
                  <a:gd name="T18" fmla="*/ 193 w 1342"/>
                  <a:gd name="T19" fmla="*/ 68 h 1321"/>
                  <a:gd name="T20" fmla="*/ 170 w 1342"/>
                  <a:gd name="T21" fmla="*/ 51 h 1321"/>
                  <a:gd name="T22" fmla="*/ 144 w 1342"/>
                  <a:gd name="T23" fmla="*/ 36 h 1321"/>
                  <a:gd name="T24" fmla="*/ 118 w 1342"/>
                  <a:gd name="T25" fmla="*/ 24 h 1321"/>
                  <a:gd name="T26" fmla="*/ 90 w 1342"/>
                  <a:gd name="T27" fmla="*/ 14 h 1321"/>
                  <a:gd name="T28" fmla="*/ 61 w 1342"/>
                  <a:gd name="T29" fmla="*/ 6 h 1321"/>
                  <a:gd name="T30" fmla="*/ 31 w 1342"/>
                  <a:gd name="T31" fmla="*/ 1 h 1321"/>
                  <a:gd name="T32" fmla="*/ 0 w 1342"/>
                  <a:gd name="T33" fmla="*/ 0 h 1321"/>
                  <a:gd name="T34" fmla="*/ 14 w 1342"/>
                  <a:gd name="T35" fmla="*/ 24 h 1321"/>
                  <a:gd name="T36" fmla="*/ 43 w 1342"/>
                  <a:gd name="T37" fmla="*/ 27 h 1321"/>
                  <a:gd name="T38" fmla="*/ 70 w 1342"/>
                  <a:gd name="T39" fmla="*/ 32 h 1321"/>
                  <a:gd name="T40" fmla="*/ 96 w 1342"/>
                  <a:gd name="T41" fmla="*/ 40 h 1321"/>
                  <a:gd name="T42" fmla="*/ 121 w 1342"/>
                  <a:gd name="T43" fmla="*/ 50 h 1321"/>
                  <a:gd name="T44" fmla="*/ 145 w 1342"/>
                  <a:gd name="T45" fmla="*/ 63 h 1321"/>
                  <a:gd name="T46" fmla="*/ 167 w 1342"/>
                  <a:gd name="T47" fmla="*/ 78 h 1321"/>
                  <a:gd name="T48" fmla="*/ 188 w 1342"/>
                  <a:gd name="T49" fmla="*/ 95 h 1321"/>
                  <a:gd name="T50" fmla="*/ 207 w 1342"/>
                  <a:gd name="T51" fmla="*/ 114 h 1321"/>
                  <a:gd name="T52" fmla="*/ 224 w 1342"/>
                  <a:gd name="T53" fmla="*/ 134 h 1321"/>
                  <a:gd name="T54" fmla="*/ 240 w 1342"/>
                  <a:gd name="T55" fmla="*/ 156 h 1321"/>
                  <a:gd name="T56" fmla="*/ 253 w 1342"/>
                  <a:gd name="T57" fmla="*/ 180 h 1321"/>
                  <a:gd name="T58" fmla="*/ 263 w 1342"/>
                  <a:gd name="T59" fmla="*/ 205 h 1321"/>
                  <a:gd name="T60" fmla="*/ 271 w 1342"/>
                  <a:gd name="T61" fmla="*/ 231 h 1321"/>
                  <a:gd name="T62" fmla="*/ 277 w 1342"/>
                  <a:gd name="T63" fmla="*/ 257 h 1321"/>
                  <a:gd name="T64" fmla="*/ 280 w 1342"/>
                  <a:gd name="T65" fmla="*/ 285 h 1321"/>
                  <a:gd name="T66" fmla="*/ 280 w 1342"/>
                  <a:gd name="T67" fmla="*/ 300 h 13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42"/>
                  <a:gd name="T103" fmla="*/ 0 h 1321"/>
                  <a:gd name="T104" fmla="*/ 1342 w 1342"/>
                  <a:gd name="T105" fmla="*/ 1321 h 13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42" h="1321">
                    <a:moveTo>
                      <a:pt x="1341" y="1320"/>
                    </a:moveTo>
                    <a:lnTo>
                      <a:pt x="1341" y="1320"/>
                    </a:lnTo>
                    <a:lnTo>
                      <a:pt x="1339" y="1251"/>
                    </a:lnTo>
                    <a:lnTo>
                      <a:pt x="1334" y="1186"/>
                    </a:lnTo>
                    <a:lnTo>
                      <a:pt x="1325" y="1119"/>
                    </a:lnTo>
                    <a:lnTo>
                      <a:pt x="1313" y="1054"/>
                    </a:lnTo>
                    <a:lnTo>
                      <a:pt x="1299" y="990"/>
                    </a:lnTo>
                    <a:lnTo>
                      <a:pt x="1281" y="927"/>
                    </a:lnTo>
                    <a:lnTo>
                      <a:pt x="1259" y="866"/>
                    </a:lnTo>
                    <a:lnTo>
                      <a:pt x="1236" y="807"/>
                    </a:lnTo>
                    <a:lnTo>
                      <a:pt x="1209" y="748"/>
                    </a:lnTo>
                    <a:lnTo>
                      <a:pt x="1179" y="692"/>
                    </a:lnTo>
                    <a:lnTo>
                      <a:pt x="1146" y="635"/>
                    </a:lnTo>
                    <a:lnTo>
                      <a:pt x="1112" y="583"/>
                    </a:lnTo>
                    <a:lnTo>
                      <a:pt x="1073" y="531"/>
                    </a:lnTo>
                    <a:lnTo>
                      <a:pt x="1035" y="481"/>
                    </a:lnTo>
                    <a:lnTo>
                      <a:pt x="991" y="433"/>
                    </a:lnTo>
                    <a:lnTo>
                      <a:pt x="948" y="387"/>
                    </a:lnTo>
                    <a:lnTo>
                      <a:pt x="901" y="344"/>
                    </a:lnTo>
                    <a:lnTo>
                      <a:pt x="851" y="301"/>
                    </a:lnTo>
                    <a:lnTo>
                      <a:pt x="801" y="263"/>
                    </a:lnTo>
                    <a:lnTo>
                      <a:pt x="749" y="226"/>
                    </a:lnTo>
                    <a:lnTo>
                      <a:pt x="695" y="192"/>
                    </a:lnTo>
                    <a:lnTo>
                      <a:pt x="637" y="160"/>
                    </a:lnTo>
                    <a:lnTo>
                      <a:pt x="581" y="131"/>
                    </a:lnTo>
                    <a:lnTo>
                      <a:pt x="521" y="104"/>
                    </a:lnTo>
                    <a:lnTo>
                      <a:pt x="460" y="81"/>
                    </a:lnTo>
                    <a:lnTo>
                      <a:pt x="398" y="60"/>
                    </a:lnTo>
                    <a:lnTo>
                      <a:pt x="335" y="42"/>
                    </a:lnTo>
                    <a:lnTo>
                      <a:pt x="269" y="27"/>
                    </a:lnTo>
                    <a:lnTo>
                      <a:pt x="203" y="15"/>
                    </a:lnTo>
                    <a:lnTo>
                      <a:pt x="136" y="6"/>
                    </a:lnTo>
                    <a:lnTo>
                      <a:pt x="70" y="2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64" y="104"/>
                    </a:lnTo>
                    <a:lnTo>
                      <a:pt x="126" y="109"/>
                    </a:lnTo>
                    <a:lnTo>
                      <a:pt x="188" y="117"/>
                    </a:lnTo>
                    <a:lnTo>
                      <a:pt x="248" y="127"/>
                    </a:lnTo>
                    <a:lnTo>
                      <a:pt x="308" y="140"/>
                    </a:lnTo>
                    <a:lnTo>
                      <a:pt x="367" y="158"/>
                    </a:lnTo>
                    <a:lnTo>
                      <a:pt x="425" y="177"/>
                    </a:lnTo>
                    <a:lnTo>
                      <a:pt x="481" y="198"/>
                    </a:lnTo>
                    <a:lnTo>
                      <a:pt x="535" y="222"/>
                    </a:lnTo>
                    <a:lnTo>
                      <a:pt x="589" y="249"/>
                    </a:lnTo>
                    <a:lnTo>
                      <a:pt x="641" y="278"/>
                    </a:lnTo>
                    <a:lnTo>
                      <a:pt x="690" y="311"/>
                    </a:lnTo>
                    <a:lnTo>
                      <a:pt x="739" y="345"/>
                    </a:lnTo>
                    <a:lnTo>
                      <a:pt x="786" y="381"/>
                    </a:lnTo>
                    <a:lnTo>
                      <a:pt x="831" y="419"/>
                    </a:lnTo>
                    <a:lnTo>
                      <a:pt x="874" y="459"/>
                    </a:lnTo>
                    <a:lnTo>
                      <a:pt x="914" y="501"/>
                    </a:lnTo>
                    <a:lnTo>
                      <a:pt x="954" y="546"/>
                    </a:lnTo>
                    <a:lnTo>
                      <a:pt x="990" y="592"/>
                    </a:lnTo>
                    <a:lnTo>
                      <a:pt x="1025" y="640"/>
                    </a:lnTo>
                    <a:lnTo>
                      <a:pt x="1058" y="689"/>
                    </a:lnTo>
                    <a:lnTo>
                      <a:pt x="1087" y="740"/>
                    </a:lnTo>
                    <a:lnTo>
                      <a:pt x="1115" y="792"/>
                    </a:lnTo>
                    <a:lnTo>
                      <a:pt x="1139" y="846"/>
                    </a:lnTo>
                    <a:lnTo>
                      <a:pt x="1161" y="901"/>
                    </a:lnTo>
                    <a:lnTo>
                      <a:pt x="1181" y="958"/>
                    </a:lnTo>
                    <a:lnTo>
                      <a:pt x="1198" y="1015"/>
                    </a:lnTo>
                    <a:lnTo>
                      <a:pt x="1212" y="1074"/>
                    </a:lnTo>
                    <a:lnTo>
                      <a:pt x="1222" y="1133"/>
                    </a:lnTo>
                    <a:lnTo>
                      <a:pt x="1231" y="1194"/>
                    </a:lnTo>
                    <a:lnTo>
                      <a:pt x="1236" y="1257"/>
                    </a:lnTo>
                    <a:lnTo>
                      <a:pt x="1236" y="1320"/>
                    </a:lnTo>
                    <a:lnTo>
                      <a:pt x="1341" y="132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2884" name="Freeform 60"/>
              <p:cNvSpPr>
                <a:spLocks noChangeArrowheads="1"/>
              </p:cNvSpPr>
              <p:nvPr/>
            </p:nvSpPr>
            <p:spPr bwMode="auto">
              <a:xfrm>
                <a:off x="5295" y="326"/>
                <a:ext cx="304" cy="298"/>
              </a:xfrm>
              <a:custGeom>
                <a:avLst/>
                <a:gdLst>
                  <a:gd name="T0" fmla="*/ 0 w 1342"/>
                  <a:gd name="T1" fmla="*/ 298 h 1315"/>
                  <a:gd name="T2" fmla="*/ 31 w 1342"/>
                  <a:gd name="T3" fmla="*/ 296 h 1315"/>
                  <a:gd name="T4" fmla="*/ 61 w 1342"/>
                  <a:gd name="T5" fmla="*/ 291 h 1315"/>
                  <a:gd name="T6" fmla="*/ 90 w 1342"/>
                  <a:gd name="T7" fmla="*/ 284 h 1315"/>
                  <a:gd name="T8" fmla="*/ 118 w 1342"/>
                  <a:gd name="T9" fmla="*/ 274 h 1315"/>
                  <a:gd name="T10" fmla="*/ 144 w 1342"/>
                  <a:gd name="T11" fmla="*/ 262 h 1315"/>
                  <a:gd name="T12" fmla="*/ 170 w 1342"/>
                  <a:gd name="T13" fmla="*/ 247 h 1315"/>
                  <a:gd name="T14" fmla="*/ 193 w 1342"/>
                  <a:gd name="T15" fmla="*/ 230 h 1315"/>
                  <a:gd name="T16" fmla="*/ 215 w 1342"/>
                  <a:gd name="T17" fmla="*/ 211 h 1315"/>
                  <a:gd name="T18" fmla="*/ 234 w 1342"/>
                  <a:gd name="T19" fmla="*/ 189 h 1315"/>
                  <a:gd name="T20" fmla="*/ 252 w 1342"/>
                  <a:gd name="T21" fmla="*/ 166 h 1315"/>
                  <a:gd name="T22" fmla="*/ 267 w 1342"/>
                  <a:gd name="T23" fmla="*/ 141 h 1315"/>
                  <a:gd name="T24" fmla="*/ 280 w 1342"/>
                  <a:gd name="T25" fmla="*/ 115 h 1315"/>
                  <a:gd name="T26" fmla="*/ 290 w 1342"/>
                  <a:gd name="T27" fmla="*/ 88 h 1315"/>
                  <a:gd name="T28" fmla="*/ 297 w 1342"/>
                  <a:gd name="T29" fmla="*/ 60 h 1315"/>
                  <a:gd name="T30" fmla="*/ 302 w 1342"/>
                  <a:gd name="T31" fmla="*/ 30 h 1315"/>
                  <a:gd name="T32" fmla="*/ 304 w 1342"/>
                  <a:gd name="T33" fmla="*/ 0 h 1315"/>
                  <a:gd name="T34" fmla="*/ 280 w 1342"/>
                  <a:gd name="T35" fmla="*/ 14 h 1315"/>
                  <a:gd name="T36" fmla="*/ 277 w 1342"/>
                  <a:gd name="T37" fmla="*/ 42 h 1315"/>
                  <a:gd name="T38" fmla="*/ 271 w 1342"/>
                  <a:gd name="T39" fmla="*/ 68 h 1315"/>
                  <a:gd name="T40" fmla="*/ 263 w 1342"/>
                  <a:gd name="T41" fmla="*/ 94 h 1315"/>
                  <a:gd name="T42" fmla="*/ 253 w 1342"/>
                  <a:gd name="T43" fmla="*/ 119 h 1315"/>
                  <a:gd name="T44" fmla="*/ 240 w 1342"/>
                  <a:gd name="T45" fmla="*/ 142 h 1315"/>
                  <a:gd name="T46" fmla="*/ 224 w 1342"/>
                  <a:gd name="T47" fmla="*/ 164 h 1315"/>
                  <a:gd name="T48" fmla="*/ 207 w 1342"/>
                  <a:gd name="T49" fmla="*/ 184 h 1315"/>
                  <a:gd name="T50" fmla="*/ 188 w 1342"/>
                  <a:gd name="T51" fmla="*/ 203 h 1315"/>
                  <a:gd name="T52" fmla="*/ 167 w 1342"/>
                  <a:gd name="T53" fmla="*/ 220 h 1315"/>
                  <a:gd name="T54" fmla="*/ 145 w 1342"/>
                  <a:gd name="T55" fmla="*/ 235 h 1315"/>
                  <a:gd name="T56" fmla="*/ 121 w 1342"/>
                  <a:gd name="T57" fmla="*/ 247 h 1315"/>
                  <a:gd name="T58" fmla="*/ 96 w 1342"/>
                  <a:gd name="T59" fmla="*/ 258 h 1315"/>
                  <a:gd name="T60" fmla="*/ 70 w 1342"/>
                  <a:gd name="T61" fmla="*/ 266 h 1315"/>
                  <a:gd name="T62" fmla="*/ 43 w 1342"/>
                  <a:gd name="T63" fmla="*/ 271 h 1315"/>
                  <a:gd name="T64" fmla="*/ 14 w 1342"/>
                  <a:gd name="T65" fmla="*/ 274 h 1315"/>
                  <a:gd name="T66" fmla="*/ 0 w 1342"/>
                  <a:gd name="T67" fmla="*/ 274 h 13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42"/>
                  <a:gd name="T103" fmla="*/ 0 h 1315"/>
                  <a:gd name="T104" fmla="*/ 1342 w 1342"/>
                  <a:gd name="T105" fmla="*/ 1315 h 13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42" h="1315">
                    <a:moveTo>
                      <a:pt x="0" y="1314"/>
                    </a:moveTo>
                    <a:lnTo>
                      <a:pt x="0" y="1314"/>
                    </a:lnTo>
                    <a:lnTo>
                      <a:pt x="70" y="1312"/>
                    </a:lnTo>
                    <a:lnTo>
                      <a:pt x="136" y="1308"/>
                    </a:lnTo>
                    <a:lnTo>
                      <a:pt x="203" y="1299"/>
                    </a:lnTo>
                    <a:lnTo>
                      <a:pt x="269" y="1286"/>
                    </a:lnTo>
                    <a:lnTo>
                      <a:pt x="335" y="1272"/>
                    </a:lnTo>
                    <a:lnTo>
                      <a:pt x="398" y="1255"/>
                    </a:lnTo>
                    <a:lnTo>
                      <a:pt x="460" y="1233"/>
                    </a:lnTo>
                    <a:lnTo>
                      <a:pt x="521" y="1211"/>
                    </a:lnTo>
                    <a:lnTo>
                      <a:pt x="581" y="1184"/>
                    </a:lnTo>
                    <a:lnTo>
                      <a:pt x="637" y="1155"/>
                    </a:lnTo>
                    <a:lnTo>
                      <a:pt x="695" y="1122"/>
                    </a:lnTo>
                    <a:lnTo>
                      <a:pt x="749" y="1089"/>
                    </a:lnTo>
                    <a:lnTo>
                      <a:pt x="801" y="1051"/>
                    </a:lnTo>
                    <a:lnTo>
                      <a:pt x="851" y="1014"/>
                    </a:lnTo>
                    <a:lnTo>
                      <a:pt x="901" y="971"/>
                    </a:lnTo>
                    <a:lnTo>
                      <a:pt x="948" y="929"/>
                    </a:lnTo>
                    <a:lnTo>
                      <a:pt x="991" y="882"/>
                    </a:lnTo>
                    <a:lnTo>
                      <a:pt x="1035" y="834"/>
                    </a:lnTo>
                    <a:lnTo>
                      <a:pt x="1073" y="785"/>
                    </a:lnTo>
                    <a:lnTo>
                      <a:pt x="1112" y="733"/>
                    </a:lnTo>
                    <a:lnTo>
                      <a:pt x="1146" y="681"/>
                    </a:lnTo>
                    <a:lnTo>
                      <a:pt x="1179" y="624"/>
                    </a:lnTo>
                    <a:lnTo>
                      <a:pt x="1209" y="569"/>
                    </a:lnTo>
                    <a:lnTo>
                      <a:pt x="1236" y="509"/>
                    </a:lnTo>
                    <a:lnTo>
                      <a:pt x="1259" y="451"/>
                    </a:lnTo>
                    <a:lnTo>
                      <a:pt x="1281" y="390"/>
                    </a:lnTo>
                    <a:lnTo>
                      <a:pt x="1299" y="327"/>
                    </a:lnTo>
                    <a:lnTo>
                      <a:pt x="1313" y="264"/>
                    </a:lnTo>
                    <a:lnTo>
                      <a:pt x="1325" y="199"/>
                    </a:lnTo>
                    <a:lnTo>
                      <a:pt x="1334" y="133"/>
                    </a:lnTo>
                    <a:lnTo>
                      <a:pt x="1339" y="68"/>
                    </a:lnTo>
                    <a:lnTo>
                      <a:pt x="1341" y="0"/>
                    </a:lnTo>
                    <a:lnTo>
                      <a:pt x="1236" y="0"/>
                    </a:lnTo>
                    <a:lnTo>
                      <a:pt x="1236" y="61"/>
                    </a:lnTo>
                    <a:lnTo>
                      <a:pt x="1231" y="123"/>
                    </a:lnTo>
                    <a:lnTo>
                      <a:pt x="1222" y="184"/>
                    </a:lnTo>
                    <a:lnTo>
                      <a:pt x="1212" y="242"/>
                    </a:lnTo>
                    <a:lnTo>
                      <a:pt x="1198" y="302"/>
                    </a:lnTo>
                    <a:lnTo>
                      <a:pt x="1181" y="359"/>
                    </a:lnTo>
                    <a:lnTo>
                      <a:pt x="1161" y="416"/>
                    </a:lnTo>
                    <a:lnTo>
                      <a:pt x="1139" y="471"/>
                    </a:lnTo>
                    <a:lnTo>
                      <a:pt x="1115" y="524"/>
                    </a:lnTo>
                    <a:lnTo>
                      <a:pt x="1087" y="576"/>
                    </a:lnTo>
                    <a:lnTo>
                      <a:pt x="1058" y="628"/>
                    </a:lnTo>
                    <a:lnTo>
                      <a:pt x="1025" y="677"/>
                    </a:lnTo>
                    <a:lnTo>
                      <a:pt x="990" y="723"/>
                    </a:lnTo>
                    <a:lnTo>
                      <a:pt x="954" y="769"/>
                    </a:lnTo>
                    <a:lnTo>
                      <a:pt x="914" y="814"/>
                    </a:lnTo>
                    <a:lnTo>
                      <a:pt x="874" y="856"/>
                    </a:lnTo>
                    <a:lnTo>
                      <a:pt x="831" y="896"/>
                    </a:lnTo>
                    <a:lnTo>
                      <a:pt x="786" y="935"/>
                    </a:lnTo>
                    <a:lnTo>
                      <a:pt x="739" y="970"/>
                    </a:lnTo>
                    <a:lnTo>
                      <a:pt x="690" y="1004"/>
                    </a:lnTo>
                    <a:lnTo>
                      <a:pt x="641" y="1036"/>
                    </a:lnTo>
                    <a:lnTo>
                      <a:pt x="589" y="1065"/>
                    </a:lnTo>
                    <a:lnTo>
                      <a:pt x="535" y="1092"/>
                    </a:lnTo>
                    <a:lnTo>
                      <a:pt x="481" y="1116"/>
                    </a:lnTo>
                    <a:lnTo>
                      <a:pt x="425" y="1138"/>
                    </a:lnTo>
                    <a:lnTo>
                      <a:pt x="367" y="1158"/>
                    </a:lnTo>
                    <a:lnTo>
                      <a:pt x="308" y="1174"/>
                    </a:lnTo>
                    <a:lnTo>
                      <a:pt x="248" y="1187"/>
                    </a:lnTo>
                    <a:lnTo>
                      <a:pt x="188" y="1198"/>
                    </a:lnTo>
                    <a:lnTo>
                      <a:pt x="126" y="1207"/>
                    </a:lnTo>
                    <a:lnTo>
                      <a:pt x="64" y="1211"/>
                    </a:lnTo>
                    <a:lnTo>
                      <a:pt x="0" y="1211"/>
                    </a:lnTo>
                    <a:lnTo>
                      <a:pt x="0" y="1314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2885" name="Freeform 61"/>
              <p:cNvSpPr>
                <a:spLocks noChangeArrowheads="1"/>
              </p:cNvSpPr>
              <p:nvPr/>
            </p:nvSpPr>
            <p:spPr bwMode="auto">
              <a:xfrm>
                <a:off x="4992" y="326"/>
                <a:ext cx="303" cy="298"/>
              </a:xfrm>
              <a:custGeom>
                <a:avLst/>
                <a:gdLst>
                  <a:gd name="T0" fmla="*/ 0 w 1337"/>
                  <a:gd name="T1" fmla="*/ 0 h 1315"/>
                  <a:gd name="T2" fmla="*/ 2 w 1337"/>
                  <a:gd name="T3" fmla="*/ 30 h 1315"/>
                  <a:gd name="T4" fmla="*/ 6 w 1337"/>
                  <a:gd name="T5" fmla="*/ 60 h 1315"/>
                  <a:gd name="T6" fmla="*/ 14 w 1337"/>
                  <a:gd name="T7" fmla="*/ 88 h 1315"/>
                  <a:gd name="T8" fmla="*/ 24 w 1337"/>
                  <a:gd name="T9" fmla="*/ 115 h 1315"/>
                  <a:gd name="T10" fmla="*/ 36 w 1337"/>
                  <a:gd name="T11" fmla="*/ 141 h 1315"/>
                  <a:gd name="T12" fmla="*/ 52 w 1337"/>
                  <a:gd name="T13" fmla="*/ 166 h 1315"/>
                  <a:gd name="T14" fmla="*/ 69 w 1337"/>
                  <a:gd name="T15" fmla="*/ 189 h 1315"/>
                  <a:gd name="T16" fmla="*/ 89 w 1337"/>
                  <a:gd name="T17" fmla="*/ 211 h 1315"/>
                  <a:gd name="T18" fmla="*/ 111 w 1337"/>
                  <a:gd name="T19" fmla="*/ 230 h 1315"/>
                  <a:gd name="T20" fmla="*/ 134 w 1337"/>
                  <a:gd name="T21" fmla="*/ 247 h 1315"/>
                  <a:gd name="T22" fmla="*/ 159 w 1337"/>
                  <a:gd name="T23" fmla="*/ 262 h 1315"/>
                  <a:gd name="T24" fmla="*/ 185 w 1337"/>
                  <a:gd name="T25" fmla="*/ 274 h 1315"/>
                  <a:gd name="T26" fmla="*/ 213 w 1337"/>
                  <a:gd name="T27" fmla="*/ 284 h 1315"/>
                  <a:gd name="T28" fmla="*/ 242 w 1337"/>
                  <a:gd name="T29" fmla="*/ 291 h 1315"/>
                  <a:gd name="T30" fmla="*/ 272 w 1337"/>
                  <a:gd name="T31" fmla="*/ 296 h 1315"/>
                  <a:gd name="T32" fmla="*/ 303 w 1337"/>
                  <a:gd name="T33" fmla="*/ 298 h 1315"/>
                  <a:gd name="T34" fmla="*/ 288 w 1337"/>
                  <a:gd name="T35" fmla="*/ 274 h 1315"/>
                  <a:gd name="T36" fmla="*/ 260 w 1337"/>
                  <a:gd name="T37" fmla="*/ 271 h 1315"/>
                  <a:gd name="T38" fmla="*/ 233 w 1337"/>
                  <a:gd name="T39" fmla="*/ 266 h 1315"/>
                  <a:gd name="T40" fmla="*/ 207 w 1337"/>
                  <a:gd name="T41" fmla="*/ 258 h 1315"/>
                  <a:gd name="T42" fmla="*/ 182 w 1337"/>
                  <a:gd name="T43" fmla="*/ 247 h 1315"/>
                  <a:gd name="T44" fmla="*/ 158 w 1337"/>
                  <a:gd name="T45" fmla="*/ 235 h 1315"/>
                  <a:gd name="T46" fmla="*/ 136 w 1337"/>
                  <a:gd name="T47" fmla="*/ 220 h 1315"/>
                  <a:gd name="T48" fmla="*/ 115 w 1337"/>
                  <a:gd name="T49" fmla="*/ 203 h 1315"/>
                  <a:gd name="T50" fmla="*/ 96 w 1337"/>
                  <a:gd name="T51" fmla="*/ 184 h 1315"/>
                  <a:gd name="T52" fmla="*/ 79 w 1337"/>
                  <a:gd name="T53" fmla="*/ 164 h 1315"/>
                  <a:gd name="T54" fmla="*/ 64 w 1337"/>
                  <a:gd name="T55" fmla="*/ 142 h 1315"/>
                  <a:gd name="T56" fmla="*/ 51 w 1337"/>
                  <a:gd name="T57" fmla="*/ 119 h 1315"/>
                  <a:gd name="T58" fmla="*/ 41 w 1337"/>
                  <a:gd name="T59" fmla="*/ 94 h 1315"/>
                  <a:gd name="T60" fmla="*/ 32 w 1337"/>
                  <a:gd name="T61" fmla="*/ 68 h 1315"/>
                  <a:gd name="T62" fmla="*/ 27 w 1337"/>
                  <a:gd name="T63" fmla="*/ 42 h 1315"/>
                  <a:gd name="T64" fmla="*/ 24 w 1337"/>
                  <a:gd name="T65" fmla="*/ 14 h 1315"/>
                  <a:gd name="T66" fmla="*/ 24 w 1337"/>
                  <a:gd name="T67" fmla="*/ 0 h 13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7"/>
                  <a:gd name="T103" fmla="*/ 0 h 1315"/>
                  <a:gd name="T104" fmla="*/ 1337 w 1337"/>
                  <a:gd name="T105" fmla="*/ 1315 h 13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7" h="1315">
                    <a:moveTo>
                      <a:pt x="0" y="0"/>
                    </a:moveTo>
                    <a:lnTo>
                      <a:pt x="0" y="0"/>
                    </a:lnTo>
                    <a:lnTo>
                      <a:pt x="2" y="68"/>
                    </a:lnTo>
                    <a:lnTo>
                      <a:pt x="7" y="133"/>
                    </a:lnTo>
                    <a:lnTo>
                      <a:pt x="16" y="199"/>
                    </a:lnTo>
                    <a:lnTo>
                      <a:pt x="28" y="264"/>
                    </a:lnTo>
                    <a:lnTo>
                      <a:pt x="41" y="327"/>
                    </a:lnTo>
                    <a:lnTo>
                      <a:pt x="60" y="390"/>
                    </a:lnTo>
                    <a:lnTo>
                      <a:pt x="82" y="451"/>
                    </a:lnTo>
                    <a:lnTo>
                      <a:pt x="106" y="509"/>
                    </a:lnTo>
                    <a:lnTo>
                      <a:pt x="132" y="569"/>
                    </a:lnTo>
                    <a:lnTo>
                      <a:pt x="161" y="624"/>
                    </a:lnTo>
                    <a:lnTo>
                      <a:pt x="194" y="681"/>
                    </a:lnTo>
                    <a:lnTo>
                      <a:pt x="229" y="733"/>
                    </a:lnTo>
                    <a:lnTo>
                      <a:pt x="267" y="785"/>
                    </a:lnTo>
                    <a:lnTo>
                      <a:pt x="305" y="834"/>
                    </a:lnTo>
                    <a:lnTo>
                      <a:pt x="348" y="882"/>
                    </a:lnTo>
                    <a:lnTo>
                      <a:pt x="393" y="929"/>
                    </a:lnTo>
                    <a:lnTo>
                      <a:pt x="439" y="971"/>
                    </a:lnTo>
                    <a:lnTo>
                      <a:pt x="488" y="1014"/>
                    </a:lnTo>
                    <a:lnTo>
                      <a:pt x="538" y="1051"/>
                    </a:lnTo>
                    <a:lnTo>
                      <a:pt x="590" y="1089"/>
                    </a:lnTo>
                    <a:lnTo>
                      <a:pt x="644" y="1122"/>
                    </a:lnTo>
                    <a:lnTo>
                      <a:pt x="701" y="1155"/>
                    </a:lnTo>
                    <a:lnTo>
                      <a:pt x="758" y="1184"/>
                    </a:lnTo>
                    <a:lnTo>
                      <a:pt x="817" y="1211"/>
                    </a:lnTo>
                    <a:lnTo>
                      <a:pt x="877" y="1233"/>
                    </a:lnTo>
                    <a:lnTo>
                      <a:pt x="940" y="1255"/>
                    </a:lnTo>
                    <a:lnTo>
                      <a:pt x="1003" y="1272"/>
                    </a:lnTo>
                    <a:lnTo>
                      <a:pt x="1069" y="1286"/>
                    </a:lnTo>
                    <a:lnTo>
                      <a:pt x="1134" y="1299"/>
                    </a:lnTo>
                    <a:lnTo>
                      <a:pt x="1201" y="1308"/>
                    </a:lnTo>
                    <a:lnTo>
                      <a:pt x="1267" y="1312"/>
                    </a:lnTo>
                    <a:lnTo>
                      <a:pt x="1336" y="1314"/>
                    </a:lnTo>
                    <a:lnTo>
                      <a:pt x="1336" y="1211"/>
                    </a:lnTo>
                    <a:lnTo>
                      <a:pt x="1273" y="1211"/>
                    </a:lnTo>
                    <a:lnTo>
                      <a:pt x="1210" y="1207"/>
                    </a:lnTo>
                    <a:lnTo>
                      <a:pt x="1149" y="1198"/>
                    </a:lnTo>
                    <a:lnTo>
                      <a:pt x="1089" y="1187"/>
                    </a:lnTo>
                    <a:lnTo>
                      <a:pt x="1029" y="1174"/>
                    </a:lnTo>
                    <a:lnTo>
                      <a:pt x="971" y="1158"/>
                    </a:lnTo>
                    <a:lnTo>
                      <a:pt x="913" y="1138"/>
                    </a:lnTo>
                    <a:lnTo>
                      <a:pt x="857" y="1116"/>
                    </a:lnTo>
                    <a:lnTo>
                      <a:pt x="802" y="1092"/>
                    </a:lnTo>
                    <a:lnTo>
                      <a:pt x="749" y="1065"/>
                    </a:lnTo>
                    <a:lnTo>
                      <a:pt x="698" y="1036"/>
                    </a:lnTo>
                    <a:lnTo>
                      <a:pt x="648" y="1004"/>
                    </a:lnTo>
                    <a:lnTo>
                      <a:pt x="599" y="970"/>
                    </a:lnTo>
                    <a:lnTo>
                      <a:pt x="553" y="935"/>
                    </a:lnTo>
                    <a:lnTo>
                      <a:pt x="508" y="896"/>
                    </a:lnTo>
                    <a:lnTo>
                      <a:pt x="465" y="856"/>
                    </a:lnTo>
                    <a:lnTo>
                      <a:pt x="425" y="814"/>
                    </a:lnTo>
                    <a:lnTo>
                      <a:pt x="386" y="769"/>
                    </a:lnTo>
                    <a:lnTo>
                      <a:pt x="349" y="723"/>
                    </a:lnTo>
                    <a:lnTo>
                      <a:pt x="315" y="677"/>
                    </a:lnTo>
                    <a:lnTo>
                      <a:pt x="282" y="628"/>
                    </a:lnTo>
                    <a:lnTo>
                      <a:pt x="253" y="576"/>
                    </a:lnTo>
                    <a:lnTo>
                      <a:pt x="226" y="524"/>
                    </a:lnTo>
                    <a:lnTo>
                      <a:pt x="200" y="471"/>
                    </a:lnTo>
                    <a:lnTo>
                      <a:pt x="180" y="416"/>
                    </a:lnTo>
                    <a:lnTo>
                      <a:pt x="159" y="359"/>
                    </a:lnTo>
                    <a:lnTo>
                      <a:pt x="143" y="302"/>
                    </a:lnTo>
                    <a:lnTo>
                      <a:pt x="128" y="242"/>
                    </a:lnTo>
                    <a:lnTo>
                      <a:pt x="118" y="184"/>
                    </a:lnTo>
                    <a:lnTo>
                      <a:pt x="111" y="123"/>
                    </a:lnTo>
                    <a:lnTo>
                      <a:pt x="106" y="61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2886" name="Freeform 62"/>
              <p:cNvSpPr>
                <a:spLocks noChangeArrowheads="1"/>
              </p:cNvSpPr>
              <p:nvPr/>
            </p:nvSpPr>
            <p:spPr bwMode="auto">
              <a:xfrm>
                <a:off x="4992" y="27"/>
                <a:ext cx="303" cy="300"/>
              </a:xfrm>
              <a:custGeom>
                <a:avLst/>
                <a:gdLst>
                  <a:gd name="T0" fmla="*/ 303 w 1337"/>
                  <a:gd name="T1" fmla="*/ 0 h 1321"/>
                  <a:gd name="T2" fmla="*/ 272 w 1337"/>
                  <a:gd name="T3" fmla="*/ 1 h 1321"/>
                  <a:gd name="T4" fmla="*/ 242 w 1337"/>
                  <a:gd name="T5" fmla="*/ 6 h 1321"/>
                  <a:gd name="T6" fmla="*/ 213 w 1337"/>
                  <a:gd name="T7" fmla="*/ 14 h 1321"/>
                  <a:gd name="T8" fmla="*/ 185 w 1337"/>
                  <a:gd name="T9" fmla="*/ 24 h 1321"/>
                  <a:gd name="T10" fmla="*/ 159 w 1337"/>
                  <a:gd name="T11" fmla="*/ 36 h 1321"/>
                  <a:gd name="T12" fmla="*/ 134 w 1337"/>
                  <a:gd name="T13" fmla="*/ 51 h 1321"/>
                  <a:gd name="T14" fmla="*/ 111 w 1337"/>
                  <a:gd name="T15" fmla="*/ 68 h 1321"/>
                  <a:gd name="T16" fmla="*/ 89 w 1337"/>
                  <a:gd name="T17" fmla="*/ 88 h 1321"/>
                  <a:gd name="T18" fmla="*/ 69 w 1337"/>
                  <a:gd name="T19" fmla="*/ 109 h 1321"/>
                  <a:gd name="T20" fmla="*/ 52 w 1337"/>
                  <a:gd name="T21" fmla="*/ 132 h 1321"/>
                  <a:gd name="T22" fmla="*/ 36 w 1337"/>
                  <a:gd name="T23" fmla="*/ 157 h 1321"/>
                  <a:gd name="T24" fmla="*/ 24 w 1337"/>
                  <a:gd name="T25" fmla="*/ 183 h 1321"/>
                  <a:gd name="T26" fmla="*/ 14 w 1337"/>
                  <a:gd name="T27" fmla="*/ 211 h 1321"/>
                  <a:gd name="T28" fmla="*/ 6 w 1337"/>
                  <a:gd name="T29" fmla="*/ 239 h 1321"/>
                  <a:gd name="T30" fmla="*/ 2 w 1337"/>
                  <a:gd name="T31" fmla="*/ 269 h 1321"/>
                  <a:gd name="T32" fmla="*/ 0 w 1337"/>
                  <a:gd name="T33" fmla="*/ 300 h 1321"/>
                  <a:gd name="T34" fmla="*/ 24 w 1337"/>
                  <a:gd name="T35" fmla="*/ 285 h 1321"/>
                  <a:gd name="T36" fmla="*/ 27 w 1337"/>
                  <a:gd name="T37" fmla="*/ 257 h 1321"/>
                  <a:gd name="T38" fmla="*/ 32 w 1337"/>
                  <a:gd name="T39" fmla="*/ 231 h 1321"/>
                  <a:gd name="T40" fmla="*/ 41 w 1337"/>
                  <a:gd name="T41" fmla="*/ 205 h 1321"/>
                  <a:gd name="T42" fmla="*/ 51 w 1337"/>
                  <a:gd name="T43" fmla="*/ 180 h 1321"/>
                  <a:gd name="T44" fmla="*/ 64 w 1337"/>
                  <a:gd name="T45" fmla="*/ 156 h 1321"/>
                  <a:gd name="T46" fmla="*/ 79 w 1337"/>
                  <a:gd name="T47" fmla="*/ 134 h 1321"/>
                  <a:gd name="T48" fmla="*/ 96 w 1337"/>
                  <a:gd name="T49" fmla="*/ 114 h 1321"/>
                  <a:gd name="T50" fmla="*/ 115 w 1337"/>
                  <a:gd name="T51" fmla="*/ 95 h 1321"/>
                  <a:gd name="T52" fmla="*/ 136 w 1337"/>
                  <a:gd name="T53" fmla="*/ 78 h 1321"/>
                  <a:gd name="T54" fmla="*/ 158 w 1337"/>
                  <a:gd name="T55" fmla="*/ 63 h 1321"/>
                  <a:gd name="T56" fmla="*/ 182 w 1337"/>
                  <a:gd name="T57" fmla="*/ 50 h 1321"/>
                  <a:gd name="T58" fmla="*/ 207 w 1337"/>
                  <a:gd name="T59" fmla="*/ 40 h 1321"/>
                  <a:gd name="T60" fmla="*/ 233 w 1337"/>
                  <a:gd name="T61" fmla="*/ 32 h 1321"/>
                  <a:gd name="T62" fmla="*/ 260 w 1337"/>
                  <a:gd name="T63" fmla="*/ 27 h 1321"/>
                  <a:gd name="T64" fmla="*/ 288 w 1337"/>
                  <a:gd name="T65" fmla="*/ 24 h 1321"/>
                  <a:gd name="T66" fmla="*/ 303 w 1337"/>
                  <a:gd name="T67" fmla="*/ 23 h 13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7"/>
                  <a:gd name="T103" fmla="*/ 0 h 1321"/>
                  <a:gd name="T104" fmla="*/ 1337 w 1337"/>
                  <a:gd name="T105" fmla="*/ 1321 h 13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7" h="1321">
                    <a:moveTo>
                      <a:pt x="1336" y="0"/>
                    </a:moveTo>
                    <a:lnTo>
                      <a:pt x="1336" y="0"/>
                    </a:lnTo>
                    <a:lnTo>
                      <a:pt x="1267" y="2"/>
                    </a:lnTo>
                    <a:lnTo>
                      <a:pt x="1201" y="6"/>
                    </a:lnTo>
                    <a:lnTo>
                      <a:pt x="1134" y="15"/>
                    </a:lnTo>
                    <a:lnTo>
                      <a:pt x="1069" y="27"/>
                    </a:lnTo>
                    <a:lnTo>
                      <a:pt x="1003" y="42"/>
                    </a:lnTo>
                    <a:lnTo>
                      <a:pt x="940" y="60"/>
                    </a:lnTo>
                    <a:lnTo>
                      <a:pt x="877" y="81"/>
                    </a:lnTo>
                    <a:lnTo>
                      <a:pt x="817" y="104"/>
                    </a:lnTo>
                    <a:lnTo>
                      <a:pt x="758" y="131"/>
                    </a:lnTo>
                    <a:lnTo>
                      <a:pt x="701" y="160"/>
                    </a:lnTo>
                    <a:lnTo>
                      <a:pt x="644" y="192"/>
                    </a:lnTo>
                    <a:lnTo>
                      <a:pt x="590" y="226"/>
                    </a:lnTo>
                    <a:lnTo>
                      <a:pt x="538" y="263"/>
                    </a:lnTo>
                    <a:lnTo>
                      <a:pt x="488" y="301"/>
                    </a:lnTo>
                    <a:lnTo>
                      <a:pt x="439" y="344"/>
                    </a:lnTo>
                    <a:lnTo>
                      <a:pt x="393" y="387"/>
                    </a:lnTo>
                    <a:lnTo>
                      <a:pt x="348" y="433"/>
                    </a:lnTo>
                    <a:lnTo>
                      <a:pt x="305" y="481"/>
                    </a:lnTo>
                    <a:lnTo>
                      <a:pt x="267" y="531"/>
                    </a:lnTo>
                    <a:lnTo>
                      <a:pt x="229" y="583"/>
                    </a:lnTo>
                    <a:lnTo>
                      <a:pt x="194" y="635"/>
                    </a:lnTo>
                    <a:lnTo>
                      <a:pt x="161" y="692"/>
                    </a:lnTo>
                    <a:lnTo>
                      <a:pt x="132" y="748"/>
                    </a:lnTo>
                    <a:lnTo>
                      <a:pt x="106" y="807"/>
                    </a:lnTo>
                    <a:lnTo>
                      <a:pt x="82" y="866"/>
                    </a:lnTo>
                    <a:lnTo>
                      <a:pt x="60" y="927"/>
                    </a:lnTo>
                    <a:lnTo>
                      <a:pt x="41" y="990"/>
                    </a:lnTo>
                    <a:lnTo>
                      <a:pt x="28" y="1054"/>
                    </a:lnTo>
                    <a:lnTo>
                      <a:pt x="16" y="1119"/>
                    </a:lnTo>
                    <a:lnTo>
                      <a:pt x="7" y="1186"/>
                    </a:lnTo>
                    <a:lnTo>
                      <a:pt x="2" y="1251"/>
                    </a:lnTo>
                    <a:lnTo>
                      <a:pt x="0" y="1320"/>
                    </a:lnTo>
                    <a:lnTo>
                      <a:pt x="104" y="1320"/>
                    </a:lnTo>
                    <a:lnTo>
                      <a:pt x="106" y="1257"/>
                    </a:lnTo>
                    <a:lnTo>
                      <a:pt x="111" y="1194"/>
                    </a:lnTo>
                    <a:lnTo>
                      <a:pt x="118" y="1133"/>
                    </a:lnTo>
                    <a:lnTo>
                      <a:pt x="128" y="1074"/>
                    </a:lnTo>
                    <a:lnTo>
                      <a:pt x="143" y="1015"/>
                    </a:lnTo>
                    <a:lnTo>
                      <a:pt x="159" y="958"/>
                    </a:lnTo>
                    <a:lnTo>
                      <a:pt x="180" y="901"/>
                    </a:lnTo>
                    <a:lnTo>
                      <a:pt x="200" y="846"/>
                    </a:lnTo>
                    <a:lnTo>
                      <a:pt x="226" y="792"/>
                    </a:lnTo>
                    <a:lnTo>
                      <a:pt x="253" y="740"/>
                    </a:lnTo>
                    <a:lnTo>
                      <a:pt x="282" y="689"/>
                    </a:lnTo>
                    <a:lnTo>
                      <a:pt x="315" y="640"/>
                    </a:lnTo>
                    <a:lnTo>
                      <a:pt x="349" y="592"/>
                    </a:lnTo>
                    <a:lnTo>
                      <a:pt x="386" y="546"/>
                    </a:lnTo>
                    <a:lnTo>
                      <a:pt x="425" y="501"/>
                    </a:lnTo>
                    <a:lnTo>
                      <a:pt x="465" y="459"/>
                    </a:lnTo>
                    <a:lnTo>
                      <a:pt x="508" y="419"/>
                    </a:lnTo>
                    <a:lnTo>
                      <a:pt x="553" y="381"/>
                    </a:lnTo>
                    <a:lnTo>
                      <a:pt x="599" y="345"/>
                    </a:lnTo>
                    <a:lnTo>
                      <a:pt x="648" y="311"/>
                    </a:lnTo>
                    <a:lnTo>
                      <a:pt x="698" y="278"/>
                    </a:lnTo>
                    <a:lnTo>
                      <a:pt x="749" y="249"/>
                    </a:lnTo>
                    <a:lnTo>
                      <a:pt x="802" y="222"/>
                    </a:lnTo>
                    <a:lnTo>
                      <a:pt x="857" y="198"/>
                    </a:lnTo>
                    <a:lnTo>
                      <a:pt x="913" y="177"/>
                    </a:lnTo>
                    <a:lnTo>
                      <a:pt x="971" y="158"/>
                    </a:lnTo>
                    <a:lnTo>
                      <a:pt x="1029" y="140"/>
                    </a:lnTo>
                    <a:lnTo>
                      <a:pt x="1089" y="127"/>
                    </a:lnTo>
                    <a:lnTo>
                      <a:pt x="1149" y="117"/>
                    </a:lnTo>
                    <a:lnTo>
                      <a:pt x="1210" y="109"/>
                    </a:lnTo>
                    <a:lnTo>
                      <a:pt x="1273" y="104"/>
                    </a:lnTo>
                    <a:lnTo>
                      <a:pt x="1336" y="102"/>
                    </a:lnTo>
                    <a:lnTo>
                      <a:pt x="1336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2887" name="Line 63"/>
              <p:cNvSpPr>
                <a:spLocks noChangeShapeType="1"/>
              </p:cNvSpPr>
              <p:nvPr/>
            </p:nvSpPr>
            <p:spPr bwMode="auto">
              <a:xfrm>
                <a:off x="5285" y="617"/>
                <a:ext cx="379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2888" name="Picture 6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040" y="144"/>
                <a:ext cx="528" cy="3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pic>
          <p:nvPicPr>
            <p:cNvPr id="162880" name="Picture 6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09800" y="1676400"/>
              <a:ext cx="533400" cy="533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2881" name="Picture 66" descr="LCGlog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35200" y="1143000"/>
              <a:ext cx="479425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82" name="Picture 82" descr="CCLRC15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57600" y="1819275"/>
              <a:ext cx="9144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825" name="Group 125"/>
          <p:cNvGrpSpPr>
            <a:grpSpLocks/>
          </p:cNvGrpSpPr>
          <p:nvPr/>
        </p:nvGrpSpPr>
        <p:grpSpPr bwMode="auto">
          <a:xfrm>
            <a:off x="6934200" y="2387600"/>
            <a:ext cx="1346200" cy="1041400"/>
            <a:chOff x="6934200" y="2387600"/>
            <a:chExt cx="1346200" cy="1041400"/>
          </a:xfrm>
        </p:grpSpPr>
        <p:sp>
          <p:nvSpPr>
            <p:cNvPr id="162865" name="Line 85"/>
            <p:cNvSpPr>
              <a:spLocks noChangeShapeType="1"/>
            </p:cNvSpPr>
            <p:nvPr/>
          </p:nvSpPr>
          <p:spPr bwMode="auto">
            <a:xfrm>
              <a:off x="6956425" y="2820988"/>
              <a:ext cx="1588" cy="1588"/>
            </a:xfrm>
            <a:prstGeom prst="line">
              <a:avLst/>
            </a:prstGeom>
            <a:noFill/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6" name="Rectangle 88"/>
            <p:cNvSpPr>
              <a:spLocks noChangeArrowheads="1"/>
            </p:cNvSpPr>
            <p:nvPr/>
          </p:nvSpPr>
          <p:spPr bwMode="auto">
            <a:xfrm>
              <a:off x="6934200" y="2438400"/>
              <a:ext cx="796925" cy="939800"/>
            </a:xfrm>
            <a:prstGeom prst="rect">
              <a:avLst/>
            </a:prstGeom>
            <a:noFill/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2867" name="Text Box 89"/>
            <p:cNvSpPr txBox="1">
              <a:spLocks noChangeArrowheads="1"/>
            </p:cNvSpPr>
            <p:nvPr/>
          </p:nvSpPr>
          <p:spPr bwMode="auto">
            <a:xfrm>
              <a:off x="7086600" y="2540000"/>
              <a:ext cx="436563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algn="ctr"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DPM</a:t>
              </a:r>
            </a:p>
          </p:txBody>
        </p:sp>
        <p:pic>
          <p:nvPicPr>
            <p:cNvPr id="162868" name="Picture 9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47000" y="2895600"/>
              <a:ext cx="533400" cy="533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2869" name="Picture 91" descr="LCGlog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747000" y="2387600"/>
              <a:ext cx="479425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70" name="Picture 9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959600" y="2925762"/>
              <a:ext cx="322263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162871" name="Group 93"/>
            <p:cNvGrpSpPr>
              <a:grpSpLocks/>
            </p:cNvGrpSpPr>
            <p:nvPr/>
          </p:nvGrpSpPr>
          <p:grpSpPr bwMode="auto">
            <a:xfrm>
              <a:off x="7302500" y="2921000"/>
              <a:ext cx="381000" cy="381000"/>
              <a:chOff x="2713" y="1655"/>
              <a:chExt cx="863" cy="671"/>
            </a:xfrm>
          </p:grpSpPr>
          <p:sp>
            <p:nvSpPr>
              <p:cNvPr id="162873" name="Freeform 94"/>
              <p:cNvSpPr>
                <a:spLocks noChangeArrowheads="1"/>
              </p:cNvSpPr>
              <p:nvPr/>
            </p:nvSpPr>
            <p:spPr bwMode="auto">
              <a:xfrm>
                <a:off x="2713" y="1655"/>
                <a:ext cx="864" cy="672"/>
              </a:xfrm>
              <a:custGeom>
                <a:avLst/>
                <a:gdLst>
                  <a:gd name="T0" fmla="*/ 0 w 3812"/>
                  <a:gd name="T1" fmla="*/ 105 h 2965"/>
                  <a:gd name="T2" fmla="*/ 432 w 3812"/>
                  <a:gd name="T3" fmla="*/ 0 h 2965"/>
                  <a:gd name="T4" fmla="*/ 864 w 3812"/>
                  <a:gd name="T5" fmla="*/ 105 h 2965"/>
                  <a:gd name="T6" fmla="*/ 864 w 3812"/>
                  <a:gd name="T7" fmla="*/ 566 h 2965"/>
                  <a:gd name="T8" fmla="*/ 432 w 3812"/>
                  <a:gd name="T9" fmla="*/ 672 h 2965"/>
                  <a:gd name="T10" fmla="*/ 0 w 3812"/>
                  <a:gd name="T11" fmla="*/ 566 h 2965"/>
                  <a:gd name="T12" fmla="*/ 0 w 3812"/>
                  <a:gd name="T13" fmla="*/ 105 h 29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2"/>
                  <a:gd name="T22" fmla="*/ 0 h 2965"/>
                  <a:gd name="T23" fmla="*/ 3812 w 3812"/>
                  <a:gd name="T24" fmla="*/ 2965 h 29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2" h="2965">
                    <a:moveTo>
                      <a:pt x="0" y="465"/>
                    </a:moveTo>
                    <a:cubicBezTo>
                      <a:pt x="0" y="233"/>
                      <a:pt x="952" y="0"/>
                      <a:pt x="1905" y="0"/>
                    </a:cubicBezTo>
                    <a:cubicBezTo>
                      <a:pt x="2858" y="0"/>
                      <a:pt x="3811" y="233"/>
                      <a:pt x="3811" y="465"/>
                    </a:cubicBezTo>
                    <a:lnTo>
                      <a:pt x="3811" y="2497"/>
                    </a:lnTo>
                    <a:cubicBezTo>
                      <a:pt x="3811" y="2730"/>
                      <a:pt x="2857" y="2964"/>
                      <a:pt x="1905" y="2964"/>
                    </a:cubicBezTo>
                    <a:cubicBezTo>
                      <a:pt x="953" y="2964"/>
                      <a:pt x="0" y="2730"/>
                      <a:pt x="0" y="2497"/>
                    </a:cubicBezTo>
                    <a:lnTo>
                      <a:pt x="0" y="465"/>
                    </a:lnTo>
                  </a:path>
                </a:pathLst>
              </a:custGeom>
              <a:solidFill>
                <a:srgbClr val="FFFF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2874" name="Freeform 95"/>
              <p:cNvSpPr>
                <a:spLocks noChangeArrowheads="1"/>
              </p:cNvSpPr>
              <p:nvPr/>
            </p:nvSpPr>
            <p:spPr bwMode="auto">
              <a:xfrm>
                <a:off x="2713" y="1760"/>
                <a:ext cx="864" cy="106"/>
              </a:xfrm>
              <a:custGeom>
                <a:avLst/>
                <a:gdLst>
                  <a:gd name="T0" fmla="*/ 0 w 3812"/>
                  <a:gd name="T1" fmla="*/ 0 h 469"/>
                  <a:gd name="T2" fmla="*/ 432 w 3812"/>
                  <a:gd name="T3" fmla="*/ 106 h 469"/>
                  <a:gd name="T4" fmla="*/ 864 w 3812"/>
                  <a:gd name="T5" fmla="*/ 0 h 469"/>
                  <a:gd name="T6" fmla="*/ 0 60000 65536"/>
                  <a:gd name="T7" fmla="*/ 0 60000 65536"/>
                  <a:gd name="T8" fmla="*/ 0 60000 65536"/>
                  <a:gd name="T9" fmla="*/ 0 w 3812"/>
                  <a:gd name="T10" fmla="*/ 0 h 469"/>
                  <a:gd name="T11" fmla="*/ 3812 w 3812"/>
                  <a:gd name="T12" fmla="*/ 469 h 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2" h="469">
                    <a:moveTo>
                      <a:pt x="0" y="0"/>
                    </a:moveTo>
                    <a:cubicBezTo>
                      <a:pt x="0" y="233"/>
                      <a:pt x="952" y="468"/>
                      <a:pt x="1905" y="468"/>
                    </a:cubicBezTo>
                    <a:cubicBezTo>
                      <a:pt x="2858" y="468"/>
                      <a:pt x="3811" y="233"/>
                      <a:pt x="3811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62872" name="AutoShape 96"/>
            <p:cNvSpPr>
              <a:spLocks noChangeArrowheads="1"/>
            </p:cNvSpPr>
            <p:nvPr/>
          </p:nvSpPr>
          <p:spPr bwMode="auto">
            <a:xfrm>
              <a:off x="7239000" y="3052762"/>
              <a:ext cx="533400" cy="236538"/>
            </a:xfrm>
            <a:prstGeom prst="roundRect">
              <a:avLst>
                <a:gd name="adj" fmla="val 28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57200" eaLnBrk="0" hangingPunct="0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700"/>
                <a:t>mySQL DB</a:t>
              </a:r>
            </a:p>
          </p:txBody>
        </p:sp>
      </p:grpSp>
      <p:cxnSp>
        <p:nvCxnSpPr>
          <p:cNvPr id="162826" name="AutoShape 98"/>
          <p:cNvCxnSpPr>
            <a:cxnSpLocks noChangeShapeType="1"/>
            <a:stCxn id="162822" idx="0"/>
            <a:endCxn id="162859" idx="2"/>
          </p:cNvCxnSpPr>
          <p:nvPr/>
        </p:nvCxnSpPr>
        <p:spPr bwMode="auto">
          <a:xfrm rot="16200000" flipV="1">
            <a:off x="1820863" y="3878262"/>
            <a:ext cx="838200" cy="22256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2827" name="AutoShape 100"/>
          <p:cNvCxnSpPr>
            <a:cxnSpLocks noChangeShapeType="1"/>
            <a:stCxn id="162822" idx="0"/>
            <a:endCxn id="162855" idx="2"/>
          </p:cNvCxnSpPr>
          <p:nvPr/>
        </p:nvCxnSpPr>
        <p:spPr bwMode="auto">
          <a:xfrm rot="16200000" flipV="1">
            <a:off x="1619250" y="3676650"/>
            <a:ext cx="2266950" cy="12001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2828" name="AutoShape 101"/>
          <p:cNvCxnSpPr>
            <a:cxnSpLocks noChangeShapeType="1"/>
            <a:stCxn id="162822" idx="0"/>
            <a:endCxn id="162877" idx="2"/>
          </p:cNvCxnSpPr>
          <p:nvPr/>
        </p:nvCxnSpPr>
        <p:spPr bwMode="auto">
          <a:xfrm rot="5400000" flipH="1" flipV="1">
            <a:off x="3221832" y="2493168"/>
            <a:ext cx="3048000" cy="2786063"/>
          </a:xfrm>
          <a:prstGeom prst="curvedConnector3">
            <a:avLst>
              <a:gd name="adj1" fmla="val 65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2829" name="AutoShape 103"/>
          <p:cNvCxnSpPr>
            <a:cxnSpLocks noChangeShapeType="1"/>
            <a:stCxn id="162822" idx="0"/>
            <a:endCxn id="162843" idx="2"/>
          </p:cNvCxnSpPr>
          <p:nvPr/>
        </p:nvCxnSpPr>
        <p:spPr bwMode="auto">
          <a:xfrm rot="5400000" flipH="1" flipV="1">
            <a:off x="1951832" y="3686968"/>
            <a:ext cx="3124200" cy="322263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2830" name="AutoShape 104"/>
          <p:cNvCxnSpPr>
            <a:cxnSpLocks noChangeShapeType="1"/>
            <a:stCxn id="162822" idx="0"/>
            <a:endCxn id="162866" idx="2"/>
          </p:cNvCxnSpPr>
          <p:nvPr/>
        </p:nvCxnSpPr>
        <p:spPr bwMode="auto">
          <a:xfrm rot="5400000" flipH="1" flipV="1">
            <a:off x="4326732" y="2404268"/>
            <a:ext cx="2032000" cy="3979863"/>
          </a:xfrm>
          <a:prstGeom prst="curvedConnector3">
            <a:avLst>
              <a:gd name="adj1" fmla="val 68986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409" name="AutoShape 105"/>
          <p:cNvCxnSpPr>
            <a:cxnSpLocks noChangeShapeType="1"/>
            <a:stCxn id="162822" idx="0"/>
            <a:endCxn id="162894" idx="1"/>
          </p:cNvCxnSpPr>
          <p:nvPr/>
        </p:nvCxnSpPr>
        <p:spPr bwMode="auto">
          <a:xfrm rot="16200000" flipH="1">
            <a:off x="4787900" y="3975100"/>
            <a:ext cx="558800" cy="3429000"/>
          </a:xfrm>
          <a:prstGeom prst="curvedConnector4">
            <a:avLst>
              <a:gd name="adj1" fmla="val -40884"/>
              <a:gd name="adj2" fmla="val 66667"/>
            </a:avLst>
          </a:prstGeom>
          <a:noFill/>
          <a:ln w="127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grpSp>
        <p:nvGrpSpPr>
          <p:cNvPr id="162832" name="Group 129"/>
          <p:cNvGrpSpPr>
            <a:grpSpLocks/>
          </p:cNvGrpSpPr>
          <p:nvPr/>
        </p:nvGrpSpPr>
        <p:grpSpPr bwMode="auto">
          <a:xfrm>
            <a:off x="304800" y="3733800"/>
            <a:ext cx="1816100" cy="889000"/>
            <a:chOff x="304800" y="4140200"/>
            <a:chExt cx="1816100" cy="889000"/>
          </a:xfrm>
        </p:grpSpPr>
        <p:sp>
          <p:nvSpPr>
            <p:cNvPr id="162859" name="Rectangle 15"/>
            <p:cNvSpPr>
              <a:spLocks noChangeArrowheads="1"/>
            </p:cNvSpPr>
            <p:nvPr/>
          </p:nvSpPr>
          <p:spPr bwMode="auto">
            <a:xfrm>
              <a:off x="774700" y="4178300"/>
              <a:ext cx="703263" cy="800100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162860" name="Picture 16" descr="logo-StoRM300x9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87400" y="4341813"/>
              <a:ext cx="66040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61" name="Picture 17" descr="ICTP_logo_100x10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460500" y="4140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62" name="Picture 18" descr="infn160x12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511300" y="45593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63" name="Picture 19" descr="INFNGridLogo193x19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04800" y="4559300"/>
              <a:ext cx="455613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64" name="Picture 20" descr="logo_egrid_transparent_104x12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81000" y="4178300"/>
              <a:ext cx="290513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833" name="Group 128"/>
          <p:cNvGrpSpPr>
            <a:grpSpLocks/>
          </p:cNvGrpSpPr>
          <p:nvPr/>
        </p:nvGrpSpPr>
        <p:grpSpPr bwMode="auto">
          <a:xfrm>
            <a:off x="457200" y="2306638"/>
            <a:ext cx="2787650" cy="969962"/>
            <a:chOff x="457200" y="2687636"/>
            <a:chExt cx="2787652" cy="969964"/>
          </a:xfrm>
        </p:grpSpPr>
        <p:pic>
          <p:nvPicPr>
            <p:cNvPr id="162849" name="Picture 37" descr="Image2-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57200" y="3200400"/>
              <a:ext cx="7635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50" name="Picture 41" descr="starLogoMenu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236663" y="2687636"/>
              <a:ext cx="533400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51" name="Picture 42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482852" y="3241675"/>
              <a:ext cx="762000" cy="415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162852" name="Group 111"/>
            <p:cNvGrpSpPr>
              <a:grpSpLocks/>
            </p:cNvGrpSpPr>
            <p:nvPr/>
          </p:nvGrpSpPr>
          <p:grpSpPr bwMode="auto">
            <a:xfrm>
              <a:off x="611188" y="2771776"/>
              <a:ext cx="609600" cy="371475"/>
              <a:chOff x="2300287" y="1928812"/>
              <a:chExt cx="609600" cy="371475"/>
            </a:xfrm>
          </p:grpSpPr>
          <p:sp>
            <p:nvSpPr>
              <p:cNvPr id="162857" name="AutoShape 31"/>
              <p:cNvSpPr>
                <a:spLocks noChangeArrowheads="1"/>
              </p:cNvSpPr>
              <p:nvPr/>
            </p:nvSpPr>
            <p:spPr bwMode="auto">
              <a:xfrm>
                <a:off x="2322512" y="1928812"/>
                <a:ext cx="574675" cy="371475"/>
              </a:xfrm>
              <a:prstGeom prst="can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2858" name="Text Box 32"/>
              <p:cNvSpPr txBox="1">
                <a:spLocks noChangeArrowheads="1"/>
              </p:cNvSpPr>
              <p:nvPr/>
            </p:nvSpPr>
            <p:spPr bwMode="auto">
              <a:xfrm>
                <a:off x="2300287" y="2052637"/>
                <a:ext cx="6096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384" tIns="36192" rIns="72384" bIns="36192">
                <a:spAutoFit/>
              </a:bodyPr>
              <a:lstStyle/>
              <a:p>
                <a:pPr algn="ctr" defTabSz="723900" eaLnBrk="0" hangingPunct="0"/>
                <a:r>
                  <a:rPr lang="en-US" sz="900">
                    <a:solidFill>
                      <a:schemeClr val="tx1"/>
                    </a:solidFill>
                    <a:latin typeface="Times"/>
                  </a:rPr>
                  <a:t>Disk</a:t>
                </a:r>
              </a:p>
            </p:txBody>
          </p:sp>
        </p:grpSp>
        <p:pic>
          <p:nvPicPr>
            <p:cNvPr id="162853" name="Picture 35"/>
            <p:cNvPicPr>
              <a:picLocks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592388" y="2708275"/>
              <a:ext cx="647700" cy="487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2854" name="Picture 107" descr="sdm-logo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296988" y="3109912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62819" name="Object 3"/>
            <p:cNvGraphicFramePr>
              <a:graphicFrameLocks noChangeAspect="1"/>
            </p:cNvGraphicFramePr>
            <p:nvPr/>
          </p:nvGraphicFramePr>
          <p:xfrm>
            <a:off x="1878012" y="2993392"/>
            <a:ext cx="533400" cy="568960"/>
          </p:xfrm>
          <a:graphic>
            <a:graphicData uri="http://schemas.openxmlformats.org/presentationml/2006/ole">
              <p:oleObj spid="_x0000_s162819" name="Visio" r:id="rId25" imgW="4002405" imgH="4267962" progId="Visio.Drawing.11">
                <p:embed/>
              </p:oleObj>
            </a:graphicData>
          </a:graphic>
        </p:graphicFrame>
        <p:sp>
          <p:nvSpPr>
            <p:cNvPr id="162855" name="Rectangle 56"/>
            <p:cNvSpPr>
              <a:spLocks noChangeArrowheads="1"/>
            </p:cNvSpPr>
            <p:nvPr/>
          </p:nvSpPr>
          <p:spPr bwMode="auto">
            <a:xfrm>
              <a:off x="1754188" y="2771776"/>
              <a:ext cx="796925" cy="752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856" name="Text Box 57"/>
            <p:cNvSpPr txBox="1">
              <a:spLocks noChangeArrowheads="1"/>
            </p:cNvSpPr>
            <p:nvPr/>
          </p:nvSpPr>
          <p:spPr bwMode="auto">
            <a:xfrm>
              <a:off x="1830388" y="2774951"/>
              <a:ext cx="659143" cy="2269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>
                  <a:solidFill>
                    <a:schemeClr val="tx1"/>
                  </a:solidFill>
                </a:rPr>
                <a:t>BeStMan</a:t>
              </a:r>
            </a:p>
          </p:txBody>
        </p:sp>
      </p:grpSp>
      <p:sp>
        <p:nvSpPr>
          <p:cNvPr id="162834" name="Line 85"/>
          <p:cNvSpPr>
            <a:spLocks noChangeShapeType="1"/>
          </p:cNvSpPr>
          <p:nvPr/>
        </p:nvSpPr>
        <p:spPr bwMode="auto">
          <a:xfrm>
            <a:off x="5127625" y="5868988"/>
            <a:ext cx="1588" cy="1587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6781800" y="4941888"/>
            <a:ext cx="1341438" cy="544512"/>
            <a:chOff x="6781800" y="4941641"/>
            <a:chExt cx="1341754" cy="544759"/>
          </a:xfrm>
        </p:grpSpPr>
        <p:sp>
          <p:nvSpPr>
            <p:cNvPr id="162846" name="Rectangle 46"/>
            <p:cNvSpPr>
              <a:spLocks noChangeArrowheads="1"/>
            </p:cNvSpPr>
            <p:nvPr/>
          </p:nvSpPr>
          <p:spPr bwMode="auto">
            <a:xfrm>
              <a:off x="6781800" y="4941641"/>
              <a:ext cx="796925" cy="388938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2847" name="Text Box 57"/>
            <p:cNvSpPr txBox="1">
              <a:spLocks noChangeArrowheads="1"/>
            </p:cNvSpPr>
            <p:nvPr/>
          </p:nvSpPr>
          <p:spPr bwMode="auto">
            <a:xfrm>
              <a:off x="6858000" y="4955929"/>
              <a:ext cx="651064" cy="288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400" b="1">
                  <a:solidFill>
                    <a:schemeClr val="tx1"/>
                  </a:solidFill>
                </a:rPr>
                <a:t>xrootd</a:t>
              </a:r>
            </a:p>
          </p:txBody>
        </p:sp>
        <p:sp>
          <p:nvSpPr>
            <p:cNvPr id="162848" name="Text Box 89"/>
            <p:cNvSpPr txBox="1">
              <a:spLocks noChangeArrowheads="1"/>
            </p:cNvSpPr>
            <p:nvPr/>
          </p:nvSpPr>
          <p:spPr bwMode="auto">
            <a:xfrm>
              <a:off x="7629520" y="4951644"/>
              <a:ext cx="494034" cy="53475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BNL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SLAC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LBNL</a:t>
              </a:r>
            </a:p>
          </p:txBody>
        </p:sp>
      </p:grpSp>
      <p:cxnSp>
        <p:nvCxnSpPr>
          <p:cNvPr id="154" name="AutoShape 105"/>
          <p:cNvCxnSpPr>
            <a:cxnSpLocks noChangeShapeType="1"/>
            <a:stCxn id="162822" idx="0"/>
            <a:endCxn id="162889" idx="1"/>
          </p:cNvCxnSpPr>
          <p:nvPr/>
        </p:nvCxnSpPr>
        <p:spPr bwMode="auto">
          <a:xfrm rot="5400000" flipH="1" flipV="1">
            <a:off x="4544219" y="2920206"/>
            <a:ext cx="1298575" cy="3681413"/>
          </a:xfrm>
          <a:prstGeom prst="curvedConnector2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57" name="AutoShape 105"/>
          <p:cNvCxnSpPr>
            <a:cxnSpLocks noChangeShapeType="1"/>
            <a:stCxn id="162822" idx="0"/>
            <a:endCxn id="162847" idx="0"/>
          </p:cNvCxnSpPr>
          <p:nvPr/>
        </p:nvCxnSpPr>
        <p:spPr bwMode="auto">
          <a:xfrm rot="5400000" flipH="1" flipV="1">
            <a:off x="5041106" y="3267869"/>
            <a:ext cx="454025" cy="3830638"/>
          </a:xfrm>
          <a:prstGeom prst="curvedConnector3">
            <a:avLst>
              <a:gd name="adj1" fmla="val 150324"/>
            </a:avLst>
          </a:prstGeom>
          <a:noFill/>
          <a:ln w="127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grpSp>
        <p:nvGrpSpPr>
          <p:cNvPr id="162838" name="Group 160"/>
          <p:cNvGrpSpPr>
            <a:grpSpLocks/>
          </p:cNvGrpSpPr>
          <p:nvPr/>
        </p:nvGrpSpPr>
        <p:grpSpPr bwMode="auto">
          <a:xfrm>
            <a:off x="3276600" y="1295400"/>
            <a:ext cx="1828800" cy="990600"/>
            <a:chOff x="3276600" y="1295400"/>
            <a:chExt cx="1828800" cy="990600"/>
          </a:xfrm>
        </p:grpSpPr>
        <p:grpSp>
          <p:nvGrpSpPr>
            <p:cNvPr id="162840" name="Group 126"/>
            <p:cNvGrpSpPr>
              <a:grpSpLocks/>
            </p:cNvGrpSpPr>
            <p:nvPr/>
          </p:nvGrpSpPr>
          <p:grpSpPr bwMode="auto">
            <a:xfrm>
              <a:off x="3276600" y="1295400"/>
              <a:ext cx="1828800" cy="990600"/>
              <a:chOff x="4876800" y="1295400"/>
              <a:chExt cx="1828800" cy="990600"/>
            </a:xfrm>
          </p:grpSpPr>
          <p:pic>
            <p:nvPicPr>
              <p:cNvPr id="162842" name="Picture 23" descr="dcache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5003800" y="1673225"/>
                <a:ext cx="581025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2843" name="Rectangle 26"/>
              <p:cNvSpPr>
                <a:spLocks noChangeArrowheads="1"/>
              </p:cNvSpPr>
              <p:nvPr/>
            </p:nvSpPr>
            <p:spPr bwMode="auto">
              <a:xfrm>
                <a:off x="4876800" y="1308100"/>
                <a:ext cx="796925" cy="977900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2844" name="Text Box 27"/>
              <p:cNvSpPr txBox="1">
                <a:spLocks noChangeArrowheads="1"/>
              </p:cNvSpPr>
              <p:nvPr/>
            </p:nvSpPr>
            <p:spPr bwMode="auto">
              <a:xfrm>
                <a:off x="4991100" y="1295400"/>
                <a:ext cx="555625" cy="2254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2384" tIns="36192" rIns="72384" bIns="36192">
                <a:spAutoFit/>
              </a:bodyPr>
              <a:lstStyle/>
              <a:p>
                <a:pPr algn="ctr" defTabSz="723900" eaLnBrk="0" hangingPunct="0"/>
                <a:r>
                  <a:rPr lang="en-US" sz="1000" b="1">
                    <a:solidFill>
                      <a:srgbClr val="008000"/>
                    </a:solidFill>
                  </a:rPr>
                  <a:t>dCache</a:t>
                </a:r>
              </a:p>
            </p:txBody>
          </p:sp>
          <p:pic>
            <p:nvPicPr>
              <p:cNvPr id="162845" name="Picture 28" descr="fermi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715000" y="1401762"/>
                <a:ext cx="9906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2841" name="Picture 112" descr="osg-logo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114800" y="1703387"/>
              <a:ext cx="60960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" name="Block Arc 163"/>
          <p:cNvSpPr/>
          <p:nvPr/>
        </p:nvSpPr>
        <p:spPr bwMode="auto">
          <a:xfrm rot="1246588">
            <a:off x="762000" y="1149350"/>
            <a:ext cx="7573963" cy="5945188"/>
          </a:xfrm>
          <a:prstGeom prst="blockArc">
            <a:avLst>
              <a:gd name="adj1" fmla="val 8832920"/>
              <a:gd name="adj2" fmla="val 1426904"/>
              <a:gd name="adj3" fmla="val 15602"/>
            </a:avLst>
          </a:prstGeom>
          <a:solidFill>
            <a:srgbClr val="92D050">
              <a:alpha val="17000"/>
            </a:srgb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BeStMan</a:t>
            </a:r>
            <a:r>
              <a:rPr lang="en-US" dirty="0" smtClean="0"/>
              <a:t> design</a:t>
            </a:r>
            <a:endParaRPr lang="en-US" dirty="0"/>
          </a:p>
        </p:txBody>
      </p:sp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041400"/>
            <a:ext cx="7400925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6038"/>
            <a:ext cx="6629400" cy="944562"/>
          </a:xfrm>
        </p:spPr>
        <p:txBody>
          <a:bodyPr/>
          <a:lstStyle/>
          <a:p>
            <a:r>
              <a:rPr lang="en-US" sz="2800" smtClean="0"/>
              <a:t>Some Production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 experiment</a:t>
            </a:r>
          </a:p>
          <a:p>
            <a:pPr lvl="1"/>
            <a:r>
              <a:rPr lang="en-US" smtClean="0"/>
              <a:t>Uses DRM for analysis</a:t>
            </a:r>
          </a:p>
          <a:p>
            <a:pPr lvl="1"/>
            <a:r>
              <a:rPr lang="en-US" smtClean="0"/>
              <a:t>Uses HRMs for production-level file replications</a:t>
            </a:r>
          </a:p>
          <a:p>
            <a:pPr lvl="2"/>
            <a:r>
              <a:rPr lang="en-US" smtClean="0"/>
              <a:t>HPSS access at BNL and NERSC/LBNL</a:t>
            </a:r>
          </a:p>
          <a:p>
            <a:pPr lvl="1"/>
            <a:r>
              <a:rPr lang="en-US" smtClean="0"/>
              <a:t>Currently, extensive testing with BeStMan</a:t>
            </a:r>
          </a:p>
          <a:p>
            <a:r>
              <a:rPr lang="en-US" smtClean="0"/>
              <a:t>Earth System Grid</a:t>
            </a:r>
          </a:p>
          <a:p>
            <a:pPr lvl="1"/>
            <a:r>
              <a:rPr lang="en-US" smtClean="0"/>
              <a:t>Uses DRMs and HRMs at multiple sites</a:t>
            </a:r>
          </a:p>
          <a:p>
            <a:pPr lvl="1"/>
            <a:r>
              <a:rPr lang="en-US" smtClean="0"/>
              <a:t>Uses an adapted HRM for NCAR’s MSS</a:t>
            </a:r>
          </a:p>
          <a:p>
            <a:pPr lvl="1"/>
            <a:r>
              <a:rPr lang="en-US" smtClean="0"/>
              <a:t>Plans to update to BeStMan, SRM v2.2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sz="2400" smtClean="0"/>
              <a:t>Data Replication from BNL to LBNL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1TB/10K files per week on average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 production for over 4 years</a:t>
            </a:r>
          </a:p>
          <a:p>
            <a:pPr>
              <a:lnSpc>
                <a:spcPct val="75000"/>
              </a:lnSpc>
            </a:pPr>
            <a:r>
              <a:rPr lang="en-US" sz="2400" smtClean="0"/>
              <a:t>Event processing in Grid Collector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Prototype uses SRMs and FastBit indexing embedded in STAR framework</a:t>
            </a:r>
          </a:p>
          <a:p>
            <a:pPr>
              <a:lnSpc>
                <a:spcPct val="75000"/>
              </a:lnSpc>
            </a:pPr>
            <a:r>
              <a:rPr lang="en-US" sz="2400" smtClean="0"/>
              <a:t>STAR analysis framework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Job driven data movement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Use BeStMan to bring files into local disk from a remote file repository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Execute jobs that access “staged in” files in local disk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Job creates an output file on local disk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Job uses BeStMan to moves the output file from local storage to remote archival location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SRM cleans up local disk when transfer complete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Can use any other SRMs implementing v2.2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STAR experiment</a:t>
            </a: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s">
  <a:themeElements>
    <a:clrScheme name="">
      <a:dk1>
        <a:srgbClr val="00279F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2087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13407707</TotalTime>
  <Pages>49</Pages>
  <Words>907</Words>
  <Application>Microsoft PowerPoint 4.0</Application>
  <PresentationFormat>On-screen Show (4:3)</PresentationFormat>
  <Paragraphs>305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1_presentations</vt:lpstr>
      <vt:lpstr>Visio</vt:lpstr>
      <vt:lpstr>Worksheet</vt:lpstr>
      <vt:lpstr>Slide 1</vt:lpstr>
      <vt:lpstr>Berkeley Storage Manager</vt:lpstr>
      <vt:lpstr>BeStMan Features</vt:lpstr>
      <vt:lpstr>Who is it for?</vt:lpstr>
      <vt:lpstr>LBNL SRM effort (external to OSG)</vt:lpstr>
      <vt:lpstr>Interoperability with other SRM v2.2</vt:lpstr>
      <vt:lpstr>BeStMan design</vt:lpstr>
      <vt:lpstr>Some Production Use Cases</vt:lpstr>
      <vt:lpstr>STAR experiment</vt:lpstr>
      <vt:lpstr>STAR Analysis scenario (1)</vt:lpstr>
      <vt:lpstr>STAR Analysis scenario (2) (dynamic SRM instantiation)</vt:lpstr>
      <vt:lpstr>Earth System Grid</vt:lpstr>
      <vt:lpstr>SRMs in ESG</vt:lpstr>
      <vt:lpstr>Slide 14</vt:lpstr>
      <vt:lpstr>Summary</vt:lpstr>
      <vt:lpstr>Documents and Support</vt:lpstr>
    </vt:vector>
  </TitlesOfParts>
  <Company>Lawrence Berkeley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GIN-Data : SRM interop testing with SRM-Tester</dc:title>
  <dc:subject/>
  <dc:creator>Alex Sim</dc:creator>
  <cp:keywords>SRM, SRM-Tester, GIN, interop</cp:keywords>
  <dc:description/>
  <cp:lastModifiedBy>Alex Sim</cp:lastModifiedBy>
  <cp:revision>407</cp:revision>
  <cp:lastPrinted>1997-08-14T16:54:40Z</cp:lastPrinted>
  <dcterms:created xsi:type="dcterms:W3CDTF">1996-08-19T14:29:17Z</dcterms:created>
  <dcterms:modified xsi:type="dcterms:W3CDTF">2007-07-26T00:17:26Z</dcterms:modified>
</cp:coreProperties>
</file>