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1D428A-3EC4-47E0-9D7E-7428DB50DD71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0C95F7-1D65-4E55-9B9E-15313AD9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512C-97D7-4F5E-9AC7-79367740FC27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BDF4-A7B2-4F47-9AD7-2DE53676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B8D0F-487D-441A-AF1A-613A2580F5A9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AE92-75FE-47E3-AEF3-D7E29517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493C-E5E3-4A86-8D1A-920DC6DD5448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D0F9-3AA8-4255-B5C4-B14516C7D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E0C6-8D36-4ABF-9BD4-846C77330F41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20DAE-5CEE-45E0-94C6-90E143237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8A60-4497-4FCF-88D7-F3A24DBB8586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5884-FBAC-48F4-8A04-059013BFB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ABFED-BCD7-4205-96A4-18FE4F0DC43B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32B7-A18E-4CE8-A2E8-3E6A2D01E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90134-9EA3-4A5B-B542-BF779967368A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EB4E-CCE9-4A4F-B204-6E43BE1B1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B3FC-9014-435B-BCCD-CE9302BCA3B5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A52A0-70AE-4ED7-8239-4AE2AE833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9355-1822-47A5-9286-D589AC31A909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440C-2D79-4B8F-A68A-23DA45958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097D9-CA01-445D-ACA0-2E171377C381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7638-3E81-40F8-BC56-35915B029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84068-622D-44D8-ABCA-4090D249D603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1399-E654-4F47-B4F8-BEEB1633B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154833B8-385A-424F-AF30-B29785C6D3BE}" type="datetimeFigureOut">
              <a:rPr lang="en-US"/>
              <a:pPr>
                <a:defRPr/>
              </a:pPr>
              <a:t>4/21/2008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BFFECFAC-F56F-41C8-A0BD-AA024BCB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Great Idea: Now Keep It Going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Daniel Armstrong, Ph.D.</a:t>
            </a:r>
          </a:p>
          <a:p>
            <a:pPr>
              <a:defRPr/>
            </a:pPr>
            <a:r>
              <a:rPr lang="en-US" dirty="0" smtClean="0"/>
              <a:t>Mailman Center for Child Development</a:t>
            </a:r>
          </a:p>
          <a:p>
            <a:pPr>
              <a:defRPr/>
            </a:pPr>
            <a:r>
              <a:rPr lang="en-US" dirty="0" smtClean="0"/>
              <a:t>Department of Pediatrics</a:t>
            </a:r>
          </a:p>
          <a:p>
            <a:pPr>
              <a:defRPr/>
            </a:pPr>
            <a:r>
              <a:rPr lang="en-US" dirty="0" smtClean="0"/>
              <a:t>University of Miami Miller School of Medicine </a:t>
            </a:r>
          </a:p>
          <a:p>
            <a:pPr>
              <a:defRPr/>
            </a:pPr>
            <a:r>
              <a:rPr lang="en-US" dirty="0" smtClean="0"/>
              <a:t>And</a:t>
            </a:r>
          </a:p>
          <a:p>
            <a:pPr>
              <a:defRPr/>
            </a:pPr>
            <a:r>
              <a:rPr lang="en-US" dirty="0" smtClean="0"/>
              <a:t>Holtz Children’s Hospital at UM/Jackson Memorial Medical Center</a:t>
            </a:r>
            <a:endParaRPr lang="en-US" dirty="0"/>
          </a:p>
        </p:txBody>
      </p:sp>
      <p:pic>
        <p:nvPicPr>
          <p:cNvPr id="14339" name="Picture 4" descr="MailManLogo_b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81000"/>
            <a:ext cx="31242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JackHoltzLogo 1-12-0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791200"/>
            <a:ext cx="19050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Miller wUM 349 Greem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791200"/>
            <a:ext cx="18954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UM Child Health Institut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791200"/>
            <a:ext cx="2657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683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410200" cy="2286000"/>
          </a:xfrm>
        </p:spPr>
        <p:txBody>
          <a:bodyPr/>
          <a:lstStyle/>
          <a:p>
            <a:r>
              <a:rPr lang="en-US" smtClean="0"/>
              <a:t>Diversify</a:t>
            </a:r>
          </a:p>
          <a:p>
            <a:r>
              <a:rPr lang="en-US" smtClean="0"/>
              <a:t>Be creative</a:t>
            </a:r>
          </a:p>
          <a:p>
            <a:r>
              <a:rPr lang="en-US" smtClean="0"/>
              <a:t>Support others: Sustain</a:t>
            </a:r>
          </a:p>
          <a:p>
            <a:endParaRPr lang="en-US" smtClean="0"/>
          </a:p>
        </p:txBody>
      </p:sp>
      <p:pic>
        <p:nvPicPr>
          <p:cNvPr id="23555" name="Picture 3" descr="JackHoltzLogo 1-12-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648200"/>
            <a:ext cx="19558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MailManLogo_b2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28600"/>
            <a:ext cx="19050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UM Child Health Institu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791200"/>
            <a:ext cx="2657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Miller wUM 349 Greem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648200"/>
            <a:ext cx="18954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Strategies to Support Training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30763"/>
          </a:xfrm>
        </p:spPr>
        <p:txBody>
          <a:bodyPr/>
          <a:lstStyle/>
          <a:p>
            <a:r>
              <a:rPr lang="en-US" sz="4800" smtClean="0"/>
              <a:t>Research and Demonstration Funding</a:t>
            </a:r>
          </a:p>
          <a:p>
            <a:r>
              <a:rPr lang="en-US" sz="4800" smtClean="0"/>
              <a:t>Philanthropy</a:t>
            </a:r>
          </a:p>
          <a:p>
            <a:r>
              <a:rPr lang="en-US" sz="4800" smtClean="0"/>
              <a:t>Partnerships with other agencies, programs</a:t>
            </a:r>
          </a:p>
        </p:txBody>
      </p:sp>
      <p:pic>
        <p:nvPicPr>
          <p:cNvPr id="15363" name="Picture 3" descr="MailManLogo_b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791200"/>
            <a:ext cx="156527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Research and Demonstration Projects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449763"/>
          </a:xfrm>
        </p:spPr>
        <p:txBody>
          <a:bodyPr/>
          <a:lstStyle/>
          <a:p>
            <a:r>
              <a:rPr lang="en-US" smtClean="0"/>
              <a:t>NIH, MCHB, Foundation-Funded Research on Maternal &amp; Child topics</a:t>
            </a:r>
          </a:p>
          <a:p>
            <a:pPr lvl="1"/>
            <a:r>
              <a:rPr lang="en-US" smtClean="0"/>
              <a:t>NIH R01, R21, U54 support </a:t>
            </a:r>
          </a:p>
          <a:p>
            <a:pPr lvl="1"/>
            <a:r>
              <a:rPr lang="en-US" smtClean="0"/>
              <a:t>Community Pediatrics Training Initiative-CHAMP	</a:t>
            </a:r>
          </a:p>
          <a:p>
            <a:pPr lvl="2"/>
            <a:r>
              <a:rPr lang="en-US" smtClean="0"/>
              <a:t>Funded by Dyson Foundation &amp; AAP</a:t>
            </a:r>
          </a:p>
          <a:p>
            <a:pPr lvl="2"/>
            <a:r>
              <a:rPr lang="en-US" smtClean="0"/>
              <a:t>Advocacy Curriculum</a:t>
            </a:r>
          </a:p>
          <a:p>
            <a:pPr lvl="2"/>
            <a:r>
              <a:rPr lang="en-US" smtClean="0"/>
              <a:t>Legislative Advocacy Training Module linked to LEND</a:t>
            </a:r>
          </a:p>
          <a:p>
            <a:pPr lvl="2"/>
            <a:r>
              <a:rPr lang="en-US" smtClean="0"/>
              <a:t>Community-based organization involvement</a:t>
            </a:r>
          </a:p>
        </p:txBody>
      </p:sp>
      <p:pic>
        <p:nvPicPr>
          <p:cNvPr id="16387" name="Picture 3" descr="JackHoltzLogo 1-12-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6019800"/>
            <a:ext cx="1455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Research and Demonstration Projects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mtClean="0"/>
              <a:t>CHAMP</a:t>
            </a:r>
          </a:p>
          <a:p>
            <a:pPr lvl="1"/>
            <a:r>
              <a:rPr lang="en-US" smtClean="0"/>
              <a:t>$600,000 invested in student-faculty-CBO projects</a:t>
            </a:r>
          </a:p>
          <a:p>
            <a:pPr lvl="1"/>
            <a:r>
              <a:rPr lang="en-US" smtClean="0"/>
              <a:t>29 funded over 5 years</a:t>
            </a:r>
          </a:p>
          <a:p>
            <a:pPr lvl="1"/>
            <a:r>
              <a:rPr lang="en-US" smtClean="0"/>
              <a:t>$4.2M in local, state, and federal support for 2008 alone</a:t>
            </a:r>
          </a:p>
        </p:txBody>
      </p:sp>
      <p:pic>
        <p:nvPicPr>
          <p:cNvPr id="17411" name="Picture 3" descr="UM Child Health Institu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096000"/>
            <a:ext cx="193833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Research and Demonstration Projects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r>
              <a:rPr lang="en-US" smtClean="0"/>
              <a:t>Multiple Outcomes</a:t>
            </a:r>
          </a:p>
          <a:p>
            <a:pPr lvl="1"/>
            <a:r>
              <a:rPr lang="en-US" smtClean="0"/>
              <a:t>Contribute to scientific knowledge &amp; best practice </a:t>
            </a:r>
          </a:p>
          <a:p>
            <a:pPr lvl="1"/>
            <a:r>
              <a:rPr lang="en-US" smtClean="0"/>
              <a:t>Often provide a direct community benefit </a:t>
            </a:r>
          </a:p>
          <a:p>
            <a:pPr lvl="2"/>
            <a:r>
              <a:rPr lang="en-US" smtClean="0"/>
              <a:t>Improved services, structure, access</a:t>
            </a:r>
          </a:p>
          <a:p>
            <a:pPr lvl="1"/>
            <a:r>
              <a:rPr lang="en-US" smtClean="0"/>
              <a:t>Provide training site</a:t>
            </a:r>
          </a:p>
          <a:p>
            <a:pPr lvl="1"/>
            <a:r>
              <a:rPr lang="en-US" smtClean="0"/>
              <a:t>Provide supplemental support for training programs</a:t>
            </a:r>
          </a:p>
          <a:p>
            <a:pPr lvl="1"/>
            <a:endParaRPr lang="en-US" smtClean="0"/>
          </a:p>
        </p:txBody>
      </p:sp>
      <p:pic>
        <p:nvPicPr>
          <p:cNvPr id="18435" name="Picture 3" descr="MailManLogo_b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019800"/>
            <a:ext cx="120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Philanthropy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closely with institution advancement &amp; development office</a:t>
            </a:r>
          </a:p>
          <a:p>
            <a:pPr lvl="1"/>
            <a:r>
              <a:rPr lang="en-US" smtClean="0"/>
              <a:t>Develop clear and focused capital statement</a:t>
            </a:r>
          </a:p>
          <a:p>
            <a:pPr lvl="1"/>
            <a:r>
              <a:rPr lang="en-US" smtClean="0"/>
              <a:t>Provide support for salary of staff in development office</a:t>
            </a:r>
          </a:p>
          <a:p>
            <a:pPr lvl="1"/>
            <a:r>
              <a:rPr lang="en-US" smtClean="0"/>
              <a:t>Train and involve faculty and staff in development activities</a:t>
            </a:r>
          </a:p>
          <a:p>
            <a:pPr lvl="2"/>
            <a:r>
              <a:rPr lang="en-US" smtClean="0"/>
              <a:t>How to present programs</a:t>
            </a:r>
          </a:p>
          <a:p>
            <a:pPr lvl="2"/>
            <a:r>
              <a:rPr lang="en-US" smtClean="0"/>
              <a:t>How to ask for support</a:t>
            </a:r>
          </a:p>
          <a:p>
            <a:pPr lvl="1"/>
            <a:r>
              <a:rPr lang="en-US" smtClean="0"/>
              <a:t>Diversify</a:t>
            </a:r>
          </a:p>
          <a:p>
            <a:pPr lvl="2"/>
            <a:endParaRPr lang="en-US" smtClean="0"/>
          </a:p>
        </p:txBody>
      </p:sp>
      <p:pic>
        <p:nvPicPr>
          <p:cNvPr id="19459" name="Picture 3" descr="Miller wUM 349 Greem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96000"/>
            <a:ext cx="141605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Philanthropy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 for Specific Projects </a:t>
            </a:r>
          </a:p>
          <a:p>
            <a:pPr lvl="1"/>
            <a:r>
              <a:rPr lang="en-US" smtClean="0"/>
              <a:t>Ongoing effort, usually smaller gifts</a:t>
            </a:r>
          </a:p>
          <a:p>
            <a:r>
              <a:rPr lang="en-US" smtClean="0"/>
              <a:t>Sustainable support</a:t>
            </a:r>
          </a:p>
          <a:p>
            <a:pPr lvl="1"/>
            <a:r>
              <a:rPr lang="en-US" smtClean="0"/>
              <a:t>Multi-year gifts</a:t>
            </a:r>
          </a:p>
          <a:p>
            <a:pPr lvl="2"/>
            <a:r>
              <a:rPr lang="en-US" smtClean="0"/>
              <a:t>Example:  $1M for training over 5 years</a:t>
            </a:r>
          </a:p>
          <a:p>
            <a:r>
              <a:rPr lang="en-US" smtClean="0"/>
              <a:t>Endowment &amp; Trusts</a:t>
            </a:r>
          </a:p>
          <a:p>
            <a:pPr lvl="1"/>
            <a:r>
              <a:rPr lang="en-US" smtClean="0"/>
              <a:t>For faculty positions</a:t>
            </a:r>
          </a:p>
          <a:p>
            <a:pPr lvl="1"/>
            <a:r>
              <a:rPr lang="en-US" smtClean="0"/>
              <a:t>For trainee slots</a:t>
            </a:r>
          </a:p>
          <a:p>
            <a:pPr lvl="1"/>
            <a:r>
              <a:rPr lang="en-US" smtClean="0"/>
              <a:t>For program support</a:t>
            </a:r>
          </a:p>
        </p:txBody>
      </p:sp>
      <p:pic>
        <p:nvPicPr>
          <p:cNvPr id="20483" name="Picture 3" descr="MailManLogo_b2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867400"/>
            <a:ext cx="14620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mtClean="0"/>
              <a:t>Identify ways to make all partners benefit</a:t>
            </a:r>
          </a:p>
          <a:p>
            <a:r>
              <a:rPr lang="en-US" smtClean="0"/>
              <a:t>Assure that they do through cross-promotion and marketing</a:t>
            </a:r>
          </a:p>
          <a:p>
            <a:r>
              <a:rPr lang="en-US" smtClean="0"/>
              <a:t>Build on each partner’s strengths and show funders the relationships</a:t>
            </a:r>
          </a:p>
        </p:txBody>
      </p:sp>
      <p:pic>
        <p:nvPicPr>
          <p:cNvPr id="21507" name="Picture 3" descr="nav_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867400"/>
            <a:ext cx="9461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logo_mar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867400"/>
            <a:ext cx="10715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uw_4s_ful_Miami-Dad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5867400"/>
            <a:ext cx="1120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cms network logox 200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58674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The Children's Trust 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791200"/>
            <a:ext cx="1366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State Title V Programs and targeted state funding</a:t>
            </a:r>
          </a:p>
          <a:p>
            <a:pPr lvl="1"/>
            <a:r>
              <a:rPr lang="en-US" sz="2400" smtClean="0"/>
              <a:t>Contract with Children’s Medical Services in the Florida Department of Health</a:t>
            </a:r>
          </a:p>
          <a:p>
            <a:pPr lvl="1"/>
            <a:r>
              <a:rPr lang="en-US" sz="2400" smtClean="0"/>
              <a:t>Legislative funding for Fragile X Newborn Screening</a:t>
            </a:r>
          </a:p>
          <a:p>
            <a:r>
              <a:rPr lang="en-US" smtClean="0"/>
              <a:t>Philanthropic funding for in perpetuity partnerships (United Way of Miami-Dade)</a:t>
            </a:r>
          </a:p>
          <a:p>
            <a:r>
              <a:rPr lang="en-US" smtClean="0"/>
              <a:t>Bi-directional support for The Children’s Trust</a:t>
            </a:r>
          </a:p>
          <a:p>
            <a:pPr lvl="1"/>
            <a:r>
              <a:rPr lang="en-US" sz="2400" smtClean="0"/>
              <a:t>Families First</a:t>
            </a:r>
          </a:p>
          <a:p>
            <a:pPr lvl="1"/>
            <a:r>
              <a:rPr lang="en-US" sz="2400" smtClean="0"/>
              <a:t>Health Connect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D_BusPres_01_TP01136794 ">
  <a:themeElements>
    <a:clrScheme name="GD_BusPres_01_TP01136794 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72</TotalTime>
  <Words>295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Calibri</vt:lpstr>
      <vt:lpstr>GD_BusPres_01_TP01136794 </vt:lpstr>
      <vt:lpstr>GD_BusPres_01_TP01136794 </vt:lpstr>
      <vt:lpstr>Great Idea: Now Keep It Going</vt:lpstr>
      <vt:lpstr>Strategies to Support Training</vt:lpstr>
      <vt:lpstr>Research and Demonstration Projects</vt:lpstr>
      <vt:lpstr>Research and Demonstration Projects</vt:lpstr>
      <vt:lpstr>Research and Demonstration Projects</vt:lpstr>
      <vt:lpstr>Philanthropy</vt:lpstr>
      <vt:lpstr>Philanthropy</vt:lpstr>
      <vt:lpstr>Partnerships</vt:lpstr>
      <vt:lpstr>Partnerships</vt:lpstr>
      <vt:lpstr>Summary</vt:lpstr>
    </vt:vector>
  </TitlesOfParts>
  <Company>Miller School Of Medicine (University Of Miami)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Armstrong, Daniel</dc:creator>
  <cp:lastModifiedBy>Sheryl Mathis</cp:lastModifiedBy>
  <cp:revision>69</cp:revision>
  <dcterms:created xsi:type="dcterms:W3CDTF">2008-04-18T11:36:55Z</dcterms:created>
  <dcterms:modified xsi:type="dcterms:W3CDTF">2008-04-21T17:42:53Z</dcterms:modified>
</cp:coreProperties>
</file>