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56" r:id="rId2"/>
    <p:sldId id="257" r:id="rId3"/>
    <p:sldId id="272" r:id="rId4"/>
    <p:sldId id="267" r:id="rId5"/>
    <p:sldId id="259" r:id="rId6"/>
    <p:sldId id="282" r:id="rId7"/>
    <p:sldId id="263" r:id="rId8"/>
    <p:sldId id="275" r:id="rId9"/>
    <p:sldId id="276" r:id="rId10"/>
    <p:sldId id="277" r:id="rId11"/>
    <p:sldId id="278" r:id="rId12"/>
    <p:sldId id="281" r:id="rId13"/>
    <p:sldId id="279" r:id="rId14"/>
  </p:sldIdLst>
  <p:sldSz cx="9144000" cy="6858000" type="screen4x3"/>
  <p:notesSz cx="70104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CA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334" autoAdjust="0"/>
    <p:restoredTop sz="92308" autoAdjust="0"/>
  </p:normalViewPr>
  <p:slideViewPr>
    <p:cSldViewPr>
      <p:cViewPr varScale="1">
        <p:scale>
          <a:sx n="95" d="100"/>
          <a:sy n="95" d="100"/>
        </p:scale>
        <p:origin x="-1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776A842-BEC8-4A4B-B024-8754C49E4CF5}" type="datetimeFigureOut">
              <a:rPr lang="en-US" smtClean="0"/>
              <a:pPr/>
              <a:t>11/20/2008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E14F35F7-0123-42F3-81B6-E8C522FD5ED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41E94700-728E-43A9-AC76-650DEF89351B}" type="datetimeFigureOut">
              <a:rPr lang="en-US" smtClean="0"/>
              <a:pPr/>
              <a:t>11/20/2008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897781CE-2CFE-4BF7-8FF1-5A0F944331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781CE-2CFE-4BF7-8FF1-5A0F9443312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781CE-2CFE-4BF7-8FF1-5A0F9443312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781CE-2CFE-4BF7-8FF1-5A0F9443312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7781CE-2CFE-4BF7-8FF1-5A0F9443312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781CE-2CFE-4BF7-8FF1-5A0F94433126}"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781CE-2CFE-4BF7-8FF1-5A0F9443312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7781CE-2CFE-4BF7-8FF1-5A0F9443312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781CE-2CFE-4BF7-8FF1-5A0F9443312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897781CE-2CFE-4BF7-8FF1-5A0F9443312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26205"/>
            <a:fld id="{91DB92B4-C0FE-4483-9659-B1802C190CD1}" type="slidenum">
              <a:rPr lang="en-US" smtClean="0">
                <a:latin typeface="Arial" pitchFamily="34" charset="0"/>
              </a:rPr>
              <a:pPr defTabSz="926205"/>
              <a:t>6</a:t>
            </a:fld>
            <a:endParaRPr lang="en-US" dirty="0"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781CE-2CFE-4BF7-8FF1-5A0F9443312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781CE-2CFE-4BF7-8FF1-5A0F9443312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781CE-2CFE-4BF7-8FF1-5A0F9443312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0" y="0"/>
            <a:ext cx="9144000" cy="2209800"/>
          </a:xfrm>
          <a:ln/>
        </p:spPr>
        <p:txBody>
          <a:bodyPr/>
          <a:lstStyle>
            <a:lvl1pPr algn="l">
              <a:lnSpc>
                <a:spcPct val="100000"/>
              </a:lnSpc>
              <a:defRPr sz="5400">
                <a:effectLst>
                  <a:outerShdw blurRad="38100" dist="38100" dir="2700000" algn="tl">
                    <a:srgbClr val="000000">
                      <a:alpha val="43137"/>
                    </a:srgbClr>
                  </a:outerShdw>
                </a:effectLst>
                <a:latin typeface="Franklin Gothic Heavy" pitchFamily="34" charset="0"/>
              </a:defRPr>
            </a:lvl1pPr>
          </a:lstStyle>
          <a:p>
            <a:r>
              <a:rPr lang="en-US" smtClean="0"/>
              <a:t>Click to edit Master title style</a:t>
            </a:r>
            <a:endParaRPr lang="en-US" dirty="0"/>
          </a:p>
        </p:txBody>
      </p:sp>
      <p:sp>
        <p:nvSpPr>
          <p:cNvPr id="64515" name="Rectangle 3"/>
          <p:cNvSpPr>
            <a:spLocks noGrp="1" noChangeArrowheads="1"/>
          </p:cNvSpPr>
          <p:nvPr>
            <p:ph type="subTitle" idx="1"/>
          </p:nvPr>
        </p:nvSpPr>
        <p:spPr>
          <a:xfrm>
            <a:off x="0" y="5181600"/>
            <a:ext cx="5486400" cy="1676400"/>
          </a:xfrm>
        </p:spPr>
        <p:txBody>
          <a:bodyPr tIns="182880" rIns="182880"/>
          <a:lstStyle>
            <a:lvl1pPr algn="l">
              <a:defRPr sz="3200">
                <a:solidFill>
                  <a:srgbClr val="FFFFCC"/>
                </a:solidFill>
                <a:latin typeface="Franklin Gothic Medium Cond" pitchFamily="34" charset="0"/>
              </a:defRPr>
            </a:lvl1pPr>
          </a:lstStyle>
          <a:p>
            <a:r>
              <a:rPr lang="en-US" smtClean="0"/>
              <a:t>Click to edit Master subtitle style</a:t>
            </a:r>
            <a:endParaRPr lang="en-US" dirty="0"/>
          </a:p>
        </p:txBody>
      </p:sp>
      <p:sp>
        <p:nvSpPr>
          <p:cNvPr id="4" name="Rectangle 3"/>
          <p:cNvSpPr/>
          <p:nvPr/>
        </p:nvSpPr>
        <p:spPr>
          <a:xfrm>
            <a:off x="0" y="2209800"/>
            <a:ext cx="9144000" cy="2971800"/>
          </a:xfrm>
          <a:prstGeom prst="rect">
            <a:avLst/>
          </a:prstGeom>
          <a:solidFill>
            <a:schemeClr val="tx1">
              <a:alpha val="70000"/>
            </a:schemeClr>
          </a:solidFill>
          <a:effectLst>
            <a:innerShdw blurRad="114300">
              <a:prstClr val="black"/>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3" name="Rectangle 22"/>
          <p:cNvSpPr/>
          <p:nvPr/>
        </p:nvSpPr>
        <p:spPr>
          <a:xfrm>
            <a:off x="152400" y="2285999"/>
            <a:ext cx="3446834" cy="2820137"/>
          </a:xfrm>
          <a:prstGeom prst="rect">
            <a:avLst/>
          </a:prstGeom>
          <a:blipFill>
            <a:blip r:embed="rId3"/>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33799" y="2286000"/>
            <a:ext cx="3445933" cy="2819400"/>
          </a:xfrm>
          <a:prstGeom prst="rect">
            <a:avLst/>
          </a:prstGeom>
          <a:blipFill>
            <a:blip r:embed="rId4" cstate="print"/>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315200" y="2286000"/>
            <a:ext cx="1676400" cy="1371600"/>
          </a:xfrm>
          <a:prstGeom prst="rect">
            <a:avLst/>
          </a:prstGeom>
          <a:blipFill>
            <a:blip r:embed="rId5" cstate="print"/>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315200" y="3733800"/>
            <a:ext cx="1676400" cy="1371600"/>
          </a:xfrm>
          <a:prstGeom prst="rect">
            <a:avLst/>
          </a:prstGeom>
          <a:blipFill>
            <a:blip r:embed="rId6" cstate="print"/>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3"/>
          <p:cNvSpPr>
            <a:spLocks noGrp="1"/>
          </p:cNvSpPr>
          <p:nvPr>
            <p:ph type="ftr" sz="quarter" idx="10"/>
          </p:nvPr>
        </p:nvSpPr>
        <p:spPr/>
        <p:txBody>
          <a:bodyPr/>
          <a:lstStyle>
            <a:lvl1pPr>
              <a:defRPr/>
            </a:lvl1pPr>
          </a:lstStyle>
          <a:p>
            <a:r>
              <a:rPr lang="en-US" smtClean="0"/>
              <a:t>NOAA Office of International Affairs</a:t>
            </a:r>
            <a:endParaRPr lang="en-US"/>
          </a:p>
        </p:txBody>
      </p:sp>
      <p:sp>
        <p:nvSpPr>
          <p:cNvPr id="5" name="Slide Number Placeholder 4"/>
          <p:cNvSpPr>
            <a:spLocks noGrp="1"/>
          </p:cNvSpPr>
          <p:nvPr>
            <p:ph type="sldNum" sz="quarter" idx="11"/>
          </p:nvPr>
        </p:nvSpPr>
        <p:spPr/>
        <p:txBody>
          <a:bodyPr/>
          <a:lstStyle>
            <a:lvl1pPr>
              <a:defRPr/>
            </a:lvl1pPr>
          </a:lstStyle>
          <a:p>
            <a:fld id="{B991410E-0A48-4E85-A277-203C7C7968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3721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0"/>
          </p:nvPr>
        </p:nvSpPr>
        <p:spPr/>
        <p:txBody>
          <a:bodyPr/>
          <a:lstStyle>
            <a:lvl1pPr>
              <a:defRPr/>
            </a:lvl1pPr>
          </a:lstStyle>
          <a:p>
            <a:r>
              <a:rPr lang="en-US" smtClean="0"/>
              <a:t>NOAA Office of International Affairs</a:t>
            </a:r>
            <a:endParaRPr lang="en-US"/>
          </a:p>
        </p:txBody>
      </p:sp>
      <p:sp>
        <p:nvSpPr>
          <p:cNvPr id="6" name="Slide Number Placeholder 5"/>
          <p:cNvSpPr>
            <a:spLocks noGrp="1"/>
          </p:cNvSpPr>
          <p:nvPr>
            <p:ph type="sldNum" sz="quarter" idx="11"/>
          </p:nvPr>
        </p:nvSpPr>
        <p:spPr/>
        <p:txBody>
          <a:bodyPr/>
          <a:lstStyle>
            <a:lvl1pPr>
              <a:defRPr/>
            </a:lvl1pPr>
          </a:lstStyle>
          <a:p>
            <a:fld id="{B991410E-0A48-4E85-A277-203C7C7968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535113"/>
            <a:ext cx="4419600" cy="639762"/>
          </a:xfrm>
        </p:spPr>
        <p:txBody>
          <a:bodyPr anchor="b"/>
          <a:lstStyle>
            <a:lvl1pPr marL="0" indent="0">
              <a:buNone/>
              <a:defRPr sz="2000" b="0">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2174875"/>
            <a:ext cx="441960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572000" y="1535113"/>
            <a:ext cx="4343400" cy="639762"/>
          </a:xfrm>
        </p:spPr>
        <p:txBody>
          <a:bodyPr anchor="b"/>
          <a:lstStyle>
            <a:lvl1pPr marL="0" indent="0">
              <a:buNone/>
              <a:defRPr sz="2000" b="0">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174875"/>
            <a:ext cx="434340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Footer Placeholder 6"/>
          <p:cNvSpPr>
            <a:spLocks noGrp="1"/>
          </p:cNvSpPr>
          <p:nvPr>
            <p:ph type="ftr" sz="quarter" idx="10"/>
          </p:nvPr>
        </p:nvSpPr>
        <p:spPr/>
        <p:txBody>
          <a:bodyPr/>
          <a:lstStyle>
            <a:lvl1pPr>
              <a:defRPr/>
            </a:lvl1pPr>
          </a:lstStyle>
          <a:p>
            <a:r>
              <a:rPr lang="en-US" smtClean="0"/>
              <a:t>NOAA Office of International Affairs</a:t>
            </a:r>
            <a:endParaRPr lang="en-US"/>
          </a:p>
        </p:txBody>
      </p:sp>
      <p:sp>
        <p:nvSpPr>
          <p:cNvPr id="8" name="Slide Number Placeholder 7"/>
          <p:cNvSpPr>
            <a:spLocks noGrp="1"/>
          </p:cNvSpPr>
          <p:nvPr>
            <p:ph type="sldNum" sz="quarter" idx="11"/>
          </p:nvPr>
        </p:nvSpPr>
        <p:spPr/>
        <p:txBody>
          <a:bodyPr/>
          <a:lstStyle>
            <a:lvl1pPr>
              <a:defRPr/>
            </a:lvl1pPr>
          </a:lstStyle>
          <a:p>
            <a:fld id="{B991410E-0A48-4E85-A277-203C7C796850}" type="slidenum">
              <a:rPr lang="en-US" smtClean="0"/>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r>
              <a:rPr lang="en-US" smtClean="0"/>
              <a:t>NOAA Office of International Affairs</a:t>
            </a:r>
            <a:endParaRPr lang="en-US"/>
          </a:p>
        </p:txBody>
      </p:sp>
      <p:sp>
        <p:nvSpPr>
          <p:cNvPr id="4" name="Slide Number Placeholder 3"/>
          <p:cNvSpPr>
            <a:spLocks noGrp="1"/>
          </p:cNvSpPr>
          <p:nvPr>
            <p:ph type="sldNum" sz="quarter" idx="11"/>
          </p:nvPr>
        </p:nvSpPr>
        <p:spPr/>
        <p:txBody>
          <a:bodyPr/>
          <a:lstStyle>
            <a:lvl1pPr>
              <a:defRPr/>
            </a:lvl1pPr>
          </a:lstStyle>
          <a:p>
            <a:fld id="{B991410E-0A48-4E85-A277-203C7C7968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NOAA Office of International Affairs</a:t>
            </a:r>
            <a:endParaRPr lang="en-US"/>
          </a:p>
        </p:txBody>
      </p:sp>
      <p:sp>
        <p:nvSpPr>
          <p:cNvPr id="3" name="Slide Number Placeholder 2"/>
          <p:cNvSpPr>
            <a:spLocks noGrp="1"/>
          </p:cNvSpPr>
          <p:nvPr>
            <p:ph type="sldNum" sz="quarter" idx="11"/>
          </p:nvPr>
        </p:nvSpPr>
        <p:spPr/>
        <p:txBody>
          <a:bodyPr/>
          <a:lstStyle>
            <a:lvl1pPr>
              <a:defRPr/>
            </a:lvl1pPr>
          </a:lstStyle>
          <a:p>
            <a:fld id="{B991410E-0A48-4E85-A277-203C7C7968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ission/V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NOAA Office of International Affairs</a:t>
            </a:r>
            <a:endParaRPr lang="en-US"/>
          </a:p>
        </p:txBody>
      </p:sp>
      <p:sp>
        <p:nvSpPr>
          <p:cNvPr id="4" name="Slide Number Placeholder 3"/>
          <p:cNvSpPr>
            <a:spLocks noGrp="1"/>
          </p:cNvSpPr>
          <p:nvPr>
            <p:ph type="sldNum" sz="quarter" idx="11"/>
          </p:nvPr>
        </p:nvSpPr>
        <p:spPr/>
        <p:txBody>
          <a:bodyPr/>
          <a:lstStyle/>
          <a:p>
            <a:fld id="{B991410E-0A48-4E85-A277-203C7C796850}" type="slidenum">
              <a:rPr lang="en-US" smtClean="0"/>
              <a:pPr/>
              <a:t>‹#›</a:t>
            </a:fld>
            <a:endParaRPr lang="en-US"/>
          </a:p>
        </p:txBody>
      </p:sp>
      <p:sp>
        <p:nvSpPr>
          <p:cNvPr id="6" name="Text Placeholder 5"/>
          <p:cNvSpPr>
            <a:spLocks noGrp="1"/>
          </p:cNvSpPr>
          <p:nvPr>
            <p:ph type="body" sz="quarter" idx="12"/>
          </p:nvPr>
        </p:nvSpPr>
        <p:spPr>
          <a:xfrm>
            <a:off x="812800" y="1447800"/>
            <a:ext cx="3657600" cy="5093208"/>
          </a:xfrm>
          <a:gradFill>
            <a:gsLst>
              <a:gs pos="0">
                <a:schemeClr val="accent1">
                  <a:tint val="50000"/>
                  <a:satMod val="300000"/>
                </a:schemeClr>
              </a:gs>
              <a:gs pos="35000">
                <a:schemeClr val="accent1">
                  <a:tint val="37000"/>
                  <a:satMod val="30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lIns="274320" tIns="2560320" rIns="274320" rtlCol="0" anchor="t" anchorCtr="0"/>
          <a:lstStyle>
            <a:lvl1pPr algn="l" rtl="0" fontAlgn="base">
              <a:spcBef>
                <a:spcPct val="0"/>
              </a:spcBef>
              <a:spcAft>
                <a:spcPct val="0"/>
              </a:spcAft>
              <a:defRPr lang="en-US" sz="1800" dirty="0" smtClean="0">
                <a:solidFill>
                  <a:schemeClr val="accent1">
                    <a:lumMod val="75000"/>
                  </a:schemeClr>
                </a:solidFill>
                <a:latin typeface="Franklin Gothic Medium" pitchFamily="34" charset="0"/>
                <a:ea typeface="+mn-ea"/>
                <a:cs typeface="+mn-cs"/>
              </a:defRPr>
            </a:lvl1pPr>
          </a:lstStyle>
          <a:p>
            <a:pPr lvl="0"/>
            <a:r>
              <a:rPr lang="en-US" smtClean="0"/>
              <a:t>Click to edit Master text styles</a:t>
            </a:r>
          </a:p>
        </p:txBody>
      </p:sp>
      <p:sp>
        <p:nvSpPr>
          <p:cNvPr id="8" name="Text Placeholder 7"/>
          <p:cNvSpPr>
            <a:spLocks noGrp="1"/>
          </p:cNvSpPr>
          <p:nvPr>
            <p:ph type="body" sz="quarter" idx="13"/>
          </p:nvPr>
        </p:nvSpPr>
        <p:spPr>
          <a:xfrm>
            <a:off x="4495800" y="1447800"/>
            <a:ext cx="3657600" cy="5093208"/>
          </a:xfrm>
          <a:gradFill>
            <a:gsLst>
              <a:gs pos="0">
                <a:schemeClr val="accent5">
                  <a:tint val="50000"/>
                  <a:satMod val="300000"/>
                </a:schemeClr>
              </a:gs>
              <a:gs pos="35000">
                <a:schemeClr val="accent5">
                  <a:tint val="37000"/>
                  <a:satMod val="300000"/>
                </a:schemeClr>
              </a:gs>
              <a:gs pos="100000">
                <a:schemeClr val="accent5">
                  <a:tint val="15000"/>
                  <a:satMod val="350000"/>
                  <a:alpha val="0"/>
                </a:schemeClr>
              </a:gs>
            </a:gsLst>
          </a:gradFill>
          <a:ln>
            <a:noFill/>
          </a:ln>
        </p:spPr>
        <p:style>
          <a:lnRef idx="1">
            <a:schemeClr val="accent5"/>
          </a:lnRef>
          <a:fillRef idx="2">
            <a:schemeClr val="accent5"/>
          </a:fillRef>
          <a:effectRef idx="1">
            <a:schemeClr val="accent5"/>
          </a:effectRef>
          <a:fontRef idx="minor">
            <a:schemeClr val="dk1"/>
          </a:fontRef>
        </p:style>
        <p:txBody>
          <a:bodyPr lIns="274320" tIns="2560320" rIns="274320" rtlCol="0" anchor="t" anchorCtr="0"/>
          <a:lstStyle>
            <a:lvl1pPr algn="r" rtl="0" fontAlgn="base">
              <a:spcBef>
                <a:spcPct val="0"/>
              </a:spcBef>
              <a:spcAft>
                <a:spcPct val="0"/>
              </a:spcAft>
              <a:defRPr lang="en-US" sz="1800" dirty="0" smtClean="0">
                <a:solidFill>
                  <a:srgbClr val="008000"/>
                </a:solidFill>
                <a:latin typeface="Franklin Gothic Medium" pitchFamily="34" charset="0"/>
                <a:ea typeface="+mn-ea"/>
                <a:cs typeface="+mn-cs"/>
              </a:defRPr>
            </a:lvl1pPr>
          </a:lstStyle>
          <a:p>
            <a:pPr lvl="0"/>
            <a:r>
              <a:rPr lang="en-US" smtClean="0"/>
              <a:t>Click to edit Master text styles</a:t>
            </a:r>
          </a:p>
        </p:txBody>
      </p:sp>
      <p:sp>
        <p:nvSpPr>
          <p:cNvPr id="12" name="Picture Placeholder 11"/>
          <p:cNvSpPr>
            <a:spLocks noGrp="1"/>
          </p:cNvSpPr>
          <p:nvPr>
            <p:ph type="pic" sz="quarter" idx="14"/>
          </p:nvPr>
        </p:nvSpPr>
        <p:spPr>
          <a:xfrm>
            <a:off x="965200" y="2057400"/>
            <a:ext cx="3352800" cy="1828800"/>
          </a:xfrm>
        </p:spPr>
        <p:txBody>
          <a:bodyPr/>
          <a:lstStyle/>
          <a:p>
            <a:r>
              <a:rPr lang="en-US" smtClean="0"/>
              <a:t>Click icon to add picture</a:t>
            </a:r>
            <a:endParaRPr lang="en-US"/>
          </a:p>
        </p:txBody>
      </p:sp>
      <p:sp>
        <p:nvSpPr>
          <p:cNvPr id="13" name="TextBox 12"/>
          <p:cNvSpPr txBox="1"/>
          <p:nvPr/>
        </p:nvSpPr>
        <p:spPr>
          <a:xfrm>
            <a:off x="956555" y="1447800"/>
            <a:ext cx="3370090" cy="609600"/>
          </a:xfrm>
          <a:prstGeom prst="rect">
            <a:avLst/>
          </a:prstGeom>
          <a:noFill/>
          <a:ln w="9525">
            <a:noFill/>
            <a:miter lim="800000"/>
            <a:headEnd/>
            <a:tailEnd/>
          </a:ln>
          <a:effectLst/>
        </p:spPr>
        <p:txBody>
          <a:bodyPr wrap="square" anchor="ctr">
            <a:noAutofit/>
          </a:bodyPr>
          <a:lstStyle/>
          <a:p>
            <a:pPr algn="ctr" rtl="0" fontAlgn="base">
              <a:spcBef>
                <a:spcPct val="0"/>
              </a:spcBef>
              <a:spcAft>
                <a:spcPct val="0"/>
              </a:spcAft>
              <a:defRPr/>
            </a:pPr>
            <a:r>
              <a:rPr lang="en-US" sz="3200" kern="1200" dirty="0" smtClean="0">
                <a:solidFill>
                  <a:srgbClr val="000066"/>
                </a:solidFill>
                <a:latin typeface="Franklin Gothic Heavy" pitchFamily="34" charset="0"/>
                <a:ea typeface="+mn-ea"/>
                <a:cs typeface="+mn-cs"/>
              </a:rPr>
              <a:t>MISSION</a:t>
            </a:r>
          </a:p>
        </p:txBody>
      </p:sp>
      <p:sp>
        <p:nvSpPr>
          <p:cNvPr id="17" name="Picture Placeholder 11"/>
          <p:cNvSpPr>
            <a:spLocks noGrp="1"/>
          </p:cNvSpPr>
          <p:nvPr>
            <p:ph type="pic" sz="quarter" idx="15"/>
          </p:nvPr>
        </p:nvSpPr>
        <p:spPr>
          <a:xfrm>
            <a:off x="4648200" y="2057400"/>
            <a:ext cx="3352800" cy="1828800"/>
          </a:xfrm>
        </p:spPr>
        <p:txBody>
          <a:bodyPr/>
          <a:lstStyle/>
          <a:p>
            <a:r>
              <a:rPr lang="en-US" smtClean="0"/>
              <a:t>Click icon to add picture</a:t>
            </a:r>
            <a:endParaRPr lang="en-US"/>
          </a:p>
        </p:txBody>
      </p:sp>
      <p:sp>
        <p:nvSpPr>
          <p:cNvPr id="18" name="TextBox 17"/>
          <p:cNvSpPr txBox="1"/>
          <p:nvPr/>
        </p:nvSpPr>
        <p:spPr>
          <a:xfrm>
            <a:off x="4566234" y="1447800"/>
            <a:ext cx="3516733" cy="584775"/>
          </a:xfrm>
          <a:prstGeom prst="rect">
            <a:avLst/>
          </a:prstGeom>
          <a:noFill/>
          <a:ln w="9525">
            <a:noFill/>
            <a:miter lim="800000"/>
            <a:headEnd/>
            <a:tailEnd/>
          </a:ln>
          <a:effectLst/>
        </p:spPr>
        <p:txBody>
          <a:bodyPr wrap="none" anchor="ctr">
            <a:noAutofit/>
          </a:bodyPr>
          <a:lstStyle/>
          <a:p>
            <a:pPr algn="ctr" rtl="0" fontAlgn="base">
              <a:spcBef>
                <a:spcPct val="0"/>
              </a:spcBef>
              <a:spcAft>
                <a:spcPct val="0"/>
              </a:spcAft>
              <a:defRPr/>
            </a:pPr>
            <a:r>
              <a:rPr lang="en-US" sz="3200" kern="1200" dirty="0" smtClean="0">
                <a:solidFill>
                  <a:schemeClr val="accent5">
                    <a:lumMod val="50000"/>
                  </a:schemeClr>
                </a:solidFill>
                <a:latin typeface="Franklin Gothic Heavy" pitchFamily="34" charset="0"/>
                <a:ea typeface="+mn-ea"/>
                <a:cs typeface="+mn-cs"/>
              </a:rPr>
              <a:t>VISION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otally 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51816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371600"/>
            <a:ext cx="9144000" cy="76200"/>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uxtonEarth_FullPage.png"/>
          <p:cNvPicPr>
            <a:picLocks noChangeAspect="1"/>
          </p:cNvPicPr>
          <p:nvPr/>
        </p:nvPicPr>
        <p:blipFill>
          <a:blip r:embed="rId10"/>
          <a:stretch>
            <a:fillRect/>
          </a:stretch>
        </p:blipFill>
        <p:spPr>
          <a:xfrm>
            <a:off x="377" y="283"/>
            <a:ext cx="9143244" cy="6857434"/>
          </a:xfrm>
          <a:prstGeom prst="rect">
            <a:avLst/>
          </a:prstGeom>
        </p:spPr>
      </p:pic>
      <p:sp>
        <p:nvSpPr>
          <p:cNvPr id="1026" name="Rectangle 2"/>
          <p:cNvSpPr>
            <a:spLocks noGrp="1" noChangeArrowheads="1"/>
          </p:cNvSpPr>
          <p:nvPr>
            <p:ph type="title"/>
          </p:nvPr>
        </p:nvSpPr>
        <p:spPr bwMode="auto">
          <a:xfrm>
            <a:off x="1524000" y="0"/>
            <a:ext cx="7620000" cy="1371600"/>
          </a:xfrm>
          <a:prstGeom prst="rect">
            <a:avLst/>
          </a:prstGeom>
          <a:noFill/>
          <a:ln w="9525" algn="ctr">
            <a:noFill/>
            <a:miter lim="800000"/>
            <a:headEnd/>
            <a:tailEnd/>
          </a:ln>
          <a:effectLst/>
        </p:spPr>
        <p:txBody>
          <a:bodyPr vert="horz" wrap="square" lIns="91440" tIns="45720" rIns="18288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676400"/>
            <a:ext cx="8534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0" y="6553200"/>
            <a:ext cx="7010400" cy="304800"/>
          </a:xfrm>
          <a:prstGeom prst="rect">
            <a:avLst/>
          </a:prstGeom>
          <a:noFill/>
          <a:ln w="9525">
            <a:noFill/>
            <a:miter lim="800000"/>
            <a:headEnd/>
            <a:tailEnd/>
          </a:ln>
          <a:effectLst/>
        </p:spPr>
        <p:txBody>
          <a:bodyPr vert="horz" wrap="square" lIns="640080" tIns="45720" rIns="91440" bIns="45720" numCol="1" anchor="t" anchorCtr="0" compatLnSpc="1">
            <a:prstTxWarp prst="textNoShape">
              <a:avLst/>
            </a:prstTxWarp>
          </a:bodyPr>
          <a:lstStyle>
            <a:lvl1pPr>
              <a:defRPr sz="1200">
                <a:solidFill>
                  <a:srgbClr val="FFFFCC"/>
                </a:solidFill>
                <a:latin typeface="Franklin Gothic Medium Cond" pitchFamily="34" charset="0"/>
              </a:defRPr>
            </a:lvl1pPr>
          </a:lstStyle>
          <a:p>
            <a:r>
              <a:rPr lang="en-US" smtClean="0"/>
              <a:t>NOAA Office of International Affairs</a:t>
            </a:r>
            <a:endParaRPr lang="en-US"/>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CC"/>
                </a:solidFill>
                <a:latin typeface="Franklin Gothic Medium Cond" pitchFamily="34" charset="0"/>
              </a:defRPr>
            </a:lvl1pPr>
          </a:lstStyle>
          <a:p>
            <a:fld id="{B991410E-0A48-4E85-A277-203C7C796850}" type="slidenum">
              <a:rPr lang="en-US" smtClean="0"/>
              <a:pPr/>
              <a:t>‹#›</a:t>
            </a:fld>
            <a:endParaRPr lang="en-US"/>
          </a:p>
        </p:txBody>
      </p:sp>
      <p:pic>
        <p:nvPicPr>
          <p:cNvPr id="1031" name="Picture 7" descr="Dept of Commerce Seal"/>
          <p:cNvPicPr>
            <a:picLocks noChangeAspect="1" noChangeArrowheads="1"/>
          </p:cNvPicPr>
          <p:nvPr/>
        </p:nvPicPr>
        <p:blipFill>
          <a:blip r:embed="rId11" cstate="print"/>
          <a:srcRect/>
          <a:stretch>
            <a:fillRect/>
          </a:stretch>
        </p:blipFill>
        <p:spPr bwMode="auto">
          <a:xfrm>
            <a:off x="117475" y="6588125"/>
            <a:ext cx="236538" cy="234950"/>
          </a:xfrm>
          <a:prstGeom prst="rect">
            <a:avLst/>
          </a:prstGeom>
          <a:noFill/>
        </p:spPr>
      </p:pic>
      <p:pic>
        <p:nvPicPr>
          <p:cNvPr id="1032" name="Picture 8" descr="NOAA"/>
          <p:cNvPicPr>
            <a:picLocks noChangeAspect="1" noChangeArrowheads="1"/>
          </p:cNvPicPr>
          <p:nvPr/>
        </p:nvPicPr>
        <p:blipFill>
          <a:blip r:embed="rId12" cstate="print"/>
          <a:srcRect/>
          <a:stretch>
            <a:fillRect/>
          </a:stretch>
        </p:blipFill>
        <p:spPr bwMode="auto">
          <a:xfrm>
            <a:off x="346075" y="6591300"/>
            <a:ext cx="228600" cy="228600"/>
          </a:xfrm>
          <a:prstGeom prst="rect">
            <a:avLst/>
          </a:prstGeom>
          <a:noFill/>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timing>
    <p:tnLst>
      <p:par>
        <p:cTn id="1" dur="indefinite" restart="never" nodeType="tmRoot"/>
      </p:par>
    </p:tnLst>
  </p:timing>
  <p:hf hdr="0" dt="0"/>
  <p:txStyles>
    <p:titleStyle>
      <a:lvl1pPr algn="r" rtl="0" eaLnBrk="1" fontAlgn="base" hangingPunct="1">
        <a:lnSpc>
          <a:spcPct val="90000"/>
        </a:lnSpc>
        <a:spcBef>
          <a:spcPct val="0"/>
        </a:spcBef>
        <a:spcAft>
          <a:spcPct val="0"/>
        </a:spcAft>
        <a:defRPr sz="4400">
          <a:solidFill>
            <a:srgbClr val="FFFFCC"/>
          </a:solidFill>
          <a:effectLst/>
          <a:latin typeface="Franklin Gothic Demi" pitchFamily="34" charset="0"/>
          <a:ea typeface="+mj-ea"/>
          <a:cs typeface="+mj-cs"/>
        </a:defRPr>
      </a:lvl1pPr>
      <a:lvl2pPr algn="r" rtl="0" eaLnBrk="1" fontAlgn="base" hangingPunct="1">
        <a:lnSpc>
          <a:spcPct val="90000"/>
        </a:lnSpc>
        <a:spcBef>
          <a:spcPct val="0"/>
        </a:spcBef>
        <a:spcAft>
          <a:spcPct val="0"/>
        </a:spcAft>
        <a:defRPr sz="4400">
          <a:solidFill>
            <a:srgbClr val="FFFFCC"/>
          </a:solidFill>
          <a:latin typeface="SolexBlackLiningItalic" pitchFamily="2" charset="0"/>
        </a:defRPr>
      </a:lvl2pPr>
      <a:lvl3pPr algn="r" rtl="0" eaLnBrk="1" fontAlgn="base" hangingPunct="1">
        <a:lnSpc>
          <a:spcPct val="90000"/>
        </a:lnSpc>
        <a:spcBef>
          <a:spcPct val="0"/>
        </a:spcBef>
        <a:spcAft>
          <a:spcPct val="0"/>
        </a:spcAft>
        <a:defRPr sz="4400">
          <a:solidFill>
            <a:srgbClr val="FFFFCC"/>
          </a:solidFill>
          <a:latin typeface="SolexBlackLiningItalic" pitchFamily="2" charset="0"/>
        </a:defRPr>
      </a:lvl3pPr>
      <a:lvl4pPr algn="r" rtl="0" eaLnBrk="1" fontAlgn="base" hangingPunct="1">
        <a:lnSpc>
          <a:spcPct val="90000"/>
        </a:lnSpc>
        <a:spcBef>
          <a:spcPct val="0"/>
        </a:spcBef>
        <a:spcAft>
          <a:spcPct val="0"/>
        </a:spcAft>
        <a:defRPr sz="4400">
          <a:solidFill>
            <a:srgbClr val="FFFFCC"/>
          </a:solidFill>
          <a:latin typeface="SolexBlackLiningItalic" pitchFamily="2" charset="0"/>
        </a:defRPr>
      </a:lvl4pPr>
      <a:lvl5pPr algn="r" rtl="0" eaLnBrk="1" fontAlgn="base" hangingPunct="1">
        <a:lnSpc>
          <a:spcPct val="90000"/>
        </a:lnSpc>
        <a:spcBef>
          <a:spcPct val="0"/>
        </a:spcBef>
        <a:spcAft>
          <a:spcPct val="0"/>
        </a:spcAft>
        <a:defRPr sz="4400">
          <a:solidFill>
            <a:srgbClr val="FFFFCC"/>
          </a:solidFill>
          <a:latin typeface="SolexBlackLiningItalic" pitchFamily="2" charset="0"/>
        </a:defRPr>
      </a:lvl5pPr>
      <a:lvl6pPr marL="457200" algn="r" rtl="0" eaLnBrk="1" fontAlgn="base" hangingPunct="1">
        <a:lnSpc>
          <a:spcPct val="90000"/>
        </a:lnSpc>
        <a:spcBef>
          <a:spcPct val="0"/>
        </a:spcBef>
        <a:spcAft>
          <a:spcPct val="0"/>
        </a:spcAft>
        <a:defRPr sz="4400">
          <a:solidFill>
            <a:srgbClr val="FFFFCC"/>
          </a:solidFill>
          <a:latin typeface="SolexBlackLiningItalic" pitchFamily="2" charset="0"/>
        </a:defRPr>
      </a:lvl6pPr>
      <a:lvl7pPr marL="914400" algn="r" rtl="0" eaLnBrk="1" fontAlgn="base" hangingPunct="1">
        <a:lnSpc>
          <a:spcPct val="90000"/>
        </a:lnSpc>
        <a:spcBef>
          <a:spcPct val="0"/>
        </a:spcBef>
        <a:spcAft>
          <a:spcPct val="0"/>
        </a:spcAft>
        <a:defRPr sz="4400">
          <a:solidFill>
            <a:srgbClr val="FFFFCC"/>
          </a:solidFill>
          <a:latin typeface="SolexBlackLiningItalic" pitchFamily="2" charset="0"/>
        </a:defRPr>
      </a:lvl7pPr>
      <a:lvl8pPr marL="1371600" algn="r" rtl="0" eaLnBrk="1" fontAlgn="base" hangingPunct="1">
        <a:lnSpc>
          <a:spcPct val="90000"/>
        </a:lnSpc>
        <a:spcBef>
          <a:spcPct val="0"/>
        </a:spcBef>
        <a:spcAft>
          <a:spcPct val="0"/>
        </a:spcAft>
        <a:defRPr sz="4400">
          <a:solidFill>
            <a:srgbClr val="FFFFCC"/>
          </a:solidFill>
          <a:latin typeface="SolexBlackLiningItalic" pitchFamily="2" charset="0"/>
        </a:defRPr>
      </a:lvl8pPr>
      <a:lvl9pPr marL="1828800" algn="r" rtl="0" eaLnBrk="1" fontAlgn="base" hangingPunct="1">
        <a:lnSpc>
          <a:spcPct val="90000"/>
        </a:lnSpc>
        <a:spcBef>
          <a:spcPct val="0"/>
        </a:spcBef>
        <a:spcAft>
          <a:spcPct val="0"/>
        </a:spcAft>
        <a:defRPr sz="4400">
          <a:solidFill>
            <a:srgbClr val="FFFFCC"/>
          </a:solidFill>
          <a:latin typeface="SolexBlackLiningItalic" pitchFamily="2" charset="0"/>
        </a:defRPr>
      </a:lvl9pPr>
    </p:titleStyle>
    <p:bodyStyle>
      <a:lvl1pPr algn="l" rtl="0" eaLnBrk="1" fontAlgn="base" hangingPunct="1">
        <a:lnSpc>
          <a:spcPct val="90000"/>
        </a:lnSpc>
        <a:spcBef>
          <a:spcPct val="75000"/>
        </a:spcBef>
        <a:spcAft>
          <a:spcPct val="0"/>
        </a:spcAft>
        <a:defRPr sz="2800">
          <a:solidFill>
            <a:schemeClr val="accent1">
              <a:lumMod val="50000"/>
            </a:schemeClr>
          </a:solidFill>
          <a:latin typeface="Franklin Gothic Medium" pitchFamily="34" charset="0"/>
          <a:ea typeface="+mn-ea"/>
          <a:cs typeface="+mn-cs"/>
        </a:defRPr>
      </a:lvl1pPr>
      <a:lvl2pPr marL="514350" indent="-285750" algn="l" rtl="0" eaLnBrk="1" fontAlgn="base" hangingPunct="1">
        <a:spcBef>
          <a:spcPct val="5000"/>
        </a:spcBef>
        <a:spcAft>
          <a:spcPct val="0"/>
        </a:spcAft>
        <a:buFontTx/>
        <a:buBlip>
          <a:blip r:embed="rId13"/>
        </a:buBlip>
        <a:defRPr sz="2000">
          <a:solidFill>
            <a:schemeClr val="accent1">
              <a:lumMod val="50000"/>
            </a:schemeClr>
          </a:solidFill>
          <a:latin typeface="Franklin Gothic Medium Cond" pitchFamily="34" charset="0"/>
        </a:defRPr>
      </a:lvl2pPr>
      <a:lvl3pPr marL="914400" indent="-228600" algn="l" rtl="0" eaLnBrk="1" fontAlgn="base" hangingPunct="1">
        <a:spcBef>
          <a:spcPct val="5000"/>
        </a:spcBef>
        <a:spcAft>
          <a:spcPct val="0"/>
        </a:spcAft>
        <a:buFontTx/>
        <a:buBlip>
          <a:blip r:embed="rId14"/>
        </a:buBlip>
        <a:defRPr sz="1800">
          <a:solidFill>
            <a:schemeClr val="accent1">
              <a:lumMod val="50000"/>
            </a:schemeClr>
          </a:solidFill>
          <a:latin typeface="Franklin Gothic Medium Cond" pitchFamily="34" charset="0"/>
        </a:defRPr>
      </a:lvl3pPr>
      <a:lvl4pPr marL="1257300" indent="-228600" algn="l" rtl="0" eaLnBrk="1" fontAlgn="base" hangingPunct="1">
        <a:spcBef>
          <a:spcPct val="5000"/>
        </a:spcBef>
        <a:spcAft>
          <a:spcPct val="0"/>
        </a:spcAft>
        <a:buFontTx/>
        <a:buBlip>
          <a:blip r:embed="rId15"/>
        </a:buBlip>
        <a:defRPr sz="1600">
          <a:solidFill>
            <a:schemeClr val="accent1">
              <a:lumMod val="50000"/>
            </a:schemeClr>
          </a:solidFill>
          <a:latin typeface="Franklin Gothic Medium Cond" pitchFamily="34" charset="0"/>
        </a:defRPr>
      </a:lvl4pPr>
      <a:lvl5pPr marL="1600200" indent="-228600" algn="l" rtl="0" eaLnBrk="1" fontAlgn="base" hangingPunct="1">
        <a:spcBef>
          <a:spcPct val="5000"/>
        </a:spcBef>
        <a:spcAft>
          <a:spcPct val="0"/>
        </a:spcAft>
        <a:buChar char="»"/>
        <a:defRPr sz="1600">
          <a:solidFill>
            <a:schemeClr val="accent2"/>
          </a:solidFill>
          <a:latin typeface="Franklin Gothic Medium Cond" pitchFamily="34" charset="0"/>
        </a:defRPr>
      </a:lvl5pPr>
      <a:lvl6pPr marL="2057400" indent="-228600" algn="l" rtl="0" eaLnBrk="1" fontAlgn="base" hangingPunct="1">
        <a:spcBef>
          <a:spcPct val="5000"/>
        </a:spcBef>
        <a:spcAft>
          <a:spcPct val="0"/>
        </a:spcAft>
        <a:buChar char="»"/>
        <a:defRPr>
          <a:solidFill>
            <a:schemeClr val="accent2"/>
          </a:solidFill>
          <a:latin typeface="SolexRegularLining" pitchFamily="2" charset="0"/>
        </a:defRPr>
      </a:lvl6pPr>
      <a:lvl7pPr marL="2514600" indent="-228600" algn="l" rtl="0" eaLnBrk="1" fontAlgn="base" hangingPunct="1">
        <a:spcBef>
          <a:spcPct val="5000"/>
        </a:spcBef>
        <a:spcAft>
          <a:spcPct val="0"/>
        </a:spcAft>
        <a:buChar char="»"/>
        <a:defRPr>
          <a:solidFill>
            <a:schemeClr val="accent2"/>
          </a:solidFill>
          <a:latin typeface="SolexRegularLining" pitchFamily="2" charset="0"/>
        </a:defRPr>
      </a:lvl7pPr>
      <a:lvl8pPr marL="2971800" indent="-228600" algn="l" rtl="0" eaLnBrk="1" fontAlgn="base" hangingPunct="1">
        <a:spcBef>
          <a:spcPct val="5000"/>
        </a:spcBef>
        <a:spcAft>
          <a:spcPct val="0"/>
        </a:spcAft>
        <a:buChar char="»"/>
        <a:defRPr>
          <a:solidFill>
            <a:schemeClr val="accent2"/>
          </a:solidFill>
          <a:latin typeface="SolexRegularLining" pitchFamily="2" charset="0"/>
        </a:defRPr>
      </a:lvl8pPr>
      <a:lvl9pPr marL="3429000" indent="-228600" algn="l" rtl="0" eaLnBrk="1" fontAlgn="base" hangingPunct="1">
        <a:spcBef>
          <a:spcPct val="5000"/>
        </a:spcBef>
        <a:spcAft>
          <a:spcPct val="0"/>
        </a:spcAft>
        <a:buChar char="»"/>
        <a:defRPr>
          <a:solidFill>
            <a:schemeClr val="accent2"/>
          </a:solidFill>
          <a:latin typeface="SolexRegularLining"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NOAA’s </a:t>
            </a:r>
            <a:br>
              <a:rPr lang="en-US" sz="4000" dirty="0" smtClean="0"/>
            </a:br>
            <a:r>
              <a:rPr lang="en-US" sz="4000" dirty="0" smtClean="0"/>
              <a:t>Office of International Affairs (OIA)</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&amp; Water</a:t>
            </a:r>
            <a:br>
              <a:rPr lang="en-US" dirty="0" smtClean="0"/>
            </a:br>
            <a:r>
              <a:rPr lang="en-US" sz="2800" dirty="0" smtClean="0">
                <a:latin typeface="Franklin Gothic Medium Cond" pitchFamily="34" charset="0"/>
              </a:rPr>
              <a:t>International Issues</a:t>
            </a:r>
            <a:endParaRPr lang="en-US" sz="2800" dirty="0">
              <a:latin typeface="Franklin Gothic Medium Cond" pitchFamily="34" charset="0"/>
            </a:endParaRPr>
          </a:p>
        </p:txBody>
      </p:sp>
      <p:sp>
        <p:nvSpPr>
          <p:cNvPr id="8" name="Content Placeholder 7"/>
          <p:cNvSpPr>
            <a:spLocks noGrp="1"/>
          </p:cNvSpPr>
          <p:nvPr>
            <p:ph idx="1"/>
          </p:nvPr>
        </p:nvSpPr>
        <p:spPr/>
        <p:txBody>
          <a:bodyPr/>
          <a:lstStyle/>
          <a:p>
            <a:r>
              <a:rPr lang="en-US" dirty="0" smtClean="0"/>
              <a:t>Observations, data, modeling</a:t>
            </a:r>
          </a:p>
          <a:p>
            <a:r>
              <a:rPr lang="en-US" dirty="0" smtClean="0"/>
              <a:t>Tsunami follow-on</a:t>
            </a:r>
          </a:p>
          <a:p>
            <a:r>
              <a:rPr lang="en-US" dirty="0" smtClean="0"/>
              <a:t>Natural hazards and </a:t>
            </a:r>
            <a:br>
              <a:rPr lang="en-US" dirty="0" smtClean="0"/>
            </a:br>
            <a:r>
              <a:rPr lang="en-US" dirty="0" smtClean="0"/>
              <a:t>warnings</a:t>
            </a:r>
          </a:p>
          <a:p>
            <a:r>
              <a:rPr lang="en-US" dirty="0" smtClean="0"/>
              <a:t>Community resilience </a:t>
            </a:r>
          </a:p>
        </p:txBody>
      </p:sp>
      <p:sp>
        <p:nvSpPr>
          <p:cNvPr id="7" name="Footer Placeholder 6"/>
          <p:cNvSpPr>
            <a:spLocks noGrp="1"/>
          </p:cNvSpPr>
          <p:nvPr>
            <p:ph type="ftr" sz="quarter" idx="10"/>
          </p:nvPr>
        </p:nvSpPr>
        <p:spPr/>
        <p:txBody>
          <a:bodyPr/>
          <a:lstStyle/>
          <a:p>
            <a:r>
              <a:rPr lang="en-US" smtClean="0"/>
              <a:t>NOAA Office of International Affairs</a:t>
            </a:r>
            <a:endParaRPr lang="en-US"/>
          </a:p>
        </p:txBody>
      </p:sp>
      <p:pic>
        <p:nvPicPr>
          <p:cNvPr id="5122" name="Picture 2" descr="W:\Movies, Images and Sounds\Tsunami\IOTWS_082206-schematic-500.jpg"/>
          <p:cNvPicPr>
            <a:picLocks noChangeAspect="1" noChangeArrowheads="1"/>
          </p:cNvPicPr>
          <p:nvPr/>
        </p:nvPicPr>
        <p:blipFill>
          <a:blip r:embed="rId3"/>
          <a:srcRect/>
          <a:stretch>
            <a:fillRect/>
          </a:stretch>
        </p:blipFill>
        <p:spPr bwMode="auto">
          <a:xfrm>
            <a:off x="4572000" y="3657600"/>
            <a:ext cx="4408630" cy="2847975"/>
          </a:xfrm>
          <a:prstGeom prst="rect">
            <a:avLst/>
          </a:prstGeom>
          <a:noFill/>
          <a:effectLst>
            <a:outerShdw blurRad="50800" dist="38100" dir="5400000" algn="t" rotWithShape="0">
              <a:prstClr val="black">
                <a:alpha val="40000"/>
              </a:prstClr>
            </a:outerShdw>
          </a:effectLst>
        </p:spPr>
      </p:pic>
      <p:pic>
        <p:nvPicPr>
          <p:cNvPr id="5123" name="Picture 3" descr="W:\Movies, Images and Sounds\Tsunami\Samoa California - 50th TsunamiReady 2 LR.jpg"/>
          <p:cNvPicPr>
            <a:picLocks noChangeAspect="1" noChangeArrowheads="1"/>
          </p:cNvPicPr>
          <p:nvPr/>
        </p:nvPicPr>
        <p:blipFill>
          <a:blip r:embed="rId4"/>
          <a:srcRect l="20857" t="28286" r="12286" b="5429"/>
          <a:stretch>
            <a:fillRect/>
          </a:stretch>
        </p:blipFill>
        <p:spPr bwMode="auto">
          <a:xfrm>
            <a:off x="5442815" y="1600200"/>
            <a:ext cx="2667000" cy="1983154"/>
          </a:xfrm>
          <a:prstGeom prst="rect">
            <a:avLst/>
          </a:prstGeom>
          <a:noFill/>
          <a:effectLst>
            <a:outerShdw blurRad="50800" dist="38100" dir="5400000" algn="t" rotWithShape="0">
              <a:prstClr val="black">
                <a:alpha val="40000"/>
              </a:prstClr>
            </a:outerShdw>
          </a:effectLst>
        </p:spPr>
      </p:pic>
      <p:sp>
        <p:nvSpPr>
          <p:cNvPr id="9" name="Slide Number Placeholder 8"/>
          <p:cNvSpPr>
            <a:spLocks noGrp="1"/>
          </p:cNvSpPr>
          <p:nvPr>
            <p:ph type="sldNum" sz="quarter" idx="11"/>
          </p:nvPr>
        </p:nvSpPr>
        <p:spPr/>
        <p:txBody>
          <a:bodyPr/>
          <a:lstStyle/>
          <a:p>
            <a:fld id="{B991410E-0A48-4E85-A277-203C7C796850}"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Commerce &amp; Transportation</a:t>
            </a:r>
            <a:br>
              <a:rPr lang="en-US" dirty="0" smtClean="0"/>
            </a:br>
            <a:r>
              <a:rPr lang="en-US" sz="2800" dirty="0" smtClean="0">
                <a:latin typeface="Franklin Gothic Medium Cond" pitchFamily="34" charset="0"/>
              </a:rPr>
              <a:t>International Issues</a:t>
            </a:r>
            <a:endParaRPr lang="en-US" sz="2800" dirty="0">
              <a:latin typeface="Franklin Gothic Medium Cond" pitchFamily="34" charset="0"/>
            </a:endParaRPr>
          </a:p>
        </p:txBody>
      </p:sp>
      <p:sp>
        <p:nvSpPr>
          <p:cNvPr id="9" name="Content Placeholder 8"/>
          <p:cNvSpPr>
            <a:spLocks noGrp="1"/>
          </p:cNvSpPr>
          <p:nvPr>
            <p:ph idx="1"/>
          </p:nvPr>
        </p:nvSpPr>
        <p:spPr/>
        <p:txBody>
          <a:bodyPr/>
          <a:lstStyle/>
          <a:p>
            <a:r>
              <a:rPr lang="en-US" smtClean="0"/>
              <a:t>Arctic</a:t>
            </a:r>
          </a:p>
          <a:p>
            <a:r>
              <a:rPr lang="en-US" smtClean="0"/>
              <a:t>Charting and Geodesy</a:t>
            </a:r>
          </a:p>
          <a:p>
            <a:r>
              <a:rPr lang="en-US" smtClean="0"/>
              <a:t>Shipping practices</a:t>
            </a:r>
            <a:endParaRPr lang="en-US" dirty="0" smtClean="0"/>
          </a:p>
        </p:txBody>
      </p:sp>
      <p:sp>
        <p:nvSpPr>
          <p:cNvPr id="7" name="Footer Placeholder 6"/>
          <p:cNvSpPr>
            <a:spLocks noGrp="1"/>
          </p:cNvSpPr>
          <p:nvPr>
            <p:ph type="ftr" sz="quarter" idx="10"/>
          </p:nvPr>
        </p:nvSpPr>
        <p:spPr/>
        <p:txBody>
          <a:bodyPr/>
          <a:lstStyle/>
          <a:p>
            <a:r>
              <a:rPr lang="en-US" smtClean="0"/>
              <a:t>NOAA Office of International Affairs</a:t>
            </a:r>
            <a:endParaRPr lang="en-US"/>
          </a:p>
        </p:txBody>
      </p:sp>
      <p:pic>
        <p:nvPicPr>
          <p:cNvPr id="6147" name="Picture 3" descr="W:\Movies, Images and Sounds\NOS\Geodetic Marker forest-service-monument.jpg"/>
          <p:cNvPicPr>
            <a:picLocks noChangeAspect="1" noChangeArrowheads="1"/>
          </p:cNvPicPr>
          <p:nvPr/>
        </p:nvPicPr>
        <p:blipFill>
          <a:blip r:embed="rId3"/>
          <a:srcRect/>
          <a:stretch>
            <a:fillRect/>
          </a:stretch>
        </p:blipFill>
        <p:spPr bwMode="auto">
          <a:xfrm>
            <a:off x="5334000" y="1676400"/>
            <a:ext cx="3553691" cy="4343400"/>
          </a:xfrm>
          <a:prstGeom prst="rect">
            <a:avLst/>
          </a:prstGeom>
          <a:noFill/>
          <a:effectLst>
            <a:outerShdw blurRad="50800" dist="38100" dir="5400000" algn="t" rotWithShape="0">
              <a:prstClr val="black">
                <a:alpha val="40000"/>
              </a:prstClr>
            </a:outerShdw>
          </a:effectLst>
        </p:spPr>
      </p:pic>
      <p:pic>
        <p:nvPicPr>
          <p:cNvPr id="6146" name="Picture 2" descr="W:\Movies, Images and Sounds\NOS\NavSystem_PORTS\MTScongestion.jpg"/>
          <p:cNvPicPr>
            <a:picLocks noChangeAspect="1" noChangeArrowheads="1"/>
          </p:cNvPicPr>
          <p:nvPr/>
        </p:nvPicPr>
        <p:blipFill>
          <a:blip r:embed="rId4"/>
          <a:srcRect/>
          <a:stretch>
            <a:fillRect/>
          </a:stretch>
        </p:blipFill>
        <p:spPr bwMode="auto">
          <a:xfrm>
            <a:off x="3657600" y="3048000"/>
            <a:ext cx="2313432" cy="3337560"/>
          </a:xfrm>
          <a:prstGeom prst="rect">
            <a:avLst/>
          </a:prstGeom>
          <a:noFill/>
          <a:ln w="19050">
            <a:solidFill>
              <a:schemeClr val="tx1"/>
            </a:solidFill>
          </a:ln>
          <a:effectLst>
            <a:outerShdw blurRad="50800" dist="38100" dir="5400000" algn="t" rotWithShape="0">
              <a:prstClr val="black">
                <a:alpha val="40000"/>
              </a:prstClr>
            </a:outerShdw>
          </a:effectLst>
        </p:spPr>
      </p:pic>
      <p:sp>
        <p:nvSpPr>
          <p:cNvPr id="8" name="Slide Number Placeholder 7"/>
          <p:cNvSpPr>
            <a:spLocks noGrp="1"/>
          </p:cNvSpPr>
          <p:nvPr>
            <p:ph type="sldNum" sz="quarter" idx="11"/>
          </p:nvPr>
        </p:nvSpPr>
        <p:spPr/>
        <p:txBody>
          <a:bodyPr/>
          <a:lstStyle/>
          <a:p>
            <a:fld id="{B991410E-0A48-4E85-A277-203C7C796850}"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International Issues</a:t>
            </a:r>
            <a:br>
              <a:rPr lang="en-US" dirty="0" smtClean="0"/>
            </a:br>
            <a:r>
              <a:rPr lang="en-US" sz="2800" dirty="0" smtClean="0">
                <a:latin typeface="Franklin Gothic Medium Cond" pitchFamily="34" charset="0"/>
              </a:rPr>
              <a:t>By Goal Team</a:t>
            </a:r>
            <a:endParaRPr lang="en-US" sz="2800" dirty="0">
              <a:latin typeface="Franklin Gothic Medium Cond" pitchFamily="34" charset="0"/>
            </a:endParaRPr>
          </a:p>
        </p:txBody>
      </p:sp>
      <p:sp>
        <p:nvSpPr>
          <p:cNvPr id="4" name="Footer Placeholder 3"/>
          <p:cNvSpPr>
            <a:spLocks noGrp="1"/>
          </p:cNvSpPr>
          <p:nvPr>
            <p:ph type="ftr" sz="quarter" idx="10"/>
          </p:nvPr>
        </p:nvSpPr>
        <p:spPr/>
        <p:txBody>
          <a:bodyPr/>
          <a:lstStyle/>
          <a:p>
            <a:r>
              <a:rPr lang="en-US" smtClean="0"/>
              <a:t>NOAA Office of International Affairs</a:t>
            </a:r>
            <a:endParaRPr lang="en-US"/>
          </a:p>
        </p:txBody>
      </p:sp>
      <p:sp>
        <p:nvSpPr>
          <p:cNvPr id="7" name="Content Placeholder 6"/>
          <p:cNvSpPr>
            <a:spLocks noGrp="1"/>
          </p:cNvSpPr>
          <p:nvPr>
            <p:ph idx="4294967295"/>
          </p:nvPr>
        </p:nvSpPr>
        <p:spPr>
          <a:xfrm>
            <a:off x="457200" y="4533900"/>
            <a:ext cx="1676400" cy="685800"/>
          </a:xfrm>
          <a:prstGeom prst="rect">
            <a:avLst/>
          </a:prstGeom>
          <a:ln/>
        </p:spPr>
        <p:style>
          <a:lnRef idx="1">
            <a:schemeClr val="dk1"/>
          </a:lnRef>
          <a:fillRef idx="2">
            <a:schemeClr val="dk1"/>
          </a:fillRef>
          <a:effectRef idx="1">
            <a:schemeClr val="dk1"/>
          </a:effectRef>
          <a:fontRef idx="minor">
            <a:schemeClr val="dk1"/>
          </a:fontRef>
        </p:style>
        <p:txBody>
          <a:bodyPr rtlCol="0" anchor="ctr">
            <a:normAutofit/>
          </a:bodyPr>
          <a:lstStyle/>
          <a:p>
            <a:pPr algn="ctr">
              <a:buNone/>
            </a:pPr>
            <a:r>
              <a:rPr lang="en-US" sz="1800" dirty="0" smtClean="0">
                <a:solidFill>
                  <a:schemeClr val="bg1"/>
                </a:solidFill>
                <a:latin typeface="Franklin Gothic Medium Cond" pitchFamily="34" charset="0"/>
              </a:rPr>
              <a:t>Weather and Water</a:t>
            </a:r>
            <a:endParaRPr lang="en-US" sz="1800" dirty="0">
              <a:solidFill>
                <a:schemeClr val="bg1"/>
              </a:solidFill>
              <a:latin typeface="Franklin Gothic Medium Cond" pitchFamily="34" charset="0"/>
            </a:endParaRPr>
          </a:p>
        </p:txBody>
      </p:sp>
      <p:sp>
        <p:nvSpPr>
          <p:cNvPr id="5" name="Rectangle 4"/>
          <p:cNvSpPr/>
          <p:nvPr/>
        </p:nvSpPr>
        <p:spPr>
          <a:xfrm>
            <a:off x="457200" y="2209800"/>
            <a:ext cx="1676400" cy="6858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latin typeface="Franklin Gothic Medium Cond" pitchFamily="34" charset="0"/>
              </a:rPr>
              <a:t>Ecosystems</a:t>
            </a:r>
            <a:endParaRPr lang="en-US" dirty="0">
              <a:solidFill>
                <a:schemeClr val="bg1"/>
              </a:solidFill>
              <a:latin typeface="Franklin Gothic Medium Cond" pitchFamily="34" charset="0"/>
            </a:endParaRPr>
          </a:p>
        </p:txBody>
      </p:sp>
      <p:sp>
        <p:nvSpPr>
          <p:cNvPr id="6" name="Rectangle 5"/>
          <p:cNvSpPr/>
          <p:nvPr/>
        </p:nvSpPr>
        <p:spPr>
          <a:xfrm>
            <a:off x="457200" y="3352800"/>
            <a:ext cx="1676400" cy="6858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latin typeface="Franklin Gothic Medium Cond" pitchFamily="34" charset="0"/>
              </a:rPr>
              <a:t>Climate</a:t>
            </a:r>
            <a:endParaRPr lang="en-US" dirty="0">
              <a:solidFill>
                <a:schemeClr val="bg1"/>
              </a:solidFill>
              <a:latin typeface="Franklin Gothic Medium Cond" pitchFamily="34" charset="0"/>
            </a:endParaRPr>
          </a:p>
        </p:txBody>
      </p:sp>
      <p:sp>
        <p:nvSpPr>
          <p:cNvPr id="8" name="Content Placeholder 6"/>
          <p:cNvSpPr txBox="1">
            <a:spLocks/>
          </p:cNvSpPr>
          <p:nvPr/>
        </p:nvSpPr>
        <p:spPr>
          <a:xfrm>
            <a:off x="457200" y="5638800"/>
            <a:ext cx="1676400" cy="685800"/>
          </a:xfrm>
          <a:prstGeom prst="rect">
            <a:avLst/>
          </a:prstGeom>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lgn="ctr">
              <a:spcBef>
                <a:spcPct val="20000"/>
              </a:spcBef>
              <a:buFont typeface="Arial" pitchFamily="34" charset="0"/>
              <a:buNone/>
            </a:pPr>
            <a:r>
              <a:rPr kumimoji="0" lang="en-US" b="0" i="0" u="none" strike="noStrike" kern="1200" cap="none" spc="0" normalizeH="0" baseline="0" noProof="0" dirty="0" smtClean="0">
                <a:ln>
                  <a:noFill/>
                </a:ln>
                <a:solidFill>
                  <a:schemeClr val="bg1"/>
                </a:solidFill>
                <a:effectLst/>
                <a:uLnTx/>
                <a:uFillTx/>
                <a:latin typeface="Franklin Gothic Medium Cond" pitchFamily="34" charset="0"/>
              </a:rPr>
              <a:t>Commerce and</a:t>
            </a:r>
            <a:br>
              <a:rPr kumimoji="0" lang="en-US" b="0" i="0" u="none" strike="noStrike" kern="1200" cap="none" spc="0" normalizeH="0" baseline="0" noProof="0" dirty="0" smtClean="0">
                <a:ln>
                  <a:noFill/>
                </a:ln>
                <a:solidFill>
                  <a:schemeClr val="bg1"/>
                </a:solidFill>
                <a:effectLst/>
                <a:uLnTx/>
                <a:uFillTx/>
                <a:latin typeface="Franklin Gothic Medium Cond" pitchFamily="34" charset="0"/>
              </a:rPr>
            </a:br>
            <a:r>
              <a:rPr kumimoji="0" lang="en-US" b="0" i="0" u="none" strike="noStrike" kern="1200" cap="none" spc="0" normalizeH="0" baseline="0" noProof="0" dirty="0" smtClean="0">
                <a:ln>
                  <a:noFill/>
                </a:ln>
                <a:solidFill>
                  <a:schemeClr val="bg1"/>
                </a:solidFill>
                <a:effectLst/>
                <a:uLnTx/>
                <a:uFillTx/>
                <a:latin typeface="Franklin Gothic Medium Cond" pitchFamily="34" charset="0"/>
              </a:rPr>
              <a:t>Transportation</a:t>
            </a:r>
            <a:endParaRPr kumimoji="0" lang="en-US" b="0" i="0" u="none" strike="noStrike" kern="1200" cap="none" spc="0" normalizeH="0" baseline="0" noProof="0" dirty="0">
              <a:ln>
                <a:noFill/>
              </a:ln>
              <a:solidFill>
                <a:schemeClr val="bg1"/>
              </a:solidFill>
              <a:effectLst/>
              <a:uLnTx/>
              <a:uFillTx/>
              <a:latin typeface="Franklin Gothic Medium Cond" pitchFamily="34" charset="0"/>
            </a:endParaRPr>
          </a:p>
        </p:txBody>
      </p:sp>
      <p:sp>
        <p:nvSpPr>
          <p:cNvPr id="9" name="Rectangle 8"/>
          <p:cNvSpPr/>
          <p:nvPr/>
        </p:nvSpPr>
        <p:spPr>
          <a:xfrm>
            <a:off x="2743200" y="2057400"/>
            <a:ext cx="3810000" cy="990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1600" dirty="0" smtClean="0">
                <a:solidFill>
                  <a:schemeClr val="bg1"/>
                </a:solidFill>
                <a:latin typeface="Franklin Gothic Medium Cond" pitchFamily="34" charset="0"/>
              </a:rPr>
              <a:t>MSRA – international obligations</a:t>
            </a:r>
          </a:p>
          <a:p>
            <a:r>
              <a:rPr lang="en-US" sz="1600" dirty="0" smtClean="0">
                <a:solidFill>
                  <a:schemeClr val="bg1"/>
                </a:solidFill>
                <a:latin typeface="Franklin Gothic Medium Cond" pitchFamily="34" charset="0"/>
              </a:rPr>
              <a:t>Ecosystem Approaches, </a:t>
            </a:r>
            <a:r>
              <a:rPr lang="en-US" sz="1600" dirty="0" err="1" smtClean="0">
                <a:solidFill>
                  <a:schemeClr val="bg1"/>
                </a:solidFill>
                <a:latin typeface="Franklin Gothic Medium Cond" pitchFamily="34" charset="0"/>
              </a:rPr>
              <a:t>VMEs</a:t>
            </a:r>
            <a:r>
              <a:rPr lang="en-US" sz="1600" dirty="0" smtClean="0">
                <a:solidFill>
                  <a:schemeClr val="bg1"/>
                </a:solidFill>
                <a:latin typeface="Franklin Gothic Medium Cond" pitchFamily="34" charset="0"/>
              </a:rPr>
              <a:t>, LME</a:t>
            </a:r>
          </a:p>
          <a:p>
            <a:r>
              <a:rPr lang="en-US" sz="1600" dirty="0" smtClean="0">
                <a:solidFill>
                  <a:schemeClr val="bg1"/>
                </a:solidFill>
                <a:latin typeface="Franklin Gothic Medium Cond" pitchFamily="34" charset="0"/>
              </a:rPr>
              <a:t>Marine mammals, Coral Reefs, </a:t>
            </a:r>
          </a:p>
          <a:p>
            <a:r>
              <a:rPr lang="en-US" sz="1600" dirty="0" smtClean="0">
                <a:solidFill>
                  <a:schemeClr val="bg1"/>
                </a:solidFill>
                <a:latin typeface="Franklin Gothic Medium Cond" pitchFamily="34" charset="0"/>
              </a:rPr>
              <a:t>Protected Areas, Polar Areas</a:t>
            </a:r>
            <a:endParaRPr lang="en-US" sz="1600" dirty="0">
              <a:solidFill>
                <a:schemeClr val="bg1"/>
              </a:solidFill>
              <a:latin typeface="Franklin Gothic Medium Cond" pitchFamily="34" charset="0"/>
            </a:endParaRPr>
          </a:p>
        </p:txBody>
      </p:sp>
      <p:sp>
        <p:nvSpPr>
          <p:cNvPr id="10" name="Rectangle 9"/>
          <p:cNvSpPr/>
          <p:nvPr/>
        </p:nvSpPr>
        <p:spPr>
          <a:xfrm>
            <a:off x="2743200" y="3200400"/>
            <a:ext cx="3810000" cy="990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1600" dirty="0" smtClean="0">
                <a:solidFill>
                  <a:schemeClr val="bg1"/>
                </a:solidFill>
                <a:latin typeface="Franklin Gothic Medium Cond" pitchFamily="34" charset="0"/>
              </a:rPr>
              <a:t>UNFCCC, IPCC</a:t>
            </a:r>
          </a:p>
          <a:p>
            <a:r>
              <a:rPr lang="en-US" sz="1600" dirty="0" smtClean="0">
                <a:solidFill>
                  <a:schemeClr val="bg1"/>
                </a:solidFill>
                <a:latin typeface="Franklin Gothic Medium Cond" pitchFamily="34" charset="0"/>
              </a:rPr>
              <a:t>Observations, data, modeling</a:t>
            </a:r>
          </a:p>
          <a:p>
            <a:r>
              <a:rPr lang="en-US" sz="1600" dirty="0" smtClean="0">
                <a:solidFill>
                  <a:schemeClr val="bg1"/>
                </a:solidFill>
                <a:latin typeface="Franklin Gothic Medium Cond" pitchFamily="34" charset="0"/>
              </a:rPr>
              <a:t>Adaptation</a:t>
            </a:r>
            <a:endParaRPr lang="en-US" sz="1600" dirty="0">
              <a:solidFill>
                <a:schemeClr val="bg1"/>
              </a:solidFill>
              <a:latin typeface="Franklin Gothic Medium Cond" pitchFamily="34" charset="0"/>
            </a:endParaRPr>
          </a:p>
        </p:txBody>
      </p:sp>
      <p:sp>
        <p:nvSpPr>
          <p:cNvPr id="11" name="Rectangle 10"/>
          <p:cNvSpPr/>
          <p:nvPr/>
        </p:nvSpPr>
        <p:spPr>
          <a:xfrm>
            <a:off x="2743200" y="4381500"/>
            <a:ext cx="3810000" cy="990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1600" dirty="0" smtClean="0">
                <a:solidFill>
                  <a:schemeClr val="bg1"/>
                </a:solidFill>
                <a:latin typeface="Franklin Gothic Medium Cond" pitchFamily="34" charset="0"/>
              </a:rPr>
              <a:t>Observations, data, modeling</a:t>
            </a:r>
          </a:p>
          <a:p>
            <a:r>
              <a:rPr lang="en-US" sz="1600" dirty="0" smtClean="0">
                <a:solidFill>
                  <a:schemeClr val="bg1"/>
                </a:solidFill>
                <a:latin typeface="Franklin Gothic Medium Cond" pitchFamily="34" charset="0"/>
              </a:rPr>
              <a:t>Tsunami follow-on</a:t>
            </a:r>
          </a:p>
          <a:p>
            <a:r>
              <a:rPr lang="en-US" sz="1600" dirty="0" smtClean="0">
                <a:solidFill>
                  <a:schemeClr val="bg1"/>
                </a:solidFill>
                <a:latin typeface="Franklin Gothic Medium Cond" pitchFamily="34" charset="0"/>
              </a:rPr>
              <a:t>Natural hazards and warnings</a:t>
            </a:r>
          </a:p>
          <a:p>
            <a:r>
              <a:rPr lang="en-US" sz="1600" dirty="0" smtClean="0">
                <a:solidFill>
                  <a:schemeClr val="bg1"/>
                </a:solidFill>
                <a:latin typeface="Franklin Gothic Medium Cond" pitchFamily="34" charset="0"/>
              </a:rPr>
              <a:t>Community resilience </a:t>
            </a:r>
            <a:endParaRPr lang="en-US" sz="1600" dirty="0">
              <a:solidFill>
                <a:schemeClr val="bg1"/>
              </a:solidFill>
              <a:latin typeface="Franklin Gothic Medium Cond" pitchFamily="34" charset="0"/>
            </a:endParaRPr>
          </a:p>
        </p:txBody>
      </p:sp>
      <p:sp>
        <p:nvSpPr>
          <p:cNvPr id="12" name="Rectangle 11"/>
          <p:cNvSpPr/>
          <p:nvPr/>
        </p:nvSpPr>
        <p:spPr>
          <a:xfrm>
            <a:off x="2743200" y="5486400"/>
            <a:ext cx="3810000" cy="990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1600" dirty="0" smtClean="0">
                <a:solidFill>
                  <a:schemeClr val="bg1"/>
                </a:solidFill>
                <a:latin typeface="Franklin Gothic Medium Cond" pitchFamily="34" charset="0"/>
              </a:rPr>
              <a:t>Arctic</a:t>
            </a:r>
          </a:p>
          <a:p>
            <a:r>
              <a:rPr lang="en-US" sz="1600" dirty="0" smtClean="0">
                <a:solidFill>
                  <a:schemeClr val="bg1"/>
                </a:solidFill>
                <a:latin typeface="Franklin Gothic Medium Cond" pitchFamily="34" charset="0"/>
              </a:rPr>
              <a:t>Charting and Geodesy</a:t>
            </a:r>
          </a:p>
          <a:p>
            <a:r>
              <a:rPr lang="en-US" sz="1600" dirty="0" smtClean="0">
                <a:solidFill>
                  <a:schemeClr val="bg1"/>
                </a:solidFill>
                <a:latin typeface="Franklin Gothic Medium Cond" pitchFamily="34" charset="0"/>
              </a:rPr>
              <a:t>Shipping practices</a:t>
            </a:r>
            <a:endParaRPr lang="en-US" sz="1600" dirty="0">
              <a:solidFill>
                <a:schemeClr val="bg1"/>
              </a:solidFill>
              <a:latin typeface="Franklin Gothic Medium Cond" pitchFamily="34" charset="0"/>
            </a:endParaRPr>
          </a:p>
        </p:txBody>
      </p:sp>
      <p:sp>
        <p:nvSpPr>
          <p:cNvPr id="13" name="Rounded Rectangle 12"/>
          <p:cNvSpPr/>
          <p:nvPr/>
        </p:nvSpPr>
        <p:spPr>
          <a:xfrm>
            <a:off x="8077200" y="1447800"/>
            <a:ext cx="8382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latin typeface="Franklin Gothic Medium Cond" pitchFamily="34" charset="0"/>
              </a:rPr>
              <a:t>FAO, IWC, ICCAT, ICRI, </a:t>
            </a:r>
            <a:r>
              <a:rPr lang="en-US" sz="1000" dirty="0" err="1" smtClean="0">
                <a:solidFill>
                  <a:schemeClr val="tx1"/>
                </a:solidFill>
                <a:latin typeface="Franklin Gothic Medium Cond" pitchFamily="34" charset="0"/>
              </a:rPr>
              <a:t>RFMOs</a:t>
            </a:r>
            <a:r>
              <a:rPr lang="en-US" sz="1000" dirty="0" smtClean="0">
                <a:solidFill>
                  <a:schemeClr val="tx1"/>
                </a:solidFill>
                <a:latin typeface="Franklin Gothic Medium Cond" pitchFamily="34" charset="0"/>
              </a:rPr>
              <a:t>, UNEP, ICES, PICES, UNGA, IMO, Arctic, Antarctic, Bilaterals</a:t>
            </a:r>
            <a:endParaRPr lang="en-US" sz="1000" dirty="0">
              <a:solidFill>
                <a:schemeClr val="tx1"/>
              </a:solidFill>
              <a:latin typeface="Franklin Gothic Medium Cond" pitchFamily="34" charset="0"/>
            </a:endParaRPr>
          </a:p>
        </p:txBody>
      </p:sp>
      <p:sp>
        <p:nvSpPr>
          <p:cNvPr id="14" name="Rounded Rectangle 13"/>
          <p:cNvSpPr/>
          <p:nvPr/>
        </p:nvSpPr>
        <p:spPr>
          <a:xfrm>
            <a:off x="8077200" y="3175000"/>
            <a:ext cx="838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latin typeface="Franklin Gothic Medium Cond" pitchFamily="34" charset="0"/>
              </a:rPr>
              <a:t>UNFCCC, IPCC, WMO, IOC, UNEP, GCOS, GOOS, Bilaterals</a:t>
            </a:r>
            <a:endParaRPr lang="en-US" sz="1000" dirty="0">
              <a:solidFill>
                <a:schemeClr val="tx1"/>
              </a:solidFill>
              <a:latin typeface="Franklin Gothic Medium Cond" pitchFamily="34" charset="0"/>
            </a:endParaRPr>
          </a:p>
        </p:txBody>
      </p:sp>
      <p:sp>
        <p:nvSpPr>
          <p:cNvPr id="15" name="Rounded Rectangle 14"/>
          <p:cNvSpPr/>
          <p:nvPr/>
        </p:nvSpPr>
        <p:spPr>
          <a:xfrm>
            <a:off x="8077200" y="4368800"/>
            <a:ext cx="838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latin typeface="Franklin Gothic Medium Cond" pitchFamily="34" charset="0"/>
              </a:rPr>
              <a:t>WMO, IOC,GCOS, GOOS, Bilaterals</a:t>
            </a:r>
            <a:endParaRPr lang="en-US" sz="1000" dirty="0">
              <a:solidFill>
                <a:schemeClr val="tx1"/>
              </a:solidFill>
              <a:latin typeface="Franklin Gothic Medium Cond" pitchFamily="34" charset="0"/>
            </a:endParaRPr>
          </a:p>
        </p:txBody>
      </p:sp>
      <p:sp>
        <p:nvSpPr>
          <p:cNvPr id="16" name="Rounded Rectangle 15"/>
          <p:cNvSpPr/>
          <p:nvPr/>
        </p:nvSpPr>
        <p:spPr>
          <a:xfrm>
            <a:off x="8077200" y="5562600"/>
            <a:ext cx="838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latin typeface="Franklin Gothic Medium Cond" pitchFamily="34" charset="0"/>
              </a:rPr>
              <a:t>IHO, IMO, London Convention, Bilaterals</a:t>
            </a:r>
            <a:endParaRPr lang="en-US" sz="1000" dirty="0">
              <a:solidFill>
                <a:schemeClr val="tx1"/>
              </a:solidFill>
              <a:latin typeface="Franklin Gothic Medium Cond" pitchFamily="34" charset="0"/>
            </a:endParaRPr>
          </a:p>
        </p:txBody>
      </p:sp>
      <p:sp>
        <p:nvSpPr>
          <p:cNvPr id="17" name="Rounded Rectangle 16"/>
          <p:cNvSpPr/>
          <p:nvPr/>
        </p:nvSpPr>
        <p:spPr>
          <a:xfrm>
            <a:off x="7010400" y="1981200"/>
            <a:ext cx="533400" cy="4495800"/>
          </a:xfrm>
          <a:prstGeom prst="roundRect">
            <a:avLst/>
          </a:prstGeom>
          <a:ln/>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sz="1400" dirty="0" smtClean="0">
                <a:solidFill>
                  <a:schemeClr val="bg1"/>
                </a:solidFill>
                <a:latin typeface="Franklin Gothic Medium Cond" pitchFamily="34" charset="0"/>
              </a:rPr>
              <a:t>Earth observations, data, modeling; Oceans; </a:t>
            </a:r>
          </a:p>
          <a:p>
            <a:pPr algn="ctr"/>
            <a:r>
              <a:rPr lang="en-US" sz="1400" dirty="0" smtClean="0">
                <a:solidFill>
                  <a:schemeClr val="bg1"/>
                </a:solidFill>
                <a:latin typeface="Franklin Gothic Medium Cond" pitchFamily="34" charset="0"/>
              </a:rPr>
              <a:t>International Leadership, Environment; Research</a:t>
            </a:r>
          </a:p>
        </p:txBody>
      </p:sp>
      <p:sp>
        <p:nvSpPr>
          <p:cNvPr id="18" name="TextBox 17"/>
          <p:cNvSpPr txBox="1"/>
          <p:nvPr/>
        </p:nvSpPr>
        <p:spPr>
          <a:xfrm>
            <a:off x="6629400" y="3276600"/>
            <a:ext cx="461665" cy="1905000"/>
          </a:xfrm>
          <a:prstGeom prst="rect">
            <a:avLst/>
          </a:prstGeom>
          <a:noFill/>
        </p:spPr>
        <p:txBody>
          <a:bodyPr vert="vert270" wrap="square" rtlCol="0">
            <a:spAutoFit/>
          </a:bodyPr>
          <a:lstStyle/>
          <a:p>
            <a:pPr algn="ctr"/>
            <a:r>
              <a:rPr lang="en-US" dirty="0" smtClean="0">
                <a:solidFill>
                  <a:srgbClr val="00B050"/>
                </a:solidFill>
                <a:latin typeface="Franklin Gothic Heavy" pitchFamily="34" charset="0"/>
              </a:rPr>
              <a:t>Cross-Cuts</a:t>
            </a:r>
            <a:endParaRPr lang="en-US" dirty="0">
              <a:solidFill>
                <a:srgbClr val="00B050"/>
              </a:solidFill>
              <a:latin typeface="Franklin Gothic Heavy" pitchFamily="34" charset="0"/>
            </a:endParaRPr>
          </a:p>
        </p:txBody>
      </p:sp>
      <p:sp>
        <p:nvSpPr>
          <p:cNvPr id="19" name="TextBox 18"/>
          <p:cNvSpPr txBox="1"/>
          <p:nvPr/>
        </p:nvSpPr>
        <p:spPr>
          <a:xfrm>
            <a:off x="7620000" y="1752600"/>
            <a:ext cx="461665" cy="4419600"/>
          </a:xfrm>
          <a:prstGeom prst="rect">
            <a:avLst/>
          </a:prstGeom>
          <a:noFill/>
        </p:spPr>
        <p:txBody>
          <a:bodyPr vert="vert270" wrap="square" rtlCol="0">
            <a:spAutoFit/>
          </a:bodyPr>
          <a:lstStyle/>
          <a:p>
            <a:pPr algn="ctr"/>
            <a:r>
              <a:rPr lang="en-US" dirty="0" smtClean="0">
                <a:solidFill>
                  <a:schemeClr val="accent1">
                    <a:lumMod val="75000"/>
                  </a:schemeClr>
                </a:solidFill>
                <a:latin typeface="Franklin Gothic Heavy" pitchFamily="34" charset="0"/>
              </a:rPr>
              <a:t>International  Engagements</a:t>
            </a:r>
            <a:endParaRPr lang="en-US" dirty="0">
              <a:solidFill>
                <a:schemeClr val="accent1">
                  <a:lumMod val="75000"/>
                </a:schemeClr>
              </a:solidFill>
              <a:latin typeface="Franklin Gothic Heavy" pitchFamily="34" charset="0"/>
            </a:endParaRPr>
          </a:p>
        </p:txBody>
      </p:sp>
      <p:sp>
        <p:nvSpPr>
          <p:cNvPr id="20" name="TextBox 19"/>
          <p:cNvSpPr txBox="1"/>
          <p:nvPr/>
        </p:nvSpPr>
        <p:spPr>
          <a:xfrm>
            <a:off x="838200" y="1411069"/>
            <a:ext cx="7467600" cy="646331"/>
          </a:xfrm>
          <a:prstGeom prst="rect">
            <a:avLst/>
          </a:prstGeom>
          <a:noFill/>
        </p:spPr>
        <p:txBody>
          <a:bodyPr wrap="square" rtlCol="0">
            <a:spAutoFit/>
          </a:bodyPr>
          <a:lstStyle/>
          <a:p>
            <a:pPr algn="ctr"/>
            <a:r>
              <a:rPr lang="en-US" dirty="0" smtClean="0">
                <a:solidFill>
                  <a:schemeClr val="bg1">
                    <a:lumMod val="95000"/>
                    <a:lumOff val="5000"/>
                  </a:schemeClr>
                </a:solidFill>
                <a:latin typeface="Franklin Gothic Medium Cond" pitchFamily="34" charset="0"/>
              </a:rPr>
              <a:t>Overarching and Mutually Supportive International Priorities </a:t>
            </a:r>
          </a:p>
          <a:p>
            <a:pPr algn="ctr"/>
            <a:r>
              <a:rPr lang="en-US" dirty="0" smtClean="0">
                <a:solidFill>
                  <a:schemeClr val="bg1">
                    <a:lumMod val="95000"/>
                    <a:lumOff val="5000"/>
                  </a:schemeClr>
                </a:solidFill>
                <a:latin typeface="Franklin Gothic Medium Cond" pitchFamily="34" charset="0"/>
              </a:rPr>
              <a:t>Cross NOAA’s Goals, Lines and Programs</a:t>
            </a:r>
            <a:endParaRPr lang="en-US" dirty="0">
              <a:solidFill>
                <a:schemeClr val="bg1">
                  <a:lumMod val="95000"/>
                  <a:lumOff val="5000"/>
                </a:schemeClr>
              </a:solidFill>
              <a:latin typeface="Franklin Gothic Medium Cond" pitchFamily="34" charset="0"/>
            </a:endParaRPr>
          </a:p>
        </p:txBody>
      </p:sp>
      <p:cxnSp>
        <p:nvCxnSpPr>
          <p:cNvPr id="22" name="Straight Arrow Connector 21"/>
          <p:cNvCxnSpPr/>
          <p:nvPr/>
        </p:nvCxnSpPr>
        <p:spPr>
          <a:xfrm>
            <a:off x="2286001" y="2513012"/>
            <a:ext cx="3048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2286001" y="3733799"/>
            <a:ext cx="3048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2286001" y="4876800"/>
            <a:ext cx="3048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2286001" y="6094412"/>
            <a:ext cx="3048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rot="16200000" flipH="1">
            <a:off x="2286001" y="2665412"/>
            <a:ext cx="228600"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rot="5400000" flipH="1" flipV="1">
            <a:off x="2286001" y="4495800"/>
            <a:ext cx="228600"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rot="5400000" flipH="1" flipV="1">
            <a:off x="2286001" y="3352799"/>
            <a:ext cx="228600"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rot="16200000" flipH="1">
            <a:off x="2286001" y="3809999"/>
            <a:ext cx="228600"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a:xfrm rot="16200000" flipH="1">
            <a:off x="2286001" y="5105400"/>
            <a:ext cx="228600"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p:nvPr/>
        </p:nvCxnSpPr>
        <p:spPr>
          <a:xfrm rot="5400000" flipH="1" flipV="1">
            <a:off x="2286001" y="5713412"/>
            <a:ext cx="228600"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Slide Number Placeholder 30"/>
          <p:cNvSpPr>
            <a:spLocks noGrp="1"/>
          </p:cNvSpPr>
          <p:nvPr>
            <p:ph type="sldNum" sz="quarter" idx="11"/>
          </p:nvPr>
        </p:nvSpPr>
        <p:spPr/>
        <p:txBody>
          <a:bodyPr/>
          <a:lstStyle/>
          <a:p>
            <a:fld id="{B991410E-0A48-4E85-A277-203C7C796850}"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Opportunity and Challenge</a:t>
            </a:r>
            <a:endParaRPr lang="en-US" dirty="0"/>
          </a:p>
        </p:txBody>
      </p:sp>
      <p:sp>
        <p:nvSpPr>
          <p:cNvPr id="7" name="Footer Placeholder 6"/>
          <p:cNvSpPr>
            <a:spLocks noGrp="1"/>
          </p:cNvSpPr>
          <p:nvPr>
            <p:ph type="ftr" sz="quarter" idx="10"/>
          </p:nvPr>
        </p:nvSpPr>
        <p:spPr/>
        <p:txBody>
          <a:bodyPr/>
          <a:lstStyle/>
          <a:p>
            <a:r>
              <a:rPr lang="en-US" smtClean="0"/>
              <a:t>NOAA Office of International Affairs</a:t>
            </a:r>
            <a:endParaRPr lang="en-US"/>
          </a:p>
        </p:txBody>
      </p:sp>
      <p:sp>
        <p:nvSpPr>
          <p:cNvPr id="5" name="Content Placeholder 2"/>
          <p:cNvSpPr txBox="1">
            <a:spLocks/>
          </p:cNvSpPr>
          <p:nvPr/>
        </p:nvSpPr>
        <p:spPr bwMode="auto">
          <a:xfrm>
            <a:off x="457200" y="1524000"/>
            <a:ext cx="8077200" cy="4876800"/>
          </a:xfrm>
          <a:prstGeom prst="flowChartPunchedCard">
            <a:avLst/>
          </a:prstGeom>
          <a:ln w="9525" cap="flat" cmpd="sng" algn="ctr">
            <a:solidFill>
              <a:schemeClr val="accent2">
                <a:shade val="95000"/>
                <a:satMod val="105000"/>
              </a:schemeClr>
            </a:solidFill>
            <a:prstDash val="solid"/>
            <a:miter lim="800000"/>
            <a:headEnd/>
            <a:tailEnd/>
          </a:ln>
        </p:spPr>
        <p:style>
          <a:lnRef idx="1">
            <a:schemeClr val="accent2"/>
          </a:lnRef>
          <a:fillRef idx="2">
            <a:schemeClr val="accent2"/>
          </a:fillRef>
          <a:effectRef idx="1">
            <a:schemeClr val="accent2"/>
          </a:effectRef>
          <a:fontRef idx="minor">
            <a:schemeClr val="dk1"/>
          </a:fontRef>
        </p:style>
        <p:txBody>
          <a:bodyPr vert="horz" wrap="square" lIns="274320" tIns="0" rIns="274320" bIns="45720" numCol="1" anchor="ctr" anchorCtr="0" compatLnSpc="1">
            <a:prstTxWarp prst="textNoShape">
              <a:avLst/>
            </a:prstTxWarp>
            <a:noAutofit/>
          </a:bodyPr>
          <a:lstStyle/>
          <a:p>
            <a:pPr marL="146050" indent="-146050">
              <a:buNone/>
            </a:pPr>
            <a:r>
              <a:rPr lang="en-US" sz="2800" dirty="0" smtClean="0">
                <a:latin typeface="Franklin Gothic Demi" pitchFamily="34" charset="0"/>
              </a:rPr>
              <a:t>“The new Administration has an historic chance to leverage global opportunities in S&amp;T.  </a:t>
            </a:r>
            <a:br>
              <a:rPr lang="en-US" sz="2800" dirty="0" smtClean="0">
                <a:latin typeface="Franklin Gothic Demi" pitchFamily="34" charset="0"/>
              </a:rPr>
            </a:br>
            <a:r>
              <a:rPr lang="en-US" sz="2800" dirty="0" smtClean="0">
                <a:latin typeface="Franklin Gothic Demi" pitchFamily="34" charset="0"/>
              </a:rPr>
              <a:t>This could strengthen U.S. global leadership, more effectively meet pressing challenges, and embrace the speed of discovery and innovation.  The challenge to the next Administration is to see the world as it is changing and to lead.”</a:t>
            </a:r>
          </a:p>
          <a:p>
            <a:pPr algn="r">
              <a:buNone/>
            </a:pPr>
            <a:r>
              <a:rPr lang="en-US" sz="2000" dirty="0" smtClean="0">
                <a:latin typeface="Franklin Gothic Medium Cond" pitchFamily="34" charset="0"/>
              </a:rPr>
              <a:t>Gerald </a:t>
            </a:r>
            <a:r>
              <a:rPr lang="en-US" sz="2000" dirty="0" err="1" smtClean="0">
                <a:latin typeface="Franklin Gothic Medium Cond" pitchFamily="34" charset="0"/>
              </a:rPr>
              <a:t>Hane</a:t>
            </a:r>
            <a:r>
              <a:rPr lang="en-US" sz="2000" dirty="0" smtClean="0">
                <a:latin typeface="Franklin Gothic Medium Cond" pitchFamily="34" charset="0"/>
              </a:rPr>
              <a:t> in Issues in Science and Technology</a:t>
            </a:r>
            <a:endParaRPr lang="en-US" sz="2000" dirty="0">
              <a:latin typeface="Franklin Gothic Medium Cond" pitchFamily="34" charset="0"/>
            </a:endParaRPr>
          </a:p>
        </p:txBody>
      </p:sp>
      <p:sp>
        <p:nvSpPr>
          <p:cNvPr id="6" name="Slide Number Placeholder 5"/>
          <p:cNvSpPr>
            <a:spLocks noGrp="1"/>
          </p:cNvSpPr>
          <p:nvPr>
            <p:ph type="sldNum" sz="quarter" idx="11"/>
          </p:nvPr>
        </p:nvSpPr>
        <p:spPr/>
        <p:txBody>
          <a:bodyPr/>
          <a:lstStyle/>
          <a:p>
            <a:fld id="{B991410E-0A48-4E85-A277-203C7C796850}" type="slidenum">
              <a:rPr lang="en-US" smtClean="0"/>
              <a:pPr/>
              <a:t>13</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Content</a:t>
            </a:r>
            <a:br>
              <a:rPr lang="en-US" dirty="0" smtClean="0"/>
            </a:br>
            <a:r>
              <a:rPr lang="en-US" sz="2800" dirty="0" smtClean="0">
                <a:latin typeface="Franklin Gothic Medium Cond" pitchFamily="34" charset="0"/>
              </a:rPr>
              <a:t>(in order of appearance)</a:t>
            </a:r>
            <a:endParaRPr lang="en-US" sz="2800" dirty="0">
              <a:latin typeface="Franklin Gothic Medium Cond" pitchFamily="34" charset="0"/>
            </a:endParaRPr>
          </a:p>
        </p:txBody>
      </p:sp>
      <p:sp>
        <p:nvSpPr>
          <p:cNvPr id="3" name="Content Placeholder 2"/>
          <p:cNvSpPr>
            <a:spLocks noGrp="1"/>
          </p:cNvSpPr>
          <p:nvPr>
            <p:ph idx="1"/>
          </p:nvPr>
        </p:nvSpPr>
        <p:spPr/>
        <p:txBody>
          <a:bodyPr/>
          <a:lstStyle/>
          <a:p>
            <a:r>
              <a:rPr lang="en-US" dirty="0" smtClean="0"/>
              <a:t>Vision</a:t>
            </a:r>
          </a:p>
          <a:p>
            <a:r>
              <a:rPr lang="en-US" dirty="0" smtClean="0"/>
              <a:t>Mission</a:t>
            </a:r>
          </a:p>
          <a:p>
            <a:r>
              <a:rPr lang="en-US" dirty="0" smtClean="0"/>
              <a:t>Program Objectives</a:t>
            </a:r>
          </a:p>
          <a:p>
            <a:r>
              <a:rPr lang="en-US" dirty="0" smtClean="0"/>
              <a:t>Budget</a:t>
            </a:r>
          </a:p>
          <a:p>
            <a:r>
              <a:rPr lang="en-US" dirty="0" smtClean="0"/>
              <a:t>Leadership</a:t>
            </a:r>
          </a:p>
          <a:p>
            <a:r>
              <a:rPr lang="en-US" dirty="0" smtClean="0"/>
              <a:t>NOAA’s International Staff</a:t>
            </a:r>
          </a:p>
          <a:p>
            <a:r>
              <a:rPr lang="en-US" dirty="0" smtClean="0"/>
              <a:t>Highest Priority Issues</a:t>
            </a:r>
          </a:p>
        </p:txBody>
      </p:sp>
      <p:sp>
        <p:nvSpPr>
          <p:cNvPr id="4" name="Footer Placeholder 3"/>
          <p:cNvSpPr>
            <a:spLocks noGrp="1"/>
          </p:cNvSpPr>
          <p:nvPr>
            <p:ph type="ftr" sz="quarter" idx="10"/>
          </p:nvPr>
        </p:nvSpPr>
        <p:spPr/>
        <p:txBody>
          <a:bodyPr/>
          <a:lstStyle/>
          <a:p>
            <a:r>
              <a:rPr lang="en-US" smtClean="0"/>
              <a:t>NOAA Office of International Affairs</a:t>
            </a:r>
            <a:endParaRPr lang="en-US"/>
          </a:p>
        </p:txBody>
      </p:sp>
      <p:sp>
        <p:nvSpPr>
          <p:cNvPr id="5" name="Slide Number Placeholder 4"/>
          <p:cNvSpPr>
            <a:spLocks noGrp="1"/>
          </p:cNvSpPr>
          <p:nvPr>
            <p:ph type="sldNum" sz="quarter" idx="11"/>
          </p:nvPr>
        </p:nvSpPr>
        <p:spPr/>
        <p:txBody>
          <a:bodyPr/>
          <a:lstStyle/>
          <a:p>
            <a:fld id="{B991410E-0A48-4E85-A277-203C7C796850}"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Premise</a:t>
            </a:r>
            <a:endParaRPr lang="en-US" dirty="0"/>
          </a:p>
        </p:txBody>
      </p:sp>
      <p:sp>
        <p:nvSpPr>
          <p:cNvPr id="4" name="Footer Placeholder 3"/>
          <p:cNvSpPr>
            <a:spLocks noGrp="1"/>
          </p:cNvSpPr>
          <p:nvPr>
            <p:ph type="ftr" sz="quarter" idx="10"/>
          </p:nvPr>
        </p:nvSpPr>
        <p:spPr/>
        <p:txBody>
          <a:bodyPr/>
          <a:lstStyle/>
          <a:p>
            <a:r>
              <a:rPr lang="en-US" smtClean="0"/>
              <a:t>NOAA Office of International Affairs</a:t>
            </a:r>
            <a:endParaRPr lang="en-US"/>
          </a:p>
        </p:txBody>
      </p:sp>
      <p:sp>
        <p:nvSpPr>
          <p:cNvPr id="3" name="Content Placeholder 2"/>
          <p:cNvSpPr>
            <a:spLocks noGrp="1"/>
          </p:cNvSpPr>
          <p:nvPr>
            <p:ph idx="4294967295"/>
          </p:nvPr>
        </p:nvSpPr>
        <p:spPr>
          <a:xfrm>
            <a:off x="457200" y="1524000"/>
            <a:ext cx="8077200" cy="4876800"/>
          </a:xfrm>
          <a:prstGeom prst="flowChartPunchedCard">
            <a:avLst/>
          </a:prstGeom>
          <a:ln/>
        </p:spPr>
        <p:style>
          <a:lnRef idx="1">
            <a:schemeClr val="accent2"/>
          </a:lnRef>
          <a:fillRef idx="2">
            <a:schemeClr val="accent2"/>
          </a:fillRef>
          <a:effectRef idx="1">
            <a:schemeClr val="accent2"/>
          </a:effectRef>
          <a:fontRef idx="minor">
            <a:schemeClr val="dk1"/>
          </a:fontRef>
        </p:style>
        <p:txBody>
          <a:bodyPr wrap="square" tIns="0" anchor="t">
            <a:noAutofit/>
          </a:bodyPr>
          <a:lstStyle/>
          <a:p>
            <a:pPr algn="r">
              <a:buNone/>
            </a:pPr>
            <a:r>
              <a:rPr lang="en-US" dirty="0" smtClean="0">
                <a:latin typeface="+mj-lt"/>
                <a:cs typeface="Times New Roman" pitchFamily="18" charset="0"/>
              </a:rPr>
              <a:t>NOAA’s scope – oceans and atmosphere – is inherently global, and therefore, international engagement is integral to NOAA’s Mission</a:t>
            </a:r>
            <a:endParaRPr lang="en-US" sz="2000" dirty="0" smtClean="0">
              <a:latin typeface="+mj-lt"/>
              <a:cs typeface="Times New Roman" pitchFamily="18" charset="0"/>
            </a:endParaRPr>
          </a:p>
          <a:p>
            <a:pPr marL="436563" indent="-92075">
              <a:buNone/>
            </a:pPr>
            <a:r>
              <a:rPr lang="en-US" sz="2000" dirty="0" smtClean="0">
                <a:latin typeface="Franklin Gothic Medium Cond" pitchFamily="34" charset="0"/>
                <a:cs typeface="Times New Roman" pitchFamily="18" charset="0"/>
              </a:rPr>
              <a:t>“Whether leading world-wide collaboration in integrating global observations, </a:t>
            </a:r>
            <a:r>
              <a:rPr lang="en-US" sz="2000" dirty="0" err="1" smtClean="0">
                <a:latin typeface="Franklin Gothic Medium Cond" pitchFamily="34" charset="0"/>
                <a:cs typeface="Times New Roman" pitchFamily="18" charset="0"/>
              </a:rPr>
              <a:t>guidingregional</a:t>
            </a:r>
            <a:r>
              <a:rPr lang="en-US" sz="2000" dirty="0" smtClean="0">
                <a:latin typeface="Franklin Gothic Medium Cond" pitchFamily="34" charset="0"/>
                <a:cs typeface="Times New Roman" pitchFamily="18" charset="0"/>
              </a:rPr>
              <a:t> activities in managing marine and water resources, or simply collaborating in scientific endeavors, NOAA is a major player in international efforts to meet environmental and ecosystem challenges. Consequently, we recognize the value of our international partners, as we learn from their experiences and benefit by working together on common issues.”</a:t>
            </a:r>
          </a:p>
          <a:p>
            <a:pPr marL="463550" indent="-119063" algn="r">
              <a:buNone/>
            </a:pPr>
            <a:r>
              <a:rPr lang="en-US" sz="2000" dirty="0" smtClean="0">
                <a:latin typeface="Franklin Gothic Medium Cond" pitchFamily="34" charset="0"/>
                <a:cs typeface="Times New Roman" pitchFamily="18" charset="0"/>
              </a:rPr>
              <a:t>(NOAA Strategic Plan 2006-2011)</a:t>
            </a:r>
            <a:r>
              <a:rPr lang="en-US" sz="2000" dirty="0" smtClean="0">
                <a:latin typeface="+mj-lt"/>
              </a:rPr>
              <a:t>		</a:t>
            </a:r>
            <a:endParaRPr lang="en-US" sz="2000" dirty="0">
              <a:latin typeface="+mj-lt"/>
            </a:endParaRPr>
          </a:p>
        </p:txBody>
      </p:sp>
      <p:sp>
        <p:nvSpPr>
          <p:cNvPr id="5" name="Slide Number Placeholder 4"/>
          <p:cNvSpPr>
            <a:spLocks noGrp="1"/>
          </p:cNvSpPr>
          <p:nvPr>
            <p:ph type="sldNum" sz="quarter" idx="11"/>
          </p:nvPr>
        </p:nvSpPr>
        <p:spPr/>
        <p:txBody>
          <a:bodyPr/>
          <a:lstStyle/>
          <a:p>
            <a:fld id="{B991410E-0A48-4E85-A277-203C7C796850}"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Vision</a:t>
            </a:r>
            <a:endParaRPr lang="en-US" dirty="0"/>
          </a:p>
        </p:txBody>
      </p:sp>
      <p:sp>
        <p:nvSpPr>
          <p:cNvPr id="4" name="Footer Placeholder 3"/>
          <p:cNvSpPr>
            <a:spLocks noGrp="1"/>
          </p:cNvSpPr>
          <p:nvPr>
            <p:ph type="ftr" sz="quarter" idx="10"/>
          </p:nvPr>
        </p:nvSpPr>
        <p:spPr/>
        <p:txBody>
          <a:bodyPr/>
          <a:lstStyle/>
          <a:p>
            <a:r>
              <a:rPr lang="en-US" smtClean="0"/>
              <a:t>NOAA Office of International Affairs</a:t>
            </a:r>
            <a:endParaRPr lang="en-US"/>
          </a:p>
        </p:txBody>
      </p:sp>
      <p:sp>
        <p:nvSpPr>
          <p:cNvPr id="3" name="Content Placeholder 2"/>
          <p:cNvSpPr>
            <a:spLocks noGrp="1"/>
          </p:cNvSpPr>
          <p:nvPr>
            <p:ph type="body" sz="quarter" idx="12"/>
          </p:nvPr>
        </p:nvSpPr>
        <p:spPr/>
        <p:txBody>
          <a:bodyPr tIns="2468880" rIns="274320"/>
          <a:lstStyle/>
          <a:p>
            <a:pPr>
              <a:lnSpc>
                <a:spcPct val="100000"/>
              </a:lnSpc>
              <a:spcAft>
                <a:spcPts val="600"/>
              </a:spcAft>
            </a:pPr>
            <a:r>
              <a:rPr lang="en-US" sz="1400" dirty="0" smtClean="0"/>
              <a:t>Serve as Principal advisor to the Under Secretary and Administrator on international policy issues,</a:t>
            </a:r>
          </a:p>
          <a:p>
            <a:pPr>
              <a:lnSpc>
                <a:spcPct val="100000"/>
              </a:lnSpc>
              <a:spcAft>
                <a:spcPts val="600"/>
              </a:spcAft>
            </a:pPr>
            <a:r>
              <a:rPr lang="en-US" sz="1400" dirty="0" smtClean="0"/>
              <a:t>Represent NOAA and United States with foreign governments and in international </a:t>
            </a:r>
            <a:r>
              <a:rPr lang="en-US" sz="1400" dirty="0" err="1" smtClean="0"/>
              <a:t>fora</a:t>
            </a:r>
            <a:endParaRPr lang="en-US" sz="1400" dirty="0" smtClean="0"/>
          </a:p>
          <a:p>
            <a:pPr>
              <a:lnSpc>
                <a:spcPct val="100000"/>
              </a:lnSpc>
              <a:spcAft>
                <a:spcPts val="600"/>
              </a:spcAft>
            </a:pPr>
            <a:r>
              <a:rPr lang="en-US" sz="1400" dirty="0" smtClean="0"/>
              <a:t>Establish policies, guidelines, and procedures for NOAA’s international programs, and </a:t>
            </a:r>
          </a:p>
          <a:p>
            <a:pPr>
              <a:lnSpc>
                <a:spcPct val="100000"/>
              </a:lnSpc>
              <a:spcAft>
                <a:spcPts val="600"/>
              </a:spcAft>
            </a:pPr>
            <a:r>
              <a:rPr lang="en-US" sz="1400" dirty="0" smtClean="0"/>
              <a:t>Provide coordination and support to NOAA’s lines offices</a:t>
            </a:r>
            <a:endParaRPr lang="en-US" sz="1400" dirty="0"/>
          </a:p>
        </p:txBody>
      </p:sp>
      <p:sp>
        <p:nvSpPr>
          <p:cNvPr id="5" name="Text Placeholder 4"/>
          <p:cNvSpPr>
            <a:spLocks noGrp="1"/>
          </p:cNvSpPr>
          <p:nvPr>
            <p:ph type="body" sz="quarter" idx="13"/>
          </p:nvPr>
        </p:nvSpPr>
        <p:spPr/>
        <p:txBody>
          <a:bodyPr tIns="2468880"/>
          <a:lstStyle/>
          <a:p>
            <a:pPr>
              <a:lnSpc>
                <a:spcPct val="100000"/>
              </a:lnSpc>
              <a:spcAft>
                <a:spcPts val="600"/>
              </a:spcAft>
            </a:pPr>
            <a:r>
              <a:rPr lang="en-US" sz="1400" dirty="0" smtClean="0"/>
              <a:t>Utilize international collaboration and partnerships to better understand, predict, and take steps to respond to changes in the Earth's environment, conserve and manage coastal and marine resources, protect life and property, and to provide decision makers with reliable and timely scientific information in support of NOAA’s Mission.</a:t>
            </a:r>
            <a:endParaRPr lang="en-US" sz="1400" dirty="0"/>
          </a:p>
        </p:txBody>
      </p:sp>
      <p:pic>
        <p:nvPicPr>
          <p:cNvPr id="14" name="Picture Placeholder 13" descr="wide shot at summit_087.jpg"/>
          <p:cNvPicPr>
            <a:picLocks noGrp="1" noChangeAspect="1"/>
          </p:cNvPicPr>
          <p:nvPr>
            <p:ph type="pic" sz="quarter" idx="14"/>
          </p:nvPr>
        </p:nvPicPr>
        <p:blipFill>
          <a:blip r:embed="rId3"/>
          <a:srcRect t="8442" b="8442"/>
          <a:stretch>
            <a:fillRect/>
          </a:stretch>
        </p:blipFill>
        <p:spPr/>
      </p:pic>
      <p:pic>
        <p:nvPicPr>
          <p:cNvPr id="18" name="Picture Placeholder 17" descr="Earth Obs Summit 1 Group of 34.jpg"/>
          <p:cNvPicPr>
            <a:picLocks noGrp="1" noChangeAspect="1"/>
          </p:cNvPicPr>
          <p:nvPr>
            <p:ph type="pic" sz="quarter" idx="15"/>
          </p:nvPr>
        </p:nvPicPr>
        <p:blipFill>
          <a:blip r:embed="rId4"/>
          <a:srcRect l="5885" r="5885"/>
          <a:stretch>
            <a:fillRect/>
          </a:stretch>
        </p:blipFill>
        <p:spPr/>
      </p:pic>
      <p:sp>
        <p:nvSpPr>
          <p:cNvPr id="8" name="Slide Number Placeholder 7"/>
          <p:cNvSpPr>
            <a:spLocks noGrp="1"/>
          </p:cNvSpPr>
          <p:nvPr>
            <p:ph type="sldNum" sz="quarter" idx="11"/>
          </p:nvPr>
        </p:nvSpPr>
        <p:spPr/>
        <p:txBody>
          <a:bodyPr/>
          <a:lstStyle/>
          <a:p>
            <a:fld id="{B991410E-0A48-4E85-A277-203C7C796850}"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Movies, Images and Sounds\Backgrounds\missionVisionGlobe.png"/>
          <p:cNvPicPr>
            <a:picLocks noChangeAspect="1" noChangeArrowheads="1"/>
          </p:cNvPicPr>
          <p:nvPr/>
        </p:nvPicPr>
        <p:blipFill>
          <a:blip r:embed="rId3">
            <a:lum bright="70000" contrast="-70000"/>
          </a:blip>
          <a:srcRect b="4441"/>
          <a:stretch>
            <a:fillRect/>
          </a:stretch>
        </p:blipFill>
        <p:spPr bwMode="auto">
          <a:xfrm>
            <a:off x="377" y="283"/>
            <a:ext cx="9143245" cy="6552917"/>
          </a:xfrm>
          <a:prstGeom prst="rect">
            <a:avLst/>
          </a:prstGeom>
          <a:noFill/>
        </p:spPr>
      </p:pic>
      <p:sp>
        <p:nvSpPr>
          <p:cNvPr id="13" name="Rounded Rectangle 12"/>
          <p:cNvSpPr/>
          <p:nvPr/>
        </p:nvSpPr>
        <p:spPr>
          <a:xfrm>
            <a:off x="3200400" y="1752600"/>
            <a:ext cx="2819400" cy="4419600"/>
          </a:xfrm>
          <a:prstGeom prst="round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path path="circle">
              <a:fillToRect l="50000" t="50000" r="50000" b="50000"/>
            </a:path>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Management Objectives</a:t>
            </a:r>
            <a:endParaRPr lang="en-US" dirty="0"/>
          </a:p>
        </p:txBody>
      </p:sp>
      <p:sp>
        <p:nvSpPr>
          <p:cNvPr id="4" name="Footer Placeholder 3"/>
          <p:cNvSpPr>
            <a:spLocks noGrp="1"/>
          </p:cNvSpPr>
          <p:nvPr>
            <p:ph type="ftr" sz="quarter" idx="10"/>
          </p:nvPr>
        </p:nvSpPr>
        <p:spPr/>
        <p:txBody>
          <a:bodyPr/>
          <a:lstStyle/>
          <a:p>
            <a:r>
              <a:rPr lang="en-US" smtClean="0"/>
              <a:t>NOAA Office of International Affairs</a:t>
            </a:r>
            <a:endParaRPr lang="en-US"/>
          </a:p>
        </p:txBody>
      </p:sp>
      <p:sp>
        <p:nvSpPr>
          <p:cNvPr id="11" name="Oval 10"/>
          <p:cNvSpPr/>
          <p:nvPr/>
        </p:nvSpPr>
        <p:spPr>
          <a:xfrm>
            <a:off x="5943600" y="2368923"/>
            <a:ext cx="3124200" cy="29583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bg1">
                    <a:lumMod val="95000"/>
                    <a:lumOff val="5000"/>
                  </a:schemeClr>
                </a:solidFill>
                <a:latin typeface="Franklin Gothic Heavy" pitchFamily="34" charset="0"/>
              </a:rPr>
              <a:t>End Result</a:t>
            </a:r>
          </a:p>
          <a:p>
            <a:r>
              <a:rPr lang="en-US" dirty="0" smtClean="0">
                <a:solidFill>
                  <a:schemeClr val="bg1">
                    <a:lumMod val="95000"/>
                    <a:lumOff val="5000"/>
                  </a:schemeClr>
                </a:solidFill>
                <a:latin typeface="Franklin Gothic Medium Cond" pitchFamily="34" charset="0"/>
              </a:rPr>
              <a:t>The international community support and partnerships working together toward NOAA’s mission objectives</a:t>
            </a:r>
          </a:p>
        </p:txBody>
      </p:sp>
      <p:sp>
        <p:nvSpPr>
          <p:cNvPr id="15" name="Right Arrow 14"/>
          <p:cNvSpPr/>
          <p:nvPr/>
        </p:nvSpPr>
        <p:spPr>
          <a:xfrm>
            <a:off x="2743200" y="2667000"/>
            <a:ext cx="3505200" cy="2438400"/>
          </a:xfrm>
          <a:prstGeom prst="rightArrow">
            <a:avLst>
              <a:gd name="adj1" fmla="val 50000"/>
              <a:gd name="adj2" fmla="val 80978"/>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7" name="TextBox 16"/>
          <p:cNvSpPr txBox="1"/>
          <p:nvPr/>
        </p:nvSpPr>
        <p:spPr>
          <a:xfrm>
            <a:off x="3352800" y="1944469"/>
            <a:ext cx="2514600" cy="646331"/>
          </a:xfrm>
          <a:prstGeom prst="rect">
            <a:avLst/>
          </a:prstGeom>
          <a:noFill/>
        </p:spPr>
        <p:txBody>
          <a:bodyPr wrap="square" rtlCol="0">
            <a:spAutoFit/>
          </a:bodyPr>
          <a:lstStyle/>
          <a:p>
            <a:pPr algn="ctr"/>
            <a:r>
              <a:rPr lang="en-US" dirty="0" smtClean="0">
                <a:solidFill>
                  <a:schemeClr val="bg1">
                    <a:lumMod val="95000"/>
                    <a:lumOff val="5000"/>
                  </a:schemeClr>
                </a:solidFill>
                <a:latin typeface="Franklin Gothic Medium Cond" pitchFamily="34" charset="0"/>
              </a:rPr>
              <a:t>Leadership, Direction, Management and Support</a:t>
            </a:r>
            <a:endParaRPr lang="en-US" dirty="0">
              <a:solidFill>
                <a:schemeClr val="bg1">
                  <a:lumMod val="95000"/>
                  <a:lumOff val="5000"/>
                </a:schemeClr>
              </a:solidFill>
              <a:latin typeface="Franklin Gothic Medium Cond" pitchFamily="34" charset="0"/>
            </a:endParaRPr>
          </a:p>
        </p:txBody>
      </p:sp>
      <p:sp>
        <p:nvSpPr>
          <p:cNvPr id="19" name="TextBox 18"/>
          <p:cNvSpPr txBox="1"/>
          <p:nvPr/>
        </p:nvSpPr>
        <p:spPr>
          <a:xfrm>
            <a:off x="3308839" y="5105400"/>
            <a:ext cx="2602523" cy="923330"/>
          </a:xfrm>
          <a:prstGeom prst="rect">
            <a:avLst/>
          </a:prstGeom>
          <a:noFill/>
        </p:spPr>
        <p:txBody>
          <a:bodyPr wrap="square" rtlCol="0">
            <a:spAutoFit/>
          </a:bodyPr>
          <a:lstStyle/>
          <a:p>
            <a:pPr algn="ctr"/>
            <a:r>
              <a:rPr lang="en-US" dirty="0" smtClean="0">
                <a:solidFill>
                  <a:schemeClr val="bg1">
                    <a:lumMod val="95000"/>
                    <a:lumOff val="5000"/>
                  </a:schemeClr>
                </a:solidFill>
                <a:latin typeface="Franklin Gothic Medium Cond" pitchFamily="34" charset="0"/>
              </a:rPr>
              <a:t>Policy Development, Representation, </a:t>
            </a:r>
          </a:p>
          <a:p>
            <a:pPr algn="ctr"/>
            <a:r>
              <a:rPr lang="en-US" dirty="0" smtClean="0">
                <a:solidFill>
                  <a:schemeClr val="bg1">
                    <a:lumMod val="95000"/>
                    <a:lumOff val="5000"/>
                  </a:schemeClr>
                </a:solidFill>
                <a:latin typeface="Franklin Gothic Medium Cond" pitchFamily="34" charset="0"/>
              </a:rPr>
              <a:t>Project Implementation</a:t>
            </a:r>
            <a:endParaRPr lang="en-US" dirty="0">
              <a:solidFill>
                <a:schemeClr val="bg1">
                  <a:lumMod val="95000"/>
                  <a:lumOff val="5000"/>
                </a:schemeClr>
              </a:solidFill>
              <a:latin typeface="Franklin Gothic Medium Cond" pitchFamily="34" charset="0"/>
            </a:endParaRPr>
          </a:p>
        </p:txBody>
      </p:sp>
      <p:sp>
        <p:nvSpPr>
          <p:cNvPr id="5" name="Oval 4"/>
          <p:cNvSpPr/>
          <p:nvPr/>
        </p:nvSpPr>
        <p:spPr>
          <a:xfrm>
            <a:off x="76200" y="2286000"/>
            <a:ext cx="3581400" cy="29718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solidFill>
                  <a:schemeClr val="bg1">
                    <a:lumMod val="95000"/>
                    <a:lumOff val="5000"/>
                  </a:schemeClr>
                </a:solidFill>
                <a:latin typeface="Franklin Gothic Heavy" pitchFamily="34" charset="0"/>
              </a:rPr>
              <a:t>Objective</a:t>
            </a:r>
            <a:endParaRPr lang="en-US" dirty="0" smtClean="0">
              <a:solidFill>
                <a:schemeClr val="bg1">
                  <a:lumMod val="95000"/>
                  <a:lumOff val="5000"/>
                </a:schemeClr>
              </a:solidFill>
              <a:latin typeface="Franklin Gothic Heavy" pitchFamily="34" charset="0"/>
            </a:endParaRPr>
          </a:p>
          <a:p>
            <a:r>
              <a:rPr lang="en-US" dirty="0" smtClean="0">
                <a:solidFill>
                  <a:schemeClr val="bg1">
                    <a:lumMod val="95000"/>
                    <a:lumOff val="5000"/>
                  </a:schemeClr>
                </a:solidFill>
                <a:latin typeface="Franklin Gothic Medium Cond" pitchFamily="34" charset="0"/>
              </a:rPr>
              <a:t>Implement a coordinated, cross-NOAA framework, building on LO programs, for effective engagement with the international community in support of NOAA’s mission objectives</a:t>
            </a:r>
          </a:p>
        </p:txBody>
      </p:sp>
      <p:sp>
        <p:nvSpPr>
          <p:cNvPr id="12" name="Slide Number Placeholder 11"/>
          <p:cNvSpPr>
            <a:spLocks noGrp="1"/>
          </p:cNvSpPr>
          <p:nvPr>
            <p:ph type="sldNum" sz="quarter" idx="11"/>
          </p:nvPr>
        </p:nvSpPr>
        <p:spPr/>
        <p:txBody>
          <a:bodyPr/>
          <a:lstStyle/>
          <a:p>
            <a:fld id="{B991410E-0A48-4E85-A277-203C7C796850}"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57800" y="3276600"/>
            <a:ext cx="1676400" cy="2050973"/>
          </a:xfrm>
          <a:prstGeom prst="rect">
            <a:avLst/>
          </a:prstGeom>
          <a:blipFill>
            <a:blip r:embed="rId3" cstate="print"/>
            <a:stretch>
              <a:fillRect/>
            </a:stretch>
          </a:blipFill>
          <a:ln w="28575">
            <a:solidFill>
              <a:srgbClr val="000080"/>
            </a:solidFill>
            <a:miter lim="800000"/>
            <a:headEnd/>
            <a:tailE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10243" name="Rectangle 2"/>
          <p:cNvSpPr>
            <a:spLocks noGrp="1" noChangeArrowheads="1"/>
          </p:cNvSpPr>
          <p:nvPr>
            <p:ph type="title"/>
          </p:nvPr>
        </p:nvSpPr>
        <p:spPr/>
        <p:txBody>
          <a:bodyPr/>
          <a:lstStyle/>
          <a:p>
            <a:pPr eaLnBrk="1" hangingPunct="1">
              <a:lnSpc>
                <a:spcPct val="90000"/>
              </a:lnSpc>
            </a:pPr>
            <a:r>
              <a:rPr lang="en-US" i="0" dirty="0" smtClean="0"/>
              <a:t>Who We Are:  </a:t>
            </a:r>
            <a:br>
              <a:rPr lang="en-US" i="0" dirty="0" smtClean="0"/>
            </a:br>
            <a:r>
              <a:rPr lang="en-US" sz="3200" dirty="0" smtClean="0">
                <a:latin typeface="Franklin Gothic Medium Cond" pitchFamily="34" charset="0"/>
              </a:rPr>
              <a:t>OIA </a:t>
            </a:r>
            <a:r>
              <a:rPr lang="en-US" sz="3200" dirty="0" smtClean="0">
                <a:latin typeface="Franklin Gothic Medium Cond" pitchFamily="34" charset="0"/>
              </a:rPr>
              <a:t>Leadership</a:t>
            </a:r>
          </a:p>
        </p:txBody>
      </p:sp>
      <p:pic>
        <p:nvPicPr>
          <p:cNvPr id="10244" name="Picture 6" descr="Richard W. Spinrad"/>
          <p:cNvPicPr>
            <a:picLocks noChangeAspect="1" noChangeArrowheads="1"/>
          </p:cNvPicPr>
          <p:nvPr/>
        </p:nvPicPr>
        <p:blipFill>
          <a:blip r:embed="rId4" cstate="print"/>
          <a:stretch>
            <a:fillRect/>
          </a:stretch>
        </p:blipFill>
        <p:spPr bwMode="auto">
          <a:xfrm>
            <a:off x="1676400" y="1565953"/>
            <a:ext cx="1820282" cy="2427520"/>
          </a:xfrm>
          <a:prstGeom prst="rect">
            <a:avLst/>
          </a:prstGeom>
          <a:noFill/>
          <a:ln w="28575">
            <a:solidFill>
              <a:srgbClr val="000080"/>
            </a:solidFill>
            <a:miter lim="800000"/>
            <a:headEnd/>
            <a:tailEnd/>
          </a:ln>
          <a:effectLst>
            <a:outerShdw blurRad="63500" sx="102000" sy="102000" algn="ctr" rotWithShape="0">
              <a:prstClr val="black">
                <a:alpha val="40000"/>
              </a:prstClr>
            </a:outerShdw>
          </a:effectLst>
        </p:spPr>
      </p:pic>
      <p:sp>
        <p:nvSpPr>
          <p:cNvPr id="10247" name="AutoShape 13"/>
          <p:cNvSpPr>
            <a:spLocks noChangeArrowheads="1"/>
          </p:cNvSpPr>
          <p:nvPr/>
        </p:nvSpPr>
        <p:spPr bwMode="auto">
          <a:xfrm>
            <a:off x="1058282" y="4101483"/>
            <a:ext cx="3513718" cy="994392"/>
          </a:xfrm>
          <a:prstGeom prst="rect">
            <a:avLst/>
          </a:prstGeom>
          <a:noFill/>
          <a:ln w="9525">
            <a:noFill/>
            <a:round/>
            <a:headEnd/>
            <a:tailEnd/>
          </a:ln>
        </p:spPr>
        <p:txBody>
          <a:bodyPr anchor="t" anchorCtr="0"/>
          <a:lstStyle/>
          <a:p>
            <a:r>
              <a:rPr lang="en-US" dirty="0" smtClean="0">
                <a:solidFill>
                  <a:schemeClr val="bg1"/>
                </a:solidFill>
                <a:latin typeface="+mj-lt"/>
              </a:rPr>
              <a:t>Dr. James M. Turner</a:t>
            </a:r>
          </a:p>
          <a:p>
            <a:r>
              <a:rPr lang="en-US" dirty="0" smtClean="0">
                <a:solidFill>
                  <a:schemeClr val="bg1"/>
                </a:solidFill>
                <a:latin typeface="+mj-lt"/>
              </a:rPr>
              <a:t>Deputy Assistant Secretary for International Affairs (Career) </a:t>
            </a:r>
            <a:br>
              <a:rPr lang="en-US" dirty="0" smtClean="0">
                <a:solidFill>
                  <a:schemeClr val="bg1"/>
                </a:solidFill>
                <a:latin typeface="+mj-lt"/>
              </a:rPr>
            </a:br>
            <a:r>
              <a:rPr lang="en-US" dirty="0" smtClean="0">
                <a:solidFill>
                  <a:schemeClr val="bg1"/>
                </a:solidFill>
                <a:latin typeface="+mj-lt"/>
              </a:rPr>
              <a:t>and Director, NOAA Office of International Affairs</a:t>
            </a:r>
          </a:p>
        </p:txBody>
      </p:sp>
      <p:sp>
        <p:nvSpPr>
          <p:cNvPr id="10248" name="AutoShape 14"/>
          <p:cNvSpPr>
            <a:spLocks noChangeArrowheads="1"/>
          </p:cNvSpPr>
          <p:nvPr/>
        </p:nvSpPr>
        <p:spPr bwMode="auto">
          <a:xfrm>
            <a:off x="4948355" y="5392271"/>
            <a:ext cx="2911876" cy="828676"/>
          </a:xfrm>
          <a:prstGeom prst="rect">
            <a:avLst/>
          </a:prstGeom>
          <a:noFill/>
          <a:ln w="9525">
            <a:noFill/>
            <a:round/>
            <a:headEnd/>
            <a:tailEnd/>
          </a:ln>
        </p:spPr>
        <p:txBody>
          <a:bodyPr anchor="t" anchorCtr="0"/>
          <a:lstStyle/>
          <a:p>
            <a:r>
              <a:rPr lang="en-US" sz="1600" dirty="0" smtClean="0">
                <a:solidFill>
                  <a:schemeClr val="bg1"/>
                </a:solidFill>
                <a:latin typeface="+mj-lt"/>
              </a:rPr>
              <a:t>Thomas L. Laughlin, III</a:t>
            </a:r>
          </a:p>
          <a:p>
            <a:r>
              <a:rPr lang="en-US" sz="1600" dirty="0" smtClean="0">
                <a:solidFill>
                  <a:schemeClr val="bg1"/>
                </a:solidFill>
                <a:latin typeface="+mj-lt"/>
              </a:rPr>
              <a:t>Deputy Director, NOAA Office of International Affairs (Career)</a:t>
            </a:r>
          </a:p>
        </p:txBody>
      </p:sp>
      <p:sp>
        <p:nvSpPr>
          <p:cNvPr id="10" name="Footer Placeholder 9"/>
          <p:cNvSpPr>
            <a:spLocks noGrp="1"/>
          </p:cNvSpPr>
          <p:nvPr>
            <p:ph type="ftr" sz="quarter" idx="10"/>
          </p:nvPr>
        </p:nvSpPr>
        <p:spPr/>
        <p:txBody>
          <a:bodyPr/>
          <a:lstStyle/>
          <a:p>
            <a:r>
              <a:rPr lang="en-US" smtClean="0"/>
              <a:t>NOAA Office of International Affairs</a:t>
            </a:r>
            <a:endParaRPr lang="en-US"/>
          </a:p>
        </p:txBody>
      </p:sp>
      <p:sp>
        <p:nvSpPr>
          <p:cNvPr id="11" name="Slide Number Placeholder 10"/>
          <p:cNvSpPr>
            <a:spLocks noGrp="1"/>
          </p:cNvSpPr>
          <p:nvPr>
            <p:ph type="sldNum" sz="quarter" idx="11"/>
          </p:nvPr>
        </p:nvSpPr>
        <p:spPr/>
        <p:txBody>
          <a:bodyPr/>
          <a:lstStyle/>
          <a:p>
            <a:pPr>
              <a:defRPr/>
            </a:pPr>
            <a:fld id="{94865117-F32F-431F-8F3D-0ECD6A8AE9B9}"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NOAA’s </a:t>
            </a:r>
            <a:br>
              <a:rPr lang="en-US" dirty="0" smtClean="0"/>
            </a:br>
            <a:r>
              <a:rPr lang="en-US" dirty="0" smtClean="0"/>
              <a:t>International Staff Resources</a:t>
            </a:r>
            <a:endParaRPr lang="en-US" dirty="0"/>
          </a:p>
        </p:txBody>
      </p:sp>
      <p:sp>
        <p:nvSpPr>
          <p:cNvPr id="4" name="Content Placeholder 3"/>
          <p:cNvSpPr>
            <a:spLocks noGrp="1"/>
          </p:cNvSpPr>
          <p:nvPr>
            <p:ph idx="1"/>
          </p:nvPr>
        </p:nvSpPr>
        <p:spPr>
          <a:xfrm>
            <a:off x="304800" y="2057400"/>
            <a:ext cx="3352800" cy="4495800"/>
          </a:xfrm>
        </p:spPr>
        <p:txBody>
          <a:bodyPr>
            <a:normAutofit/>
          </a:bodyPr>
          <a:lstStyle/>
          <a:p>
            <a:pPr>
              <a:buNone/>
            </a:pPr>
            <a:r>
              <a:rPr lang="en-US" sz="2000" dirty="0" smtClean="0"/>
              <a:t>The DAS for International Affairs serves as Director of the NOAA Office of International Affairs and directs NOAA’s international program utilizing  </a:t>
            </a:r>
            <a:r>
              <a:rPr lang="en-US" sz="2000" dirty="0" err="1" smtClean="0"/>
              <a:t>matrixed</a:t>
            </a:r>
            <a:r>
              <a:rPr lang="en-US" sz="2000" dirty="0" smtClean="0"/>
              <a:t> relationships with the Line Office international office directors</a:t>
            </a:r>
          </a:p>
          <a:p>
            <a:pPr>
              <a:buNone/>
            </a:pPr>
            <a:endParaRPr lang="en-US" sz="2000" dirty="0" smtClean="0"/>
          </a:p>
          <a:p>
            <a:pPr>
              <a:buNone/>
            </a:pPr>
            <a:endParaRPr lang="en-US" sz="2000" dirty="0" smtClean="0"/>
          </a:p>
        </p:txBody>
      </p:sp>
      <p:sp>
        <p:nvSpPr>
          <p:cNvPr id="5" name="Footer Placeholder 4"/>
          <p:cNvSpPr>
            <a:spLocks noGrp="1"/>
          </p:cNvSpPr>
          <p:nvPr>
            <p:ph type="ftr" sz="quarter" idx="10"/>
          </p:nvPr>
        </p:nvSpPr>
        <p:spPr/>
        <p:txBody>
          <a:bodyPr/>
          <a:lstStyle/>
          <a:p>
            <a:r>
              <a:rPr lang="en-US" smtClean="0"/>
              <a:t>NOAA Office of International Affairs</a:t>
            </a:r>
            <a:endParaRPr lang="en-US"/>
          </a:p>
        </p:txBody>
      </p:sp>
      <p:pic>
        <p:nvPicPr>
          <p:cNvPr id="2050" name="Picture 2"/>
          <p:cNvPicPr>
            <a:picLocks noChangeAspect="1" noChangeArrowheads="1"/>
          </p:cNvPicPr>
          <p:nvPr/>
        </p:nvPicPr>
        <p:blipFill>
          <a:blip r:embed="rId3" cstate="print"/>
          <a:srcRect/>
          <a:stretch>
            <a:fillRect/>
          </a:stretch>
        </p:blipFill>
        <p:spPr bwMode="auto">
          <a:xfrm>
            <a:off x="3581400" y="1905000"/>
            <a:ext cx="5390994" cy="4070350"/>
          </a:xfrm>
          <a:prstGeom prst="rect">
            <a:avLst/>
          </a:prstGeom>
          <a:noFill/>
          <a:ln w="9525">
            <a:noFill/>
            <a:miter lim="800000"/>
            <a:headEnd/>
            <a:tailEnd/>
          </a:ln>
          <a:effectLst/>
        </p:spPr>
      </p:pic>
      <p:sp>
        <p:nvSpPr>
          <p:cNvPr id="6" name="Slide Number Placeholder 5"/>
          <p:cNvSpPr>
            <a:spLocks noGrp="1"/>
          </p:cNvSpPr>
          <p:nvPr>
            <p:ph type="sldNum" sz="quarter" idx="11"/>
          </p:nvPr>
        </p:nvSpPr>
        <p:spPr/>
        <p:txBody>
          <a:bodyPr/>
          <a:lstStyle/>
          <a:p>
            <a:fld id="{B991410E-0A48-4E85-A277-203C7C796850}"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Ecosystems</a:t>
            </a:r>
            <a:br>
              <a:rPr lang="en-US" dirty="0" smtClean="0"/>
            </a:br>
            <a:r>
              <a:rPr lang="en-US" sz="2800" dirty="0" smtClean="0">
                <a:latin typeface="Franklin Gothic Medium Cond" pitchFamily="34" charset="0"/>
              </a:rPr>
              <a:t>International Issues</a:t>
            </a:r>
            <a:endParaRPr lang="en-US" sz="2800" dirty="0">
              <a:latin typeface="Franklin Gothic Medium Cond" pitchFamily="34" charset="0"/>
            </a:endParaRPr>
          </a:p>
        </p:txBody>
      </p:sp>
      <p:sp>
        <p:nvSpPr>
          <p:cNvPr id="8" name="Content Placeholder 7"/>
          <p:cNvSpPr>
            <a:spLocks noGrp="1"/>
          </p:cNvSpPr>
          <p:nvPr>
            <p:ph idx="1"/>
          </p:nvPr>
        </p:nvSpPr>
        <p:spPr/>
        <p:txBody>
          <a:bodyPr/>
          <a:lstStyle/>
          <a:p>
            <a:r>
              <a:rPr lang="en-US" sz="2400" dirty="0" smtClean="0"/>
              <a:t>Magnuson-Stevens Reauthorization Act’s international obligations</a:t>
            </a:r>
          </a:p>
          <a:p>
            <a:r>
              <a:rPr lang="en-US" sz="2400" dirty="0" smtClean="0"/>
              <a:t>Ecosystem Approaches</a:t>
            </a:r>
          </a:p>
          <a:p>
            <a:r>
              <a:rPr lang="en-US" sz="2400" dirty="0" smtClean="0"/>
              <a:t>Vulnerable Marine Ecosystems</a:t>
            </a:r>
          </a:p>
          <a:p>
            <a:r>
              <a:rPr lang="en-US" sz="2400" dirty="0" smtClean="0"/>
              <a:t>Large Marine Ecosystems (LME)</a:t>
            </a:r>
          </a:p>
          <a:p>
            <a:r>
              <a:rPr lang="en-US" sz="2400" dirty="0" smtClean="0"/>
              <a:t>Marine mammals</a:t>
            </a:r>
          </a:p>
          <a:p>
            <a:r>
              <a:rPr lang="en-US" sz="2400" dirty="0" smtClean="0"/>
              <a:t>Coral Reefs</a:t>
            </a:r>
          </a:p>
          <a:p>
            <a:r>
              <a:rPr lang="en-US" sz="2400" dirty="0" smtClean="0"/>
              <a:t>Protected Areas</a:t>
            </a:r>
          </a:p>
        </p:txBody>
      </p:sp>
      <p:sp>
        <p:nvSpPr>
          <p:cNvPr id="4" name="Footer Placeholder 3"/>
          <p:cNvSpPr>
            <a:spLocks noGrp="1"/>
          </p:cNvSpPr>
          <p:nvPr>
            <p:ph type="ftr" sz="quarter" idx="10"/>
          </p:nvPr>
        </p:nvSpPr>
        <p:spPr/>
        <p:txBody>
          <a:bodyPr/>
          <a:lstStyle/>
          <a:p>
            <a:r>
              <a:rPr lang="en-US" smtClean="0"/>
              <a:t>NOAA Office of International Affairs</a:t>
            </a:r>
            <a:endParaRPr lang="en-US"/>
          </a:p>
        </p:txBody>
      </p:sp>
      <p:pic>
        <p:nvPicPr>
          <p:cNvPr id="3076" name="Picture 4" descr="W:\Movies, Images and Sounds\Living resources\elkhornCoral_LowRes.jpg"/>
          <p:cNvPicPr>
            <a:picLocks noChangeAspect="1" noChangeArrowheads="1"/>
          </p:cNvPicPr>
          <p:nvPr/>
        </p:nvPicPr>
        <p:blipFill>
          <a:blip r:embed="rId3"/>
          <a:srcRect/>
          <a:stretch>
            <a:fillRect/>
          </a:stretch>
        </p:blipFill>
        <p:spPr bwMode="auto">
          <a:xfrm>
            <a:off x="5626100" y="2209799"/>
            <a:ext cx="3390900" cy="2543175"/>
          </a:xfrm>
          <a:prstGeom prst="rect">
            <a:avLst/>
          </a:prstGeom>
          <a:noFill/>
          <a:effectLst>
            <a:outerShdw blurRad="50800" dist="38100" dir="5400000" algn="t" rotWithShape="0">
              <a:prstClr val="black">
                <a:alpha val="40000"/>
              </a:prstClr>
            </a:outerShdw>
          </a:effectLst>
        </p:spPr>
      </p:pic>
      <p:pic>
        <p:nvPicPr>
          <p:cNvPr id="3078" name="Picture 6" descr="W:\Movies, Images and Sounds\Living resources\Steller sea lions 2.jpg"/>
          <p:cNvPicPr>
            <a:picLocks noChangeAspect="1" noChangeArrowheads="1"/>
          </p:cNvPicPr>
          <p:nvPr/>
        </p:nvPicPr>
        <p:blipFill>
          <a:blip r:embed="rId4"/>
          <a:srcRect/>
          <a:stretch>
            <a:fillRect/>
          </a:stretch>
        </p:blipFill>
        <p:spPr bwMode="auto">
          <a:xfrm>
            <a:off x="4953000" y="4267200"/>
            <a:ext cx="2978879" cy="2137784"/>
          </a:xfrm>
          <a:prstGeom prst="rect">
            <a:avLst/>
          </a:prstGeom>
          <a:noFill/>
          <a:ln w="19050">
            <a:solidFill>
              <a:schemeClr val="tx1"/>
            </a:solidFill>
          </a:ln>
          <a:effectLst>
            <a:outerShdw blurRad="50800" dist="38100" dir="5400000" algn="t" rotWithShape="0">
              <a:prstClr val="black">
                <a:alpha val="40000"/>
              </a:prstClr>
            </a:outerShdw>
          </a:effectLst>
        </p:spPr>
      </p:pic>
      <p:sp>
        <p:nvSpPr>
          <p:cNvPr id="7" name="Slide Number Placeholder 6"/>
          <p:cNvSpPr>
            <a:spLocks noGrp="1"/>
          </p:cNvSpPr>
          <p:nvPr>
            <p:ph type="sldNum" sz="quarter" idx="11"/>
          </p:nvPr>
        </p:nvSpPr>
        <p:spPr/>
        <p:txBody>
          <a:bodyPr/>
          <a:lstStyle/>
          <a:p>
            <a:fld id="{B991410E-0A48-4E85-A277-203C7C796850}"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a:t>
            </a:r>
            <a:br>
              <a:rPr lang="en-US" dirty="0" smtClean="0"/>
            </a:br>
            <a:r>
              <a:rPr lang="en-US" sz="2800" dirty="0" smtClean="0">
                <a:latin typeface="Franklin Gothic Medium Cond" pitchFamily="34" charset="0"/>
              </a:rPr>
              <a:t>International Issues</a:t>
            </a:r>
            <a:endParaRPr lang="en-US" sz="2800" dirty="0">
              <a:latin typeface="Franklin Gothic Medium Cond" pitchFamily="34" charset="0"/>
            </a:endParaRPr>
          </a:p>
        </p:txBody>
      </p:sp>
      <p:sp>
        <p:nvSpPr>
          <p:cNvPr id="6" name="Content Placeholder 5"/>
          <p:cNvSpPr>
            <a:spLocks noGrp="1"/>
          </p:cNvSpPr>
          <p:nvPr>
            <p:ph idx="1"/>
          </p:nvPr>
        </p:nvSpPr>
        <p:spPr>
          <a:xfrm>
            <a:off x="304800" y="1676400"/>
            <a:ext cx="4724400" cy="4876800"/>
          </a:xfrm>
        </p:spPr>
        <p:txBody>
          <a:bodyPr/>
          <a:lstStyle/>
          <a:p>
            <a:r>
              <a:rPr lang="en-US" dirty="0" err="1" smtClean="0"/>
              <a:t>UNFramework</a:t>
            </a:r>
            <a:r>
              <a:rPr lang="en-US" dirty="0" smtClean="0"/>
              <a:t> Convention on Climate Change</a:t>
            </a:r>
          </a:p>
          <a:p>
            <a:r>
              <a:rPr lang="en-US" dirty="0" smtClean="0"/>
              <a:t>Intergovernmental Panel on Climate Change (IPCC) </a:t>
            </a:r>
          </a:p>
          <a:p>
            <a:r>
              <a:rPr lang="en-US" dirty="0" smtClean="0"/>
              <a:t>Observations, data, modeling</a:t>
            </a:r>
          </a:p>
          <a:p>
            <a:r>
              <a:rPr lang="en-US" dirty="0" smtClean="0"/>
              <a:t>Adaptation</a:t>
            </a:r>
          </a:p>
        </p:txBody>
      </p:sp>
      <p:sp>
        <p:nvSpPr>
          <p:cNvPr id="7" name="Footer Placeholder 6"/>
          <p:cNvSpPr>
            <a:spLocks noGrp="1"/>
          </p:cNvSpPr>
          <p:nvPr>
            <p:ph type="ftr" sz="quarter" idx="10"/>
          </p:nvPr>
        </p:nvSpPr>
        <p:spPr/>
        <p:txBody>
          <a:bodyPr/>
          <a:lstStyle/>
          <a:p>
            <a:r>
              <a:rPr lang="en-US" smtClean="0"/>
              <a:t>NOAA Office of International Affairs</a:t>
            </a:r>
            <a:endParaRPr lang="en-US"/>
          </a:p>
        </p:txBody>
      </p:sp>
      <p:pic>
        <p:nvPicPr>
          <p:cNvPr id="4098" name="Picture 2" descr="W:\Movies, Images and Sounds\Climate\EarthTemps.png"/>
          <p:cNvPicPr>
            <a:picLocks noChangeAspect="1" noChangeArrowheads="1"/>
          </p:cNvPicPr>
          <p:nvPr/>
        </p:nvPicPr>
        <p:blipFill>
          <a:blip r:embed="rId3"/>
          <a:srcRect r="7143"/>
          <a:stretch>
            <a:fillRect/>
          </a:stretch>
        </p:blipFill>
        <p:spPr bwMode="auto">
          <a:xfrm>
            <a:off x="5181600" y="1752600"/>
            <a:ext cx="3962400" cy="4267200"/>
          </a:xfrm>
          <a:prstGeom prst="rect">
            <a:avLst/>
          </a:prstGeom>
          <a:noFill/>
          <a:effectLst>
            <a:outerShdw blurRad="152400" dir="5400000" sx="90000" sy="-19000" rotWithShape="0">
              <a:prstClr val="black">
                <a:alpha val="15000"/>
              </a:prstClr>
            </a:outerShdw>
          </a:effectLst>
        </p:spPr>
      </p:pic>
      <p:sp>
        <p:nvSpPr>
          <p:cNvPr id="8" name="Slide Number Placeholder 7"/>
          <p:cNvSpPr>
            <a:spLocks noGrp="1"/>
          </p:cNvSpPr>
          <p:nvPr>
            <p:ph type="sldNum" sz="quarter" idx="11"/>
          </p:nvPr>
        </p:nvSpPr>
        <p:spPr/>
        <p:txBody>
          <a:bodyPr/>
          <a:lstStyle/>
          <a:p>
            <a:fld id="{B991410E-0A48-4E85-A277-203C7C796850}"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6"/>
  <p:tag name="MMPROD_UIDATA" val="&lt;database version=&quot;7.0&quot;&gt;&lt;object type=&quot;1&quot; unique_id=&quot;10001&quot;&gt;&lt;object type=&quot;8&quot; unique_id=&quot;47323&quot;&gt;&lt;/object&gt;&lt;object type=&quot;2&quot; unique_id=&quot;47324&quot;&gt;&lt;object type=&quot;3&quot; unique_id=&quot;47325&quot;&gt;&lt;property id=&quot;20148&quot; value=&quot;5&quot;/&gt;&lt;property id=&quot;20300&quot; value=&quot;Slide 1 - &amp;quot;NOAA’s &amp;#x0D;&amp;#x0A;Office of International Affairs (OIA)&amp;quot;&quot;/&gt;&lt;property id=&quot;20307&quot; value=&quot;256&quot;/&gt;&lt;/object&gt;&lt;object type=&quot;3&quot; unique_id=&quot;47326&quot;&gt;&lt;property id=&quot;20148&quot; value=&quot;5&quot;/&gt;&lt;property id=&quot;20300&quot; value=&quot;Slide 2 - &amp;quot;Summary of Content&amp;#x0D;&amp;#x0A;(in order of appearance)&amp;quot;&quot;/&gt;&lt;property id=&quot;20307&quot; value=&quot;257&quot;/&gt;&lt;/object&gt;&lt;object type=&quot;3&quot; unique_id=&quot;47327&quot;&gt;&lt;property id=&quot;20148&quot; value=&quot;5&quot;/&gt;&lt;property id=&quot;20300&quot; value=&quot;Slide 3 - &amp;quot;Premise&amp;quot;&quot;/&gt;&lt;property id=&quot;20307&quot; value=&quot;272&quot;/&gt;&lt;/object&gt;&lt;object type=&quot;3&quot; unique_id=&quot;47328&quot;&gt;&lt;property id=&quot;20148&quot; value=&quot;5&quot;/&gt;&lt;property id=&quot;20300&quot; value=&quot;Slide 4 - &amp;quot;Vision&amp;quot;&quot;/&gt;&lt;property id=&quot;20307&quot; value=&quot;267&quot;/&gt;&lt;/object&gt;&lt;object type=&quot;3&quot; unique_id=&quot;47330&quot;&gt;&lt;property id=&quot;20148&quot; value=&quot;5&quot;/&gt;&lt;property id=&quot;20300&quot; value=&quot;Slide 5 - &amp;quot;Management Objectives&amp;quot;&quot;/&gt;&lt;property id=&quot;20307&quot; value=&quot;259&quot;/&gt;&lt;/object&gt;&lt;object type=&quot;3&quot; unique_id=&quot;47333&quot;&gt;&lt;property id=&quot;20148&quot; value=&quot;5&quot;/&gt;&lt;property id=&quot;20300&quot; value=&quot;Slide 7 - &amp;quot;NOAA’s &amp;#x0D;&amp;#x0A;International Staff Resources&amp;quot;&quot;/&gt;&lt;property id=&quot;20307&quot; value=&quot;263&quot;/&gt;&lt;/object&gt;&lt;object type=&quot;3&quot; unique_id=&quot;47336&quot;&gt;&lt;property id=&quot;20148&quot; value=&quot;5&quot;/&gt;&lt;property id=&quot;20300&quot; value=&quot;Slide 8 - &amp;quot;Ecosystems&amp;#x0D;&amp;#x0A;International Issues&amp;quot;&quot;/&gt;&lt;property id=&quot;20307&quot; value=&quot;275&quot;/&gt;&lt;/object&gt;&lt;object type=&quot;3&quot; unique_id=&quot;47337&quot;&gt;&lt;property id=&quot;20148&quot; value=&quot;5&quot;/&gt;&lt;property id=&quot;20300&quot; value=&quot;Slide 9 - &amp;quot;Climate&amp;#x0D;&amp;#x0A;International Issues&amp;quot;&quot;/&gt;&lt;property id=&quot;20307&quot; value=&quot;276&quot;/&gt;&lt;/object&gt;&lt;object type=&quot;3&quot; unique_id=&quot;47338&quot;&gt;&lt;property id=&quot;20148&quot; value=&quot;5&quot;/&gt;&lt;property id=&quot;20300&quot; value=&quot;Slide 10 - &amp;quot;Weather &amp;amp; Water&amp;#x0D;&amp;#x0A;International Issues&amp;quot;&quot;/&gt;&lt;property id=&quot;20307&quot; value=&quot;277&quot;/&gt;&lt;/object&gt;&lt;object type=&quot;3&quot; unique_id=&quot;47339&quot;&gt;&lt;property id=&quot;20148&quot; value=&quot;5&quot;/&gt;&lt;property id=&quot;20300&quot; value=&quot;Slide 11 - &amp;quot;Commerce &amp;amp; Transportation&amp;#x0D;&amp;#x0A;International Issues&amp;quot;&quot;/&gt;&lt;property id=&quot;20307&quot; value=&quot;278&quot;/&gt;&lt;/object&gt;&lt;object type=&quot;3&quot; unique_id=&quot;47340&quot;&gt;&lt;property id=&quot;20148&quot; value=&quot;5&quot;/&gt;&lt;property id=&quot;20300&quot; value=&quot;Slide 12 - &amp;quot;Priority International Issues&amp;#x0D;&amp;#x0A;By Goal Team&amp;quot;&quot;/&gt;&lt;property id=&quot;20307&quot; value=&quot;281&quot;/&gt;&lt;/object&gt;&lt;object type=&quot;3&quot; unique_id=&quot;47342&quot;&gt;&lt;property id=&quot;20148&quot; value=&quot;5&quot;/&gt;&lt;property id=&quot;20300&quot; value=&quot;Slide 13 - &amp;quot;Opportunity and Challenge&amp;quot;&quot;/&gt;&lt;property id=&quot;20307&quot; value=&quot;279&quot;/&gt;&lt;/object&gt;&lt;object type=&quot;3&quot; unique_id=&quot;47687&quot;&gt;&lt;property id=&quot;20148&quot; value=&quot;5&quot;/&gt;&lt;property id=&quot;20300&quot; value=&quot;Slide 6 - &amp;quot;Who We Are:  &amp;#x0D;&amp;#x0A;AGO Leadership&amp;quot;&quot;/&gt;&lt;property id=&quot;20307&quot; value=&quot;282&quot;/&gt;&lt;/object&gt;&lt;/object&gt;&lt;/object&gt;&lt;/database&gt;"/>
  <p:tag name="SECTOMILLISECCONVERTED" val="1"/>
</p:tagLst>
</file>

<file path=ppt/theme/theme1.xml><?xml version="1.0" encoding="utf-8"?>
<a:theme xmlns:a="http://schemas.openxmlformats.org/drawingml/2006/main" name="luxton_EnergyBriefing">
  <a:themeElements>
    <a:clrScheme name="Edited Multi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B5394"/>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AGO</Template>
  <TotalTime>978</TotalTime>
  <Words>649</Words>
  <Application>Microsoft Office PowerPoint</Application>
  <PresentationFormat>On-screen Show (4:3)</PresentationFormat>
  <Paragraphs>125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luxton_EnergyBriefing</vt:lpstr>
      <vt:lpstr>NOAA’s  Office of International Affairs (OIA)</vt:lpstr>
      <vt:lpstr>Summary of Content (in order of appearance)</vt:lpstr>
      <vt:lpstr>Premise</vt:lpstr>
      <vt:lpstr>Vision</vt:lpstr>
      <vt:lpstr>Management Objectives</vt:lpstr>
      <vt:lpstr>Who We Are:   OIA Leadership</vt:lpstr>
      <vt:lpstr>NOAA’s  International Staff Resources</vt:lpstr>
      <vt:lpstr>Ecosystems International Issues</vt:lpstr>
      <vt:lpstr>Climate International Issues</vt:lpstr>
      <vt:lpstr>Weather &amp; Water International Issues</vt:lpstr>
      <vt:lpstr>Commerce &amp; Transportation International Issues</vt:lpstr>
      <vt:lpstr>Priority International Issues By Goal Team</vt:lpstr>
      <vt:lpstr>Opportunity and Challenge</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OFFICE TITLE</dc:title>
  <dc:creator>slewis</dc:creator>
  <cp:lastModifiedBy>Mike Walker</cp:lastModifiedBy>
  <cp:revision>114</cp:revision>
  <dcterms:created xsi:type="dcterms:W3CDTF">2008-09-15T15:17:05Z</dcterms:created>
  <dcterms:modified xsi:type="dcterms:W3CDTF">2008-11-20T17:40:07Z</dcterms:modified>
</cp:coreProperties>
</file>