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6" r:id="rId1"/>
  </p:sldMasterIdLst>
  <p:notesMasterIdLst>
    <p:notesMasterId r:id="rId12"/>
  </p:notesMasterIdLst>
  <p:handoutMasterIdLst>
    <p:handoutMasterId r:id="rId13"/>
  </p:handoutMasterIdLst>
  <p:sldIdLst>
    <p:sldId id="642" r:id="rId2"/>
    <p:sldId id="643" r:id="rId3"/>
    <p:sldId id="668" r:id="rId4"/>
    <p:sldId id="669" r:id="rId5"/>
    <p:sldId id="670" r:id="rId6"/>
    <p:sldId id="671" r:id="rId7"/>
    <p:sldId id="672" r:id="rId8"/>
    <p:sldId id="673" r:id="rId9"/>
    <p:sldId id="674" r:id="rId10"/>
    <p:sldId id="675" r:id="rId11"/>
  </p:sldIdLst>
  <p:sldSz cx="9144000" cy="6858000" type="screen4x3"/>
  <p:notesSz cx="7010400" cy="9296400"/>
  <p:custDataLst>
    <p:tags r:id="rId1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ke Walker" initials="MW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002060"/>
    <a:srgbClr val="03495C"/>
    <a:srgbClr val="660066"/>
    <a:srgbClr val="008080"/>
    <a:srgbClr val="800000"/>
    <a:srgbClr val="CC9900"/>
    <a:srgbClr val="000000"/>
    <a:srgbClr val="006666"/>
    <a:srgbClr val="6600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8838" autoAdjust="0"/>
    <p:restoredTop sz="91819" autoAdjust="0"/>
  </p:normalViewPr>
  <p:slideViewPr>
    <p:cSldViewPr showGuides="1">
      <p:cViewPr varScale="1">
        <p:scale>
          <a:sx n="100" d="100"/>
          <a:sy n="100" d="100"/>
        </p:scale>
        <p:origin x="-1146" y="-102"/>
      </p:cViewPr>
      <p:guideLst>
        <p:guide orient="horz" pos="720"/>
        <p:guide orient="horz" pos="4319"/>
        <p:guide pos="5280"/>
        <p:guide pos="2880"/>
        <p:guide pos="3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 showGuides="1">
      <p:cViewPr varScale="1">
        <p:scale>
          <a:sx n="81" d="100"/>
          <a:sy n="81" d="100"/>
        </p:scale>
        <p:origin x="-3168" y="-96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7" y="6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88" tIns="46543" rIns="93088" bIns="46543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8" y="6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88" tIns="46543" rIns="93088" bIns="46543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7" y="8831269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88" tIns="46543" rIns="93088" bIns="46543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7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8" y="8831269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88" tIns="46543" rIns="93088" bIns="4654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CD73A7A-3644-4005-8627-6940149D89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7" y="6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88" tIns="46543" rIns="93088" bIns="46543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8" y="6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88" tIns="46543" rIns="93088" bIns="46543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46" y="4416426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88" tIns="46543" rIns="93088" bIns="465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7" y="8831269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88" tIns="46543" rIns="93088" bIns="46543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8" y="8831269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88" tIns="46543" rIns="93088" bIns="4654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081F4BD-9632-48CF-8855-BB395A5EA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28A972-ECAE-4D54-94C4-54E629A2CF68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NOAA is organized around three main components: Operating Branches, Corporate Functions,</a:t>
            </a:r>
          </a:p>
          <a:p>
            <a:r>
              <a:rPr lang="en-US" dirty="0" smtClean="0"/>
              <a:t>and Goals. Operating Branches are the Line Offices and Staff Offices that provide the resources to</a:t>
            </a:r>
          </a:p>
          <a:p>
            <a:r>
              <a:rPr lang="en-US" dirty="0" smtClean="0"/>
              <a:t>execute the programs. Corporate Functions are performed at the headquarters level, and include</a:t>
            </a:r>
          </a:p>
          <a:p>
            <a:r>
              <a:rPr lang="en-US" dirty="0" smtClean="0"/>
              <a:t>NOAA Administration corporate-level offices and support staff (such as the Chief Financial Officer</a:t>
            </a:r>
          </a:p>
          <a:p>
            <a:r>
              <a:rPr lang="en-US" dirty="0" smtClean="0"/>
              <a:t>and Chief Administrative Officer). Goals convert high-level goals and strategies into specific and</a:t>
            </a:r>
          </a:p>
          <a:p>
            <a:r>
              <a:rPr lang="en-US" dirty="0" smtClean="0"/>
              <a:t>actionable programs.</a:t>
            </a:r>
          </a:p>
          <a:p>
            <a:endParaRPr lang="en-US" dirty="0" smtClean="0"/>
          </a:p>
          <a:p>
            <a:r>
              <a:rPr lang="en-US" dirty="0" smtClean="0"/>
              <a:t>Program managers staff their programs through LO/SOs, which are supported by Corporate</a:t>
            </a:r>
          </a:p>
          <a:p>
            <a:r>
              <a:rPr lang="en-US" dirty="0" smtClean="0"/>
              <a:t>Functions and Regional Teams. They manage the assigned activities derived from the goals and</a:t>
            </a:r>
          </a:p>
          <a:p>
            <a:r>
              <a:rPr lang="en-US" dirty="0" smtClean="0"/>
              <a:t>strategies of the Goal Teams, and are responsible for staffing, managing, communicating and</a:t>
            </a:r>
          </a:p>
          <a:p>
            <a:r>
              <a:rPr lang="en-US" dirty="0" smtClean="0"/>
              <a:t>monitoring programs. If a program crosses multiple LOs, or is sufficiently complex, it may be</a:t>
            </a:r>
          </a:p>
          <a:p>
            <a:r>
              <a:rPr lang="en-US" dirty="0" smtClean="0"/>
              <a:t>designated a matrix program, which requires greater coordination across NOAA.</a:t>
            </a:r>
            <a:endParaRPr lang="en-US" sz="1000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neOff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NOAA’s Transition Package: November 4, 2008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709644-7F36-4A31-A611-EC754CEF71E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oalL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NOAA’s Transition Package: November 4, 2008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709644-7F36-4A31-A611-EC754CEF71E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NOAA’s Transition Package: November 4, 2008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F2EB43-3F6B-47F6-B74D-A0DF450A4BD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NOAA’s Transition Package: November 4, 2008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01FC03-EF6B-4637-A3E0-B59B7A0B076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52400" y="1066800"/>
            <a:ext cx="4419600" cy="2667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6"/>
          <p:cNvSpPr>
            <a:spLocks noGrp="1"/>
          </p:cNvSpPr>
          <p:nvPr>
            <p:ph sz="quarter" idx="14"/>
          </p:nvPr>
        </p:nvSpPr>
        <p:spPr>
          <a:xfrm>
            <a:off x="152400" y="3886200"/>
            <a:ext cx="4419600" cy="2514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Content Placeholder 6"/>
          <p:cNvSpPr>
            <a:spLocks noGrp="1"/>
          </p:cNvSpPr>
          <p:nvPr>
            <p:ph sz="quarter" idx="15"/>
          </p:nvPr>
        </p:nvSpPr>
        <p:spPr>
          <a:xfrm>
            <a:off x="4572000" y="1066800"/>
            <a:ext cx="4419600" cy="5334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NOAA’s Transition Package: November 4, 2008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01FC03-EF6B-4637-A3E0-B59B7A0B076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52400" y="1066800"/>
            <a:ext cx="4419600" cy="2667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6"/>
          <p:cNvSpPr>
            <a:spLocks noGrp="1"/>
          </p:cNvSpPr>
          <p:nvPr>
            <p:ph sz="quarter" idx="14"/>
          </p:nvPr>
        </p:nvSpPr>
        <p:spPr>
          <a:xfrm>
            <a:off x="152400" y="3886200"/>
            <a:ext cx="4419600" cy="2514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Content Placeholder 6"/>
          <p:cNvSpPr>
            <a:spLocks noGrp="1"/>
          </p:cNvSpPr>
          <p:nvPr>
            <p:ph sz="quarter" idx="15"/>
          </p:nvPr>
        </p:nvSpPr>
        <p:spPr>
          <a:xfrm>
            <a:off x="4572000" y="1066800"/>
            <a:ext cx="4419600" cy="2667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6"/>
          </p:nvPr>
        </p:nvSpPr>
        <p:spPr>
          <a:xfrm>
            <a:off x="4572000" y="3886200"/>
            <a:ext cx="4419600" cy="2514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NOAA’s Transition Package: November 4, 2008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01FC03-EF6B-4637-A3E0-B59B7A0B076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114800" y="1295400"/>
            <a:ext cx="4724400" cy="3276600"/>
          </a:xfrm>
          <a:ln w="9525">
            <a:solidFill>
              <a:schemeClr val="accent5"/>
            </a:solidFill>
          </a:ln>
          <a:effectLst>
            <a:outerShdw blurRad="50800" dist="38100" dir="5400000" algn="t" rotWithShape="0">
              <a:schemeClr val="accent5">
                <a:lumMod val="50000"/>
                <a:alpha val="40000"/>
              </a:scheme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4114800" y="4572000"/>
            <a:ext cx="4724400" cy="16764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none"/>
        </p:style>
        <p:txBody>
          <a:bodyPr lIns="274320" tIns="91440" rIns="91440" anchor="t">
            <a:noAutofit/>
          </a:bodyPr>
          <a:lstStyle>
            <a:lvl1pPr>
              <a:defRPr sz="2000" b="1">
                <a:solidFill>
                  <a:schemeClr val="accent5">
                    <a:lumMod val="50000"/>
                  </a:schemeClr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81000" y="3581400"/>
            <a:ext cx="3886200" cy="2514600"/>
          </a:xfrm>
          <a:prstGeom prst="homePlate">
            <a:avLst>
              <a:gd name="adj" fmla="val 19189"/>
            </a:avLst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68000">
                <a:srgbClr val="E3F1FD"/>
              </a:gs>
              <a:gs pos="100000">
                <a:schemeClr val="bg1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 rIns="274320" anchor="ctr"/>
          <a:lstStyle>
            <a:lvl1pPr algn="r">
              <a:defRPr sz="2000" b="0">
                <a:solidFill>
                  <a:schemeClr val="accent1">
                    <a:lumMod val="50000"/>
                  </a:schemeClr>
                </a:solidFill>
                <a:effectLst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381000" y="1295400"/>
            <a:ext cx="3421743" cy="2209800"/>
          </a:xfrm>
          <a:prstGeom prst="wedgeRectCallout">
            <a:avLst>
              <a:gd name="adj1" fmla="val 20824"/>
              <a:gd name="adj2" fmla="val 56275"/>
            </a:avLst>
          </a:prstGeom>
          <a:gradFill>
            <a:gsLst>
              <a:gs pos="0">
                <a:srgbClr val="FFE5E5"/>
              </a:gs>
              <a:gs pos="68000">
                <a:srgbClr val="FFF3F3"/>
              </a:gs>
              <a:gs pos="99000">
                <a:schemeClr val="bg1"/>
              </a:gs>
            </a:gsLst>
          </a:gradFill>
          <a:ln>
            <a:solidFill>
              <a:srgbClr val="C00000"/>
            </a:solidFill>
          </a:ln>
          <a:effectLst>
            <a:outerShdw blurRad="57150" dist="38100" dir="5400000" algn="ctr" rotWithShape="0">
              <a:srgbClr val="C00000">
                <a:alpha val="4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 vert="horz" lIns="182880" rIns="182880" anchor="ctr">
            <a:noAutofit/>
          </a:bodyPr>
          <a:lstStyle>
            <a:lvl1pPr algn="l">
              <a:spcBef>
                <a:spcPts val="0"/>
              </a:spcBef>
              <a:defRPr kumimoji="0" lang="en-US" sz="2600" b="1" kern="1200" dirty="0" smtClean="0">
                <a:solidFill>
                  <a:srgbClr val="C00000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</a:pPr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ffOff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NOAA’s Transition Package: November 4, 2008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01FC03-EF6B-4637-A3E0-B59B7A0B076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609600" y="1295400"/>
            <a:ext cx="990600" cy="12954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09600" y="2590800"/>
            <a:ext cx="1020763" cy="533400"/>
          </a:xfrm>
        </p:spPr>
        <p:txBody>
          <a:bodyPr lIns="0" rIns="0"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1676400" y="1295400"/>
            <a:ext cx="5791200" cy="5105400"/>
          </a:xfrm>
        </p:spPr>
        <p:txBody>
          <a:bodyPr/>
          <a:lstStyle>
            <a:lvl1pPr>
              <a:spcBef>
                <a:spcPts val="600"/>
              </a:spcBef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7543800" y="1600200"/>
            <a:ext cx="1502885" cy="1143000"/>
          </a:xfrm>
          <a:ln w="12700">
            <a:solidFill>
              <a:schemeClr val="accent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7"/>
          </p:nvPr>
        </p:nvSpPr>
        <p:spPr>
          <a:xfrm>
            <a:off x="7543800" y="2971800"/>
            <a:ext cx="1502885" cy="1143000"/>
          </a:xfrm>
          <a:ln w="12700">
            <a:solidFill>
              <a:schemeClr val="accent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lang="en-US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18" name="Picture Placeholder 12"/>
          <p:cNvSpPr>
            <a:spLocks noGrp="1"/>
          </p:cNvSpPr>
          <p:nvPr>
            <p:ph type="pic" sz="quarter" idx="18"/>
          </p:nvPr>
        </p:nvSpPr>
        <p:spPr>
          <a:xfrm>
            <a:off x="7543800" y="4343400"/>
            <a:ext cx="1502885" cy="1143000"/>
          </a:xfrm>
          <a:ln w="12700">
            <a:solidFill>
              <a:schemeClr val="accent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lang="en-US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Just For Pictures">
    <p:bg>
      <p:bgPr>
        <a:gradFill flip="none" rotWithShape="1">
          <a:gsLst>
            <a:gs pos="0">
              <a:schemeClr val="accent1">
                <a:lumMod val="50000"/>
              </a:schemeClr>
            </a:gs>
            <a:gs pos="33000">
              <a:schemeClr val="accent1">
                <a:lumMod val="75000"/>
              </a:schemeClr>
            </a:gs>
            <a:gs pos="80000">
              <a:schemeClr val="accent1">
                <a:lumMod val="20000"/>
                <a:lumOff val="8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0"/>
          <p:cNvGrpSpPr/>
          <p:nvPr userDrawn="1"/>
        </p:nvGrpSpPr>
        <p:grpSpPr>
          <a:xfrm rot="10800000">
            <a:off x="-19017" y="5816600"/>
            <a:ext cx="9180548" cy="1041400"/>
            <a:chOff x="-19017" y="-7144"/>
            <a:chExt cx="9180548" cy="1041400"/>
          </a:xfrm>
        </p:grpSpPr>
        <p:sp>
          <p:nvSpPr>
            <p:cNvPr id="6" name="Freeform 5"/>
            <p:cNvSpPr>
              <a:spLocks/>
            </p:cNvSpPr>
            <p:nvPr userDrawn="1"/>
          </p:nvSpPr>
          <p:spPr bwMode="auto">
            <a:xfrm>
              <a:off x="-9525" y="-7144"/>
              <a:ext cx="9163050" cy="10414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6" y="2"/>
                </a:cxn>
                <a:cxn ang="0">
                  <a:pos x="2542" y="0"/>
                </a:cxn>
                <a:cxn ang="0">
                  <a:pos x="4374" y="367"/>
                </a:cxn>
                <a:cxn ang="0">
                  <a:pos x="5766" y="55"/>
                </a:cxn>
                <a:cxn ang="0">
                  <a:pos x="5772" y="213"/>
                </a:cxn>
                <a:cxn ang="0">
                  <a:pos x="4302" y="439"/>
                </a:cxn>
                <a:cxn ang="0">
                  <a:pos x="1488" y="201"/>
                </a:cxn>
                <a:cxn ang="0">
                  <a:pos x="0" y="656"/>
                </a:cxn>
                <a:cxn ang="0">
                  <a:pos x="6" y="2"/>
                </a:cxn>
              </a:cxnLst>
              <a:rect l="0" t="0" r="0" b="0"/>
              <a:pathLst>
                <a:path w="5772" h="656">
                  <a:moveTo>
                    <a:pt x="6" y="2"/>
                  </a:moveTo>
                  <a:lnTo>
                    <a:pt x="2542" y="0"/>
                  </a:lnTo>
                  <a:cubicBezTo>
                    <a:pt x="2746" y="101"/>
                    <a:pt x="3828" y="367"/>
                    <a:pt x="4374" y="367"/>
                  </a:cubicBezTo>
                  <a:cubicBezTo>
                    <a:pt x="4920" y="367"/>
                    <a:pt x="5526" y="152"/>
                    <a:pt x="5766" y="55"/>
                  </a:cubicBezTo>
                  <a:lnTo>
                    <a:pt x="5772" y="213"/>
                  </a:lnTo>
                  <a:cubicBezTo>
                    <a:pt x="5670" y="257"/>
                    <a:pt x="5016" y="441"/>
                    <a:pt x="4302" y="439"/>
                  </a:cubicBezTo>
                  <a:cubicBezTo>
                    <a:pt x="3588" y="437"/>
                    <a:pt x="2205" y="165"/>
                    <a:pt x="1488" y="201"/>
                  </a:cubicBezTo>
                  <a:cubicBezTo>
                    <a:pt x="750" y="209"/>
                    <a:pt x="270" y="482"/>
                    <a:pt x="0" y="656"/>
                  </a:cubicBezTo>
                  <a:lnTo>
                    <a:pt x="6" y="2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shade val="50000"/>
                    <a:alpha val="45000"/>
                    <a:satMod val="120000"/>
                  </a:schemeClr>
                </a:gs>
                <a:gs pos="100000">
                  <a:schemeClr val="accent3">
                    <a:shade val="80000"/>
                    <a:alpha val="55000"/>
                    <a:satMod val="155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en-US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Freeform 6"/>
            <p:cNvSpPr>
              <a:spLocks/>
            </p:cNvSpPr>
            <p:nvPr userDrawn="1"/>
          </p:nvSpPr>
          <p:spPr bwMode="auto">
            <a:xfrm>
              <a:off x="4381500" y="-7144"/>
              <a:ext cx="4762500" cy="638175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1668" y="564"/>
                </a:cxn>
                <a:cxn ang="0">
                  <a:pos x="3000" y="186"/>
                </a:cxn>
                <a:cxn ang="0">
                  <a:pos x="3000" y="6"/>
                </a:cxn>
                <a:cxn ang="0">
                  <a:pos x="0" y="0"/>
                </a:cxn>
              </a:cxnLst>
              <a:rect l="0" t="0" r="0" b="0"/>
              <a:pathLst>
                <a:path w="3000" h="595">
                  <a:moveTo>
                    <a:pt x="0" y="0"/>
                  </a:moveTo>
                  <a:cubicBezTo>
                    <a:pt x="174" y="102"/>
                    <a:pt x="1168" y="533"/>
                    <a:pt x="1668" y="564"/>
                  </a:cubicBezTo>
                  <a:cubicBezTo>
                    <a:pt x="2168" y="595"/>
                    <a:pt x="2778" y="279"/>
                    <a:pt x="3000" y="186"/>
                  </a:cubicBezTo>
                  <a:lnTo>
                    <a:pt x="3000" y="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3">
                    <a:shade val="50000"/>
                    <a:alpha val="30000"/>
                    <a:satMod val="130000"/>
                  </a:schemeClr>
                </a:gs>
                <a:gs pos="80000">
                  <a:schemeClr val="accent2">
                    <a:shade val="75000"/>
                    <a:alpha val="45000"/>
                    <a:satMod val="140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en-US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4" name="Group 7"/>
            <p:cNvGrpSpPr/>
            <p:nvPr userDrawn="1"/>
          </p:nvGrpSpPr>
          <p:grpSpPr>
            <a:xfrm>
              <a:off x="-19017" y="202408"/>
              <a:ext cx="9180548" cy="649224"/>
              <a:chOff x="-19045" y="216550"/>
              <a:chExt cx="9180548" cy="649224"/>
            </a:xfrm>
          </p:grpSpPr>
          <p:sp>
            <p:nvSpPr>
              <p:cNvPr id="9" name="Freeform 8"/>
              <p:cNvSpPr>
                <a:spLocks/>
              </p:cNvSpPr>
              <p:nvPr/>
            </p:nvSpPr>
            <p:spPr bwMode="auto">
              <a:xfrm rot="21435692">
                <a:off x="-19045" y="216550"/>
                <a:ext cx="9163050" cy="649224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966"/>
                  </a:cxn>
                  <a:cxn ang="0">
                    <a:pos x="1608" y="282"/>
                  </a:cxn>
                  <a:cxn ang="0">
                    <a:pos x="4110" y="1008"/>
                  </a:cxn>
                  <a:cxn ang="0">
                    <a:pos x="5772" y="0"/>
                  </a:cxn>
                </a:cxnLst>
                <a:rect l="0" t="0" r="0" b="0"/>
                <a:pathLst>
                  <a:path w="5772" h="1055">
                    <a:moveTo>
                      <a:pt x="0" y="966"/>
                    </a:moveTo>
                    <a:cubicBezTo>
                      <a:pt x="282" y="738"/>
                      <a:pt x="923" y="275"/>
                      <a:pt x="1608" y="282"/>
                    </a:cubicBezTo>
                    <a:cubicBezTo>
                      <a:pt x="2293" y="289"/>
                      <a:pt x="3416" y="1055"/>
                      <a:pt x="4110" y="1008"/>
                    </a:cubicBezTo>
                    <a:cubicBezTo>
                      <a:pt x="4804" y="961"/>
                      <a:pt x="5426" y="210"/>
                      <a:pt x="5772" y="0"/>
                    </a:cubicBezTo>
                  </a:path>
                </a:pathLst>
              </a:custGeom>
              <a:noFill/>
              <a:ln w="10795" cap="flat" cmpd="sng" algn="ctr">
                <a:gradFill>
                  <a:gsLst>
                    <a:gs pos="74000">
                      <a:schemeClr val="accent3">
                        <a:shade val="75000"/>
                      </a:schemeClr>
                    </a:gs>
                    <a:gs pos="86000">
                      <a:schemeClr val="tx1">
                        <a:alpha val="29000"/>
                      </a:schemeClr>
                    </a:gs>
                    <a:gs pos="16000">
                      <a:schemeClr val="accent2">
                        <a:shade val="75000"/>
                        <a:alpha val="56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endParaRPr kumimoji="0" lang="en-US"/>
              </a:p>
            </p:txBody>
          </p:sp>
          <p:sp>
            <p:nvSpPr>
              <p:cNvPr id="10" name="Freeform 9"/>
              <p:cNvSpPr>
                <a:spLocks/>
              </p:cNvSpPr>
              <p:nvPr/>
            </p:nvSpPr>
            <p:spPr bwMode="auto">
              <a:xfrm rot="21435692">
                <a:off x="-14309" y="290003"/>
                <a:ext cx="9175812" cy="530352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732"/>
                  </a:cxn>
                  <a:cxn ang="0">
                    <a:pos x="1638" y="228"/>
                  </a:cxn>
                  <a:cxn ang="0">
                    <a:pos x="4122" y="816"/>
                  </a:cxn>
                  <a:cxn ang="0">
                    <a:pos x="5766" y="0"/>
                  </a:cxn>
                </a:cxnLst>
                <a:rect l="0" t="0" r="0" b="0"/>
                <a:pathLst>
                  <a:path w="5766" h="854">
                    <a:moveTo>
                      <a:pt x="0" y="732"/>
                    </a:moveTo>
                    <a:cubicBezTo>
                      <a:pt x="273" y="647"/>
                      <a:pt x="951" y="214"/>
                      <a:pt x="1638" y="228"/>
                    </a:cubicBezTo>
                    <a:cubicBezTo>
                      <a:pt x="2325" y="242"/>
                      <a:pt x="3434" y="854"/>
                      <a:pt x="4122" y="816"/>
                    </a:cubicBezTo>
                    <a:cubicBezTo>
                      <a:pt x="4810" y="778"/>
                      <a:pt x="5424" y="170"/>
                      <a:pt x="5766" y="0"/>
                    </a:cubicBezTo>
                  </a:path>
                </a:pathLst>
              </a:custGeom>
              <a:noFill/>
              <a:ln w="9525" cap="flat" cmpd="sng" algn="ctr">
                <a:gradFill>
                  <a:gsLst>
                    <a:gs pos="74000">
                      <a:schemeClr val="accent4"/>
                    </a:gs>
                    <a:gs pos="44000">
                      <a:schemeClr val="accent1"/>
                    </a:gs>
                    <a:gs pos="33000">
                      <a:schemeClr val="accent2">
                        <a:alpha val="56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endParaRPr kumimoji="0" lang="en-US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791200"/>
            <a:ext cx="7620000" cy="1065213"/>
          </a:xfrm>
        </p:spPr>
        <p:txBody>
          <a:bodyPr rIns="182880" bIns="182880"/>
          <a:lstStyle>
            <a:lvl1pPr algn="r">
              <a:defRPr>
                <a:solidFill>
                  <a:schemeClr val="bg1"/>
                </a:solidFill>
                <a:effectLst>
                  <a:glow rad="101600">
                    <a:schemeClr val="accent1">
                      <a:lumMod val="50000"/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2" name="Picture 12" descr="doc_logo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8209280" y="6136642"/>
            <a:ext cx="375955" cy="374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8"/>
          <p:cNvPicPr>
            <a:picLocks noChangeAspect="1" noChangeArrowheads="1"/>
          </p:cNvPicPr>
          <p:nvPr userDrawn="1"/>
        </p:nvPicPr>
        <p:blipFill>
          <a:blip r:embed="rId3" cstate="print"/>
          <a:stretch>
            <a:fillRect/>
          </a:stretch>
        </p:blipFill>
        <p:spPr bwMode="auto">
          <a:xfrm>
            <a:off x="8610600" y="6133703"/>
            <a:ext cx="380207" cy="38020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NOAA’s Transition Package: November 4, 2008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233178-56B9-446C-BFCD-37F9D38B5CD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5486400" y="1295400"/>
            <a:ext cx="1752600" cy="1752600"/>
          </a:xfrm>
        </p:spPr>
        <p:txBody>
          <a:bodyPr>
            <a:normAutofit/>
          </a:bodyPr>
          <a:lstStyle>
            <a:lvl1pPr>
              <a:defRPr sz="1600"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NOAA’s Transition Package: November 4, 2008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01FC03-EF6B-4637-A3E0-B59B7A0B076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52400" y="1295400"/>
            <a:ext cx="1752600" cy="17526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3695700" y="1295400"/>
            <a:ext cx="1752600" cy="175260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7251700" y="1295400"/>
            <a:ext cx="1752600" cy="1752600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127000" y="3886200"/>
            <a:ext cx="1752600" cy="1752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5486400" y="3886200"/>
            <a:ext cx="1752600" cy="1752600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1905000" y="1295400"/>
            <a:ext cx="1752600" cy="1752600"/>
          </a:xfrm>
        </p:spPr>
        <p:txBody>
          <a:bodyPr>
            <a:normAutofit/>
          </a:bodyPr>
          <a:lstStyle>
            <a:lvl1pPr>
              <a:defRPr sz="1600"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9"/>
          </p:nvPr>
        </p:nvSpPr>
        <p:spPr>
          <a:xfrm>
            <a:off x="3695700" y="3048000"/>
            <a:ext cx="1752600" cy="1143000"/>
          </a:xfrm>
        </p:spPr>
        <p:txBody>
          <a:bodyPr>
            <a:normAutofit/>
          </a:bodyPr>
          <a:lstStyle>
            <a:lvl1pPr>
              <a:defRPr sz="1600"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1905000" y="3886200"/>
            <a:ext cx="1752600" cy="1752600"/>
          </a:xfrm>
        </p:spPr>
        <p:txBody>
          <a:bodyPr>
            <a:normAutofit/>
          </a:bodyPr>
          <a:lstStyle>
            <a:lvl1pPr>
              <a:defRPr sz="1600"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2"/>
          </p:nvPr>
        </p:nvSpPr>
        <p:spPr>
          <a:xfrm>
            <a:off x="7251700" y="3886200"/>
            <a:ext cx="1752600" cy="1752600"/>
          </a:xfrm>
        </p:spPr>
        <p:txBody>
          <a:bodyPr>
            <a:normAutofit/>
          </a:bodyPr>
          <a:lstStyle>
            <a:lvl1pPr>
              <a:defRPr sz="1600"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4419600" y="2590800"/>
            <a:ext cx="4572000" cy="3657600"/>
          </a:xfrm>
          <a:custGeom>
            <a:avLst/>
            <a:gdLst>
              <a:gd name="connsiteX0" fmla="*/ 0 w 4419600"/>
              <a:gd name="connsiteY0" fmla="*/ 0 h 4343400"/>
              <a:gd name="connsiteX1" fmla="*/ 3895612 w 4419600"/>
              <a:gd name="connsiteY1" fmla="*/ 0 h 4343400"/>
              <a:gd name="connsiteX2" fmla="*/ 4419600 w 4419600"/>
              <a:gd name="connsiteY2" fmla="*/ 2171700 h 4343400"/>
              <a:gd name="connsiteX3" fmla="*/ 3895612 w 4419600"/>
              <a:gd name="connsiteY3" fmla="*/ 4343400 h 4343400"/>
              <a:gd name="connsiteX4" fmla="*/ 0 w 4419600"/>
              <a:gd name="connsiteY4" fmla="*/ 4343400 h 4343400"/>
              <a:gd name="connsiteX5" fmla="*/ 523988 w 4419600"/>
              <a:gd name="connsiteY5" fmla="*/ 2171700 h 4343400"/>
              <a:gd name="connsiteX6" fmla="*/ 0 w 4419600"/>
              <a:gd name="connsiteY6" fmla="*/ 0 h 4343400"/>
              <a:gd name="connsiteX0" fmla="*/ 0 w 3895612"/>
              <a:gd name="connsiteY0" fmla="*/ 0 h 4343400"/>
              <a:gd name="connsiteX1" fmla="*/ 3895612 w 3895612"/>
              <a:gd name="connsiteY1" fmla="*/ 0 h 4343400"/>
              <a:gd name="connsiteX2" fmla="*/ 3895612 w 3895612"/>
              <a:gd name="connsiteY2" fmla="*/ 4343400 h 4343400"/>
              <a:gd name="connsiteX3" fmla="*/ 0 w 3895612"/>
              <a:gd name="connsiteY3" fmla="*/ 4343400 h 4343400"/>
              <a:gd name="connsiteX4" fmla="*/ 523988 w 3895612"/>
              <a:gd name="connsiteY4" fmla="*/ 2171700 h 4343400"/>
              <a:gd name="connsiteX5" fmla="*/ 0 w 3895612"/>
              <a:gd name="connsiteY5" fmla="*/ 0 h 434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95612" h="4343400">
                <a:moveTo>
                  <a:pt x="0" y="0"/>
                </a:moveTo>
                <a:lnTo>
                  <a:pt x="3895612" y="0"/>
                </a:lnTo>
                <a:lnTo>
                  <a:pt x="3895612" y="4343400"/>
                </a:lnTo>
                <a:lnTo>
                  <a:pt x="0" y="4343400"/>
                </a:lnTo>
                <a:lnTo>
                  <a:pt x="523988" y="21717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50000"/>
                </a:schemeClr>
              </a:gs>
              <a:gs pos="15000">
                <a:schemeClr val="accent1">
                  <a:lumMod val="20000"/>
                  <a:lumOff val="80000"/>
                </a:schemeClr>
              </a:gs>
              <a:gs pos="80000">
                <a:schemeClr val="bg1"/>
              </a:gs>
            </a:gsLst>
            <a:lin ang="5400000" scaled="1"/>
            <a:tileRect/>
          </a:gra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none"/>
        </p:style>
        <p:txBody>
          <a:bodyPr vert="horz" rIns="365760" anchor="t">
            <a:normAutofit/>
          </a:bodyPr>
          <a:lstStyle>
            <a:lvl1pPr marL="625475" indent="0" algn="r">
              <a:spcBef>
                <a:spcPts val="1200"/>
              </a:spcBef>
              <a:defRPr kumimoji="0" lang="en-US" sz="2400" b="1" kern="1200" dirty="0" smtClean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  <a:lvl2pPr marL="1082675" indent="-246063">
              <a:defRPr kumimoji="0" lang="en-US" sz="2400" b="1" kern="1200" dirty="0" smtClean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2pPr>
            <a:lvl3pPr marL="1312863" indent="-246063">
              <a:defRPr kumimoji="0" lang="en-US" sz="2400" b="1" kern="1200" dirty="0" smtClean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3pPr>
            <a:lvl4pPr marL="1485900" indent="-209550">
              <a:defRPr kumimoji="0" lang="en-US" sz="2400" b="1" kern="1200" dirty="0" smtClean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4pPr>
            <a:lvl5pPr marL="1654175" indent="-209550">
              <a:defRPr kumimoji="0" lang="en-US" sz="2400" b="1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5pPr>
          </a:lstStyle>
          <a:p>
            <a:pPr marL="0" lvl="0" indent="0" algn="r" rtl="0" eaLnBrk="1" latinLnBrk="0" hangingPunct="1">
              <a:spcBef>
                <a:spcPts val="1200"/>
              </a:spcBef>
              <a:buClr>
                <a:schemeClr val="accent3"/>
              </a:buClr>
              <a:buSzPct val="95000"/>
              <a:buFont typeface="Wingdings 2"/>
              <a:buNone/>
            </a:pPr>
            <a:r>
              <a:rPr lang="en-US" dirty="0" smtClean="0"/>
              <a:t>IMPACT</a:t>
            </a:r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20"/>
          </p:nvPr>
        </p:nvSpPr>
        <p:spPr>
          <a:xfrm>
            <a:off x="5029200" y="3048000"/>
            <a:ext cx="3962400" cy="3200400"/>
          </a:xfrm>
        </p:spPr>
        <p:txBody>
          <a:bodyPr>
            <a:normAutofit/>
          </a:bodyPr>
          <a:lstStyle>
            <a:lvl1pPr>
              <a:spcBef>
                <a:spcPts val="800"/>
              </a:spcBef>
              <a:defRPr sz="1800" b="0"/>
            </a:lvl1pPr>
            <a:lvl2pPr>
              <a:defRPr sz="1600" b="0"/>
            </a:lvl2pPr>
            <a:lvl3pPr>
              <a:defRPr sz="1600" b="0"/>
            </a:lvl3pPr>
            <a:lvl4pPr>
              <a:defRPr sz="1400" b="0"/>
            </a:lvl4pPr>
            <a:lvl5pPr>
              <a:defRPr sz="1400" b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2590800"/>
            <a:ext cx="4648200" cy="3657600"/>
          </a:xfrm>
          <a:prstGeom prst="homePlate">
            <a:avLst>
              <a:gd name="adj" fmla="val 15190"/>
            </a:avLst>
          </a:prstGeom>
          <a:gradFill flip="none" rotWithShape="1">
            <a:gsLst>
              <a:gs pos="0">
                <a:schemeClr val="accent5">
                  <a:lumMod val="50000"/>
                </a:schemeClr>
              </a:gs>
              <a:gs pos="15000">
                <a:schemeClr val="accent5">
                  <a:lumMod val="40000"/>
                  <a:lumOff val="60000"/>
                </a:schemeClr>
              </a:gs>
              <a:gs pos="80000">
                <a:schemeClr val="bg1"/>
              </a:gs>
            </a:gsLst>
            <a:lin ang="5400000" scaled="1"/>
            <a:tileRect/>
          </a:gra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none"/>
        </p:style>
        <p:txBody>
          <a:bodyPr rIns="365760" anchor="t">
            <a:normAutofit/>
          </a:bodyPr>
          <a:lstStyle>
            <a:lvl1pPr algn="r">
              <a:spcBef>
                <a:spcPts val="1200"/>
              </a:spcBef>
              <a:defRPr kumimoji="0" lang="en-US" sz="2400" b="1" kern="1200" dirty="0" smtClean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SOLUTION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9"/>
          </p:nvPr>
        </p:nvSpPr>
        <p:spPr>
          <a:xfrm>
            <a:off x="152400" y="3048000"/>
            <a:ext cx="4191000" cy="3200400"/>
          </a:xfrm>
        </p:spPr>
        <p:txBody>
          <a:bodyPr>
            <a:normAutofit/>
          </a:bodyPr>
          <a:lstStyle>
            <a:lvl1pPr>
              <a:spcBef>
                <a:spcPts val="800"/>
              </a:spcBef>
              <a:defRPr sz="1800" b="0"/>
            </a:lvl1pPr>
            <a:lvl2pPr>
              <a:defRPr sz="1600" b="0"/>
            </a:lvl2pPr>
            <a:lvl3pPr>
              <a:defRPr sz="1600" b="0"/>
            </a:lvl3pPr>
            <a:lvl4pPr>
              <a:defRPr sz="1400" b="0"/>
            </a:lvl4pPr>
            <a:lvl5pPr>
              <a:defRPr sz="1400" b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NOAA’s Transition Package: November 4, 2008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01FC03-EF6B-4637-A3E0-B59B7A0B076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152400" y="1066800"/>
            <a:ext cx="8839200" cy="1523999"/>
          </a:xfrm>
          <a:custGeom>
            <a:avLst/>
            <a:gdLst>
              <a:gd name="connsiteX0" fmla="*/ 0 w 8839200"/>
              <a:gd name="connsiteY0" fmla="*/ 0 h 1676400"/>
              <a:gd name="connsiteX1" fmla="*/ 1473200 w 8839200"/>
              <a:gd name="connsiteY1" fmla="*/ 0 h 1676400"/>
              <a:gd name="connsiteX2" fmla="*/ 1473200 w 8839200"/>
              <a:gd name="connsiteY2" fmla="*/ 0 h 1676400"/>
              <a:gd name="connsiteX3" fmla="*/ 3683000 w 8839200"/>
              <a:gd name="connsiteY3" fmla="*/ 0 h 1676400"/>
              <a:gd name="connsiteX4" fmla="*/ 8839200 w 8839200"/>
              <a:gd name="connsiteY4" fmla="*/ 0 h 1676400"/>
              <a:gd name="connsiteX5" fmla="*/ 8839200 w 8839200"/>
              <a:gd name="connsiteY5" fmla="*/ 977900 h 1676400"/>
              <a:gd name="connsiteX6" fmla="*/ 8839200 w 8839200"/>
              <a:gd name="connsiteY6" fmla="*/ 977900 h 1676400"/>
              <a:gd name="connsiteX7" fmla="*/ 8839200 w 8839200"/>
              <a:gd name="connsiteY7" fmla="*/ 1397000 h 1676400"/>
              <a:gd name="connsiteX8" fmla="*/ 8839200 w 8839200"/>
              <a:gd name="connsiteY8" fmla="*/ 1676400 h 1676400"/>
              <a:gd name="connsiteX9" fmla="*/ 3683000 w 8839200"/>
              <a:gd name="connsiteY9" fmla="*/ 1676400 h 1676400"/>
              <a:gd name="connsiteX10" fmla="*/ 2501935 w 8839200"/>
              <a:gd name="connsiteY10" fmla="*/ 2087269 h 1676400"/>
              <a:gd name="connsiteX11" fmla="*/ 1473200 w 8839200"/>
              <a:gd name="connsiteY11" fmla="*/ 1676400 h 1676400"/>
              <a:gd name="connsiteX12" fmla="*/ 0 w 8839200"/>
              <a:gd name="connsiteY12" fmla="*/ 1676400 h 1676400"/>
              <a:gd name="connsiteX13" fmla="*/ 0 w 8839200"/>
              <a:gd name="connsiteY13" fmla="*/ 1397000 h 1676400"/>
              <a:gd name="connsiteX14" fmla="*/ 0 w 8839200"/>
              <a:gd name="connsiteY14" fmla="*/ 977900 h 1676400"/>
              <a:gd name="connsiteX15" fmla="*/ 0 w 8839200"/>
              <a:gd name="connsiteY15" fmla="*/ 977900 h 1676400"/>
              <a:gd name="connsiteX16" fmla="*/ 0 w 8839200"/>
              <a:gd name="connsiteY16" fmla="*/ 0 h 1676400"/>
              <a:gd name="connsiteX0" fmla="*/ 0 w 8839200"/>
              <a:gd name="connsiteY0" fmla="*/ 0 h 2087269"/>
              <a:gd name="connsiteX1" fmla="*/ 1473200 w 8839200"/>
              <a:gd name="connsiteY1" fmla="*/ 0 h 2087269"/>
              <a:gd name="connsiteX2" fmla="*/ 1473200 w 8839200"/>
              <a:gd name="connsiteY2" fmla="*/ 0 h 2087269"/>
              <a:gd name="connsiteX3" fmla="*/ 3683000 w 8839200"/>
              <a:gd name="connsiteY3" fmla="*/ 0 h 2087269"/>
              <a:gd name="connsiteX4" fmla="*/ 8839200 w 8839200"/>
              <a:gd name="connsiteY4" fmla="*/ 0 h 2087269"/>
              <a:gd name="connsiteX5" fmla="*/ 8839200 w 8839200"/>
              <a:gd name="connsiteY5" fmla="*/ 977900 h 2087269"/>
              <a:gd name="connsiteX6" fmla="*/ 8839200 w 8839200"/>
              <a:gd name="connsiteY6" fmla="*/ 977900 h 2087269"/>
              <a:gd name="connsiteX7" fmla="*/ 8839200 w 8839200"/>
              <a:gd name="connsiteY7" fmla="*/ 1397000 h 2087269"/>
              <a:gd name="connsiteX8" fmla="*/ 8839200 w 8839200"/>
              <a:gd name="connsiteY8" fmla="*/ 1676400 h 2087269"/>
              <a:gd name="connsiteX9" fmla="*/ 3683000 w 8839200"/>
              <a:gd name="connsiteY9" fmla="*/ 1676400 h 2087269"/>
              <a:gd name="connsiteX10" fmla="*/ 2501935 w 8839200"/>
              <a:gd name="connsiteY10" fmla="*/ 2087269 h 2087269"/>
              <a:gd name="connsiteX11" fmla="*/ 1473200 w 8839200"/>
              <a:gd name="connsiteY11" fmla="*/ 1676400 h 2087269"/>
              <a:gd name="connsiteX12" fmla="*/ 698500 w 8839200"/>
              <a:gd name="connsiteY12" fmla="*/ 1676400 h 2087269"/>
              <a:gd name="connsiteX13" fmla="*/ 0 w 8839200"/>
              <a:gd name="connsiteY13" fmla="*/ 1676400 h 2087269"/>
              <a:gd name="connsiteX14" fmla="*/ 0 w 8839200"/>
              <a:gd name="connsiteY14" fmla="*/ 1397000 h 2087269"/>
              <a:gd name="connsiteX15" fmla="*/ 0 w 8839200"/>
              <a:gd name="connsiteY15" fmla="*/ 977900 h 2087269"/>
              <a:gd name="connsiteX16" fmla="*/ 0 w 8839200"/>
              <a:gd name="connsiteY16" fmla="*/ 977900 h 2087269"/>
              <a:gd name="connsiteX17" fmla="*/ 0 w 8839200"/>
              <a:gd name="connsiteY17" fmla="*/ 0 h 2087269"/>
              <a:gd name="connsiteX0" fmla="*/ 0 w 8839200"/>
              <a:gd name="connsiteY0" fmla="*/ 0 h 2087269"/>
              <a:gd name="connsiteX1" fmla="*/ 1473200 w 8839200"/>
              <a:gd name="connsiteY1" fmla="*/ 0 h 2087269"/>
              <a:gd name="connsiteX2" fmla="*/ 1473200 w 8839200"/>
              <a:gd name="connsiteY2" fmla="*/ 0 h 2087269"/>
              <a:gd name="connsiteX3" fmla="*/ 3683000 w 8839200"/>
              <a:gd name="connsiteY3" fmla="*/ 0 h 2087269"/>
              <a:gd name="connsiteX4" fmla="*/ 8839200 w 8839200"/>
              <a:gd name="connsiteY4" fmla="*/ 0 h 2087269"/>
              <a:gd name="connsiteX5" fmla="*/ 8839200 w 8839200"/>
              <a:gd name="connsiteY5" fmla="*/ 977900 h 2087269"/>
              <a:gd name="connsiteX6" fmla="*/ 8839200 w 8839200"/>
              <a:gd name="connsiteY6" fmla="*/ 977900 h 2087269"/>
              <a:gd name="connsiteX7" fmla="*/ 8839200 w 8839200"/>
              <a:gd name="connsiteY7" fmla="*/ 1397000 h 2087269"/>
              <a:gd name="connsiteX8" fmla="*/ 8839200 w 8839200"/>
              <a:gd name="connsiteY8" fmla="*/ 1676400 h 2087269"/>
              <a:gd name="connsiteX9" fmla="*/ 3683000 w 8839200"/>
              <a:gd name="connsiteY9" fmla="*/ 1676400 h 2087269"/>
              <a:gd name="connsiteX10" fmla="*/ 2501935 w 8839200"/>
              <a:gd name="connsiteY10" fmla="*/ 2087269 h 2087269"/>
              <a:gd name="connsiteX11" fmla="*/ 1016000 w 8839200"/>
              <a:gd name="connsiteY11" fmla="*/ 1676400 h 2087269"/>
              <a:gd name="connsiteX12" fmla="*/ 698500 w 8839200"/>
              <a:gd name="connsiteY12" fmla="*/ 1676400 h 2087269"/>
              <a:gd name="connsiteX13" fmla="*/ 0 w 8839200"/>
              <a:gd name="connsiteY13" fmla="*/ 1676400 h 2087269"/>
              <a:gd name="connsiteX14" fmla="*/ 0 w 8839200"/>
              <a:gd name="connsiteY14" fmla="*/ 1397000 h 2087269"/>
              <a:gd name="connsiteX15" fmla="*/ 0 w 8839200"/>
              <a:gd name="connsiteY15" fmla="*/ 977900 h 2087269"/>
              <a:gd name="connsiteX16" fmla="*/ 0 w 8839200"/>
              <a:gd name="connsiteY16" fmla="*/ 977900 h 2087269"/>
              <a:gd name="connsiteX17" fmla="*/ 0 w 8839200"/>
              <a:gd name="connsiteY17" fmla="*/ 0 h 2087269"/>
              <a:gd name="connsiteX0" fmla="*/ 0 w 8839200"/>
              <a:gd name="connsiteY0" fmla="*/ 0 h 2087269"/>
              <a:gd name="connsiteX1" fmla="*/ 1473200 w 8839200"/>
              <a:gd name="connsiteY1" fmla="*/ 0 h 2087269"/>
              <a:gd name="connsiteX2" fmla="*/ 1473200 w 8839200"/>
              <a:gd name="connsiteY2" fmla="*/ 0 h 2087269"/>
              <a:gd name="connsiteX3" fmla="*/ 3683000 w 8839200"/>
              <a:gd name="connsiteY3" fmla="*/ 0 h 2087269"/>
              <a:gd name="connsiteX4" fmla="*/ 8839200 w 8839200"/>
              <a:gd name="connsiteY4" fmla="*/ 0 h 2087269"/>
              <a:gd name="connsiteX5" fmla="*/ 8839200 w 8839200"/>
              <a:gd name="connsiteY5" fmla="*/ 977900 h 2087269"/>
              <a:gd name="connsiteX6" fmla="*/ 8839200 w 8839200"/>
              <a:gd name="connsiteY6" fmla="*/ 977900 h 2087269"/>
              <a:gd name="connsiteX7" fmla="*/ 8839200 w 8839200"/>
              <a:gd name="connsiteY7" fmla="*/ 1397000 h 2087269"/>
              <a:gd name="connsiteX8" fmla="*/ 8839200 w 8839200"/>
              <a:gd name="connsiteY8" fmla="*/ 1676400 h 2087269"/>
              <a:gd name="connsiteX9" fmla="*/ 3683000 w 8839200"/>
              <a:gd name="connsiteY9" fmla="*/ 1676400 h 2087269"/>
              <a:gd name="connsiteX10" fmla="*/ 2501935 w 8839200"/>
              <a:gd name="connsiteY10" fmla="*/ 2087269 h 2087269"/>
              <a:gd name="connsiteX11" fmla="*/ 1016000 w 8839200"/>
              <a:gd name="connsiteY11" fmla="*/ 1676400 h 2087269"/>
              <a:gd name="connsiteX12" fmla="*/ 0 w 8839200"/>
              <a:gd name="connsiteY12" fmla="*/ 1676400 h 2087269"/>
              <a:gd name="connsiteX13" fmla="*/ 0 w 8839200"/>
              <a:gd name="connsiteY13" fmla="*/ 1397000 h 2087269"/>
              <a:gd name="connsiteX14" fmla="*/ 0 w 8839200"/>
              <a:gd name="connsiteY14" fmla="*/ 977900 h 2087269"/>
              <a:gd name="connsiteX15" fmla="*/ 0 w 8839200"/>
              <a:gd name="connsiteY15" fmla="*/ 977900 h 2087269"/>
              <a:gd name="connsiteX16" fmla="*/ 0 w 8839200"/>
              <a:gd name="connsiteY16" fmla="*/ 0 h 2087269"/>
              <a:gd name="connsiteX0" fmla="*/ 0 w 8839200"/>
              <a:gd name="connsiteY0" fmla="*/ 0 h 2087269"/>
              <a:gd name="connsiteX1" fmla="*/ 1473200 w 8839200"/>
              <a:gd name="connsiteY1" fmla="*/ 0 h 2087269"/>
              <a:gd name="connsiteX2" fmla="*/ 1473200 w 8839200"/>
              <a:gd name="connsiteY2" fmla="*/ 0 h 2087269"/>
              <a:gd name="connsiteX3" fmla="*/ 3683000 w 8839200"/>
              <a:gd name="connsiteY3" fmla="*/ 0 h 2087269"/>
              <a:gd name="connsiteX4" fmla="*/ 8839200 w 8839200"/>
              <a:gd name="connsiteY4" fmla="*/ 0 h 2087269"/>
              <a:gd name="connsiteX5" fmla="*/ 8839200 w 8839200"/>
              <a:gd name="connsiteY5" fmla="*/ 977900 h 2087269"/>
              <a:gd name="connsiteX6" fmla="*/ 8839200 w 8839200"/>
              <a:gd name="connsiteY6" fmla="*/ 977900 h 2087269"/>
              <a:gd name="connsiteX7" fmla="*/ 8839200 w 8839200"/>
              <a:gd name="connsiteY7" fmla="*/ 1397000 h 2087269"/>
              <a:gd name="connsiteX8" fmla="*/ 8839200 w 8839200"/>
              <a:gd name="connsiteY8" fmla="*/ 1676400 h 2087269"/>
              <a:gd name="connsiteX9" fmla="*/ 3683000 w 8839200"/>
              <a:gd name="connsiteY9" fmla="*/ 1676400 h 2087269"/>
              <a:gd name="connsiteX10" fmla="*/ 2501935 w 8839200"/>
              <a:gd name="connsiteY10" fmla="*/ 2087269 h 2087269"/>
              <a:gd name="connsiteX11" fmla="*/ 482600 w 8839200"/>
              <a:gd name="connsiteY11" fmla="*/ 1676400 h 2087269"/>
              <a:gd name="connsiteX12" fmla="*/ 0 w 8839200"/>
              <a:gd name="connsiteY12" fmla="*/ 1676400 h 2087269"/>
              <a:gd name="connsiteX13" fmla="*/ 0 w 8839200"/>
              <a:gd name="connsiteY13" fmla="*/ 1397000 h 2087269"/>
              <a:gd name="connsiteX14" fmla="*/ 0 w 8839200"/>
              <a:gd name="connsiteY14" fmla="*/ 977900 h 2087269"/>
              <a:gd name="connsiteX15" fmla="*/ 0 w 8839200"/>
              <a:gd name="connsiteY15" fmla="*/ 977900 h 2087269"/>
              <a:gd name="connsiteX16" fmla="*/ 0 w 8839200"/>
              <a:gd name="connsiteY16" fmla="*/ 0 h 2087269"/>
              <a:gd name="connsiteX0" fmla="*/ 0 w 8839200"/>
              <a:gd name="connsiteY0" fmla="*/ 0 h 2087269"/>
              <a:gd name="connsiteX1" fmla="*/ 1473200 w 8839200"/>
              <a:gd name="connsiteY1" fmla="*/ 0 h 2087269"/>
              <a:gd name="connsiteX2" fmla="*/ 1473200 w 8839200"/>
              <a:gd name="connsiteY2" fmla="*/ 0 h 2087269"/>
              <a:gd name="connsiteX3" fmla="*/ 3683000 w 8839200"/>
              <a:gd name="connsiteY3" fmla="*/ 0 h 2087269"/>
              <a:gd name="connsiteX4" fmla="*/ 8839200 w 8839200"/>
              <a:gd name="connsiteY4" fmla="*/ 0 h 2087269"/>
              <a:gd name="connsiteX5" fmla="*/ 8839200 w 8839200"/>
              <a:gd name="connsiteY5" fmla="*/ 977900 h 2087269"/>
              <a:gd name="connsiteX6" fmla="*/ 8839200 w 8839200"/>
              <a:gd name="connsiteY6" fmla="*/ 977900 h 2087269"/>
              <a:gd name="connsiteX7" fmla="*/ 8839200 w 8839200"/>
              <a:gd name="connsiteY7" fmla="*/ 1397000 h 2087269"/>
              <a:gd name="connsiteX8" fmla="*/ 8839200 w 8839200"/>
              <a:gd name="connsiteY8" fmla="*/ 1676400 h 2087269"/>
              <a:gd name="connsiteX9" fmla="*/ 2387600 w 8839200"/>
              <a:gd name="connsiteY9" fmla="*/ 1676400 h 2087269"/>
              <a:gd name="connsiteX10" fmla="*/ 2501935 w 8839200"/>
              <a:gd name="connsiteY10" fmla="*/ 2087269 h 2087269"/>
              <a:gd name="connsiteX11" fmla="*/ 482600 w 8839200"/>
              <a:gd name="connsiteY11" fmla="*/ 1676400 h 2087269"/>
              <a:gd name="connsiteX12" fmla="*/ 0 w 8839200"/>
              <a:gd name="connsiteY12" fmla="*/ 1676400 h 2087269"/>
              <a:gd name="connsiteX13" fmla="*/ 0 w 8839200"/>
              <a:gd name="connsiteY13" fmla="*/ 1397000 h 2087269"/>
              <a:gd name="connsiteX14" fmla="*/ 0 w 8839200"/>
              <a:gd name="connsiteY14" fmla="*/ 977900 h 2087269"/>
              <a:gd name="connsiteX15" fmla="*/ 0 w 8839200"/>
              <a:gd name="connsiteY15" fmla="*/ 977900 h 2087269"/>
              <a:gd name="connsiteX16" fmla="*/ 0 w 8839200"/>
              <a:gd name="connsiteY16" fmla="*/ 0 h 2087269"/>
              <a:gd name="connsiteX0" fmla="*/ 0 w 8839200"/>
              <a:gd name="connsiteY0" fmla="*/ 0 h 2095500"/>
              <a:gd name="connsiteX1" fmla="*/ 1473200 w 8839200"/>
              <a:gd name="connsiteY1" fmla="*/ 0 h 2095500"/>
              <a:gd name="connsiteX2" fmla="*/ 1473200 w 8839200"/>
              <a:gd name="connsiteY2" fmla="*/ 0 h 2095500"/>
              <a:gd name="connsiteX3" fmla="*/ 3683000 w 8839200"/>
              <a:gd name="connsiteY3" fmla="*/ 0 h 2095500"/>
              <a:gd name="connsiteX4" fmla="*/ 8839200 w 8839200"/>
              <a:gd name="connsiteY4" fmla="*/ 0 h 2095500"/>
              <a:gd name="connsiteX5" fmla="*/ 8839200 w 8839200"/>
              <a:gd name="connsiteY5" fmla="*/ 977900 h 2095500"/>
              <a:gd name="connsiteX6" fmla="*/ 8839200 w 8839200"/>
              <a:gd name="connsiteY6" fmla="*/ 977900 h 2095500"/>
              <a:gd name="connsiteX7" fmla="*/ 8839200 w 8839200"/>
              <a:gd name="connsiteY7" fmla="*/ 1397000 h 2095500"/>
              <a:gd name="connsiteX8" fmla="*/ 8839200 w 8839200"/>
              <a:gd name="connsiteY8" fmla="*/ 1676400 h 2095500"/>
              <a:gd name="connsiteX9" fmla="*/ 2387600 w 8839200"/>
              <a:gd name="connsiteY9" fmla="*/ 1676400 h 2095500"/>
              <a:gd name="connsiteX10" fmla="*/ 2501935 w 8839200"/>
              <a:gd name="connsiteY10" fmla="*/ 2087269 h 2095500"/>
              <a:gd name="connsiteX11" fmla="*/ 1181100 w 8839200"/>
              <a:gd name="connsiteY11" fmla="*/ 2095500 h 2095500"/>
              <a:gd name="connsiteX12" fmla="*/ 482600 w 8839200"/>
              <a:gd name="connsiteY12" fmla="*/ 1676400 h 2095500"/>
              <a:gd name="connsiteX13" fmla="*/ 0 w 8839200"/>
              <a:gd name="connsiteY13" fmla="*/ 1676400 h 2095500"/>
              <a:gd name="connsiteX14" fmla="*/ 0 w 8839200"/>
              <a:gd name="connsiteY14" fmla="*/ 1397000 h 2095500"/>
              <a:gd name="connsiteX15" fmla="*/ 0 w 8839200"/>
              <a:gd name="connsiteY15" fmla="*/ 977900 h 2095500"/>
              <a:gd name="connsiteX16" fmla="*/ 0 w 8839200"/>
              <a:gd name="connsiteY16" fmla="*/ 977900 h 2095500"/>
              <a:gd name="connsiteX17" fmla="*/ 0 w 8839200"/>
              <a:gd name="connsiteY17" fmla="*/ 0 h 2095500"/>
              <a:gd name="connsiteX0" fmla="*/ 0 w 8839200"/>
              <a:gd name="connsiteY0" fmla="*/ 0 h 2087269"/>
              <a:gd name="connsiteX1" fmla="*/ 1473200 w 8839200"/>
              <a:gd name="connsiteY1" fmla="*/ 0 h 2087269"/>
              <a:gd name="connsiteX2" fmla="*/ 1473200 w 8839200"/>
              <a:gd name="connsiteY2" fmla="*/ 0 h 2087269"/>
              <a:gd name="connsiteX3" fmla="*/ 3683000 w 8839200"/>
              <a:gd name="connsiteY3" fmla="*/ 0 h 2087269"/>
              <a:gd name="connsiteX4" fmla="*/ 8839200 w 8839200"/>
              <a:gd name="connsiteY4" fmla="*/ 0 h 2087269"/>
              <a:gd name="connsiteX5" fmla="*/ 8839200 w 8839200"/>
              <a:gd name="connsiteY5" fmla="*/ 977900 h 2087269"/>
              <a:gd name="connsiteX6" fmla="*/ 8839200 w 8839200"/>
              <a:gd name="connsiteY6" fmla="*/ 977900 h 2087269"/>
              <a:gd name="connsiteX7" fmla="*/ 8839200 w 8839200"/>
              <a:gd name="connsiteY7" fmla="*/ 1397000 h 2087269"/>
              <a:gd name="connsiteX8" fmla="*/ 8839200 w 8839200"/>
              <a:gd name="connsiteY8" fmla="*/ 1676400 h 2087269"/>
              <a:gd name="connsiteX9" fmla="*/ 2387600 w 8839200"/>
              <a:gd name="connsiteY9" fmla="*/ 1676400 h 2087269"/>
              <a:gd name="connsiteX10" fmla="*/ 2501935 w 8839200"/>
              <a:gd name="connsiteY10" fmla="*/ 2087269 h 2087269"/>
              <a:gd name="connsiteX11" fmla="*/ 482600 w 8839200"/>
              <a:gd name="connsiteY11" fmla="*/ 1676400 h 2087269"/>
              <a:gd name="connsiteX12" fmla="*/ 0 w 8839200"/>
              <a:gd name="connsiteY12" fmla="*/ 1676400 h 2087269"/>
              <a:gd name="connsiteX13" fmla="*/ 0 w 8839200"/>
              <a:gd name="connsiteY13" fmla="*/ 1397000 h 2087269"/>
              <a:gd name="connsiteX14" fmla="*/ 0 w 8839200"/>
              <a:gd name="connsiteY14" fmla="*/ 977900 h 2087269"/>
              <a:gd name="connsiteX15" fmla="*/ 0 w 8839200"/>
              <a:gd name="connsiteY15" fmla="*/ 977900 h 2087269"/>
              <a:gd name="connsiteX16" fmla="*/ 0 w 8839200"/>
              <a:gd name="connsiteY16" fmla="*/ 0 h 2087269"/>
              <a:gd name="connsiteX0" fmla="*/ 0 w 8839200"/>
              <a:gd name="connsiteY0" fmla="*/ 0 h 2087269"/>
              <a:gd name="connsiteX1" fmla="*/ 1473200 w 8839200"/>
              <a:gd name="connsiteY1" fmla="*/ 0 h 2087269"/>
              <a:gd name="connsiteX2" fmla="*/ 1473200 w 8839200"/>
              <a:gd name="connsiteY2" fmla="*/ 0 h 2087269"/>
              <a:gd name="connsiteX3" fmla="*/ 3683000 w 8839200"/>
              <a:gd name="connsiteY3" fmla="*/ 0 h 2087269"/>
              <a:gd name="connsiteX4" fmla="*/ 8839200 w 8839200"/>
              <a:gd name="connsiteY4" fmla="*/ 0 h 2087269"/>
              <a:gd name="connsiteX5" fmla="*/ 8839200 w 8839200"/>
              <a:gd name="connsiteY5" fmla="*/ 977900 h 2087269"/>
              <a:gd name="connsiteX6" fmla="*/ 8839200 w 8839200"/>
              <a:gd name="connsiteY6" fmla="*/ 977900 h 2087269"/>
              <a:gd name="connsiteX7" fmla="*/ 8839200 w 8839200"/>
              <a:gd name="connsiteY7" fmla="*/ 1397000 h 2087269"/>
              <a:gd name="connsiteX8" fmla="*/ 8839200 w 8839200"/>
              <a:gd name="connsiteY8" fmla="*/ 1676400 h 2087269"/>
              <a:gd name="connsiteX9" fmla="*/ 2387600 w 8839200"/>
              <a:gd name="connsiteY9" fmla="*/ 1676400 h 2087269"/>
              <a:gd name="connsiteX10" fmla="*/ 1435135 w 8839200"/>
              <a:gd name="connsiteY10" fmla="*/ 2087269 h 2087269"/>
              <a:gd name="connsiteX11" fmla="*/ 482600 w 8839200"/>
              <a:gd name="connsiteY11" fmla="*/ 1676400 h 2087269"/>
              <a:gd name="connsiteX12" fmla="*/ 0 w 8839200"/>
              <a:gd name="connsiteY12" fmla="*/ 1676400 h 2087269"/>
              <a:gd name="connsiteX13" fmla="*/ 0 w 8839200"/>
              <a:gd name="connsiteY13" fmla="*/ 1397000 h 2087269"/>
              <a:gd name="connsiteX14" fmla="*/ 0 w 8839200"/>
              <a:gd name="connsiteY14" fmla="*/ 977900 h 2087269"/>
              <a:gd name="connsiteX15" fmla="*/ 0 w 8839200"/>
              <a:gd name="connsiteY15" fmla="*/ 977900 h 2087269"/>
              <a:gd name="connsiteX16" fmla="*/ 0 w 8839200"/>
              <a:gd name="connsiteY16" fmla="*/ 0 h 2087269"/>
              <a:gd name="connsiteX0" fmla="*/ 0 w 8839200"/>
              <a:gd name="connsiteY0" fmla="*/ 0 h 2087269"/>
              <a:gd name="connsiteX1" fmla="*/ 1473200 w 8839200"/>
              <a:gd name="connsiteY1" fmla="*/ 0 h 2087269"/>
              <a:gd name="connsiteX2" fmla="*/ 1473200 w 8839200"/>
              <a:gd name="connsiteY2" fmla="*/ 0 h 2087269"/>
              <a:gd name="connsiteX3" fmla="*/ 3683000 w 8839200"/>
              <a:gd name="connsiteY3" fmla="*/ 0 h 2087269"/>
              <a:gd name="connsiteX4" fmla="*/ 8839200 w 8839200"/>
              <a:gd name="connsiteY4" fmla="*/ 0 h 2087269"/>
              <a:gd name="connsiteX5" fmla="*/ 8839200 w 8839200"/>
              <a:gd name="connsiteY5" fmla="*/ 977900 h 2087269"/>
              <a:gd name="connsiteX6" fmla="*/ 8839200 w 8839200"/>
              <a:gd name="connsiteY6" fmla="*/ 977900 h 2087269"/>
              <a:gd name="connsiteX7" fmla="*/ 8839200 w 8839200"/>
              <a:gd name="connsiteY7" fmla="*/ 1397000 h 2087269"/>
              <a:gd name="connsiteX8" fmla="*/ 8839200 w 8839200"/>
              <a:gd name="connsiteY8" fmla="*/ 1676400 h 2087269"/>
              <a:gd name="connsiteX9" fmla="*/ 2387600 w 8839200"/>
              <a:gd name="connsiteY9" fmla="*/ 1676400 h 2087269"/>
              <a:gd name="connsiteX10" fmla="*/ 1435135 w 8839200"/>
              <a:gd name="connsiteY10" fmla="*/ 2087269 h 2087269"/>
              <a:gd name="connsiteX11" fmla="*/ 482600 w 8839200"/>
              <a:gd name="connsiteY11" fmla="*/ 1676400 h 2087269"/>
              <a:gd name="connsiteX12" fmla="*/ 0 w 8839200"/>
              <a:gd name="connsiteY12" fmla="*/ 1676400 h 2087269"/>
              <a:gd name="connsiteX13" fmla="*/ 0 w 8839200"/>
              <a:gd name="connsiteY13" fmla="*/ 1397000 h 2087269"/>
              <a:gd name="connsiteX14" fmla="*/ 0 w 8839200"/>
              <a:gd name="connsiteY14" fmla="*/ 977900 h 2087269"/>
              <a:gd name="connsiteX15" fmla="*/ 0 w 8839200"/>
              <a:gd name="connsiteY15" fmla="*/ 977900 h 2087269"/>
              <a:gd name="connsiteX16" fmla="*/ 0 w 8839200"/>
              <a:gd name="connsiteY16" fmla="*/ 0 h 2087269"/>
              <a:gd name="connsiteX0" fmla="*/ 0 w 8839200"/>
              <a:gd name="connsiteY0" fmla="*/ 0 h 1858669"/>
              <a:gd name="connsiteX1" fmla="*/ 1473200 w 8839200"/>
              <a:gd name="connsiteY1" fmla="*/ 0 h 1858669"/>
              <a:gd name="connsiteX2" fmla="*/ 1473200 w 8839200"/>
              <a:gd name="connsiteY2" fmla="*/ 0 h 1858669"/>
              <a:gd name="connsiteX3" fmla="*/ 3683000 w 8839200"/>
              <a:gd name="connsiteY3" fmla="*/ 0 h 1858669"/>
              <a:gd name="connsiteX4" fmla="*/ 8839200 w 8839200"/>
              <a:gd name="connsiteY4" fmla="*/ 0 h 1858669"/>
              <a:gd name="connsiteX5" fmla="*/ 8839200 w 8839200"/>
              <a:gd name="connsiteY5" fmla="*/ 977900 h 1858669"/>
              <a:gd name="connsiteX6" fmla="*/ 8839200 w 8839200"/>
              <a:gd name="connsiteY6" fmla="*/ 977900 h 1858669"/>
              <a:gd name="connsiteX7" fmla="*/ 8839200 w 8839200"/>
              <a:gd name="connsiteY7" fmla="*/ 1397000 h 1858669"/>
              <a:gd name="connsiteX8" fmla="*/ 8839200 w 8839200"/>
              <a:gd name="connsiteY8" fmla="*/ 1676400 h 1858669"/>
              <a:gd name="connsiteX9" fmla="*/ 2387600 w 8839200"/>
              <a:gd name="connsiteY9" fmla="*/ 1676400 h 1858669"/>
              <a:gd name="connsiteX10" fmla="*/ 1435135 w 8839200"/>
              <a:gd name="connsiteY10" fmla="*/ 1858669 h 1858669"/>
              <a:gd name="connsiteX11" fmla="*/ 482600 w 8839200"/>
              <a:gd name="connsiteY11" fmla="*/ 1676400 h 1858669"/>
              <a:gd name="connsiteX12" fmla="*/ 0 w 8839200"/>
              <a:gd name="connsiteY12" fmla="*/ 1676400 h 1858669"/>
              <a:gd name="connsiteX13" fmla="*/ 0 w 8839200"/>
              <a:gd name="connsiteY13" fmla="*/ 1397000 h 1858669"/>
              <a:gd name="connsiteX14" fmla="*/ 0 w 8839200"/>
              <a:gd name="connsiteY14" fmla="*/ 977900 h 1858669"/>
              <a:gd name="connsiteX15" fmla="*/ 0 w 8839200"/>
              <a:gd name="connsiteY15" fmla="*/ 977900 h 1858669"/>
              <a:gd name="connsiteX16" fmla="*/ 0 w 8839200"/>
              <a:gd name="connsiteY16" fmla="*/ 0 h 1858669"/>
              <a:gd name="connsiteX0" fmla="*/ 0 w 8839200"/>
              <a:gd name="connsiteY0" fmla="*/ 0 h 1858669"/>
              <a:gd name="connsiteX1" fmla="*/ 1473200 w 8839200"/>
              <a:gd name="connsiteY1" fmla="*/ 0 h 1858669"/>
              <a:gd name="connsiteX2" fmla="*/ 1473200 w 8839200"/>
              <a:gd name="connsiteY2" fmla="*/ 0 h 1858669"/>
              <a:gd name="connsiteX3" fmla="*/ 3683000 w 8839200"/>
              <a:gd name="connsiteY3" fmla="*/ 0 h 1858669"/>
              <a:gd name="connsiteX4" fmla="*/ 8839200 w 8839200"/>
              <a:gd name="connsiteY4" fmla="*/ 0 h 1858669"/>
              <a:gd name="connsiteX5" fmla="*/ 8839200 w 8839200"/>
              <a:gd name="connsiteY5" fmla="*/ 977900 h 1858669"/>
              <a:gd name="connsiteX6" fmla="*/ 8839200 w 8839200"/>
              <a:gd name="connsiteY6" fmla="*/ 977900 h 1858669"/>
              <a:gd name="connsiteX7" fmla="*/ 8839200 w 8839200"/>
              <a:gd name="connsiteY7" fmla="*/ 1397000 h 1858669"/>
              <a:gd name="connsiteX8" fmla="*/ 8839200 w 8839200"/>
              <a:gd name="connsiteY8" fmla="*/ 1676400 h 1858669"/>
              <a:gd name="connsiteX9" fmla="*/ 2387600 w 8839200"/>
              <a:gd name="connsiteY9" fmla="*/ 1676400 h 1858669"/>
              <a:gd name="connsiteX10" fmla="*/ 1435135 w 8839200"/>
              <a:gd name="connsiteY10" fmla="*/ 1858669 h 1858669"/>
              <a:gd name="connsiteX11" fmla="*/ 482600 w 8839200"/>
              <a:gd name="connsiteY11" fmla="*/ 1676400 h 1858669"/>
              <a:gd name="connsiteX12" fmla="*/ 0 w 8839200"/>
              <a:gd name="connsiteY12" fmla="*/ 1676400 h 1858669"/>
              <a:gd name="connsiteX13" fmla="*/ 0 w 8839200"/>
              <a:gd name="connsiteY13" fmla="*/ 1397000 h 1858669"/>
              <a:gd name="connsiteX14" fmla="*/ 0 w 8839200"/>
              <a:gd name="connsiteY14" fmla="*/ 977900 h 1858669"/>
              <a:gd name="connsiteX15" fmla="*/ 0 w 8839200"/>
              <a:gd name="connsiteY15" fmla="*/ 977900 h 1858669"/>
              <a:gd name="connsiteX16" fmla="*/ 0 w 8839200"/>
              <a:gd name="connsiteY16" fmla="*/ 0 h 1858669"/>
              <a:gd name="connsiteX0" fmla="*/ 0 w 8839200"/>
              <a:gd name="connsiteY0" fmla="*/ 0 h 1858669"/>
              <a:gd name="connsiteX1" fmla="*/ 1473200 w 8839200"/>
              <a:gd name="connsiteY1" fmla="*/ 0 h 1858669"/>
              <a:gd name="connsiteX2" fmla="*/ 1473200 w 8839200"/>
              <a:gd name="connsiteY2" fmla="*/ 0 h 1858669"/>
              <a:gd name="connsiteX3" fmla="*/ 3683000 w 8839200"/>
              <a:gd name="connsiteY3" fmla="*/ 0 h 1858669"/>
              <a:gd name="connsiteX4" fmla="*/ 8839200 w 8839200"/>
              <a:gd name="connsiteY4" fmla="*/ 0 h 1858669"/>
              <a:gd name="connsiteX5" fmla="*/ 8839200 w 8839200"/>
              <a:gd name="connsiteY5" fmla="*/ 977900 h 1858669"/>
              <a:gd name="connsiteX6" fmla="*/ 8839200 w 8839200"/>
              <a:gd name="connsiteY6" fmla="*/ 977900 h 1858669"/>
              <a:gd name="connsiteX7" fmla="*/ 8839200 w 8839200"/>
              <a:gd name="connsiteY7" fmla="*/ 1397000 h 1858669"/>
              <a:gd name="connsiteX8" fmla="*/ 8839200 w 8839200"/>
              <a:gd name="connsiteY8" fmla="*/ 1676400 h 1858669"/>
              <a:gd name="connsiteX9" fmla="*/ 2387600 w 8839200"/>
              <a:gd name="connsiteY9" fmla="*/ 1676400 h 1858669"/>
              <a:gd name="connsiteX10" fmla="*/ 1384335 w 8839200"/>
              <a:gd name="connsiteY10" fmla="*/ 1858669 h 1858669"/>
              <a:gd name="connsiteX11" fmla="*/ 482600 w 8839200"/>
              <a:gd name="connsiteY11" fmla="*/ 1676400 h 1858669"/>
              <a:gd name="connsiteX12" fmla="*/ 0 w 8839200"/>
              <a:gd name="connsiteY12" fmla="*/ 1676400 h 1858669"/>
              <a:gd name="connsiteX13" fmla="*/ 0 w 8839200"/>
              <a:gd name="connsiteY13" fmla="*/ 1397000 h 1858669"/>
              <a:gd name="connsiteX14" fmla="*/ 0 w 8839200"/>
              <a:gd name="connsiteY14" fmla="*/ 977900 h 1858669"/>
              <a:gd name="connsiteX15" fmla="*/ 0 w 8839200"/>
              <a:gd name="connsiteY15" fmla="*/ 977900 h 1858669"/>
              <a:gd name="connsiteX16" fmla="*/ 0 w 8839200"/>
              <a:gd name="connsiteY16" fmla="*/ 0 h 1858669"/>
              <a:gd name="connsiteX0" fmla="*/ 0 w 8839200"/>
              <a:gd name="connsiteY0" fmla="*/ 0 h 1939481"/>
              <a:gd name="connsiteX1" fmla="*/ 1473200 w 8839200"/>
              <a:gd name="connsiteY1" fmla="*/ 0 h 1939481"/>
              <a:gd name="connsiteX2" fmla="*/ 1473200 w 8839200"/>
              <a:gd name="connsiteY2" fmla="*/ 0 h 1939481"/>
              <a:gd name="connsiteX3" fmla="*/ 3683000 w 8839200"/>
              <a:gd name="connsiteY3" fmla="*/ 0 h 1939481"/>
              <a:gd name="connsiteX4" fmla="*/ 8839200 w 8839200"/>
              <a:gd name="connsiteY4" fmla="*/ 0 h 1939481"/>
              <a:gd name="connsiteX5" fmla="*/ 8839200 w 8839200"/>
              <a:gd name="connsiteY5" fmla="*/ 977900 h 1939481"/>
              <a:gd name="connsiteX6" fmla="*/ 8839200 w 8839200"/>
              <a:gd name="connsiteY6" fmla="*/ 977900 h 1939481"/>
              <a:gd name="connsiteX7" fmla="*/ 8839200 w 8839200"/>
              <a:gd name="connsiteY7" fmla="*/ 1397000 h 1939481"/>
              <a:gd name="connsiteX8" fmla="*/ 8839200 w 8839200"/>
              <a:gd name="connsiteY8" fmla="*/ 1676400 h 1939481"/>
              <a:gd name="connsiteX9" fmla="*/ 2387600 w 8839200"/>
              <a:gd name="connsiteY9" fmla="*/ 1676400 h 1939481"/>
              <a:gd name="connsiteX10" fmla="*/ 1409735 w 8839200"/>
              <a:gd name="connsiteY10" fmla="*/ 1939481 h 1939481"/>
              <a:gd name="connsiteX11" fmla="*/ 482600 w 8839200"/>
              <a:gd name="connsiteY11" fmla="*/ 1676400 h 1939481"/>
              <a:gd name="connsiteX12" fmla="*/ 0 w 8839200"/>
              <a:gd name="connsiteY12" fmla="*/ 1676400 h 1939481"/>
              <a:gd name="connsiteX13" fmla="*/ 0 w 8839200"/>
              <a:gd name="connsiteY13" fmla="*/ 1397000 h 1939481"/>
              <a:gd name="connsiteX14" fmla="*/ 0 w 8839200"/>
              <a:gd name="connsiteY14" fmla="*/ 977900 h 1939481"/>
              <a:gd name="connsiteX15" fmla="*/ 0 w 8839200"/>
              <a:gd name="connsiteY15" fmla="*/ 977900 h 1939481"/>
              <a:gd name="connsiteX16" fmla="*/ 0 w 8839200"/>
              <a:gd name="connsiteY16" fmla="*/ 0 h 1939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839200" h="1939481">
                <a:moveTo>
                  <a:pt x="0" y="0"/>
                </a:moveTo>
                <a:lnTo>
                  <a:pt x="1473200" y="0"/>
                </a:lnTo>
                <a:lnTo>
                  <a:pt x="1473200" y="0"/>
                </a:lnTo>
                <a:lnTo>
                  <a:pt x="3683000" y="0"/>
                </a:lnTo>
                <a:lnTo>
                  <a:pt x="8839200" y="0"/>
                </a:lnTo>
                <a:lnTo>
                  <a:pt x="8839200" y="977900"/>
                </a:lnTo>
                <a:lnTo>
                  <a:pt x="8839200" y="977900"/>
                </a:lnTo>
                <a:lnTo>
                  <a:pt x="8839200" y="1397000"/>
                </a:lnTo>
                <a:lnTo>
                  <a:pt x="8839200" y="1676400"/>
                </a:lnTo>
                <a:lnTo>
                  <a:pt x="2387600" y="1676400"/>
                </a:lnTo>
                <a:lnTo>
                  <a:pt x="1409735" y="1939481"/>
                </a:lnTo>
                <a:lnTo>
                  <a:pt x="482600" y="1676400"/>
                </a:lnTo>
                <a:lnTo>
                  <a:pt x="0" y="1676400"/>
                </a:lnTo>
                <a:lnTo>
                  <a:pt x="0" y="1397000"/>
                </a:lnTo>
                <a:lnTo>
                  <a:pt x="0" y="977900"/>
                </a:lnTo>
                <a:lnTo>
                  <a:pt x="0" y="9779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C00000"/>
              </a:gs>
              <a:gs pos="33000">
                <a:srgbClr val="FFC1C1"/>
              </a:gs>
              <a:gs pos="80000">
                <a:schemeClr val="bg1"/>
              </a:gs>
            </a:gsLst>
            <a:lin ang="5400000" scaled="1"/>
            <a:tileRect/>
          </a:gradFill>
          <a:ln>
            <a:solidFill>
              <a:srgbClr val="C0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none"/>
        </p:style>
        <p:txBody>
          <a:bodyPr bIns="274320" anchor="t">
            <a:normAutofit/>
          </a:bodyPr>
          <a:lstStyle>
            <a:lvl1pPr algn="ctr">
              <a:defRPr sz="2400" b="1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 dirty="0" smtClean="0"/>
              <a:t>NATIONAL CHALLENGE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8"/>
          </p:nvPr>
        </p:nvSpPr>
        <p:spPr>
          <a:xfrm>
            <a:off x="762000" y="1523999"/>
            <a:ext cx="7620000" cy="838200"/>
          </a:xfrm>
        </p:spPr>
        <p:txBody>
          <a:bodyPr anchor="ctr"/>
          <a:lstStyle>
            <a:lvl1pPr algn="ctr">
              <a:defRPr kumimoji="0" lang="en-US" sz="2400" b="0" kern="1200" dirty="0" smtClean="0">
                <a:solidFill>
                  <a:schemeClr val="tx1"/>
                </a:solidFill>
                <a:effectLst>
                  <a:outerShdw blurRad="50800" dist="38100" dir="5400000" algn="t" rotWithShape="0">
                    <a:srgbClr val="48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NOAA’s Transition Package: November 4, 2008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01FC03-EF6B-4637-A3E0-B59B7A0B076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152400" y="1371600"/>
            <a:ext cx="4038600" cy="457200"/>
          </a:xfrm>
        </p:spPr>
        <p:txBody>
          <a:bodyPr anchor="ctr">
            <a:normAutofit/>
          </a:bodyPr>
          <a:lstStyle>
            <a:lvl1pPr algn="ctr">
              <a:defRPr sz="2400" b="1">
                <a:solidFill>
                  <a:srgbClr val="00B050"/>
                </a:solidFill>
                <a:effectLst>
                  <a:outerShdw blurRad="50800" dist="38100" dir="5400000" algn="t" rotWithShape="0">
                    <a:srgbClr val="92D050">
                      <a:alpha val="40000"/>
                    </a:srgbClr>
                  </a:outerShdw>
                </a:effectLst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4419600" y="1371600"/>
            <a:ext cx="4572000" cy="457200"/>
          </a:xfrm>
        </p:spPr>
        <p:txBody>
          <a:bodyPr anchor="ctr">
            <a:normAutofit/>
          </a:bodyPr>
          <a:lstStyle>
            <a:lvl1pPr algn="ctr">
              <a:defRPr sz="2400" b="1">
                <a:solidFill>
                  <a:srgbClr val="B88C00"/>
                </a:solidFill>
                <a:effectLst>
                  <a:outerShdw blurRad="50800" dist="38100" dir="5400000" algn="t" rotWithShape="0">
                    <a:srgbClr val="FFC000">
                      <a:alpha val="40000"/>
                    </a:srgbClr>
                  </a:outerShdw>
                </a:effectLst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152400" y="1905000"/>
            <a:ext cx="4648200" cy="4343400"/>
          </a:xfrm>
          <a:prstGeom prst="homePlate">
            <a:avLst>
              <a:gd name="adj" fmla="val 15190"/>
            </a:avLst>
          </a:prstGeom>
          <a:gradFill>
            <a:gsLst>
              <a:gs pos="0">
                <a:srgbClr val="92D050"/>
              </a:gs>
              <a:gs pos="43000">
                <a:srgbClr val="C0E399"/>
              </a:gs>
              <a:gs pos="93000">
                <a:srgbClr val="E9F5DB"/>
              </a:gs>
              <a:gs pos="100000">
                <a:srgbClr val="F5FBEF"/>
              </a:gs>
            </a:gsLst>
          </a:gradFill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none"/>
        </p:style>
        <p:txBody>
          <a:bodyPr anchor="ctr">
            <a:normAutofit/>
          </a:bodyPr>
          <a:lstStyle>
            <a:lvl1pPr>
              <a:spcBef>
                <a:spcPts val="1200"/>
              </a:spcBef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4419600" y="1905000"/>
            <a:ext cx="4572000" cy="4343400"/>
          </a:xfrm>
          <a:custGeom>
            <a:avLst/>
            <a:gdLst>
              <a:gd name="connsiteX0" fmla="*/ 0 w 4419600"/>
              <a:gd name="connsiteY0" fmla="*/ 0 h 4343400"/>
              <a:gd name="connsiteX1" fmla="*/ 3895612 w 4419600"/>
              <a:gd name="connsiteY1" fmla="*/ 0 h 4343400"/>
              <a:gd name="connsiteX2" fmla="*/ 4419600 w 4419600"/>
              <a:gd name="connsiteY2" fmla="*/ 2171700 h 4343400"/>
              <a:gd name="connsiteX3" fmla="*/ 3895612 w 4419600"/>
              <a:gd name="connsiteY3" fmla="*/ 4343400 h 4343400"/>
              <a:gd name="connsiteX4" fmla="*/ 0 w 4419600"/>
              <a:gd name="connsiteY4" fmla="*/ 4343400 h 4343400"/>
              <a:gd name="connsiteX5" fmla="*/ 523988 w 4419600"/>
              <a:gd name="connsiteY5" fmla="*/ 2171700 h 4343400"/>
              <a:gd name="connsiteX6" fmla="*/ 0 w 4419600"/>
              <a:gd name="connsiteY6" fmla="*/ 0 h 4343400"/>
              <a:gd name="connsiteX0" fmla="*/ 0 w 3895612"/>
              <a:gd name="connsiteY0" fmla="*/ 0 h 4343400"/>
              <a:gd name="connsiteX1" fmla="*/ 3895612 w 3895612"/>
              <a:gd name="connsiteY1" fmla="*/ 0 h 4343400"/>
              <a:gd name="connsiteX2" fmla="*/ 3895612 w 3895612"/>
              <a:gd name="connsiteY2" fmla="*/ 4343400 h 4343400"/>
              <a:gd name="connsiteX3" fmla="*/ 0 w 3895612"/>
              <a:gd name="connsiteY3" fmla="*/ 4343400 h 4343400"/>
              <a:gd name="connsiteX4" fmla="*/ 523988 w 3895612"/>
              <a:gd name="connsiteY4" fmla="*/ 2171700 h 4343400"/>
              <a:gd name="connsiteX5" fmla="*/ 0 w 3895612"/>
              <a:gd name="connsiteY5" fmla="*/ 0 h 434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95612" h="4343400">
                <a:moveTo>
                  <a:pt x="0" y="0"/>
                </a:moveTo>
                <a:lnTo>
                  <a:pt x="3895612" y="0"/>
                </a:lnTo>
                <a:lnTo>
                  <a:pt x="3895612" y="4343400"/>
                </a:lnTo>
                <a:lnTo>
                  <a:pt x="0" y="4343400"/>
                </a:lnTo>
                <a:lnTo>
                  <a:pt x="523988" y="21717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FC000"/>
              </a:gs>
              <a:gs pos="43000">
                <a:srgbClr val="FFE79B"/>
              </a:gs>
              <a:gs pos="93000">
                <a:srgbClr val="FFF4D1"/>
              </a:gs>
              <a:gs pos="100000">
                <a:srgbClr val="FFF7DD"/>
              </a:gs>
            </a:gsLst>
          </a:gradFill>
          <a:ln>
            <a:solidFill>
              <a:srgbClr val="FFC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625475" indent="0">
              <a:spcBef>
                <a:spcPts val="1200"/>
              </a:spcBef>
              <a:defRPr sz="2000"/>
            </a:lvl1pPr>
            <a:lvl2pPr marL="1082675" indent="-246063">
              <a:defRPr sz="1600"/>
            </a:lvl2pPr>
            <a:lvl3pPr marL="1312863" indent="-246063">
              <a:defRPr sz="1600"/>
            </a:lvl3pPr>
            <a:lvl4pPr marL="1485900" indent="-209550">
              <a:defRPr sz="1400"/>
            </a:lvl4pPr>
            <a:lvl5pPr marL="1654175" indent="-209550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NOAA’s Transition Package: November 4, 2008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01FC03-EF6B-4637-A3E0-B59B7A0B076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135725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135725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NOAA’s Transition Package: November 4, 2008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E99A4B-ADEF-4975-A4A6-70E906D605F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2291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066800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52600"/>
            <a:ext cx="4040188" cy="4607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52600"/>
            <a:ext cx="4041775" cy="4607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NOAA’s Transition Package: November 4, 2008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F96681-BF0C-467B-8D58-82E67A510D3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NOAA’s Transition Package: November 4, 2008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709644-7F36-4A31-A611-EC754CEF71E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990600"/>
          </a:xfrm>
          <a:prstGeom prst="rect">
            <a:avLst/>
          </a:prstGeom>
        </p:spPr>
        <p:txBody>
          <a:bodyPr vert="horz" lIns="91440" tIns="91440" rIns="0" bIns="0" anchor="t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990600"/>
            <a:ext cx="8229600" cy="5334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5791200" y="6492875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0" y="6491288"/>
            <a:ext cx="5334000" cy="365125"/>
          </a:xfrm>
          <a:prstGeom prst="rect">
            <a:avLst/>
          </a:prstGeom>
        </p:spPr>
        <p:txBody>
          <a:bodyPr vert="horz" lIns="54864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NOAA’s Transition Package: November 4, 2008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382000" y="6491288"/>
            <a:ext cx="762000" cy="365125"/>
          </a:xfrm>
          <a:prstGeom prst="rect">
            <a:avLst/>
          </a:prstGeom>
        </p:spPr>
        <p:txBody>
          <a:bodyPr vert="horz" lIns="0" tIns="0" rIns="27432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101FC03-EF6B-4637-A3E0-B59B7A0B076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  <p:pic>
        <p:nvPicPr>
          <p:cNvPr id="14" name="Picture 12" descr="doc_logo"/>
          <p:cNvPicPr>
            <a:picLocks noChangeAspect="1" noChangeArrowheads="1"/>
          </p:cNvPicPr>
          <p:nvPr/>
        </p:nvPicPr>
        <p:blipFill>
          <a:blip r:embed="rId19" cstate="print"/>
          <a:stretch>
            <a:fillRect/>
          </a:stretch>
        </p:blipFill>
        <p:spPr bwMode="auto">
          <a:xfrm>
            <a:off x="76200" y="155736"/>
            <a:ext cx="375955" cy="374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20" cstate="print"/>
          <a:stretch>
            <a:fillRect/>
          </a:stretch>
        </p:blipFill>
        <p:spPr bwMode="auto">
          <a:xfrm>
            <a:off x="477520" y="152797"/>
            <a:ext cx="380207" cy="38020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7" name="Text Box 13"/>
          <p:cNvSpPr txBox="1">
            <a:spLocks noChangeArrowheads="1"/>
          </p:cNvSpPr>
          <p:nvPr/>
        </p:nvSpPr>
        <p:spPr bwMode="auto">
          <a:xfrm rot="18900000">
            <a:off x="6248400" y="5105400"/>
            <a:ext cx="2895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>
                <a:solidFill>
                  <a:srgbClr val="DDDDDD"/>
                </a:solidFill>
              </a:rPr>
              <a:t>   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69" r:id="rId3"/>
    <p:sldLayoutId id="2147483666" r:id="rId4"/>
    <p:sldLayoutId id="2147483667" r:id="rId5"/>
    <p:sldLayoutId id="2147483659" r:id="rId6"/>
    <p:sldLayoutId id="2147483660" r:id="rId7"/>
    <p:sldLayoutId id="2147483661" r:id="rId8"/>
    <p:sldLayoutId id="2147483662" r:id="rId9"/>
    <p:sldLayoutId id="2147483672" r:id="rId10"/>
    <p:sldLayoutId id="2147483671" r:id="rId11"/>
    <p:sldLayoutId id="2147483663" r:id="rId12"/>
    <p:sldLayoutId id="2147483664" r:id="rId13"/>
    <p:sldLayoutId id="2147483665" r:id="rId14"/>
    <p:sldLayoutId id="2147483668" r:id="rId15"/>
    <p:sldLayoutId id="2147483670" r:id="rId16"/>
    <p:sldLayoutId id="2147483678" r:id="rId17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3200" b="0" kern="1200">
          <a:ln>
            <a:noFill/>
          </a:ln>
          <a:solidFill>
            <a:schemeClr val="accent1">
              <a:lumMod val="50000"/>
            </a:schemeClr>
          </a:solidFill>
          <a:effectLst>
            <a:glow rad="101600">
              <a:schemeClr val="bg1">
                <a:alpha val="60000"/>
              </a:schemeClr>
            </a:glow>
          </a:effectLst>
          <a:latin typeface="+mj-lt"/>
          <a:ea typeface="+mj-ea"/>
          <a:cs typeface="+mj-cs"/>
        </a:defRPr>
      </a:lvl1pPr>
    </p:titleStyle>
    <p:bodyStyle>
      <a:lvl1pPr marL="0" indent="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None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ts val="0"/>
        </a:spcBef>
        <a:buClr>
          <a:schemeClr val="accent1"/>
        </a:buClr>
        <a:buSzPct val="85000"/>
        <a:buFontTx/>
        <a:buBlip>
          <a:blip r:embed="rId21"/>
        </a:buBlip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ts val="0"/>
        </a:spcBef>
        <a:buClr>
          <a:schemeClr val="accent2"/>
        </a:buClr>
        <a:buSzPct val="70000"/>
        <a:buFontTx/>
        <a:buBlip>
          <a:blip r:embed="rId22"/>
        </a:buBlip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ts val="0"/>
        </a:spcBef>
        <a:buClr>
          <a:schemeClr val="accent3"/>
        </a:buClr>
        <a:buSzPct val="65000"/>
        <a:buFontTx/>
        <a:buBlip>
          <a:blip r:embed="rId23"/>
        </a:buBlip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ts val="0"/>
        </a:spcBef>
        <a:buClr>
          <a:schemeClr val="accent4"/>
        </a:buClr>
        <a:buSzPct val="65000"/>
        <a:buFontTx/>
        <a:buBlip>
          <a:blip r:embed="rId23"/>
        </a:buBlip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/>
              <a:t>NOAA</a:t>
            </a:r>
            <a:br>
              <a:rPr lang="en-US" sz="4400" dirty="0" smtClean="0"/>
            </a:br>
            <a:r>
              <a:rPr lang="en-US" sz="4400" dirty="0" smtClean="0"/>
              <a:t>Transition Team Briefing</a:t>
            </a:r>
            <a:endParaRPr lang="en-US" sz="4400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Goal Teams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NOAA’s Transition Package: November 4, 2008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01FC03-EF6B-4637-A3E0-B59B7A0B076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Leadership &amp; Corporate Services Sub-goal</a:t>
            </a:r>
            <a:endParaRPr lang="en-US" sz="1600" i="1" dirty="0" smtClean="0">
              <a:latin typeface="+mn-lt"/>
            </a:endParaRPr>
          </a:p>
        </p:txBody>
      </p:sp>
      <p:sp>
        <p:nvSpPr>
          <p:cNvPr id="14" name="Rectangle 13">
            <a:hlinkClick r:id="" action="ppaction://noaction"/>
          </p:cNvPr>
          <p:cNvSpPr/>
          <p:nvPr/>
        </p:nvSpPr>
        <p:spPr>
          <a:xfrm>
            <a:off x="457200" y="1143000"/>
            <a:ext cx="8153400" cy="5105400"/>
          </a:xfrm>
          <a:prstGeom prst="rect">
            <a:avLst/>
          </a:prstGeom>
          <a:solidFill>
            <a:schemeClr val="bg1">
              <a:lumMod val="85000"/>
              <a:alpha val="89804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4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95400" y="1851422"/>
            <a:ext cx="4191000" cy="51077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r">
              <a:tabLst>
                <a:tab pos="1379538" algn="l"/>
              </a:tabLst>
            </a:pPr>
            <a:r>
              <a:rPr lang="en-US" dirty="0" smtClean="0">
                <a:latin typeface="+mn-lt"/>
              </a:rPr>
              <a:t>Goal Lead: 	</a:t>
            </a:r>
            <a:r>
              <a:rPr lang="en-US" b="1" dirty="0" smtClean="0">
                <a:latin typeface="+mn-lt"/>
              </a:rPr>
              <a:t>Bill Broglie</a:t>
            </a: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609600" y="2971800"/>
            <a:ext cx="2438400" cy="3124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Primary Objectives</a:t>
            </a:r>
          </a:p>
          <a:p>
            <a:pPr marL="231775" lvl="1" indent="-225425">
              <a:buBlip>
                <a:blip r:embed="rId2"/>
              </a:buBlip>
            </a:pPr>
            <a:r>
              <a:rPr lang="en-US" sz="1200" dirty="0" smtClean="0">
                <a:latin typeface="+mn-lt"/>
              </a:rPr>
              <a:t>Improve collaborative decision-making</a:t>
            </a:r>
          </a:p>
          <a:p>
            <a:pPr marL="231775" lvl="1" indent="-225425">
              <a:buBlip>
                <a:blip r:embed="rId2"/>
              </a:buBlip>
            </a:pPr>
            <a:r>
              <a:rPr lang="en-US" sz="1200" dirty="0" smtClean="0">
                <a:latin typeface="+mn-lt"/>
              </a:rPr>
              <a:t>Increase internal and external availability, reliability, security, and use of NOAA IT services</a:t>
            </a:r>
          </a:p>
          <a:p>
            <a:pPr marL="231775" lvl="1" indent="-225425">
              <a:buBlip>
                <a:blip r:embed="rId2"/>
              </a:buBlip>
            </a:pPr>
            <a:r>
              <a:rPr lang="en-US" sz="1200" dirty="0" smtClean="0">
                <a:latin typeface="+mn-lt"/>
              </a:rPr>
              <a:t>Collocate NOAA services and partner facilities</a:t>
            </a:r>
          </a:p>
          <a:p>
            <a:pPr marL="231775" lvl="1" indent="-225425">
              <a:buBlip>
                <a:blip r:embed="rId2"/>
              </a:buBlip>
            </a:pPr>
            <a:r>
              <a:rPr lang="en-US" sz="1200" dirty="0" smtClean="0">
                <a:latin typeface="+mn-lt"/>
              </a:rPr>
              <a:t>Improve efficiency and performance of support transactions and services</a:t>
            </a:r>
          </a:p>
          <a:p>
            <a:pPr marL="231775" lvl="1" indent="-225425">
              <a:buBlip>
                <a:blip r:embed="rId2"/>
              </a:buBlip>
            </a:pPr>
            <a:r>
              <a:rPr lang="en-US" sz="1200" dirty="0" smtClean="0">
                <a:latin typeface="+mn-lt"/>
              </a:rPr>
              <a:t>Increase diversity levels and expertise improving NOAA functions</a:t>
            </a:r>
          </a:p>
          <a:p>
            <a:pPr marL="231775" lvl="1" indent="-225425">
              <a:buBlip>
                <a:blip r:embed="rId2"/>
              </a:buBlip>
            </a:pPr>
            <a:r>
              <a:rPr lang="en-US" sz="1200" dirty="0" smtClean="0">
                <a:latin typeface="+mn-lt"/>
              </a:rPr>
              <a:t>Enhance contribution of NOAA services to all-hazard Homeland Security efforts</a:t>
            </a:r>
          </a:p>
        </p:txBody>
      </p:sp>
      <p:sp>
        <p:nvSpPr>
          <p:cNvPr id="23" name="Content Placeholder 7"/>
          <p:cNvSpPr txBox="1">
            <a:spLocks/>
          </p:cNvSpPr>
          <p:nvPr/>
        </p:nvSpPr>
        <p:spPr>
          <a:xfrm>
            <a:off x="3162300" y="2971800"/>
            <a:ext cx="2171700" cy="3200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lvl="0" indent="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</a:pPr>
            <a:r>
              <a:rPr lang="en-US" sz="1800" dirty="0" smtClean="0">
                <a:latin typeface="+mn-lt"/>
              </a:rPr>
              <a:t>Program Structure</a:t>
            </a:r>
          </a:p>
          <a:p>
            <a:pPr marL="231775" lvl="1" indent="-225425">
              <a:buBlip>
                <a:blip r:embed="rId2"/>
              </a:buBlip>
            </a:pPr>
            <a:r>
              <a:rPr lang="en-US" sz="1100" dirty="0" smtClean="0">
                <a:latin typeface="+mn-lt"/>
              </a:rPr>
              <a:t>Acquisition and Grants – Bob Stockman</a:t>
            </a:r>
          </a:p>
          <a:p>
            <a:pPr marL="231775" lvl="1" indent="-225425">
              <a:buBlip>
                <a:blip r:embed="rId2"/>
              </a:buBlip>
            </a:pPr>
            <a:r>
              <a:rPr lang="en-US" sz="1100" dirty="0" smtClean="0">
                <a:latin typeface="+mn-lt"/>
              </a:rPr>
              <a:t>Administrative Services – Sandra Manning</a:t>
            </a:r>
          </a:p>
          <a:p>
            <a:pPr marL="231775" lvl="1" indent="-225425">
              <a:buBlip>
                <a:blip r:embed="rId2"/>
              </a:buBlip>
            </a:pPr>
            <a:r>
              <a:rPr lang="en-US" sz="1100" dirty="0" smtClean="0">
                <a:latin typeface="+mn-lt"/>
              </a:rPr>
              <a:t>Facilities – Roger </a:t>
            </a:r>
            <a:r>
              <a:rPr lang="en-US" sz="1100" dirty="0" err="1" smtClean="0">
                <a:latin typeface="+mn-lt"/>
              </a:rPr>
              <a:t>Natsuhara</a:t>
            </a:r>
            <a:endParaRPr lang="en-US" sz="1100" dirty="0" smtClean="0">
              <a:latin typeface="+mn-lt"/>
            </a:endParaRPr>
          </a:p>
          <a:p>
            <a:pPr marL="231775" lvl="1" indent="-225425">
              <a:buBlip>
                <a:blip r:embed="rId2"/>
              </a:buBlip>
            </a:pPr>
            <a:r>
              <a:rPr lang="en-US" sz="1100" dirty="0" smtClean="0">
                <a:latin typeface="+mn-lt"/>
              </a:rPr>
              <a:t>Financial Services – Sherry </a:t>
            </a:r>
            <a:r>
              <a:rPr lang="en-US" sz="1100" dirty="0" err="1" smtClean="0">
                <a:latin typeface="+mn-lt"/>
              </a:rPr>
              <a:t>Morrissette</a:t>
            </a:r>
            <a:endParaRPr lang="en-US" sz="1100" dirty="0" smtClean="0">
              <a:latin typeface="+mn-lt"/>
            </a:endParaRPr>
          </a:p>
          <a:p>
            <a:pPr marL="231775" lvl="1" indent="-225425">
              <a:buBlip>
                <a:blip r:embed="rId2"/>
              </a:buBlip>
            </a:pPr>
            <a:r>
              <a:rPr lang="en-US" sz="1100" dirty="0" smtClean="0">
                <a:latin typeface="+mn-lt"/>
              </a:rPr>
              <a:t>Homeland Security – CAPT Wade Blake</a:t>
            </a:r>
          </a:p>
          <a:p>
            <a:pPr marL="231775" lvl="1" indent="-225425">
              <a:buBlip>
                <a:blip r:embed="rId2"/>
              </a:buBlip>
            </a:pPr>
            <a:r>
              <a:rPr lang="en-US" sz="1100" dirty="0" smtClean="0">
                <a:latin typeface="+mn-lt"/>
              </a:rPr>
              <a:t>Information Technology Services – Dennis Morgan</a:t>
            </a:r>
          </a:p>
          <a:p>
            <a:pPr marL="231775" lvl="1" indent="-225425">
              <a:buBlip>
                <a:blip r:embed="rId2"/>
              </a:buBlip>
            </a:pPr>
            <a:r>
              <a:rPr lang="en-US" sz="1100" dirty="0" smtClean="0">
                <a:latin typeface="+mn-lt"/>
              </a:rPr>
              <a:t>Line Office Headquarters – John Potts (acting)</a:t>
            </a:r>
          </a:p>
          <a:p>
            <a:pPr marL="231775" lvl="1" indent="-225425">
              <a:buBlip>
                <a:blip r:embed="rId2"/>
              </a:buBlip>
            </a:pPr>
            <a:r>
              <a:rPr lang="en-US" sz="1100" dirty="0" smtClean="0">
                <a:latin typeface="+mn-lt"/>
              </a:rPr>
              <a:t>NOAA Headquarters – Christos </a:t>
            </a:r>
            <a:r>
              <a:rPr lang="en-US" sz="1100" dirty="0" err="1" smtClean="0">
                <a:latin typeface="+mn-lt"/>
              </a:rPr>
              <a:t>Michalopoulos</a:t>
            </a:r>
            <a:endParaRPr lang="en-US" sz="1100" dirty="0" smtClean="0">
              <a:latin typeface="+mn-lt"/>
            </a:endParaRPr>
          </a:p>
          <a:p>
            <a:pPr marL="231775" lvl="1" indent="-225425">
              <a:buBlip>
                <a:blip r:embed="rId2"/>
              </a:buBlip>
            </a:pPr>
            <a:r>
              <a:rPr lang="en-US" sz="1100" dirty="0" smtClean="0">
                <a:latin typeface="+mn-lt"/>
              </a:rPr>
              <a:t>Workforce Management – Barbara Boyd</a:t>
            </a:r>
          </a:p>
        </p:txBody>
      </p:sp>
      <p:sp>
        <p:nvSpPr>
          <p:cNvPr id="24" name="Content Placeholder 17"/>
          <p:cNvSpPr txBox="1">
            <a:spLocks/>
          </p:cNvSpPr>
          <p:nvPr/>
        </p:nvSpPr>
        <p:spPr>
          <a:xfrm>
            <a:off x="5410200" y="2971800"/>
            <a:ext cx="2971800" cy="2667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en-US" sz="1800" dirty="0" smtClean="0">
                <a:latin typeface="+mn-lt"/>
              </a:rPr>
              <a:t>Progress to Date</a:t>
            </a:r>
          </a:p>
          <a:p>
            <a:pPr marL="228600" lvl="1" indent="-228600">
              <a:buBlip>
                <a:blip r:embed="rId2"/>
              </a:buBlip>
            </a:pPr>
            <a:r>
              <a:rPr lang="en-US" sz="1300" dirty="0" smtClean="0">
                <a:latin typeface="+mn-lt"/>
              </a:rPr>
              <a:t>Opened a new NOAA Satellite Operations Facility that processes more than 16 billion bytes of environmental satellite data. </a:t>
            </a:r>
          </a:p>
          <a:p>
            <a:pPr marL="228600" lvl="1" indent="-228600">
              <a:buBlip>
                <a:blip r:embed="rId2"/>
              </a:buBlip>
            </a:pPr>
            <a:r>
              <a:rPr lang="en-US" sz="1300" dirty="0" smtClean="0">
                <a:latin typeface="+mn-lt"/>
              </a:rPr>
              <a:t>Converted three Great Lakes research vessels from petroleum-based fuels and lubricants to bio-based products.</a:t>
            </a:r>
          </a:p>
          <a:p>
            <a:pPr marL="228600" lvl="1" indent="-228600">
              <a:buBlip>
                <a:blip r:embed="rId2"/>
              </a:buBlip>
            </a:pPr>
            <a:r>
              <a:rPr lang="en-US" sz="1300" dirty="0" smtClean="0">
                <a:latin typeface="+mn-lt"/>
              </a:rPr>
              <a:t>Opened new Ship Operations Facility as first phase of Pacific Regional Center in Hawaii</a:t>
            </a:r>
          </a:p>
          <a:p>
            <a:pPr marL="228600" lvl="1" indent="-228600">
              <a:buBlip>
                <a:blip r:embed="rId2"/>
              </a:buBlip>
            </a:pPr>
            <a:r>
              <a:rPr lang="en-US" sz="1300" dirty="0" smtClean="0">
                <a:latin typeface="+mn-lt"/>
              </a:rPr>
              <a:t>Opened new marine research facility in Juneau, AK</a:t>
            </a:r>
          </a:p>
        </p:txBody>
      </p:sp>
      <p:sp>
        <p:nvSpPr>
          <p:cNvPr id="15" name="Oval 14"/>
          <p:cNvSpPr/>
          <p:nvPr/>
        </p:nvSpPr>
        <p:spPr>
          <a:xfrm>
            <a:off x="6934200" y="1219200"/>
            <a:ext cx="1828800" cy="1828800"/>
          </a:xfrm>
          <a:prstGeom prst="ellipse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381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ctr"/>
            <a:endParaRPr lang="en-US" sz="1400" dirty="0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18" name="Picture 2" descr="W:\Movies, Images and Sounds\People\steveMurawski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856251" y="1309095"/>
            <a:ext cx="1043397" cy="156509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AAD5B-D984-430E-974F-4D58B057A343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NOAA Organization</a:t>
            </a:r>
          </a:p>
        </p:txBody>
      </p:sp>
      <p:sp>
        <p:nvSpPr>
          <p:cNvPr id="35" name="Footer Placeholder 3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NOAA’s Transition Package: November 4, 2008</a:t>
            </a:r>
            <a:endParaRPr lang="en-US"/>
          </a:p>
        </p:txBody>
      </p:sp>
      <p:pic>
        <p:nvPicPr>
          <p:cNvPr id="2" name="Picture 2" descr="G:\Presentations\2008\General\Transition Package\forShow\assets\ai\orgCharts\highlights\highlight_goal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762000"/>
            <a:ext cx="7586011" cy="593131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NOAA’s Transition Package: November 4, 2008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01FC03-EF6B-4637-A3E0-B59B7A0B076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Climate Goal</a:t>
            </a:r>
            <a:endParaRPr lang="en-US" sz="2000" i="1" dirty="0" smtClean="0">
              <a:latin typeface="+mn-lt"/>
            </a:endParaRPr>
          </a:p>
        </p:txBody>
      </p:sp>
      <p:sp>
        <p:nvSpPr>
          <p:cNvPr id="14" name="Rectangle 13">
            <a:hlinkClick r:id="" action="ppaction://noaction"/>
          </p:cNvPr>
          <p:cNvSpPr/>
          <p:nvPr/>
        </p:nvSpPr>
        <p:spPr>
          <a:xfrm>
            <a:off x="457200" y="1143000"/>
            <a:ext cx="8153400" cy="5105400"/>
          </a:xfrm>
          <a:prstGeom prst="rect">
            <a:avLst/>
          </a:prstGeom>
          <a:solidFill>
            <a:srgbClr val="FFCC99">
              <a:alpha val="89804"/>
            </a:srgbClr>
          </a:solidFill>
          <a:ln w="38100">
            <a:solidFill>
              <a:srgbClr val="FF99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4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95400" y="1851422"/>
            <a:ext cx="4191000" cy="51077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9900"/>
            </a:solidFill>
          </a:ln>
        </p:spPr>
        <p:txBody>
          <a:bodyPr wrap="square" rtlCol="0" anchor="ctr">
            <a:spAutoFit/>
          </a:bodyPr>
          <a:lstStyle/>
          <a:p>
            <a:pPr algn="r">
              <a:tabLst>
                <a:tab pos="1379538" algn="l"/>
              </a:tabLst>
            </a:pPr>
            <a:r>
              <a:rPr lang="en-US" dirty="0" smtClean="0">
                <a:solidFill>
                  <a:srgbClr val="CC6600"/>
                </a:solidFill>
                <a:latin typeface="+mn-lt"/>
              </a:rPr>
              <a:t>Goal Lead: 	</a:t>
            </a:r>
            <a:r>
              <a:rPr lang="en-US" b="1" dirty="0" smtClean="0">
                <a:solidFill>
                  <a:srgbClr val="CC6600"/>
                </a:solidFill>
                <a:latin typeface="+mn-lt"/>
              </a:rPr>
              <a:t>Chet </a:t>
            </a:r>
            <a:r>
              <a:rPr lang="en-US" b="1" dirty="0" err="1" smtClean="0">
                <a:solidFill>
                  <a:srgbClr val="CC6600"/>
                </a:solidFill>
                <a:latin typeface="+mn-lt"/>
              </a:rPr>
              <a:t>Koblinsky</a:t>
            </a:r>
            <a:endParaRPr lang="en-US" b="1" dirty="0" smtClean="0">
              <a:solidFill>
                <a:srgbClr val="CC6600"/>
              </a:solidFill>
              <a:latin typeface="+mn-lt"/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609600" y="2971800"/>
            <a:ext cx="2438400" cy="3124200"/>
          </a:xfrm>
          <a:prstGeom prst="rect">
            <a:avLst/>
          </a:prstGeom>
          <a:solidFill>
            <a:schemeClr val="bg1"/>
          </a:solidFill>
          <a:ln>
            <a:solidFill>
              <a:srgbClr val="FF9900"/>
            </a:solidFill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Primary Objectives</a:t>
            </a:r>
          </a:p>
          <a:p>
            <a:pPr marL="292100" marR="0" lvl="1" indent="-2460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Blip>
                <a:blip r:embed="rId2"/>
              </a:buBlip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Describe and understand the state of the climate system through integrated observations, monitoring, and data management</a:t>
            </a:r>
          </a:p>
          <a:p>
            <a:pPr marL="292100" marR="0" lvl="1" indent="-2460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Blip>
                <a:blip r:embed="rId2"/>
              </a:buBlip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Understand and predict climate variability and change from weeks to decades to a century</a:t>
            </a:r>
          </a:p>
          <a:p>
            <a:pPr marL="292100" marR="0" lvl="1" indent="-2460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Blip>
                <a:blip r:embed="rId2"/>
              </a:buBlip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Improve the ability of society to plan for and respond to climate variability and change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Content Placeholder 7"/>
          <p:cNvSpPr txBox="1">
            <a:spLocks/>
          </p:cNvSpPr>
          <p:nvPr/>
        </p:nvSpPr>
        <p:spPr>
          <a:xfrm>
            <a:off x="3124200" y="2971800"/>
            <a:ext cx="2209800" cy="2713121"/>
          </a:xfrm>
          <a:prstGeom prst="rect">
            <a:avLst/>
          </a:prstGeom>
          <a:solidFill>
            <a:schemeClr val="bg1"/>
          </a:solidFill>
          <a:ln>
            <a:solidFill>
              <a:srgbClr val="FF9900"/>
            </a:solidFill>
          </a:ln>
        </p:spPr>
        <p:txBody>
          <a:bodyPr/>
          <a:lstStyle/>
          <a:p>
            <a:pPr marL="0" lvl="0" indent="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</a:pPr>
            <a:r>
              <a:rPr lang="en-US" sz="1800" dirty="0" smtClean="0">
                <a:latin typeface="+mn-lt"/>
              </a:rPr>
              <a:t>Program Structure</a:t>
            </a:r>
          </a:p>
          <a:p>
            <a:pPr marL="246063" lvl="1" indent="-246063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Blip>
                <a:blip r:embed="rId2"/>
              </a:buBlip>
            </a:pPr>
            <a:r>
              <a:rPr lang="en-US" sz="1400" dirty="0" smtClean="0">
                <a:latin typeface="+mn-lt"/>
              </a:rPr>
              <a:t>Climate Observations and Monitoring – Tom Karl</a:t>
            </a:r>
          </a:p>
          <a:p>
            <a:pPr marL="246063" lvl="1" indent="-246063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Blip>
                <a:blip r:embed="rId2"/>
              </a:buBlip>
            </a:pPr>
            <a:r>
              <a:rPr lang="en-US" sz="1400" dirty="0" smtClean="0">
                <a:latin typeface="+mn-lt"/>
              </a:rPr>
              <a:t>Climate Research and Modeling – </a:t>
            </a:r>
            <a:r>
              <a:rPr lang="en-US" sz="1400" dirty="0" err="1" smtClean="0">
                <a:latin typeface="+mn-lt"/>
              </a:rPr>
              <a:t>Venkatachalam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 err="1" smtClean="0">
                <a:latin typeface="+mn-lt"/>
              </a:rPr>
              <a:t>Ramaswamy</a:t>
            </a:r>
            <a:endParaRPr lang="en-US" sz="1400" dirty="0" smtClean="0">
              <a:latin typeface="+mn-lt"/>
            </a:endParaRPr>
          </a:p>
          <a:p>
            <a:pPr marL="246063" lvl="1" indent="-246063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Blip>
                <a:blip r:embed="rId2"/>
              </a:buBlip>
            </a:pPr>
            <a:r>
              <a:rPr lang="en-US" sz="1400" dirty="0" smtClean="0">
                <a:latin typeface="+mn-lt"/>
              </a:rPr>
              <a:t>Climate Service Development – Margaret Davidson</a:t>
            </a:r>
          </a:p>
        </p:txBody>
      </p:sp>
      <p:sp>
        <p:nvSpPr>
          <p:cNvPr id="24" name="Content Placeholder 17"/>
          <p:cNvSpPr txBox="1">
            <a:spLocks/>
          </p:cNvSpPr>
          <p:nvPr/>
        </p:nvSpPr>
        <p:spPr>
          <a:xfrm>
            <a:off x="5410200" y="2971800"/>
            <a:ext cx="2971800" cy="3124200"/>
          </a:xfrm>
          <a:prstGeom prst="rect">
            <a:avLst/>
          </a:prstGeom>
          <a:solidFill>
            <a:schemeClr val="bg1"/>
          </a:solidFill>
          <a:ln>
            <a:solidFill>
              <a:srgbClr val="FF9900"/>
            </a:solidFill>
          </a:ln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en-US" sz="1800" dirty="0" smtClean="0">
                <a:latin typeface="+mn-lt"/>
              </a:rPr>
              <a:t>Progress to Date</a:t>
            </a:r>
          </a:p>
          <a:p>
            <a:pPr marL="246063" marR="0" lvl="1" indent="-2460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Blip>
                <a:blip r:embed="rId2"/>
              </a:buBlip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Leadership role on the</a:t>
            </a: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Intergovernmental Panel on Climate Change</a:t>
            </a:r>
          </a:p>
          <a:p>
            <a:pPr marL="246063" marR="0" lvl="1" indent="-2460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Blip>
                <a:blip r:embed="rId2"/>
              </a:buBlip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Unveiled a new U.S. Drought Portal that provides comprehensive drought</a:t>
            </a: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information</a:t>
            </a:r>
          </a:p>
          <a:p>
            <a:pPr marL="246063" marR="0" lvl="1" indent="-2460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Blip>
                <a:blip r:embed="rId2"/>
              </a:buBlip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Released the 2006 Scientific Assessment of Ozone Depletion.</a:t>
            </a:r>
          </a:p>
          <a:p>
            <a:pPr marL="246063" marR="0" lvl="1" indent="-2460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Blip>
                <a:blip r:embed="rId2"/>
              </a:buBlip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Launched a new tool,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CarbonTracker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to monitor changes in atmospheric carbon dioxide and other greenhouse gases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10" descr="EarthTemp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34200" y="1219200"/>
            <a:ext cx="1828800" cy="1828800"/>
          </a:xfrm>
          <a:prstGeom prst="rect">
            <a:avLst/>
          </a:prstGeom>
        </p:spPr>
      </p:pic>
      <p:pic>
        <p:nvPicPr>
          <p:cNvPr id="2050" name="Picture 2" descr="W:\Movies, Images and Sounds\People\steveMurawski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847483" y="1295400"/>
            <a:ext cx="1060934" cy="15924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NOAA’s Transition Package: November 4, 2008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01FC03-EF6B-4637-A3E0-B59B7A0B076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Weather and Water Goal</a:t>
            </a:r>
            <a:endParaRPr lang="en-US" sz="2000" i="1" dirty="0" smtClean="0">
              <a:latin typeface="+mn-lt"/>
            </a:endParaRPr>
          </a:p>
        </p:txBody>
      </p:sp>
      <p:sp>
        <p:nvSpPr>
          <p:cNvPr id="14" name="Rectangle 13">
            <a:hlinkClick r:id="" action="ppaction://noaction"/>
          </p:cNvPr>
          <p:cNvSpPr/>
          <p:nvPr/>
        </p:nvSpPr>
        <p:spPr>
          <a:xfrm>
            <a:off x="457200" y="1143000"/>
            <a:ext cx="8153400" cy="5105400"/>
          </a:xfrm>
          <a:prstGeom prst="rect">
            <a:avLst/>
          </a:prstGeom>
          <a:solidFill>
            <a:schemeClr val="accent1">
              <a:lumMod val="40000"/>
              <a:lumOff val="60000"/>
              <a:alpha val="89804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4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95400" y="1851422"/>
            <a:ext cx="4191000" cy="51077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pPr algn="r">
              <a:tabLst>
                <a:tab pos="1379538" algn="l"/>
              </a:tabLst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Goal Lead: 	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George Smith</a:t>
            </a: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609600" y="2971800"/>
            <a:ext cx="2438400" cy="312420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Primary Objectives</a:t>
            </a:r>
          </a:p>
          <a:p>
            <a:pPr marL="231775" lvl="1" indent="-225425">
              <a:buBlip>
                <a:blip r:embed="rId2"/>
              </a:buBlip>
            </a:pPr>
            <a:r>
              <a:rPr lang="en-US" sz="1300" dirty="0" smtClean="0">
                <a:latin typeface="+mn-lt"/>
              </a:rPr>
              <a:t>Increase lead-time and accuracy for  warnings and forecasts</a:t>
            </a:r>
          </a:p>
          <a:p>
            <a:pPr marL="231775" lvl="1" indent="-225425">
              <a:buBlip>
                <a:blip r:embed="rId2"/>
              </a:buBlip>
            </a:pPr>
            <a:r>
              <a:rPr lang="en-US" sz="1300" dirty="0" smtClean="0">
                <a:latin typeface="+mn-lt"/>
              </a:rPr>
              <a:t>Improve predictability of hazardous and severe weather and water events</a:t>
            </a:r>
          </a:p>
          <a:p>
            <a:pPr marL="231775" lvl="1" indent="-225425">
              <a:buBlip>
                <a:blip r:embed="rId2"/>
              </a:buBlip>
            </a:pPr>
            <a:r>
              <a:rPr lang="en-US" sz="1300" dirty="0" smtClean="0">
                <a:latin typeface="+mn-lt"/>
              </a:rPr>
              <a:t>Increase application and accessibility of weather and water information</a:t>
            </a:r>
          </a:p>
          <a:p>
            <a:pPr marL="231775" lvl="1" indent="-225425">
              <a:buBlip>
                <a:blip r:embed="rId2"/>
              </a:buBlip>
            </a:pPr>
            <a:r>
              <a:rPr lang="en-US" sz="1300" dirty="0" smtClean="0">
                <a:latin typeface="+mn-lt"/>
              </a:rPr>
              <a:t>Increase development, application, and transition of advanced science and technology to operations and services</a:t>
            </a:r>
          </a:p>
        </p:txBody>
      </p:sp>
      <p:sp>
        <p:nvSpPr>
          <p:cNvPr id="23" name="Content Placeholder 7"/>
          <p:cNvSpPr txBox="1">
            <a:spLocks/>
          </p:cNvSpPr>
          <p:nvPr/>
        </p:nvSpPr>
        <p:spPr>
          <a:xfrm>
            <a:off x="3162300" y="2971800"/>
            <a:ext cx="2133600" cy="312420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/>
          <a:lstStyle/>
          <a:p>
            <a:pPr marL="0" lvl="0" indent="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</a:pPr>
            <a:r>
              <a:rPr lang="en-US" sz="1800" dirty="0" smtClean="0">
                <a:latin typeface="+mn-lt"/>
              </a:rPr>
              <a:t>Program Structure</a:t>
            </a:r>
          </a:p>
          <a:p>
            <a:pPr marL="246063" lvl="1" indent="-246063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Blip>
                <a:blip r:embed="rId2"/>
              </a:buBlip>
            </a:pPr>
            <a:r>
              <a:rPr lang="en-US" sz="1400" dirty="0" smtClean="0">
                <a:latin typeface="+mn-lt"/>
              </a:rPr>
              <a:t>Air Quality – Jim Meagher</a:t>
            </a:r>
          </a:p>
          <a:p>
            <a:pPr marL="246063" lvl="1" indent="-246063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Blip>
                <a:blip r:embed="rId2"/>
              </a:buBlip>
            </a:pPr>
            <a:r>
              <a:rPr lang="en-US" sz="1400" dirty="0" smtClean="0">
                <a:latin typeface="+mn-lt"/>
              </a:rPr>
              <a:t>Coast, Estuaries, and Oceans – </a:t>
            </a:r>
            <a:r>
              <a:rPr lang="en-US" sz="1400" dirty="0" err="1" smtClean="0">
                <a:latin typeface="+mn-lt"/>
              </a:rPr>
              <a:t>Keelin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 err="1" smtClean="0">
                <a:latin typeface="+mn-lt"/>
              </a:rPr>
              <a:t>Kuipers</a:t>
            </a:r>
            <a:endParaRPr lang="en-US" sz="1400" dirty="0" smtClean="0">
              <a:latin typeface="+mn-lt"/>
            </a:endParaRPr>
          </a:p>
          <a:p>
            <a:pPr marL="246063" lvl="1" indent="-246063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Blip>
                <a:blip r:embed="rId2"/>
              </a:buBlip>
            </a:pPr>
            <a:r>
              <a:rPr lang="en-US" sz="1400" dirty="0" smtClean="0">
                <a:latin typeface="+mn-lt"/>
              </a:rPr>
              <a:t>Hydrology – Gary Carter</a:t>
            </a:r>
          </a:p>
          <a:p>
            <a:pPr marL="246063" lvl="1" indent="-246063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Blip>
                <a:blip r:embed="rId2"/>
              </a:buBlip>
            </a:pPr>
            <a:r>
              <a:rPr lang="en-US" sz="1400" dirty="0" smtClean="0">
                <a:latin typeface="+mn-lt"/>
              </a:rPr>
              <a:t>Local Forecasts and Warnings – Aimee </a:t>
            </a:r>
            <a:r>
              <a:rPr lang="en-US" sz="1400" dirty="0" err="1" smtClean="0">
                <a:latin typeface="+mn-lt"/>
              </a:rPr>
              <a:t>Devaris</a:t>
            </a:r>
            <a:endParaRPr lang="en-US" sz="1400" dirty="0" smtClean="0">
              <a:latin typeface="+mn-lt"/>
            </a:endParaRPr>
          </a:p>
          <a:p>
            <a:pPr marL="246063" lvl="1" indent="-246063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Blip>
                <a:blip r:embed="rId2"/>
              </a:buBlip>
            </a:pPr>
            <a:r>
              <a:rPr lang="en-US" sz="1400" dirty="0" smtClean="0">
                <a:latin typeface="+mn-lt"/>
              </a:rPr>
              <a:t>Science, Technology, and Infusion – Marty Ralph</a:t>
            </a:r>
          </a:p>
          <a:p>
            <a:pPr marL="246063" lvl="1" indent="-246063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Blip>
                <a:blip r:embed="rId2"/>
              </a:buBlip>
            </a:pPr>
            <a:r>
              <a:rPr lang="en-US" sz="1400" dirty="0" smtClean="0">
                <a:latin typeface="+mn-lt"/>
              </a:rPr>
              <a:t>Space Weather – Tom </a:t>
            </a:r>
            <a:r>
              <a:rPr lang="en-US" sz="1400" dirty="0" err="1" smtClean="0">
                <a:latin typeface="+mn-lt"/>
              </a:rPr>
              <a:t>Bogdan</a:t>
            </a:r>
            <a:endParaRPr lang="en-US" sz="1400" dirty="0" smtClean="0">
              <a:latin typeface="+mn-lt"/>
            </a:endParaRPr>
          </a:p>
          <a:p>
            <a:pPr marL="246063" lvl="1" indent="-246063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Blip>
                <a:blip r:embed="rId2"/>
              </a:buBlip>
            </a:pPr>
            <a:r>
              <a:rPr lang="en-US" sz="1400" dirty="0" smtClean="0">
                <a:latin typeface="+mn-lt"/>
              </a:rPr>
              <a:t>Tsunami – Therese Pierce</a:t>
            </a:r>
          </a:p>
        </p:txBody>
      </p:sp>
      <p:sp>
        <p:nvSpPr>
          <p:cNvPr id="24" name="Content Placeholder 17"/>
          <p:cNvSpPr txBox="1">
            <a:spLocks/>
          </p:cNvSpPr>
          <p:nvPr/>
        </p:nvSpPr>
        <p:spPr>
          <a:xfrm>
            <a:off x="5410200" y="2971800"/>
            <a:ext cx="2971800" cy="312420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en-US" sz="1800" dirty="0" smtClean="0">
                <a:latin typeface="+mn-lt"/>
              </a:rPr>
              <a:t>Progress to Date</a:t>
            </a:r>
          </a:p>
          <a:p>
            <a:pPr marL="246063" lvl="1" indent="-246063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Blip>
                <a:blip r:embed="rId2"/>
              </a:buBlip>
            </a:pPr>
            <a:r>
              <a:rPr lang="en-US" sz="1200" dirty="0" smtClean="0">
                <a:latin typeface="+mn-lt"/>
              </a:rPr>
              <a:t>Expanded its sources of observational data, advanced numerical models, and improved the accuracy of its forecasts and warnings. </a:t>
            </a:r>
          </a:p>
          <a:p>
            <a:pPr marL="246063" lvl="1" indent="-246063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Blip>
                <a:blip r:embed="rId2"/>
              </a:buBlip>
            </a:pPr>
            <a:r>
              <a:rPr lang="en-US" sz="1200" dirty="0" smtClean="0">
                <a:latin typeface="+mn-lt"/>
              </a:rPr>
              <a:t>Leveraged partnerships in the public, private, and academic sector to respond to society’s evolving needs for forecast services.</a:t>
            </a:r>
          </a:p>
          <a:p>
            <a:pPr marL="246063" lvl="1" indent="-246063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Blip>
                <a:blip r:embed="rId2"/>
              </a:buBlip>
            </a:pPr>
            <a:r>
              <a:rPr lang="en-US" sz="1200" dirty="0" smtClean="0">
                <a:latin typeface="+mn-lt"/>
              </a:rPr>
              <a:t>Completed a 3-year effort to strengthen the U.S. Tsunami Warning System.</a:t>
            </a:r>
          </a:p>
          <a:p>
            <a:pPr marL="246063" lvl="1" indent="-246063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Blip>
                <a:blip r:embed="rId2"/>
              </a:buBlip>
            </a:pPr>
            <a:r>
              <a:rPr lang="en-US" sz="1200" dirty="0" smtClean="0">
                <a:latin typeface="+mn-lt"/>
              </a:rPr>
              <a:t>Added 17 broadcast stations to the Weather Radio All Hazards network and upgraded technology at 62 stations.</a:t>
            </a:r>
          </a:p>
          <a:p>
            <a:pPr marL="246063" lvl="1" indent="-246063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Blip>
                <a:blip r:embed="rId2"/>
              </a:buBlip>
            </a:pPr>
            <a:r>
              <a:rPr lang="en-US" sz="1200" dirty="0" smtClean="0">
                <a:latin typeface="+mn-lt"/>
              </a:rPr>
              <a:t>Made three databases available on the web—Global Historical Tsunami, Significant Earthquake, and Volcano.</a:t>
            </a:r>
          </a:p>
        </p:txBody>
      </p:sp>
      <p:sp>
        <p:nvSpPr>
          <p:cNvPr id="18" name="Oval 17"/>
          <p:cNvSpPr/>
          <p:nvPr/>
        </p:nvSpPr>
        <p:spPr>
          <a:xfrm>
            <a:off x="6934200" y="1219200"/>
            <a:ext cx="1828800" cy="18288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38100"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ctr"/>
            <a:endParaRPr lang="en-US" sz="1400" dirty="0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17" name="Picture 2" descr="W:\Movies, Images and Sounds\People\steveMurawski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847483" y="1372053"/>
            <a:ext cx="1060934" cy="143918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NOAA’s Transition Package: November 4, 2008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01FC03-EF6B-4637-A3E0-B59B7A0B076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Ecosystem Goal</a:t>
            </a:r>
            <a:endParaRPr lang="en-US" sz="2000" i="1" dirty="0" smtClean="0">
              <a:latin typeface="+mn-lt"/>
            </a:endParaRPr>
          </a:p>
        </p:txBody>
      </p:sp>
      <p:sp>
        <p:nvSpPr>
          <p:cNvPr id="14" name="Rectangle 13">
            <a:hlinkClick r:id="" action="ppaction://noaction"/>
          </p:cNvPr>
          <p:cNvSpPr/>
          <p:nvPr/>
        </p:nvSpPr>
        <p:spPr>
          <a:xfrm>
            <a:off x="457200" y="1143000"/>
            <a:ext cx="8153400" cy="5105400"/>
          </a:xfrm>
          <a:prstGeom prst="rect">
            <a:avLst/>
          </a:prstGeom>
          <a:solidFill>
            <a:schemeClr val="accent5">
              <a:lumMod val="60000"/>
              <a:lumOff val="40000"/>
              <a:alpha val="89804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4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95400" y="1851422"/>
            <a:ext cx="4191000" cy="51077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r">
              <a:tabLst>
                <a:tab pos="1379538" algn="l"/>
              </a:tabLst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Goal Lead: 	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Steve </a:t>
            </a:r>
            <a:r>
              <a:rPr lang="en-US" b="1" dirty="0" err="1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Murawski</a:t>
            </a:r>
            <a:endParaRPr lang="en-US" b="1" dirty="0" smtClean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609600" y="2971800"/>
            <a:ext cx="2438400" cy="2819400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Primary Objectives</a:t>
            </a:r>
          </a:p>
          <a:p>
            <a:pPr marL="292100" lvl="1" indent="-246063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Blip>
                <a:blip r:embed="rId2"/>
              </a:buBlip>
            </a:pPr>
            <a:r>
              <a:rPr lang="en-US" sz="1400" dirty="0" smtClean="0">
                <a:latin typeface="+mn-lt"/>
              </a:rPr>
              <a:t>Increase the number of fish stocks managed at sustainable levels</a:t>
            </a:r>
          </a:p>
          <a:p>
            <a:pPr marL="292100" lvl="1" indent="-246063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Blip>
                <a:blip r:embed="rId2"/>
              </a:buBlip>
            </a:pPr>
            <a:r>
              <a:rPr lang="en-US" sz="1400" dirty="0" smtClean="0">
                <a:latin typeface="+mn-lt"/>
              </a:rPr>
              <a:t>Increase the number of protected species with stable or increasing populations</a:t>
            </a:r>
          </a:p>
          <a:p>
            <a:pPr marL="292100" lvl="1" indent="-246063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Blip>
                <a:blip r:embed="rId2"/>
              </a:buBlip>
            </a:pPr>
            <a:r>
              <a:rPr lang="en-US" sz="1400" dirty="0" smtClean="0">
                <a:latin typeface="+mn-lt"/>
              </a:rPr>
              <a:t>Improve ecosystem health through conservation and restoration of habitat</a:t>
            </a:r>
          </a:p>
          <a:p>
            <a:pPr marL="292100" lvl="1" indent="-246063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Blip>
                <a:blip r:embed="rId2"/>
              </a:buBlip>
            </a:pPr>
            <a:r>
              <a:rPr lang="en-US" sz="1400" dirty="0" smtClean="0">
                <a:latin typeface="+mn-lt"/>
              </a:rPr>
              <a:t>Increase environmentally sound aquaculture production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Content Placeholder 7"/>
          <p:cNvSpPr txBox="1">
            <a:spLocks/>
          </p:cNvSpPr>
          <p:nvPr/>
        </p:nvSpPr>
        <p:spPr>
          <a:xfrm>
            <a:off x="3162300" y="2971800"/>
            <a:ext cx="2133600" cy="3124200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/>
          <a:lstStyle/>
          <a:p>
            <a:pPr marL="0" lvl="0" indent="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</a:pPr>
            <a:r>
              <a:rPr lang="en-US" sz="1800" dirty="0" smtClean="0">
                <a:latin typeface="+mn-lt"/>
              </a:rPr>
              <a:t>Program Structure</a:t>
            </a:r>
          </a:p>
          <a:p>
            <a:pPr marL="231775" lvl="1" indent="-225425">
              <a:buBlip>
                <a:blip r:embed="rId2"/>
              </a:buBlip>
            </a:pPr>
            <a:r>
              <a:rPr lang="en-US" sz="1200" dirty="0" smtClean="0">
                <a:latin typeface="+mn-lt"/>
              </a:rPr>
              <a:t>Aquaculture – Michael </a:t>
            </a:r>
            <a:r>
              <a:rPr lang="en-US" sz="1200" dirty="0" err="1" smtClean="0">
                <a:latin typeface="+mn-lt"/>
              </a:rPr>
              <a:t>Rubino</a:t>
            </a:r>
            <a:endParaRPr lang="en-US" sz="1200" dirty="0" smtClean="0">
              <a:latin typeface="+mn-lt"/>
            </a:endParaRPr>
          </a:p>
          <a:p>
            <a:pPr marL="231775" lvl="1" indent="-225425">
              <a:buBlip>
                <a:blip r:embed="rId2"/>
              </a:buBlip>
            </a:pPr>
            <a:r>
              <a:rPr lang="en-US" sz="1200" dirty="0" smtClean="0">
                <a:latin typeface="+mn-lt"/>
              </a:rPr>
              <a:t>Coastal and Marine Resources – Tim </a:t>
            </a:r>
            <a:r>
              <a:rPr lang="en-US" sz="1200" dirty="0" err="1" smtClean="0">
                <a:latin typeface="+mn-lt"/>
              </a:rPr>
              <a:t>Goodspeed</a:t>
            </a:r>
            <a:endParaRPr lang="en-US" sz="1200" dirty="0" smtClean="0">
              <a:latin typeface="+mn-lt"/>
            </a:endParaRPr>
          </a:p>
          <a:p>
            <a:pPr marL="231775" lvl="1" indent="-225425">
              <a:buBlip>
                <a:blip r:embed="rId2"/>
              </a:buBlip>
            </a:pPr>
            <a:r>
              <a:rPr lang="en-US" sz="1200" dirty="0" smtClean="0">
                <a:latin typeface="+mn-lt"/>
              </a:rPr>
              <a:t>Coral Reef Conservation – </a:t>
            </a:r>
            <a:r>
              <a:rPr lang="en-US" sz="1200" dirty="0" err="1" smtClean="0">
                <a:latin typeface="+mn-lt"/>
              </a:rPr>
              <a:t>Kacky</a:t>
            </a:r>
            <a:r>
              <a:rPr lang="en-US" sz="1200" dirty="0" smtClean="0">
                <a:latin typeface="+mn-lt"/>
              </a:rPr>
              <a:t> Andrews</a:t>
            </a:r>
          </a:p>
          <a:p>
            <a:pPr marL="231775" lvl="1" indent="-225425">
              <a:buBlip>
                <a:blip r:embed="rId2"/>
              </a:buBlip>
            </a:pPr>
            <a:r>
              <a:rPr lang="en-US" sz="1200" dirty="0" smtClean="0">
                <a:latin typeface="+mn-lt"/>
              </a:rPr>
              <a:t>Ecosystem Observations – John </a:t>
            </a:r>
            <a:r>
              <a:rPr lang="en-US" sz="1200" dirty="0" err="1" smtClean="0">
                <a:latin typeface="+mn-lt"/>
              </a:rPr>
              <a:t>Boreman</a:t>
            </a:r>
            <a:endParaRPr lang="en-US" sz="1200" dirty="0" smtClean="0">
              <a:latin typeface="+mn-lt"/>
            </a:endParaRPr>
          </a:p>
          <a:p>
            <a:pPr marL="231775" lvl="1" indent="-225425">
              <a:buBlip>
                <a:blip r:embed="rId2"/>
              </a:buBlip>
            </a:pPr>
            <a:r>
              <a:rPr lang="en-US" sz="1200" dirty="0" smtClean="0">
                <a:latin typeface="+mn-lt"/>
              </a:rPr>
              <a:t>Ecosystem Research – Leon </a:t>
            </a:r>
            <a:r>
              <a:rPr lang="en-US" sz="1200" dirty="0" err="1" smtClean="0">
                <a:latin typeface="+mn-lt"/>
              </a:rPr>
              <a:t>Cammen</a:t>
            </a:r>
            <a:endParaRPr lang="en-US" sz="1200" dirty="0" smtClean="0">
              <a:latin typeface="+mn-lt"/>
            </a:endParaRPr>
          </a:p>
          <a:p>
            <a:pPr marL="231775" lvl="1" indent="-225425">
              <a:buBlip>
                <a:blip r:embed="rId2"/>
              </a:buBlip>
            </a:pPr>
            <a:r>
              <a:rPr lang="en-US" sz="1200" dirty="0" smtClean="0">
                <a:latin typeface="+mn-lt"/>
              </a:rPr>
              <a:t>Enforcement – Dale Jones</a:t>
            </a:r>
          </a:p>
          <a:p>
            <a:pPr marL="231775" lvl="1" indent="-225425">
              <a:buBlip>
                <a:blip r:embed="rId2"/>
              </a:buBlip>
            </a:pPr>
            <a:r>
              <a:rPr lang="en-US" sz="1200" dirty="0" smtClean="0">
                <a:latin typeface="+mn-lt"/>
              </a:rPr>
              <a:t>Fisheries Management – Galen </a:t>
            </a:r>
            <a:r>
              <a:rPr lang="en-US" sz="1200" dirty="0" err="1" smtClean="0">
                <a:latin typeface="+mn-lt"/>
              </a:rPr>
              <a:t>Tromble</a:t>
            </a:r>
            <a:endParaRPr lang="en-US" sz="1200" dirty="0" smtClean="0">
              <a:latin typeface="+mn-lt"/>
            </a:endParaRPr>
          </a:p>
          <a:p>
            <a:pPr marL="231775" lvl="1" indent="-225425">
              <a:buBlip>
                <a:blip r:embed="rId2"/>
              </a:buBlip>
            </a:pPr>
            <a:r>
              <a:rPr lang="en-US" sz="1200" dirty="0" smtClean="0">
                <a:latin typeface="+mn-lt"/>
              </a:rPr>
              <a:t>Habitat – Pat </a:t>
            </a:r>
            <a:r>
              <a:rPr lang="en-US" sz="1200" dirty="0" err="1" smtClean="0">
                <a:latin typeface="+mn-lt"/>
              </a:rPr>
              <a:t>Montanio</a:t>
            </a:r>
            <a:endParaRPr lang="en-US" sz="1200" dirty="0" smtClean="0">
              <a:latin typeface="+mn-lt"/>
            </a:endParaRPr>
          </a:p>
          <a:p>
            <a:pPr marL="231775" lvl="1" indent="-225425">
              <a:buBlip>
                <a:blip r:embed="rId2"/>
              </a:buBlip>
            </a:pPr>
            <a:r>
              <a:rPr lang="en-US" sz="1200" dirty="0" smtClean="0">
                <a:latin typeface="+mn-lt"/>
              </a:rPr>
              <a:t>Protected Species – Phil Williams</a:t>
            </a:r>
          </a:p>
        </p:txBody>
      </p:sp>
      <p:sp>
        <p:nvSpPr>
          <p:cNvPr id="24" name="Content Placeholder 17"/>
          <p:cNvSpPr txBox="1">
            <a:spLocks/>
          </p:cNvSpPr>
          <p:nvPr/>
        </p:nvSpPr>
        <p:spPr>
          <a:xfrm>
            <a:off x="5410200" y="2971800"/>
            <a:ext cx="2971800" cy="3124200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en-US" sz="1800" dirty="0" smtClean="0">
                <a:latin typeface="+mn-lt"/>
              </a:rPr>
              <a:t>Progress to Date</a:t>
            </a:r>
          </a:p>
          <a:p>
            <a:pPr marL="231775" lvl="1" indent="-225425">
              <a:buBlip>
                <a:blip r:embed="rId2"/>
              </a:buBlip>
            </a:pPr>
            <a:r>
              <a:rPr lang="en-US" sz="1400" dirty="0" smtClean="0">
                <a:latin typeface="+mn-lt"/>
              </a:rPr>
              <a:t>National lead for ocean and coastal management</a:t>
            </a:r>
          </a:p>
          <a:p>
            <a:pPr marL="231775" lvl="1" indent="-225425">
              <a:buBlip>
                <a:blip r:embed="rId2"/>
              </a:buBlip>
            </a:pPr>
            <a:r>
              <a:rPr lang="en-US" sz="1400" dirty="0" smtClean="0">
                <a:latin typeface="+mn-lt"/>
              </a:rPr>
              <a:t>Established the federal portion of the marine reserves and conservation area network within the Channel Islands National Marine Sanctuary</a:t>
            </a:r>
          </a:p>
          <a:p>
            <a:pPr marL="231775" lvl="1" indent="-225425">
              <a:buBlip>
                <a:blip r:embed="rId2"/>
              </a:buBlip>
            </a:pPr>
            <a:r>
              <a:rPr lang="en-US" sz="1400" dirty="0" smtClean="0">
                <a:latin typeface="+mn-lt"/>
              </a:rPr>
              <a:t>Supported a marine debris cleanup effort in Louisiana revitalizing this shipping channel/significant estuary  which is essential to the LA economy.</a:t>
            </a:r>
          </a:p>
          <a:p>
            <a:pPr marL="231775" lvl="1" indent="-225425">
              <a:buBlip>
                <a:blip r:embed="rId2"/>
              </a:buBlip>
            </a:pPr>
            <a:r>
              <a:rPr lang="en-US" sz="1400" dirty="0" smtClean="0">
                <a:latin typeface="+mn-lt"/>
              </a:rPr>
              <a:t>Completed the first assessment of the status of 207 U.S. Marine Protected Areas (MPAs)</a:t>
            </a:r>
          </a:p>
        </p:txBody>
      </p:sp>
      <p:sp>
        <p:nvSpPr>
          <p:cNvPr id="15" name="Oval 14"/>
          <p:cNvSpPr/>
          <p:nvPr/>
        </p:nvSpPr>
        <p:spPr>
          <a:xfrm>
            <a:off x="6934200" y="1219200"/>
            <a:ext cx="1828800" cy="1828800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ctr"/>
            <a:endParaRPr lang="en-US" sz="1400" dirty="0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2050" name="Picture 2" descr="W:\Movies, Images and Sounds\People\steveMurawski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847483" y="1309095"/>
            <a:ext cx="1060934" cy="156509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NOAA’s Transition Package: November 4, 2008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01FC03-EF6B-4637-A3E0-B59B7A0B076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Commerce &amp; Transportation Goal</a:t>
            </a:r>
            <a:endParaRPr lang="en-US" sz="2000" i="1" dirty="0" smtClean="0">
              <a:latin typeface="+mn-lt"/>
            </a:endParaRPr>
          </a:p>
        </p:txBody>
      </p:sp>
      <p:sp>
        <p:nvSpPr>
          <p:cNvPr id="14" name="Rectangle 13">
            <a:hlinkClick r:id="" action="ppaction://noaction"/>
          </p:cNvPr>
          <p:cNvSpPr/>
          <p:nvPr/>
        </p:nvSpPr>
        <p:spPr>
          <a:xfrm>
            <a:off x="457200" y="1143000"/>
            <a:ext cx="8153400" cy="5105400"/>
          </a:xfrm>
          <a:prstGeom prst="rect">
            <a:avLst/>
          </a:prstGeom>
          <a:solidFill>
            <a:srgbClr val="E0C0A0">
              <a:alpha val="89804"/>
            </a:srgbClr>
          </a:solidFill>
          <a:ln w="38100">
            <a:solidFill>
              <a:srgbClr val="9966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95400" y="1851422"/>
            <a:ext cx="4800600" cy="51077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96600"/>
            </a:solidFill>
          </a:ln>
        </p:spPr>
        <p:txBody>
          <a:bodyPr wrap="square" rtlCol="0" anchor="ctr">
            <a:spAutoFit/>
          </a:bodyPr>
          <a:lstStyle/>
          <a:p>
            <a:pPr algn="r">
              <a:tabLst>
                <a:tab pos="1379538" algn="l"/>
              </a:tabLst>
            </a:pPr>
            <a:r>
              <a:rPr lang="en-US" dirty="0" smtClean="0">
                <a:solidFill>
                  <a:srgbClr val="996600"/>
                </a:solidFill>
                <a:latin typeface="+mn-lt"/>
              </a:rPr>
              <a:t>Goal Lead: 	</a:t>
            </a:r>
            <a:r>
              <a:rPr lang="en-US" b="1" dirty="0" smtClean="0">
                <a:solidFill>
                  <a:srgbClr val="996600"/>
                </a:solidFill>
                <a:latin typeface="+mn-lt"/>
              </a:rPr>
              <a:t>CAPT Steve Barnum</a:t>
            </a: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609600" y="2971800"/>
            <a:ext cx="2438400" cy="3124200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Primary Objectives</a:t>
            </a:r>
          </a:p>
          <a:p>
            <a:pPr marL="292100" lvl="1" indent="-246063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Blip>
                <a:blip r:embed="rId2"/>
              </a:buBlip>
            </a:pPr>
            <a:r>
              <a:rPr lang="en-US" sz="1400" dirty="0" smtClean="0">
                <a:latin typeface="+mn-lt"/>
              </a:rPr>
              <a:t>Support decisions in aviation, marine, and surface navigation</a:t>
            </a:r>
          </a:p>
          <a:p>
            <a:pPr marL="292100" lvl="1" indent="-246063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Blip>
                <a:blip r:embed="rId2"/>
              </a:buBlip>
            </a:pPr>
            <a:r>
              <a:rPr lang="en-US" sz="1400" dirty="0" smtClean="0">
                <a:latin typeface="+mn-lt"/>
              </a:rPr>
              <a:t>Research, develop, and deploy more accurate and timely information products</a:t>
            </a:r>
          </a:p>
          <a:p>
            <a:pPr marL="292100" lvl="1" indent="-246063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Blip>
                <a:blip r:embed="rId2"/>
              </a:buBlip>
            </a:pPr>
            <a:r>
              <a:rPr lang="en-US" sz="1400" dirty="0" smtClean="0">
                <a:latin typeface="+mn-lt"/>
              </a:rPr>
              <a:t>Research, develop, and deploy advanced monitoring and observing systems, new models, prediction techniques, and assessments</a:t>
            </a:r>
          </a:p>
          <a:p>
            <a:pPr marL="292100" lvl="1" indent="-246063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Blip>
                <a:blip r:embed="rId2"/>
              </a:buBlip>
            </a:pPr>
            <a:r>
              <a:rPr lang="en-US" sz="1400" dirty="0" smtClean="0">
                <a:latin typeface="+mn-lt"/>
              </a:rPr>
              <a:t>Support decisions in coastal resource management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Content Placeholder 7"/>
          <p:cNvSpPr txBox="1">
            <a:spLocks/>
          </p:cNvSpPr>
          <p:nvPr/>
        </p:nvSpPr>
        <p:spPr>
          <a:xfrm>
            <a:off x="3162300" y="2971800"/>
            <a:ext cx="2095500" cy="2209800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/>
          <a:lstStyle/>
          <a:p>
            <a:pPr marL="0" lvl="0" indent="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</a:pPr>
            <a:r>
              <a:rPr lang="en-US" sz="1800" dirty="0" smtClean="0">
                <a:latin typeface="+mn-lt"/>
              </a:rPr>
              <a:t>Program Structure</a:t>
            </a:r>
          </a:p>
          <a:p>
            <a:pPr marL="231775" lvl="1" indent="-225425">
              <a:buBlip>
                <a:blip r:embed="rId2"/>
              </a:buBlip>
            </a:pPr>
            <a:r>
              <a:rPr lang="en-US" sz="1200" dirty="0" smtClean="0">
                <a:latin typeface="+mn-lt"/>
              </a:rPr>
              <a:t>Aviation Weather – Kevin Johnston</a:t>
            </a:r>
          </a:p>
          <a:p>
            <a:pPr marL="231775" lvl="1" indent="-225425">
              <a:buBlip>
                <a:blip r:embed="rId2"/>
              </a:buBlip>
            </a:pPr>
            <a:r>
              <a:rPr lang="en-US" sz="1200" dirty="0" smtClean="0">
                <a:latin typeface="+mn-lt"/>
              </a:rPr>
              <a:t>Emergency Response – William Conner</a:t>
            </a:r>
          </a:p>
          <a:p>
            <a:pPr marL="231775" lvl="1" indent="-225425">
              <a:buBlip>
                <a:blip r:embed="rId2"/>
              </a:buBlip>
            </a:pPr>
            <a:r>
              <a:rPr lang="en-US" sz="1200" dirty="0" smtClean="0">
                <a:latin typeface="+mn-lt"/>
              </a:rPr>
              <a:t>Geodesy – Doug Brown</a:t>
            </a:r>
          </a:p>
          <a:p>
            <a:pPr marL="231775" lvl="1" indent="-225425">
              <a:buBlip>
                <a:blip r:embed="rId2"/>
              </a:buBlip>
            </a:pPr>
            <a:r>
              <a:rPr lang="en-US" sz="1200" dirty="0" smtClean="0">
                <a:latin typeface="+mn-lt"/>
              </a:rPr>
              <a:t>Marine Transportation System – Rich </a:t>
            </a:r>
            <a:r>
              <a:rPr lang="en-US" sz="1200" dirty="0" err="1" smtClean="0">
                <a:latin typeface="+mn-lt"/>
              </a:rPr>
              <a:t>Edwing</a:t>
            </a:r>
            <a:endParaRPr lang="en-US" sz="1200" dirty="0" smtClean="0">
              <a:latin typeface="+mn-lt"/>
            </a:endParaRPr>
          </a:p>
          <a:p>
            <a:pPr marL="231775" lvl="1" indent="-225425">
              <a:buBlip>
                <a:blip r:embed="rId2"/>
              </a:buBlip>
            </a:pPr>
            <a:r>
              <a:rPr lang="en-US" sz="1200" dirty="0" smtClean="0">
                <a:latin typeface="+mn-lt"/>
              </a:rPr>
              <a:t>Marine Weather – Ming </a:t>
            </a:r>
            <a:r>
              <a:rPr lang="en-US" sz="1200" dirty="0" err="1" smtClean="0">
                <a:latin typeface="+mn-lt"/>
              </a:rPr>
              <a:t>Ji</a:t>
            </a:r>
            <a:endParaRPr lang="en-US" sz="1200" dirty="0" smtClean="0">
              <a:latin typeface="+mn-lt"/>
            </a:endParaRPr>
          </a:p>
          <a:p>
            <a:pPr marL="231775" lvl="1" indent="-225425">
              <a:buBlip>
                <a:blip r:embed="rId2"/>
              </a:buBlip>
            </a:pPr>
            <a:r>
              <a:rPr lang="en-US" sz="1200" dirty="0" smtClean="0">
                <a:latin typeface="+mn-lt"/>
              </a:rPr>
              <a:t>Surface Weather – Jim O’Sullivan</a:t>
            </a:r>
          </a:p>
        </p:txBody>
      </p:sp>
      <p:sp>
        <p:nvSpPr>
          <p:cNvPr id="24" name="Content Placeholder 17"/>
          <p:cNvSpPr txBox="1">
            <a:spLocks/>
          </p:cNvSpPr>
          <p:nvPr/>
        </p:nvSpPr>
        <p:spPr>
          <a:xfrm>
            <a:off x="5410200" y="2971800"/>
            <a:ext cx="2971800" cy="3124200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en-US" sz="1800" dirty="0" smtClean="0">
                <a:latin typeface="+mn-lt"/>
              </a:rPr>
              <a:t>Progress to Date</a:t>
            </a:r>
          </a:p>
          <a:p>
            <a:pPr marL="231775" lvl="1" indent="-225425">
              <a:buBlip>
                <a:blip r:embed="rId2"/>
              </a:buBlip>
            </a:pPr>
            <a:r>
              <a:rPr lang="en-US" sz="1300" dirty="0" smtClean="0">
                <a:latin typeface="+mn-lt"/>
              </a:rPr>
              <a:t>Rescued 353 people in t2007 in he United States via Search and Rescue Satellite Aided Tracking System</a:t>
            </a:r>
          </a:p>
          <a:p>
            <a:pPr marL="231775" lvl="1" indent="-225425">
              <a:buBlip>
                <a:blip r:embed="rId2"/>
              </a:buBlip>
            </a:pPr>
            <a:r>
              <a:rPr lang="en-US" sz="1300" dirty="0" smtClean="0">
                <a:latin typeface="+mn-lt"/>
              </a:rPr>
              <a:t>Supported post-hurricane rebuilding and restoration efforts in Louisiana by promoting the integration of observations and providing baseline data.</a:t>
            </a:r>
          </a:p>
          <a:p>
            <a:pPr marL="231775" lvl="1" indent="-225425">
              <a:buBlip>
                <a:blip r:embed="rId2"/>
              </a:buBlip>
            </a:pPr>
            <a:r>
              <a:rPr lang="en-US" sz="1300" dirty="0" smtClean="0">
                <a:latin typeface="+mn-lt"/>
              </a:rPr>
              <a:t>Installed the PORTS in Mobile, AL ,to reduce the risk of vessel groundings and increase the amount of cargo moved through the port.</a:t>
            </a:r>
          </a:p>
          <a:p>
            <a:pPr marL="231775" lvl="1" indent="-225425">
              <a:buBlip>
                <a:blip r:embed="rId2"/>
              </a:buBlip>
            </a:pPr>
            <a:r>
              <a:rPr lang="en-US" sz="1300" dirty="0" smtClean="0">
                <a:latin typeface="+mn-lt"/>
              </a:rPr>
              <a:t>Developed a new metric to produce more reliable forecasts of the impact of weather on the National Airspace System.</a:t>
            </a:r>
          </a:p>
        </p:txBody>
      </p:sp>
      <p:sp>
        <p:nvSpPr>
          <p:cNvPr id="15" name="Oval 14"/>
          <p:cNvSpPr/>
          <p:nvPr/>
        </p:nvSpPr>
        <p:spPr>
          <a:xfrm>
            <a:off x="6934200" y="1219200"/>
            <a:ext cx="1828800" cy="18288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38100">
            <a:solidFill>
              <a:srgbClr val="9966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ctr"/>
            <a:endParaRPr lang="en-US" sz="1400" dirty="0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2050" name="Picture 2" descr="W:\Movies, Images and Sounds\People\steveMurawski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884940" y="1365213"/>
            <a:ext cx="1012686" cy="141558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NOAA’s Transition Package: November 4, 2008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01FC03-EF6B-4637-A3E0-B59B7A0B076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Fleet Services Sub-goal</a:t>
            </a:r>
            <a:endParaRPr lang="en-US" sz="2000" i="1" dirty="0" smtClean="0">
              <a:latin typeface="+mn-lt"/>
            </a:endParaRPr>
          </a:p>
        </p:txBody>
      </p:sp>
      <p:sp>
        <p:nvSpPr>
          <p:cNvPr id="14" name="Rectangle 13">
            <a:hlinkClick r:id="" action="ppaction://noaction"/>
          </p:cNvPr>
          <p:cNvSpPr/>
          <p:nvPr/>
        </p:nvSpPr>
        <p:spPr>
          <a:xfrm>
            <a:off x="457200" y="1143000"/>
            <a:ext cx="8153400" cy="5105400"/>
          </a:xfrm>
          <a:prstGeom prst="rect">
            <a:avLst/>
          </a:prstGeom>
          <a:solidFill>
            <a:schemeClr val="bg1">
              <a:lumMod val="85000"/>
              <a:alpha val="89804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4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95400" y="1851422"/>
            <a:ext cx="3276600" cy="51077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r">
              <a:tabLst>
                <a:tab pos="1379538" algn="l"/>
              </a:tabLst>
            </a:pPr>
            <a:r>
              <a:rPr lang="en-US" dirty="0" smtClean="0">
                <a:latin typeface="+mn-lt"/>
              </a:rPr>
              <a:t>Goal Lead: 	</a:t>
            </a:r>
            <a:r>
              <a:rPr lang="en-US" b="1" dirty="0" err="1" smtClean="0">
                <a:latin typeface="+mn-lt"/>
              </a:rPr>
              <a:t>Tajr</a:t>
            </a:r>
            <a:r>
              <a:rPr lang="en-US" b="1" dirty="0" smtClean="0">
                <a:latin typeface="+mn-lt"/>
              </a:rPr>
              <a:t> Hull</a:t>
            </a: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609600" y="2971800"/>
            <a:ext cx="2438400" cy="2057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Primary Objectives</a:t>
            </a:r>
          </a:p>
          <a:p>
            <a:pPr marL="292100" lvl="1" indent="-246063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Blip>
                <a:blip r:embed="rId2"/>
              </a:buBlip>
            </a:pPr>
            <a:r>
              <a:rPr lang="en-US" sz="1400" dirty="0" smtClean="0">
                <a:latin typeface="+mn-lt"/>
              </a:rPr>
              <a:t>Increase the number of ship operating days and aircraft flight hours that safely, reliably, and successfully meet NOAA’s data collection requirements with high customer satisfaction</a:t>
            </a:r>
          </a:p>
        </p:txBody>
      </p:sp>
      <p:sp>
        <p:nvSpPr>
          <p:cNvPr id="23" name="Content Placeholder 7"/>
          <p:cNvSpPr txBox="1">
            <a:spLocks/>
          </p:cNvSpPr>
          <p:nvPr/>
        </p:nvSpPr>
        <p:spPr>
          <a:xfrm>
            <a:off x="3162300" y="2971800"/>
            <a:ext cx="2133600" cy="2362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lvl="0" indent="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</a:pPr>
            <a:r>
              <a:rPr lang="en-US" sz="1800" dirty="0" smtClean="0">
                <a:latin typeface="+mn-lt"/>
              </a:rPr>
              <a:t>Program Structure</a:t>
            </a:r>
          </a:p>
          <a:p>
            <a:pPr marL="231775" lvl="1" indent="-225425">
              <a:buBlip>
                <a:blip r:embed="rId2"/>
              </a:buBlip>
            </a:pPr>
            <a:r>
              <a:rPr lang="en-US" sz="1400" dirty="0" smtClean="0">
                <a:latin typeface="+mn-lt"/>
              </a:rPr>
              <a:t>Aircraft Replacement – </a:t>
            </a:r>
            <a:r>
              <a:rPr lang="en-US" sz="1400" dirty="0" err="1" smtClean="0">
                <a:latin typeface="+mn-lt"/>
              </a:rPr>
              <a:t>Tajr</a:t>
            </a:r>
            <a:r>
              <a:rPr lang="en-US" sz="1400" dirty="0" smtClean="0">
                <a:latin typeface="+mn-lt"/>
              </a:rPr>
              <a:t> Hull</a:t>
            </a:r>
          </a:p>
          <a:p>
            <a:pPr marL="231775" lvl="1" indent="-225425">
              <a:buBlip>
                <a:blip r:embed="rId2"/>
              </a:buBlip>
            </a:pPr>
            <a:r>
              <a:rPr lang="en-US" sz="1400" dirty="0" smtClean="0">
                <a:latin typeface="+mn-lt"/>
              </a:rPr>
              <a:t>Aircraft Services – </a:t>
            </a:r>
            <a:r>
              <a:rPr lang="en-US" sz="1400" dirty="0" err="1" smtClean="0">
                <a:latin typeface="+mn-lt"/>
              </a:rPr>
              <a:t>Tajr</a:t>
            </a:r>
            <a:r>
              <a:rPr lang="en-US" sz="1400" dirty="0" smtClean="0">
                <a:latin typeface="+mn-lt"/>
              </a:rPr>
              <a:t> Hull (acting)</a:t>
            </a:r>
          </a:p>
          <a:p>
            <a:pPr marL="231775" lvl="1" indent="-225425">
              <a:buBlip>
                <a:blip r:embed="rId2"/>
              </a:buBlip>
            </a:pPr>
            <a:r>
              <a:rPr lang="en-US" sz="1400" dirty="0" smtClean="0">
                <a:latin typeface="+mn-lt"/>
              </a:rPr>
              <a:t>Fleet Replacement – </a:t>
            </a:r>
            <a:r>
              <a:rPr lang="en-US" sz="1400" dirty="0" err="1" smtClean="0">
                <a:latin typeface="+mn-lt"/>
              </a:rPr>
              <a:t>Tajr</a:t>
            </a:r>
            <a:r>
              <a:rPr lang="en-US" sz="1400" dirty="0" smtClean="0">
                <a:latin typeface="+mn-lt"/>
              </a:rPr>
              <a:t> Hull</a:t>
            </a:r>
          </a:p>
          <a:p>
            <a:pPr marL="231775" lvl="1" indent="-225425">
              <a:buBlip>
                <a:blip r:embed="rId2"/>
              </a:buBlip>
            </a:pPr>
            <a:r>
              <a:rPr lang="en-US" sz="1400" dirty="0" smtClean="0">
                <a:latin typeface="+mn-lt"/>
              </a:rPr>
              <a:t>Marine Operations and Maintenance – </a:t>
            </a:r>
            <a:r>
              <a:rPr lang="en-US" sz="1400" dirty="0" err="1" smtClean="0">
                <a:latin typeface="+mn-lt"/>
              </a:rPr>
              <a:t>Tajr</a:t>
            </a:r>
            <a:r>
              <a:rPr lang="en-US" sz="1400" dirty="0" smtClean="0">
                <a:latin typeface="+mn-lt"/>
              </a:rPr>
              <a:t> Hull (acting)</a:t>
            </a:r>
          </a:p>
        </p:txBody>
      </p:sp>
      <p:sp>
        <p:nvSpPr>
          <p:cNvPr id="24" name="Content Placeholder 17"/>
          <p:cNvSpPr txBox="1">
            <a:spLocks/>
          </p:cNvSpPr>
          <p:nvPr/>
        </p:nvSpPr>
        <p:spPr>
          <a:xfrm>
            <a:off x="5410200" y="2971800"/>
            <a:ext cx="2971800" cy="2819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en-US" sz="1800" dirty="0" smtClean="0">
                <a:latin typeface="+mn-lt"/>
              </a:rPr>
              <a:t>Progress to Date</a:t>
            </a:r>
          </a:p>
          <a:p>
            <a:pPr marL="231775" lvl="1" indent="-225425">
              <a:buBlip>
                <a:blip r:embed="rId2"/>
              </a:buBlip>
            </a:pPr>
            <a:r>
              <a:rPr lang="en-US" sz="1400" dirty="0" smtClean="0">
                <a:latin typeface="+mn-lt"/>
              </a:rPr>
              <a:t>Deployed its high-altitude Gulfstream-IV jet from a temporary base in Honolulu, HI, in an effort to improve forecasts released 24 to 96 hours before a winter storm. The jet acquired atmospheric data from severe winter storms originating over the Pacific Ocean that affect the continental United States, Hawaii, and Alaska.</a:t>
            </a:r>
          </a:p>
          <a:p>
            <a:pPr marL="231775" lvl="1" indent="-225425">
              <a:buBlip>
                <a:blip r:embed="rId2"/>
              </a:buBlip>
            </a:pPr>
            <a:r>
              <a:rPr lang="en-US" sz="1400" dirty="0" smtClean="0">
                <a:latin typeface="+mn-lt"/>
              </a:rPr>
              <a:t>NOAA Fleet Recapitalization Plan released to Congress and the public</a:t>
            </a:r>
          </a:p>
        </p:txBody>
      </p:sp>
      <p:sp>
        <p:nvSpPr>
          <p:cNvPr id="15" name="Oval 14"/>
          <p:cNvSpPr/>
          <p:nvPr/>
        </p:nvSpPr>
        <p:spPr>
          <a:xfrm>
            <a:off x="6934200" y="1219200"/>
            <a:ext cx="1828800" cy="18288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381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ctr"/>
            <a:endParaRPr lang="en-US" sz="1400" dirty="0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4" cstate="print"/>
          <a:srcRect l="7924" r="8650"/>
          <a:stretch>
            <a:fillRect/>
          </a:stretch>
        </p:blipFill>
        <p:spPr bwMode="auto">
          <a:xfrm>
            <a:off x="838200" y="1296817"/>
            <a:ext cx="1066800" cy="15738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hlinkClick r:id="" action="ppaction://noaction"/>
          </p:cNvPr>
          <p:cNvSpPr/>
          <p:nvPr/>
        </p:nvSpPr>
        <p:spPr>
          <a:xfrm>
            <a:off x="457200" y="1143000"/>
            <a:ext cx="8153400" cy="5105400"/>
          </a:xfrm>
          <a:prstGeom prst="rect">
            <a:avLst/>
          </a:prstGeom>
          <a:solidFill>
            <a:schemeClr val="bg1">
              <a:lumMod val="85000"/>
              <a:alpha val="89804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4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NOAA’s Transition Package: November 4, 2008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01FC03-EF6B-4637-A3E0-B59B7A0B076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Satellite Sub-goal</a:t>
            </a:r>
            <a:endParaRPr lang="en-US" sz="2000" i="1" dirty="0" smtClean="0"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95400" y="1851422"/>
            <a:ext cx="4191000" cy="51077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r">
              <a:tabLst>
                <a:tab pos="1379538" algn="l"/>
              </a:tabLst>
            </a:pPr>
            <a:r>
              <a:rPr lang="en-US" dirty="0" smtClean="0">
                <a:latin typeface="+mn-lt"/>
              </a:rPr>
              <a:t>Goal Lead: 	</a:t>
            </a:r>
            <a:r>
              <a:rPr lang="en-US" b="1" dirty="0" smtClean="0">
                <a:latin typeface="+mn-lt"/>
              </a:rPr>
              <a:t>Michael </a:t>
            </a:r>
            <a:r>
              <a:rPr lang="en-US" b="1" dirty="0" err="1" smtClean="0">
                <a:latin typeface="+mn-lt"/>
              </a:rPr>
              <a:t>Crison</a:t>
            </a:r>
            <a:endParaRPr lang="en-US" b="1" dirty="0" smtClean="0">
              <a:latin typeface="+mn-lt"/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609600" y="2971800"/>
            <a:ext cx="2438400" cy="3124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Primary Objectives</a:t>
            </a:r>
          </a:p>
          <a:p>
            <a:pPr marL="292100" lvl="1" indent="-246063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Blip>
                <a:blip r:embed="rId2"/>
              </a:buBlip>
            </a:pPr>
            <a:r>
              <a:rPr lang="en-US" sz="1400" dirty="0" smtClean="0">
                <a:latin typeface="+mn-lt"/>
              </a:rPr>
              <a:t>Increase the quantity, quality, and accuracy of satellite data that are processed and distributed within targeted time</a:t>
            </a:r>
          </a:p>
          <a:p>
            <a:pPr marL="292100" lvl="1" indent="-246063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Blip>
                <a:blip r:embed="rId2"/>
              </a:buBlip>
            </a:pPr>
            <a:r>
              <a:rPr lang="en-US" sz="1400" dirty="0" smtClean="0">
                <a:latin typeface="+mn-lt"/>
              </a:rPr>
              <a:t>Increase government procurements of NOAA-licensed remote sensing systems</a:t>
            </a:r>
          </a:p>
        </p:txBody>
      </p:sp>
      <p:sp>
        <p:nvSpPr>
          <p:cNvPr id="23" name="Content Placeholder 7"/>
          <p:cNvSpPr txBox="1">
            <a:spLocks/>
          </p:cNvSpPr>
          <p:nvPr/>
        </p:nvSpPr>
        <p:spPr>
          <a:xfrm>
            <a:off x="3162300" y="2971800"/>
            <a:ext cx="2133600" cy="2362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lvl="0" indent="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</a:pPr>
            <a:r>
              <a:rPr lang="en-US" sz="1800" dirty="0" smtClean="0">
                <a:latin typeface="+mn-lt"/>
              </a:rPr>
              <a:t>Program Structure</a:t>
            </a:r>
          </a:p>
          <a:p>
            <a:pPr marL="231775" lvl="1" indent="-225425">
              <a:buBlip>
                <a:blip r:embed="rId2"/>
              </a:buBlip>
            </a:pPr>
            <a:r>
              <a:rPr lang="en-US" sz="1400" dirty="0" smtClean="0">
                <a:latin typeface="+mn-lt"/>
              </a:rPr>
              <a:t>Commercial Space Services – Ed Morris</a:t>
            </a:r>
          </a:p>
          <a:p>
            <a:pPr marL="231775" lvl="1" indent="-225425">
              <a:buBlip>
                <a:blip r:embed="rId2"/>
              </a:buBlip>
            </a:pPr>
            <a:r>
              <a:rPr lang="en-US" sz="1400" dirty="0" smtClean="0">
                <a:latin typeface="+mn-lt"/>
              </a:rPr>
              <a:t>Geostationary Satellite Acquisition – Greg </a:t>
            </a:r>
            <a:r>
              <a:rPr lang="en-US" sz="1400" dirty="0" err="1" smtClean="0">
                <a:latin typeface="+mn-lt"/>
              </a:rPr>
              <a:t>Mandt</a:t>
            </a:r>
            <a:endParaRPr lang="en-US" sz="1400" dirty="0" smtClean="0">
              <a:latin typeface="+mn-lt"/>
            </a:endParaRPr>
          </a:p>
          <a:p>
            <a:pPr marL="231775" lvl="1" indent="-225425">
              <a:buBlip>
                <a:blip r:embed="rId2"/>
              </a:buBlip>
            </a:pPr>
            <a:r>
              <a:rPr lang="en-US" sz="1400" dirty="0" smtClean="0">
                <a:latin typeface="+mn-lt"/>
              </a:rPr>
              <a:t>Polar Satellite Acquisition – Michael </a:t>
            </a:r>
            <a:r>
              <a:rPr lang="en-US" sz="1400" dirty="0" err="1" smtClean="0">
                <a:latin typeface="+mn-lt"/>
              </a:rPr>
              <a:t>Mignogno</a:t>
            </a:r>
            <a:endParaRPr lang="en-US" sz="1400" dirty="0" smtClean="0">
              <a:latin typeface="+mn-lt"/>
            </a:endParaRPr>
          </a:p>
          <a:p>
            <a:pPr marL="231775" lvl="1" indent="-225425">
              <a:buBlip>
                <a:blip r:embed="rId2"/>
              </a:buBlip>
            </a:pPr>
            <a:r>
              <a:rPr lang="en-US" sz="1400" dirty="0" smtClean="0">
                <a:latin typeface="+mn-lt"/>
              </a:rPr>
              <a:t>Satellite Services – Kathy Kelly</a:t>
            </a:r>
          </a:p>
        </p:txBody>
      </p:sp>
      <p:sp>
        <p:nvSpPr>
          <p:cNvPr id="24" name="Content Placeholder 17"/>
          <p:cNvSpPr txBox="1">
            <a:spLocks/>
          </p:cNvSpPr>
          <p:nvPr/>
        </p:nvSpPr>
        <p:spPr>
          <a:xfrm>
            <a:off x="5410200" y="2971800"/>
            <a:ext cx="2971800" cy="3124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en-US" sz="1800" dirty="0" smtClean="0">
                <a:latin typeface="+mn-lt"/>
              </a:rPr>
              <a:t>Progress to Date</a:t>
            </a:r>
          </a:p>
          <a:p>
            <a:pPr marL="231775" lvl="1" indent="-225425">
              <a:buBlip>
                <a:blip r:embed="rId2"/>
              </a:buBlip>
            </a:pPr>
            <a:r>
              <a:rPr lang="en-US" sz="1400" dirty="0" smtClean="0">
                <a:latin typeface="+mn-lt"/>
              </a:rPr>
              <a:t>Deployed the Advanced Very High Resolution Radiometer onboard the European polar-orbiting satellite. The global data collected are used extensively in NOAA’s weather and climate prediction numerical models.</a:t>
            </a:r>
          </a:p>
          <a:p>
            <a:pPr marL="231775" lvl="1" indent="-225425">
              <a:buBlip>
                <a:blip r:embed="rId2"/>
              </a:buBlip>
            </a:pPr>
            <a:r>
              <a:rPr lang="en-US" sz="1400" dirty="0" smtClean="0">
                <a:latin typeface="+mn-lt"/>
              </a:rPr>
              <a:t>Repositioned NOAA’s GOES-10 spacecraft for South American users, a move intended to support GEOSS Americas, to improve weather forecasts there and, to lessen the effects of natural disasters in the region.</a:t>
            </a:r>
          </a:p>
        </p:txBody>
      </p:sp>
      <p:sp>
        <p:nvSpPr>
          <p:cNvPr id="15" name="Oval 14"/>
          <p:cNvSpPr/>
          <p:nvPr/>
        </p:nvSpPr>
        <p:spPr>
          <a:xfrm>
            <a:off x="6934200" y="1219200"/>
            <a:ext cx="1828800" cy="1828800"/>
          </a:xfrm>
          <a:prstGeom prst="ellipse">
            <a:avLst/>
          </a:prstGeom>
          <a:blipFill dpi="0" rotWithShape="1">
            <a:blip r:embed="rId3"/>
            <a:srcRect/>
            <a:tile tx="0" ty="63500" sx="30000" sy="30000" flip="none" algn="ctr"/>
          </a:blipFill>
          <a:ln w="381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ctr"/>
            <a:endParaRPr lang="en-US" sz="1400" dirty="0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18" name="Picture 9"/>
          <p:cNvPicPr>
            <a:picLocks noChangeAspect="1" noChangeArrowheads="1"/>
          </p:cNvPicPr>
          <p:nvPr/>
        </p:nvPicPr>
        <p:blipFill>
          <a:blip r:embed="rId4"/>
          <a:srcRect r="6721"/>
          <a:stretch>
            <a:fillRect/>
          </a:stretch>
        </p:blipFill>
        <p:spPr bwMode="auto">
          <a:xfrm>
            <a:off x="847483" y="1309095"/>
            <a:ext cx="1057517" cy="154927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NOAA’s Transition Package: November 4, 2008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01FC03-EF6B-4637-A3E0-B59B7A0B076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Modeling &amp; Observing Infrastructure Sub-goal</a:t>
            </a:r>
            <a:endParaRPr lang="en-US" sz="1600" i="1" dirty="0" smtClean="0">
              <a:latin typeface="+mn-lt"/>
            </a:endParaRPr>
          </a:p>
        </p:txBody>
      </p:sp>
      <p:sp>
        <p:nvSpPr>
          <p:cNvPr id="14" name="Rectangle 13">
            <a:hlinkClick r:id="" action="ppaction://noaction"/>
          </p:cNvPr>
          <p:cNvSpPr/>
          <p:nvPr/>
        </p:nvSpPr>
        <p:spPr>
          <a:xfrm>
            <a:off x="457200" y="1143000"/>
            <a:ext cx="8153400" cy="5105400"/>
          </a:xfrm>
          <a:prstGeom prst="rect">
            <a:avLst/>
          </a:prstGeom>
          <a:solidFill>
            <a:schemeClr val="bg1">
              <a:lumMod val="85000"/>
              <a:alpha val="89804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4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95400" y="1851422"/>
            <a:ext cx="4191000" cy="51077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r">
              <a:tabLst>
                <a:tab pos="1379538" algn="l"/>
              </a:tabLst>
            </a:pPr>
            <a:r>
              <a:rPr lang="en-US" dirty="0" smtClean="0">
                <a:latin typeface="+mn-lt"/>
              </a:rPr>
              <a:t>Goal Lead: 	</a:t>
            </a:r>
            <a:r>
              <a:rPr lang="en-US" b="1" dirty="0" smtClean="0">
                <a:latin typeface="+mn-lt"/>
              </a:rPr>
              <a:t>Pamela Taylor</a:t>
            </a: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609600" y="2971800"/>
            <a:ext cx="2438400" cy="3124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Primary Objectives</a:t>
            </a:r>
          </a:p>
          <a:p>
            <a:pPr marL="231775" lvl="1" indent="-225425">
              <a:buBlip>
                <a:blip r:embed="rId2"/>
              </a:buBlip>
            </a:pPr>
            <a:r>
              <a:rPr lang="en-US" sz="1050" dirty="0" smtClean="0">
                <a:latin typeface="+mn-lt"/>
              </a:rPr>
              <a:t>Ensure a strategic, integrated, and balanced observing system investment portfolio for NOAA</a:t>
            </a:r>
          </a:p>
          <a:p>
            <a:pPr marL="231775" lvl="1" indent="-225425">
              <a:buBlip>
                <a:blip r:embed="rId2"/>
              </a:buBlip>
            </a:pPr>
            <a:r>
              <a:rPr lang="en-US" sz="1050" dirty="0" smtClean="0">
                <a:latin typeface="+mn-lt"/>
              </a:rPr>
              <a:t>Integrate national and regional efforts to optimize ocean observations, data management, and understanding</a:t>
            </a:r>
          </a:p>
          <a:p>
            <a:pPr marL="231775" lvl="1" indent="-225425">
              <a:buBlip>
                <a:blip r:embed="rId2"/>
              </a:buBlip>
            </a:pPr>
            <a:r>
              <a:rPr lang="en-US" sz="1050" dirty="0" smtClean="0">
                <a:latin typeface="+mn-lt"/>
              </a:rPr>
              <a:t>Provide for capabilities that improve, maintain, and operate models and provide guidance for environmental forecasts at all temporal and spatial scales</a:t>
            </a:r>
          </a:p>
          <a:p>
            <a:pPr marL="231775" lvl="1" indent="-225425">
              <a:buBlip>
                <a:blip r:embed="rId2"/>
              </a:buBlip>
            </a:pPr>
            <a:r>
              <a:rPr lang="en-US" sz="1050" dirty="0" smtClean="0">
                <a:latin typeface="+mn-lt"/>
              </a:rPr>
              <a:t>Ensure computational infrastructure to sustain NOAA research and operational modeling computational workloads and support NOAA’s data management and stewardship capabilities</a:t>
            </a:r>
          </a:p>
        </p:txBody>
      </p:sp>
      <p:sp>
        <p:nvSpPr>
          <p:cNvPr id="23" name="Content Placeholder 7"/>
          <p:cNvSpPr txBox="1">
            <a:spLocks/>
          </p:cNvSpPr>
          <p:nvPr/>
        </p:nvSpPr>
        <p:spPr>
          <a:xfrm>
            <a:off x="3162300" y="2971800"/>
            <a:ext cx="2133600" cy="2362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lvl="0" indent="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</a:pPr>
            <a:r>
              <a:rPr lang="en-US" sz="1800" dirty="0" smtClean="0">
                <a:latin typeface="+mn-lt"/>
              </a:rPr>
              <a:t>Program Structure</a:t>
            </a:r>
          </a:p>
          <a:p>
            <a:pPr marL="231775" lvl="1" indent="-225425">
              <a:buBlip>
                <a:blip r:embed="rId2"/>
              </a:buBlip>
            </a:pPr>
            <a:r>
              <a:rPr lang="en-US" sz="1400" dirty="0" smtClean="0">
                <a:latin typeface="+mn-lt"/>
              </a:rPr>
              <a:t>Environmental Modeling – Alan </a:t>
            </a:r>
            <a:r>
              <a:rPr lang="en-US" sz="1400" dirty="0" err="1" smtClean="0">
                <a:latin typeface="+mn-lt"/>
              </a:rPr>
              <a:t>Leonardi</a:t>
            </a:r>
            <a:endParaRPr lang="en-US" sz="1400" dirty="0" smtClean="0">
              <a:latin typeface="+mn-lt"/>
            </a:endParaRPr>
          </a:p>
          <a:p>
            <a:pPr marL="231775" lvl="1" indent="-225425">
              <a:buBlip>
                <a:blip r:embed="rId2"/>
              </a:buBlip>
            </a:pPr>
            <a:r>
              <a:rPr lang="en-US" sz="1400" dirty="0" smtClean="0">
                <a:latin typeface="+mn-lt"/>
              </a:rPr>
              <a:t>IOOS (Integrated Ocean Observing System) – </a:t>
            </a:r>
            <a:r>
              <a:rPr lang="en-US" sz="1400" dirty="0" err="1" smtClean="0">
                <a:latin typeface="+mn-lt"/>
              </a:rPr>
              <a:t>Zdenka</a:t>
            </a:r>
            <a:r>
              <a:rPr lang="en-US" sz="1400" dirty="0" smtClean="0">
                <a:latin typeface="+mn-lt"/>
              </a:rPr>
              <a:t> Willis</a:t>
            </a:r>
          </a:p>
          <a:p>
            <a:pPr marL="231775" lvl="1" indent="-225425">
              <a:buBlip>
                <a:blip r:embed="rId2"/>
              </a:buBlip>
            </a:pPr>
            <a:r>
              <a:rPr lang="en-US" sz="1400" dirty="0" smtClean="0">
                <a:latin typeface="+mn-lt"/>
              </a:rPr>
              <a:t>Technology Requirements, Planning, and Integration – Pamela Taylor</a:t>
            </a:r>
          </a:p>
        </p:txBody>
      </p:sp>
      <p:sp>
        <p:nvSpPr>
          <p:cNvPr id="24" name="Content Placeholder 17"/>
          <p:cNvSpPr txBox="1">
            <a:spLocks/>
          </p:cNvSpPr>
          <p:nvPr/>
        </p:nvSpPr>
        <p:spPr>
          <a:xfrm>
            <a:off x="5410200" y="2971800"/>
            <a:ext cx="2971800" cy="3200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en-US" sz="1800" dirty="0" smtClean="0">
                <a:latin typeface="+mn-lt"/>
              </a:rPr>
              <a:t>Progress to Date</a:t>
            </a:r>
          </a:p>
          <a:p>
            <a:pPr marL="231775" lvl="1" indent="-225425">
              <a:buBlip>
                <a:blip r:embed="rId2"/>
              </a:buBlip>
            </a:pPr>
            <a:r>
              <a:rPr lang="en-US" sz="1400" dirty="0" smtClean="0">
                <a:latin typeface="+mn-lt"/>
              </a:rPr>
              <a:t>Implemented the Weather Research and Forecast model and North American Ensemble Forecast System to increase lead-time and accuracy for weather forecasts and water warnings.</a:t>
            </a:r>
          </a:p>
          <a:p>
            <a:pPr marL="231775" lvl="1" indent="-225425">
              <a:buBlip>
                <a:blip r:embed="rId2"/>
              </a:buBlip>
            </a:pPr>
            <a:r>
              <a:rPr lang="en-US" sz="1400" dirty="0" smtClean="0">
                <a:latin typeface="+mn-lt"/>
              </a:rPr>
              <a:t>Published </a:t>
            </a:r>
            <a:r>
              <a:rPr lang="en-US" sz="1400" i="1" dirty="0" smtClean="0">
                <a:latin typeface="+mn-lt"/>
              </a:rPr>
              <a:t>Global Earth Observation Integrated Data Environment (GEO IDE) Concept of Operations, </a:t>
            </a:r>
            <a:r>
              <a:rPr lang="en-US" sz="1400" dirty="0" smtClean="0">
                <a:latin typeface="+mn-lt"/>
              </a:rPr>
              <a:t>containing standards and protocols for all observation and data management activities. </a:t>
            </a:r>
          </a:p>
          <a:p>
            <a:pPr marL="231775" lvl="1" indent="-225425">
              <a:buBlip>
                <a:blip r:embed="rId2"/>
              </a:buBlip>
            </a:pPr>
            <a:r>
              <a:rPr lang="en-US" sz="1400" dirty="0" smtClean="0">
                <a:latin typeface="+mn-lt"/>
              </a:rPr>
              <a:t>Developed IOOS Program and Data Integration Framework</a:t>
            </a:r>
          </a:p>
        </p:txBody>
      </p:sp>
      <p:sp>
        <p:nvSpPr>
          <p:cNvPr id="15" name="Oval 14"/>
          <p:cNvSpPr/>
          <p:nvPr/>
        </p:nvSpPr>
        <p:spPr>
          <a:xfrm>
            <a:off x="6934200" y="1219200"/>
            <a:ext cx="1828800" cy="1828800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381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ctr"/>
            <a:endParaRPr lang="en-US" sz="1400" dirty="0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71283" y="1318894"/>
            <a:ext cx="1209918" cy="152968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83 - &amp;quot;NOAA Funding Levels&amp;quot;&quot;/&gt;&lt;property id=&quot;20307&quot; value=&quot;287&quot;/&gt;&lt;/object&gt;&lt;object type=&quot;3&quot; unique_id=&quot;19745&quot;&gt;&lt;property id=&quot;20148&quot; value=&quot;5&quot;/&gt;&lt;property id=&quot;20300&quot; value=&quot;Slide 1 - &amp;quot;NOAA&amp;#x0D;&amp;#x0A;Transition Team Briefing&amp;quot;&quot;/&gt;&lt;property id=&quot;20307&quot; value=&quot;459&quot;/&gt;&lt;/object&gt;&lt;object type=&quot;3&quot; unique_id=&quot;28265&quot;&gt;&lt;property id=&quot;20148&quot; value=&quot;5&quot;/&gt;&lt;property id=&quot;20300&quot; value=&quot;Slide 24 - &amp;quot;NOAA Core Assets&amp;quot;&quot;/&gt;&lt;property id=&quot;20307&quot; value=&quot;525&quot;/&gt;&lt;/object&gt;&lt;object type=&quot;3&quot; unique_id=&quot;30931&quot;&gt;&lt;property id=&quot;20148&quot; value=&quot;5&quot;/&gt;&lt;property id=&quot;20300&quot; value=&quot;Slide 26 - &amp;quot;NOAA Mandates and Authorities&amp;quot;&quot;/&gt;&lt;property id=&quot;20307&quot; value=&quot;539&quot;/&gt;&lt;/object&gt;&lt;object type=&quot;3&quot; unique_id=&quot;32712&quot;&gt;&lt;property id=&quot;20148&quot; value=&quot;5&quot;/&gt;&lt;property id=&quot;20300&quot; value=&quot;Slide 5 - &amp;quot;NOAA Saves American Lives&amp;quot;&quot;/&gt;&lt;property id=&quot;20307&quot; value=&quot;556&quot;/&gt;&lt;/object&gt;&lt;object type=&quot;3&quot; unique_id=&quot;32737&quot;&gt;&lt;property id=&quot;20148&quot; value=&quot;5&quot;/&gt;&lt;property id=&quot;20300&quot; value=&quot;Slide 8 - &amp;quot;NOAA Saves American Lives&amp;quot;&quot;/&gt;&lt;property id=&quot;20307&quot; value=&quot;554&quot;/&gt;&lt;/object&gt;&lt;object type=&quot;3&quot; unique_id=&quot;33773&quot;&gt;&lt;property id=&quot;20148&quot; value=&quot;5&quot;/&gt;&lt;property id=&quot;20300&quot; value=&quot;Slide 10 - &amp;quot;NOAA Is Vital to the &amp;#x0D;&amp;#x0A;American Economy&amp;quot;&quot;/&gt;&lt;property id=&quot;20307&quot; value=&quot;581&quot;/&gt;&lt;/object&gt;&lt;object type=&quot;3&quot; unique_id=&quot;35551&quot;&gt;&lt;property id=&quot;20148&quot; value=&quot;5&quot;/&gt;&lt;property id=&quot;20300&quot; value=&quot;Slide 23 - &amp;quot;NOAA Workforce&amp;quot;&quot;/&gt;&lt;property id=&quot;20307&quot; value=&quot;583&quot;/&gt;&lt;/object&gt;&lt;object type=&quot;3&quot; unique_id=&quot;35552&quot;&gt;&lt;property id=&quot;20148&quot; value=&quot;5&quot;/&gt;&lt;property id=&quot;20300&quot; value=&quot;Slide 25 - &amp;quot;NOAA Core Assets&amp;quot;&quot;/&gt;&lt;property id=&quot;20307&quot; value=&quot;584&quot;/&gt;&lt;/object&gt;&lt;object type=&quot;3&quot; unique_id=&quot;37181&quot;&gt;&lt;property id=&quot;20148&quot; value=&quot;5&quot;/&gt;&lt;property id=&quot;20300&quot; value=&quot;Slide 16 - &amp;quot;NOAA Organization&amp;quot;&quot;/&gt;&lt;property id=&quot;20307&quot; value=&quot;612&quot;/&gt;&lt;/object&gt;&lt;object type=&quot;3&quot; unique_id=&quot;37672&quot;&gt;&lt;property id=&quot;20148&quot; value=&quot;5&quot;/&gt;&lt;property id=&quot;20300&quot; value=&quot;Slide 6 - &amp;quot;NOAA Saves American Lives&amp;quot;&quot;/&gt;&lt;property id=&quot;20307&quot; value=&quot;615&quot;/&gt;&lt;/object&gt;&lt;object type=&quot;3&quot; unique_id=&quot;37673&quot;&gt;&lt;property id=&quot;20148&quot; value=&quot;5&quot;/&gt;&lt;property id=&quot;20300&quot; value=&quot;Slide 7 - &amp;quot;NOAA Saves American Lives&amp;quot;&quot;/&gt;&lt;property id=&quot;20307&quot; value=&quot;616&quot;/&gt;&lt;/object&gt;&lt;object type=&quot;3&quot; unique_id=&quot;37674&quot;&gt;&lt;property id=&quot;20148&quot; value=&quot;5&quot;/&gt;&lt;property id=&quot;20300&quot; value=&quot;Slide 9 - &amp;quot;NOAA Is Vital to the &amp;#x0D;&amp;#x0A;American Economy&amp;quot;&quot;/&gt;&lt;property id=&quot;20307&quot; value=&quot;617&quot;/&gt;&lt;/object&gt;&lt;object type=&quot;3&quot; unique_id=&quot;37675&quot;&gt;&lt;property id=&quot;20148&quot; value=&quot;5&quot;/&gt;&lt;property id=&quot;20300&quot; value=&quot;Slide 11 - &amp;quot;NOAA Is Vital to the &amp;#x0D;&amp;#x0A;American Economy&amp;quot;&quot;/&gt;&lt;property id=&quot;20307&quot; value=&quot;618&quot;/&gt;&lt;/object&gt;&lt;object type=&quot;3&quot; unique_id=&quot;37676&quot;&gt;&lt;property id=&quot;20148&quot; value=&quot;5&quot;/&gt;&lt;property id=&quot;20300&quot; value=&quot;Slide 12 - &amp;quot;NOAA Is Vital to the &amp;#x0D;&amp;#x0A;American Economy&amp;quot;&quot;/&gt;&lt;property id=&quot;20307&quot; value=&quot;619&quot;/&gt;&lt;/object&gt;&lt;object type=&quot;3&quot; unique_id=&quot;37677&quot;&gt;&lt;property id=&quot;20148&quot; value=&quot;5&quot;/&gt;&lt;property id=&quot;20300&quot; value=&quot;Slide 13 - &amp;quot;NOAA Is Vital to the &amp;#x0D;&amp;#x0A;American Economy&amp;quot;&quot;/&gt;&lt;property id=&quot;20307&quot; value=&quot;620&quot;/&gt;&lt;/object&gt;&lt;object type=&quot;3&quot; unique_id=&quot;37918&quot;&gt;&lt;property id=&quot;20148&quot; value=&quot;5&quot;/&gt;&lt;property id=&quot;20300&quot; value=&quot;Slide 86 - &amp;quot;NOAA’s Strategic Organization&amp;quot;&quot;/&gt;&lt;property id=&quot;20307&quot; value=&quot;624&quot;/&gt;&lt;/object&gt;&lt;object type=&quot;3&quot; unique_id=&quot;40476&quot;&gt;&lt;property id=&quot;20148&quot; value=&quot;5&quot;/&gt;&lt;property id=&quot;20300&quot; value=&quot;Slide 27 - &amp;quot;NOAA&amp;#x0D;&amp;#x0A;Transition Team Briefing&amp;quot;&quot;/&gt;&lt;property id=&quot;20307&quot; value=&quot;626&quot;/&gt;&lt;/object&gt;&lt;object type=&quot;3&quot; unique_id=&quot;40483&quot;&gt;&lt;property id=&quot;20148&quot; value=&quot;5&quot;/&gt;&lt;property id=&quot;20300&quot; value=&quot;Slide 34 - &amp;quot;Building On Today’s Services To Meet Tomorrow’s Challenges&amp;quot;&quot;/&gt;&lt;property id=&quot;20307&quot; value=&quot;633&quot;/&gt;&lt;/object&gt;&lt;object type=&quot;3&quot; unique_id=&quot;40485&quot;&gt;&lt;property id=&quot;20148&quot; value=&quot;5&quot;/&gt;&lt;property id=&quot;20300&quot; value=&quot;Slide 37 - &amp;quot;NOAA&amp;#x0D;&amp;#x0A;Transition Team Briefing&amp;quot;&quot;/&gt;&lt;property id=&quot;20307&quot; value=&quot;639&quot;/&gt;&lt;/object&gt;&lt;object type=&quot;3&quot; unique_id=&quot;40486&quot;&gt;&lt;property id=&quot;20148&quot; value=&quot;5&quot;/&gt;&lt;property id=&quot;20300&quot; value=&quot;Slide 38 - &amp;quot;NOAA&amp;#x0D;&amp;#x0A;Transition Team Briefing&amp;quot;&quot;/&gt;&lt;property id=&quot;20307&quot; value=&quot;635&quot;/&gt;&lt;/object&gt;&lt;object type=&quot;3&quot; unique_id=&quot;40487&quot;&gt;&lt;property id=&quot;20148&quot; value=&quot;5&quot;/&gt;&lt;property id=&quot;20300&quot; value=&quot;Slide 40 - &amp;quot;Executive Decision Making — Councils&amp;quot;&quot;/&gt;&lt;property id=&quot;20307&quot; value=&quot;636&quot;/&gt;&lt;/object&gt;&lt;object type=&quot;3&quot; unique_id=&quot;40488&quot;&gt;&lt;property id=&quot;20148&quot; value=&quot;5&quot;/&gt;&lt;property id=&quot;20300&quot; value=&quot;Slide 39 - &amp;quot;Executive Decision Making — NEP/NEC&amp;quot;&quot;/&gt;&lt;property id=&quot;20307&quot; value=&quot;637&quot;/&gt;&lt;/object&gt;&lt;object type=&quot;3&quot; unique_id=&quot;40490&quot;&gt;&lt;property id=&quot;20148&quot; value=&quot;5&quot;/&gt;&lt;property id=&quot;20300&quot; value=&quot;Slide 42 - &amp;quot;NOAA&amp;#x0D;&amp;#x0A;Transition Team Briefing&amp;quot;&quot;/&gt;&lt;property id=&quot;20307&quot; value=&quot;640&quot;/&gt;&lt;/object&gt;&lt;object type=&quot;3&quot; unique_id=&quot;40491&quot;&gt;&lt;property id=&quot;20148&quot; value=&quot;5&quot;/&gt;&lt;property id=&quot;20300&quot; value=&quot;Slide 43 - &amp;quot;NOAA’s Urgent Issues&amp;#x0D;&amp;#x0A;&amp;quot;&quot;/&gt;&lt;property id=&quot;20307&quot; value=&quot;641&quot;/&gt;&lt;/object&gt;&lt;object type=&quot;3&quot; unique_id=&quot;40492&quot;&gt;&lt;property id=&quot;20148&quot; value=&quot;5&quot;/&gt;&lt;property id=&quot;20300&quot; value=&quot;Slide 44 - &amp;quot;NOAA&amp;#x0D;&amp;#x0A;Transition Team Briefing&amp;quot;&quot;/&gt;&lt;property id=&quot;20307&quot; value=&quot;642&quot;/&gt;&lt;/object&gt;&lt;object type=&quot;3&quot; unique_id=&quot;40493&quot;&gt;&lt;property id=&quot;20148&quot; value=&quot;5&quot;/&gt;&lt;property id=&quot;20300&quot; value=&quot;Slide 45 - &amp;quot;NOAA Organization&amp;quot;&quot;/&gt;&lt;property id=&quot;20307&quot; value=&quot;643&quot;/&gt;&lt;/object&gt;&lt;object type=&quot;3&quot; unique_id=&quot;40494&quot;&gt;&lt;property id=&quot;20148&quot; value=&quot;5&quot;/&gt;&lt;property id=&quot;20300&quot; value=&quot;Slide 46 - &amp;quot;Staff Offices&amp;#x0D;&amp;#x0A;International Affairs&amp;quot;&quot;/&gt;&lt;property id=&quot;20307&quot; value=&quot;644&quot;/&gt;&lt;/object&gt;&lt;object type=&quot;3&quot; unique_id=&quot;40495&quot;&gt;&lt;property id=&quot;20148&quot; value=&quot;5&quot;/&gt;&lt;property id=&quot;20300&quot; value=&quot;Slide 47 - &amp;quot;Staff Offices&amp;#x0D;&amp;#x0A;General Counsel&amp;quot;&quot;/&gt;&lt;property id=&quot;20307&quot; value=&quot;645&quot;/&gt;&lt;/object&gt;&lt;object type=&quot;3&quot; unique_id=&quot;40496&quot;&gt;&lt;property id=&quot;20148&quot; value=&quot;5&quot;/&gt;&lt;property id=&quot;20300&quot; value=&quot;Slide 48 - &amp;quot;Staff Offices&amp;#x0D;&amp;#x0A;Legislative Affairs&amp;quot;&quot;/&gt;&lt;property id=&quot;20307&quot; value=&quot;646&quot;/&gt;&lt;/object&gt;&lt;object type=&quot;3&quot; unique_id=&quot;40497&quot;&gt;&lt;property id=&quot;20148&quot; value=&quot;5&quot;/&gt;&lt;property id=&quot;20300&quot; value=&quot;Slide 49 - &amp;quot;Staff Offices&amp;#x0D;&amp;#x0A;Communications&amp;quot;&quot;/&gt;&lt;property id=&quot;20307&quot; value=&quot;647&quot;/&gt;&lt;/object&gt;&lt;object type=&quot;3&quot; unique_id=&quot;40498&quot;&gt;&lt;property id=&quot;20148&quot; value=&quot;5&quot;/&gt;&lt;property id=&quot;20300&quot; value=&quot;Slide 50 - &amp;quot;Staff Offices&amp;#x0D;&amp;#x0A;Workforce Management&amp;quot;&quot;/&gt;&lt;property id=&quot;20307&quot; value=&quot;648&quot;/&gt;&lt;/object&gt;&lt;object type=&quot;3&quot; unique_id=&quot;40499&quot;&gt;&lt;property id=&quot;20148&quot; value=&quot;5&quot;/&gt;&lt;property id=&quot;20300&quot; value=&quot;Slide 51 - &amp;quot;Staff Offices&amp;#x0D;&amp;#x0A;Education&amp;quot;&quot;/&gt;&lt;property id=&quot;20307&quot; value=&quot;649&quot;/&gt;&lt;/object&gt;&lt;object type=&quot;3&quot; unique_id=&quot;40500&quot;&gt;&lt;property id=&quot;20148&quot; value=&quot;5&quot;/&gt;&lt;property id=&quot;20300&quot; value=&quot;Slide 52 - &amp;quot;Staff Offices&amp;#x0D;&amp;#x0A;Chief Information Officer/High Performance Computing &amp;amp; Communication&amp;quot;&quot;/&gt;&lt;property id=&quot;20307&quot; value=&quot;650&quot;/&gt;&lt;/object&gt;&lt;object type=&quot;3&quot; unique_id=&quot;40501&quot;&gt;&lt;property id=&quot;20148&quot; value=&quot;5&quot;/&gt;&lt;property id=&quot;20300&quot; value=&quot;Slide 53 - &amp;quot;Staff Offices&amp;#x0D;&amp;#x0A;Program Analysis &amp;amp; Evaluation&amp;quot;&quot;/&gt;&lt;property id=&quot;20307&quot; value=&quot;651&quot;/&gt;&lt;/object&gt;&lt;object type=&quot;3&quot; unique_id=&quot;40502&quot;&gt;&lt;property id=&quot;20148&quot; value=&quot;5&quot;/&gt;&lt;property id=&quot;20300&quot; value=&quot;Slide 54 - &amp;quot;Staff Offices&amp;#x0D;&amp;#x0A;Chief Administrative Officer&amp;quot;&quot;/&gt;&lt;property id=&quot;20307&quot; value=&quot;652&quot;/&gt;&lt;/object&gt;&lt;object type=&quot;3&quot; unique_id=&quot;40503&quot;&gt;&lt;property id=&quot;20148&quot; value=&quot;5&quot;/&gt;&lt;property id=&quot;20300&quot; value=&quot;Slide 55 - &amp;quot;Staff Offices&amp;#x0D;&amp;#x0A;Chief Financial Officer&amp;quot;&quot;/&gt;&lt;property id=&quot;20307&quot; value=&quot;653&quot;/&gt;&lt;/object&gt;&lt;object type=&quot;3&quot; unique_id=&quot;40504&quot;&gt;&lt;property id=&quot;20148&quot; value=&quot;5&quot;/&gt;&lt;property id=&quot;20300&quot; value=&quot;Slide 56 - &amp;quot;Staff Offices&amp;#x0D;&amp;#x0A;Federal Coordinator for Meteorology&amp;quot;&quot;/&gt;&lt;property id=&quot;20307&quot; value=&quot;654&quot;/&gt;&lt;/object&gt;&lt;object type=&quot;3&quot; unique_id=&quot;40505&quot;&gt;&lt;property id=&quot;20148&quot; value=&quot;5&quot;/&gt;&lt;property id=&quot;20300&quot; value=&quot;Slide 57 - &amp;quot;Staff Offices&amp;#x0D;&amp;#x0A;Acquisition &amp;amp; Grants&amp;quot;&quot;/&gt;&lt;property id=&quot;20307&quot; value=&quot;655&quot;/&gt;&lt;/object&gt;&lt;object type=&quot;3&quot; unique_id=&quot;40506&quot;&gt;&lt;property id=&quot;20148&quot; value=&quot;5&quot;/&gt;&lt;property id=&quot;20300&quot; value=&quot;Slide 58 - &amp;quot;Staff Offices&amp;#x0D;&amp;#x0A;Marine &amp;amp; Aviation Operations&amp;quot;&quot;/&gt;&lt;property id=&quot;20307&quot; value=&quot;656&quot;/&gt;&lt;/object&gt;&lt;object type=&quot;3&quot; unique_id=&quot;40507&quot;&gt;&lt;property id=&quot;20148&quot; value=&quot;5&quot;/&gt;&lt;property id=&quot;20300&quot; value=&quot;Slide 59 - &amp;quot;Oceanic &amp;amp; Atmospheric Research &amp;quot;&quot;/&gt;&lt;property id=&quot;20307&quot; value=&quot;657&quot;/&gt;&lt;/object&gt;&lt;object type=&quot;3&quot; unique_id=&quot;40509&quot;&gt;&lt;property id=&quot;20148&quot; value=&quot;5&quot;/&gt;&lt;property id=&quot;20300&quot; value=&quot;Slide 60 - &amp;quot;National Weather Service&amp;quot;&quot;/&gt;&lt;property id=&quot;20307&quot; value=&quot;659&quot;/&gt;&lt;/object&gt;&lt;object type=&quot;3&quot; unique_id=&quot;40511&quot;&gt;&lt;property id=&quot;20148&quot; value=&quot;5&quot;/&gt;&lt;property id=&quot;20300&quot; value=&quot;Slide 61 - &amp;quot;National Marine Fisheries Service&amp;quot;&quot;/&gt;&lt;property id=&quot;20307&quot; value=&quot;661&quot;/&gt;&lt;/object&gt;&lt;object type=&quot;3&quot; unique_id=&quot;40513&quot;&gt;&lt;property id=&quot;20148&quot; value=&quot;5&quot;/&gt;&lt;property id=&quot;20300&quot; value=&quot;Slide 62 - &amp;quot;National Environmental Satellite, Data, &amp;amp; Information Service&amp;quot;&quot;/&gt;&lt;property id=&quot;20307&quot; value=&quot;663&quot;/&gt;&lt;/object&gt;&lt;object type=&quot;3&quot; unique_id=&quot;40515&quot;&gt;&lt;property id=&quot;20148&quot; value=&quot;5&quot;/&gt;&lt;property id=&quot;20300&quot; value=&quot;Slide 63 - &amp;quot;National Ocean Service&amp;quot;&quot;/&gt;&lt;property id=&quot;20307&quot; value=&quot;665&quot;/&gt;&lt;/object&gt;&lt;object type=&quot;3&quot; unique_id=&quot;40517&quot;&gt;&lt;property id=&quot;20148&quot; value=&quot;5&quot;/&gt;&lt;property id=&quot;20300&quot; value=&quot;Slide 64 - &amp;quot;Program Planning &amp;amp; Integration&amp;quot;&quot;/&gt;&lt;property id=&quot;20307&quot; value=&quot;667&quot;/&gt;&lt;/object&gt;&lt;object type=&quot;3&quot; unique_id=&quot;40518&quot;&gt;&lt;property id=&quot;20148&quot; value=&quot;5&quot;/&gt;&lt;property id=&quot;20300&quot; value=&quot;Slide 65 - &amp;quot;Climate Goal&amp;quot;&quot;/&gt;&lt;property id=&quot;20307&quot; value=&quot;668&quot;/&gt;&lt;/object&gt;&lt;object type=&quot;3&quot; unique_id=&quot;40519&quot;&gt;&lt;property id=&quot;20148&quot; value=&quot;5&quot;/&gt;&lt;property id=&quot;20300&quot; value=&quot;Slide 66 - &amp;quot;Weather and Water Goal&amp;quot;&quot;/&gt;&lt;property id=&quot;20307&quot; value=&quot;669&quot;/&gt;&lt;/object&gt;&lt;object type=&quot;3&quot; unique_id=&quot;40520&quot;&gt;&lt;property id=&quot;20148&quot; value=&quot;5&quot;/&gt;&lt;property id=&quot;20300&quot; value=&quot;Slide 67 - &amp;quot;Ecosystem Goal&amp;quot;&quot;/&gt;&lt;property id=&quot;20307&quot; value=&quot;670&quot;/&gt;&lt;/object&gt;&lt;object type=&quot;3&quot; unique_id=&quot;40521&quot;&gt;&lt;property id=&quot;20148&quot; value=&quot;5&quot;/&gt;&lt;property id=&quot;20300&quot; value=&quot;Slide 68 - &amp;quot;Commerce &amp;amp; Transportation Goal&amp;quot;&quot;/&gt;&lt;property id=&quot;20307&quot; value=&quot;671&quot;/&gt;&lt;/object&gt;&lt;object type=&quot;3&quot; unique_id=&quot;40522&quot;&gt;&lt;property id=&quot;20148&quot; value=&quot;5&quot;/&gt;&lt;property id=&quot;20300&quot; value=&quot;Slide 69 - &amp;quot;Fleet Services Sub-goal&amp;quot;&quot;/&gt;&lt;property id=&quot;20307&quot; value=&quot;672&quot;/&gt;&lt;/object&gt;&lt;object type=&quot;3&quot; unique_id=&quot;40523&quot;&gt;&lt;property id=&quot;20148&quot; value=&quot;5&quot;/&gt;&lt;property id=&quot;20300&quot; value=&quot;Slide 70 - &amp;quot;Satellite Sub-goal&amp;quot;&quot;/&gt;&lt;property id=&quot;20307&quot; value=&quot;673&quot;/&gt;&lt;/object&gt;&lt;object type=&quot;3&quot; unique_id=&quot;40524&quot;&gt;&lt;property id=&quot;20148&quot; value=&quot;5&quot;/&gt;&lt;property id=&quot;20300&quot; value=&quot;Slide 71 - &amp;quot;Modeling &amp;amp; Observing Infrastructure Sub-goal&amp;quot;&quot;/&gt;&lt;property id=&quot;20307&quot; value=&quot;674&quot;/&gt;&lt;/object&gt;&lt;object type=&quot;3&quot; unique_id=&quot;40525&quot;&gt;&lt;property id=&quot;20148&quot; value=&quot;5&quot;/&gt;&lt;property id=&quot;20300&quot; value=&quot;Slide 72 - &amp;quot;Leadership &amp;amp; Corporate Services Sub-goal&amp;quot;&quot;/&gt;&lt;property id=&quot;20307&quot; value=&quot;675&quot;/&gt;&lt;/object&gt;&lt;object type=&quot;3&quot; unique_id=&quot;40526&quot;&gt;&lt;property id=&quot;20148&quot; value=&quot;5&quot;/&gt;&lt;property id=&quot;20300&quot; value=&quot;Slide 73 - &amp;quot;NOAA's Partnerships&amp;quot;&quot;/&gt;&lt;property id=&quot;20307&quot; value=&quot;676&quot;/&gt;&lt;/object&gt;&lt;object type=&quot;3&quot; unique_id=&quot;40528&quot;&gt;&lt;property id=&quot;20148&quot; value=&quot;5&quot;/&gt;&lt;property id=&quot;20300&quot; value=&quot;Slide 74 - &amp;quot;External Collaboration&amp;#x0D;&amp;#x0A;Interagency Collaboration&amp;quot;&quot;/&gt;&lt;property id=&quot;20307&quot; value=&quot;678&quot;/&gt;&lt;/object&gt;&lt;object type=&quot;3&quot; unique_id=&quot;40531&quot;&gt;&lt;property id=&quot;20148&quot; value=&quot;5&quot;/&gt;&lt;property id=&quot;20300&quot; value=&quot;Slide 77 - &amp;quot;Backup Material&amp;quot;&quot;/&gt;&lt;property id=&quot;20307&quot; value=&quot;681&quot;/&gt;&lt;/object&gt;&lt;object type=&quot;3&quot; unique_id=&quot;40532&quot;&gt;&lt;property id=&quot;20148&quot; value=&quot;5&quot;/&gt;&lt;property id=&quot;20300&quot; value=&quot;Slide 78 - &amp;quot;NOAA’s Mission, Vision, &amp;#x0D;&amp;#x0A;Goals, and Operating Units&amp;quot;&quot;/&gt;&lt;property id=&quot;20307&quot; value=&quot;682&quot;/&gt;&lt;/object&gt;&lt;object type=&quot;3&quot; unique_id=&quot;40533&quot;&gt;&lt;property id=&quot;20148&quot; value=&quot;5&quot;/&gt;&lt;property id=&quot;20300&quot; value=&quot;Slide 79 - &amp;quot;Executive Decision Making&amp;quot;&quot;/&gt;&lt;property id=&quot;20307&quot; value=&quot;683&quot;/&gt;&lt;/object&gt;&lt;object type=&quot;3&quot; unique_id=&quot;40534&quot;&gt;&lt;property id=&quot;20148&quot; value=&quot;5&quot;/&gt;&lt;property id=&quot;20300&quot; value=&quot;Slide 80 - &amp;quot;Regional Collaboration&amp;quot;&quot;/&gt;&lt;property id=&quot;20307&quot; value=&quot;684&quot;/&gt;&lt;/object&gt;&lt;object type=&quot;3&quot; unique_id=&quot;40535&quot;&gt;&lt;property id=&quot;20148&quot; value=&quot;5&quot;/&gt;&lt;property id=&quot;20300&quot; value=&quot;Slide 81 - &amp;quot;Regional Collaboration &amp;#x0D;&amp;#x0A;Team Leads&amp;quot;&quot;/&gt;&lt;property id=&quot;20307&quot; value=&quot;685&quot;/&gt;&lt;/object&gt;&lt;object type=&quot;3&quot; unique_id=&quot;40536&quot;&gt;&lt;property id=&quot;20148&quot; value=&quot;5&quot;/&gt;&lt;property id=&quot;20300&quot; value=&quot;Slide 82 - &amp;quot;Continuity of Service&amp;quot;&quot;/&gt;&lt;property id=&quot;20307&quot; value=&quot;686&quot;/&gt;&lt;/object&gt;&lt;object type=&quot;3&quot; unique_id=&quot;42832&quot;&gt;&lt;property id=&quot;20148&quot; value=&quot;5&quot;/&gt;&lt;property id=&quot;20300&quot; value=&quot;Slide 75 - &amp;quot;Senior-Level External Collaboration&amp;#x0D;&amp;#x0A;International Collaboration (Multi-Lateral)&amp;quot;&quot;/&gt;&lt;property id=&quot;20307&quot; value=&quot;694&quot;/&gt;&lt;/object&gt;&lt;object type=&quot;3&quot; unique_id=&quot;42833&quot;&gt;&lt;property id=&quot;20148&quot; value=&quot;5&quot;/&gt;&lt;property id=&quot;20300&quot; value=&quot;Slide 76 - &amp;quot;Senior-Level External Collaboration&amp;#x0D;&amp;#x0A;International Collaboration (Bi-Lateral)&amp;quot;&quot;/&gt;&lt;property id=&quot;20307&quot; value=&quot;695&quot;/&gt;&lt;/object&gt;&lt;object type=&quot;3&quot; unique_id=&quot;42838&quot;&gt;&lt;property id=&quot;20148&quot; value=&quot;5&quot;/&gt;&lt;property id=&quot;20300&quot; value=&quot;Slide 41 - &amp;quot;NOAA’s Planning, Programming, Budgeting and Execution System&amp;quot;&quot;/&gt;&lt;property id=&quot;20307&quot; value=&quot;698&quot;/&gt;&lt;/object&gt;&lt;object type=&quot;3&quot; unique_id=&quot;44349&quot;&gt;&lt;property id=&quot;20148&quot; value=&quot;5&quot;/&gt;&lt;property id=&quot;20300&quot; value=&quot;Slide 4 - &amp;quot;NOAA is Vital to the American Economy and American Lives&amp;quot;&quot;/&gt;&lt;property id=&quot;20307&quot; value=&quot;702&quot;/&gt;&lt;/object&gt;&lt;object type=&quot;3&quot; unique_id=&quot;45310&quot;&gt;&lt;property id=&quot;20148&quot; value=&quot;5&quot;/&gt;&lt;property id=&quot;20300&quot; value=&quot;Slide 29 - &amp;quot;Climate&amp;quot;&quot;/&gt;&lt;property id=&quot;20307&quot; value=&quot;703&quot;/&gt;&lt;/object&gt;&lt;object type=&quot;3&quot; unique_id=&quot;46155&quot;&gt;&lt;property id=&quot;20148&quot; value=&quot;5&quot;/&gt;&lt;property id=&quot;20300&quot; value=&quot;Slide 28 - &amp;quot;National Challenges&amp;quot;&quot;/&gt;&lt;property id=&quot;20307&quot; value=&quot;709&quot;/&gt;&lt;/object&gt;&lt;object type=&quot;3&quot; unique_id=&quot;46156&quot;&gt;&lt;property id=&quot;20148&quot; value=&quot;5&quot;/&gt;&lt;property id=&quot;20300&quot; value=&quot;Slide 30 - &amp;quot;Coasts&amp;quot;&quot;/&gt;&lt;property id=&quot;20307&quot; value=&quot;705&quot;/&gt;&lt;/object&gt;&lt;object type=&quot;3&quot; unique_id=&quot;46157&quot;&gt;&lt;property id=&quot;20148&quot; value=&quot;5&quot;/&gt;&lt;property id=&quot;20300&quot; value=&quot;Slide 31 - &amp;quot;Oceans &amp;amp; Marine Life&amp;quot;&quot;/&gt;&lt;property id=&quot;20307&quot; value=&quot;706&quot;/&gt;&lt;/object&gt;&lt;object type=&quot;3&quot; unique_id=&quot;46158&quot;&gt;&lt;property id=&quot;20148&quot; value=&quot;5&quot;/&gt;&lt;property id=&quot;20300&quot; value=&quot;Slide 32 - &amp;quot;High Impact Weather &amp;amp; Water&amp;quot;&quot;/&gt;&lt;property id=&quot;20307&quot; value=&quot;707&quot;/&gt;&lt;/object&gt;&lt;object type=&quot;3&quot; unique_id=&quot;46159&quot;&gt;&lt;property id=&quot;20148&quot; value=&quot;5&quot;/&gt;&lt;property id=&quot;20300&quot; value=&quot;Slide 33 - &amp;quot;Transportation&amp;quot;&quot;/&gt;&lt;property id=&quot;20307&quot; value=&quot;708&quot;/&gt;&lt;/object&gt;&lt;object type=&quot;3&quot; unique_id=&quot;46356&quot;&gt;&lt;property id=&quot;20148&quot; value=&quot;5&quot;/&gt;&lt;property id=&quot;20300&quot; value=&quot;Slide 17 - &amp;quot;Implementing NOAA’s Strategic Plan&amp;quot;&quot;/&gt;&lt;property id=&quot;20307&quot; value=&quot;710&quot;/&gt;&lt;/object&gt;&lt;object type=&quot;3&quot; unique_id=&quot;46358&quot;&gt;&lt;property id=&quot;20148&quot; value=&quot;5&quot;/&gt;&lt;property id=&quot;20300&quot; value=&quot;Slide 84 - &amp;quot;Corporate Messaging &amp;#x0D;&amp;#x0A;Climate&amp;quot;&quot;/&gt;&lt;property id=&quot;20307&quot; value=&quot;712&quot;/&gt;&lt;/object&gt;&lt;object type=&quot;3&quot; unique_id=&quot;46359&quot;&gt;&lt;property id=&quot;20148&quot; value=&quot;5&quot;/&gt;&lt;property id=&quot;20300&quot; value=&quot;Slide 85 - &amp;quot;Corporate Messaging &amp;#x0D;&amp;#x0A;Climate&amp;quot;&quot;/&gt;&lt;property id=&quot;20307&quot; value=&quot;713&quot;/&gt;&lt;/object&gt;&lt;object type=&quot;3&quot; unique_id=&quot;49080&quot;&gt;&lt;property id=&quot;20148&quot; value=&quot;5&quot;/&gt;&lt;property id=&quot;20300&quot; value=&quot;Slide 2 - &amp;quot;NOAA’s Mission&amp;quot;&quot;/&gt;&lt;property id=&quot;20307&quot; value=&quot;714&quot;/&gt;&lt;/object&gt;&lt;object type=&quot;3&quot; unique_id=&quot;49081&quot;&gt;&lt;property id=&quot;20148&quot; value=&quot;5&quot;/&gt;&lt;property id=&quot;20300&quot; value=&quot;Slide 3 - &amp;quot;NOAA’s Vision&amp;quot;&quot;/&gt;&lt;property id=&quot;20307&quot; value=&quot;715&quot;/&gt;&lt;/object&gt;&lt;object type=&quot;3&quot; unique_id=&quot;49082&quot;&gt;&lt;property id=&quot;20148&quot; value=&quot;5&quot;/&gt;&lt;property id=&quot;20300&quot; value=&quot;Slide 14 - &amp;quot;A Healthy American Economy Depends on Healthy Oceans&amp;quot;&quot;/&gt;&lt;property id=&quot;20307&quot; value=&quot;716&quot;/&gt;&lt;/object&gt;&lt;object type=&quot;3&quot; unique_id=&quot;49083&quot;&gt;&lt;property id=&quot;20148&quot; value=&quot;5&quot;/&gt;&lt;property id=&quot;20300&quot; value=&quot;Slide 15 - &amp;quot;A Healthy American Economy Depends on Healthy Oceans&amp;quot;&quot;/&gt;&lt;property id=&quot;20307&quot; value=&quot;717&quot;/&gt;&lt;/object&gt;&lt;object type=&quot;3&quot; unique_id=&quot;50294&quot;&gt;&lt;property id=&quot;20148&quot; value=&quot;5&quot;/&gt;&lt;property id=&quot;20300&quot; value=&quot;Slide 18 - &amp;quot;NOAA Funding Levels Through FY2010&amp;quot;&quot;/&gt;&lt;property id=&quot;20307&quot; value=&quot;718&quot;/&gt;&lt;/object&gt;&lt;object type=&quot;3&quot; unique_id=&quot;50295&quot;&gt;&lt;property id=&quot;20148&quot; value=&quot;5&quot;/&gt;&lt;property id=&quot;20300&quot; value=&quot;Slide 19 - &amp;quot;NOAA Funding Levels Through FY2010&amp;quot;&quot;/&gt;&lt;property id=&quot;20307&quot; value=&quot;719&quot;/&gt;&lt;/object&gt;&lt;object type=&quot;3&quot; unique_id=&quot;50296&quot;&gt;&lt;property id=&quot;20148&quot; value=&quot;5&quot;/&gt;&lt;property id=&quot;20300&quot; value=&quot;Slide 20 - &amp;quot;NOAA FY2009 Request &amp;#x0D;&amp;#x0A;Funding By Line Office&amp;quot;&quot;/&gt;&lt;property id=&quot;20307&quot; value=&quot;720&quot;/&gt;&lt;/object&gt;&lt;object type=&quot;3&quot; unique_id=&quot;50297&quot;&gt;&lt;property id=&quot;20148&quot; value=&quot;5&quot;/&gt;&lt;property id=&quot;20300&quot; value=&quot;Slide 21 - &amp;quot;NOAA FY2009 Request &amp;#x0D;&amp;#x0A;Funding By Goal&amp;quot;&quot;/&gt;&lt;property id=&quot;20307&quot; value=&quot;721&quot;/&gt;&lt;/object&gt;&lt;object type=&quot;3&quot; unique_id=&quot;50298&quot;&gt;&lt;property id=&quot;20148&quot; value=&quot;5&quot;/&gt;&lt;property id=&quot;20300&quot; value=&quot;Slide 22 - &amp;quot;NOAA FY2009 Request &amp;#x0D;&amp;#x0A;Funding By Goal&amp;quot;&quot;/&gt;&lt;property id=&quot;20307&quot; value=&quot;722&quot;/&gt;&lt;/object&gt;&lt;object type=&quot;3&quot; unique_id=&quot;50915&quot;&gt;&lt;property id=&quot;20148&quot; value=&quot;5&quot;/&gt;&lt;property id=&quot;20300&quot; value=&quot;Slide 35 - &amp;quot;NOAA’s Partnerships&amp;quot;&quot;/&gt;&lt;property id=&quot;20307&quot; value=&quot;723&quot;/&gt;&lt;/object&gt;&lt;object type=&quot;3&quot; unique_id=&quot;50916&quot;&gt;&lt;property id=&quot;20148&quot; value=&quot;5&quot;/&gt;&lt;property id=&quot;20300&quot; value=&quot;Slide 36 - &amp;quot;The Nation Depends On &amp;#x0D;&amp;#x0A;NOAA’s Services Every Day&amp;quot;&quot;/&gt;&lt;property id=&quot;20307&quot; value=&quot;724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Transition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000066"/>
      </a:hlink>
      <a:folHlink>
        <a:srgbClr val="85DFD0"/>
      </a:folHlink>
    </a:clrScheme>
    <a:fontScheme name="Office Classic 3">
      <a:majorFont>
        <a:latin typeface="Arial Black"/>
        <a:ea typeface=""/>
        <a:cs typeface=""/>
      </a:majorFont>
      <a:minorFont>
        <a:latin typeface="Arial Narrow"/>
        <a:ea typeface=""/>
        <a:cs typeface="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>
        <a:solidFill>
          <a:schemeClr val="tx1"/>
        </a:solidFill>
      </a:spPr>
      <a:bodyPr wrap="square" rtlCol="0" anchor="ctr">
        <a:noAutofit/>
      </a:bodyPr>
      <a:lstStyle>
        <a:defPPr algn="ctr">
          <a:defRPr sz="1400" dirty="0">
            <a:solidFill>
              <a:srgbClr val="FFFFFF"/>
            </a:solidFill>
            <a:latin typeface="+mn-lt"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11229</TotalTime>
  <Words>1490</Words>
  <Application>Microsoft PowerPoint</Application>
  <PresentationFormat>On-screen Show (4:3)</PresentationFormat>
  <Paragraphs>175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Flow</vt:lpstr>
      <vt:lpstr>NOAA Transition Team Briefing</vt:lpstr>
      <vt:lpstr>NOAA Organization</vt:lpstr>
      <vt:lpstr>Climate Goal</vt:lpstr>
      <vt:lpstr>Weather and Water Goal</vt:lpstr>
      <vt:lpstr>Ecosystem Goal</vt:lpstr>
      <vt:lpstr>Commerce &amp; Transportation Goal</vt:lpstr>
      <vt:lpstr>Fleet Services Sub-goal</vt:lpstr>
      <vt:lpstr>Satellite Sub-goal</vt:lpstr>
      <vt:lpstr>Modeling &amp; Observing Infrastructure Sub-goal</vt:lpstr>
      <vt:lpstr>Leadership &amp; Corporate Services Sub-goal</vt:lpstr>
    </vt:vector>
  </TitlesOfParts>
  <Company>NOAA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NEC Standard Presentation Format</dc:title>
  <dc:creator>kamos</dc:creator>
  <cp:lastModifiedBy>Bradley Akamine</cp:lastModifiedBy>
  <cp:revision>1154</cp:revision>
  <dcterms:created xsi:type="dcterms:W3CDTF">2003-08-07T18:06:43Z</dcterms:created>
  <dcterms:modified xsi:type="dcterms:W3CDTF">2008-11-04T23:07:52Z</dcterms:modified>
</cp:coreProperties>
</file>