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
  </p:notesMasterIdLst>
  <p:handoutMasterIdLst>
    <p:handoutMasterId r:id="rId11"/>
  </p:handoutMasterIdLst>
  <p:sldIdLst>
    <p:sldId id="642" r:id="rId2"/>
    <p:sldId id="643" r:id="rId3"/>
    <p:sldId id="657" r:id="rId4"/>
    <p:sldId id="659" r:id="rId5"/>
    <p:sldId id="661" r:id="rId6"/>
    <p:sldId id="663" r:id="rId7"/>
    <p:sldId id="665" r:id="rId8"/>
    <p:sldId id="667" r:id="rId9"/>
  </p:sldIdLst>
  <p:sldSz cx="9144000" cy="6858000" type="screen4x3"/>
  <p:notesSz cx="7010400" cy="9296400"/>
  <p:custDataLst>
    <p:tags r:id="rId1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Walker" initials="M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2060"/>
    <a:srgbClr val="03495C"/>
    <a:srgbClr val="660066"/>
    <a:srgbClr val="008080"/>
    <a:srgbClr val="800000"/>
    <a:srgbClr val="CC9900"/>
    <a:srgbClr val="000000"/>
    <a:srgbClr val="006666"/>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838" autoAdjust="0"/>
    <p:restoredTop sz="91819" autoAdjust="0"/>
  </p:normalViewPr>
  <p:slideViewPr>
    <p:cSldViewPr showGuides="1">
      <p:cViewPr varScale="1">
        <p:scale>
          <a:sx n="100" d="100"/>
          <a:sy n="100" d="100"/>
        </p:scale>
        <p:origin x="-1146" y="-102"/>
      </p:cViewPr>
      <p:guideLst>
        <p:guide orient="horz" pos="720"/>
        <p:guide orient="horz" pos="4319"/>
        <p:guide pos="5280"/>
        <p:guide pos="2880"/>
        <p:guide pos="33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33" d="100"/>
        <a:sy n="33" d="100"/>
      </p:scale>
      <p:origin x="0" y="0"/>
    </p:cViewPr>
  </p:sorterViewPr>
  <p:notesViewPr>
    <p:cSldViewPr showGuides="1">
      <p:cViewPr varScale="1">
        <p:scale>
          <a:sx n="81" d="100"/>
          <a:sy n="81" d="100"/>
        </p:scale>
        <p:origin x="-316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hdr" sz="quarter"/>
          </p:nvPr>
        </p:nvSpPr>
        <p:spPr bwMode="auto">
          <a:xfrm>
            <a:off x="7" y="6"/>
            <a:ext cx="3038475" cy="465138"/>
          </a:xfrm>
          <a:prstGeom prst="rect">
            <a:avLst/>
          </a:prstGeom>
          <a:noFill/>
          <a:ln w="9525">
            <a:noFill/>
            <a:miter lim="800000"/>
            <a:headEnd/>
            <a:tailEnd/>
          </a:ln>
          <a:effectLst/>
        </p:spPr>
        <p:txBody>
          <a:bodyPr vert="horz" wrap="square" lIns="93088" tIns="46543" rIns="93088" bIns="46543" numCol="1" anchor="t" anchorCtr="0" compatLnSpc="1">
            <a:prstTxWarp prst="textNoShape">
              <a:avLst/>
            </a:prstTxWarp>
          </a:bodyPr>
          <a:lstStyle>
            <a:lvl1pPr>
              <a:defRPr sz="1200"/>
            </a:lvl1pPr>
          </a:lstStyle>
          <a:p>
            <a:pPr>
              <a:defRPr/>
            </a:pPr>
            <a:endParaRPr lang="en-US"/>
          </a:p>
        </p:txBody>
      </p:sp>
      <p:sp>
        <p:nvSpPr>
          <p:cNvPr id="13315" name="Rectangle 1027"/>
          <p:cNvSpPr>
            <a:spLocks noGrp="1" noChangeArrowheads="1"/>
          </p:cNvSpPr>
          <p:nvPr>
            <p:ph type="dt" sz="quarter" idx="1"/>
          </p:nvPr>
        </p:nvSpPr>
        <p:spPr bwMode="auto">
          <a:xfrm>
            <a:off x="3971928" y="6"/>
            <a:ext cx="3038475" cy="465138"/>
          </a:xfrm>
          <a:prstGeom prst="rect">
            <a:avLst/>
          </a:prstGeom>
          <a:noFill/>
          <a:ln w="9525">
            <a:noFill/>
            <a:miter lim="800000"/>
            <a:headEnd/>
            <a:tailEnd/>
          </a:ln>
          <a:effectLst/>
        </p:spPr>
        <p:txBody>
          <a:bodyPr vert="horz" wrap="square" lIns="93088" tIns="46543" rIns="93088" bIns="46543" numCol="1" anchor="t" anchorCtr="0" compatLnSpc="1">
            <a:prstTxWarp prst="textNoShape">
              <a:avLst/>
            </a:prstTxWarp>
          </a:bodyPr>
          <a:lstStyle>
            <a:lvl1pPr algn="r">
              <a:defRPr sz="1200"/>
            </a:lvl1pPr>
          </a:lstStyle>
          <a:p>
            <a:pPr>
              <a:defRPr/>
            </a:pPr>
            <a:endParaRPr lang="en-US"/>
          </a:p>
        </p:txBody>
      </p:sp>
      <p:sp>
        <p:nvSpPr>
          <p:cNvPr id="13316" name="Rectangle 1028"/>
          <p:cNvSpPr>
            <a:spLocks noGrp="1" noChangeArrowheads="1"/>
          </p:cNvSpPr>
          <p:nvPr>
            <p:ph type="ftr" sz="quarter" idx="2"/>
          </p:nvPr>
        </p:nvSpPr>
        <p:spPr bwMode="auto">
          <a:xfrm>
            <a:off x="7" y="8831269"/>
            <a:ext cx="3038475" cy="465137"/>
          </a:xfrm>
          <a:prstGeom prst="rect">
            <a:avLst/>
          </a:prstGeom>
          <a:noFill/>
          <a:ln w="9525">
            <a:noFill/>
            <a:miter lim="800000"/>
            <a:headEnd/>
            <a:tailEnd/>
          </a:ln>
          <a:effectLst/>
        </p:spPr>
        <p:txBody>
          <a:bodyPr vert="horz" wrap="square" lIns="93088" tIns="46543" rIns="93088" bIns="46543" numCol="1" anchor="b" anchorCtr="0" compatLnSpc="1">
            <a:prstTxWarp prst="textNoShape">
              <a:avLst/>
            </a:prstTxWarp>
          </a:bodyPr>
          <a:lstStyle>
            <a:lvl1pPr>
              <a:defRPr sz="1200"/>
            </a:lvl1pPr>
          </a:lstStyle>
          <a:p>
            <a:pPr>
              <a:defRPr/>
            </a:pPr>
            <a:endParaRPr lang="en-US"/>
          </a:p>
        </p:txBody>
      </p:sp>
      <p:sp>
        <p:nvSpPr>
          <p:cNvPr id="13317" name="Rectangle 1029"/>
          <p:cNvSpPr>
            <a:spLocks noGrp="1" noChangeArrowheads="1"/>
          </p:cNvSpPr>
          <p:nvPr>
            <p:ph type="sldNum" sz="quarter" idx="3"/>
          </p:nvPr>
        </p:nvSpPr>
        <p:spPr bwMode="auto">
          <a:xfrm>
            <a:off x="3971928" y="8831269"/>
            <a:ext cx="3038475" cy="465137"/>
          </a:xfrm>
          <a:prstGeom prst="rect">
            <a:avLst/>
          </a:prstGeom>
          <a:noFill/>
          <a:ln w="9525">
            <a:noFill/>
            <a:miter lim="800000"/>
            <a:headEnd/>
            <a:tailEnd/>
          </a:ln>
          <a:effectLst/>
        </p:spPr>
        <p:txBody>
          <a:bodyPr vert="horz" wrap="square" lIns="93088" tIns="46543" rIns="93088" bIns="46543" numCol="1" anchor="b" anchorCtr="0" compatLnSpc="1">
            <a:prstTxWarp prst="textNoShape">
              <a:avLst/>
            </a:prstTxWarp>
          </a:bodyPr>
          <a:lstStyle>
            <a:lvl1pPr algn="r">
              <a:defRPr sz="1200"/>
            </a:lvl1pPr>
          </a:lstStyle>
          <a:p>
            <a:pPr>
              <a:defRPr/>
            </a:pPr>
            <a:fld id="{6CD73A7A-3644-4005-8627-6940149D89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 y="6"/>
            <a:ext cx="3038475" cy="465138"/>
          </a:xfrm>
          <a:prstGeom prst="rect">
            <a:avLst/>
          </a:prstGeom>
          <a:noFill/>
          <a:ln w="9525">
            <a:noFill/>
            <a:miter lim="800000"/>
            <a:headEnd/>
            <a:tailEnd/>
          </a:ln>
          <a:effectLst/>
        </p:spPr>
        <p:txBody>
          <a:bodyPr vert="horz" wrap="square" lIns="93088" tIns="46543" rIns="93088" bIns="46543"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1928" y="6"/>
            <a:ext cx="3038475" cy="465138"/>
          </a:xfrm>
          <a:prstGeom prst="rect">
            <a:avLst/>
          </a:prstGeom>
          <a:noFill/>
          <a:ln w="9525">
            <a:noFill/>
            <a:miter lim="800000"/>
            <a:headEnd/>
            <a:tailEnd/>
          </a:ln>
          <a:effectLst/>
        </p:spPr>
        <p:txBody>
          <a:bodyPr vert="horz" wrap="square" lIns="93088" tIns="46543" rIns="93088" bIns="46543"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6" y="4416426"/>
            <a:ext cx="5140325" cy="4183063"/>
          </a:xfrm>
          <a:prstGeom prst="rect">
            <a:avLst/>
          </a:prstGeom>
          <a:noFill/>
          <a:ln w="9525">
            <a:noFill/>
            <a:miter lim="800000"/>
            <a:headEnd/>
            <a:tailEnd/>
          </a:ln>
          <a:effectLst/>
        </p:spPr>
        <p:txBody>
          <a:bodyPr vert="horz" wrap="square" lIns="93088" tIns="46543" rIns="93088" bIns="465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7" y="8831269"/>
            <a:ext cx="3038475" cy="465137"/>
          </a:xfrm>
          <a:prstGeom prst="rect">
            <a:avLst/>
          </a:prstGeom>
          <a:noFill/>
          <a:ln w="9525">
            <a:noFill/>
            <a:miter lim="800000"/>
            <a:headEnd/>
            <a:tailEnd/>
          </a:ln>
          <a:effectLst/>
        </p:spPr>
        <p:txBody>
          <a:bodyPr vert="horz" wrap="square" lIns="93088" tIns="46543" rIns="93088" bIns="46543"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1928" y="8831269"/>
            <a:ext cx="3038475" cy="465137"/>
          </a:xfrm>
          <a:prstGeom prst="rect">
            <a:avLst/>
          </a:prstGeom>
          <a:noFill/>
          <a:ln w="9525">
            <a:noFill/>
            <a:miter lim="800000"/>
            <a:headEnd/>
            <a:tailEnd/>
          </a:ln>
          <a:effectLst/>
        </p:spPr>
        <p:txBody>
          <a:bodyPr vert="horz" wrap="square" lIns="93088" tIns="46543" rIns="93088" bIns="46543" numCol="1" anchor="b" anchorCtr="0" compatLnSpc="1">
            <a:prstTxWarp prst="textNoShape">
              <a:avLst/>
            </a:prstTxWarp>
          </a:bodyPr>
          <a:lstStyle>
            <a:lvl1pPr algn="r">
              <a:defRPr sz="1200"/>
            </a:lvl1pPr>
          </a:lstStyle>
          <a:p>
            <a:pPr>
              <a:defRPr/>
            </a:pPr>
            <a:fld id="{8081F4BD-9632-48CF-8855-BB395A5EA0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528A972-ECAE-4D54-94C4-54E629A2CF68}"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smtClean="0"/>
              <a:t>NOAA is organized around three main components: Operating Branches, Corporate Functions,</a:t>
            </a:r>
          </a:p>
          <a:p>
            <a:r>
              <a:rPr lang="en-US" dirty="0" smtClean="0"/>
              <a:t>and Goals. Operating Branches are the Line Offices and Staff Offices that provide the resources to</a:t>
            </a:r>
          </a:p>
          <a:p>
            <a:r>
              <a:rPr lang="en-US" dirty="0" smtClean="0"/>
              <a:t>execute the programs. Corporate Functions are performed at the headquarters level, and include</a:t>
            </a:r>
          </a:p>
          <a:p>
            <a:r>
              <a:rPr lang="en-US" dirty="0" smtClean="0"/>
              <a:t>NOAA Administration corporate-level offices and support staff (such as the Chief Financial Officer</a:t>
            </a:r>
          </a:p>
          <a:p>
            <a:r>
              <a:rPr lang="en-US" dirty="0" smtClean="0"/>
              <a:t>and Chief Administrative Officer). Goals convert high-level goals and strategies into specific and</a:t>
            </a:r>
          </a:p>
          <a:p>
            <a:r>
              <a:rPr lang="en-US" dirty="0" smtClean="0"/>
              <a:t>actionable programs.</a:t>
            </a:r>
          </a:p>
          <a:p>
            <a:endParaRPr lang="en-US" dirty="0" smtClean="0"/>
          </a:p>
          <a:p>
            <a:r>
              <a:rPr lang="en-US" dirty="0" smtClean="0"/>
              <a:t>Program managers staff their programs through LO/SOs, which are supported by Corporate</a:t>
            </a:r>
          </a:p>
          <a:p>
            <a:r>
              <a:rPr lang="en-US" dirty="0" smtClean="0"/>
              <a:t>Functions and Regional Teams. They manage the assigned activities derived from the goals and</a:t>
            </a:r>
          </a:p>
          <a:p>
            <a:r>
              <a:rPr lang="en-US" dirty="0" smtClean="0"/>
              <a:t>strategies of the Goal Teams, and are responsible for staffing, managing, communicating and</a:t>
            </a:r>
          </a:p>
          <a:p>
            <a:r>
              <a:rPr lang="en-US" dirty="0" smtClean="0"/>
              <a:t>monitoring programs. If a program crosses multiple LOs, or is sufficiently complex, it may be</a:t>
            </a:r>
          </a:p>
          <a:p>
            <a:r>
              <a:rPr lang="en-US" dirty="0" smtClean="0"/>
              <a:t>designated a matrix program, which requires greater coordination across NOAA.</a:t>
            </a: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E5F364D-EE22-4D63-BC9E-B6CF43C1C7D7}" type="slidenum">
              <a:rPr lang="en-US" smtClean="0"/>
              <a:pPr/>
              <a:t>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b="1" dirty="0" smtClean="0"/>
              <a:t>Office of Oceanic and Atmospheric Research (OAR) provides the research foundation for</a:t>
            </a:r>
          </a:p>
          <a:p>
            <a:r>
              <a:rPr lang="en-US" dirty="0" smtClean="0"/>
              <a:t>understanding the complex systems that support our planet. Working in partnership with NOAA’s</a:t>
            </a:r>
          </a:p>
          <a:p>
            <a:r>
              <a:rPr lang="en-US" dirty="0" smtClean="0"/>
              <a:t>other organizational units, OAR makes better forecasts, earlier warnings for natural disasters, and</a:t>
            </a:r>
          </a:p>
          <a:p>
            <a:r>
              <a:rPr lang="en-US" dirty="0" smtClean="0"/>
              <a:t>a greater understanding of the Earth possible. OAR’s role is to provide unbiased science to</a:t>
            </a:r>
          </a:p>
          <a:p>
            <a:r>
              <a:rPr lang="en-US" dirty="0" smtClean="0"/>
              <a:t>better manage the environment, nationally and globally. www.oarhq.noaa.gov</a:t>
            </a: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NWS provides weather, water, and climate forecasts, warnings, and information for the protection of life and property and enhancement of the national economy.  </a:t>
            </a:r>
          </a:p>
          <a:p>
            <a:r>
              <a:rPr lang="en-US" dirty="0" smtClean="0"/>
              <a:t>Using extensive observation networks and computer modeling infrastructure, NWS supports the public; weather and climate enterprise; and local and federal government decision makers on these weather, water, and climate events:</a:t>
            </a:r>
          </a:p>
          <a:p>
            <a:pPr lvl="1"/>
            <a:r>
              <a:rPr lang="en-US" dirty="0" smtClean="0"/>
              <a:t>Severe weather – tornadoes, damaging thunderstorm winds, hail</a:t>
            </a:r>
          </a:p>
          <a:p>
            <a:pPr lvl="1"/>
            <a:r>
              <a:rPr lang="en-US" dirty="0" smtClean="0"/>
              <a:t>Hurricanes – track, intensity, and storm surge</a:t>
            </a:r>
          </a:p>
          <a:p>
            <a:pPr lvl="1"/>
            <a:r>
              <a:rPr lang="en-US" dirty="0" smtClean="0"/>
              <a:t>Floods and flash floods – river levels, urban flooding to major </a:t>
            </a:r>
            <a:r>
              <a:rPr lang="en-US" dirty="0" err="1" smtClean="0"/>
              <a:t>riverine</a:t>
            </a:r>
            <a:r>
              <a:rPr lang="en-US" dirty="0" smtClean="0"/>
              <a:t> floods </a:t>
            </a:r>
          </a:p>
          <a:p>
            <a:pPr lvl="1"/>
            <a:r>
              <a:rPr lang="en-US" dirty="0" smtClean="0"/>
              <a:t>Tsunami – location and impact </a:t>
            </a:r>
          </a:p>
          <a:p>
            <a:pPr lvl="1"/>
            <a:r>
              <a:rPr lang="en-US" dirty="0" smtClean="0"/>
              <a:t>Winter weather –  snow storms/ice storms</a:t>
            </a:r>
          </a:p>
          <a:p>
            <a:pPr lvl="1"/>
            <a:r>
              <a:rPr lang="en-US" dirty="0" smtClean="0"/>
              <a:t>Aviation forecasts – local airports, national air space and international air routes, volcanic ash plume predictions   </a:t>
            </a:r>
          </a:p>
          <a:p>
            <a:pPr lvl="1"/>
            <a:r>
              <a:rPr lang="en-US" dirty="0" smtClean="0"/>
              <a:t>Marine – offshore forecasts and ocean predictions, including winds and waves</a:t>
            </a:r>
          </a:p>
          <a:p>
            <a:pPr lvl="1"/>
            <a:r>
              <a:rPr lang="en-US" dirty="0" smtClean="0"/>
              <a:t>Fire Weather – onsite and national support </a:t>
            </a:r>
          </a:p>
          <a:p>
            <a:pPr lvl="1"/>
            <a:r>
              <a:rPr lang="en-US" dirty="0" smtClean="0"/>
              <a:t>Climate forecasts from weeks to years – El Nino/La Nina, drought</a:t>
            </a:r>
          </a:p>
          <a:p>
            <a:pPr lvl="1"/>
            <a:r>
              <a:rPr lang="en-US" dirty="0" smtClean="0"/>
              <a:t>Space Weather forecasts – solar flares and resulting electromagnetic and radiation impacts</a:t>
            </a:r>
          </a:p>
          <a:p>
            <a:pPr lvl="1"/>
            <a:r>
              <a:rPr lang="en-US" dirty="0" smtClean="0"/>
              <a:t>Air Quality – ozone and particulate guidance </a:t>
            </a:r>
          </a:p>
          <a:p>
            <a:pPr lvl="1"/>
            <a:r>
              <a:rPr lang="en-US" dirty="0" smtClean="0"/>
              <a:t>Excessive Heat</a:t>
            </a:r>
          </a:p>
        </p:txBody>
      </p:sp>
      <p:sp>
        <p:nvSpPr>
          <p:cNvPr id="4" name="Slide Number Placeholder 3"/>
          <p:cNvSpPr>
            <a:spLocks noGrp="1"/>
          </p:cNvSpPr>
          <p:nvPr>
            <p:ph type="sldNum" sz="quarter" idx="10"/>
          </p:nvPr>
        </p:nvSpPr>
        <p:spPr/>
        <p:txBody>
          <a:bodyPr/>
          <a:lstStyle/>
          <a:p>
            <a:fld id="{8081F4BD-9632-48CF-8855-BB395A5EA07A}" type="slidenum">
              <a:rPr lang="en-US" smtClean="0"/>
              <a:pPr/>
              <a:t>4</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Fisheries Science Center  (6):  </a:t>
            </a:r>
            <a:r>
              <a:rPr lang="en-US" dirty="0" smtClean="0"/>
              <a:t>carries out a multidisciplinary research strategy including an ecosystem observation system and scientific analysis to support ecosystem approaches to management and restoration of living marine resources (e.g. scientific information for Regional Fisheries Management Councils). Directors oversee a wide range of activities such as resource surveys and stock assessments, fishery monitoring, economic and sociological studies, oceanographic research and monitoring, and critical habitat evaluation.</a:t>
            </a:r>
          </a:p>
          <a:p>
            <a:endParaRPr lang="en-US" u="sng" dirty="0" smtClean="0"/>
          </a:p>
          <a:p>
            <a:r>
              <a:rPr lang="en-US" b="1" dirty="0" smtClean="0"/>
              <a:t>Science and Technology:  </a:t>
            </a:r>
            <a:r>
              <a:rPr lang="en-US" dirty="0" smtClean="0"/>
              <a:t>The director advocates and ensures sound scientific basis for NOAA Fisheries science programs and resource conservation and management decisions.  The Director is responsible for overseeing agency science programs that determine the health of our nation’s fisheries, and serves as the primary interface between NOAA Fisheries scientific activity and NOAA, other agencies, and international organizations. </a:t>
            </a:r>
          </a:p>
          <a:p>
            <a:endParaRPr lang="en-US" b="1" dirty="0" smtClean="0"/>
          </a:p>
          <a:p>
            <a:r>
              <a:rPr lang="en-US" b="1" dirty="0" smtClean="0"/>
              <a:t>Office of Sustainable Fisheries</a:t>
            </a:r>
            <a:endParaRPr lang="en-US" dirty="0" smtClean="0"/>
          </a:p>
          <a:p>
            <a:r>
              <a:rPr lang="en-US" dirty="0" smtClean="0"/>
              <a:t>Director of the NOAA Fisheries Service, Office of Sustainable Fisheries provides guidance and oversight to meet the national objectives of the Magnuson Stevens Act, which includes responsibility for Atlantic highly migratory species management.  As such, the Director works with Regional Fisheries Management Councils to ensure the regional fishery management plans maintain healthy fisheries, eliminate overfishing and rebuild overfished stocks, and increase long-term economic and social benefits to the nation from living marine resources.</a:t>
            </a:r>
          </a:p>
          <a:p>
            <a:r>
              <a:rPr lang="en-US" dirty="0" smtClean="0"/>
              <a:t> </a:t>
            </a:r>
          </a:p>
          <a:p>
            <a:r>
              <a:rPr lang="en-US" b="1" dirty="0" smtClean="0"/>
              <a:t>Office of Protected Resources</a:t>
            </a:r>
            <a:endParaRPr lang="en-US" dirty="0" smtClean="0"/>
          </a:p>
          <a:p>
            <a:r>
              <a:rPr lang="en-US" dirty="0" smtClean="0"/>
              <a:t>Director of the NOAA Fisheries Service, Office of Protected Resources provides guidance and oversight for the conservation, protection, and recovery of marine mammals and endangered marine life species under the Endangered Species Act, such as turtles and listed salmon species, and the Marine Mammal Protection Act, for species such as whales and dolphins.  This is done in conjunction with Regional Offices, Science Centers, and various partners of the NOAA Fisheries Service.</a:t>
            </a:r>
          </a:p>
          <a:p>
            <a:r>
              <a:rPr lang="en-US" dirty="0" smtClean="0"/>
              <a:t> </a:t>
            </a:r>
          </a:p>
          <a:p>
            <a:r>
              <a:rPr lang="en-US" b="1" dirty="0" smtClean="0"/>
              <a:t>Office of Habitat Conservation</a:t>
            </a:r>
            <a:endParaRPr lang="en-US" dirty="0" smtClean="0"/>
          </a:p>
          <a:p>
            <a:r>
              <a:rPr lang="en-US" dirty="0" smtClean="0"/>
              <a:t>Director of the NOAA Fisheries Service, Office of Habitat Conservation provides guidance and oversight to the NOAA Fisheries Regional Offices to manage, conserve and enhance habitats for fishery resources, protected species and other living marine resources.  Examples of such activities include habitat restoration, dam removal, Federal Energy Regulatory Commission relicensing and protection of essential fish habitat.</a:t>
            </a:r>
          </a:p>
          <a:p>
            <a:endParaRPr lang="en-US" dirty="0"/>
          </a:p>
        </p:txBody>
      </p:sp>
      <p:sp>
        <p:nvSpPr>
          <p:cNvPr id="4" name="Slide Number Placeholder 3"/>
          <p:cNvSpPr>
            <a:spLocks noGrp="1"/>
          </p:cNvSpPr>
          <p:nvPr>
            <p:ph type="sldNum" sz="quarter" idx="10"/>
          </p:nvPr>
        </p:nvSpPr>
        <p:spPr/>
        <p:txBody>
          <a:bodyPr/>
          <a:lstStyle/>
          <a:p>
            <a:pPr>
              <a:defRPr/>
            </a:pPr>
            <a:fld id="{8081F4BD-9632-48CF-8855-BB395A5EA07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smtClean="0"/>
              <a:t>National Environmental Satellite, Data, and Information Service (NESDIS) provides timely</a:t>
            </a:r>
          </a:p>
          <a:p>
            <a:r>
              <a:rPr lang="en-US" dirty="0" smtClean="0"/>
              <a:t>access to global environmental data from satellites and other sources to promote, protect, and</a:t>
            </a:r>
          </a:p>
          <a:p>
            <a:r>
              <a:rPr lang="en-US" dirty="0" smtClean="0"/>
              <a:t>enhance the Nation’s economy, security, environment, and quality of life. To fulfill its</a:t>
            </a:r>
          </a:p>
          <a:p>
            <a:r>
              <a:rPr lang="en-US" dirty="0" smtClean="0"/>
              <a:t>responsibilities, NESDIS acquires and manages the Nation’s operational environmental</a:t>
            </a:r>
          </a:p>
          <a:p>
            <a:r>
              <a:rPr lang="en-US" dirty="0" smtClean="0"/>
              <a:t>satellites, provides data and information services and conducts related</a:t>
            </a:r>
          </a:p>
          <a:p>
            <a:r>
              <a:rPr lang="en-US" dirty="0" smtClean="0"/>
              <a:t>research. www.nesdis.noaa.gov</a:t>
            </a:r>
          </a:p>
          <a:p>
            <a:endParaRPr lang="en-US" dirty="0" smtClean="0"/>
          </a:p>
          <a:p>
            <a:r>
              <a:rPr lang="en-US" dirty="0" smtClean="0"/>
              <a:t>Number and location of NESDIS facilities is 18, but not all are NESDIS facilities.</a:t>
            </a:r>
          </a:p>
          <a:p>
            <a:pPr lvl="1"/>
            <a:r>
              <a:rPr lang="en-US" dirty="0" smtClean="0"/>
              <a:t>Seattle, Washington </a:t>
            </a:r>
            <a:br>
              <a:rPr lang="en-US" dirty="0" smtClean="0"/>
            </a:br>
            <a:r>
              <a:rPr lang="en-US" dirty="0" smtClean="0"/>
              <a:t>Boulder and Fort Collins, Colorado </a:t>
            </a:r>
            <a:br>
              <a:rPr lang="en-US" dirty="0" smtClean="0"/>
            </a:br>
            <a:r>
              <a:rPr lang="en-US" dirty="0" smtClean="0"/>
              <a:t>La Jolla, California </a:t>
            </a:r>
            <a:br>
              <a:rPr lang="en-US" dirty="0" smtClean="0"/>
            </a:br>
            <a:r>
              <a:rPr lang="en-US" dirty="0" smtClean="0"/>
              <a:t>Fairbanks, Alaska </a:t>
            </a:r>
            <a:br>
              <a:rPr lang="en-US" dirty="0" smtClean="0"/>
            </a:br>
            <a:r>
              <a:rPr lang="en-US" dirty="0" smtClean="0"/>
              <a:t>Honolulu, Hawaii </a:t>
            </a:r>
            <a:br>
              <a:rPr lang="en-US" dirty="0" smtClean="0"/>
            </a:br>
            <a:r>
              <a:rPr lang="en-US" dirty="0" smtClean="0"/>
              <a:t>Madison, Wisconsin </a:t>
            </a:r>
            <a:br>
              <a:rPr lang="en-US" dirty="0" smtClean="0"/>
            </a:br>
            <a:r>
              <a:rPr lang="en-US" dirty="0" err="1" smtClean="0"/>
              <a:t>Stennis</a:t>
            </a:r>
            <a:r>
              <a:rPr lang="en-US" dirty="0" smtClean="0"/>
              <a:t> Space Center, Mississippi </a:t>
            </a:r>
            <a:br>
              <a:rPr lang="en-US" dirty="0" smtClean="0"/>
            </a:br>
            <a:r>
              <a:rPr lang="en-US" dirty="0" smtClean="0"/>
              <a:t>Miami, Florida </a:t>
            </a:r>
            <a:br>
              <a:rPr lang="en-US" dirty="0" smtClean="0"/>
            </a:br>
            <a:r>
              <a:rPr lang="en-US" dirty="0" smtClean="0"/>
              <a:t>Charleston, South Carolina </a:t>
            </a:r>
            <a:br>
              <a:rPr lang="en-US" dirty="0" smtClean="0"/>
            </a:br>
            <a:r>
              <a:rPr lang="en-US" dirty="0" smtClean="0"/>
              <a:t>Asheville, North Carolina </a:t>
            </a:r>
            <a:br>
              <a:rPr lang="en-US" dirty="0" smtClean="0"/>
            </a:br>
            <a:r>
              <a:rPr lang="en-US" dirty="0" smtClean="0"/>
              <a:t>Wallops, Virginia </a:t>
            </a:r>
            <a:br>
              <a:rPr lang="en-US" dirty="0" smtClean="0"/>
            </a:br>
            <a:r>
              <a:rPr lang="en-US" dirty="0" smtClean="0"/>
              <a:t>Narragansett, Rhode Island </a:t>
            </a:r>
            <a:br>
              <a:rPr lang="en-US" dirty="0" smtClean="0"/>
            </a:br>
            <a:r>
              <a:rPr lang="en-US" dirty="0" smtClean="0"/>
              <a:t>Silver Spring, Maryland</a:t>
            </a:r>
          </a:p>
          <a:p>
            <a:pPr lvl="1"/>
            <a:r>
              <a:rPr lang="en-US" dirty="0" smtClean="0"/>
              <a:t>Suitland, Maryland</a:t>
            </a:r>
          </a:p>
          <a:p>
            <a:pPr lvl="1"/>
            <a:r>
              <a:rPr lang="en-US" dirty="0" smtClean="0"/>
              <a:t>Camp Springs, Maryland</a:t>
            </a:r>
          </a:p>
          <a:p>
            <a:pPr lvl="1"/>
            <a:r>
              <a:rPr lang="en-US" dirty="0" smtClean="0"/>
              <a:t>College Park, Maryland</a:t>
            </a:r>
          </a:p>
          <a:p>
            <a:pPr lvl="1"/>
            <a:r>
              <a:rPr lang="en-US" dirty="0" smtClean="0"/>
              <a:t>Greenbelt, Maryland</a:t>
            </a:r>
          </a:p>
          <a:p>
            <a:endParaRPr lang="en-US" dirty="0" smtClean="0"/>
          </a:p>
          <a:p>
            <a:r>
              <a:rPr lang="en-US" b="1" dirty="0" smtClean="0"/>
              <a:t>Satellite Program:</a:t>
            </a:r>
          </a:p>
          <a:p>
            <a:r>
              <a:rPr lang="en-US" b="1" dirty="0" smtClean="0"/>
              <a:t>NPOESS:  </a:t>
            </a:r>
            <a:r>
              <a:rPr lang="en-US" dirty="0" smtClean="0"/>
              <a:t>is a satellite system used to monitor global environmental conditions, and collect and disseminate data related to: weather, atmosphere, oceans, land and near-space environment. </a:t>
            </a:r>
          </a:p>
          <a:p>
            <a:r>
              <a:rPr lang="en-US" b="1" dirty="0" smtClean="0"/>
              <a:t>GOES-R: </a:t>
            </a:r>
            <a:r>
              <a:rPr lang="en-US" dirty="0" smtClean="0"/>
              <a:t> a collaborative effort between NOAA, NASA, DOC and Industry; series of satellites will be comprised of improved spacecraft and instrument technologies, which will result in more timely and accurate weather forecasts, and improve support for the detection and observations of meteorological phenomena that directly affect public safety, protection of property, and ultimately, economic health and development. </a:t>
            </a:r>
          </a:p>
          <a:p>
            <a:r>
              <a:rPr lang="en-US" b="1" dirty="0" smtClean="0"/>
              <a:t>Operations:  </a:t>
            </a:r>
            <a:r>
              <a:rPr lang="en-US" dirty="0" smtClean="0"/>
              <a:t>Office supports the launch, activation, and evaluation of new satellites and the in-depth assessment of satellite and ground systems anomalies. It prepares plans and procedures for responding to satellite and ground anomalies, and establishes and coordinates the schedules for satellite operation and data acquisition to meet users' needs.</a:t>
            </a:r>
            <a:endParaRPr lang="en-US" b="1" dirty="0" smtClean="0"/>
          </a:p>
          <a:p>
            <a:endParaRPr lang="en-US" dirty="0" smtClean="0"/>
          </a:p>
          <a:p>
            <a:r>
              <a:rPr lang="en-US" b="1" dirty="0" smtClean="0"/>
              <a:t>Information Services:</a:t>
            </a:r>
          </a:p>
          <a:p>
            <a:r>
              <a:rPr lang="en-US" sz="1600" b="1" dirty="0" smtClean="0"/>
              <a:t>National Climatic Data Services:  </a:t>
            </a:r>
            <a:r>
              <a:rPr lang="en-US" sz="1600" dirty="0" smtClean="0"/>
              <a:t>provide access and stewardship to the Nation's resource of global climate and weather related data and information, and assess and monitor climate variation and change. </a:t>
            </a:r>
          </a:p>
          <a:p>
            <a:r>
              <a:rPr lang="en-US" sz="1600" b="1" dirty="0" smtClean="0"/>
              <a:t>National Oceanographic Data Center:  </a:t>
            </a:r>
            <a:r>
              <a:rPr lang="en-US" sz="1600" dirty="0" smtClean="0"/>
              <a:t>a national repository and dissemination facility for global oceanographic data which acquires and preserves a historical record of the Earth's changing environment to be used for operational applications and ocean climate research. </a:t>
            </a:r>
            <a:br>
              <a:rPr lang="en-US" sz="1600" dirty="0" smtClean="0"/>
            </a:br>
            <a:r>
              <a:rPr lang="en-US" sz="1600" b="1" dirty="0" smtClean="0"/>
              <a:t>National Geophysical Data Center:  </a:t>
            </a:r>
            <a:r>
              <a:rPr lang="en-US" sz="1600" dirty="0" smtClean="0"/>
              <a:t>provides stewardship, products and services for geophysical data describing the solid earth, marine, and solar-terrestrial environment, as well as earth observations from space. NGDC works closely with contributors of scientific data to prepare documented, reliable data sets</a:t>
            </a:r>
            <a:endParaRPr lang="en-US" sz="1600" b="1" dirty="0" smtClean="0"/>
          </a:p>
        </p:txBody>
      </p:sp>
      <p:sp>
        <p:nvSpPr>
          <p:cNvPr id="4" name="Slide Number Placeholder 3"/>
          <p:cNvSpPr>
            <a:spLocks noGrp="1"/>
          </p:cNvSpPr>
          <p:nvPr>
            <p:ph type="sldNum" sz="quarter" idx="10"/>
          </p:nvPr>
        </p:nvSpPr>
        <p:spPr/>
        <p:txBody>
          <a:bodyPr/>
          <a:lstStyle/>
          <a:p>
            <a:pPr>
              <a:defRPr/>
            </a:pPr>
            <a:fld id="{8081F4BD-9632-48CF-8855-BB395A5EA07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National Ocean Service (NOS) keeps ocean and coastal areas safe, healthy, and productive.</a:t>
            </a:r>
          </a:p>
          <a:p>
            <a:r>
              <a:rPr lang="en-US" dirty="0" smtClean="0"/>
              <a:t>The NOS serves America by conserving marine and coastal places for present and future</a:t>
            </a:r>
          </a:p>
          <a:p>
            <a:r>
              <a:rPr lang="en-US" dirty="0" smtClean="0"/>
              <a:t>generations, ensuring safe and efficient maritime transportation, and promoting innovative</a:t>
            </a:r>
          </a:p>
          <a:p>
            <a:r>
              <a:rPr lang="en-US" dirty="0" smtClean="0"/>
              <a:t>science and technology solutions to coastal challenges. www.nos.noaa.gov</a:t>
            </a:r>
          </a:p>
          <a:p>
            <a:r>
              <a:rPr lang="en-US" dirty="0" smtClean="0"/>
              <a:t>The majority of NOS staff are located in Silver Spring, MD.  NOS also has concentrations of staff in Charleston, SC (primarily Coastal Services Center), Norfolk, VA (Office of Coast Survey) and Seattle, WA (primarily Office of Response and Restoration).  </a:t>
            </a:r>
          </a:p>
          <a:p>
            <a:r>
              <a:rPr lang="en-US" dirty="0" smtClean="0"/>
              <a:t> </a:t>
            </a:r>
          </a:p>
          <a:p>
            <a:r>
              <a:rPr lang="en-US" dirty="0" smtClean="0"/>
              <a:t>NOS has some employees co-located with our partners in offices around the country.  Examples include State Geodetic Advisors (NGS), Navigation Managers (OCS), and Scientific Support Coordinators (ORR).  In addition, NCCOS and the NMSP have a strong presence in specific locations.   </a:t>
            </a:r>
          </a:p>
          <a:p>
            <a:r>
              <a:rPr lang="en-US" dirty="0" smtClean="0"/>
              <a:t> </a:t>
            </a:r>
          </a:p>
          <a:p>
            <a:r>
              <a:rPr lang="en-US" dirty="0" smtClean="0"/>
              <a:t>The National Centers for Coastal Ocean Science (NCCOS) is comprised of five research centers with facilities in:</a:t>
            </a:r>
          </a:p>
          <a:p>
            <a:r>
              <a:rPr lang="en-US" dirty="0" smtClean="0"/>
              <a:t>Silver Spring, MD (Center for Sponsored Coastal Ocean Research, Center for Coastal Monitoring and Assessment)</a:t>
            </a:r>
          </a:p>
          <a:p>
            <a:r>
              <a:rPr lang="en-US" dirty="0" smtClean="0"/>
              <a:t>Beaufort, NC (Center for Coastal Fisheries and Habitat Research</a:t>
            </a:r>
          </a:p>
          <a:p>
            <a:r>
              <a:rPr lang="en-US" dirty="0" smtClean="0"/>
              <a:t>Charleston, SC (Hollings Marine Lab, Center for Coastal Environmental Health and </a:t>
            </a:r>
            <a:r>
              <a:rPr lang="en-US" dirty="0" err="1" smtClean="0"/>
              <a:t>Biomolecular</a:t>
            </a:r>
            <a:r>
              <a:rPr lang="en-US" dirty="0" smtClean="0"/>
              <a:t> Research)</a:t>
            </a:r>
          </a:p>
          <a:p>
            <a:r>
              <a:rPr lang="en-US" dirty="0" smtClean="0"/>
              <a:t>Oxford, MD (Center for Coastal Environmental Health and </a:t>
            </a:r>
            <a:r>
              <a:rPr lang="en-US" dirty="0" err="1" smtClean="0"/>
              <a:t>Biomolecular</a:t>
            </a:r>
            <a:r>
              <a:rPr lang="en-US" dirty="0" smtClean="0"/>
              <a:t> Research)</a:t>
            </a:r>
          </a:p>
          <a:p>
            <a:r>
              <a:rPr lang="en-US" dirty="0" smtClean="0"/>
              <a:t> </a:t>
            </a:r>
          </a:p>
          <a:p>
            <a:r>
              <a:rPr lang="en-US" dirty="0" smtClean="0"/>
              <a:t>The National Marine Sanctuary Program includes 13 sanctuaries and 1 national monument:</a:t>
            </a:r>
          </a:p>
          <a:p>
            <a:r>
              <a:rPr lang="en-US" dirty="0" smtClean="0"/>
              <a:t>Channel Islands National Marine Sanctuary (California) </a:t>
            </a:r>
          </a:p>
          <a:p>
            <a:r>
              <a:rPr lang="en-US" dirty="0" smtClean="0"/>
              <a:t>Cordell Bank National Marine Sanctuary (California)</a:t>
            </a:r>
          </a:p>
          <a:p>
            <a:r>
              <a:rPr lang="en-US" dirty="0" err="1" smtClean="0"/>
              <a:t>Fagatele</a:t>
            </a:r>
            <a:r>
              <a:rPr lang="en-US" dirty="0" smtClean="0"/>
              <a:t> Bay National Marine Sanctuary (American Samoa)</a:t>
            </a:r>
          </a:p>
          <a:p>
            <a:r>
              <a:rPr lang="en-US" dirty="0" smtClean="0"/>
              <a:t>Gulf of the </a:t>
            </a:r>
            <a:r>
              <a:rPr lang="en-US" dirty="0" err="1" smtClean="0"/>
              <a:t>Farallones</a:t>
            </a:r>
            <a:r>
              <a:rPr lang="en-US" dirty="0" smtClean="0"/>
              <a:t> National Marine Sanctuary (California)</a:t>
            </a:r>
          </a:p>
          <a:p>
            <a:r>
              <a:rPr lang="en-US" dirty="0" smtClean="0"/>
              <a:t>Florida Keys National Marine Sanctuary (Florida)</a:t>
            </a:r>
          </a:p>
          <a:p>
            <a:r>
              <a:rPr lang="en-US" dirty="0" smtClean="0"/>
              <a:t>Flower Garden Banks National Marine Sanctuary (Texas/Louisiana)</a:t>
            </a:r>
          </a:p>
          <a:p>
            <a:r>
              <a:rPr lang="en-US" dirty="0" smtClean="0"/>
              <a:t>Gray's Reef National Marine Sanctuary (Georgia)</a:t>
            </a:r>
          </a:p>
          <a:p>
            <a:r>
              <a:rPr lang="en-US" dirty="0" smtClean="0"/>
              <a:t>Hawaiian Islands Humpback Whale National Marine Sanctuary (Hawaii)</a:t>
            </a:r>
          </a:p>
          <a:p>
            <a:r>
              <a:rPr lang="en-US" dirty="0" smtClean="0"/>
              <a:t>Monitor National Marine Sanctuary (North Carolina)</a:t>
            </a:r>
          </a:p>
          <a:p>
            <a:r>
              <a:rPr lang="en-US" dirty="0" smtClean="0"/>
              <a:t>Monterey Bay National Marine Sanctuary (California)</a:t>
            </a:r>
          </a:p>
          <a:p>
            <a:r>
              <a:rPr lang="en-US" dirty="0" smtClean="0"/>
              <a:t>Olympic Coast National Marine Sanctuary (Washington)</a:t>
            </a:r>
          </a:p>
          <a:p>
            <a:r>
              <a:rPr lang="en-US" dirty="0" err="1" smtClean="0"/>
              <a:t>Stellwagen</a:t>
            </a:r>
            <a:r>
              <a:rPr lang="en-US" dirty="0" smtClean="0"/>
              <a:t> Bank National Marine Sanctuary (Massachusetts)</a:t>
            </a:r>
          </a:p>
          <a:p>
            <a:r>
              <a:rPr lang="en-US" dirty="0" smtClean="0"/>
              <a:t>Thunder Bay National Marine Sanctuary (Michigan)</a:t>
            </a:r>
          </a:p>
          <a:p>
            <a:r>
              <a:rPr lang="en-US" dirty="0" err="1" smtClean="0"/>
              <a:t>Papahanaumokuakea</a:t>
            </a:r>
            <a:r>
              <a:rPr lang="en-US" dirty="0" smtClean="0"/>
              <a:t> Marine National Monument (Hawaii)</a:t>
            </a:r>
          </a:p>
          <a:p>
            <a:r>
              <a:rPr lang="en-US" dirty="0" smtClean="0"/>
              <a:t> </a:t>
            </a:r>
          </a:p>
          <a:p>
            <a:r>
              <a:rPr lang="en-US" dirty="0" smtClean="0"/>
              <a:t>NOS also provides support for 27 National Estuarine Research Reserves (in 23 states and territories) and coastal management programs in 34 coastal and great lakes states and territories.</a:t>
            </a:r>
          </a:p>
          <a:p>
            <a:pPr eaLnBrk="1" hangingPunct="1">
              <a:lnSpc>
                <a:spcPct val="90000"/>
              </a:lnSpc>
            </a:pPr>
            <a:endParaRPr lang="en-US" dirty="0" smtClean="0"/>
          </a:p>
          <a:p>
            <a:r>
              <a:rPr lang="en-US" b="1" dirty="0" smtClean="0"/>
              <a:t>Office of Coast Survey</a:t>
            </a:r>
            <a:endParaRPr lang="en-US" dirty="0" smtClean="0"/>
          </a:p>
          <a:p>
            <a:r>
              <a:rPr lang="en-US" dirty="0" smtClean="0"/>
              <a:t>The Office of Coast Survey (OCS) is the nation's nautical chart maker. OCS collects, manages, and compiles the data and information necessary to maintain the national suite of 1,000 nautical charts.  In addition, OCS conducts hydrographic surveys that measure water depth and produces coastal maps and vector shoreline series and historic maps and charts. These products support commercial shipping, the fishing industry, U.S. Navy and Coast Guard operations, state and local governments, GIS users, and recreational boaters throughout the United States.</a:t>
            </a:r>
          </a:p>
          <a:p>
            <a:r>
              <a:rPr lang="en-US" dirty="0" smtClean="0"/>
              <a:t> </a:t>
            </a:r>
          </a:p>
          <a:p>
            <a:r>
              <a:rPr lang="en-US" b="1" dirty="0" smtClean="0"/>
              <a:t>Office of National Geodetic Survey</a:t>
            </a:r>
            <a:endParaRPr lang="en-US" dirty="0" smtClean="0"/>
          </a:p>
          <a:p>
            <a:r>
              <a:rPr lang="en-US" dirty="0" smtClean="0"/>
              <a:t>The National Geodetic Survey (NGS) develops and maintains a national system of positioning data needed for transportation, navigation, and communication systems; land record systems; mapping and charting efforts; and defense operations. NGS also implements a coastal mapping program, which measures precise positions of the shoreline and other features needed for creating accurate nautical charts. It conducts aerial photography surveys near airports in the United States and its territories to locate obstructions and aids to air travel. NGS also develops industry specifications and standards for conducting geodetic surveys; coordinates the development and application of new surveying instrumentation and procedures; and assists state, county, and municipal agencies through a variety of cooperative programs and training workshops.</a:t>
            </a:r>
          </a:p>
          <a:p>
            <a:r>
              <a:rPr lang="en-US" dirty="0" smtClean="0"/>
              <a:t> </a:t>
            </a:r>
          </a:p>
          <a:p>
            <a:r>
              <a:rPr lang="en-US" b="1" dirty="0" smtClean="0"/>
              <a:t>Center for Operational Oceanographic Products and Services</a:t>
            </a:r>
            <a:endParaRPr lang="en-US" dirty="0" smtClean="0"/>
          </a:p>
          <a:p>
            <a:r>
              <a:rPr lang="en-US" dirty="0" smtClean="0"/>
              <a:t>The Center for Operational Oceanographic Products and Services (CO-OPS) and its predecessors have gathered oceanographic data along our nation’s coasts for over 200 years to protect life, property, and the environment.  Serving both the public and other government agencies, CO-OPS is the authoritative source for accurate, reliable, and timely water-level and current measurements that support safe and efficient maritime commerce, sound coastal management, and recreation.  The combined efforts, knowledge, and experience of CO-OPS’s technicians, scientists, and engineers working to carry out a central mission has led to the development of a reliable center of expertise for coastal physical oceanography. </a:t>
            </a:r>
          </a:p>
          <a:p>
            <a:r>
              <a:rPr lang="en-US" dirty="0" smtClean="0"/>
              <a:t> </a:t>
            </a:r>
          </a:p>
          <a:p>
            <a:r>
              <a:rPr lang="en-US" b="1" dirty="0" smtClean="0"/>
              <a:t>National Marine Sanctuary Program</a:t>
            </a:r>
            <a:endParaRPr lang="en-US" dirty="0" smtClean="0"/>
          </a:p>
          <a:p>
            <a:r>
              <a:rPr lang="en-US" dirty="0" smtClean="0"/>
              <a:t>The National Marine Sanctuary Program (NMSP) manages 13 sanctuaries and one marine national monument encompassing more than 150,000 square miles of U.S. ocean and Great Lakes waters. Each sanctuary office maintains on-site field staff that conduct research and monitoring, resource protection, and educational activities.</a:t>
            </a:r>
          </a:p>
          <a:p>
            <a:r>
              <a:rPr lang="en-US" dirty="0" smtClean="0"/>
              <a:t> </a:t>
            </a:r>
          </a:p>
          <a:p>
            <a:r>
              <a:rPr lang="en-US" b="1" dirty="0" smtClean="0"/>
              <a:t>Office of Response and Restoration</a:t>
            </a:r>
            <a:endParaRPr lang="en-US" dirty="0" smtClean="0"/>
          </a:p>
          <a:p>
            <a:r>
              <a:rPr lang="en-US" dirty="0" smtClean="0"/>
              <a:t>The Office of Response and Restoration (OR&amp;R) works to prevent and mitigate harm to coastal resources. OR&amp;R is the primary NOAA office charged with responding to oil spills, hazardous material releases, and marine debris. OR&amp;R’s experts provide scientific support to the U.S. Coast Guard for spills, and they also coordinate with other agencies during hazardous material releases to ensure protection and restoration of NOAA trust resources. OR&amp;R also coordinates with federal, state, and tribal natural resource trustees to restore damaged coastal resources.</a:t>
            </a:r>
          </a:p>
          <a:p>
            <a:r>
              <a:rPr lang="en-US" dirty="0" smtClean="0"/>
              <a:t> </a:t>
            </a:r>
          </a:p>
          <a:p>
            <a:r>
              <a:rPr lang="en-US" b="1" dirty="0" smtClean="0"/>
              <a:t>NOAA Coastal Services Center</a:t>
            </a:r>
            <a:endParaRPr lang="en-US" dirty="0" smtClean="0"/>
          </a:p>
          <a:p>
            <a:r>
              <a:rPr lang="en-US" dirty="0" smtClean="0"/>
              <a:t>The NOAA Coastal Services Center engages with state and local organizations to provide skills, tools, and data needed to manage the nation’s coastal resources and communities. Strategic priorities include coastal hazards resilience, coastal and ocean planning, and</a:t>
            </a:r>
            <a:br>
              <a:rPr lang="en-US" dirty="0" smtClean="0"/>
            </a:br>
            <a:r>
              <a:rPr lang="en-US" dirty="0" smtClean="0"/>
              <a:t>coastal conservation. The Center’s primary areas of expertise include data and information, geographic information systems, remote sensing, training, and applications of social science.</a:t>
            </a:r>
          </a:p>
          <a:p>
            <a:endParaRPr lang="en-US" dirty="0" smtClean="0"/>
          </a:p>
          <a:p>
            <a:r>
              <a:rPr lang="en-US" b="1" dirty="0" smtClean="0"/>
              <a:t>Office of Ocean and Coastal Resource Management</a:t>
            </a:r>
            <a:endParaRPr lang="en-US" dirty="0" smtClean="0"/>
          </a:p>
          <a:p>
            <a:r>
              <a:rPr lang="en-US" dirty="0" smtClean="0"/>
              <a:t>The Office of Ocean and Coastal Resource Management (OCRM) provides national leadership, strategic direction, and guidance to 34 state and territory coastal programs and 27 estuarine research reserves through its implementation of the Coastal Zone Management Act.  The Office administers the Coastal and Estuarine Land Conservation Program (CELCP), established to protect coastal and estuarine lands considered important for their ecological, conservation, or recreational values. OCRM also implements the Coral Reef Conservation Act and Marine Protected Area Executive Order by partnering with federal, state, and local entities to coordinate coral reef conservation efforts and develop an inter-governmental national system of MPAs. </a:t>
            </a:r>
          </a:p>
          <a:p>
            <a:endParaRPr lang="en-US" dirty="0" smtClean="0"/>
          </a:p>
          <a:p>
            <a:r>
              <a:rPr lang="en-US" b="1" dirty="0" smtClean="0"/>
              <a:t>National Centers for Coastal Ocean Science</a:t>
            </a:r>
            <a:endParaRPr lang="en-US" dirty="0" smtClean="0"/>
          </a:p>
          <a:p>
            <a:r>
              <a:rPr lang="en-US" dirty="0" smtClean="0"/>
              <a:t>The National Centers for Coastal Ocean Science (NCCOS) conduct and support research, monitoring, assessment, and technical assistance for managing coastal ecosystems and society's use of them. These activities fit within a framework of five environmental stressors: climate change, extreme natural events, pollution, invasive species, and land and resource use. NCCOS activities are focused in: coral reefs, national marine sanctuaries, estuaries, including national estuarine research reserves, and the coastal oceans.</a:t>
            </a:r>
          </a:p>
          <a:p>
            <a:r>
              <a:rPr lang="en-US" dirty="0" smtClean="0"/>
              <a:t> </a:t>
            </a:r>
          </a:p>
          <a:p>
            <a:r>
              <a:rPr lang="en-US" b="1" dirty="0" smtClean="0"/>
              <a:t>NOAA Integrated Ocean Observing System Program</a:t>
            </a:r>
            <a:endParaRPr lang="en-US" dirty="0" smtClean="0"/>
          </a:p>
          <a:p>
            <a:r>
              <a:rPr lang="en-US" dirty="0" smtClean="0"/>
              <a:t>The Integrated Ocean Observing System (IOOS) is a multidisciplinary system designed to enhance our ability to collect, deliver, and use ocean information. The goal is to provide continuous data on our open oceans, coastal waters, and Great Lakes in the formats, rates, and scales required by scientists, managers, businesses, governments, and the public to support research and inform decision-making.</a:t>
            </a:r>
          </a:p>
          <a:p>
            <a:r>
              <a:rPr lang="en-US" dirty="0" smtClean="0"/>
              <a:t> </a:t>
            </a:r>
          </a:p>
          <a:p>
            <a:r>
              <a:rPr lang="en-US" dirty="0" smtClean="0"/>
              <a:t>The NOAA IOOS Program's mission is to "lead the integration of ocean, coastal, and Great Lakes observing capabilities, in collaboration with Federal and non-Federal partners, to maximize access to data and generation of information products, inform decision making, and promote economic, environmental, and social benefits to our nation and the world."</a:t>
            </a:r>
          </a:p>
        </p:txBody>
      </p:sp>
      <p:sp>
        <p:nvSpPr>
          <p:cNvPr id="4" name="Slide Number Placeholder 3"/>
          <p:cNvSpPr>
            <a:spLocks noGrp="1"/>
          </p:cNvSpPr>
          <p:nvPr>
            <p:ph type="sldNum" sz="quarter" idx="10"/>
          </p:nvPr>
        </p:nvSpPr>
        <p:spPr/>
        <p:txBody>
          <a:bodyPr/>
          <a:lstStyle/>
          <a:p>
            <a:pPr>
              <a:defRPr/>
            </a:pPr>
            <a:fld id="{8081F4BD-9632-48CF-8855-BB395A5EA07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Office of Program Planning and Integration (PPI) provides corporate management to</a:t>
            </a:r>
          </a:p>
          <a:p>
            <a:r>
              <a:rPr lang="en-US" dirty="0" smtClean="0"/>
              <a:t>coordinate NOAA’s many lines of service with the Nation’s many needs for environmental</a:t>
            </a:r>
          </a:p>
          <a:p>
            <a:r>
              <a:rPr lang="en-US" dirty="0" smtClean="0"/>
              <a:t>information and stewardship. It ensures that investments and actions are guided by a strategic</a:t>
            </a:r>
          </a:p>
          <a:p>
            <a:r>
              <a:rPr lang="en-US" dirty="0" smtClean="0"/>
              <a:t>plan; are based on sound social and economic analysis; adhere to executive and legislative</a:t>
            </a:r>
          </a:p>
          <a:p>
            <a:r>
              <a:rPr lang="en-US" dirty="0" smtClean="0"/>
              <a:t>science, technology, and environmental policy; and integrate the full breadth of NOAA’s</a:t>
            </a:r>
          </a:p>
          <a:p>
            <a:r>
              <a:rPr lang="en-US" dirty="0" smtClean="0"/>
              <a:t>resources, knowledge, and talent to achieve its mission. www.ppi.noaa.gov</a:t>
            </a:r>
          </a:p>
        </p:txBody>
      </p:sp>
      <p:sp>
        <p:nvSpPr>
          <p:cNvPr id="4" name="Slide Number Placeholder 3"/>
          <p:cNvSpPr>
            <a:spLocks noGrp="1"/>
          </p:cNvSpPr>
          <p:nvPr>
            <p:ph type="sldNum" sz="quarter" idx="10"/>
          </p:nvPr>
        </p:nvSpPr>
        <p:spPr/>
        <p:txBody>
          <a:bodyPr/>
          <a:lstStyle/>
          <a:p>
            <a:pPr>
              <a:defRPr/>
            </a:pPr>
            <a:fld id="{8081F4BD-9632-48CF-8855-BB395A5EA07A}"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Offic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a:p>
        </p:txBody>
      </p:sp>
      <p:sp>
        <p:nvSpPr>
          <p:cNvPr id="5" name="Slide Number Placeholder 4"/>
          <p:cNvSpPr>
            <a:spLocks noGrp="1"/>
          </p:cNvSpPr>
          <p:nvPr>
            <p:ph type="sldNum" sz="quarter" idx="12"/>
          </p:nvPr>
        </p:nvSpPr>
        <p:spPr/>
        <p:txBody>
          <a:bodyPr/>
          <a:lstStyle/>
          <a:p>
            <a:pPr>
              <a:defRPr/>
            </a:pPr>
            <a:fld id="{13709644-7F36-4A31-A611-EC754CEF71E0}"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alL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a:p>
        </p:txBody>
      </p:sp>
      <p:sp>
        <p:nvSpPr>
          <p:cNvPr id="5" name="Slide Number Placeholder 4"/>
          <p:cNvSpPr>
            <a:spLocks noGrp="1"/>
          </p:cNvSpPr>
          <p:nvPr>
            <p:ph type="sldNum" sz="quarter" idx="12"/>
          </p:nvPr>
        </p:nvSpPr>
        <p:spPr/>
        <p:txBody>
          <a:bodyPr/>
          <a:lstStyle/>
          <a:p>
            <a:pPr>
              <a:defRPr/>
            </a:pPr>
            <a:fld id="{13709644-7F36-4A31-A611-EC754CEF71E0}"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NOAA’s Transition Package: November 4, 2008</a:t>
            </a:r>
            <a:endParaRPr lang="en-US"/>
          </a:p>
        </p:txBody>
      </p:sp>
      <p:sp>
        <p:nvSpPr>
          <p:cNvPr id="4" name="Slide Number Placeholder 3"/>
          <p:cNvSpPr>
            <a:spLocks noGrp="1"/>
          </p:cNvSpPr>
          <p:nvPr>
            <p:ph type="sldNum" sz="quarter" idx="12"/>
          </p:nvPr>
        </p:nvSpPr>
        <p:spPr/>
        <p:txBody>
          <a:bodyPr/>
          <a:lstStyle/>
          <a:p>
            <a:pPr>
              <a:defRPr/>
            </a:pPr>
            <a:fld id="{09F2EB43-3F6B-47F6-B74D-A0DF450A4BD8}"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7" name="Content Placeholder 6"/>
          <p:cNvSpPr>
            <a:spLocks noGrp="1"/>
          </p:cNvSpPr>
          <p:nvPr>
            <p:ph sz="quarter" idx="13"/>
          </p:nvPr>
        </p:nvSpPr>
        <p:spPr>
          <a:xfrm>
            <a:off x="152400" y="1066800"/>
            <a:ext cx="4419600" cy="26670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6"/>
          <p:cNvSpPr>
            <a:spLocks noGrp="1"/>
          </p:cNvSpPr>
          <p:nvPr>
            <p:ph sz="quarter" idx="14"/>
          </p:nvPr>
        </p:nvSpPr>
        <p:spPr>
          <a:xfrm>
            <a:off x="152400" y="3886200"/>
            <a:ext cx="4419600" cy="25146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6"/>
          <p:cNvSpPr>
            <a:spLocks noGrp="1"/>
          </p:cNvSpPr>
          <p:nvPr>
            <p:ph sz="quarter" idx="15"/>
          </p:nvPr>
        </p:nvSpPr>
        <p:spPr>
          <a:xfrm>
            <a:off x="4572000" y="1066800"/>
            <a:ext cx="4419600" cy="5334000"/>
          </a:xfrm>
        </p:spPr>
        <p:txBody>
          <a:bodyPr>
            <a:normAutofit/>
          </a:bodyPr>
          <a:lstStyle>
            <a:lvl1pPr>
              <a:defRPr sz="20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7" name="Content Placeholder 6"/>
          <p:cNvSpPr>
            <a:spLocks noGrp="1"/>
          </p:cNvSpPr>
          <p:nvPr>
            <p:ph sz="quarter" idx="13"/>
          </p:nvPr>
        </p:nvSpPr>
        <p:spPr>
          <a:xfrm>
            <a:off x="152400" y="1066800"/>
            <a:ext cx="4419600" cy="26670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6"/>
          <p:cNvSpPr>
            <a:spLocks noGrp="1"/>
          </p:cNvSpPr>
          <p:nvPr>
            <p:ph sz="quarter" idx="14"/>
          </p:nvPr>
        </p:nvSpPr>
        <p:spPr>
          <a:xfrm>
            <a:off x="152400" y="3886200"/>
            <a:ext cx="4419600" cy="25146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6"/>
          <p:cNvSpPr>
            <a:spLocks noGrp="1"/>
          </p:cNvSpPr>
          <p:nvPr>
            <p:ph sz="quarter" idx="15"/>
          </p:nvPr>
        </p:nvSpPr>
        <p:spPr>
          <a:xfrm>
            <a:off x="4572000" y="1066800"/>
            <a:ext cx="4419600" cy="2667000"/>
          </a:xfrm>
        </p:spPr>
        <p:txBody>
          <a:bodyPr>
            <a:normAutofit/>
          </a:bodyPr>
          <a:lstStyle>
            <a:lvl1pPr>
              <a:defRPr sz="20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6"/>
          <p:cNvSpPr>
            <a:spLocks noGrp="1"/>
          </p:cNvSpPr>
          <p:nvPr>
            <p:ph sz="quarter" idx="16"/>
          </p:nvPr>
        </p:nvSpPr>
        <p:spPr>
          <a:xfrm>
            <a:off x="4572000" y="3886200"/>
            <a:ext cx="4419600" cy="2514600"/>
          </a:xfrm>
        </p:spPr>
        <p:txBody>
          <a:bodyPr>
            <a:normAutofit/>
          </a:bodyPr>
          <a:lstStyle>
            <a:lvl1pPr>
              <a:defRPr sz="20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7" name="Picture Placeholder 6"/>
          <p:cNvSpPr>
            <a:spLocks noGrp="1"/>
          </p:cNvSpPr>
          <p:nvPr>
            <p:ph type="pic" sz="quarter" idx="13"/>
          </p:nvPr>
        </p:nvSpPr>
        <p:spPr>
          <a:xfrm>
            <a:off x="4114800" y="1295400"/>
            <a:ext cx="4724400" cy="3276600"/>
          </a:xfrm>
          <a:ln w="9525">
            <a:solidFill>
              <a:schemeClr val="accent5"/>
            </a:solidFill>
          </a:ln>
          <a:effectLst>
            <a:outerShdw blurRad="50800" dist="38100" dir="5400000" algn="t" rotWithShape="0">
              <a:schemeClr val="accent5">
                <a:lumMod val="50000"/>
                <a:alpha val="40000"/>
              </a:schemeClr>
            </a:outerShdw>
          </a:effectLst>
        </p:spPr>
        <p:txBody>
          <a:bodyPr/>
          <a:lstStyle/>
          <a:p>
            <a:endParaRPr lang="en-US"/>
          </a:p>
        </p:txBody>
      </p:sp>
      <p:sp>
        <p:nvSpPr>
          <p:cNvPr id="11" name="Text Placeholder 10"/>
          <p:cNvSpPr>
            <a:spLocks noGrp="1"/>
          </p:cNvSpPr>
          <p:nvPr>
            <p:ph type="body" sz="quarter" idx="17"/>
          </p:nvPr>
        </p:nvSpPr>
        <p:spPr>
          <a:xfrm>
            <a:off x="4114800" y="4572000"/>
            <a:ext cx="4724400" cy="1676400"/>
          </a:xfrm>
        </p:spPr>
        <p:style>
          <a:lnRef idx="1">
            <a:schemeClr val="accent5"/>
          </a:lnRef>
          <a:fillRef idx="2">
            <a:schemeClr val="accent5"/>
          </a:fillRef>
          <a:effectRef idx="1">
            <a:schemeClr val="accent5"/>
          </a:effectRef>
          <a:fontRef idx="none"/>
        </p:style>
        <p:txBody>
          <a:bodyPr lIns="274320" tIns="91440" rIns="91440" anchor="t">
            <a:noAutofit/>
          </a:bodyPr>
          <a:lstStyle>
            <a:lvl1pPr>
              <a:defRPr sz="2000" b="1">
                <a:solidFill>
                  <a:schemeClr val="accent5">
                    <a:lumMod val="50000"/>
                  </a:schemeClr>
                </a:solidFill>
              </a:defRPr>
            </a:lvl1pPr>
            <a:lvl2pPr>
              <a:buNone/>
              <a:defRPr/>
            </a:lvl2pPr>
          </a:lstStyle>
          <a:p>
            <a:pPr lvl="0"/>
            <a:r>
              <a:rPr lang="en-US" dirty="0" smtClean="0"/>
              <a:t>Click to edit Master text styles</a:t>
            </a:r>
          </a:p>
        </p:txBody>
      </p:sp>
      <p:sp>
        <p:nvSpPr>
          <p:cNvPr id="9" name="Text Placeholder 8"/>
          <p:cNvSpPr>
            <a:spLocks noGrp="1"/>
          </p:cNvSpPr>
          <p:nvPr>
            <p:ph type="body" sz="quarter" idx="14"/>
          </p:nvPr>
        </p:nvSpPr>
        <p:spPr>
          <a:xfrm>
            <a:off x="381000" y="3581400"/>
            <a:ext cx="3886200" cy="2514600"/>
          </a:xfrm>
          <a:prstGeom prst="homePlate">
            <a:avLst>
              <a:gd name="adj" fmla="val 19189"/>
            </a:avLst>
          </a:prstGeom>
          <a:gradFill>
            <a:gsLst>
              <a:gs pos="0">
                <a:schemeClr val="accent1">
                  <a:lumMod val="20000"/>
                  <a:lumOff val="80000"/>
                </a:schemeClr>
              </a:gs>
              <a:gs pos="68000">
                <a:srgbClr val="E3F1FD"/>
              </a:gs>
              <a:gs pos="100000">
                <a:schemeClr val="bg1"/>
              </a:gs>
            </a:gsLst>
          </a:gradFill>
        </p:spPr>
        <p:style>
          <a:lnRef idx="1">
            <a:schemeClr val="accent1"/>
          </a:lnRef>
          <a:fillRef idx="3">
            <a:schemeClr val="accent1"/>
          </a:fillRef>
          <a:effectRef idx="2">
            <a:schemeClr val="accent1"/>
          </a:effectRef>
          <a:fontRef idx="none"/>
        </p:style>
        <p:txBody>
          <a:bodyPr rIns="274320" anchor="ctr"/>
          <a:lstStyle>
            <a:lvl1pPr algn="r">
              <a:defRPr sz="2000" b="0">
                <a:solidFill>
                  <a:schemeClr val="accent1">
                    <a:lumMod val="50000"/>
                  </a:schemeClr>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3" name="Text Placeholder 12"/>
          <p:cNvSpPr>
            <a:spLocks noGrp="1"/>
          </p:cNvSpPr>
          <p:nvPr>
            <p:ph type="body" sz="quarter" idx="16"/>
          </p:nvPr>
        </p:nvSpPr>
        <p:spPr>
          <a:xfrm>
            <a:off x="381000" y="1295400"/>
            <a:ext cx="3421743" cy="2209800"/>
          </a:xfrm>
          <a:prstGeom prst="wedgeRectCallout">
            <a:avLst>
              <a:gd name="adj1" fmla="val 20824"/>
              <a:gd name="adj2" fmla="val 56275"/>
            </a:avLst>
          </a:prstGeom>
          <a:gradFill>
            <a:gsLst>
              <a:gs pos="0">
                <a:srgbClr val="FFE5E5"/>
              </a:gs>
              <a:gs pos="68000">
                <a:srgbClr val="FFF3F3"/>
              </a:gs>
              <a:gs pos="99000">
                <a:schemeClr val="bg1"/>
              </a:gs>
            </a:gsLst>
          </a:gradFill>
          <a:ln>
            <a:solidFill>
              <a:srgbClr val="C00000"/>
            </a:solidFill>
          </a:ln>
          <a:effectLst>
            <a:outerShdw blurRad="57150" dist="38100" dir="5400000" algn="ctr" rotWithShape="0">
              <a:srgbClr val="C00000">
                <a:alpha val="48000"/>
              </a:srgbClr>
            </a:outerShdw>
          </a:effectLst>
        </p:spPr>
        <p:style>
          <a:lnRef idx="1">
            <a:schemeClr val="accent1"/>
          </a:lnRef>
          <a:fillRef idx="3">
            <a:schemeClr val="accent1"/>
          </a:fillRef>
          <a:effectRef idx="2">
            <a:schemeClr val="accent1"/>
          </a:effectRef>
          <a:fontRef idx="none"/>
        </p:style>
        <p:txBody>
          <a:bodyPr vert="horz" lIns="182880" rIns="182880" anchor="ctr">
            <a:noAutofit/>
          </a:bodyPr>
          <a:lstStyle>
            <a:lvl1pPr algn="l">
              <a:spcBef>
                <a:spcPts val="0"/>
              </a:spcBef>
              <a:defRPr kumimoji="0" lang="en-US" sz="2600" b="1" kern="1200" dirty="0" smtClean="0">
                <a:solidFill>
                  <a:srgbClr val="C00000"/>
                </a:solidFill>
                <a:effectLst/>
                <a:latin typeface="+mn-lt"/>
                <a:ea typeface="+mn-ea"/>
                <a:cs typeface="+mn-cs"/>
              </a:defRPr>
            </a:lvl1pPr>
          </a:lstStyle>
          <a:p>
            <a:pPr marL="0" lvl="0" indent="0" algn="ctr" rtl="0" eaLnBrk="1" latinLnBrk="0" hangingPunct="1">
              <a:spcBef>
                <a:spcPct val="20000"/>
              </a:spcBef>
              <a:buClr>
                <a:schemeClr val="accent3"/>
              </a:buClr>
              <a:buSzPct val="95000"/>
              <a:buFont typeface="Wingdings 2"/>
              <a:buNone/>
            </a:pPr>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ffOff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12" name="Picture Placeholder 11"/>
          <p:cNvSpPr>
            <a:spLocks noGrp="1"/>
          </p:cNvSpPr>
          <p:nvPr>
            <p:ph type="pic" sz="quarter" idx="13"/>
          </p:nvPr>
        </p:nvSpPr>
        <p:spPr>
          <a:xfrm>
            <a:off x="609600" y="1295400"/>
            <a:ext cx="990600" cy="1295400"/>
          </a:xfrm>
          <a:effectLst>
            <a:outerShdw blurRad="50800" dist="38100" dir="5400000" algn="t" rotWithShape="0">
              <a:prstClr val="black">
                <a:alpha val="40000"/>
              </a:prstClr>
            </a:outerShdw>
          </a:effectLst>
        </p:spPr>
        <p:txBody>
          <a:bodyPr/>
          <a:lstStyle/>
          <a:p>
            <a:endParaRPr lang="en-US"/>
          </a:p>
        </p:txBody>
      </p:sp>
      <p:sp>
        <p:nvSpPr>
          <p:cNvPr id="14" name="Text Placeholder 13"/>
          <p:cNvSpPr>
            <a:spLocks noGrp="1"/>
          </p:cNvSpPr>
          <p:nvPr>
            <p:ph type="body" sz="quarter" idx="14"/>
          </p:nvPr>
        </p:nvSpPr>
        <p:spPr>
          <a:xfrm>
            <a:off x="609600" y="2590800"/>
            <a:ext cx="1020763" cy="533400"/>
          </a:xfrm>
        </p:spPr>
        <p:txBody>
          <a:bodyPr lIns="0" rIns="0">
            <a:noAutofit/>
          </a:bodyPr>
          <a:lstStyle>
            <a:lvl1pPr algn="ctr" rtl="0" fontAlgn="base">
              <a:spcBef>
                <a:spcPct val="0"/>
              </a:spcBef>
              <a:spcAft>
                <a:spcPct val="0"/>
              </a:spcAft>
              <a:defRPr lang="en-US" sz="1200" b="1" kern="1200" dirty="0" smtClean="0">
                <a:solidFill>
                  <a:schemeClr val="tx1"/>
                </a:solidFill>
                <a:latin typeface="+mn-lt"/>
                <a:ea typeface="+mn-ea"/>
                <a:cs typeface="+mn-cs"/>
              </a:defRPr>
            </a:lvl1pPr>
            <a:lvl2pPr>
              <a:defRPr sz="1000"/>
            </a:lvl2pPr>
            <a:lvl3pPr>
              <a:defRPr sz="1000"/>
            </a:lvl3pPr>
            <a:lvl4pPr>
              <a:defRPr sz="1000"/>
            </a:lvl4pPr>
            <a:lvl5pPr>
              <a:defRPr sz="1000"/>
            </a:lvl5pPr>
          </a:lstStyle>
          <a:p>
            <a:pPr lvl="0"/>
            <a:r>
              <a:rPr lang="en-US" dirty="0" smtClean="0"/>
              <a:t>Click to edit Master text styles</a:t>
            </a:r>
          </a:p>
        </p:txBody>
      </p:sp>
      <p:sp>
        <p:nvSpPr>
          <p:cNvPr id="16" name="Text Placeholder 15"/>
          <p:cNvSpPr>
            <a:spLocks noGrp="1"/>
          </p:cNvSpPr>
          <p:nvPr>
            <p:ph type="body" sz="quarter" idx="15"/>
          </p:nvPr>
        </p:nvSpPr>
        <p:spPr>
          <a:xfrm>
            <a:off x="1676400" y="1295400"/>
            <a:ext cx="5791200" cy="5105400"/>
          </a:xfrm>
        </p:spPr>
        <p:txBody>
          <a:bodyPr/>
          <a:lstStyle>
            <a:lvl1pPr>
              <a:spcBef>
                <a:spcPts val="600"/>
              </a:spcBef>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12"/>
          <p:cNvSpPr>
            <a:spLocks noGrp="1"/>
          </p:cNvSpPr>
          <p:nvPr>
            <p:ph type="pic" sz="quarter" idx="16"/>
          </p:nvPr>
        </p:nvSpPr>
        <p:spPr>
          <a:xfrm>
            <a:off x="7543800" y="1600200"/>
            <a:ext cx="1502885" cy="1143000"/>
          </a:xfrm>
          <a:ln w="12700">
            <a:solidFill>
              <a:schemeClr val="accent2">
                <a:lumMod val="50000"/>
              </a:schemeClr>
            </a:solidFill>
          </a:ln>
          <a:effectLst>
            <a:outerShdw blurRad="50800" dist="38100" dir="5400000" algn="t" rotWithShape="0">
              <a:prstClr val="black">
                <a:alpha val="40000"/>
              </a:prstClr>
            </a:outerShdw>
          </a:effectLst>
        </p:spPr>
        <p:txBody>
          <a:bodyPr/>
          <a:lstStyle/>
          <a:p>
            <a:endParaRPr lang="en-US"/>
          </a:p>
        </p:txBody>
      </p:sp>
      <p:sp>
        <p:nvSpPr>
          <p:cNvPr id="15" name="Picture Placeholder 12"/>
          <p:cNvSpPr>
            <a:spLocks noGrp="1"/>
          </p:cNvSpPr>
          <p:nvPr>
            <p:ph type="pic" sz="quarter" idx="17"/>
          </p:nvPr>
        </p:nvSpPr>
        <p:spPr>
          <a:xfrm>
            <a:off x="7543800" y="2971800"/>
            <a:ext cx="1502885" cy="1143000"/>
          </a:xfrm>
          <a:ln w="12700">
            <a:solidFill>
              <a:schemeClr val="accent2">
                <a:lumMod val="50000"/>
              </a:schemeClr>
            </a:solidFill>
          </a:ln>
          <a:effectLst>
            <a:outerShdw blurRad="50800" dist="38100" dir="5400000" algn="t" rotWithShape="0">
              <a:prstClr val="black">
                <a:alpha val="40000"/>
              </a:prstClr>
            </a:outerShdw>
          </a:effectLst>
        </p:spPr>
        <p:txBody>
          <a:bodyPr vert="horz">
            <a:normAutofit/>
          </a:bodyPr>
          <a:lstStyle>
            <a:lvl1pPr marL="0" indent="0" algn="l" rtl="0" eaLnBrk="1" latinLnBrk="0" hangingPunct="1">
              <a:spcBef>
                <a:spcPct val="20000"/>
              </a:spcBef>
              <a:buClr>
                <a:schemeClr val="accent3"/>
              </a:buClr>
              <a:buSzPct val="95000"/>
              <a:buFont typeface="Wingdings 2"/>
              <a:buNone/>
              <a:defRPr kumimoji="0" lang="en-US" sz="2600" kern="1200">
                <a:solidFill>
                  <a:schemeClr val="tx1"/>
                </a:solidFill>
                <a:latin typeface="+mn-lt"/>
                <a:ea typeface="+mn-ea"/>
                <a:cs typeface="+mn-cs"/>
              </a:defRPr>
            </a:lvl1pPr>
          </a:lstStyle>
          <a:p>
            <a:endParaRPr lang="en-US"/>
          </a:p>
        </p:txBody>
      </p:sp>
      <p:sp>
        <p:nvSpPr>
          <p:cNvPr id="18" name="Picture Placeholder 12"/>
          <p:cNvSpPr>
            <a:spLocks noGrp="1"/>
          </p:cNvSpPr>
          <p:nvPr>
            <p:ph type="pic" sz="quarter" idx="18"/>
          </p:nvPr>
        </p:nvSpPr>
        <p:spPr>
          <a:xfrm>
            <a:off x="7543800" y="4343400"/>
            <a:ext cx="1502885" cy="1143000"/>
          </a:xfrm>
          <a:ln w="12700">
            <a:solidFill>
              <a:schemeClr val="accent2">
                <a:lumMod val="50000"/>
              </a:schemeClr>
            </a:solidFill>
          </a:ln>
          <a:effectLst>
            <a:outerShdw blurRad="50800" dist="38100" dir="5400000" algn="t" rotWithShape="0">
              <a:prstClr val="black">
                <a:alpha val="40000"/>
              </a:prstClr>
            </a:outerShdw>
          </a:effectLst>
        </p:spPr>
        <p:txBody>
          <a:bodyPr vert="horz">
            <a:normAutofit/>
          </a:bodyPr>
          <a:lstStyle>
            <a:lvl1pPr marL="0" indent="0" algn="l" rtl="0" eaLnBrk="1" latinLnBrk="0" hangingPunct="1">
              <a:spcBef>
                <a:spcPct val="20000"/>
              </a:spcBef>
              <a:buClr>
                <a:schemeClr val="accent3"/>
              </a:buClr>
              <a:buSzPct val="95000"/>
              <a:buFont typeface="Wingdings 2"/>
              <a:buNone/>
              <a:defRPr kumimoji="0" lang="en-US" sz="2600" kern="1200">
                <a:solidFill>
                  <a:schemeClr val="tx1"/>
                </a:solidFill>
                <a:latin typeface="+mn-lt"/>
                <a:ea typeface="+mn-ea"/>
                <a:cs typeface="+mn-cs"/>
              </a:defRPr>
            </a:lvl1pPr>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Just For Pictures">
    <p:bg>
      <p:bgPr>
        <a:gradFill flip="none" rotWithShape="1">
          <a:gsLst>
            <a:gs pos="0">
              <a:schemeClr val="accent1">
                <a:lumMod val="50000"/>
              </a:schemeClr>
            </a:gs>
            <a:gs pos="33000">
              <a:schemeClr val="accent1">
                <a:lumMod val="75000"/>
              </a:schemeClr>
            </a:gs>
            <a:gs pos="80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grpSp>
        <p:nvGrpSpPr>
          <p:cNvPr id="3" name="Group 10"/>
          <p:cNvGrpSpPr/>
          <p:nvPr userDrawn="1"/>
        </p:nvGrpSpPr>
        <p:grpSpPr>
          <a:xfrm rot="10800000">
            <a:off x="-19017" y="5816600"/>
            <a:ext cx="9180548" cy="1041400"/>
            <a:chOff x="-19017" y="-7144"/>
            <a:chExt cx="9180548" cy="1041400"/>
          </a:xfrm>
        </p:grpSpPr>
        <p:sp>
          <p:nvSpPr>
            <p:cNvPr id="6" name="Freeform 5"/>
            <p:cNvSpPr>
              <a:spLocks/>
            </p:cNvSpPr>
            <p:nvPr userDrawn="1"/>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7" name="Freeform 6"/>
            <p:cNvSpPr>
              <a:spLocks/>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4" name="Group 7"/>
            <p:cNvGrpSpPr/>
            <p:nvPr userDrawn="1"/>
          </p:nvGrpSpPr>
          <p:grpSpPr>
            <a:xfrm>
              <a:off x="-19017" y="202408"/>
              <a:ext cx="9180548" cy="649224"/>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sp>
        <p:nvSpPr>
          <p:cNvPr id="2" name="Title 1"/>
          <p:cNvSpPr>
            <a:spLocks noGrp="1"/>
          </p:cNvSpPr>
          <p:nvPr>
            <p:ph type="title"/>
          </p:nvPr>
        </p:nvSpPr>
        <p:spPr>
          <a:xfrm>
            <a:off x="609600" y="5791200"/>
            <a:ext cx="7620000" cy="1065213"/>
          </a:xfrm>
        </p:spPr>
        <p:txBody>
          <a:bodyPr rIns="182880" bIns="182880"/>
          <a:lstStyle>
            <a:lvl1pPr algn="r">
              <a:defRPr>
                <a:solidFill>
                  <a:schemeClr val="bg1"/>
                </a:solidFill>
                <a:effectLst>
                  <a:glow rad="101600">
                    <a:schemeClr val="accent1">
                      <a:lumMod val="50000"/>
                      <a:alpha val="60000"/>
                    </a:schemeClr>
                  </a:glow>
                </a:effectLst>
              </a:defRPr>
            </a:lvl1pPr>
          </a:lstStyle>
          <a:p>
            <a:r>
              <a:rPr lang="en-US" dirty="0" smtClean="0"/>
              <a:t>Click to edit Master title style</a:t>
            </a:r>
            <a:endParaRPr lang="en-US" dirty="0"/>
          </a:p>
        </p:txBody>
      </p:sp>
      <p:pic>
        <p:nvPicPr>
          <p:cNvPr id="12" name="Picture 12" descr="doc_logo"/>
          <p:cNvPicPr>
            <a:picLocks noChangeAspect="1" noChangeArrowheads="1"/>
          </p:cNvPicPr>
          <p:nvPr userDrawn="1"/>
        </p:nvPicPr>
        <p:blipFill>
          <a:blip r:embed="rId2" cstate="print"/>
          <a:stretch>
            <a:fillRect/>
          </a:stretch>
        </p:blipFill>
        <p:spPr bwMode="auto">
          <a:xfrm>
            <a:off x="8209280" y="6136642"/>
            <a:ext cx="375955" cy="374328"/>
          </a:xfrm>
          <a:prstGeom prst="rect">
            <a:avLst/>
          </a:prstGeom>
          <a:noFill/>
          <a:ln w="9525">
            <a:noFill/>
            <a:miter lim="800000"/>
            <a:headEnd/>
            <a:tailEnd/>
          </a:ln>
        </p:spPr>
      </p:pic>
      <p:pic>
        <p:nvPicPr>
          <p:cNvPr id="13" name="Picture 8"/>
          <p:cNvPicPr>
            <a:picLocks noChangeAspect="1" noChangeArrowheads="1"/>
          </p:cNvPicPr>
          <p:nvPr userDrawn="1"/>
        </p:nvPicPr>
        <p:blipFill>
          <a:blip r:embed="rId3" cstate="print"/>
          <a:stretch>
            <a:fillRect/>
          </a:stretch>
        </p:blipFill>
        <p:spPr bwMode="auto">
          <a:xfrm>
            <a:off x="8610600" y="6133703"/>
            <a:ext cx="380207" cy="380207"/>
          </a:xfrm>
          <a:prstGeom prst="rect">
            <a:avLst/>
          </a:prstGeom>
          <a:noFill/>
          <a:ln w="12700">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spcBef>
                <a:spcPts val="1800"/>
              </a:spcBef>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NOAA’s Transition Package: November 4, 2008</a:t>
            </a:r>
            <a:endParaRPr lang="en-US"/>
          </a:p>
        </p:txBody>
      </p:sp>
      <p:sp>
        <p:nvSpPr>
          <p:cNvPr id="6" name="Slide Number Placeholder 5"/>
          <p:cNvSpPr>
            <a:spLocks noGrp="1"/>
          </p:cNvSpPr>
          <p:nvPr>
            <p:ph type="sldNum" sz="quarter" idx="12"/>
          </p:nvPr>
        </p:nvSpPr>
        <p:spPr/>
        <p:txBody>
          <a:bodyPr/>
          <a:lstStyle/>
          <a:p>
            <a:pPr>
              <a:defRPr/>
            </a:pPr>
            <a:fld id="{FA233178-56B9-446C-BFCD-37F9D38B5CD0}"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Text Placeholder 12"/>
          <p:cNvSpPr>
            <a:spLocks noGrp="1"/>
          </p:cNvSpPr>
          <p:nvPr>
            <p:ph type="body" sz="quarter" idx="20"/>
          </p:nvPr>
        </p:nvSpPr>
        <p:spPr>
          <a:xfrm>
            <a:off x="5486400" y="1295400"/>
            <a:ext cx="1752600" cy="1752600"/>
          </a:xfrm>
        </p:spPr>
        <p:txBody>
          <a:bodyPr>
            <a:normAutofit/>
          </a:bodyPr>
          <a:lstStyle>
            <a:lvl1pPr>
              <a:defRPr sz="1600" b="1"/>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7" name="Picture Placeholder 6"/>
          <p:cNvSpPr>
            <a:spLocks noGrp="1"/>
          </p:cNvSpPr>
          <p:nvPr>
            <p:ph type="pic" sz="quarter" idx="13"/>
          </p:nvPr>
        </p:nvSpPr>
        <p:spPr>
          <a:xfrm>
            <a:off x="152400" y="1295400"/>
            <a:ext cx="1752600" cy="1752600"/>
          </a:xfrm>
        </p:spPr>
        <p:txBody>
          <a:bodyPr/>
          <a:lstStyle/>
          <a:p>
            <a:endParaRPr lang="en-US"/>
          </a:p>
        </p:txBody>
      </p:sp>
      <p:sp>
        <p:nvSpPr>
          <p:cNvPr id="8" name="Picture Placeholder 6"/>
          <p:cNvSpPr>
            <a:spLocks noGrp="1"/>
          </p:cNvSpPr>
          <p:nvPr>
            <p:ph type="pic" sz="quarter" idx="14"/>
          </p:nvPr>
        </p:nvSpPr>
        <p:spPr>
          <a:xfrm>
            <a:off x="3695700" y="1295400"/>
            <a:ext cx="1752600" cy="1752600"/>
          </a:xfrm>
        </p:spPr>
        <p:txBody>
          <a:bodyPr/>
          <a:lstStyle/>
          <a:p>
            <a:endParaRPr lang="en-US"/>
          </a:p>
        </p:txBody>
      </p:sp>
      <p:sp>
        <p:nvSpPr>
          <p:cNvPr id="9" name="Picture Placeholder 6"/>
          <p:cNvSpPr>
            <a:spLocks noGrp="1"/>
          </p:cNvSpPr>
          <p:nvPr>
            <p:ph type="pic" sz="quarter" idx="15"/>
          </p:nvPr>
        </p:nvSpPr>
        <p:spPr>
          <a:xfrm>
            <a:off x="7251700" y="1295400"/>
            <a:ext cx="1752600" cy="1752600"/>
          </a:xfrm>
        </p:spPr>
        <p:txBody>
          <a:bodyPr/>
          <a:lstStyle/>
          <a:p>
            <a:endParaRPr lang="en-US"/>
          </a:p>
        </p:txBody>
      </p:sp>
      <p:sp>
        <p:nvSpPr>
          <p:cNvPr id="10" name="Picture Placeholder 6"/>
          <p:cNvSpPr>
            <a:spLocks noGrp="1"/>
          </p:cNvSpPr>
          <p:nvPr>
            <p:ph type="pic" sz="quarter" idx="16"/>
          </p:nvPr>
        </p:nvSpPr>
        <p:spPr>
          <a:xfrm>
            <a:off x="127000" y="3886200"/>
            <a:ext cx="1752600" cy="1752600"/>
          </a:xfrm>
        </p:spPr>
        <p:txBody>
          <a:bodyPr/>
          <a:lstStyle/>
          <a:p>
            <a:endParaRPr lang="en-US" dirty="0"/>
          </a:p>
        </p:txBody>
      </p:sp>
      <p:sp>
        <p:nvSpPr>
          <p:cNvPr id="11" name="Picture Placeholder 6"/>
          <p:cNvSpPr>
            <a:spLocks noGrp="1"/>
          </p:cNvSpPr>
          <p:nvPr>
            <p:ph type="pic" sz="quarter" idx="17"/>
          </p:nvPr>
        </p:nvSpPr>
        <p:spPr>
          <a:xfrm>
            <a:off x="5486400" y="3886200"/>
            <a:ext cx="1752600" cy="1752600"/>
          </a:xfrm>
        </p:spPr>
        <p:txBody>
          <a:bodyPr/>
          <a:lstStyle/>
          <a:p>
            <a:endParaRPr lang="en-US"/>
          </a:p>
        </p:txBody>
      </p:sp>
      <p:sp>
        <p:nvSpPr>
          <p:cNvPr id="13" name="Text Placeholder 12"/>
          <p:cNvSpPr>
            <a:spLocks noGrp="1"/>
          </p:cNvSpPr>
          <p:nvPr>
            <p:ph type="body" sz="quarter" idx="18"/>
          </p:nvPr>
        </p:nvSpPr>
        <p:spPr>
          <a:xfrm>
            <a:off x="1905000" y="1295400"/>
            <a:ext cx="1752600" cy="1752600"/>
          </a:xfrm>
        </p:spPr>
        <p:txBody>
          <a:bodyPr>
            <a:normAutofit/>
          </a:bodyPr>
          <a:lstStyle>
            <a:lvl1pPr>
              <a:defRPr sz="1600" b="1"/>
            </a:lvl1pPr>
          </a:lstStyle>
          <a:p>
            <a:pPr lvl="0"/>
            <a:r>
              <a:rPr lang="en-US" dirty="0" smtClean="0"/>
              <a:t>Click to edit Master text styles</a:t>
            </a:r>
          </a:p>
        </p:txBody>
      </p:sp>
      <p:sp>
        <p:nvSpPr>
          <p:cNvPr id="14" name="Text Placeholder 12"/>
          <p:cNvSpPr>
            <a:spLocks noGrp="1"/>
          </p:cNvSpPr>
          <p:nvPr>
            <p:ph type="body" sz="quarter" idx="19"/>
          </p:nvPr>
        </p:nvSpPr>
        <p:spPr>
          <a:xfrm>
            <a:off x="3695700" y="3048000"/>
            <a:ext cx="1752600" cy="1143000"/>
          </a:xfrm>
        </p:spPr>
        <p:txBody>
          <a:bodyPr>
            <a:normAutofit/>
          </a:bodyPr>
          <a:lstStyle>
            <a:lvl1pPr>
              <a:defRPr sz="1600" b="1"/>
            </a:lvl1pPr>
          </a:lstStyle>
          <a:p>
            <a:pPr lvl="0"/>
            <a:r>
              <a:rPr lang="en-US" dirty="0" smtClean="0"/>
              <a:t>Click to edit Master text styles</a:t>
            </a:r>
          </a:p>
        </p:txBody>
      </p:sp>
      <p:sp>
        <p:nvSpPr>
          <p:cNvPr id="16" name="Text Placeholder 12"/>
          <p:cNvSpPr>
            <a:spLocks noGrp="1"/>
          </p:cNvSpPr>
          <p:nvPr>
            <p:ph type="body" sz="quarter" idx="21"/>
          </p:nvPr>
        </p:nvSpPr>
        <p:spPr>
          <a:xfrm>
            <a:off x="1905000" y="3886200"/>
            <a:ext cx="1752600" cy="1752600"/>
          </a:xfrm>
        </p:spPr>
        <p:txBody>
          <a:bodyPr>
            <a:normAutofit/>
          </a:bodyPr>
          <a:lstStyle>
            <a:lvl1pPr>
              <a:defRPr sz="1600" b="1"/>
            </a:lvl1pPr>
          </a:lstStyle>
          <a:p>
            <a:pPr lvl="0"/>
            <a:r>
              <a:rPr lang="en-US" dirty="0" smtClean="0"/>
              <a:t>Click to edit Master text styles</a:t>
            </a:r>
          </a:p>
        </p:txBody>
      </p:sp>
      <p:sp>
        <p:nvSpPr>
          <p:cNvPr id="17" name="Text Placeholder 12"/>
          <p:cNvSpPr>
            <a:spLocks noGrp="1"/>
          </p:cNvSpPr>
          <p:nvPr>
            <p:ph type="body" sz="quarter" idx="22"/>
          </p:nvPr>
        </p:nvSpPr>
        <p:spPr>
          <a:xfrm>
            <a:off x="7251700" y="3886200"/>
            <a:ext cx="1752600" cy="1752600"/>
          </a:xfrm>
        </p:spPr>
        <p:txBody>
          <a:bodyPr>
            <a:normAutofit/>
          </a:bodyPr>
          <a:lstStyle>
            <a:lvl1pPr>
              <a:defRPr sz="1600" b="1"/>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ext Placeholder 11"/>
          <p:cNvSpPr>
            <a:spLocks noGrp="1"/>
          </p:cNvSpPr>
          <p:nvPr>
            <p:ph type="body" sz="quarter" idx="17" hasCustomPrompt="1"/>
          </p:nvPr>
        </p:nvSpPr>
        <p:spPr>
          <a:xfrm>
            <a:off x="4419600" y="2590800"/>
            <a:ext cx="4572000" cy="3657600"/>
          </a:xfrm>
          <a:custGeom>
            <a:avLst/>
            <a:gdLst>
              <a:gd name="connsiteX0" fmla="*/ 0 w 4419600"/>
              <a:gd name="connsiteY0" fmla="*/ 0 h 4343400"/>
              <a:gd name="connsiteX1" fmla="*/ 3895612 w 4419600"/>
              <a:gd name="connsiteY1" fmla="*/ 0 h 4343400"/>
              <a:gd name="connsiteX2" fmla="*/ 4419600 w 4419600"/>
              <a:gd name="connsiteY2" fmla="*/ 2171700 h 4343400"/>
              <a:gd name="connsiteX3" fmla="*/ 3895612 w 4419600"/>
              <a:gd name="connsiteY3" fmla="*/ 4343400 h 4343400"/>
              <a:gd name="connsiteX4" fmla="*/ 0 w 4419600"/>
              <a:gd name="connsiteY4" fmla="*/ 4343400 h 4343400"/>
              <a:gd name="connsiteX5" fmla="*/ 523988 w 4419600"/>
              <a:gd name="connsiteY5" fmla="*/ 2171700 h 4343400"/>
              <a:gd name="connsiteX6" fmla="*/ 0 w 4419600"/>
              <a:gd name="connsiteY6" fmla="*/ 0 h 4343400"/>
              <a:gd name="connsiteX0" fmla="*/ 0 w 3895612"/>
              <a:gd name="connsiteY0" fmla="*/ 0 h 4343400"/>
              <a:gd name="connsiteX1" fmla="*/ 3895612 w 3895612"/>
              <a:gd name="connsiteY1" fmla="*/ 0 h 4343400"/>
              <a:gd name="connsiteX2" fmla="*/ 3895612 w 3895612"/>
              <a:gd name="connsiteY2" fmla="*/ 4343400 h 4343400"/>
              <a:gd name="connsiteX3" fmla="*/ 0 w 3895612"/>
              <a:gd name="connsiteY3" fmla="*/ 4343400 h 4343400"/>
              <a:gd name="connsiteX4" fmla="*/ 523988 w 3895612"/>
              <a:gd name="connsiteY4" fmla="*/ 2171700 h 4343400"/>
              <a:gd name="connsiteX5" fmla="*/ 0 w 3895612"/>
              <a:gd name="connsiteY5"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612" h="4343400">
                <a:moveTo>
                  <a:pt x="0" y="0"/>
                </a:moveTo>
                <a:lnTo>
                  <a:pt x="3895612" y="0"/>
                </a:lnTo>
                <a:lnTo>
                  <a:pt x="3895612" y="4343400"/>
                </a:lnTo>
                <a:lnTo>
                  <a:pt x="0" y="4343400"/>
                </a:lnTo>
                <a:lnTo>
                  <a:pt x="523988" y="2171700"/>
                </a:lnTo>
                <a:lnTo>
                  <a:pt x="0" y="0"/>
                </a:lnTo>
                <a:close/>
              </a:path>
            </a:pathLst>
          </a:cu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p:spPr>
        <p:style>
          <a:lnRef idx="1">
            <a:schemeClr val="accent6"/>
          </a:lnRef>
          <a:fillRef idx="2">
            <a:schemeClr val="accent6"/>
          </a:fillRef>
          <a:effectRef idx="1">
            <a:schemeClr val="accent6"/>
          </a:effectRef>
          <a:fontRef idx="none"/>
        </p:style>
        <p:txBody>
          <a:bodyPr vert="horz" rIns="365760" anchor="t">
            <a:normAutofit/>
          </a:bodyPr>
          <a:lstStyle>
            <a:lvl1pPr marL="625475" indent="0" algn="r">
              <a:spcBef>
                <a:spcPts val="1200"/>
              </a:spcBef>
              <a:defRPr kumimoji="0" lang="en-US" sz="2400" b="1" kern="1200" dirty="0" smtClean="0">
                <a:solidFill>
                  <a:schemeClr val="bg1"/>
                </a:solidFill>
                <a:effectLst/>
                <a:latin typeface="+mj-lt"/>
                <a:ea typeface="+mn-ea"/>
                <a:cs typeface="+mn-cs"/>
              </a:defRPr>
            </a:lvl1pPr>
            <a:lvl2pPr marL="1082675" indent="-246063">
              <a:defRPr kumimoji="0" lang="en-US" sz="2400" b="1" kern="1200" dirty="0" smtClean="0">
                <a:solidFill>
                  <a:schemeClr val="bg1"/>
                </a:solidFill>
                <a:effectLst/>
                <a:latin typeface="+mj-lt"/>
                <a:ea typeface="+mn-ea"/>
                <a:cs typeface="+mn-cs"/>
              </a:defRPr>
            </a:lvl2pPr>
            <a:lvl3pPr marL="1312863" indent="-246063">
              <a:defRPr kumimoji="0" lang="en-US" sz="2400" b="1" kern="1200" dirty="0" smtClean="0">
                <a:solidFill>
                  <a:schemeClr val="bg1"/>
                </a:solidFill>
                <a:effectLst/>
                <a:latin typeface="+mj-lt"/>
                <a:ea typeface="+mn-ea"/>
                <a:cs typeface="+mn-cs"/>
              </a:defRPr>
            </a:lvl3pPr>
            <a:lvl4pPr marL="1485900" indent="-209550">
              <a:defRPr kumimoji="0" lang="en-US" sz="2400" b="1" kern="1200" dirty="0" smtClean="0">
                <a:solidFill>
                  <a:schemeClr val="bg1"/>
                </a:solidFill>
                <a:effectLst/>
                <a:latin typeface="+mj-lt"/>
                <a:ea typeface="+mn-ea"/>
                <a:cs typeface="+mn-cs"/>
              </a:defRPr>
            </a:lvl4pPr>
            <a:lvl5pPr marL="1654175" indent="-209550">
              <a:defRPr kumimoji="0" lang="en-US" sz="2400" b="1" kern="1200" dirty="0">
                <a:solidFill>
                  <a:schemeClr val="bg1"/>
                </a:solidFill>
                <a:effectLst/>
                <a:latin typeface="+mj-lt"/>
                <a:ea typeface="+mn-ea"/>
                <a:cs typeface="+mn-cs"/>
              </a:defRPr>
            </a:lvl5pPr>
          </a:lstStyle>
          <a:p>
            <a:pPr marL="0" lvl="0" indent="0" algn="r" rtl="0" eaLnBrk="1" latinLnBrk="0" hangingPunct="1">
              <a:spcBef>
                <a:spcPts val="1200"/>
              </a:spcBef>
              <a:buClr>
                <a:schemeClr val="accent3"/>
              </a:buClr>
              <a:buSzPct val="95000"/>
              <a:buFont typeface="Wingdings 2"/>
              <a:buNone/>
            </a:pPr>
            <a:r>
              <a:rPr lang="en-US" dirty="0" smtClean="0"/>
              <a:t>IMPACT</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6" hasCustomPrompt="1"/>
          </p:nvPr>
        </p:nvSpPr>
        <p:spPr>
          <a:xfrm>
            <a:off x="152400" y="2590800"/>
            <a:ext cx="4648200" cy="3657600"/>
          </a:xfrm>
          <a:prstGeom prst="homePlate">
            <a:avLst>
              <a:gd name="adj" fmla="val 15190"/>
            </a:avLst>
          </a:pr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p:spPr>
        <p:style>
          <a:lnRef idx="1">
            <a:schemeClr val="accent6"/>
          </a:lnRef>
          <a:fillRef idx="2">
            <a:schemeClr val="accent6"/>
          </a:fillRef>
          <a:effectRef idx="1">
            <a:schemeClr val="accent6"/>
          </a:effectRef>
          <a:fontRef idx="none"/>
        </p:style>
        <p:txBody>
          <a:bodyPr rIns="365760" anchor="t">
            <a:normAutofit/>
          </a:bodyPr>
          <a:lstStyle>
            <a:lvl1pPr algn="r">
              <a:spcBef>
                <a:spcPts val="1200"/>
              </a:spcBef>
              <a:defRPr kumimoji="0" lang="en-US" sz="2400" b="1" kern="1200" dirty="0" smtClean="0">
                <a:solidFill>
                  <a:schemeClr val="bg1"/>
                </a:solidFill>
                <a:effectLst/>
                <a:latin typeface="+mj-lt"/>
                <a:ea typeface="+mn-ea"/>
                <a:cs typeface="+mn-cs"/>
              </a:defRPr>
            </a:lvl1pPr>
            <a:lvl2pPr>
              <a:defRPr sz="1600"/>
            </a:lvl2pPr>
            <a:lvl3pPr>
              <a:defRPr sz="1600"/>
            </a:lvl3pPr>
            <a:lvl4pPr>
              <a:defRPr sz="1400"/>
            </a:lvl4pPr>
            <a:lvl5pPr>
              <a:defRPr sz="1400"/>
            </a:lvl5pPr>
          </a:lstStyle>
          <a:p>
            <a:pPr lvl="0"/>
            <a:r>
              <a:rPr lang="en-US" dirty="0" smtClean="0"/>
              <a:t>SOLUTION</a:t>
            </a:r>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9" name="Text Placeholder 8"/>
          <p:cNvSpPr>
            <a:spLocks noGrp="1"/>
          </p:cNvSpPr>
          <p:nvPr>
            <p:ph type="body" sz="quarter" idx="14" hasCustomPrompt="1"/>
          </p:nvPr>
        </p:nvSpPr>
        <p:spPr>
          <a:xfrm>
            <a:off x="152400" y="1066800"/>
            <a:ext cx="8839200" cy="1523999"/>
          </a:xfrm>
          <a:custGeom>
            <a:avLst/>
            <a:gdLst>
              <a:gd name="connsiteX0" fmla="*/ 0 w 8839200"/>
              <a:gd name="connsiteY0" fmla="*/ 0 h 1676400"/>
              <a:gd name="connsiteX1" fmla="*/ 1473200 w 8839200"/>
              <a:gd name="connsiteY1" fmla="*/ 0 h 1676400"/>
              <a:gd name="connsiteX2" fmla="*/ 1473200 w 8839200"/>
              <a:gd name="connsiteY2" fmla="*/ 0 h 1676400"/>
              <a:gd name="connsiteX3" fmla="*/ 3683000 w 8839200"/>
              <a:gd name="connsiteY3" fmla="*/ 0 h 1676400"/>
              <a:gd name="connsiteX4" fmla="*/ 8839200 w 8839200"/>
              <a:gd name="connsiteY4" fmla="*/ 0 h 1676400"/>
              <a:gd name="connsiteX5" fmla="*/ 8839200 w 8839200"/>
              <a:gd name="connsiteY5" fmla="*/ 977900 h 1676400"/>
              <a:gd name="connsiteX6" fmla="*/ 8839200 w 8839200"/>
              <a:gd name="connsiteY6" fmla="*/ 977900 h 1676400"/>
              <a:gd name="connsiteX7" fmla="*/ 8839200 w 8839200"/>
              <a:gd name="connsiteY7" fmla="*/ 1397000 h 1676400"/>
              <a:gd name="connsiteX8" fmla="*/ 8839200 w 8839200"/>
              <a:gd name="connsiteY8" fmla="*/ 1676400 h 1676400"/>
              <a:gd name="connsiteX9" fmla="*/ 3683000 w 8839200"/>
              <a:gd name="connsiteY9" fmla="*/ 1676400 h 1676400"/>
              <a:gd name="connsiteX10" fmla="*/ 2501935 w 8839200"/>
              <a:gd name="connsiteY10" fmla="*/ 2087269 h 1676400"/>
              <a:gd name="connsiteX11" fmla="*/ 1473200 w 8839200"/>
              <a:gd name="connsiteY11" fmla="*/ 1676400 h 1676400"/>
              <a:gd name="connsiteX12" fmla="*/ 0 w 8839200"/>
              <a:gd name="connsiteY12" fmla="*/ 1676400 h 1676400"/>
              <a:gd name="connsiteX13" fmla="*/ 0 w 8839200"/>
              <a:gd name="connsiteY13" fmla="*/ 1397000 h 1676400"/>
              <a:gd name="connsiteX14" fmla="*/ 0 w 8839200"/>
              <a:gd name="connsiteY14" fmla="*/ 977900 h 1676400"/>
              <a:gd name="connsiteX15" fmla="*/ 0 w 8839200"/>
              <a:gd name="connsiteY15" fmla="*/ 977900 h 1676400"/>
              <a:gd name="connsiteX16" fmla="*/ 0 w 8839200"/>
              <a:gd name="connsiteY16" fmla="*/ 0 h 1676400"/>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1473200 w 8839200"/>
              <a:gd name="connsiteY11" fmla="*/ 1676400 h 2087269"/>
              <a:gd name="connsiteX12" fmla="*/ 698500 w 8839200"/>
              <a:gd name="connsiteY12" fmla="*/ 1676400 h 2087269"/>
              <a:gd name="connsiteX13" fmla="*/ 0 w 8839200"/>
              <a:gd name="connsiteY13" fmla="*/ 1676400 h 2087269"/>
              <a:gd name="connsiteX14" fmla="*/ 0 w 8839200"/>
              <a:gd name="connsiteY14" fmla="*/ 1397000 h 2087269"/>
              <a:gd name="connsiteX15" fmla="*/ 0 w 8839200"/>
              <a:gd name="connsiteY15" fmla="*/ 977900 h 2087269"/>
              <a:gd name="connsiteX16" fmla="*/ 0 w 8839200"/>
              <a:gd name="connsiteY16" fmla="*/ 977900 h 2087269"/>
              <a:gd name="connsiteX17" fmla="*/ 0 w 8839200"/>
              <a:gd name="connsiteY17"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1016000 w 8839200"/>
              <a:gd name="connsiteY11" fmla="*/ 1676400 h 2087269"/>
              <a:gd name="connsiteX12" fmla="*/ 698500 w 8839200"/>
              <a:gd name="connsiteY12" fmla="*/ 1676400 h 2087269"/>
              <a:gd name="connsiteX13" fmla="*/ 0 w 8839200"/>
              <a:gd name="connsiteY13" fmla="*/ 1676400 h 2087269"/>
              <a:gd name="connsiteX14" fmla="*/ 0 w 8839200"/>
              <a:gd name="connsiteY14" fmla="*/ 1397000 h 2087269"/>
              <a:gd name="connsiteX15" fmla="*/ 0 w 8839200"/>
              <a:gd name="connsiteY15" fmla="*/ 977900 h 2087269"/>
              <a:gd name="connsiteX16" fmla="*/ 0 w 8839200"/>
              <a:gd name="connsiteY16" fmla="*/ 977900 h 2087269"/>
              <a:gd name="connsiteX17" fmla="*/ 0 w 8839200"/>
              <a:gd name="connsiteY17"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10160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25019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95500"/>
              <a:gd name="connsiteX1" fmla="*/ 1473200 w 8839200"/>
              <a:gd name="connsiteY1" fmla="*/ 0 h 2095500"/>
              <a:gd name="connsiteX2" fmla="*/ 1473200 w 8839200"/>
              <a:gd name="connsiteY2" fmla="*/ 0 h 2095500"/>
              <a:gd name="connsiteX3" fmla="*/ 3683000 w 8839200"/>
              <a:gd name="connsiteY3" fmla="*/ 0 h 2095500"/>
              <a:gd name="connsiteX4" fmla="*/ 8839200 w 8839200"/>
              <a:gd name="connsiteY4" fmla="*/ 0 h 2095500"/>
              <a:gd name="connsiteX5" fmla="*/ 8839200 w 8839200"/>
              <a:gd name="connsiteY5" fmla="*/ 977900 h 2095500"/>
              <a:gd name="connsiteX6" fmla="*/ 8839200 w 8839200"/>
              <a:gd name="connsiteY6" fmla="*/ 977900 h 2095500"/>
              <a:gd name="connsiteX7" fmla="*/ 8839200 w 8839200"/>
              <a:gd name="connsiteY7" fmla="*/ 1397000 h 2095500"/>
              <a:gd name="connsiteX8" fmla="*/ 8839200 w 8839200"/>
              <a:gd name="connsiteY8" fmla="*/ 1676400 h 2095500"/>
              <a:gd name="connsiteX9" fmla="*/ 2387600 w 8839200"/>
              <a:gd name="connsiteY9" fmla="*/ 1676400 h 2095500"/>
              <a:gd name="connsiteX10" fmla="*/ 2501935 w 8839200"/>
              <a:gd name="connsiteY10" fmla="*/ 2087269 h 2095500"/>
              <a:gd name="connsiteX11" fmla="*/ 1181100 w 8839200"/>
              <a:gd name="connsiteY11" fmla="*/ 2095500 h 2095500"/>
              <a:gd name="connsiteX12" fmla="*/ 482600 w 8839200"/>
              <a:gd name="connsiteY12" fmla="*/ 1676400 h 2095500"/>
              <a:gd name="connsiteX13" fmla="*/ 0 w 8839200"/>
              <a:gd name="connsiteY13" fmla="*/ 1676400 h 2095500"/>
              <a:gd name="connsiteX14" fmla="*/ 0 w 8839200"/>
              <a:gd name="connsiteY14" fmla="*/ 1397000 h 2095500"/>
              <a:gd name="connsiteX15" fmla="*/ 0 w 8839200"/>
              <a:gd name="connsiteY15" fmla="*/ 977900 h 2095500"/>
              <a:gd name="connsiteX16" fmla="*/ 0 w 8839200"/>
              <a:gd name="connsiteY16" fmla="*/ 977900 h 2095500"/>
              <a:gd name="connsiteX17" fmla="*/ 0 w 8839200"/>
              <a:gd name="connsiteY17" fmla="*/ 0 h 2095500"/>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25019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14351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14351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1858669"/>
              <a:gd name="connsiteX1" fmla="*/ 1473200 w 8839200"/>
              <a:gd name="connsiteY1" fmla="*/ 0 h 1858669"/>
              <a:gd name="connsiteX2" fmla="*/ 1473200 w 8839200"/>
              <a:gd name="connsiteY2" fmla="*/ 0 h 1858669"/>
              <a:gd name="connsiteX3" fmla="*/ 3683000 w 8839200"/>
              <a:gd name="connsiteY3" fmla="*/ 0 h 1858669"/>
              <a:gd name="connsiteX4" fmla="*/ 8839200 w 8839200"/>
              <a:gd name="connsiteY4" fmla="*/ 0 h 1858669"/>
              <a:gd name="connsiteX5" fmla="*/ 8839200 w 8839200"/>
              <a:gd name="connsiteY5" fmla="*/ 977900 h 1858669"/>
              <a:gd name="connsiteX6" fmla="*/ 8839200 w 8839200"/>
              <a:gd name="connsiteY6" fmla="*/ 977900 h 1858669"/>
              <a:gd name="connsiteX7" fmla="*/ 8839200 w 8839200"/>
              <a:gd name="connsiteY7" fmla="*/ 1397000 h 1858669"/>
              <a:gd name="connsiteX8" fmla="*/ 8839200 w 8839200"/>
              <a:gd name="connsiteY8" fmla="*/ 1676400 h 1858669"/>
              <a:gd name="connsiteX9" fmla="*/ 2387600 w 8839200"/>
              <a:gd name="connsiteY9" fmla="*/ 1676400 h 1858669"/>
              <a:gd name="connsiteX10" fmla="*/ 1435135 w 8839200"/>
              <a:gd name="connsiteY10" fmla="*/ 1858669 h 1858669"/>
              <a:gd name="connsiteX11" fmla="*/ 482600 w 8839200"/>
              <a:gd name="connsiteY11" fmla="*/ 1676400 h 1858669"/>
              <a:gd name="connsiteX12" fmla="*/ 0 w 8839200"/>
              <a:gd name="connsiteY12" fmla="*/ 1676400 h 1858669"/>
              <a:gd name="connsiteX13" fmla="*/ 0 w 8839200"/>
              <a:gd name="connsiteY13" fmla="*/ 1397000 h 1858669"/>
              <a:gd name="connsiteX14" fmla="*/ 0 w 8839200"/>
              <a:gd name="connsiteY14" fmla="*/ 977900 h 1858669"/>
              <a:gd name="connsiteX15" fmla="*/ 0 w 8839200"/>
              <a:gd name="connsiteY15" fmla="*/ 977900 h 1858669"/>
              <a:gd name="connsiteX16" fmla="*/ 0 w 8839200"/>
              <a:gd name="connsiteY16" fmla="*/ 0 h 1858669"/>
              <a:gd name="connsiteX0" fmla="*/ 0 w 8839200"/>
              <a:gd name="connsiteY0" fmla="*/ 0 h 1858669"/>
              <a:gd name="connsiteX1" fmla="*/ 1473200 w 8839200"/>
              <a:gd name="connsiteY1" fmla="*/ 0 h 1858669"/>
              <a:gd name="connsiteX2" fmla="*/ 1473200 w 8839200"/>
              <a:gd name="connsiteY2" fmla="*/ 0 h 1858669"/>
              <a:gd name="connsiteX3" fmla="*/ 3683000 w 8839200"/>
              <a:gd name="connsiteY3" fmla="*/ 0 h 1858669"/>
              <a:gd name="connsiteX4" fmla="*/ 8839200 w 8839200"/>
              <a:gd name="connsiteY4" fmla="*/ 0 h 1858669"/>
              <a:gd name="connsiteX5" fmla="*/ 8839200 w 8839200"/>
              <a:gd name="connsiteY5" fmla="*/ 977900 h 1858669"/>
              <a:gd name="connsiteX6" fmla="*/ 8839200 w 8839200"/>
              <a:gd name="connsiteY6" fmla="*/ 977900 h 1858669"/>
              <a:gd name="connsiteX7" fmla="*/ 8839200 w 8839200"/>
              <a:gd name="connsiteY7" fmla="*/ 1397000 h 1858669"/>
              <a:gd name="connsiteX8" fmla="*/ 8839200 w 8839200"/>
              <a:gd name="connsiteY8" fmla="*/ 1676400 h 1858669"/>
              <a:gd name="connsiteX9" fmla="*/ 2387600 w 8839200"/>
              <a:gd name="connsiteY9" fmla="*/ 1676400 h 1858669"/>
              <a:gd name="connsiteX10" fmla="*/ 1435135 w 8839200"/>
              <a:gd name="connsiteY10" fmla="*/ 1858669 h 1858669"/>
              <a:gd name="connsiteX11" fmla="*/ 482600 w 8839200"/>
              <a:gd name="connsiteY11" fmla="*/ 1676400 h 1858669"/>
              <a:gd name="connsiteX12" fmla="*/ 0 w 8839200"/>
              <a:gd name="connsiteY12" fmla="*/ 1676400 h 1858669"/>
              <a:gd name="connsiteX13" fmla="*/ 0 w 8839200"/>
              <a:gd name="connsiteY13" fmla="*/ 1397000 h 1858669"/>
              <a:gd name="connsiteX14" fmla="*/ 0 w 8839200"/>
              <a:gd name="connsiteY14" fmla="*/ 977900 h 1858669"/>
              <a:gd name="connsiteX15" fmla="*/ 0 w 8839200"/>
              <a:gd name="connsiteY15" fmla="*/ 977900 h 1858669"/>
              <a:gd name="connsiteX16" fmla="*/ 0 w 8839200"/>
              <a:gd name="connsiteY16" fmla="*/ 0 h 1858669"/>
              <a:gd name="connsiteX0" fmla="*/ 0 w 8839200"/>
              <a:gd name="connsiteY0" fmla="*/ 0 h 1858669"/>
              <a:gd name="connsiteX1" fmla="*/ 1473200 w 8839200"/>
              <a:gd name="connsiteY1" fmla="*/ 0 h 1858669"/>
              <a:gd name="connsiteX2" fmla="*/ 1473200 w 8839200"/>
              <a:gd name="connsiteY2" fmla="*/ 0 h 1858669"/>
              <a:gd name="connsiteX3" fmla="*/ 3683000 w 8839200"/>
              <a:gd name="connsiteY3" fmla="*/ 0 h 1858669"/>
              <a:gd name="connsiteX4" fmla="*/ 8839200 w 8839200"/>
              <a:gd name="connsiteY4" fmla="*/ 0 h 1858669"/>
              <a:gd name="connsiteX5" fmla="*/ 8839200 w 8839200"/>
              <a:gd name="connsiteY5" fmla="*/ 977900 h 1858669"/>
              <a:gd name="connsiteX6" fmla="*/ 8839200 w 8839200"/>
              <a:gd name="connsiteY6" fmla="*/ 977900 h 1858669"/>
              <a:gd name="connsiteX7" fmla="*/ 8839200 w 8839200"/>
              <a:gd name="connsiteY7" fmla="*/ 1397000 h 1858669"/>
              <a:gd name="connsiteX8" fmla="*/ 8839200 w 8839200"/>
              <a:gd name="connsiteY8" fmla="*/ 1676400 h 1858669"/>
              <a:gd name="connsiteX9" fmla="*/ 2387600 w 8839200"/>
              <a:gd name="connsiteY9" fmla="*/ 1676400 h 1858669"/>
              <a:gd name="connsiteX10" fmla="*/ 1384335 w 8839200"/>
              <a:gd name="connsiteY10" fmla="*/ 1858669 h 1858669"/>
              <a:gd name="connsiteX11" fmla="*/ 482600 w 8839200"/>
              <a:gd name="connsiteY11" fmla="*/ 1676400 h 1858669"/>
              <a:gd name="connsiteX12" fmla="*/ 0 w 8839200"/>
              <a:gd name="connsiteY12" fmla="*/ 1676400 h 1858669"/>
              <a:gd name="connsiteX13" fmla="*/ 0 w 8839200"/>
              <a:gd name="connsiteY13" fmla="*/ 1397000 h 1858669"/>
              <a:gd name="connsiteX14" fmla="*/ 0 w 8839200"/>
              <a:gd name="connsiteY14" fmla="*/ 977900 h 1858669"/>
              <a:gd name="connsiteX15" fmla="*/ 0 w 8839200"/>
              <a:gd name="connsiteY15" fmla="*/ 977900 h 1858669"/>
              <a:gd name="connsiteX16" fmla="*/ 0 w 8839200"/>
              <a:gd name="connsiteY16" fmla="*/ 0 h 1858669"/>
              <a:gd name="connsiteX0" fmla="*/ 0 w 8839200"/>
              <a:gd name="connsiteY0" fmla="*/ 0 h 1939481"/>
              <a:gd name="connsiteX1" fmla="*/ 1473200 w 8839200"/>
              <a:gd name="connsiteY1" fmla="*/ 0 h 1939481"/>
              <a:gd name="connsiteX2" fmla="*/ 1473200 w 8839200"/>
              <a:gd name="connsiteY2" fmla="*/ 0 h 1939481"/>
              <a:gd name="connsiteX3" fmla="*/ 3683000 w 8839200"/>
              <a:gd name="connsiteY3" fmla="*/ 0 h 1939481"/>
              <a:gd name="connsiteX4" fmla="*/ 8839200 w 8839200"/>
              <a:gd name="connsiteY4" fmla="*/ 0 h 1939481"/>
              <a:gd name="connsiteX5" fmla="*/ 8839200 w 8839200"/>
              <a:gd name="connsiteY5" fmla="*/ 977900 h 1939481"/>
              <a:gd name="connsiteX6" fmla="*/ 8839200 w 8839200"/>
              <a:gd name="connsiteY6" fmla="*/ 977900 h 1939481"/>
              <a:gd name="connsiteX7" fmla="*/ 8839200 w 8839200"/>
              <a:gd name="connsiteY7" fmla="*/ 1397000 h 1939481"/>
              <a:gd name="connsiteX8" fmla="*/ 8839200 w 8839200"/>
              <a:gd name="connsiteY8" fmla="*/ 1676400 h 1939481"/>
              <a:gd name="connsiteX9" fmla="*/ 2387600 w 8839200"/>
              <a:gd name="connsiteY9" fmla="*/ 1676400 h 1939481"/>
              <a:gd name="connsiteX10" fmla="*/ 1409735 w 8839200"/>
              <a:gd name="connsiteY10" fmla="*/ 1939481 h 1939481"/>
              <a:gd name="connsiteX11" fmla="*/ 482600 w 8839200"/>
              <a:gd name="connsiteY11" fmla="*/ 1676400 h 1939481"/>
              <a:gd name="connsiteX12" fmla="*/ 0 w 8839200"/>
              <a:gd name="connsiteY12" fmla="*/ 1676400 h 1939481"/>
              <a:gd name="connsiteX13" fmla="*/ 0 w 8839200"/>
              <a:gd name="connsiteY13" fmla="*/ 1397000 h 1939481"/>
              <a:gd name="connsiteX14" fmla="*/ 0 w 8839200"/>
              <a:gd name="connsiteY14" fmla="*/ 977900 h 1939481"/>
              <a:gd name="connsiteX15" fmla="*/ 0 w 8839200"/>
              <a:gd name="connsiteY15" fmla="*/ 977900 h 1939481"/>
              <a:gd name="connsiteX16" fmla="*/ 0 w 8839200"/>
              <a:gd name="connsiteY16" fmla="*/ 0 h 193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39200" h="1939481">
                <a:moveTo>
                  <a:pt x="0" y="0"/>
                </a:moveTo>
                <a:lnTo>
                  <a:pt x="1473200" y="0"/>
                </a:lnTo>
                <a:lnTo>
                  <a:pt x="1473200" y="0"/>
                </a:lnTo>
                <a:lnTo>
                  <a:pt x="3683000" y="0"/>
                </a:lnTo>
                <a:lnTo>
                  <a:pt x="8839200" y="0"/>
                </a:lnTo>
                <a:lnTo>
                  <a:pt x="8839200" y="977900"/>
                </a:lnTo>
                <a:lnTo>
                  <a:pt x="8839200" y="977900"/>
                </a:lnTo>
                <a:lnTo>
                  <a:pt x="8839200" y="1397000"/>
                </a:lnTo>
                <a:lnTo>
                  <a:pt x="8839200" y="1676400"/>
                </a:lnTo>
                <a:lnTo>
                  <a:pt x="2387600" y="1676400"/>
                </a:lnTo>
                <a:lnTo>
                  <a:pt x="1409735" y="1939481"/>
                </a:lnTo>
                <a:lnTo>
                  <a:pt x="482600" y="1676400"/>
                </a:lnTo>
                <a:lnTo>
                  <a:pt x="0" y="1676400"/>
                </a:lnTo>
                <a:lnTo>
                  <a:pt x="0" y="1397000"/>
                </a:lnTo>
                <a:lnTo>
                  <a:pt x="0" y="977900"/>
                </a:lnTo>
                <a:lnTo>
                  <a:pt x="0" y="977900"/>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p:spPr>
        <p:style>
          <a:lnRef idx="1">
            <a:schemeClr val="accent6"/>
          </a:lnRef>
          <a:fillRef idx="2">
            <a:schemeClr val="accent6"/>
          </a:fillRef>
          <a:effectRef idx="1">
            <a:schemeClr val="accent6"/>
          </a:effectRef>
          <a:fontRef idx="none"/>
        </p:style>
        <p:txBody>
          <a:bodyPr bIns="274320" anchor="t">
            <a:normAutofit/>
          </a:bodyPr>
          <a:lstStyle>
            <a:lvl1pPr algn="ctr">
              <a:defRPr sz="2400" b="1">
                <a:solidFill>
                  <a:schemeClr val="bg1"/>
                </a:solidFill>
                <a:effectLst/>
                <a:latin typeface="+mj-lt"/>
              </a:defRPr>
            </a:lvl1pPr>
          </a:lstStyle>
          <a:p>
            <a:pPr lvl="0"/>
            <a:r>
              <a:rPr lang="en-US" dirty="0" smtClean="0"/>
              <a:t>NATIONAL CHALLENGE</a:t>
            </a:r>
            <a:endParaRPr lang="en-US" dirty="0"/>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0" kern="1200" dirty="0" smtClean="0">
                <a:solidFill>
                  <a:schemeClr val="tx1"/>
                </a:solidFill>
                <a:effectLst>
                  <a:outerShdw blurRad="50800" dist="38100" dir="5400000" algn="t" rotWithShape="0">
                    <a:srgbClr val="480000">
                      <a:alpha val="40000"/>
                    </a:srgbClr>
                  </a:outerShdw>
                </a:effectLst>
                <a:latin typeface="+mn-lt"/>
                <a:ea typeface="+mn-ea"/>
                <a:cs typeface="+mn-cs"/>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dirty="0"/>
          </a:p>
        </p:txBody>
      </p:sp>
      <p:sp>
        <p:nvSpPr>
          <p:cNvPr id="5" name="Slide Number Placeholder 4"/>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
        <p:nvSpPr>
          <p:cNvPr id="9" name="Text Placeholder 8"/>
          <p:cNvSpPr>
            <a:spLocks noGrp="1"/>
          </p:cNvSpPr>
          <p:nvPr>
            <p:ph type="body" sz="quarter" idx="14"/>
          </p:nvPr>
        </p:nvSpPr>
        <p:spPr>
          <a:xfrm>
            <a:off x="152400" y="1371600"/>
            <a:ext cx="4038600" cy="457200"/>
          </a:xfrm>
        </p:spPr>
        <p:txBody>
          <a:bodyPr anchor="ctr">
            <a:normAutofit/>
          </a:bodyPr>
          <a:lstStyle>
            <a:lvl1pPr algn="ctr">
              <a:defRPr sz="2400" b="1">
                <a:solidFill>
                  <a:srgbClr val="00B050"/>
                </a:solidFill>
                <a:effectLst>
                  <a:outerShdw blurRad="50800" dist="38100" dir="5400000" algn="t" rotWithShape="0">
                    <a:srgbClr val="92D050">
                      <a:alpha val="40000"/>
                    </a:srgbClr>
                  </a:outerShdw>
                </a:effectLst>
              </a:defRPr>
            </a:lvl1pPr>
          </a:lstStyle>
          <a:p>
            <a:pPr lvl="0"/>
            <a:r>
              <a:rPr lang="en-US" dirty="0" smtClean="0"/>
              <a:t>Click to edit Master text styles</a:t>
            </a:r>
            <a:endParaRPr lang="en-US" dirty="0"/>
          </a:p>
        </p:txBody>
      </p:sp>
      <p:sp>
        <p:nvSpPr>
          <p:cNvPr id="10" name="Text Placeholder 8"/>
          <p:cNvSpPr>
            <a:spLocks noGrp="1"/>
          </p:cNvSpPr>
          <p:nvPr>
            <p:ph type="body" sz="quarter" idx="15"/>
          </p:nvPr>
        </p:nvSpPr>
        <p:spPr>
          <a:xfrm>
            <a:off x="4419600" y="1371600"/>
            <a:ext cx="4572000" cy="457200"/>
          </a:xfrm>
        </p:spPr>
        <p:txBody>
          <a:bodyPr anchor="ctr">
            <a:normAutofit/>
          </a:bodyPr>
          <a:lstStyle>
            <a:lvl1pPr algn="ctr">
              <a:defRPr sz="2400" b="1">
                <a:solidFill>
                  <a:srgbClr val="B88C00"/>
                </a:solidFill>
                <a:effectLst>
                  <a:outerShdw blurRad="50800" dist="38100" dir="5400000" algn="t" rotWithShape="0">
                    <a:srgbClr val="FFC000">
                      <a:alpha val="40000"/>
                    </a:srgbClr>
                  </a:outerShdw>
                </a:effectLst>
              </a:defRPr>
            </a:lvl1pPr>
          </a:lstStyle>
          <a:p>
            <a:pPr lvl="0"/>
            <a:r>
              <a:rPr lang="en-US" dirty="0" smtClean="0"/>
              <a:t>Click to edit Master text styles</a:t>
            </a:r>
            <a:endParaRPr lang="en-US" dirty="0"/>
          </a:p>
        </p:txBody>
      </p:sp>
      <p:sp>
        <p:nvSpPr>
          <p:cNvPr id="12" name="Text Placeholder 11"/>
          <p:cNvSpPr>
            <a:spLocks noGrp="1"/>
          </p:cNvSpPr>
          <p:nvPr>
            <p:ph type="body" sz="quarter" idx="16"/>
          </p:nvPr>
        </p:nvSpPr>
        <p:spPr>
          <a:xfrm>
            <a:off x="152400" y="1905000"/>
            <a:ext cx="4648200" cy="4343400"/>
          </a:xfrm>
          <a:prstGeom prst="homePlate">
            <a:avLst>
              <a:gd name="adj" fmla="val 15190"/>
            </a:avLst>
          </a:prstGeom>
          <a:gradFill>
            <a:gsLst>
              <a:gs pos="0">
                <a:srgbClr val="92D050"/>
              </a:gs>
              <a:gs pos="43000">
                <a:srgbClr val="C0E399"/>
              </a:gs>
              <a:gs pos="93000">
                <a:srgbClr val="E9F5DB"/>
              </a:gs>
              <a:gs pos="100000">
                <a:srgbClr val="F5FBEF"/>
              </a:gs>
            </a:gsLst>
          </a:gradFill>
          <a:ln>
            <a:solidFill>
              <a:srgbClr val="92D050"/>
            </a:solidFill>
          </a:ln>
        </p:spPr>
        <p:style>
          <a:lnRef idx="1">
            <a:schemeClr val="accent1"/>
          </a:lnRef>
          <a:fillRef idx="2">
            <a:schemeClr val="accent1"/>
          </a:fillRef>
          <a:effectRef idx="1">
            <a:schemeClr val="accent1"/>
          </a:effectRef>
          <a:fontRef idx="none"/>
        </p:style>
        <p:txBody>
          <a:bodyPr anchor="ctr">
            <a:normAutofit/>
          </a:bodyPr>
          <a:lstStyle>
            <a:lvl1pPr>
              <a:spcBef>
                <a:spcPts val="1200"/>
              </a:spcBef>
              <a:defRPr sz="20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7"/>
          </p:nvPr>
        </p:nvSpPr>
        <p:spPr>
          <a:xfrm>
            <a:off x="4419600" y="1905000"/>
            <a:ext cx="4572000" cy="4343400"/>
          </a:xfrm>
          <a:custGeom>
            <a:avLst/>
            <a:gdLst>
              <a:gd name="connsiteX0" fmla="*/ 0 w 4419600"/>
              <a:gd name="connsiteY0" fmla="*/ 0 h 4343400"/>
              <a:gd name="connsiteX1" fmla="*/ 3895612 w 4419600"/>
              <a:gd name="connsiteY1" fmla="*/ 0 h 4343400"/>
              <a:gd name="connsiteX2" fmla="*/ 4419600 w 4419600"/>
              <a:gd name="connsiteY2" fmla="*/ 2171700 h 4343400"/>
              <a:gd name="connsiteX3" fmla="*/ 3895612 w 4419600"/>
              <a:gd name="connsiteY3" fmla="*/ 4343400 h 4343400"/>
              <a:gd name="connsiteX4" fmla="*/ 0 w 4419600"/>
              <a:gd name="connsiteY4" fmla="*/ 4343400 h 4343400"/>
              <a:gd name="connsiteX5" fmla="*/ 523988 w 4419600"/>
              <a:gd name="connsiteY5" fmla="*/ 2171700 h 4343400"/>
              <a:gd name="connsiteX6" fmla="*/ 0 w 4419600"/>
              <a:gd name="connsiteY6" fmla="*/ 0 h 4343400"/>
              <a:gd name="connsiteX0" fmla="*/ 0 w 3895612"/>
              <a:gd name="connsiteY0" fmla="*/ 0 h 4343400"/>
              <a:gd name="connsiteX1" fmla="*/ 3895612 w 3895612"/>
              <a:gd name="connsiteY1" fmla="*/ 0 h 4343400"/>
              <a:gd name="connsiteX2" fmla="*/ 3895612 w 3895612"/>
              <a:gd name="connsiteY2" fmla="*/ 4343400 h 4343400"/>
              <a:gd name="connsiteX3" fmla="*/ 0 w 3895612"/>
              <a:gd name="connsiteY3" fmla="*/ 4343400 h 4343400"/>
              <a:gd name="connsiteX4" fmla="*/ 523988 w 3895612"/>
              <a:gd name="connsiteY4" fmla="*/ 2171700 h 4343400"/>
              <a:gd name="connsiteX5" fmla="*/ 0 w 3895612"/>
              <a:gd name="connsiteY5"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612" h="4343400">
                <a:moveTo>
                  <a:pt x="0" y="0"/>
                </a:moveTo>
                <a:lnTo>
                  <a:pt x="3895612" y="0"/>
                </a:lnTo>
                <a:lnTo>
                  <a:pt x="3895612" y="4343400"/>
                </a:lnTo>
                <a:lnTo>
                  <a:pt x="0" y="4343400"/>
                </a:lnTo>
                <a:lnTo>
                  <a:pt x="523988" y="2171700"/>
                </a:lnTo>
                <a:lnTo>
                  <a:pt x="0" y="0"/>
                </a:lnTo>
                <a:close/>
              </a:path>
            </a:pathLst>
          </a:custGeom>
          <a:gradFill>
            <a:gsLst>
              <a:gs pos="0">
                <a:srgbClr val="FFC000"/>
              </a:gs>
              <a:gs pos="43000">
                <a:srgbClr val="FFE79B"/>
              </a:gs>
              <a:gs pos="93000">
                <a:srgbClr val="FFF4D1"/>
              </a:gs>
              <a:gs pos="100000">
                <a:srgbClr val="FFF7DD"/>
              </a:gs>
            </a:gsLst>
          </a:gradFill>
          <a:ln>
            <a:solidFill>
              <a:srgbClr val="FFC000"/>
            </a:solidFill>
          </a:ln>
        </p:spPr>
        <p:style>
          <a:lnRef idx="1">
            <a:schemeClr val="accent2"/>
          </a:lnRef>
          <a:fillRef idx="2">
            <a:schemeClr val="accent2"/>
          </a:fillRef>
          <a:effectRef idx="1">
            <a:schemeClr val="accent2"/>
          </a:effectRef>
          <a:fontRef idx="none"/>
        </p:style>
        <p:txBody>
          <a:bodyPr anchor="ctr">
            <a:normAutofit/>
          </a:bodyPr>
          <a:lstStyle>
            <a:lvl1pPr marL="625475" indent="0">
              <a:spcBef>
                <a:spcPts val="1200"/>
              </a:spcBef>
              <a:defRPr sz="2000"/>
            </a:lvl1pPr>
            <a:lvl2pPr marL="1082675" indent="-246063">
              <a:defRPr sz="1600"/>
            </a:lvl2pPr>
            <a:lvl3pPr marL="1312863" indent="-246063">
              <a:defRPr sz="1600"/>
            </a:lvl3pPr>
            <a:lvl4pPr marL="1485900" indent="-209550">
              <a:defRPr sz="1400"/>
            </a:lvl4pPr>
            <a:lvl5pPr marL="1654175" indent="-20955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NOAA’s Transition Package: November 4, 2008</a:t>
            </a:r>
            <a:endParaRPr lang="en-US"/>
          </a:p>
        </p:txBody>
      </p:sp>
      <p:sp>
        <p:nvSpPr>
          <p:cNvPr id="6" name="Slide Number Placeholder 5"/>
          <p:cNvSpPr>
            <a:spLocks noGrp="1"/>
          </p:cNvSpPr>
          <p:nvPr>
            <p:ph type="sldNum" sz="quarter" idx="12"/>
          </p:nvPr>
        </p:nvSpPr>
        <p:spPr/>
        <p:txBody>
          <a:bodyPr/>
          <a:lstStyle/>
          <a:p>
            <a:pPr>
              <a:defRPr/>
            </a:pPr>
            <a:fld id="{2101FC03-EF6B-4637-A3E0-B59B7A0B076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5135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219200"/>
            <a:ext cx="4038600" cy="5135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NOAA’s Transition Package: November 4, 2008</a:t>
            </a:r>
            <a:endParaRPr lang="en-US"/>
          </a:p>
        </p:txBody>
      </p:sp>
      <p:sp>
        <p:nvSpPr>
          <p:cNvPr id="7" name="Slide Number Placeholder 6"/>
          <p:cNvSpPr>
            <a:spLocks noGrp="1"/>
          </p:cNvSpPr>
          <p:nvPr>
            <p:ph type="sldNum" sz="quarter" idx="12"/>
          </p:nvPr>
        </p:nvSpPr>
        <p:spPr/>
        <p:txBody>
          <a:bodyPr/>
          <a:lstStyle/>
          <a:p>
            <a:pPr>
              <a:defRPr/>
            </a:pPr>
            <a:fld id="{59E99A4B-ADEF-4975-A4A6-70E906D605FB}"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2291"/>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NOAA’s Transition Package: November 4, 2008</a:t>
            </a:r>
            <a:endParaRPr lang="en-US"/>
          </a:p>
        </p:txBody>
      </p:sp>
      <p:sp>
        <p:nvSpPr>
          <p:cNvPr id="9" name="Slide Number Placeholder 8"/>
          <p:cNvSpPr>
            <a:spLocks noGrp="1"/>
          </p:cNvSpPr>
          <p:nvPr>
            <p:ph type="sldNum" sz="quarter" idx="12"/>
          </p:nvPr>
        </p:nvSpPr>
        <p:spPr/>
        <p:txBody>
          <a:bodyPr/>
          <a:lstStyle/>
          <a:p>
            <a:pPr>
              <a:defRPr/>
            </a:pPr>
            <a:fld id="{A6F96681-BF0C-467B-8D58-82E67A510D3C}"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NOAA’s Transition Package: November 4, 2008</a:t>
            </a:r>
            <a:endParaRPr lang="en-US"/>
          </a:p>
        </p:txBody>
      </p:sp>
      <p:sp>
        <p:nvSpPr>
          <p:cNvPr id="5" name="Slide Number Placeholder 4"/>
          <p:cNvSpPr>
            <a:spLocks noGrp="1"/>
          </p:cNvSpPr>
          <p:nvPr>
            <p:ph type="sldNum" sz="quarter" idx="12"/>
          </p:nvPr>
        </p:nvSpPr>
        <p:spPr/>
        <p:txBody>
          <a:bodyPr/>
          <a:lstStyle/>
          <a:p>
            <a:pPr>
              <a:defRPr/>
            </a:pPr>
            <a:fld id="{13709644-7F36-4A31-A611-EC754CEF71E0}"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914400" y="0"/>
            <a:ext cx="8229600" cy="990600"/>
          </a:xfrm>
          <a:prstGeom prst="rect">
            <a:avLst/>
          </a:prstGeom>
        </p:spPr>
        <p:txBody>
          <a:bodyPr vert="horz" lIns="91440" tIns="91440" rIns="0" bIns="0" anchor="t">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990600"/>
            <a:ext cx="8229600" cy="5334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5791200" y="6492875"/>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n-lt"/>
              </a:defRPr>
            </a:lvl1pPr>
          </a:lstStyle>
          <a:p>
            <a:pPr>
              <a:defRPr/>
            </a:pPr>
            <a:endParaRPr lang="en-US" dirty="0"/>
          </a:p>
        </p:txBody>
      </p:sp>
      <p:sp>
        <p:nvSpPr>
          <p:cNvPr id="22" name="Footer Placeholder 21"/>
          <p:cNvSpPr>
            <a:spLocks noGrp="1"/>
          </p:cNvSpPr>
          <p:nvPr>
            <p:ph type="ftr" sz="quarter" idx="3"/>
          </p:nvPr>
        </p:nvSpPr>
        <p:spPr>
          <a:xfrm>
            <a:off x="0" y="6491288"/>
            <a:ext cx="5334000" cy="365125"/>
          </a:xfrm>
          <a:prstGeom prst="rect">
            <a:avLst/>
          </a:prstGeom>
        </p:spPr>
        <p:txBody>
          <a:bodyPr vert="horz" lIns="548640" tIns="0" rIns="0" bIns="0" anchor="b"/>
          <a:lstStyle>
            <a:lvl1pPr algn="l" eaLnBrk="1" latinLnBrk="0" hangingPunct="1">
              <a:defRPr kumimoji="0" sz="1200">
                <a:solidFill>
                  <a:schemeClr val="tx2">
                    <a:shade val="90000"/>
                  </a:schemeClr>
                </a:solidFill>
                <a:latin typeface="+mn-lt"/>
              </a:defRPr>
            </a:lvl1pPr>
          </a:lstStyle>
          <a:p>
            <a:pPr>
              <a:defRPr/>
            </a:pPr>
            <a:r>
              <a:rPr lang="en-US" smtClean="0"/>
              <a:t>NOAA’s Transition Package: November 4, 2008</a:t>
            </a:r>
            <a:endParaRPr lang="en-US" dirty="0"/>
          </a:p>
        </p:txBody>
      </p:sp>
      <p:sp>
        <p:nvSpPr>
          <p:cNvPr id="18" name="Slide Number Placeholder 17"/>
          <p:cNvSpPr>
            <a:spLocks noGrp="1"/>
          </p:cNvSpPr>
          <p:nvPr>
            <p:ph type="sldNum" sz="quarter" idx="4"/>
          </p:nvPr>
        </p:nvSpPr>
        <p:spPr>
          <a:xfrm>
            <a:off x="8382000" y="6491288"/>
            <a:ext cx="762000" cy="365125"/>
          </a:xfrm>
          <a:prstGeom prst="rect">
            <a:avLst/>
          </a:prstGeom>
        </p:spPr>
        <p:txBody>
          <a:bodyPr vert="horz" lIns="0" tIns="0" rIns="274320" bIns="0" anchor="b"/>
          <a:lstStyle>
            <a:lvl1pPr algn="r" eaLnBrk="1" latinLnBrk="0" hangingPunct="1">
              <a:defRPr kumimoji="0" sz="1200">
                <a:solidFill>
                  <a:schemeClr val="tx2">
                    <a:shade val="90000"/>
                  </a:schemeClr>
                </a:solidFill>
                <a:latin typeface="+mn-lt"/>
              </a:defRPr>
            </a:lvl1pPr>
          </a:lstStyle>
          <a:p>
            <a:pPr>
              <a:defRPr/>
            </a:pPr>
            <a:fld id="{2101FC03-EF6B-4637-A3E0-B59B7A0B076E}"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2" descr="doc_logo"/>
          <p:cNvPicPr>
            <a:picLocks noChangeAspect="1" noChangeArrowheads="1"/>
          </p:cNvPicPr>
          <p:nvPr/>
        </p:nvPicPr>
        <p:blipFill>
          <a:blip r:embed="rId19" cstate="print"/>
          <a:stretch>
            <a:fillRect/>
          </a:stretch>
        </p:blipFill>
        <p:spPr bwMode="auto">
          <a:xfrm>
            <a:off x="76200" y="155736"/>
            <a:ext cx="375955" cy="374328"/>
          </a:xfrm>
          <a:prstGeom prst="rect">
            <a:avLst/>
          </a:prstGeom>
          <a:noFill/>
          <a:ln w="9525">
            <a:noFill/>
            <a:miter lim="800000"/>
            <a:headEnd/>
            <a:tailEnd/>
          </a:ln>
        </p:spPr>
      </p:pic>
      <p:pic>
        <p:nvPicPr>
          <p:cNvPr id="16" name="Picture 8"/>
          <p:cNvPicPr>
            <a:picLocks noChangeAspect="1" noChangeArrowheads="1"/>
          </p:cNvPicPr>
          <p:nvPr/>
        </p:nvPicPr>
        <p:blipFill>
          <a:blip r:embed="rId20" cstate="print"/>
          <a:stretch>
            <a:fillRect/>
          </a:stretch>
        </p:blipFill>
        <p:spPr bwMode="auto">
          <a:xfrm>
            <a:off x="477520" y="152797"/>
            <a:ext cx="380207" cy="380207"/>
          </a:xfrm>
          <a:prstGeom prst="rect">
            <a:avLst/>
          </a:prstGeom>
          <a:noFill/>
          <a:ln w="12700">
            <a:noFill/>
            <a:miter lim="800000"/>
            <a:headEnd/>
            <a:tailEnd/>
          </a:ln>
        </p:spPr>
      </p:pic>
      <p:sp>
        <p:nvSpPr>
          <p:cNvPr id="17" name="Text Box 13"/>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rPr>
              <a:t>    </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9" r:id="rId3"/>
    <p:sldLayoutId id="2147483666" r:id="rId4"/>
    <p:sldLayoutId id="2147483667" r:id="rId5"/>
    <p:sldLayoutId id="2147483659" r:id="rId6"/>
    <p:sldLayoutId id="2147483660" r:id="rId7"/>
    <p:sldLayoutId id="2147483661" r:id="rId8"/>
    <p:sldLayoutId id="2147483662" r:id="rId9"/>
    <p:sldLayoutId id="2147483672" r:id="rId10"/>
    <p:sldLayoutId id="2147483671" r:id="rId11"/>
    <p:sldLayoutId id="2147483663" r:id="rId12"/>
    <p:sldLayoutId id="2147483664" r:id="rId13"/>
    <p:sldLayoutId id="2147483665" r:id="rId14"/>
    <p:sldLayoutId id="2147483668" r:id="rId15"/>
    <p:sldLayoutId id="2147483670" r:id="rId16"/>
    <p:sldLayoutId id="2147483678" r:id="rId17"/>
  </p:sldLayoutIdLst>
  <p:hf hdr="0" dt="0"/>
  <p:txStyles>
    <p:titleStyle>
      <a:lvl1pPr algn="l" rtl="0" eaLnBrk="1" latinLnBrk="0" hangingPunct="1">
        <a:spcBef>
          <a:spcPct val="0"/>
        </a:spcBef>
        <a:buNone/>
        <a:defRPr kumimoji="0" sz="3200" b="0" kern="1200">
          <a:ln>
            <a:noFill/>
          </a:ln>
          <a:solidFill>
            <a:schemeClr val="accent1">
              <a:lumMod val="50000"/>
            </a:schemeClr>
          </a:solidFill>
          <a:effectLst>
            <a:glow rad="101600">
              <a:schemeClr val="bg1">
                <a:alpha val="60000"/>
              </a:schemeClr>
            </a:glow>
          </a:effectLst>
          <a:latin typeface="+mj-lt"/>
          <a:ea typeface="+mj-ea"/>
          <a:cs typeface="+mj-cs"/>
        </a:defRPr>
      </a:lvl1pPr>
    </p:titleStyle>
    <p:body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640080" indent="-246888" algn="l" rtl="0" eaLnBrk="1" latinLnBrk="0" hangingPunct="1">
        <a:spcBef>
          <a:spcPts val="0"/>
        </a:spcBef>
        <a:buClr>
          <a:schemeClr val="accent1"/>
        </a:buClr>
        <a:buSzPct val="85000"/>
        <a:buFontTx/>
        <a:buBlip>
          <a:blip r:embed="rId21"/>
        </a:buBlip>
        <a:defRPr kumimoji="0" sz="2000" kern="1200">
          <a:solidFill>
            <a:schemeClr val="tx1"/>
          </a:solidFill>
          <a:latin typeface="+mn-lt"/>
          <a:ea typeface="+mn-ea"/>
          <a:cs typeface="+mn-cs"/>
        </a:defRPr>
      </a:lvl2pPr>
      <a:lvl3pPr marL="914400" indent="-246888" algn="l" rtl="0" eaLnBrk="1" latinLnBrk="0" hangingPunct="1">
        <a:spcBef>
          <a:spcPts val="0"/>
        </a:spcBef>
        <a:buClr>
          <a:schemeClr val="accent2"/>
        </a:buClr>
        <a:buSzPct val="70000"/>
        <a:buFontTx/>
        <a:buBlip>
          <a:blip r:embed="rId22"/>
        </a:buBlip>
        <a:defRPr kumimoji="0" sz="2000" kern="1200">
          <a:solidFill>
            <a:schemeClr val="tx1"/>
          </a:solidFill>
          <a:latin typeface="+mn-lt"/>
          <a:ea typeface="+mn-ea"/>
          <a:cs typeface="+mn-cs"/>
        </a:defRPr>
      </a:lvl3pPr>
      <a:lvl4pPr marL="1188720" indent="-210312" algn="l" rtl="0" eaLnBrk="1" latinLnBrk="0" hangingPunct="1">
        <a:spcBef>
          <a:spcPts val="0"/>
        </a:spcBef>
        <a:buClr>
          <a:schemeClr val="accent3"/>
        </a:buClr>
        <a:buSzPct val="65000"/>
        <a:buFontTx/>
        <a:buBlip>
          <a:blip r:embed="rId23"/>
        </a:buBlip>
        <a:defRPr kumimoji="0" sz="1800" kern="1200">
          <a:solidFill>
            <a:schemeClr val="tx1"/>
          </a:solidFill>
          <a:latin typeface="+mn-lt"/>
          <a:ea typeface="+mn-ea"/>
          <a:cs typeface="+mn-cs"/>
        </a:defRPr>
      </a:lvl4pPr>
      <a:lvl5pPr marL="1463040" indent="-210312" algn="l" rtl="0" eaLnBrk="1" latinLnBrk="0" hangingPunct="1">
        <a:spcBef>
          <a:spcPts val="0"/>
        </a:spcBef>
        <a:buClr>
          <a:schemeClr val="accent4"/>
        </a:buClr>
        <a:buSzPct val="65000"/>
        <a:buFontTx/>
        <a:buBlip>
          <a:blip r:embed="rId23"/>
        </a:buBlip>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22.pn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32.gif"/></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4400" dirty="0" smtClean="0"/>
              <a:t>NOAA</a:t>
            </a:r>
            <a:br>
              <a:rPr lang="en-US" sz="4400" dirty="0" smtClean="0"/>
            </a:br>
            <a:r>
              <a:rPr lang="en-US" sz="4400" dirty="0" smtClean="0"/>
              <a:t>Transition Team Briefing</a:t>
            </a:r>
            <a:endParaRPr lang="en-US" sz="4400" dirty="0"/>
          </a:p>
        </p:txBody>
      </p:sp>
      <p:sp>
        <p:nvSpPr>
          <p:cNvPr id="9" name="Subtitle 8"/>
          <p:cNvSpPr>
            <a:spLocks noGrp="1"/>
          </p:cNvSpPr>
          <p:nvPr>
            <p:ph type="subTitle" idx="1"/>
          </p:nvPr>
        </p:nvSpPr>
        <p:spPr/>
        <p:txBody>
          <a:bodyPr/>
          <a:lstStyle/>
          <a:p>
            <a:r>
              <a:rPr lang="en-US" dirty="0" smtClean="0"/>
              <a:t>Line Offices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77AAD5B-D984-430E-974F-4D58B057A343}" type="slidenum">
              <a:rPr lang="en-US" smtClean="0"/>
              <a:pPr/>
              <a:t>2</a:t>
            </a:fld>
            <a:endParaRPr lang="en-US"/>
          </a:p>
        </p:txBody>
      </p:sp>
      <p:sp>
        <p:nvSpPr>
          <p:cNvPr id="12290" name="Rectangle 2"/>
          <p:cNvSpPr>
            <a:spLocks noGrp="1" noChangeArrowheads="1"/>
          </p:cNvSpPr>
          <p:nvPr>
            <p:ph type="title"/>
          </p:nvPr>
        </p:nvSpPr>
        <p:spPr/>
        <p:txBody>
          <a:bodyPr/>
          <a:lstStyle/>
          <a:p>
            <a:r>
              <a:rPr lang="en-US" dirty="0" smtClean="0"/>
              <a:t>NOAA Organization</a:t>
            </a:r>
          </a:p>
        </p:txBody>
      </p:sp>
      <p:sp>
        <p:nvSpPr>
          <p:cNvPr id="35" name="Footer Placeholder 34"/>
          <p:cNvSpPr>
            <a:spLocks noGrp="1"/>
          </p:cNvSpPr>
          <p:nvPr>
            <p:ph type="ftr" sz="quarter" idx="11"/>
          </p:nvPr>
        </p:nvSpPr>
        <p:spPr/>
        <p:txBody>
          <a:bodyPr/>
          <a:lstStyle/>
          <a:p>
            <a:pPr>
              <a:defRPr/>
            </a:pPr>
            <a:r>
              <a:rPr lang="en-US" smtClean="0"/>
              <a:t>NOAA’s Transition Package: November 4, 2008</a:t>
            </a:r>
            <a:endParaRPr lang="en-US"/>
          </a:p>
        </p:txBody>
      </p:sp>
      <p:pic>
        <p:nvPicPr>
          <p:cNvPr id="2" name="Picture 2" descr="G:\Presentations\2008\General\Transition Package\forShow\assets\ai\orgCharts\highlights\highlight_line.png"/>
          <p:cNvPicPr>
            <a:picLocks noChangeAspect="1" noChangeArrowheads="1"/>
          </p:cNvPicPr>
          <p:nvPr/>
        </p:nvPicPr>
        <p:blipFill>
          <a:blip r:embed="rId3"/>
          <a:srcRect/>
          <a:stretch>
            <a:fillRect/>
          </a:stretch>
        </p:blipFill>
        <p:spPr bwMode="auto">
          <a:xfrm>
            <a:off x="719789" y="762000"/>
            <a:ext cx="7586011" cy="5931312"/>
          </a:xfrm>
          <a:prstGeom prst="rect">
            <a:avLst/>
          </a:prstGeom>
          <a:noFill/>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reeform 171"/>
          <p:cNvSpPr/>
          <p:nvPr/>
        </p:nvSpPr>
        <p:spPr>
          <a:xfrm>
            <a:off x="7848600" y="685800"/>
            <a:ext cx="1295400" cy="3200400"/>
          </a:xfrm>
          <a:custGeom>
            <a:avLst/>
            <a:gdLst>
              <a:gd name="connsiteX0" fmla="*/ 0 w 1524000"/>
              <a:gd name="connsiteY0" fmla="*/ 254005 h 3200400"/>
              <a:gd name="connsiteX1" fmla="*/ 74397 w 1524000"/>
              <a:gd name="connsiteY1" fmla="*/ 74396 h 3200400"/>
              <a:gd name="connsiteX2" fmla="*/ 254006 w 1524000"/>
              <a:gd name="connsiteY2" fmla="*/ 0 h 3200400"/>
              <a:gd name="connsiteX3" fmla="*/ 1269995 w 1524000"/>
              <a:gd name="connsiteY3" fmla="*/ 0 h 3200400"/>
              <a:gd name="connsiteX4" fmla="*/ 1449604 w 1524000"/>
              <a:gd name="connsiteY4" fmla="*/ 74397 h 3200400"/>
              <a:gd name="connsiteX5" fmla="*/ 1524000 w 1524000"/>
              <a:gd name="connsiteY5" fmla="*/ 254006 h 3200400"/>
              <a:gd name="connsiteX6" fmla="*/ 1524000 w 1524000"/>
              <a:gd name="connsiteY6" fmla="*/ 2946395 h 3200400"/>
              <a:gd name="connsiteX7" fmla="*/ 1449604 w 1524000"/>
              <a:gd name="connsiteY7" fmla="*/ 3126004 h 3200400"/>
              <a:gd name="connsiteX8" fmla="*/ 1269995 w 1524000"/>
              <a:gd name="connsiteY8" fmla="*/ 3200400 h 3200400"/>
              <a:gd name="connsiteX9" fmla="*/ 254005 w 1524000"/>
              <a:gd name="connsiteY9" fmla="*/ 3200400 h 3200400"/>
              <a:gd name="connsiteX10" fmla="*/ 74396 w 1524000"/>
              <a:gd name="connsiteY10" fmla="*/ 3126004 h 3200400"/>
              <a:gd name="connsiteX11" fmla="*/ 0 w 1524000"/>
              <a:gd name="connsiteY11" fmla="*/ 2946395 h 3200400"/>
              <a:gd name="connsiteX12" fmla="*/ 0 w 1524000"/>
              <a:gd name="connsiteY12" fmla="*/ 254005 h 3200400"/>
              <a:gd name="connsiteX0" fmla="*/ 0 w 1524000"/>
              <a:gd name="connsiteY0" fmla="*/ 491065 h 3437460"/>
              <a:gd name="connsiteX1" fmla="*/ 74397 w 1524000"/>
              <a:gd name="connsiteY1" fmla="*/ 311456 h 3437460"/>
              <a:gd name="connsiteX2" fmla="*/ 254006 w 1524000"/>
              <a:gd name="connsiteY2" fmla="*/ 237060 h 3437460"/>
              <a:gd name="connsiteX3" fmla="*/ 1269995 w 1524000"/>
              <a:gd name="connsiteY3" fmla="*/ 237060 h 3437460"/>
              <a:gd name="connsiteX4" fmla="*/ 1524000 w 1524000"/>
              <a:gd name="connsiteY4" fmla="*/ 491066 h 3437460"/>
              <a:gd name="connsiteX5" fmla="*/ 1524000 w 1524000"/>
              <a:gd name="connsiteY5" fmla="*/ 3183455 h 3437460"/>
              <a:gd name="connsiteX6" fmla="*/ 1449604 w 1524000"/>
              <a:gd name="connsiteY6" fmla="*/ 3363064 h 3437460"/>
              <a:gd name="connsiteX7" fmla="*/ 1269995 w 1524000"/>
              <a:gd name="connsiteY7" fmla="*/ 3437460 h 3437460"/>
              <a:gd name="connsiteX8" fmla="*/ 254005 w 1524000"/>
              <a:gd name="connsiteY8" fmla="*/ 3437460 h 3437460"/>
              <a:gd name="connsiteX9" fmla="*/ 74396 w 1524000"/>
              <a:gd name="connsiteY9" fmla="*/ 3363064 h 3437460"/>
              <a:gd name="connsiteX10" fmla="*/ 0 w 1524000"/>
              <a:gd name="connsiteY10" fmla="*/ 3183455 h 3437460"/>
              <a:gd name="connsiteX11" fmla="*/ 0 w 1524000"/>
              <a:gd name="connsiteY11" fmla="*/ 491065 h 3437460"/>
              <a:gd name="connsiteX0" fmla="*/ 0 w 1553935"/>
              <a:gd name="connsiteY0" fmla="*/ 254005 h 3467396"/>
              <a:gd name="connsiteX1" fmla="*/ 74397 w 1553935"/>
              <a:gd name="connsiteY1" fmla="*/ 74396 h 3467396"/>
              <a:gd name="connsiteX2" fmla="*/ 254006 w 1553935"/>
              <a:gd name="connsiteY2" fmla="*/ 0 h 3467396"/>
              <a:gd name="connsiteX3" fmla="*/ 1269995 w 1553935"/>
              <a:gd name="connsiteY3" fmla="*/ 0 h 3467396"/>
              <a:gd name="connsiteX4" fmla="*/ 1524000 w 1553935"/>
              <a:gd name="connsiteY4" fmla="*/ 2946395 h 3467396"/>
              <a:gd name="connsiteX5" fmla="*/ 1449604 w 1553935"/>
              <a:gd name="connsiteY5" fmla="*/ 3126004 h 3467396"/>
              <a:gd name="connsiteX6" fmla="*/ 1269995 w 1553935"/>
              <a:gd name="connsiteY6" fmla="*/ 3200400 h 3467396"/>
              <a:gd name="connsiteX7" fmla="*/ 254005 w 1553935"/>
              <a:gd name="connsiteY7" fmla="*/ 3200400 h 3467396"/>
              <a:gd name="connsiteX8" fmla="*/ 74396 w 1553935"/>
              <a:gd name="connsiteY8" fmla="*/ 3126004 h 3467396"/>
              <a:gd name="connsiteX9" fmla="*/ 0 w 1553935"/>
              <a:gd name="connsiteY9" fmla="*/ 2946395 h 3467396"/>
              <a:gd name="connsiteX10" fmla="*/ 0 w 1553935"/>
              <a:gd name="connsiteY10" fmla="*/ 254005 h 3467396"/>
              <a:gd name="connsiteX0" fmla="*/ 0 w 1469261"/>
              <a:gd name="connsiteY0" fmla="*/ 254005 h 3200400"/>
              <a:gd name="connsiteX1" fmla="*/ 74397 w 1469261"/>
              <a:gd name="connsiteY1" fmla="*/ 74396 h 3200400"/>
              <a:gd name="connsiteX2" fmla="*/ 254006 w 1469261"/>
              <a:gd name="connsiteY2" fmla="*/ 0 h 3200400"/>
              <a:gd name="connsiteX3" fmla="*/ 1269995 w 1469261"/>
              <a:gd name="connsiteY3" fmla="*/ 0 h 3200400"/>
              <a:gd name="connsiteX4" fmla="*/ 1449604 w 1469261"/>
              <a:gd name="connsiteY4" fmla="*/ 3126004 h 3200400"/>
              <a:gd name="connsiteX5" fmla="*/ 1269995 w 1469261"/>
              <a:gd name="connsiteY5" fmla="*/ 3200400 h 3200400"/>
              <a:gd name="connsiteX6" fmla="*/ 254005 w 1469261"/>
              <a:gd name="connsiteY6" fmla="*/ 3200400 h 3200400"/>
              <a:gd name="connsiteX7" fmla="*/ 74396 w 1469261"/>
              <a:gd name="connsiteY7" fmla="*/ 3126004 h 3200400"/>
              <a:gd name="connsiteX8" fmla="*/ 0 w 1469261"/>
              <a:gd name="connsiteY8" fmla="*/ 2946395 h 3200400"/>
              <a:gd name="connsiteX9" fmla="*/ 0 w 1469261"/>
              <a:gd name="connsiteY9"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269995"/>
              <a:gd name="connsiteY0" fmla="*/ 254005 h 3200400"/>
              <a:gd name="connsiteX1" fmla="*/ 74397 w 1269995"/>
              <a:gd name="connsiteY1" fmla="*/ 74396 h 3200400"/>
              <a:gd name="connsiteX2" fmla="*/ 254006 w 1269995"/>
              <a:gd name="connsiteY2" fmla="*/ 0 h 3200400"/>
              <a:gd name="connsiteX3" fmla="*/ 1269995 w 1269995"/>
              <a:gd name="connsiteY3" fmla="*/ 0 h 3200400"/>
              <a:gd name="connsiteX4" fmla="*/ 1269995 w 1269995"/>
              <a:gd name="connsiteY4" fmla="*/ 3200400 h 3200400"/>
              <a:gd name="connsiteX5" fmla="*/ 254005 w 1269995"/>
              <a:gd name="connsiteY5" fmla="*/ 3200400 h 3200400"/>
              <a:gd name="connsiteX6" fmla="*/ 74396 w 1269995"/>
              <a:gd name="connsiteY6" fmla="*/ 3126004 h 3200400"/>
              <a:gd name="connsiteX7" fmla="*/ 0 w 1269995"/>
              <a:gd name="connsiteY7" fmla="*/ 2946395 h 3200400"/>
              <a:gd name="connsiteX8" fmla="*/ 0 w 1269995"/>
              <a:gd name="connsiteY8" fmla="*/ 254005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95" h="3200400">
                <a:moveTo>
                  <a:pt x="0" y="254005"/>
                </a:moveTo>
                <a:cubicBezTo>
                  <a:pt x="0" y="186639"/>
                  <a:pt x="26761" y="122032"/>
                  <a:pt x="74397" y="74396"/>
                </a:cubicBezTo>
                <a:cubicBezTo>
                  <a:pt x="122032" y="26761"/>
                  <a:pt x="186639" y="0"/>
                  <a:pt x="254006" y="0"/>
                </a:cubicBezTo>
                <a:lnTo>
                  <a:pt x="1269995" y="0"/>
                </a:lnTo>
                <a:lnTo>
                  <a:pt x="1269995" y="3200400"/>
                </a:lnTo>
                <a:lnTo>
                  <a:pt x="254005" y="3200400"/>
                </a:lnTo>
                <a:cubicBezTo>
                  <a:pt x="186639" y="3200400"/>
                  <a:pt x="122031" y="3173639"/>
                  <a:pt x="74396" y="3126004"/>
                </a:cubicBezTo>
                <a:cubicBezTo>
                  <a:pt x="26761" y="3078369"/>
                  <a:pt x="0" y="3013762"/>
                  <a:pt x="0" y="2946395"/>
                </a:cubicBezTo>
                <a:lnTo>
                  <a:pt x="0" y="254005"/>
                </a:lnTo>
                <a:close/>
              </a:path>
            </a:pathLst>
          </a:custGeom>
          <a:solidFill>
            <a:schemeClr val="accent5">
              <a:lumMod val="60000"/>
              <a:lumOff val="40000"/>
            </a:schemeClr>
          </a:solidFill>
          <a:ln w="6350"/>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sz="1400" dirty="0">
              <a:solidFill>
                <a:srgbClr val="FFFFFF"/>
              </a:solidFill>
              <a:latin typeface="+mn-lt"/>
            </a:endParaRPr>
          </a:p>
        </p:txBody>
      </p:sp>
      <p:pic>
        <p:nvPicPr>
          <p:cNvPr id="137" name="U.S." descr="W:\Presentations\2008\General\Transition Package\forShow\assets\ai\facilities\NWSFacilities_August2008_Main.png"/>
          <p:cNvPicPr>
            <a:picLocks noChangeAspect="1" noChangeArrowheads="1"/>
          </p:cNvPicPr>
          <p:nvPr/>
        </p:nvPicPr>
        <p:blipFill>
          <a:blip r:embed="rId3" cstate="print"/>
          <a:stretch>
            <a:fillRect/>
          </a:stretch>
        </p:blipFill>
        <p:spPr bwMode="auto">
          <a:xfrm>
            <a:off x="457200" y="3755348"/>
            <a:ext cx="3927938" cy="2709313"/>
          </a:xfrm>
          <a:prstGeom prst="rect">
            <a:avLst/>
          </a:prstGeom>
          <a:noFill/>
        </p:spPr>
      </p:pic>
      <p:sp>
        <p:nvSpPr>
          <p:cNvPr id="145" name="Footer Placeholder 144"/>
          <p:cNvSpPr>
            <a:spLocks noGrp="1"/>
          </p:cNvSpPr>
          <p:nvPr>
            <p:ph type="ftr" sz="quarter" idx="11"/>
          </p:nvPr>
        </p:nvSpPr>
        <p:spPr/>
        <p:txBody>
          <a:bodyPr/>
          <a:lstStyle/>
          <a:p>
            <a:pPr>
              <a:defRPr/>
            </a:pPr>
            <a:r>
              <a:rPr lang="en-US" smtClean="0"/>
              <a:t>NOAA’s Transition Package: November 4, 2008</a:t>
            </a:r>
            <a:endParaRPr lang="en-US" dirty="0"/>
          </a:p>
        </p:txBody>
      </p:sp>
      <p:sp>
        <p:nvSpPr>
          <p:cNvPr id="136" name="pageNumber"/>
          <p:cNvSpPr>
            <a:spLocks noGrp="1"/>
          </p:cNvSpPr>
          <p:nvPr>
            <p:ph type="sldNum" sz="quarter" idx="12"/>
          </p:nvPr>
        </p:nvSpPr>
        <p:spPr/>
        <p:txBody>
          <a:bodyPr/>
          <a:lstStyle/>
          <a:p>
            <a:pPr>
              <a:defRPr/>
            </a:pPr>
            <a:fld id="{13709644-7F36-4A31-A611-EC754CEF71E0}" type="slidenum">
              <a:rPr lang="en-US" smtClean="0"/>
              <a:pPr>
                <a:defRPr/>
              </a:pPr>
              <a:t>3</a:t>
            </a:fld>
            <a:endParaRPr lang="en-US"/>
          </a:p>
        </p:txBody>
      </p:sp>
      <p:sp>
        <p:nvSpPr>
          <p:cNvPr id="16386" name="Title"/>
          <p:cNvSpPr>
            <a:spLocks noGrp="1" noChangeArrowheads="1"/>
          </p:cNvSpPr>
          <p:nvPr>
            <p:ph type="title"/>
          </p:nvPr>
        </p:nvSpPr>
        <p:spPr/>
        <p:txBody>
          <a:bodyPr/>
          <a:lstStyle/>
          <a:p>
            <a:r>
              <a:rPr lang="en-US" dirty="0" smtClean="0"/>
              <a:t>Oceanic &amp; Atmospheric Research </a:t>
            </a:r>
          </a:p>
        </p:txBody>
      </p:sp>
      <p:pic>
        <p:nvPicPr>
          <p:cNvPr id="17" name="Org Chart" descr="oarOrg_2008.png"/>
          <p:cNvPicPr>
            <a:picLocks noChangeAspect="1"/>
          </p:cNvPicPr>
          <p:nvPr/>
        </p:nvPicPr>
        <p:blipFill>
          <a:blip r:embed="rId4"/>
          <a:stretch>
            <a:fillRect/>
          </a:stretch>
        </p:blipFill>
        <p:spPr>
          <a:xfrm>
            <a:off x="614760" y="838202"/>
            <a:ext cx="7119540" cy="2818557"/>
          </a:xfrm>
          <a:prstGeom prst="rect">
            <a:avLst/>
          </a:prstGeom>
        </p:spPr>
      </p:pic>
      <p:sp>
        <p:nvSpPr>
          <p:cNvPr id="11" name="Mission"/>
          <p:cNvSpPr txBox="1">
            <a:spLocks noChangeArrowheads="1"/>
          </p:cNvSpPr>
          <p:nvPr/>
        </p:nvSpPr>
        <p:spPr>
          <a:xfrm>
            <a:off x="4419600" y="3962400"/>
            <a:ext cx="2057400" cy="2362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Mission</a:t>
            </a:r>
            <a:endParaRPr lang="en-US" sz="1400" dirty="0">
              <a:latin typeface="+mn-lt"/>
            </a:endParaRPr>
          </a:p>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 conduct environmental research, provide scientific information and research leadership, and transfer research into products and services to help NOAA meet the evolving economic, social, and environmental needs of the Nation.</a:t>
            </a:r>
          </a:p>
          <a:p>
            <a:pPr marL="0" marR="0" lvl="0" indent="0" algn="l" defTabSz="914400" rtl="0" eaLnBrk="1" fontAlgn="auto" latinLnBrk="0" hangingPunct="1">
              <a:lnSpc>
                <a:spcPct val="80000"/>
              </a:lnSpc>
              <a:spcBef>
                <a:spcPct val="20000"/>
              </a:spcBef>
              <a:spcAft>
                <a:spcPts val="0"/>
              </a:spcAft>
              <a:buClr>
                <a:schemeClr val="accent3"/>
              </a:buClr>
              <a:buSzPct val="95000"/>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4" name="BoulderCO"/>
          <p:cNvSpPr>
            <a:spLocks noChangeArrowheads="1"/>
          </p:cNvSpPr>
          <p:nvPr/>
        </p:nvSpPr>
        <p:spPr bwMode="auto">
          <a:xfrm>
            <a:off x="1838325" y="4762500"/>
            <a:ext cx="79885" cy="79885"/>
          </a:xfrm>
          <a:prstGeom prst="ellipse">
            <a:avLst/>
          </a:prstGeom>
          <a:solidFill>
            <a:schemeClr val="accent5">
              <a:lumMod val="50000"/>
            </a:schemeClr>
          </a:solidFill>
          <a:ln w="28575">
            <a:noFill/>
            <a:round/>
            <a:headEnd/>
            <a:tailEnd/>
          </a:ln>
          <a:effectLst>
            <a:glow rad="63500">
              <a:schemeClr val="accent5">
                <a:satMod val="175000"/>
                <a:alpha val="40000"/>
              </a:schemeClr>
            </a:glow>
          </a:effectLst>
        </p:spPr>
        <p:txBody>
          <a:bodyPr wrap="none" anchor="ctr"/>
          <a:lstStyle/>
          <a:p>
            <a:endParaRPr lang="en-US"/>
          </a:p>
        </p:txBody>
      </p:sp>
      <p:sp>
        <p:nvSpPr>
          <p:cNvPr id="246" name="normanOK"/>
          <p:cNvSpPr>
            <a:spLocks noChangeArrowheads="1"/>
          </p:cNvSpPr>
          <p:nvPr/>
        </p:nvSpPr>
        <p:spPr bwMode="auto">
          <a:xfrm>
            <a:off x="2362200" y="519684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nvGrpSpPr>
          <p:cNvPr id="4" name="aomlBuildings"/>
          <p:cNvGrpSpPr/>
          <p:nvPr/>
        </p:nvGrpSpPr>
        <p:grpSpPr>
          <a:xfrm>
            <a:off x="914400" y="4724400"/>
            <a:ext cx="2975485" cy="1371600"/>
            <a:chOff x="914400" y="4724400"/>
            <a:chExt cx="2975485" cy="1371600"/>
          </a:xfrm>
        </p:grpSpPr>
        <p:sp>
          <p:nvSpPr>
            <p:cNvPr id="248" name="SSMC"/>
            <p:cNvSpPr>
              <a:spLocks noChangeArrowheads="1"/>
            </p:cNvSpPr>
            <p:nvPr/>
          </p:nvSpPr>
          <p:spPr bwMode="auto">
            <a:xfrm>
              <a:off x="3810000" y="472440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52" name="Miami, FL"/>
            <p:cNvSpPr>
              <a:spLocks noChangeArrowheads="1"/>
            </p:cNvSpPr>
            <p:nvPr/>
          </p:nvSpPr>
          <p:spPr bwMode="auto">
            <a:xfrm>
              <a:off x="3741420" y="6016115"/>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53" name="La Jolla, CA"/>
            <p:cNvSpPr>
              <a:spLocks noChangeArrowheads="1"/>
            </p:cNvSpPr>
            <p:nvPr/>
          </p:nvSpPr>
          <p:spPr bwMode="auto">
            <a:xfrm>
              <a:off x="914400" y="5254115"/>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sp>
        <p:nvSpPr>
          <p:cNvPr id="251" name="Princeton, NJ"/>
          <p:cNvSpPr>
            <a:spLocks noChangeArrowheads="1"/>
          </p:cNvSpPr>
          <p:nvPr/>
        </p:nvSpPr>
        <p:spPr bwMode="auto">
          <a:xfrm>
            <a:off x="3962400" y="459486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76" name="BoulderCO"/>
          <p:cNvSpPr>
            <a:spLocks noChangeArrowheads="1"/>
          </p:cNvSpPr>
          <p:nvPr/>
        </p:nvSpPr>
        <p:spPr bwMode="auto">
          <a:xfrm>
            <a:off x="1838325" y="476250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nvGrpSpPr>
          <p:cNvPr id="13" name="GLERL"/>
          <p:cNvGrpSpPr/>
          <p:nvPr/>
        </p:nvGrpSpPr>
        <p:grpSpPr>
          <a:xfrm>
            <a:off x="3162300" y="4464447"/>
            <a:ext cx="266700" cy="100777"/>
            <a:chOff x="3162300" y="4464447"/>
            <a:chExt cx="266700" cy="100777"/>
          </a:xfrm>
        </p:grpSpPr>
        <p:sp>
          <p:nvSpPr>
            <p:cNvPr id="242" name="Oval 116"/>
            <p:cNvSpPr>
              <a:spLocks noChangeArrowheads="1"/>
            </p:cNvSpPr>
            <p:nvPr/>
          </p:nvSpPr>
          <p:spPr bwMode="auto">
            <a:xfrm>
              <a:off x="3349115" y="4485339"/>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43" name="Oval 117"/>
            <p:cNvSpPr>
              <a:spLocks noChangeArrowheads="1"/>
            </p:cNvSpPr>
            <p:nvPr/>
          </p:nvSpPr>
          <p:spPr bwMode="auto">
            <a:xfrm>
              <a:off x="3162300" y="4464447"/>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sp>
        <p:nvSpPr>
          <p:cNvPr id="255" name="College Station, TX"/>
          <p:cNvSpPr>
            <a:spLocks noChangeArrowheads="1"/>
          </p:cNvSpPr>
          <p:nvPr/>
        </p:nvSpPr>
        <p:spPr bwMode="auto">
          <a:xfrm>
            <a:off x="2358515" y="5558915"/>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nvGrpSpPr>
          <p:cNvPr id="16" name="arlBuildings"/>
          <p:cNvGrpSpPr/>
          <p:nvPr/>
        </p:nvGrpSpPr>
        <p:grpSpPr>
          <a:xfrm>
            <a:off x="1066800" y="4396865"/>
            <a:ext cx="2375410" cy="759845"/>
            <a:chOff x="1066800" y="4396865"/>
            <a:chExt cx="2375410" cy="759845"/>
          </a:xfrm>
        </p:grpSpPr>
        <p:sp>
          <p:nvSpPr>
            <p:cNvPr id="245" name="Oval 136"/>
            <p:cNvSpPr>
              <a:spLocks noChangeArrowheads="1"/>
            </p:cNvSpPr>
            <p:nvPr/>
          </p:nvSpPr>
          <p:spPr bwMode="auto">
            <a:xfrm>
              <a:off x="3362325" y="5076825"/>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47" name="Oval 136"/>
            <p:cNvSpPr>
              <a:spLocks noChangeArrowheads="1"/>
            </p:cNvSpPr>
            <p:nvPr/>
          </p:nvSpPr>
          <p:spPr bwMode="auto">
            <a:xfrm>
              <a:off x="1066800" y="495300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49" name="Oval 136"/>
            <p:cNvSpPr>
              <a:spLocks noChangeArrowheads="1"/>
            </p:cNvSpPr>
            <p:nvPr/>
          </p:nvSpPr>
          <p:spPr bwMode="auto">
            <a:xfrm>
              <a:off x="1406015" y="4396865"/>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grpSp>
        <p:nvGrpSpPr>
          <p:cNvPr id="18" name="pmel"/>
          <p:cNvGrpSpPr/>
          <p:nvPr/>
        </p:nvGrpSpPr>
        <p:grpSpPr>
          <a:xfrm>
            <a:off x="762000" y="3810000"/>
            <a:ext cx="152400" cy="327535"/>
            <a:chOff x="762000" y="3810000"/>
            <a:chExt cx="152400" cy="327535"/>
          </a:xfrm>
        </p:grpSpPr>
        <p:sp>
          <p:nvSpPr>
            <p:cNvPr id="239" name="Seatlle"/>
            <p:cNvSpPr>
              <a:spLocks noChangeArrowheads="1"/>
            </p:cNvSpPr>
            <p:nvPr/>
          </p:nvSpPr>
          <p:spPr bwMode="auto">
            <a:xfrm>
              <a:off x="834515" y="381000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sp>
          <p:nvSpPr>
            <p:cNvPr id="254" name="Newport OR"/>
            <p:cNvSpPr>
              <a:spLocks noChangeArrowheads="1"/>
            </p:cNvSpPr>
            <p:nvPr/>
          </p:nvSpPr>
          <p:spPr bwMode="auto">
            <a:xfrm>
              <a:off x="762000" y="4057650"/>
              <a:ext cx="79885" cy="79885"/>
            </a:xfrm>
            <a:prstGeom prst="ellipse">
              <a:avLst/>
            </a:prstGeom>
            <a:solidFill>
              <a:schemeClr val="accent5">
                <a:lumMod val="50000"/>
              </a:schemeClr>
            </a:solidFill>
            <a:ln w="12700">
              <a:solidFill>
                <a:schemeClr val="bg1"/>
              </a:solidFill>
              <a:round/>
              <a:headEnd/>
              <a:tailEnd/>
            </a:ln>
            <a:effectLst>
              <a:glow rad="63500">
                <a:schemeClr val="accent5">
                  <a:satMod val="175000"/>
                  <a:alpha val="40000"/>
                </a:schemeClr>
              </a:glow>
            </a:effectLst>
          </p:spPr>
          <p:txBody>
            <a:bodyPr wrap="none" anchor="ctr"/>
            <a:lstStyle/>
            <a:p>
              <a:endParaRPr lang="en-US"/>
            </a:p>
          </p:txBody>
        </p:sp>
      </p:grpSp>
      <p:sp>
        <p:nvSpPr>
          <p:cNvPr id="130" name="Budget"/>
          <p:cNvSpPr txBox="1">
            <a:spLocks noChangeArrowheads="1"/>
          </p:cNvSpPr>
          <p:nvPr/>
        </p:nvSpPr>
        <p:spPr>
          <a:xfrm>
            <a:off x="6553200" y="3962400"/>
            <a:ext cx="2514600" cy="1143000"/>
          </a:xfrm>
          <a:prstGeom prst="rect">
            <a:avLst/>
          </a:prstGeom>
        </p:spPr>
        <p:style>
          <a:lnRef idx="1">
            <a:schemeClr val="accent6"/>
          </a:lnRef>
          <a:fillRef idx="2">
            <a:schemeClr val="accent6"/>
          </a:fillRef>
          <a:effectRef idx="1">
            <a:schemeClr val="accent6"/>
          </a:effectRef>
          <a:fontRef idx="minor">
            <a:schemeClr val="dk1"/>
          </a:fontRef>
        </p:style>
        <p:txBody>
          <a:bodyPr/>
          <a:lstStyle/>
          <a:p>
            <a:pPr lvl="0" fontAlgn="auto">
              <a:spcBef>
                <a:spcPct val="20000"/>
              </a:spcBef>
              <a:spcAft>
                <a:spcPts val="0"/>
              </a:spcAft>
              <a:buClr>
                <a:schemeClr val="accent3"/>
              </a:buClr>
              <a:buSzPct val="95000"/>
              <a:tabLst>
                <a:tab pos="1657350" algn="l"/>
              </a:tabLst>
              <a:defRPr/>
            </a:pPr>
            <a:r>
              <a:rPr lang="en-US" sz="1400" b="1" u="sng" dirty="0" smtClean="0"/>
              <a:t>Budget:</a:t>
            </a:r>
            <a:endParaRPr lang="en-US" sz="1400" dirty="0" smtClean="0"/>
          </a:p>
          <a:p>
            <a:pPr lvl="0" fontAlgn="auto">
              <a:spcBef>
                <a:spcPct val="20000"/>
              </a:spcBef>
              <a:spcAft>
                <a:spcPts val="0"/>
              </a:spcAft>
              <a:buClr>
                <a:schemeClr val="accent3"/>
              </a:buClr>
              <a:buSzPct val="95000"/>
              <a:tabLst>
                <a:tab pos="1714500" algn="l"/>
              </a:tabLst>
              <a:defRPr/>
            </a:pPr>
            <a:r>
              <a:rPr lang="en-US" sz="1300" dirty="0" smtClean="0"/>
              <a:t>FY’08 Presidents Request:	</a:t>
            </a:r>
            <a:r>
              <a:rPr lang="en-US" sz="1300" b="1" dirty="0" smtClean="0"/>
              <a:t>$368.8M</a:t>
            </a:r>
          </a:p>
          <a:p>
            <a:pPr lvl="0" fontAlgn="auto">
              <a:spcBef>
                <a:spcPct val="20000"/>
              </a:spcBef>
              <a:spcAft>
                <a:spcPts val="0"/>
              </a:spcAft>
              <a:buClr>
                <a:schemeClr val="accent3"/>
              </a:buClr>
              <a:buSzPct val="95000"/>
              <a:tabLst>
                <a:tab pos="1714500" algn="l"/>
              </a:tabLst>
              <a:defRPr/>
            </a:pPr>
            <a:r>
              <a:rPr lang="en-US" sz="1300" dirty="0" smtClean="0"/>
              <a:t>FY’08 Enacted:	</a:t>
            </a:r>
            <a:r>
              <a:rPr lang="en-US" sz="1300" b="1" dirty="0" smtClean="0"/>
              <a:t>$398.1M</a:t>
            </a:r>
          </a:p>
          <a:p>
            <a:pPr lvl="0" fontAlgn="auto">
              <a:spcBef>
                <a:spcPct val="20000"/>
              </a:spcBef>
              <a:spcAft>
                <a:spcPts val="0"/>
              </a:spcAft>
              <a:buClr>
                <a:schemeClr val="accent3"/>
              </a:buClr>
              <a:buSzPct val="95000"/>
              <a:tabLst>
                <a:tab pos="1714500" algn="l"/>
              </a:tabLst>
              <a:defRPr/>
            </a:pPr>
            <a:r>
              <a:rPr lang="en-US" sz="1300" dirty="0" smtClean="0"/>
              <a:t>FY’09 Presidents Request:	</a:t>
            </a:r>
            <a:r>
              <a:rPr lang="en-US" sz="1300" b="1" dirty="0" smtClean="0"/>
              <a:t>$382.6</a:t>
            </a:r>
            <a:endParaRPr lang="en-US" sz="1300" b="1" dirty="0"/>
          </a:p>
        </p:txBody>
      </p:sp>
      <p:pic>
        <p:nvPicPr>
          <p:cNvPr id="134" name="Picture 133" descr="Spinrad.jpg"/>
          <p:cNvPicPr>
            <a:picLocks noChangeAspect="1"/>
          </p:cNvPicPr>
          <p:nvPr/>
        </p:nvPicPr>
        <p:blipFill>
          <a:blip r:embed="rId5" cstate="print"/>
          <a:srcRect l="8263" r="8263" b="27214"/>
          <a:stretch>
            <a:fillRect/>
          </a:stretch>
        </p:blipFill>
        <p:spPr>
          <a:xfrm>
            <a:off x="54324" y="1019176"/>
            <a:ext cx="685813" cy="766719"/>
          </a:xfrm>
          <a:prstGeom prst="ellipse">
            <a:avLst/>
          </a:prstGeom>
          <a:ln w="28575">
            <a:solidFill>
              <a:schemeClr val="accent1">
                <a:lumMod val="75000"/>
              </a:schemeClr>
            </a:solidFill>
          </a:ln>
          <a:effectLst>
            <a:outerShdw blurRad="63500" sx="102000" sy="102000" algn="ctr" rotWithShape="0">
              <a:prstClr val="black">
                <a:alpha val="40000"/>
              </a:prstClr>
            </a:outerShdw>
          </a:effectLst>
        </p:spPr>
      </p:pic>
      <p:sp>
        <p:nvSpPr>
          <p:cNvPr id="146" name="Rectangle 145"/>
          <p:cNvSpPr/>
          <p:nvPr/>
        </p:nvSpPr>
        <p:spPr>
          <a:xfrm>
            <a:off x="6553200" y="5181600"/>
            <a:ext cx="2501900" cy="1371600"/>
          </a:xfrm>
          <a:prstGeom prst="rect">
            <a:avLst/>
          </a:prstGeom>
        </p:spPr>
        <p:style>
          <a:lnRef idx="1">
            <a:schemeClr val="accent6"/>
          </a:lnRef>
          <a:fillRef idx="2">
            <a:schemeClr val="accent6"/>
          </a:fillRef>
          <a:effectRef idx="1">
            <a:schemeClr val="accent6"/>
          </a:effectRef>
          <a:fontRef idx="minor">
            <a:schemeClr val="dk1"/>
          </a:fontRef>
        </p:style>
        <p:txBody>
          <a:bodyPr/>
          <a:lstStyle/>
          <a:p>
            <a:pPr fontAlgn="auto">
              <a:lnSpc>
                <a:spcPct val="90000"/>
              </a:lnSpc>
              <a:spcBef>
                <a:spcPct val="20000"/>
              </a:spcBef>
              <a:spcAft>
                <a:spcPts val="0"/>
              </a:spcAft>
              <a:buClr>
                <a:schemeClr val="accent3"/>
              </a:buClr>
              <a:buSzPct val="95000"/>
              <a:defRPr/>
            </a:pPr>
            <a:r>
              <a:rPr lang="en-US" sz="1400" dirty="0" smtClean="0">
                <a:latin typeface="+mn-lt"/>
              </a:rPr>
              <a:t>NOAA Research Serves Society through Science</a:t>
            </a:r>
          </a:p>
          <a:p>
            <a:pPr marL="403225" lvl="1" indent="-174625" fontAlgn="auto">
              <a:spcBef>
                <a:spcPct val="20000"/>
              </a:spcBef>
              <a:spcAft>
                <a:spcPts val="0"/>
              </a:spcAft>
              <a:buClr>
                <a:schemeClr val="accent3"/>
              </a:buClr>
              <a:buSzPct val="95000"/>
              <a:buBlip>
                <a:blip r:embed="rId6"/>
              </a:buBlip>
              <a:defRPr/>
            </a:pPr>
            <a:r>
              <a:rPr lang="en-US" sz="1000" dirty="0" smtClean="0">
                <a:latin typeface="+mn-lt"/>
              </a:rPr>
              <a:t>Improves Predictions from Minutes to Millennia</a:t>
            </a:r>
          </a:p>
          <a:p>
            <a:pPr marL="403225" lvl="1" indent="-174625" fontAlgn="auto">
              <a:spcBef>
                <a:spcPct val="20000"/>
              </a:spcBef>
              <a:spcAft>
                <a:spcPts val="0"/>
              </a:spcAft>
              <a:buClr>
                <a:schemeClr val="accent3"/>
              </a:buClr>
              <a:buSzPct val="95000"/>
              <a:buBlip>
                <a:blip r:embed="rId6"/>
              </a:buBlip>
              <a:defRPr/>
            </a:pPr>
            <a:r>
              <a:rPr lang="en-US" sz="1000" dirty="0" smtClean="0">
                <a:latin typeface="+mn-lt"/>
              </a:rPr>
              <a:t>Improves Quality of Life</a:t>
            </a:r>
          </a:p>
          <a:p>
            <a:pPr marL="403225" lvl="1" indent="-174625" fontAlgn="auto">
              <a:spcBef>
                <a:spcPct val="20000"/>
              </a:spcBef>
              <a:spcAft>
                <a:spcPts val="0"/>
              </a:spcAft>
              <a:buClr>
                <a:schemeClr val="accent3"/>
              </a:buClr>
              <a:buSzPct val="95000"/>
              <a:buBlip>
                <a:blip r:embed="rId6"/>
              </a:buBlip>
              <a:defRPr/>
            </a:pPr>
            <a:r>
              <a:rPr lang="en-US" sz="1000" dirty="0" smtClean="0">
                <a:latin typeface="+mn-lt"/>
              </a:rPr>
              <a:t>Supports Economic Development</a:t>
            </a:r>
          </a:p>
          <a:p>
            <a:pPr marL="403225" lvl="1" indent="-174625" fontAlgn="auto">
              <a:spcBef>
                <a:spcPct val="20000"/>
              </a:spcBef>
              <a:spcAft>
                <a:spcPts val="0"/>
              </a:spcAft>
              <a:buClr>
                <a:schemeClr val="accent3"/>
              </a:buClr>
              <a:buSzPct val="95000"/>
              <a:buBlip>
                <a:blip r:embed="rId6"/>
              </a:buBlip>
              <a:defRPr/>
            </a:pPr>
            <a:r>
              <a:rPr lang="en-US" sz="1000" dirty="0" smtClean="0">
                <a:latin typeface="+mn-lt"/>
              </a:rPr>
              <a:t>Advances Technology</a:t>
            </a:r>
          </a:p>
        </p:txBody>
      </p:sp>
      <p:pic>
        <p:nvPicPr>
          <p:cNvPr id="157" name="Picture 3" descr="katrina"/>
          <p:cNvPicPr>
            <a:picLocks noChangeAspect="1" noChangeArrowheads="1"/>
          </p:cNvPicPr>
          <p:nvPr/>
        </p:nvPicPr>
        <p:blipFill>
          <a:blip r:embed="rId7" cstate="print"/>
          <a:srcRect r="20682"/>
          <a:stretch>
            <a:fillRect/>
          </a:stretch>
        </p:blipFill>
        <p:spPr bwMode="auto">
          <a:xfrm>
            <a:off x="7982174" y="932021"/>
            <a:ext cx="1074185" cy="762000"/>
          </a:xfrm>
          <a:prstGeom prst="rect">
            <a:avLst/>
          </a:prstGeom>
          <a:noFill/>
          <a:ln w="28575">
            <a:noFill/>
            <a:miter lim="800000"/>
            <a:headEnd/>
            <a:tailEnd/>
          </a:ln>
          <a:effectLst>
            <a:outerShdw blurRad="63500" sx="102000" sy="102000" algn="ctr" rotWithShape="0">
              <a:prstClr val="black">
                <a:alpha val="40000"/>
              </a:prstClr>
            </a:outerShdw>
          </a:effectLst>
        </p:spPr>
      </p:pic>
      <p:pic>
        <p:nvPicPr>
          <p:cNvPr id="166" name="Picture 5"/>
          <p:cNvPicPr>
            <a:picLocks noChangeAspect="1" noChangeArrowheads="1"/>
          </p:cNvPicPr>
          <p:nvPr/>
        </p:nvPicPr>
        <p:blipFill>
          <a:blip r:embed="rId8"/>
          <a:srcRect b="47369"/>
          <a:stretch>
            <a:fillRect/>
          </a:stretch>
        </p:blipFill>
        <p:spPr bwMode="auto">
          <a:xfrm>
            <a:off x="7981846" y="1922621"/>
            <a:ext cx="1074512" cy="762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68" name="Picture 40"/>
          <p:cNvPicPr>
            <a:picLocks noChangeAspect="1" noChangeArrowheads="1"/>
          </p:cNvPicPr>
          <p:nvPr/>
        </p:nvPicPr>
        <p:blipFill>
          <a:blip r:embed="rId9" cstate="print"/>
          <a:srcRect l="3885"/>
          <a:stretch>
            <a:fillRect/>
          </a:stretch>
        </p:blipFill>
        <p:spPr bwMode="auto">
          <a:xfrm>
            <a:off x="7982174" y="2913221"/>
            <a:ext cx="1074185" cy="8382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69" name="Text Box 28"/>
          <p:cNvSpPr txBox="1">
            <a:spLocks noChangeArrowheads="1"/>
          </p:cNvSpPr>
          <p:nvPr/>
        </p:nvSpPr>
        <p:spPr bwMode="auto">
          <a:xfrm>
            <a:off x="7978140" y="685800"/>
            <a:ext cx="1082252" cy="246221"/>
          </a:xfrm>
          <a:prstGeom prst="rect">
            <a:avLst/>
          </a:prstGeom>
          <a:noFill/>
          <a:ln w="9525">
            <a:noFill/>
            <a:miter lim="800000"/>
            <a:headEnd/>
            <a:tailEnd/>
          </a:ln>
        </p:spPr>
        <p:txBody>
          <a:bodyPr wrap="none" lIns="0" tIns="0" rIns="0" bIns="0" anchor="ctr" anchorCtr="0">
            <a:noAutofit/>
          </a:bodyPr>
          <a:lstStyle/>
          <a:p>
            <a:pPr algn="ctr"/>
            <a:r>
              <a:rPr lang="en-US" sz="1000" i="1" dirty="0">
                <a:solidFill>
                  <a:schemeClr val="accent5">
                    <a:lumMod val="50000"/>
                  </a:schemeClr>
                </a:solidFill>
                <a:latin typeface="+mn-lt"/>
              </a:rPr>
              <a:t>Weather &amp; Air Quality</a:t>
            </a:r>
          </a:p>
        </p:txBody>
      </p:sp>
      <p:sp>
        <p:nvSpPr>
          <p:cNvPr id="170" name="Text Box 28"/>
          <p:cNvSpPr txBox="1">
            <a:spLocks noChangeArrowheads="1"/>
          </p:cNvSpPr>
          <p:nvPr/>
        </p:nvSpPr>
        <p:spPr bwMode="auto">
          <a:xfrm>
            <a:off x="7977976" y="1694021"/>
            <a:ext cx="1082252" cy="246221"/>
          </a:xfrm>
          <a:prstGeom prst="rect">
            <a:avLst/>
          </a:prstGeom>
          <a:noFill/>
          <a:ln w="9525">
            <a:noFill/>
            <a:miter lim="800000"/>
            <a:headEnd/>
            <a:tailEnd/>
          </a:ln>
        </p:spPr>
        <p:txBody>
          <a:bodyPr wrap="none" lIns="0" tIns="0" rIns="0" bIns="0" anchor="ctr" anchorCtr="0">
            <a:noAutofit/>
          </a:bodyPr>
          <a:lstStyle/>
          <a:p>
            <a:pPr algn="ctr"/>
            <a:r>
              <a:rPr lang="en-US" sz="1000" i="1" dirty="0" smtClean="0">
                <a:solidFill>
                  <a:schemeClr val="accent5">
                    <a:lumMod val="50000"/>
                  </a:schemeClr>
                </a:solidFill>
                <a:latin typeface="+mn-lt"/>
              </a:rPr>
              <a:t>Climate</a:t>
            </a:r>
          </a:p>
        </p:txBody>
      </p:sp>
      <p:sp>
        <p:nvSpPr>
          <p:cNvPr id="171" name="Text Box 28"/>
          <p:cNvSpPr txBox="1">
            <a:spLocks noChangeArrowheads="1"/>
          </p:cNvSpPr>
          <p:nvPr/>
        </p:nvSpPr>
        <p:spPr bwMode="auto">
          <a:xfrm>
            <a:off x="7978140" y="2684621"/>
            <a:ext cx="1082252" cy="246221"/>
          </a:xfrm>
          <a:prstGeom prst="rect">
            <a:avLst/>
          </a:prstGeom>
          <a:noFill/>
          <a:ln w="9525">
            <a:noFill/>
            <a:miter lim="800000"/>
            <a:headEnd/>
            <a:tailEnd/>
          </a:ln>
        </p:spPr>
        <p:txBody>
          <a:bodyPr wrap="none" lIns="0" tIns="0" rIns="0" bIns="0" anchor="ctr" anchorCtr="0">
            <a:noAutofit/>
          </a:bodyPr>
          <a:lstStyle/>
          <a:p>
            <a:pPr algn="ctr"/>
            <a:r>
              <a:rPr lang="en-US" sz="800" i="1" dirty="0" smtClean="0">
                <a:solidFill>
                  <a:schemeClr val="accent5">
                    <a:lumMod val="50000"/>
                  </a:schemeClr>
                </a:solidFill>
                <a:latin typeface="+mn-lt"/>
              </a:rPr>
              <a:t>Oceans, Coasts &amp; Great Lakes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Footer Placeholder 334"/>
          <p:cNvSpPr>
            <a:spLocks noGrp="1"/>
          </p:cNvSpPr>
          <p:nvPr>
            <p:ph type="ftr" sz="quarter" idx="11"/>
          </p:nvPr>
        </p:nvSpPr>
        <p:spPr/>
        <p:txBody>
          <a:bodyPr/>
          <a:lstStyle/>
          <a:p>
            <a:pPr>
              <a:defRPr/>
            </a:pPr>
            <a:r>
              <a:rPr lang="en-US" smtClean="0"/>
              <a:t>NOAA’s Transition Package: November 4, 2008</a:t>
            </a:r>
            <a:endParaRPr lang="en-US"/>
          </a:p>
        </p:txBody>
      </p:sp>
      <p:sp>
        <p:nvSpPr>
          <p:cNvPr id="328" name="Slide Number Placeholder 327"/>
          <p:cNvSpPr>
            <a:spLocks noGrp="1"/>
          </p:cNvSpPr>
          <p:nvPr>
            <p:ph type="sldNum" sz="quarter" idx="12"/>
          </p:nvPr>
        </p:nvSpPr>
        <p:spPr/>
        <p:txBody>
          <a:bodyPr/>
          <a:lstStyle/>
          <a:p>
            <a:pPr>
              <a:defRPr/>
            </a:pPr>
            <a:fld id="{13709644-7F36-4A31-A611-EC754CEF71E0}" type="slidenum">
              <a:rPr lang="en-US" smtClean="0"/>
              <a:pPr>
                <a:defRPr/>
              </a:pPr>
              <a:t>4</a:t>
            </a:fld>
            <a:endParaRPr lang="en-US"/>
          </a:p>
        </p:txBody>
      </p:sp>
      <p:sp>
        <p:nvSpPr>
          <p:cNvPr id="6" name="NWS_Title"/>
          <p:cNvSpPr>
            <a:spLocks noGrp="1"/>
          </p:cNvSpPr>
          <p:nvPr>
            <p:ph type="title"/>
          </p:nvPr>
        </p:nvSpPr>
        <p:spPr/>
        <p:txBody>
          <a:bodyPr/>
          <a:lstStyle/>
          <a:p>
            <a:r>
              <a:rPr lang="en-US" dirty="0" smtClean="0"/>
              <a:t>National Weather Service</a:t>
            </a:r>
            <a:endParaRPr lang="en-US" dirty="0"/>
          </a:p>
        </p:txBody>
      </p:sp>
      <p:pic>
        <p:nvPicPr>
          <p:cNvPr id="1026" name="NWSorgChart" descr="W:\Presentations\2008\General\Transition Package\forShow\assets\ai\orgCharts\nwsOrg_2008.png"/>
          <p:cNvPicPr>
            <a:picLocks noChangeAspect="1" noChangeArrowheads="1"/>
          </p:cNvPicPr>
          <p:nvPr/>
        </p:nvPicPr>
        <p:blipFill>
          <a:blip r:embed="rId3"/>
          <a:stretch>
            <a:fillRect/>
          </a:stretch>
        </p:blipFill>
        <p:spPr bwMode="auto">
          <a:xfrm>
            <a:off x="609600" y="838200"/>
            <a:ext cx="6934200" cy="3514594"/>
          </a:xfrm>
          <a:prstGeom prst="rect">
            <a:avLst/>
          </a:prstGeom>
          <a:noFill/>
        </p:spPr>
      </p:pic>
      <p:sp>
        <p:nvSpPr>
          <p:cNvPr id="10" name="Vision"/>
          <p:cNvSpPr/>
          <p:nvPr/>
        </p:nvSpPr>
        <p:spPr>
          <a:xfrm>
            <a:off x="5257800" y="4393049"/>
            <a:ext cx="2209800" cy="1169551"/>
          </a:xfrm>
          <a:prstGeom prst="rect">
            <a:avLst/>
          </a:prstGeom>
          <a:gradFill>
            <a:gsLst>
              <a:gs pos="0">
                <a:srgbClr val="FFFF00"/>
              </a:gs>
              <a:gs pos="43000">
                <a:srgbClr val="FFFFA7"/>
              </a:gs>
              <a:gs pos="93000">
                <a:srgbClr val="FFFFCC"/>
              </a:gs>
              <a:gs pos="100000">
                <a:srgbClr val="FFFFFF"/>
              </a:gs>
            </a:gsLst>
          </a:gradFill>
          <a:ln>
            <a:solidFill>
              <a:srgbClr val="FFCC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b="1" u="sng" dirty="0" smtClean="0"/>
              <a:t>Mission:</a:t>
            </a:r>
          </a:p>
          <a:p>
            <a:r>
              <a:rPr lang="en-US" sz="1400" dirty="0" smtClean="0">
                <a:solidFill>
                  <a:schemeClr val="tx1"/>
                </a:solidFill>
              </a:rPr>
              <a:t>Provide weather, water, and climate forecasts and warnings to protect life and property and enhance the economy</a:t>
            </a:r>
            <a:endParaRPr lang="en-US" sz="1400" dirty="0">
              <a:solidFill>
                <a:schemeClr val="tx1"/>
              </a:solidFill>
            </a:endParaRPr>
          </a:p>
        </p:txBody>
      </p:sp>
      <p:sp>
        <p:nvSpPr>
          <p:cNvPr id="329" name="Budget"/>
          <p:cNvSpPr txBox="1">
            <a:spLocks noChangeArrowheads="1"/>
          </p:cNvSpPr>
          <p:nvPr/>
        </p:nvSpPr>
        <p:spPr>
          <a:xfrm>
            <a:off x="5257800" y="5638800"/>
            <a:ext cx="2514600" cy="1027974"/>
          </a:xfrm>
          <a:prstGeom prst="rect">
            <a:avLst/>
          </a:prstGeom>
          <a:gradFill>
            <a:gsLst>
              <a:gs pos="0">
                <a:srgbClr val="FFFF00"/>
              </a:gs>
              <a:gs pos="43000">
                <a:srgbClr val="FFFFA7"/>
              </a:gs>
              <a:gs pos="93000">
                <a:srgbClr val="FFFFCC"/>
              </a:gs>
              <a:gs pos="100000">
                <a:srgbClr val="FFFFFF"/>
              </a:gs>
            </a:gsLst>
          </a:gradFill>
          <a:ln>
            <a:solidFill>
              <a:srgbClr val="FFCC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spcBef>
                <a:spcPct val="20000"/>
              </a:spcBef>
              <a:buClr>
                <a:schemeClr val="accent3"/>
              </a:buClr>
              <a:buSzPct val="95000"/>
              <a:defRPr/>
            </a:pPr>
            <a:r>
              <a:rPr lang="en-US" sz="1400" b="1" u="sng" dirty="0" smtClean="0"/>
              <a:t>Budget</a:t>
            </a:r>
            <a:r>
              <a:rPr lang="en-US" sz="1050" b="1" u="sng" dirty="0" smtClean="0"/>
              <a:t>:</a:t>
            </a:r>
          </a:p>
          <a:p>
            <a:pPr fontAlgn="auto">
              <a:spcBef>
                <a:spcPct val="20000"/>
              </a:spcBef>
              <a:spcAft>
                <a:spcPts val="0"/>
              </a:spcAft>
              <a:buClr>
                <a:schemeClr val="accent3"/>
              </a:buClr>
              <a:buSzPct val="95000"/>
              <a:tabLst>
                <a:tab pos="1714500" algn="l"/>
              </a:tabLst>
              <a:defRPr/>
            </a:pPr>
            <a:r>
              <a:rPr lang="en-US" sz="1300" dirty="0" smtClean="0"/>
              <a:t>FY’08 Presidents Request:	</a:t>
            </a:r>
            <a:r>
              <a:rPr lang="en-US" sz="1300" b="1" dirty="0" smtClean="0"/>
              <a:t>$903.5M</a:t>
            </a:r>
          </a:p>
          <a:p>
            <a:pPr fontAlgn="auto">
              <a:spcBef>
                <a:spcPct val="20000"/>
              </a:spcBef>
              <a:spcAft>
                <a:spcPts val="0"/>
              </a:spcAft>
              <a:buClr>
                <a:schemeClr val="accent3"/>
              </a:buClr>
              <a:buSzPct val="95000"/>
              <a:tabLst>
                <a:tab pos="1714500" algn="l"/>
              </a:tabLst>
              <a:defRPr/>
            </a:pPr>
            <a:r>
              <a:rPr lang="en-US" sz="1300" dirty="0" smtClean="0"/>
              <a:t>FY’08 Enacted:	</a:t>
            </a:r>
            <a:r>
              <a:rPr lang="en-US" sz="1300" b="1" dirty="0" smtClean="0"/>
              <a:t>$911.4M</a:t>
            </a:r>
          </a:p>
          <a:p>
            <a:pPr fontAlgn="auto">
              <a:spcBef>
                <a:spcPct val="20000"/>
              </a:spcBef>
              <a:spcAft>
                <a:spcPts val="0"/>
              </a:spcAft>
              <a:buClr>
                <a:schemeClr val="accent3"/>
              </a:buClr>
              <a:buSzPct val="95000"/>
              <a:tabLst>
                <a:tab pos="1714500" algn="l"/>
              </a:tabLst>
              <a:defRPr/>
            </a:pPr>
            <a:r>
              <a:rPr lang="en-US" sz="1300" dirty="0" smtClean="0"/>
              <a:t>FY’09 Presidents Request:	</a:t>
            </a:r>
            <a:r>
              <a:rPr lang="en-US" sz="1300" b="1" dirty="0" smtClean="0"/>
              <a:t>$930.7M</a:t>
            </a:r>
          </a:p>
        </p:txBody>
      </p:sp>
      <p:pic>
        <p:nvPicPr>
          <p:cNvPr id="336" name="Picture 335" descr="NWSFacilities_August2008_noBoxesExtras.png"/>
          <p:cNvPicPr>
            <a:picLocks noChangeAspect="1"/>
          </p:cNvPicPr>
          <p:nvPr/>
        </p:nvPicPr>
        <p:blipFill>
          <a:blip r:embed="rId4" cstate="print"/>
          <a:stretch>
            <a:fillRect/>
          </a:stretch>
        </p:blipFill>
        <p:spPr>
          <a:xfrm>
            <a:off x="76200" y="3935019"/>
            <a:ext cx="3733800" cy="2710875"/>
          </a:xfrm>
          <a:prstGeom prst="rect">
            <a:avLst/>
          </a:prstGeom>
        </p:spPr>
      </p:pic>
      <p:pic>
        <p:nvPicPr>
          <p:cNvPr id="342" name="Picture 341" descr="JackHayes_LR.png"/>
          <p:cNvPicPr>
            <a:picLocks noChangeAspect="1"/>
          </p:cNvPicPr>
          <p:nvPr/>
        </p:nvPicPr>
        <p:blipFill>
          <a:blip r:embed="rId5" cstate="print"/>
          <a:srcRect l="8375" r="7808" b="31111"/>
          <a:stretch>
            <a:fillRect/>
          </a:stretch>
        </p:blipFill>
        <p:spPr>
          <a:xfrm>
            <a:off x="85726" y="977092"/>
            <a:ext cx="657224" cy="749486"/>
          </a:xfrm>
          <a:prstGeom prst="ellipse">
            <a:avLst/>
          </a:prstGeom>
          <a:ln w="28575">
            <a:solidFill>
              <a:schemeClr val="accent1">
                <a:lumMod val="75000"/>
              </a:schemeClr>
            </a:solidFill>
          </a:ln>
          <a:effectLst>
            <a:outerShdw blurRad="63500" sx="102000" sy="102000" algn="ctr" rotWithShape="0">
              <a:prstClr val="black">
                <a:alpha val="40000"/>
              </a:prstClr>
            </a:outerShdw>
          </a:effectLst>
        </p:spPr>
      </p:pic>
      <p:sp>
        <p:nvSpPr>
          <p:cNvPr id="348" name="Rectangle 347"/>
          <p:cNvSpPr/>
          <p:nvPr/>
        </p:nvSpPr>
        <p:spPr>
          <a:xfrm>
            <a:off x="7610475" y="838200"/>
            <a:ext cx="1533525" cy="4724400"/>
          </a:xfrm>
          <a:prstGeom prst="rect">
            <a:avLst/>
          </a:prstGeom>
          <a:gradFill>
            <a:gsLst>
              <a:gs pos="0">
                <a:srgbClr val="FFFF00"/>
              </a:gs>
              <a:gs pos="43000">
                <a:srgbClr val="FFFFA7"/>
              </a:gs>
              <a:gs pos="93000">
                <a:srgbClr val="FFFFCC"/>
              </a:gs>
              <a:gs pos="100000">
                <a:srgbClr val="FFFFFF"/>
              </a:gs>
            </a:gsLst>
          </a:gradFill>
          <a:ln>
            <a:solidFill>
              <a:srgbClr val="FFCC00"/>
            </a:solidFill>
          </a:ln>
        </p:spPr>
        <p:style>
          <a:lnRef idx="1">
            <a:schemeClr val="accent6"/>
          </a:lnRef>
          <a:fillRef idx="2">
            <a:schemeClr val="accent6"/>
          </a:fillRef>
          <a:effectRef idx="1">
            <a:schemeClr val="accent6"/>
          </a:effectRef>
          <a:fontRef idx="minor">
            <a:schemeClr val="dk1"/>
          </a:fontRef>
        </p:style>
        <p:txBody>
          <a:bodyPr wrap="square">
            <a:noAutofit/>
          </a:bodyPr>
          <a:lstStyle/>
          <a:p>
            <a:pPr>
              <a:buClr>
                <a:schemeClr val="accent3"/>
              </a:buClr>
              <a:buSzPct val="95000"/>
              <a:defRPr/>
            </a:pPr>
            <a:r>
              <a:rPr lang="en-US" sz="1200" dirty="0" smtClean="0"/>
              <a:t>Observing Systems: </a:t>
            </a:r>
          </a:p>
          <a:p>
            <a:pPr marL="400050" lvl="1" indent="-171450">
              <a:buClr>
                <a:schemeClr val="accent3"/>
              </a:buClr>
              <a:buSzPct val="95000"/>
              <a:buBlip>
                <a:blip r:embed="rId6"/>
              </a:buBlip>
              <a:defRPr/>
            </a:pPr>
            <a:r>
              <a:rPr lang="en-US" sz="900" dirty="0" smtClean="0"/>
              <a:t>Doppler Weather Radars</a:t>
            </a:r>
          </a:p>
          <a:p>
            <a:pPr marL="400050" lvl="1" indent="-171450">
              <a:buClr>
                <a:schemeClr val="accent3"/>
              </a:buClr>
              <a:buSzPct val="95000"/>
              <a:buBlip>
                <a:blip r:embed="rId6"/>
              </a:buBlip>
              <a:defRPr/>
            </a:pPr>
            <a:r>
              <a:rPr lang="en-US" sz="900" dirty="0" smtClean="0"/>
              <a:t>Upper Air Observing Sites</a:t>
            </a:r>
          </a:p>
          <a:p>
            <a:pPr marL="400050" lvl="1" indent="-171450">
              <a:buClr>
                <a:schemeClr val="accent3"/>
              </a:buClr>
              <a:buSzPct val="95000"/>
              <a:buBlip>
                <a:blip r:embed="rId6"/>
              </a:buBlip>
              <a:defRPr/>
            </a:pPr>
            <a:r>
              <a:rPr lang="en-US" sz="900" dirty="0" smtClean="0"/>
              <a:t>Automated Surface Observing Systems</a:t>
            </a:r>
          </a:p>
          <a:p>
            <a:pPr marL="400050" lvl="1" indent="-171450">
              <a:buClr>
                <a:schemeClr val="accent3"/>
              </a:buClr>
              <a:buSzPct val="95000"/>
              <a:buBlip>
                <a:blip r:embed="rId6"/>
              </a:buBlip>
              <a:defRPr/>
            </a:pPr>
            <a:r>
              <a:rPr lang="en-US" sz="900" dirty="0" smtClean="0"/>
              <a:t>Cooperative Observer Sites</a:t>
            </a:r>
          </a:p>
          <a:p>
            <a:pPr marL="400050" lvl="1" indent="-171450">
              <a:buClr>
                <a:schemeClr val="accent3"/>
              </a:buClr>
              <a:buSzPct val="95000"/>
              <a:buBlip>
                <a:blip r:embed="rId6"/>
              </a:buBlip>
              <a:defRPr/>
            </a:pPr>
            <a:r>
              <a:rPr lang="en-US" sz="900" dirty="0" smtClean="0"/>
              <a:t>Buoys</a:t>
            </a:r>
          </a:p>
          <a:p>
            <a:pPr fontAlgn="auto">
              <a:spcBef>
                <a:spcPct val="20000"/>
              </a:spcBef>
              <a:spcAft>
                <a:spcPts val="0"/>
              </a:spcAft>
              <a:buClr>
                <a:schemeClr val="accent3"/>
              </a:buClr>
              <a:buSzPct val="95000"/>
              <a:defRPr/>
            </a:pPr>
            <a:r>
              <a:rPr lang="en-US" sz="1200" dirty="0" smtClean="0"/>
              <a:t>Data assimilation, Processing, and Computing:</a:t>
            </a:r>
          </a:p>
          <a:p>
            <a:pPr marL="400050" lvl="1" indent="-171450" fontAlgn="auto">
              <a:spcBef>
                <a:spcPct val="20000"/>
              </a:spcBef>
              <a:spcAft>
                <a:spcPts val="0"/>
              </a:spcAft>
              <a:buClr>
                <a:schemeClr val="accent3"/>
              </a:buClr>
              <a:buSzPct val="95000"/>
              <a:buBlip>
                <a:blip r:embed="rId6"/>
              </a:buBlip>
              <a:defRPr/>
            </a:pPr>
            <a:r>
              <a:rPr lang="en-US" sz="900" dirty="0" smtClean="0"/>
              <a:t>Super Computing Capacity</a:t>
            </a:r>
          </a:p>
          <a:p>
            <a:pPr marL="400050" lvl="1" indent="-171450" fontAlgn="auto">
              <a:spcBef>
                <a:spcPct val="20000"/>
              </a:spcBef>
              <a:spcAft>
                <a:spcPts val="0"/>
              </a:spcAft>
              <a:buClr>
                <a:schemeClr val="accent3"/>
              </a:buClr>
              <a:buSzPct val="95000"/>
              <a:buBlip>
                <a:blip r:embed="rId6"/>
              </a:buBlip>
              <a:defRPr/>
            </a:pPr>
            <a:r>
              <a:rPr lang="en-US" sz="900" dirty="0" smtClean="0"/>
              <a:t>Telecommunications</a:t>
            </a:r>
          </a:p>
          <a:p>
            <a:pPr marL="400050" lvl="1" indent="-171450" fontAlgn="auto">
              <a:spcBef>
                <a:spcPct val="20000"/>
              </a:spcBef>
              <a:spcAft>
                <a:spcPts val="0"/>
              </a:spcAft>
              <a:buClr>
                <a:schemeClr val="accent3"/>
              </a:buClr>
              <a:buSzPct val="95000"/>
              <a:buBlip>
                <a:blip r:embed="rId6"/>
              </a:buBlip>
              <a:defRPr/>
            </a:pPr>
            <a:r>
              <a:rPr lang="en-US" sz="900" dirty="0" smtClean="0"/>
              <a:t>Modeling</a:t>
            </a:r>
          </a:p>
          <a:p>
            <a:pPr fontAlgn="auto">
              <a:spcBef>
                <a:spcPct val="20000"/>
              </a:spcBef>
              <a:spcAft>
                <a:spcPts val="0"/>
              </a:spcAft>
              <a:buClr>
                <a:schemeClr val="accent3"/>
              </a:buClr>
              <a:buSzPct val="95000"/>
              <a:defRPr/>
            </a:pPr>
            <a:r>
              <a:rPr lang="en-US" sz="1200" dirty="0" smtClean="0"/>
              <a:t>Dissemination:</a:t>
            </a:r>
          </a:p>
          <a:p>
            <a:pPr marL="400050" lvl="1" indent="-171450" fontAlgn="auto">
              <a:spcBef>
                <a:spcPct val="20000"/>
              </a:spcBef>
              <a:spcAft>
                <a:spcPts val="0"/>
              </a:spcAft>
              <a:buClr>
                <a:schemeClr val="accent3"/>
              </a:buClr>
              <a:buSzPct val="95000"/>
              <a:buBlip>
                <a:blip r:embed="rId6"/>
              </a:buBlip>
              <a:defRPr/>
            </a:pPr>
            <a:r>
              <a:rPr lang="en-US" sz="900" dirty="0" smtClean="0"/>
              <a:t>Public source of weather, water and climate data and information </a:t>
            </a:r>
          </a:p>
          <a:p>
            <a:pPr marL="400050" lvl="1" indent="-171450" fontAlgn="auto">
              <a:spcBef>
                <a:spcPct val="20000"/>
              </a:spcBef>
              <a:spcAft>
                <a:spcPts val="0"/>
              </a:spcAft>
              <a:buClr>
                <a:schemeClr val="accent3"/>
              </a:buClr>
              <a:buSzPct val="95000"/>
              <a:buBlip>
                <a:blip r:embed="rId6"/>
              </a:buBlip>
              <a:defRPr/>
            </a:pPr>
            <a:r>
              <a:rPr lang="en-US" sz="900" dirty="0" smtClean="0"/>
              <a:t>Highest volume of Government data on internet</a:t>
            </a:r>
          </a:p>
          <a:p>
            <a:pPr marL="400050" lvl="1" indent="-171450" fontAlgn="auto">
              <a:spcBef>
                <a:spcPct val="20000"/>
              </a:spcBef>
              <a:spcAft>
                <a:spcPts val="0"/>
              </a:spcAft>
              <a:buClr>
                <a:schemeClr val="accent3"/>
              </a:buClr>
              <a:buSzPct val="95000"/>
              <a:buBlip>
                <a:blip r:embed="rId6"/>
              </a:buBlip>
              <a:defRPr/>
            </a:pPr>
            <a:r>
              <a:rPr lang="en-US" sz="900" dirty="0" smtClean="0"/>
              <a:t>NOAA All Hazards Transmitters</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ooter Placeholder 260"/>
          <p:cNvSpPr>
            <a:spLocks noGrp="1"/>
          </p:cNvSpPr>
          <p:nvPr>
            <p:ph type="ftr" sz="quarter" idx="11"/>
          </p:nvPr>
        </p:nvSpPr>
        <p:spPr/>
        <p:txBody>
          <a:bodyPr/>
          <a:lstStyle/>
          <a:p>
            <a:pPr>
              <a:defRPr/>
            </a:pPr>
            <a:r>
              <a:rPr lang="en-US" smtClean="0"/>
              <a:t>NOAA’s Transition Package: November 4, 2008</a:t>
            </a:r>
            <a:endParaRPr lang="en-US"/>
          </a:p>
        </p:txBody>
      </p:sp>
      <p:sp>
        <p:nvSpPr>
          <p:cNvPr id="5" name="Slide Number Placeholder 4"/>
          <p:cNvSpPr>
            <a:spLocks noGrp="1"/>
          </p:cNvSpPr>
          <p:nvPr>
            <p:ph type="sldNum" sz="quarter" idx="12"/>
          </p:nvPr>
        </p:nvSpPr>
        <p:spPr/>
        <p:txBody>
          <a:bodyPr/>
          <a:lstStyle/>
          <a:p>
            <a:pPr>
              <a:defRPr/>
            </a:pPr>
            <a:fld id="{FA233178-56B9-446C-BFCD-37F9D38B5CD0}" type="slidenum">
              <a:rPr lang="en-US" smtClean="0"/>
              <a:pPr>
                <a:defRPr/>
              </a:pPr>
              <a:t>5</a:t>
            </a:fld>
            <a:endParaRPr lang="en-US"/>
          </a:p>
        </p:txBody>
      </p:sp>
      <p:sp>
        <p:nvSpPr>
          <p:cNvPr id="6" name="Title 5"/>
          <p:cNvSpPr>
            <a:spLocks noGrp="1"/>
          </p:cNvSpPr>
          <p:nvPr>
            <p:ph type="title"/>
          </p:nvPr>
        </p:nvSpPr>
        <p:spPr/>
        <p:txBody>
          <a:bodyPr/>
          <a:lstStyle/>
          <a:p>
            <a:r>
              <a:rPr lang="en-US" dirty="0" smtClean="0"/>
              <a:t>National Marine Fisheries Service</a:t>
            </a:r>
            <a:endParaRPr lang="en-US" dirty="0"/>
          </a:p>
        </p:txBody>
      </p:sp>
      <p:pic>
        <p:nvPicPr>
          <p:cNvPr id="7" name="NMFSSorgChart" descr="W:\Presentations\2008\General\Transition Package\forShow\assets\ai\orgCharts\nwsOrg_2008.png"/>
          <p:cNvPicPr>
            <a:picLocks noChangeAspect="1" noChangeArrowheads="1"/>
          </p:cNvPicPr>
          <p:nvPr/>
        </p:nvPicPr>
        <p:blipFill>
          <a:blip r:embed="rId3"/>
          <a:stretch>
            <a:fillRect/>
          </a:stretch>
        </p:blipFill>
        <p:spPr bwMode="auto">
          <a:xfrm>
            <a:off x="616375" y="880957"/>
            <a:ext cx="7114663" cy="2701524"/>
          </a:xfrm>
          <a:prstGeom prst="rect">
            <a:avLst/>
          </a:prstGeom>
          <a:noFill/>
        </p:spPr>
      </p:pic>
      <p:sp>
        <p:nvSpPr>
          <p:cNvPr id="8" name="Mission"/>
          <p:cNvSpPr txBox="1">
            <a:spLocks noChangeArrowheads="1"/>
          </p:cNvSpPr>
          <p:nvPr/>
        </p:nvSpPr>
        <p:spPr>
          <a:xfrm>
            <a:off x="4343400" y="3487737"/>
            <a:ext cx="2057400" cy="1676400"/>
          </a:xfrm>
          <a:prstGeom prst="rect">
            <a:avLst/>
          </a:prstGeom>
          <a:gradFill>
            <a:gsLst>
              <a:gs pos="0">
                <a:srgbClr val="FF9999"/>
              </a:gs>
              <a:gs pos="43000">
                <a:srgbClr val="FFCCCC"/>
              </a:gs>
              <a:gs pos="93000">
                <a:srgbClr val="FFEBEB"/>
              </a:gs>
              <a:gs pos="100000">
                <a:srgbClr val="FFEBEB"/>
              </a:gs>
            </a:gsLst>
          </a:gradFill>
          <a:ln>
            <a:solidFill>
              <a:srgbClr val="C00000"/>
            </a:solidFill>
          </a:ln>
          <a:effectLst>
            <a:outerShdw blurRad="57150" dist="38100" dir="5400000" algn="ctr" rotWithShape="0">
              <a:srgbClr val="800000">
                <a:alpha val="48000"/>
              </a:srgbClr>
            </a:outerShdw>
          </a:effectLst>
        </p:spPr>
        <p:style>
          <a:lnRef idx="1">
            <a:schemeClr val="accent6"/>
          </a:lnRef>
          <a:fillRef idx="2">
            <a:schemeClr val="accent6"/>
          </a:fillRef>
          <a:effectRef idx="1">
            <a:schemeClr val="accent6"/>
          </a:effectRef>
          <a:fontRef idx="minor">
            <a:schemeClr val="dk1"/>
          </a:fontRef>
        </p:style>
        <p:txBody>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Mission</a:t>
            </a:r>
            <a:endParaRPr lang="en-US" sz="1400" dirty="0">
              <a:latin typeface="+mn-lt"/>
            </a:endParaRPr>
          </a:p>
          <a:p>
            <a:pPr lvl="0" fontAlgn="auto">
              <a:spcBef>
                <a:spcPct val="20000"/>
              </a:spcBef>
              <a:spcAft>
                <a:spcPts val="0"/>
              </a:spcAft>
              <a:buClr>
                <a:schemeClr val="accent3"/>
              </a:buClr>
              <a:buSzPct val="95000"/>
              <a:defRPr/>
            </a:pPr>
            <a:r>
              <a:rPr lang="en-US" sz="1400" dirty="0" smtClean="0"/>
              <a:t>Stewardship of living marine resources through science-based conservation and management and the promotion of healthy ecosystems.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3" descr="W:\Presentations\2008\General\Transition Package\forShow\assets\ai\facilities\NWSFacilities_August2008_Main.png"/>
          <p:cNvPicPr>
            <a:picLocks noChangeAspect="1" noChangeArrowheads="1"/>
          </p:cNvPicPr>
          <p:nvPr/>
        </p:nvPicPr>
        <p:blipFill>
          <a:blip r:embed="rId4" cstate="print"/>
          <a:stretch>
            <a:fillRect/>
          </a:stretch>
        </p:blipFill>
        <p:spPr bwMode="auto">
          <a:xfrm>
            <a:off x="304800" y="4038600"/>
            <a:ext cx="3927938" cy="2709313"/>
          </a:xfrm>
          <a:prstGeom prst="rect">
            <a:avLst/>
          </a:prstGeom>
          <a:noFill/>
        </p:spPr>
      </p:pic>
      <p:grpSp>
        <p:nvGrpSpPr>
          <p:cNvPr id="236" name="alaska"/>
          <p:cNvGrpSpPr/>
          <p:nvPr/>
        </p:nvGrpSpPr>
        <p:grpSpPr>
          <a:xfrm>
            <a:off x="289560" y="4114800"/>
            <a:ext cx="888114" cy="2179320"/>
            <a:chOff x="289560" y="4114800"/>
            <a:chExt cx="888114" cy="2179320"/>
          </a:xfrm>
        </p:grpSpPr>
        <p:pic>
          <p:nvPicPr>
            <p:cNvPr id="62" name="alaskaFill" descr="alaska.png"/>
            <p:cNvPicPr>
              <a:picLocks noChangeAspect="1"/>
            </p:cNvPicPr>
            <p:nvPr/>
          </p:nvPicPr>
          <p:blipFill>
            <a:blip r:embed="rId5" cstate="print"/>
            <a:stretch>
              <a:fillRect/>
            </a:stretch>
          </p:blipFill>
          <p:spPr>
            <a:xfrm>
              <a:off x="289560" y="5781306"/>
              <a:ext cx="888114" cy="512814"/>
            </a:xfrm>
            <a:prstGeom prst="rect">
              <a:avLst/>
            </a:prstGeom>
          </p:spPr>
        </p:pic>
        <p:sp>
          <p:nvSpPr>
            <p:cNvPr id="118" name="SSMC"/>
            <p:cNvSpPr>
              <a:spLocks noChangeArrowheads="1"/>
            </p:cNvSpPr>
            <p:nvPr/>
          </p:nvSpPr>
          <p:spPr bwMode="auto">
            <a:xfrm>
              <a:off x="762000" y="60960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19" name="SSMC"/>
            <p:cNvSpPr>
              <a:spLocks noChangeArrowheads="1"/>
            </p:cNvSpPr>
            <p:nvPr/>
          </p:nvSpPr>
          <p:spPr bwMode="auto">
            <a:xfrm>
              <a:off x="1012315" y="611771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23" name="SSMC"/>
            <p:cNvSpPr>
              <a:spLocks noChangeArrowheads="1"/>
            </p:cNvSpPr>
            <p:nvPr/>
          </p:nvSpPr>
          <p:spPr bwMode="auto">
            <a:xfrm>
              <a:off x="673100" y="41148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20" name="SSMC"/>
            <p:cNvSpPr>
              <a:spLocks noChangeArrowheads="1"/>
            </p:cNvSpPr>
            <p:nvPr/>
          </p:nvSpPr>
          <p:spPr bwMode="auto">
            <a:xfrm>
              <a:off x="720215" y="411480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21" name="SSMC"/>
            <p:cNvSpPr>
              <a:spLocks noChangeArrowheads="1"/>
            </p:cNvSpPr>
            <p:nvPr/>
          </p:nvSpPr>
          <p:spPr bwMode="auto">
            <a:xfrm>
              <a:off x="952500" y="606691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41" name="pacific"/>
          <p:cNvGrpSpPr/>
          <p:nvPr/>
        </p:nvGrpSpPr>
        <p:grpSpPr>
          <a:xfrm>
            <a:off x="315410" y="6419850"/>
            <a:ext cx="1426712" cy="227648"/>
            <a:chOff x="315410" y="6419850"/>
            <a:chExt cx="1426712" cy="227648"/>
          </a:xfrm>
        </p:grpSpPr>
        <p:pic>
          <p:nvPicPr>
            <p:cNvPr id="63" name="pacificFill" descr="pacific.png"/>
            <p:cNvPicPr>
              <a:picLocks noChangeAspect="1"/>
            </p:cNvPicPr>
            <p:nvPr/>
          </p:nvPicPr>
          <p:blipFill>
            <a:blip r:embed="rId6" cstate="print"/>
            <a:stretch>
              <a:fillRect/>
            </a:stretch>
          </p:blipFill>
          <p:spPr>
            <a:xfrm>
              <a:off x="315410" y="6424037"/>
              <a:ext cx="1426712" cy="223461"/>
            </a:xfrm>
            <a:prstGeom prst="rect">
              <a:avLst/>
            </a:prstGeom>
          </p:spPr>
        </p:pic>
        <p:sp>
          <p:nvSpPr>
            <p:cNvPr id="132" name="SSMC"/>
            <p:cNvSpPr>
              <a:spLocks noChangeArrowheads="1"/>
            </p:cNvSpPr>
            <p:nvPr/>
          </p:nvSpPr>
          <p:spPr bwMode="auto">
            <a:xfrm>
              <a:off x="1479550" y="641985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33" name="SSMC"/>
            <p:cNvSpPr>
              <a:spLocks noChangeArrowheads="1"/>
            </p:cNvSpPr>
            <p:nvPr/>
          </p:nvSpPr>
          <p:spPr bwMode="auto">
            <a:xfrm>
              <a:off x="1526665" y="641985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46" name="pacificRO"/>
          <p:cNvGrpSpPr/>
          <p:nvPr/>
        </p:nvGrpSpPr>
        <p:grpSpPr>
          <a:xfrm>
            <a:off x="317500" y="6426200"/>
            <a:ext cx="1426712" cy="227648"/>
            <a:chOff x="315410" y="6419850"/>
            <a:chExt cx="1426712" cy="227648"/>
          </a:xfrm>
        </p:grpSpPr>
        <p:pic>
          <p:nvPicPr>
            <p:cNvPr id="137" name="pacificFill" descr="pacific.png" hidden="1"/>
            <p:cNvPicPr>
              <a:picLocks noChangeAspect="1"/>
            </p:cNvPicPr>
            <p:nvPr/>
          </p:nvPicPr>
          <p:blipFill>
            <a:blip r:embed="rId6" cstate="print"/>
            <a:stretch>
              <a:fillRect/>
            </a:stretch>
          </p:blipFill>
          <p:spPr>
            <a:xfrm>
              <a:off x="315410" y="6424037"/>
              <a:ext cx="1426712" cy="223461"/>
            </a:xfrm>
            <a:prstGeom prst="rect">
              <a:avLst/>
            </a:prstGeom>
          </p:spPr>
        </p:pic>
        <p:sp>
          <p:nvSpPr>
            <p:cNvPr id="143" name="SSMC"/>
            <p:cNvSpPr>
              <a:spLocks noChangeArrowheads="1"/>
            </p:cNvSpPr>
            <p:nvPr/>
          </p:nvSpPr>
          <p:spPr bwMode="auto">
            <a:xfrm>
              <a:off x="1526665" y="641985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51" name="alaskaRO"/>
          <p:cNvGrpSpPr/>
          <p:nvPr/>
        </p:nvGrpSpPr>
        <p:grpSpPr>
          <a:xfrm>
            <a:off x="305811" y="5781306"/>
            <a:ext cx="888114" cy="512814"/>
            <a:chOff x="289560" y="5781306"/>
            <a:chExt cx="888114" cy="512814"/>
          </a:xfrm>
        </p:grpSpPr>
        <p:pic>
          <p:nvPicPr>
            <p:cNvPr id="145" name="alaskaFill" descr="alaska.png" hidden="1"/>
            <p:cNvPicPr>
              <a:picLocks noChangeAspect="1"/>
            </p:cNvPicPr>
            <p:nvPr/>
          </p:nvPicPr>
          <p:blipFill>
            <a:blip r:embed="rId5" cstate="print"/>
            <a:stretch>
              <a:fillRect/>
            </a:stretch>
          </p:blipFill>
          <p:spPr>
            <a:xfrm>
              <a:off x="289560" y="5781306"/>
              <a:ext cx="888114" cy="512814"/>
            </a:xfrm>
            <a:prstGeom prst="rect">
              <a:avLst/>
            </a:prstGeom>
          </p:spPr>
        </p:pic>
        <p:sp>
          <p:nvSpPr>
            <p:cNvPr id="153" name="SSMC"/>
            <p:cNvSpPr>
              <a:spLocks noChangeArrowheads="1"/>
            </p:cNvSpPr>
            <p:nvPr/>
          </p:nvSpPr>
          <p:spPr bwMode="auto">
            <a:xfrm>
              <a:off x="1056389" y="6168515"/>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56" name="swro"/>
          <p:cNvGrpSpPr/>
          <p:nvPr/>
        </p:nvGrpSpPr>
        <p:grpSpPr>
          <a:xfrm>
            <a:off x="409951" y="4620385"/>
            <a:ext cx="1011303" cy="1208981"/>
            <a:chOff x="413636" y="4617720"/>
            <a:chExt cx="1011303" cy="1208981"/>
          </a:xfrm>
        </p:grpSpPr>
        <p:pic>
          <p:nvPicPr>
            <p:cNvPr id="156" name="swroFill" descr="swro.png"/>
            <p:cNvPicPr>
              <a:picLocks noChangeAspect="1"/>
            </p:cNvPicPr>
            <p:nvPr/>
          </p:nvPicPr>
          <p:blipFill>
            <a:blip r:embed="rId7" cstate="print"/>
            <a:stretch>
              <a:fillRect/>
            </a:stretch>
          </p:blipFill>
          <p:spPr>
            <a:xfrm>
              <a:off x="413636" y="4617720"/>
              <a:ext cx="1011303" cy="1208981"/>
            </a:xfrm>
            <a:prstGeom prst="rect">
              <a:avLst/>
            </a:prstGeom>
          </p:spPr>
        </p:pic>
        <p:sp>
          <p:nvSpPr>
            <p:cNvPr id="163" name="SSMC"/>
            <p:cNvSpPr>
              <a:spLocks noChangeArrowheads="1"/>
            </p:cNvSpPr>
            <p:nvPr/>
          </p:nvSpPr>
          <p:spPr bwMode="auto">
            <a:xfrm>
              <a:off x="689485" y="5489575"/>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62" name="nwro"/>
          <p:cNvGrpSpPr/>
          <p:nvPr/>
        </p:nvGrpSpPr>
        <p:grpSpPr>
          <a:xfrm>
            <a:off x="457200" y="4038600"/>
            <a:ext cx="1968175" cy="1335035"/>
            <a:chOff x="449580" y="4030980"/>
            <a:chExt cx="1968175" cy="1335035"/>
          </a:xfrm>
        </p:grpSpPr>
        <p:pic>
          <p:nvPicPr>
            <p:cNvPr id="166" name="nwroFill" descr="nwro.png"/>
            <p:cNvPicPr>
              <a:picLocks noChangeAspect="1"/>
            </p:cNvPicPr>
            <p:nvPr/>
          </p:nvPicPr>
          <p:blipFill>
            <a:blip r:embed="rId8" cstate="print"/>
            <a:stretch>
              <a:fillRect/>
            </a:stretch>
          </p:blipFill>
          <p:spPr>
            <a:xfrm>
              <a:off x="449580" y="4030980"/>
              <a:ext cx="1968175" cy="1335035"/>
            </a:xfrm>
            <a:prstGeom prst="rect">
              <a:avLst/>
            </a:prstGeom>
          </p:spPr>
        </p:pic>
        <p:sp>
          <p:nvSpPr>
            <p:cNvPr id="175" name="SSMC"/>
            <p:cNvSpPr>
              <a:spLocks noChangeArrowheads="1"/>
            </p:cNvSpPr>
            <p:nvPr/>
          </p:nvSpPr>
          <p:spPr bwMode="auto">
            <a:xfrm>
              <a:off x="704850" y="411480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31" name="swfsc"/>
          <p:cNvGrpSpPr/>
          <p:nvPr/>
        </p:nvGrpSpPr>
        <p:grpSpPr>
          <a:xfrm>
            <a:off x="413636" y="4617720"/>
            <a:ext cx="1011303" cy="1208981"/>
            <a:chOff x="413636" y="4617720"/>
            <a:chExt cx="1011303" cy="1208981"/>
          </a:xfrm>
        </p:grpSpPr>
        <p:pic>
          <p:nvPicPr>
            <p:cNvPr id="59" name="swroFill" descr="swro.png" hidden="1"/>
            <p:cNvPicPr>
              <a:picLocks noChangeAspect="1"/>
            </p:cNvPicPr>
            <p:nvPr/>
          </p:nvPicPr>
          <p:blipFill>
            <a:blip r:embed="rId7" cstate="print"/>
            <a:stretch>
              <a:fillRect/>
            </a:stretch>
          </p:blipFill>
          <p:spPr>
            <a:xfrm>
              <a:off x="413636" y="4617720"/>
              <a:ext cx="1011303" cy="1208981"/>
            </a:xfrm>
            <a:prstGeom prst="rect">
              <a:avLst/>
            </a:prstGeom>
          </p:spPr>
        </p:pic>
        <p:sp>
          <p:nvSpPr>
            <p:cNvPr id="110" name="SSMC"/>
            <p:cNvSpPr>
              <a:spLocks noChangeArrowheads="1"/>
            </p:cNvSpPr>
            <p:nvPr/>
          </p:nvSpPr>
          <p:spPr bwMode="auto">
            <a:xfrm>
              <a:off x="457200" y="50292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15" name="SSMC"/>
            <p:cNvSpPr>
              <a:spLocks noChangeArrowheads="1"/>
            </p:cNvSpPr>
            <p:nvPr/>
          </p:nvSpPr>
          <p:spPr bwMode="auto">
            <a:xfrm>
              <a:off x="792480" y="554736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12" name="SSMC"/>
            <p:cNvSpPr>
              <a:spLocks noChangeArrowheads="1"/>
            </p:cNvSpPr>
            <p:nvPr/>
          </p:nvSpPr>
          <p:spPr bwMode="auto">
            <a:xfrm>
              <a:off x="733425" y="554939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16" name="SSMC"/>
            <p:cNvSpPr>
              <a:spLocks noChangeArrowheads="1"/>
            </p:cNvSpPr>
            <p:nvPr/>
          </p:nvSpPr>
          <p:spPr bwMode="auto">
            <a:xfrm>
              <a:off x="480060" y="51054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26" name="nwfsc"/>
          <p:cNvGrpSpPr/>
          <p:nvPr/>
        </p:nvGrpSpPr>
        <p:grpSpPr>
          <a:xfrm>
            <a:off x="449580" y="4030980"/>
            <a:ext cx="1968175" cy="1335035"/>
            <a:chOff x="449580" y="4030980"/>
            <a:chExt cx="1968175" cy="1335035"/>
          </a:xfrm>
        </p:grpSpPr>
        <p:pic>
          <p:nvPicPr>
            <p:cNvPr id="60" name="nwroFill" descr="nwro.png" hidden="1"/>
            <p:cNvPicPr>
              <a:picLocks noChangeAspect="1"/>
            </p:cNvPicPr>
            <p:nvPr/>
          </p:nvPicPr>
          <p:blipFill>
            <a:blip r:embed="rId8" cstate="print"/>
            <a:stretch>
              <a:fillRect/>
            </a:stretch>
          </p:blipFill>
          <p:spPr>
            <a:xfrm>
              <a:off x="449580" y="4030980"/>
              <a:ext cx="1968175" cy="1335035"/>
            </a:xfrm>
            <a:prstGeom prst="rect">
              <a:avLst/>
            </a:prstGeom>
          </p:spPr>
        </p:pic>
        <p:sp>
          <p:nvSpPr>
            <p:cNvPr id="98" name="SSMC"/>
            <p:cNvSpPr>
              <a:spLocks noChangeArrowheads="1"/>
            </p:cNvSpPr>
            <p:nvPr/>
          </p:nvSpPr>
          <p:spPr bwMode="auto">
            <a:xfrm>
              <a:off x="675765" y="414921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99" name="SSMC"/>
            <p:cNvSpPr>
              <a:spLocks noChangeArrowheads="1"/>
            </p:cNvSpPr>
            <p:nvPr/>
          </p:nvSpPr>
          <p:spPr bwMode="auto">
            <a:xfrm>
              <a:off x="732915" y="404126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00" name="SSMC"/>
            <p:cNvSpPr>
              <a:spLocks noChangeArrowheads="1"/>
            </p:cNvSpPr>
            <p:nvPr/>
          </p:nvSpPr>
          <p:spPr bwMode="auto">
            <a:xfrm>
              <a:off x="755650" y="41148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01" name="SSMC"/>
            <p:cNvSpPr>
              <a:spLocks noChangeArrowheads="1"/>
            </p:cNvSpPr>
            <p:nvPr/>
          </p:nvSpPr>
          <p:spPr bwMode="auto">
            <a:xfrm>
              <a:off x="529715" y="43434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114" name="SSMC"/>
            <p:cNvSpPr>
              <a:spLocks noChangeArrowheads="1"/>
            </p:cNvSpPr>
            <p:nvPr/>
          </p:nvSpPr>
          <p:spPr bwMode="auto">
            <a:xfrm>
              <a:off x="704850" y="411480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64" name="nero"/>
          <p:cNvGrpSpPr/>
          <p:nvPr/>
        </p:nvGrpSpPr>
        <p:grpSpPr>
          <a:xfrm>
            <a:off x="2562225" y="4162425"/>
            <a:ext cx="1678821" cy="1200386"/>
            <a:chOff x="2562225" y="4162189"/>
            <a:chExt cx="1678821" cy="1200386"/>
          </a:xfrm>
        </p:grpSpPr>
        <p:pic>
          <p:nvPicPr>
            <p:cNvPr id="190" name="neroFill" descr="nero.png"/>
            <p:cNvPicPr>
              <a:picLocks noChangeAspect="1"/>
            </p:cNvPicPr>
            <p:nvPr/>
          </p:nvPicPr>
          <p:blipFill>
            <a:blip r:embed="rId9" cstate="print"/>
            <a:stretch>
              <a:fillRect/>
            </a:stretch>
          </p:blipFill>
          <p:spPr>
            <a:xfrm>
              <a:off x="2562225" y="4162189"/>
              <a:ext cx="1678821" cy="1200386"/>
            </a:xfrm>
            <a:prstGeom prst="rect">
              <a:avLst/>
            </a:prstGeom>
          </p:spPr>
        </p:pic>
        <p:sp>
          <p:nvSpPr>
            <p:cNvPr id="194" name="SSMC"/>
            <p:cNvSpPr>
              <a:spLocks noChangeArrowheads="1"/>
            </p:cNvSpPr>
            <p:nvPr/>
          </p:nvSpPr>
          <p:spPr bwMode="auto">
            <a:xfrm>
              <a:off x="4042535" y="467868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 name="sefsc"/>
          <p:cNvGrpSpPr/>
          <p:nvPr/>
        </p:nvGrpSpPr>
        <p:grpSpPr>
          <a:xfrm>
            <a:off x="1343025" y="4230193"/>
            <a:ext cx="2675133" cy="2521127"/>
            <a:chOff x="1343025" y="4230193"/>
            <a:chExt cx="2675133" cy="2521127"/>
          </a:xfrm>
        </p:grpSpPr>
        <p:pic>
          <p:nvPicPr>
            <p:cNvPr id="58" name="seroFill" descr="sero.png"/>
            <p:cNvPicPr>
              <a:picLocks noChangeAspect="1"/>
            </p:cNvPicPr>
            <p:nvPr/>
          </p:nvPicPr>
          <p:blipFill>
            <a:blip r:embed="rId10" cstate="print"/>
            <a:stretch>
              <a:fillRect/>
            </a:stretch>
          </p:blipFill>
          <p:spPr>
            <a:xfrm>
              <a:off x="1343025" y="4230193"/>
              <a:ext cx="2675133" cy="2521127"/>
            </a:xfrm>
            <a:prstGeom prst="rect">
              <a:avLst/>
            </a:prstGeom>
          </p:spPr>
        </p:pic>
        <p:sp>
          <p:nvSpPr>
            <p:cNvPr id="56" name="SSMC"/>
            <p:cNvSpPr>
              <a:spLocks noChangeArrowheads="1"/>
            </p:cNvSpPr>
            <p:nvPr/>
          </p:nvSpPr>
          <p:spPr bwMode="auto">
            <a:xfrm>
              <a:off x="3625340" y="6282815"/>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64" name="SSMC"/>
            <p:cNvSpPr>
              <a:spLocks noChangeArrowheads="1"/>
            </p:cNvSpPr>
            <p:nvPr/>
          </p:nvSpPr>
          <p:spPr bwMode="auto">
            <a:xfrm>
              <a:off x="3760595" y="536448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65" name="SSMC"/>
            <p:cNvSpPr>
              <a:spLocks noChangeArrowheads="1"/>
            </p:cNvSpPr>
            <p:nvPr/>
          </p:nvSpPr>
          <p:spPr bwMode="auto">
            <a:xfrm>
              <a:off x="3150995" y="591705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66" name="SSMC"/>
            <p:cNvSpPr>
              <a:spLocks noChangeArrowheads="1"/>
            </p:cNvSpPr>
            <p:nvPr/>
          </p:nvSpPr>
          <p:spPr bwMode="auto">
            <a:xfrm>
              <a:off x="2887980" y="593598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67" name="SSMC"/>
            <p:cNvSpPr>
              <a:spLocks noChangeArrowheads="1"/>
            </p:cNvSpPr>
            <p:nvPr/>
          </p:nvSpPr>
          <p:spPr bwMode="auto">
            <a:xfrm>
              <a:off x="2247900" y="617982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72" name="SSMC"/>
            <p:cNvSpPr>
              <a:spLocks noChangeArrowheads="1"/>
            </p:cNvSpPr>
            <p:nvPr/>
          </p:nvSpPr>
          <p:spPr bwMode="auto">
            <a:xfrm>
              <a:off x="3684395" y="625602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263" name="sero"/>
          <p:cNvGrpSpPr/>
          <p:nvPr/>
        </p:nvGrpSpPr>
        <p:grpSpPr>
          <a:xfrm>
            <a:off x="1343025" y="4230193"/>
            <a:ext cx="2675133" cy="2521127"/>
            <a:chOff x="1343025" y="4230193"/>
            <a:chExt cx="2675133" cy="2521127"/>
          </a:xfrm>
        </p:grpSpPr>
        <p:pic>
          <p:nvPicPr>
            <p:cNvPr id="177" name="seroFill" descr="sero.png" hidden="1"/>
            <p:cNvPicPr>
              <a:picLocks noChangeAspect="1"/>
            </p:cNvPicPr>
            <p:nvPr/>
          </p:nvPicPr>
          <p:blipFill>
            <a:blip r:embed="rId10" cstate="print"/>
            <a:stretch>
              <a:fillRect/>
            </a:stretch>
          </p:blipFill>
          <p:spPr>
            <a:xfrm>
              <a:off x="1343025" y="4230193"/>
              <a:ext cx="2675133" cy="2521127"/>
            </a:xfrm>
            <a:prstGeom prst="rect">
              <a:avLst/>
            </a:prstGeom>
          </p:spPr>
        </p:pic>
        <p:sp>
          <p:nvSpPr>
            <p:cNvPr id="181" name="SSMC"/>
            <p:cNvSpPr>
              <a:spLocks noChangeArrowheads="1"/>
            </p:cNvSpPr>
            <p:nvPr/>
          </p:nvSpPr>
          <p:spPr bwMode="auto">
            <a:xfrm>
              <a:off x="3434840" y="612089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grpSp>
      <p:grpSp>
        <p:nvGrpSpPr>
          <p:cNvPr id="4" name="nefsc"/>
          <p:cNvGrpSpPr/>
          <p:nvPr/>
        </p:nvGrpSpPr>
        <p:grpSpPr>
          <a:xfrm>
            <a:off x="2562225" y="4162189"/>
            <a:ext cx="1678821" cy="1200386"/>
            <a:chOff x="2562225" y="4162189"/>
            <a:chExt cx="1678821" cy="1200386"/>
          </a:xfrm>
        </p:grpSpPr>
        <p:pic>
          <p:nvPicPr>
            <p:cNvPr id="57" name="neroFill" descr="nero.png" hidden="1"/>
            <p:cNvPicPr>
              <a:picLocks noChangeAspect="1"/>
            </p:cNvPicPr>
            <p:nvPr/>
          </p:nvPicPr>
          <p:blipFill>
            <a:blip r:embed="rId9" cstate="print"/>
            <a:stretch>
              <a:fillRect/>
            </a:stretch>
          </p:blipFill>
          <p:spPr>
            <a:xfrm>
              <a:off x="2562225" y="4162189"/>
              <a:ext cx="1678821" cy="1200386"/>
            </a:xfrm>
            <a:prstGeom prst="rect">
              <a:avLst/>
            </a:prstGeom>
          </p:spPr>
        </p:pic>
        <p:sp>
          <p:nvSpPr>
            <p:cNvPr id="80" name="SSMC"/>
            <p:cNvSpPr>
              <a:spLocks noChangeArrowheads="1"/>
            </p:cNvSpPr>
            <p:nvPr/>
          </p:nvSpPr>
          <p:spPr bwMode="auto">
            <a:xfrm>
              <a:off x="4042535" y="4678680"/>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81" name="SSMC"/>
            <p:cNvSpPr>
              <a:spLocks noChangeArrowheads="1"/>
            </p:cNvSpPr>
            <p:nvPr/>
          </p:nvSpPr>
          <p:spPr bwMode="auto">
            <a:xfrm>
              <a:off x="3912995" y="475881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82" name="SSMC"/>
            <p:cNvSpPr>
              <a:spLocks noChangeArrowheads="1"/>
            </p:cNvSpPr>
            <p:nvPr/>
          </p:nvSpPr>
          <p:spPr bwMode="auto">
            <a:xfrm>
              <a:off x="3844415" y="489966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84" name="SSMC"/>
            <p:cNvSpPr>
              <a:spLocks noChangeArrowheads="1"/>
            </p:cNvSpPr>
            <p:nvPr/>
          </p:nvSpPr>
          <p:spPr bwMode="auto">
            <a:xfrm>
              <a:off x="4095875" y="4648200"/>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85" name="SSMC"/>
            <p:cNvSpPr>
              <a:spLocks noChangeArrowheads="1"/>
            </p:cNvSpPr>
            <p:nvPr/>
          </p:nvSpPr>
          <p:spPr bwMode="auto">
            <a:xfrm>
              <a:off x="3996815" y="4728335"/>
              <a:ext cx="79885" cy="79885"/>
            </a:xfrm>
            <a:prstGeom prst="ellipse">
              <a:avLst/>
            </a:prstGeom>
            <a:solidFill>
              <a:srgbClr val="FFCC66"/>
            </a:solidFill>
            <a:ln w="12700">
              <a:solidFill>
                <a:schemeClr val="bg1"/>
              </a:solidFill>
              <a:round/>
              <a:headEnd/>
              <a:tailEnd/>
            </a:ln>
            <a:effectLst>
              <a:glow rad="63500">
                <a:srgbClr val="FF9999">
                  <a:alpha val="40000"/>
                </a:srgbClr>
              </a:glow>
            </a:effectLst>
          </p:spPr>
          <p:txBody>
            <a:bodyPr wrap="none" anchor="ctr"/>
            <a:lstStyle/>
            <a:p>
              <a:endParaRPr lang="en-US"/>
            </a:p>
          </p:txBody>
        </p:sp>
      </p:grpSp>
      <p:sp>
        <p:nvSpPr>
          <p:cNvPr id="260" name="SSMC"/>
          <p:cNvSpPr>
            <a:spLocks noChangeArrowheads="1"/>
          </p:cNvSpPr>
          <p:nvPr/>
        </p:nvSpPr>
        <p:spPr bwMode="auto">
          <a:xfrm>
            <a:off x="3682490" y="5038725"/>
            <a:ext cx="79885" cy="79885"/>
          </a:xfrm>
          <a:prstGeom prst="ellipse">
            <a:avLst/>
          </a:prstGeom>
          <a:solidFill>
            <a:srgbClr val="C00000"/>
          </a:solidFill>
          <a:ln w="12700">
            <a:solidFill>
              <a:schemeClr val="bg1"/>
            </a:solidFill>
            <a:round/>
            <a:headEnd/>
            <a:tailEnd/>
          </a:ln>
          <a:effectLst>
            <a:glow rad="63500">
              <a:srgbClr val="FF9999">
                <a:alpha val="40000"/>
              </a:srgbClr>
            </a:glow>
          </a:effectLst>
        </p:spPr>
        <p:txBody>
          <a:bodyPr wrap="none" anchor="ctr"/>
          <a:lstStyle/>
          <a:p>
            <a:endParaRPr lang="en-US"/>
          </a:p>
        </p:txBody>
      </p:sp>
      <p:sp>
        <p:nvSpPr>
          <p:cNvPr id="201" name="Budget"/>
          <p:cNvSpPr txBox="1">
            <a:spLocks noChangeArrowheads="1"/>
          </p:cNvSpPr>
          <p:nvPr/>
        </p:nvSpPr>
        <p:spPr>
          <a:xfrm>
            <a:off x="6477000" y="4021137"/>
            <a:ext cx="2514600" cy="1143000"/>
          </a:xfrm>
          <a:prstGeom prst="rect">
            <a:avLst/>
          </a:prstGeom>
          <a:gradFill>
            <a:gsLst>
              <a:gs pos="0">
                <a:srgbClr val="FF9999"/>
              </a:gs>
              <a:gs pos="43000">
                <a:srgbClr val="FFCCCC"/>
              </a:gs>
              <a:gs pos="93000">
                <a:srgbClr val="FFEBEB"/>
              </a:gs>
              <a:gs pos="100000">
                <a:srgbClr val="FFEBEB"/>
              </a:gs>
            </a:gsLs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minor">
            <a:schemeClr val="dk1"/>
          </a:fontRef>
        </p:style>
        <p:txBody>
          <a:bodyPr/>
          <a:lstStyle/>
          <a:p>
            <a:pPr fontAlgn="auto">
              <a:spcBef>
                <a:spcPct val="20000"/>
              </a:spcBef>
              <a:spcAft>
                <a:spcPts val="0"/>
              </a:spcAft>
              <a:buClr>
                <a:schemeClr val="accent3"/>
              </a:buClr>
              <a:buSzPct val="95000"/>
              <a:defRPr/>
            </a:pPr>
            <a:r>
              <a:rPr lang="en-US" sz="1400" b="1" u="sng" dirty="0" smtClean="0">
                <a:solidFill>
                  <a:schemeClr val="tx1"/>
                </a:solidFill>
              </a:rPr>
              <a:t>Budget:</a:t>
            </a:r>
          </a:p>
          <a:p>
            <a:pPr fontAlgn="auto">
              <a:spcBef>
                <a:spcPct val="20000"/>
              </a:spcBef>
              <a:spcAft>
                <a:spcPts val="0"/>
              </a:spcAft>
              <a:buClr>
                <a:schemeClr val="accent3"/>
              </a:buClr>
              <a:buSzPct val="95000"/>
              <a:tabLst>
                <a:tab pos="1714500" algn="l"/>
              </a:tabLst>
              <a:defRPr/>
            </a:pPr>
            <a:r>
              <a:rPr lang="en-US" sz="1300" dirty="0" smtClean="0"/>
              <a:t>FY’08 Presidents Request:	</a:t>
            </a:r>
            <a:r>
              <a:rPr lang="en-US" sz="1300" b="1" dirty="0" smtClean="0"/>
              <a:t>$796.0M</a:t>
            </a:r>
          </a:p>
          <a:p>
            <a:pPr fontAlgn="auto">
              <a:spcBef>
                <a:spcPct val="20000"/>
              </a:spcBef>
              <a:spcAft>
                <a:spcPts val="0"/>
              </a:spcAft>
              <a:buClr>
                <a:schemeClr val="accent3"/>
              </a:buClr>
              <a:buSzPct val="95000"/>
              <a:tabLst>
                <a:tab pos="1714500" algn="l"/>
              </a:tabLst>
              <a:defRPr/>
            </a:pPr>
            <a:r>
              <a:rPr lang="en-US" sz="1300" dirty="0" smtClean="0"/>
              <a:t>FY’08 Enacted:	</a:t>
            </a:r>
            <a:r>
              <a:rPr lang="en-US" sz="1300" b="1" dirty="0" smtClean="0"/>
              <a:t>$829.1M</a:t>
            </a:r>
          </a:p>
          <a:p>
            <a:pPr fontAlgn="auto">
              <a:spcBef>
                <a:spcPct val="20000"/>
              </a:spcBef>
              <a:spcAft>
                <a:spcPts val="0"/>
              </a:spcAft>
              <a:buClr>
                <a:schemeClr val="accent3"/>
              </a:buClr>
              <a:buSzPct val="95000"/>
              <a:tabLst>
                <a:tab pos="1714500" algn="l"/>
              </a:tabLst>
              <a:defRPr/>
            </a:pPr>
            <a:r>
              <a:rPr lang="en-US" sz="1300" dirty="0" smtClean="0"/>
              <a:t>FY’09 Presidents Request:	</a:t>
            </a:r>
            <a:r>
              <a:rPr lang="en-US" sz="1300" b="1" dirty="0" smtClean="0"/>
              <a:t>$782.3M</a:t>
            </a:r>
          </a:p>
        </p:txBody>
      </p:sp>
      <p:pic>
        <p:nvPicPr>
          <p:cNvPr id="211" name="Picture 210" descr="Jim_Balsiger.jpg"/>
          <p:cNvPicPr>
            <a:picLocks noChangeAspect="1"/>
          </p:cNvPicPr>
          <p:nvPr/>
        </p:nvPicPr>
        <p:blipFill>
          <a:blip r:embed="rId11" cstate="print"/>
          <a:srcRect l="11481" b="19205"/>
          <a:stretch>
            <a:fillRect/>
          </a:stretch>
        </p:blipFill>
        <p:spPr>
          <a:xfrm>
            <a:off x="76200" y="1073151"/>
            <a:ext cx="656380" cy="755650"/>
          </a:xfrm>
          <a:prstGeom prst="ellipse">
            <a:avLst/>
          </a:prstGeom>
          <a:ln w="28575">
            <a:solidFill>
              <a:schemeClr val="accent1">
                <a:lumMod val="75000"/>
              </a:schemeClr>
            </a:solidFill>
          </a:ln>
          <a:effectLst>
            <a:outerShdw blurRad="63500" sx="102000" sy="102000" algn="ctr" rotWithShape="0">
              <a:prstClr val="black">
                <a:alpha val="40000"/>
              </a:prstClr>
            </a:outerShdw>
          </a:effectLst>
        </p:spPr>
      </p:pic>
      <p:sp>
        <p:nvSpPr>
          <p:cNvPr id="216" name="Rectangle 215"/>
          <p:cNvSpPr/>
          <p:nvPr/>
        </p:nvSpPr>
        <p:spPr>
          <a:xfrm>
            <a:off x="4343400" y="5240337"/>
            <a:ext cx="4648200" cy="1446213"/>
          </a:xfrm>
          <a:prstGeom prst="rect">
            <a:avLst/>
          </a:prstGeom>
          <a:gradFill>
            <a:gsLst>
              <a:gs pos="0">
                <a:srgbClr val="FF9999"/>
              </a:gs>
              <a:gs pos="43000">
                <a:srgbClr val="FFCCCC"/>
              </a:gs>
              <a:gs pos="93000">
                <a:srgbClr val="FFEBEB"/>
              </a:gs>
              <a:gs pos="100000">
                <a:srgbClr val="FFEBEB"/>
              </a:gs>
            </a:gsLs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minor">
            <a:schemeClr val="dk1"/>
          </a:fontRef>
        </p:style>
        <p:txBody>
          <a:bodyPr/>
          <a:lstStyle/>
          <a:p>
            <a:pPr fontAlgn="auto">
              <a:spcBef>
                <a:spcPts val="600"/>
              </a:spcBef>
              <a:spcAft>
                <a:spcPts val="0"/>
              </a:spcAft>
              <a:buClr>
                <a:schemeClr val="accent3"/>
              </a:buClr>
              <a:buSzPct val="95000"/>
              <a:defRPr/>
            </a:pPr>
            <a:r>
              <a:rPr lang="en-US" sz="1000" dirty="0" smtClean="0">
                <a:solidFill>
                  <a:schemeClr val="tx1"/>
                </a:solidFill>
              </a:rPr>
              <a:t>Manages fish stocks for maximum sustainable economic yield</a:t>
            </a:r>
          </a:p>
          <a:p>
            <a:pPr fontAlgn="auto">
              <a:spcBef>
                <a:spcPts val="600"/>
              </a:spcBef>
              <a:spcAft>
                <a:spcPts val="0"/>
              </a:spcAft>
              <a:buClr>
                <a:schemeClr val="accent3"/>
              </a:buClr>
              <a:buSzPct val="95000"/>
              <a:defRPr/>
            </a:pPr>
            <a:r>
              <a:rPr lang="en-US" sz="1000" dirty="0" smtClean="0">
                <a:solidFill>
                  <a:schemeClr val="tx1"/>
                </a:solidFill>
              </a:rPr>
              <a:t>Protects marine life under the Endangered Species Act and Marine Mammal Protection Act</a:t>
            </a:r>
          </a:p>
          <a:p>
            <a:pPr fontAlgn="auto">
              <a:spcBef>
                <a:spcPts val="600"/>
              </a:spcBef>
              <a:spcAft>
                <a:spcPts val="0"/>
              </a:spcAft>
              <a:buClr>
                <a:schemeClr val="accent3"/>
              </a:buClr>
              <a:buSzPct val="95000"/>
              <a:defRPr/>
            </a:pPr>
            <a:r>
              <a:rPr lang="en-US" sz="1000" dirty="0" smtClean="0">
                <a:solidFill>
                  <a:schemeClr val="tx1"/>
                </a:solidFill>
              </a:rPr>
              <a:t>Performs scientific analysis to support ecosystem approaches to management </a:t>
            </a:r>
          </a:p>
          <a:p>
            <a:pPr fontAlgn="auto">
              <a:spcBef>
                <a:spcPts val="600"/>
              </a:spcBef>
              <a:spcAft>
                <a:spcPts val="0"/>
              </a:spcAft>
              <a:buClr>
                <a:schemeClr val="accent3"/>
              </a:buClr>
              <a:buSzPct val="95000"/>
              <a:defRPr/>
            </a:pPr>
            <a:r>
              <a:rPr lang="en-US" sz="1000" dirty="0" smtClean="0">
                <a:solidFill>
                  <a:schemeClr val="tx1"/>
                </a:solidFill>
              </a:rPr>
              <a:t>Restores and protects habitat </a:t>
            </a:r>
          </a:p>
          <a:p>
            <a:pPr fontAlgn="auto">
              <a:spcBef>
                <a:spcPts val="600"/>
              </a:spcBef>
              <a:spcAft>
                <a:spcPts val="0"/>
              </a:spcAft>
              <a:buClr>
                <a:schemeClr val="accent3"/>
              </a:buClr>
              <a:buSzPct val="95000"/>
              <a:defRPr/>
            </a:pPr>
            <a:r>
              <a:rPr lang="en-US" sz="1000" dirty="0" smtClean="0">
                <a:solidFill>
                  <a:schemeClr val="tx1"/>
                </a:solidFill>
              </a:rPr>
              <a:t>Enforces management measures</a:t>
            </a:r>
          </a:p>
          <a:p>
            <a:pPr fontAlgn="auto">
              <a:spcBef>
                <a:spcPts val="600"/>
              </a:spcBef>
              <a:spcAft>
                <a:spcPts val="0"/>
              </a:spcAft>
              <a:buClr>
                <a:schemeClr val="accent3"/>
              </a:buClr>
              <a:buSzPct val="95000"/>
              <a:defRPr/>
            </a:pPr>
            <a:r>
              <a:rPr lang="en-US" sz="1000" dirty="0" smtClean="0">
                <a:solidFill>
                  <a:schemeClr val="tx1"/>
                </a:solidFill>
              </a:rPr>
              <a:t>Strengthens conservation of living marine resources Internationally</a:t>
            </a:r>
          </a:p>
        </p:txBody>
      </p:sp>
      <p:sp>
        <p:nvSpPr>
          <p:cNvPr id="221" name="Freeform 220"/>
          <p:cNvSpPr/>
          <p:nvPr/>
        </p:nvSpPr>
        <p:spPr>
          <a:xfrm>
            <a:off x="7848600" y="685800"/>
            <a:ext cx="1295400" cy="3200400"/>
          </a:xfrm>
          <a:custGeom>
            <a:avLst/>
            <a:gdLst>
              <a:gd name="connsiteX0" fmla="*/ 0 w 1524000"/>
              <a:gd name="connsiteY0" fmla="*/ 254005 h 3200400"/>
              <a:gd name="connsiteX1" fmla="*/ 74397 w 1524000"/>
              <a:gd name="connsiteY1" fmla="*/ 74396 h 3200400"/>
              <a:gd name="connsiteX2" fmla="*/ 254006 w 1524000"/>
              <a:gd name="connsiteY2" fmla="*/ 0 h 3200400"/>
              <a:gd name="connsiteX3" fmla="*/ 1269995 w 1524000"/>
              <a:gd name="connsiteY3" fmla="*/ 0 h 3200400"/>
              <a:gd name="connsiteX4" fmla="*/ 1449604 w 1524000"/>
              <a:gd name="connsiteY4" fmla="*/ 74397 h 3200400"/>
              <a:gd name="connsiteX5" fmla="*/ 1524000 w 1524000"/>
              <a:gd name="connsiteY5" fmla="*/ 254006 h 3200400"/>
              <a:gd name="connsiteX6" fmla="*/ 1524000 w 1524000"/>
              <a:gd name="connsiteY6" fmla="*/ 2946395 h 3200400"/>
              <a:gd name="connsiteX7" fmla="*/ 1449604 w 1524000"/>
              <a:gd name="connsiteY7" fmla="*/ 3126004 h 3200400"/>
              <a:gd name="connsiteX8" fmla="*/ 1269995 w 1524000"/>
              <a:gd name="connsiteY8" fmla="*/ 3200400 h 3200400"/>
              <a:gd name="connsiteX9" fmla="*/ 254005 w 1524000"/>
              <a:gd name="connsiteY9" fmla="*/ 3200400 h 3200400"/>
              <a:gd name="connsiteX10" fmla="*/ 74396 w 1524000"/>
              <a:gd name="connsiteY10" fmla="*/ 3126004 h 3200400"/>
              <a:gd name="connsiteX11" fmla="*/ 0 w 1524000"/>
              <a:gd name="connsiteY11" fmla="*/ 2946395 h 3200400"/>
              <a:gd name="connsiteX12" fmla="*/ 0 w 1524000"/>
              <a:gd name="connsiteY12" fmla="*/ 254005 h 3200400"/>
              <a:gd name="connsiteX0" fmla="*/ 0 w 1524000"/>
              <a:gd name="connsiteY0" fmla="*/ 491065 h 3437460"/>
              <a:gd name="connsiteX1" fmla="*/ 74397 w 1524000"/>
              <a:gd name="connsiteY1" fmla="*/ 311456 h 3437460"/>
              <a:gd name="connsiteX2" fmla="*/ 254006 w 1524000"/>
              <a:gd name="connsiteY2" fmla="*/ 237060 h 3437460"/>
              <a:gd name="connsiteX3" fmla="*/ 1269995 w 1524000"/>
              <a:gd name="connsiteY3" fmla="*/ 237060 h 3437460"/>
              <a:gd name="connsiteX4" fmla="*/ 1524000 w 1524000"/>
              <a:gd name="connsiteY4" fmla="*/ 491066 h 3437460"/>
              <a:gd name="connsiteX5" fmla="*/ 1524000 w 1524000"/>
              <a:gd name="connsiteY5" fmla="*/ 3183455 h 3437460"/>
              <a:gd name="connsiteX6" fmla="*/ 1449604 w 1524000"/>
              <a:gd name="connsiteY6" fmla="*/ 3363064 h 3437460"/>
              <a:gd name="connsiteX7" fmla="*/ 1269995 w 1524000"/>
              <a:gd name="connsiteY7" fmla="*/ 3437460 h 3437460"/>
              <a:gd name="connsiteX8" fmla="*/ 254005 w 1524000"/>
              <a:gd name="connsiteY8" fmla="*/ 3437460 h 3437460"/>
              <a:gd name="connsiteX9" fmla="*/ 74396 w 1524000"/>
              <a:gd name="connsiteY9" fmla="*/ 3363064 h 3437460"/>
              <a:gd name="connsiteX10" fmla="*/ 0 w 1524000"/>
              <a:gd name="connsiteY10" fmla="*/ 3183455 h 3437460"/>
              <a:gd name="connsiteX11" fmla="*/ 0 w 1524000"/>
              <a:gd name="connsiteY11" fmla="*/ 491065 h 3437460"/>
              <a:gd name="connsiteX0" fmla="*/ 0 w 1553935"/>
              <a:gd name="connsiteY0" fmla="*/ 254005 h 3467396"/>
              <a:gd name="connsiteX1" fmla="*/ 74397 w 1553935"/>
              <a:gd name="connsiteY1" fmla="*/ 74396 h 3467396"/>
              <a:gd name="connsiteX2" fmla="*/ 254006 w 1553935"/>
              <a:gd name="connsiteY2" fmla="*/ 0 h 3467396"/>
              <a:gd name="connsiteX3" fmla="*/ 1269995 w 1553935"/>
              <a:gd name="connsiteY3" fmla="*/ 0 h 3467396"/>
              <a:gd name="connsiteX4" fmla="*/ 1524000 w 1553935"/>
              <a:gd name="connsiteY4" fmla="*/ 2946395 h 3467396"/>
              <a:gd name="connsiteX5" fmla="*/ 1449604 w 1553935"/>
              <a:gd name="connsiteY5" fmla="*/ 3126004 h 3467396"/>
              <a:gd name="connsiteX6" fmla="*/ 1269995 w 1553935"/>
              <a:gd name="connsiteY6" fmla="*/ 3200400 h 3467396"/>
              <a:gd name="connsiteX7" fmla="*/ 254005 w 1553935"/>
              <a:gd name="connsiteY7" fmla="*/ 3200400 h 3467396"/>
              <a:gd name="connsiteX8" fmla="*/ 74396 w 1553935"/>
              <a:gd name="connsiteY8" fmla="*/ 3126004 h 3467396"/>
              <a:gd name="connsiteX9" fmla="*/ 0 w 1553935"/>
              <a:gd name="connsiteY9" fmla="*/ 2946395 h 3467396"/>
              <a:gd name="connsiteX10" fmla="*/ 0 w 1553935"/>
              <a:gd name="connsiteY10" fmla="*/ 254005 h 3467396"/>
              <a:gd name="connsiteX0" fmla="*/ 0 w 1469261"/>
              <a:gd name="connsiteY0" fmla="*/ 254005 h 3200400"/>
              <a:gd name="connsiteX1" fmla="*/ 74397 w 1469261"/>
              <a:gd name="connsiteY1" fmla="*/ 74396 h 3200400"/>
              <a:gd name="connsiteX2" fmla="*/ 254006 w 1469261"/>
              <a:gd name="connsiteY2" fmla="*/ 0 h 3200400"/>
              <a:gd name="connsiteX3" fmla="*/ 1269995 w 1469261"/>
              <a:gd name="connsiteY3" fmla="*/ 0 h 3200400"/>
              <a:gd name="connsiteX4" fmla="*/ 1449604 w 1469261"/>
              <a:gd name="connsiteY4" fmla="*/ 3126004 h 3200400"/>
              <a:gd name="connsiteX5" fmla="*/ 1269995 w 1469261"/>
              <a:gd name="connsiteY5" fmla="*/ 3200400 h 3200400"/>
              <a:gd name="connsiteX6" fmla="*/ 254005 w 1469261"/>
              <a:gd name="connsiteY6" fmla="*/ 3200400 h 3200400"/>
              <a:gd name="connsiteX7" fmla="*/ 74396 w 1469261"/>
              <a:gd name="connsiteY7" fmla="*/ 3126004 h 3200400"/>
              <a:gd name="connsiteX8" fmla="*/ 0 w 1469261"/>
              <a:gd name="connsiteY8" fmla="*/ 2946395 h 3200400"/>
              <a:gd name="connsiteX9" fmla="*/ 0 w 1469261"/>
              <a:gd name="connsiteY9"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269995"/>
              <a:gd name="connsiteY0" fmla="*/ 254005 h 3200400"/>
              <a:gd name="connsiteX1" fmla="*/ 74397 w 1269995"/>
              <a:gd name="connsiteY1" fmla="*/ 74396 h 3200400"/>
              <a:gd name="connsiteX2" fmla="*/ 254006 w 1269995"/>
              <a:gd name="connsiteY2" fmla="*/ 0 h 3200400"/>
              <a:gd name="connsiteX3" fmla="*/ 1269995 w 1269995"/>
              <a:gd name="connsiteY3" fmla="*/ 0 h 3200400"/>
              <a:gd name="connsiteX4" fmla="*/ 1269995 w 1269995"/>
              <a:gd name="connsiteY4" fmla="*/ 3200400 h 3200400"/>
              <a:gd name="connsiteX5" fmla="*/ 254005 w 1269995"/>
              <a:gd name="connsiteY5" fmla="*/ 3200400 h 3200400"/>
              <a:gd name="connsiteX6" fmla="*/ 74396 w 1269995"/>
              <a:gd name="connsiteY6" fmla="*/ 3126004 h 3200400"/>
              <a:gd name="connsiteX7" fmla="*/ 0 w 1269995"/>
              <a:gd name="connsiteY7" fmla="*/ 2946395 h 3200400"/>
              <a:gd name="connsiteX8" fmla="*/ 0 w 1269995"/>
              <a:gd name="connsiteY8" fmla="*/ 254005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95" h="3200400">
                <a:moveTo>
                  <a:pt x="0" y="254005"/>
                </a:moveTo>
                <a:cubicBezTo>
                  <a:pt x="0" y="186639"/>
                  <a:pt x="26761" y="122032"/>
                  <a:pt x="74397" y="74396"/>
                </a:cubicBezTo>
                <a:cubicBezTo>
                  <a:pt x="122032" y="26761"/>
                  <a:pt x="186639" y="0"/>
                  <a:pt x="254006" y="0"/>
                </a:cubicBezTo>
                <a:lnTo>
                  <a:pt x="1269995" y="0"/>
                </a:lnTo>
                <a:lnTo>
                  <a:pt x="1269995" y="3200400"/>
                </a:lnTo>
                <a:lnTo>
                  <a:pt x="254005" y="3200400"/>
                </a:lnTo>
                <a:cubicBezTo>
                  <a:pt x="186639" y="3200400"/>
                  <a:pt x="122031" y="3173639"/>
                  <a:pt x="74396" y="3126004"/>
                </a:cubicBezTo>
                <a:cubicBezTo>
                  <a:pt x="26761" y="3078369"/>
                  <a:pt x="0" y="3013762"/>
                  <a:pt x="0" y="2946395"/>
                </a:cubicBezTo>
                <a:lnTo>
                  <a:pt x="0" y="254005"/>
                </a:lnTo>
                <a:close/>
              </a:path>
            </a:pathLst>
          </a:custGeom>
          <a:solidFill>
            <a:srgbClr val="FFCCCC"/>
          </a:solidFill>
          <a:ln w="63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sz="1400" dirty="0">
              <a:solidFill>
                <a:srgbClr val="FFFFFF"/>
              </a:solidFill>
              <a:latin typeface="+mn-lt"/>
            </a:endParaRPr>
          </a:p>
        </p:txBody>
      </p:sp>
      <p:pic>
        <p:nvPicPr>
          <p:cNvPr id="283" name="Picture 8" descr="NWRO_sockeye-salmon.bmp"/>
          <p:cNvPicPr>
            <a:picLocks noChangeAspect="1"/>
          </p:cNvPicPr>
          <p:nvPr/>
        </p:nvPicPr>
        <p:blipFill>
          <a:blip r:embed="rId12"/>
          <a:srcRect l="34392" t="24286" r="24229" b="18571"/>
          <a:stretch>
            <a:fillRect/>
          </a:stretch>
        </p:blipFill>
        <p:spPr bwMode="auto">
          <a:xfrm>
            <a:off x="7972425" y="933450"/>
            <a:ext cx="1085850" cy="762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84" name="Picture 10" descr="SEC pic_taggingbluemarlin.jpg"/>
          <p:cNvPicPr>
            <a:picLocks noChangeAspect="1"/>
          </p:cNvPicPr>
          <p:nvPr/>
        </p:nvPicPr>
        <p:blipFill>
          <a:blip r:embed="rId13" cstate="print"/>
          <a:stretch>
            <a:fillRect/>
          </a:stretch>
        </p:blipFill>
        <p:spPr bwMode="auto">
          <a:xfrm>
            <a:off x="7972424" y="1889521"/>
            <a:ext cx="1095375" cy="82153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85" name="Picture 11" descr="PIFSC_MonkSeals.jpg"/>
          <p:cNvPicPr>
            <a:picLocks noChangeAspect="1"/>
          </p:cNvPicPr>
          <p:nvPr/>
        </p:nvPicPr>
        <p:blipFill>
          <a:blip r:embed="rId14" cstate="print"/>
          <a:srcRect l="7634" r="5340"/>
          <a:stretch>
            <a:fillRect/>
          </a:stretch>
        </p:blipFill>
        <p:spPr bwMode="auto">
          <a:xfrm>
            <a:off x="7972425" y="2905124"/>
            <a:ext cx="1085850" cy="860441"/>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subTnLst>
                                    <p:set>
                                      <p:cBhvr override="childStyle">
                                        <p:cTn dur="1" fill="hold" display="0" masterRel="nextClick" afterEffect="1"/>
                                        <p:tgtEl>
                                          <p:spTgt spid="25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500"/>
                                        <p:tgtEl>
                                          <p:spTgt spid="256"/>
                                        </p:tgtEl>
                                      </p:cBhvr>
                                    </p:animEffect>
                                  </p:childTnLst>
                                  <p:subTnLst>
                                    <p:set>
                                      <p:cBhvr override="childStyle">
                                        <p:cTn dur="1" fill="hold" display="0" masterRel="nextClick" afterEffect="1"/>
                                        <p:tgtEl>
                                          <p:spTgt spid="25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500"/>
                                        <p:tgtEl>
                                          <p:spTgt spid="262"/>
                                        </p:tgtEl>
                                      </p:cBhvr>
                                    </p:animEffect>
                                  </p:childTnLst>
                                  <p:subTnLst>
                                    <p:set>
                                      <p:cBhvr override="childStyle">
                                        <p:cTn dur="1" fill="hold" display="0" masterRel="nextClick" afterEffect="1"/>
                                        <p:tgtEl>
                                          <p:spTgt spid="26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gtEl>
                                        <p:attrNameLst>
                                          <p:attrName>style.visibility</p:attrName>
                                        </p:attrNameLst>
                                      </p:cBhvr>
                                      <p:to>
                                        <p:strVal val="visible"/>
                                      </p:to>
                                    </p:set>
                                    <p:animEffect transition="in" filter="fade">
                                      <p:cBhvr>
                                        <p:cTn id="22" dur="500"/>
                                        <p:tgtEl>
                                          <p:spTgt spid="263"/>
                                        </p:tgtEl>
                                      </p:cBhvr>
                                    </p:animEffect>
                                  </p:childTnLst>
                                  <p:subTnLst>
                                    <p:set>
                                      <p:cBhvr override="childStyle">
                                        <p:cTn dur="1" fill="hold" display="0" masterRel="nextClick" afterEffect="1"/>
                                        <p:tgtEl>
                                          <p:spTgt spid="26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gtEl>
                                        <p:attrNameLst>
                                          <p:attrName>style.visibility</p:attrName>
                                        </p:attrNameLst>
                                      </p:cBhvr>
                                      <p:to>
                                        <p:strVal val="visible"/>
                                      </p:to>
                                    </p:set>
                                    <p:animEffect transition="in" filter="fade">
                                      <p:cBhvr>
                                        <p:cTn id="27" dur="500"/>
                                        <p:tgtEl>
                                          <p:spTgt spid="246"/>
                                        </p:tgtEl>
                                      </p:cBhvr>
                                    </p:animEffect>
                                  </p:childTnLst>
                                  <p:subTnLst>
                                    <p:set>
                                      <p:cBhvr override="childStyle">
                                        <p:cTn dur="1" fill="hold" display="0" masterRel="nextClick" afterEffect="1"/>
                                        <p:tgtEl>
                                          <p:spTgt spid="24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4"/>
                                        </p:tgtEl>
                                        <p:attrNameLst>
                                          <p:attrName>style.visibility</p:attrName>
                                        </p:attrNameLst>
                                      </p:cBhvr>
                                      <p:to>
                                        <p:strVal val="visible"/>
                                      </p:to>
                                    </p:set>
                                    <p:animEffect transition="in" filter="fade">
                                      <p:cBhvr>
                                        <p:cTn id="32" dur="500"/>
                                        <p:tgtEl>
                                          <p:spTgt spid="264"/>
                                        </p:tgtEl>
                                      </p:cBhvr>
                                    </p:animEffect>
                                  </p:childTnLst>
                                  <p:subTnLst>
                                    <p:set>
                                      <p:cBhvr override="childStyle">
                                        <p:cTn dur="1" fill="hold" display="0" masterRel="nextClick" afterEffect="1"/>
                                        <p:tgtEl>
                                          <p:spTgt spid="26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fade">
                                      <p:cBhvr>
                                        <p:cTn id="37" dur="500"/>
                                        <p:tgtEl>
                                          <p:spTgt spid="236"/>
                                        </p:tgtEl>
                                      </p:cBhvr>
                                    </p:animEffect>
                                  </p:childTnLst>
                                  <p:subTnLst>
                                    <p:set>
                                      <p:cBhvr override="childStyle">
                                        <p:cTn dur="1" fill="hold" display="0" masterRel="nextClick" afterEffect="1"/>
                                        <p:tgtEl>
                                          <p:spTgt spid="23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1"/>
                                        </p:tgtEl>
                                        <p:attrNameLst>
                                          <p:attrName>style.visibility</p:attrName>
                                        </p:attrNameLst>
                                      </p:cBhvr>
                                      <p:to>
                                        <p:strVal val="visible"/>
                                      </p:to>
                                    </p:set>
                                    <p:animEffect transition="in" filter="fade">
                                      <p:cBhvr>
                                        <p:cTn id="42" dur="500"/>
                                        <p:tgtEl>
                                          <p:spTgt spid="241"/>
                                        </p:tgtEl>
                                      </p:cBhvr>
                                    </p:animEffect>
                                  </p:childTnLst>
                                  <p:subTnLst>
                                    <p:set>
                                      <p:cBhvr override="childStyle">
                                        <p:cTn dur="1" fill="hold" display="0" masterRel="nextClick" afterEffect="1"/>
                                        <p:tgtEl>
                                          <p:spTgt spid="24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6"/>
                                        </p:tgtEl>
                                        <p:attrNameLst>
                                          <p:attrName>style.visibility</p:attrName>
                                        </p:attrNameLst>
                                      </p:cBhvr>
                                      <p:to>
                                        <p:strVal val="visible"/>
                                      </p:to>
                                    </p:set>
                                    <p:animEffect transition="in" filter="fade">
                                      <p:cBhvr>
                                        <p:cTn id="52" dur="500"/>
                                        <p:tgtEl>
                                          <p:spTgt spid="226"/>
                                        </p:tgtEl>
                                      </p:cBhvr>
                                    </p:animEffect>
                                  </p:childTnLst>
                                  <p:subTnLst>
                                    <p:set>
                                      <p:cBhvr override="childStyle">
                                        <p:cTn dur="1" fill="hold" display="0" masterRel="nextClick" afterEffect="1"/>
                                        <p:tgtEl>
                                          <p:spTgt spid="22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500"/>
                                        <p:tgtEl>
                                          <p:spTgt spid="231"/>
                                        </p:tgtEl>
                                      </p:cBhvr>
                                    </p:animEffect>
                                  </p:childTnLst>
                                  <p:subTnLst>
                                    <p:set>
                                      <p:cBhvr override="childStyle">
                                        <p:cTn dur="1" fill="hold" display="0" masterRel="nextClick" afterEffect="1"/>
                                        <p:tgtEl>
                                          <p:spTgt spid="2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WSorgChart" descr="W:\Presentations\2008\General\Transition Package\forShow\assets\ai\orgCharts\nwsOrg_2008.png"/>
          <p:cNvPicPr>
            <a:picLocks noChangeAspect="1" noChangeArrowheads="1"/>
          </p:cNvPicPr>
          <p:nvPr/>
        </p:nvPicPr>
        <p:blipFill>
          <a:blip r:embed="rId3"/>
          <a:stretch>
            <a:fillRect/>
          </a:stretch>
        </p:blipFill>
        <p:spPr bwMode="auto">
          <a:xfrm>
            <a:off x="609600" y="1066801"/>
            <a:ext cx="6958619" cy="2662513"/>
          </a:xfrm>
          <a:prstGeom prst="rect">
            <a:avLst/>
          </a:prstGeom>
          <a:noFill/>
        </p:spPr>
      </p:pic>
      <p:sp>
        <p:nvSpPr>
          <p:cNvPr id="121" name="Budget"/>
          <p:cNvSpPr txBox="1">
            <a:spLocks noChangeArrowheads="1"/>
          </p:cNvSpPr>
          <p:nvPr/>
        </p:nvSpPr>
        <p:spPr>
          <a:xfrm>
            <a:off x="4210050" y="3609975"/>
            <a:ext cx="2562225" cy="1038225"/>
          </a:xfrm>
          <a:prstGeom prst="rect">
            <a:avLst/>
          </a:prstGeom>
        </p:spPr>
        <p:style>
          <a:lnRef idx="1">
            <a:schemeClr val="dk1"/>
          </a:lnRef>
          <a:fillRef idx="2">
            <a:schemeClr val="dk1"/>
          </a:fillRef>
          <a:effectRef idx="1">
            <a:schemeClr val="dk1"/>
          </a:effectRef>
          <a:fontRef idx="minor">
            <a:schemeClr val="dk1"/>
          </a:fontRef>
        </p:style>
        <p:txBody>
          <a:bodyPr/>
          <a:lstStyle/>
          <a:p>
            <a:pPr fontAlgn="auto">
              <a:spcBef>
                <a:spcPct val="20000"/>
              </a:spcBef>
              <a:spcAft>
                <a:spcPts val="0"/>
              </a:spcAft>
              <a:buClr>
                <a:schemeClr val="accent3"/>
              </a:buClr>
              <a:buSzPct val="95000"/>
              <a:defRPr/>
            </a:pPr>
            <a:r>
              <a:rPr lang="en-US" sz="1400" b="1" u="sng" dirty="0" smtClean="0">
                <a:solidFill>
                  <a:schemeClr val="tx1"/>
                </a:solidFill>
              </a:rPr>
              <a:t>Budget:</a:t>
            </a:r>
          </a:p>
          <a:p>
            <a:pPr fontAlgn="auto">
              <a:spcBef>
                <a:spcPct val="20000"/>
              </a:spcBef>
              <a:spcAft>
                <a:spcPts val="0"/>
              </a:spcAft>
              <a:buClr>
                <a:schemeClr val="accent3"/>
              </a:buClr>
              <a:buSzPct val="95000"/>
              <a:tabLst>
                <a:tab pos="1714500" algn="l"/>
              </a:tabLst>
              <a:defRPr/>
            </a:pPr>
            <a:r>
              <a:rPr lang="en-US" sz="1300" dirty="0" smtClean="0"/>
              <a:t>FY’08 Presidents Request:	</a:t>
            </a:r>
            <a:r>
              <a:rPr lang="en-US" sz="1300" b="1" dirty="0" smtClean="0"/>
              <a:t>$978.3M</a:t>
            </a:r>
          </a:p>
          <a:p>
            <a:pPr fontAlgn="auto">
              <a:spcBef>
                <a:spcPct val="20000"/>
              </a:spcBef>
              <a:spcAft>
                <a:spcPts val="0"/>
              </a:spcAft>
              <a:buClr>
                <a:schemeClr val="accent3"/>
              </a:buClr>
              <a:buSzPct val="95000"/>
              <a:tabLst>
                <a:tab pos="1714500" algn="l"/>
              </a:tabLst>
              <a:defRPr/>
            </a:pPr>
            <a:r>
              <a:rPr lang="en-US" sz="1300" dirty="0" smtClean="0"/>
              <a:t>FY’08 Enacted:	</a:t>
            </a:r>
            <a:r>
              <a:rPr lang="en-US" sz="1300" b="1" dirty="0" smtClean="0"/>
              <a:t>$955.1M</a:t>
            </a:r>
          </a:p>
          <a:p>
            <a:pPr fontAlgn="auto">
              <a:spcBef>
                <a:spcPct val="20000"/>
              </a:spcBef>
              <a:spcAft>
                <a:spcPts val="0"/>
              </a:spcAft>
              <a:buClr>
                <a:schemeClr val="accent3"/>
              </a:buClr>
              <a:buSzPct val="95000"/>
              <a:tabLst>
                <a:tab pos="1714500" algn="l"/>
              </a:tabLst>
              <a:defRPr/>
            </a:pPr>
            <a:r>
              <a:rPr lang="en-US" sz="1300" dirty="0" smtClean="0"/>
              <a:t>FY’09 Presidents Request:	</a:t>
            </a:r>
            <a:r>
              <a:rPr lang="en-US" sz="1300" b="1" dirty="0" smtClean="0"/>
              <a:t>$1,157.9M</a:t>
            </a:r>
          </a:p>
        </p:txBody>
      </p:sp>
      <p:sp>
        <p:nvSpPr>
          <p:cNvPr id="136" name="Footer Placeholder 135"/>
          <p:cNvSpPr>
            <a:spLocks noGrp="1"/>
          </p:cNvSpPr>
          <p:nvPr>
            <p:ph type="ftr" sz="quarter" idx="11"/>
          </p:nvPr>
        </p:nvSpPr>
        <p:spPr/>
        <p:txBody>
          <a:bodyPr/>
          <a:lstStyle/>
          <a:p>
            <a:pPr>
              <a:defRPr/>
            </a:pPr>
            <a:r>
              <a:rPr lang="en-US" smtClean="0"/>
              <a:t>NOAA’s Transition Package: November 4, 2008</a:t>
            </a:r>
            <a:endParaRPr lang="en-US"/>
          </a:p>
        </p:txBody>
      </p:sp>
      <p:sp>
        <p:nvSpPr>
          <p:cNvPr id="5" name="Slide Number Placeholder 4"/>
          <p:cNvSpPr>
            <a:spLocks noGrp="1"/>
          </p:cNvSpPr>
          <p:nvPr>
            <p:ph type="sldNum" sz="quarter" idx="12"/>
          </p:nvPr>
        </p:nvSpPr>
        <p:spPr/>
        <p:txBody>
          <a:bodyPr/>
          <a:lstStyle/>
          <a:p>
            <a:pPr>
              <a:defRPr/>
            </a:pPr>
            <a:fld id="{FA233178-56B9-446C-BFCD-37F9D38B5CD0}" type="slidenum">
              <a:rPr lang="en-US" smtClean="0"/>
              <a:pPr>
                <a:defRPr/>
              </a:pPr>
              <a:t>6</a:t>
            </a:fld>
            <a:endParaRPr lang="en-US"/>
          </a:p>
        </p:txBody>
      </p:sp>
      <p:sp>
        <p:nvSpPr>
          <p:cNvPr id="2" name="Title 1"/>
          <p:cNvSpPr>
            <a:spLocks noGrp="1"/>
          </p:cNvSpPr>
          <p:nvPr>
            <p:ph type="title"/>
          </p:nvPr>
        </p:nvSpPr>
        <p:spPr/>
        <p:txBody>
          <a:bodyPr>
            <a:normAutofit fontScale="90000"/>
          </a:bodyPr>
          <a:lstStyle/>
          <a:p>
            <a:r>
              <a:rPr lang="en-US" dirty="0" smtClean="0"/>
              <a:t>National Environmental Satellite, Data, &amp; Information Service</a:t>
            </a:r>
            <a:endParaRPr lang="en-US" dirty="0"/>
          </a:p>
        </p:txBody>
      </p:sp>
      <p:sp>
        <p:nvSpPr>
          <p:cNvPr id="8" name="Vision"/>
          <p:cNvSpPr/>
          <p:nvPr/>
        </p:nvSpPr>
        <p:spPr>
          <a:xfrm>
            <a:off x="4210050" y="4724400"/>
            <a:ext cx="4781550" cy="1933575"/>
          </a:xfrm>
          <a:prstGeom prst="rect">
            <a:avLst/>
          </a:prstGeom>
        </p:spPr>
        <p:style>
          <a:lnRef idx="1">
            <a:schemeClr val="dk1"/>
          </a:lnRef>
          <a:fillRef idx="2">
            <a:schemeClr val="dk1"/>
          </a:fillRef>
          <a:effectRef idx="1">
            <a:schemeClr val="dk1"/>
          </a:effectRef>
          <a:fontRef idx="minor">
            <a:schemeClr val="dk1"/>
          </a:fontRef>
        </p:style>
        <p:txBody>
          <a:bodyPr wrap="square">
            <a:noAutofit/>
          </a:bodyPr>
          <a:lstStyle/>
          <a:p>
            <a:r>
              <a:rPr lang="en-US" sz="1400" b="1" u="sng" dirty="0" smtClean="0">
                <a:latin typeface="+mn-lt"/>
              </a:rPr>
              <a:t>Mission:</a:t>
            </a:r>
            <a:r>
              <a:rPr lang="en-US" sz="1400" b="1" dirty="0" smtClean="0">
                <a:latin typeface="+mn-lt"/>
              </a:rPr>
              <a:t> </a:t>
            </a:r>
          </a:p>
          <a:p>
            <a:pPr>
              <a:spcBef>
                <a:spcPts val="0"/>
              </a:spcBef>
              <a:spcAft>
                <a:spcPts val="600"/>
              </a:spcAft>
            </a:pPr>
            <a:r>
              <a:rPr lang="en-US" sz="1300" dirty="0" smtClean="0"/>
              <a:t>NESDIS is dedicated to serving society by providing timely access to global environmental data from satellites and other sources to promote, protect, and enhance the Nation’s economy, security, environment, and quality of life.</a:t>
            </a:r>
          </a:p>
          <a:p>
            <a:r>
              <a:rPr lang="en-US" sz="1300" dirty="0" smtClean="0"/>
              <a:t>To fulfill these responsibilities, NESDIS:</a:t>
            </a:r>
            <a:r>
              <a:rPr lang="en-US" sz="1400" dirty="0" smtClean="0"/>
              <a:t> </a:t>
            </a:r>
          </a:p>
          <a:p>
            <a:pPr marL="400050" lvl="1" indent="-171450">
              <a:buBlip>
                <a:blip r:embed="rId4"/>
              </a:buBlip>
            </a:pPr>
            <a:r>
              <a:rPr lang="en-US" sz="1200" dirty="0" smtClean="0"/>
              <a:t>Acquires and manages the Nation’s operational environmental satellites</a:t>
            </a:r>
          </a:p>
          <a:p>
            <a:pPr marL="400050" lvl="1" indent="-171450">
              <a:buBlip>
                <a:blip r:embed="rId4"/>
              </a:buBlip>
            </a:pPr>
            <a:r>
              <a:rPr lang="en-US" sz="1200" dirty="0" smtClean="0"/>
              <a:t>Provides data and information services to users</a:t>
            </a:r>
          </a:p>
          <a:p>
            <a:pPr marL="400050" lvl="1" indent="-171450">
              <a:buBlip>
                <a:blip r:embed="rId4"/>
              </a:buBlip>
            </a:pPr>
            <a:r>
              <a:rPr lang="en-US" sz="1200" dirty="0" smtClean="0"/>
              <a:t>Conducts related research</a:t>
            </a:r>
          </a:p>
          <a:p>
            <a:pPr marL="400050" lvl="1" indent="-171450">
              <a:buBlip>
                <a:blip r:embed="rId4"/>
              </a:buBlip>
            </a:pPr>
            <a:r>
              <a:rPr lang="en-US" sz="1200" dirty="0" smtClean="0"/>
              <a:t>Acquires, archives  and provides access to environmental data sets</a:t>
            </a:r>
          </a:p>
        </p:txBody>
      </p:sp>
      <p:pic>
        <p:nvPicPr>
          <p:cNvPr id="9" name="Picture 3" descr="W:\Presentations\2008\General\Transition Package\forShow\assets\ai\facilities\NWSFacilities_August2008_Main.png"/>
          <p:cNvPicPr>
            <a:picLocks noChangeAspect="1" noChangeArrowheads="1"/>
          </p:cNvPicPr>
          <p:nvPr/>
        </p:nvPicPr>
        <p:blipFill>
          <a:blip r:embed="rId5" cstate="print"/>
          <a:stretch>
            <a:fillRect/>
          </a:stretch>
        </p:blipFill>
        <p:spPr bwMode="auto">
          <a:xfrm>
            <a:off x="304800" y="4038600"/>
            <a:ext cx="3927938" cy="2709313"/>
          </a:xfrm>
          <a:prstGeom prst="rect">
            <a:avLst/>
          </a:prstGeom>
          <a:noFill/>
        </p:spPr>
      </p:pic>
      <p:sp>
        <p:nvSpPr>
          <p:cNvPr id="105" name="asheville"/>
          <p:cNvSpPr>
            <a:spLocks noChangeArrowheads="1"/>
          </p:cNvSpPr>
          <p:nvPr/>
        </p:nvSpPr>
        <p:spPr bwMode="auto">
          <a:xfrm>
            <a:off x="3381375" y="5381625"/>
            <a:ext cx="79885" cy="79885"/>
          </a:xfrm>
          <a:prstGeom prst="ellipse">
            <a:avLst/>
          </a:prstGeom>
          <a:solidFill>
            <a:schemeClr val="tx1">
              <a:lumMod val="85000"/>
              <a:lumOff val="15000"/>
            </a:schemeClr>
          </a:solidFill>
          <a:ln w="12700">
            <a:solidFill>
              <a:schemeClr val="bg1"/>
            </a:solidFill>
            <a:round/>
            <a:headEnd/>
            <a:tailEnd/>
          </a:ln>
          <a:effectLst>
            <a:glow rad="63500">
              <a:schemeClr val="tx1">
                <a:alpha val="40000"/>
              </a:schemeClr>
            </a:glow>
          </a:effectLst>
        </p:spPr>
        <p:txBody>
          <a:bodyPr wrap="none" anchor="ctr"/>
          <a:lstStyle/>
          <a:p>
            <a:endParaRPr lang="en-US"/>
          </a:p>
        </p:txBody>
      </p:sp>
      <p:sp>
        <p:nvSpPr>
          <p:cNvPr id="115" name="boulder"/>
          <p:cNvSpPr>
            <a:spLocks noChangeArrowheads="1"/>
          </p:cNvSpPr>
          <p:nvPr/>
        </p:nvSpPr>
        <p:spPr bwMode="auto">
          <a:xfrm>
            <a:off x="1682240" y="5067300"/>
            <a:ext cx="79885" cy="79885"/>
          </a:xfrm>
          <a:prstGeom prst="ellipse">
            <a:avLst/>
          </a:prstGeom>
          <a:solidFill>
            <a:schemeClr val="tx1">
              <a:lumMod val="85000"/>
              <a:lumOff val="15000"/>
            </a:schemeClr>
          </a:solidFill>
          <a:ln w="12700">
            <a:solidFill>
              <a:schemeClr val="bg1"/>
            </a:solidFill>
            <a:round/>
            <a:headEnd/>
            <a:tailEnd/>
          </a:ln>
          <a:effectLst>
            <a:glow rad="63500">
              <a:schemeClr val="tx1">
                <a:alpha val="40000"/>
              </a:schemeClr>
            </a:glow>
          </a:effectLst>
        </p:spPr>
        <p:txBody>
          <a:bodyPr wrap="none" anchor="ctr"/>
          <a:lstStyle/>
          <a:p>
            <a:endParaRPr lang="en-US"/>
          </a:p>
        </p:txBody>
      </p:sp>
      <p:sp>
        <p:nvSpPr>
          <p:cNvPr id="120" name="mississippi"/>
          <p:cNvSpPr>
            <a:spLocks noChangeArrowheads="1"/>
          </p:cNvSpPr>
          <p:nvPr/>
        </p:nvSpPr>
        <p:spPr bwMode="auto">
          <a:xfrm>
            <a:off x="2876550" y="5905500"/>
            <a:ext cx="79885" cy="79885"/>
          </a:xfrm>
          <a:prstGeom prst="ellipse">
            <a:avLst/>
          </a:prstGeom>
          <a:solidFill>
            <a:schemeClr val="tx1">
              <a:lumMod val="85000"/>
              <a:lumOff val="15000"/>
            </a:schemeClr>
          </a:solidFill>
          <a:ln w="12700">
            <a:solidFill>
              <a:schemeClr val="bg1"/>
            </a:solidFill>
            <a:round/>
            <a:headEnd/>
            <a:tailEnd/>
          </a:ln>
          <a:effectLst>
            <a:glow rad="63500">
              <a:schemeClr val="tx1">
                <a:alpha val="40000"/>
              </a:schemeClr>
            </a:glow>
          </a:effectLst>
        </p:spPr>
        <p:txBody>
          <a:bodyPr wrap="none" anchor="ctr"/>
          <a:lstStyle/>
          <a:p>
            <a:endParaRPr lang="en-US"/>
          </a:p>
        </p:txBody>
      </p:sp>
      <p:sp>
        <p:nvSpPr>
          <p:cNvPr id="135" name="SSMC"/>
          <p:cNvSpPr>
            <a:spLocks noChangeArrowheads="1"/>
          </p:cNvSpPr>
          <p:nvPr/>
        </p:nvSpPr>
        <p:spPr bwMode="auto">
          <a:xfrm>
            <a:off x="3696662" y="5029200"/>
            <a:ext cx="79885" cy="79885"/>
          </a:xfrm>
          <a:prstGeom prst="ellipse">
            <a:avLst/>
          </a:prstGeom>
          <a:solidFill>
            <a:schemeClr val="tx1">
              <a:lumMod val="85000"/>
              <a:lumOff val="15000"/>
            </a:schemeClr>
          </a:solidFill>
          <a:ln w="12700">
            <a:solidFill>
              <a:schemeClr val="bg1"/>
            </a:solidFill>
            <a:round/>
            <a:headEnd/>
            <a:tailEnd/>
          </a:ln>
          <a:effectLst>
            <a:glow rad="63500">
              <a:schemeClr val="tx1">
                <a:alpha val="40000"/>
              </a:schemeClr>
            </a:glow>
          </a:effectLst>
        </p:spPr>
        <p:txBody>
          <a:bodyPr wrap="none" anchor="ctr"/>
          <a:lstStyle/>
          <a:p>
            <a:endParaRPr lang="en-US"/>
          </a:p>
        </p:txBody>
      </p:sp>
      <p:pic>
        <p:nvPicPr>
          <p:cNvPr id="131" name="Picture 130" descr="Kizca.jpg"/>
          <p:cNvPicPr>
            <a:picLocks noChangeAspect="1"/>
          </p:cNvPicPr>
          <p:nvPr/>
        </p:nvPicPr>
        <p:blipFill>
          <a:blip r:embed="rId6" cstate="print"/>
          <a:srcRect l="4472" t="3333" r="8611" b="18888"/>
          <a:stretch>
            <a:fillRect/>
          </a:stretch>
        </p:blipFill>
        <p:spPr>
          <a:xfrm>
            <a:off x="40005" y="1200150"/>
            <a:ext cx="685800" cy="762000"/>
          </a:xfrm>
          <a:prstGeom prst="ellipse">
            <a:avLst/>
          </a:prstGeom>
          <a:ln w="28575">
            <a:solidFill>
              <a:schemeClr val="accent1">
                <a:lumMod val="75000"/>
              </a:schemeClr>
            </a:solidFill>
          </a:ln>
          <a:effectLst>
            <a:outerShdw blurRad="63500" sx="102000" sy="102000" algn="ctr" rotWithShape="0">
              <a:prstClr val="black">
                <a:alpha val="40000"/>
              </a:prstClr>
            </a:outerShdw>
          </a:effectLst>
        </p:spPr>
      </p:pic>
      <p:sp>
        <p:nvSpPr>
          <p:cNvPr id="138" name="Freeform 137"/>
          <p:cNvSpPr/>
          <p:nvPr/>
        </p:nvSpPr>
        <p:spPr>
          <a:xfrm>
            <a:off x="7848600" y="685800"/>
            <a:ext cx="1295400" cy="3200400"/>
          </a:xfrm>
          <a:custGeom>
            <a:avLst/>
            <a:gdLst>
              <a:gd name="connsiteX0" fmla="*/ 0 w 1524000"/>
              <a:gd name="connsiteY0" fmla="*/ 254005 h 3200400"/>
              <a:gd name="connsiteX1" fmla="*/ 74397 w 1524000"/>
              <a:gd name="connsiteY1" fmla="*/ 74396 h 3200400"/>
              <a:gd name="connsiteX2" fmla="*/ 254006 w 1524000"/>
              <a:gd name="connsiteY2" fmla="*/ 0 h 3200400"/>
              <a:gd name="connsiteX3" fmla="*/ 1269995 w 1524000"/>
              <a:gd name="connsiteY3" fmla="*/ 0 h 3200400"/>
              <a:gd name="connsiteX4" fmla="*/ 1449604 w 1524000"/>
              <a:gd name="connsiteY4" fmla="*/ 74397 h 3200400"/>
              <a:gd name="connsiteX5" fmla="*/ 1524000 w 1524000"/>
              <a:gd name="connsiteY5" fmla="*/ 254006 h 3200400"/>
              <a:gd name="connsiteX6" fmla="*/ 1524000 w 1524000"/>
              <a:gd name="connsiteY6" fmla="*/ 2946395 h 3200400"/>
              <a:gd name="connsiteX7" fmla="*/ 1449604 w 1524000"/>
              <a:gd name="connsiteY7" fmla="*/ 3126004 h 3200400"/>
              <a:gd name="connsiteX8" fmla="*/ 1269995 w 1524000"/>
              <a:gd name="connsiteY8" fmla="*/ 3200400 h 3200400"/>
              <a:gd name="connsiteX9" fmla="*/ 254005 w 1524000"/>
              <a:gd name="connsiteY9" fmla="*/ 3200400 h 3200400"/>
              <a:gd name="connsiteX10" fmla="*/ 74396 w 1524000"/>
              <a:gd name="connsiteY10" fmla="*/ 3126004 h 3200400"/>
              <a:gd name="connsiteX11" fmla="*/ 0 w 1524000"/>
              <a:gd name="connsiteY11" fmla="*/ 2946395 h 3200400"/>
              <a:gd name="connsiteX12" fmla="*/ 0 w 1524000"/>
              <a:gd name="connsiteY12" fmla="*/ 254005 h 3200400"/>
              <a:gd name="connsiteX0" fmla="*/ 0 w 1524000"/>
              <a:gd name="connsiteY0" fmla="*/ 491065 h 3437460"/>
              <a:gd name="connsiteX1" fmla="*/ 74397 w 1524000"/>
              <a:gd name="connsiteY1" fmla="*/ 311456 h 3437460"/>
              <a:gd name="connsiteX2" fmla="*/ 254006 w 1524000"/>
              <a:gd name="connsiteY2" fmla="*/ 237060 h 3437460"/>
              <a:gd name="connsiteX3" fmla="*/ 1269995 w 1524000"/>
              <a:gd name="connsiteY3" fmla="*/ 237060 h 3437460"/>
              <a:gd name="connsiteX4" fmla="*/ 1524000 w 1524000"/>
              <a:gd name="connsiteY4" fmla="*/ 491066 h 3437460"/>
              <a:gd name="connsiteX5" fmla="*/ 1524000 w 1524000"/>
              <a:gd name="connsiteY5" fmla="*/ 3183455 h 3437460"/>
              <a:gd name="connsiteX6" fmla="*/ 1449604 w 1524000"/>
              <a:gd name="connsiteY6" fmla="*/ 3363064 h 3437460"/>
              <a:gd name="connsiteX7" fmla="*/ 1269995 w 1524000"/>
              <a:gd name="connsiteY7" fmla="*/ 3437460 h 3437460"/>
              <a:gd name="connsiteX8" fmla="*/ 254005 w 1524000"/>
              <a:gd name="connsiteY8" fmla="*/ 3437460 h 3437460"/>
              <a:gd name="connsiteX9" fmla="*/ 74396 w 1524000"/>
              <a:gd name="connsiteY9" fmla="*/ 3363064 h 3437460"/>
              <a:gd name="connsiteX10" fmla="*/ 0 w 1524000"/>
              <a:gd name="connsiteY10" fmla="*/ 3183455 h 3437460"/>
              <a:gd name="connsiteX11" fmla="*/ 0 w 1524000"/>
              <a:gd name="connsiteY11" fmla="*/ 491065 h 3437460"/>
              <a:gd name="connsiteX0" fmla="*/ 0 w 1553935"/>
              <a:gd name="connsiteY0" fmla="*/ 254005 h 3467396"/>
              <a:gd name="connsiteX1" fmla="*/ 74397 w 1553935"/>
              <a:gd name="connsiteY1" fmla="*/ 74396 h 3467396"/>
              <a:gd name="connsiteX2" fmla="*/ 254006 w 1553935"/>
              <a:gd name="connsiteY2" fmla="*/ 0 h 3467396"/>
              <a:gd name="connsiteX3" fmla="*/ 1269995 w 1553935"/>
              <a:gd name="connsiteY3" fmla="*/ 0 h 3467396"/>
              <a:gd name="connsiteX4" fmla="*/ 1524000 w 1553935"/>
              <a:gd name="connsiteY4" fmla="*/ 2946395 h 3467396"/>
              <a:gd name="connsiteX5" fmla="*/ 1449604 w 1553935"/>
              <a:gd name="connsiteY5" fmla="*/ 3126004 h 3467396"/>
              <a:gd name="connsiteX6" fmla="*/ 1269995 w 1553935"/>
              <a:gd name="connsiteY6" fmla="*/ 3200400 h 3467396"/>
              <a:gd name="connsiteX7" fmla="*/ 254005 w 1553935"/>
              <a:gd name="connsiteY7" fmla="*/ 3200400 h 3467396"/>
              <a:gd name="connsiteX8" fmla="*/ 74396 w 1553935"/>
              <a:gd name="connsiteY8" fmla="*/ 3126004 h 3467396"/>
              <a:gd name="connsiteX9" fmla="*/ 0 w 1553935"/>
              <a:gd name="connsiteY9" fmla="*/ 2946395 h 3467396"/>
              <a:gd name="connsiteX10" fmla="*/ 0 w 1553935"/>
              <a:gd name="connsiteY10" fmla="*/ 254005 h 3467396"/>
              <a:gd name="connsiteX0" fmla="*/ 0 w 1469261"/>
              <a:gd name="connsiteY0" fmla="*/ 254005 h 3200400"/>
              <a:gd name="connsiteX1" fmla="*/ 74397 w 1469261"/>
              <a:gd name="connsiteY1" fmla="*/ 74396 h 3200400"/>
              <a:gd name="connsiteX2" fmla="*/ 254006 w 1469261"/>
              <a:gd name="connsiteY2" fmla="*/ 0 h 3200400"/>
              <a:gd name="connsiteX3" fmla="*/ 1269995 w 1469261"/>
              <a:gd name="connsiteY3" fmla="*/ 0 h 3200400"/>
              <a:gd name="connsiteX4" fmla="*/ 1449604 w 1469261"/>
              <a:gd name="connsiteY4" fmla="*/ 3126004 h 3200400"/>
              <a:gd name="connsiteX5" fmla="*/ 1269995 w 1469261"/>
              <a:gd name="connsiteY5" fmla="*/ 3200400 h 3200400"/>
              <a:gd name="connsiteX6" fmla="*/ 254005 w 1469261"/>
              <a:gd name="connsiteY6" fmla="*/ 3200400 h 3200400"/>
              <a:gd name="connsiteX7" fmla="*/ 74396 w 1469261"/>
              <a:gd name="connsiteY7" fmla="*/ 3126004 h 3200400"/>
              <a:gd name="connsiteX8" fmla="*/ 0 w 1469261"/>
              <a:gd name="connsiteY8" fmla="*/ 2946395 h 3200400"/>
              <a:gd name="connsiteX9" fmla="*/ 0 w 1469261"/>
              <a:gd name="connsiteY9"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269995"/>
              <a:gd name="connsiteY0" fmla="*/ 254005 h 3200400"/>
              <a:gd name="connsiteX1" fmla="*/ 74397 w 1269995"/>
              <a:gd name="connsiteY1" fmla="*/ 74396 h 3200400"/>
              <a:gd name="connsiteX2" fmla="*/ 254006 w 1269995"/>
              <a:gd name="connsiteY2" fmla="*/ 0 h 3200400"/>
              <a:gd name="connsiteX3" fmla="*/ 1269995 w 1269995"/>
              <a:gd name="connsiteY3" fmla="*/ 0 h 3200400"/>
              <a:gd name="connsiteX4" fmla="*/ 1269995 w 1269995"/>
              <a:gd name="connsiteY4" fmla="*/ 3200400 h 3200400"/>
              <a:gd name="connsiteX5" fmla="*/ 254005 w 1269995"/>
              <a:gd name="connsiteY5" fmla="*/ 3200400 h 3200400"/>
              <a:gd name="connsiteX6" fmla="*/ 74396 w 1269995"/>
              <a:gd name="connsiteY6" fmla="*/ 3126004 h 3200400"/>
              <a:gd name="connsiteX7" fmla="*/ 0 w 1269995"/>
              <a:gd name="connsiteY7" fmla="*/ 2946395 h 3200400"/>
              <a:gd name="connsiteX8" fmla="*/ 0 w 1269995"/>
              <a:gd name="connsiteY8" fmla="*/ 254005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95" h="3200400">
                <a:moveTo>
                  <a:pt x="0" y="254005"/>
                </a:moveTo>
                <a:cubicBezTo>
                  <a:pt x="0" y="186639"/>
                  <a:pt x="26761" y="122032"/>
                  <a:pt x="74397" y="74396"/>
                </a:cubicBezTo>
                <a:cubicBezTo>
                  <a:pt x="122032" y="26761"/>
                  <a:pt x="186639" y="0"/>
                  <a:pt x="254006" y="0"/>
                </a:cubicBezTo>
                <a:lnTo>
                  <a:pt x="1269995" y="0"/>
                </a:lnTo>
                <a:lnTo>
                  <a:pt x="1269995" y="3200400"/>
                </a:lnTo>
                <a:lnTo>
                  <a:pt x="254005" y="3200400"/>
                </a:lnTo>
                <a:cubicBezTo>
                  <a:pt x="186639" y="3200400"/>
                  <a:pt x="122031" y="3173639"/>
                  <a:pt x="74396" y="3126004"/>
                </a:cubicBezTo>
                <a:cubicBezTo>
                  <a:pt x="26761" y="3078369"/>
                  <a:pt x="0" y="3013762"/>
                  <a:pt x="0" y="2946395"/>
                </a:cubicBezTo>
                <a:lnTo>
                  <a:pt x="0" y="254005"/>
                </a:lnTo>
                <a:close/>
              </a:path>
            </a:pathLst>
          </a:custGeom>
          <a:solidFill>
            <a:schemeClr val="bg1">
              <a:lumMod val="85000"/>
            </a:schemeClr>
          </a:solidFill>
          <a:ln w="635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sz="1400" dirty="0">
              <a:solidFill>
                <a:srgbClr val="FFFFFF"/>
              </a:solidFill>
              <a:latin typeface="+mn-lt"/>
            </a:endParaRPr>
          </a:p>
        </p:txBody>
      </p:sp>
      <p:pic>
        <p:nvPicPr>
          <p:cNvPr id="139" name="Picture 8" descr="NWRO_sockeye-salmon.bmp"/>
          <p:cNvPicPr>
            <a:picLocks noChangeAspect="1"/>
          </p:cNvPicPr>
          <p:nvPr/>
        </p:nvPicPr>
        <p:blipFill>
          <a:blip r:embed="rId7" cstate="print"/>
          <a:stretch>
            <a:fillRect/>
          </a:stretch>
        </p:blipFill>
        <p:spPr bwMode="auto">
          <a:xfrm>
            <a:off x="8020050" y="933450"/>
            <a:ext cx="990600" cy="762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40" name="Picture 10" descr="SEC pic_taggingbluemarlin.jpg"/>
          <p:cNvPicPr>
            <a:picLocks noChangeAspect="1"/>
          </p:cNvPicPr>
          <p:nvPr/>
        </p:nvPicPr>
        <p:blipFill>
          <a:blip r:embed="rId8"/>
          <a:stretch>
            <a:fillRect/>
          </a:stretch>
        </p:blipFill>
        <p:spPr bwMode="auto">
          <a:xfrm>
            <a:off x="7981951" y="2030670"/>
            <a:ext cx="1085850" cy="55981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41" name="Picture 11" descr="PIFSC_MonkSeals.jpg"/>
          <p:cNvPicPr>
            <a:picLocks noChangeAspect="1"/>
          </p:cNvPicPr>
          <p:nvPr/>
        </p:nvPicPr>
        <p:blipFill>
          <a:blip r:embed="rId9"/>
          <a:stretch>
            <a:fillRect/>
          </a:stretch>
        </p:blipFill>
        <p:spPr bwMode="auto">
          <a:xfrm>
            <a:off x="7972425" y="2998147"/>
            <a:ext cx="1085850" cy="67439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ooter Placeholder 104"/>
          <p:cNvSpPr>
            <a:spLocks noGrp="1"/>
          </p:cNvSpPr>
          <p:nvPr>
            <p:ph type="ftr" sz="quarter" idx="11"/>
          </p:nvPr>
        </p:nvSpPr>
        <p:spPr/>
        <p:txBody>
          <a:bodyPr/>
          <a:lstStyle/>
          <a:p>
            <a:pPr>
              <a:defRPr/>
            </a:pPr>
            <a:r>
              <a:rPr lang="en-US" smtClean="0"/>
              <a:t>NOAA’s Transition Package: November 4, 2008</a:t>
            </a:r>
            <a:endParaRPr lang="en-US"/>
          </a:p>
        </p:txBody>
      </p:sp>
      <p:sp>
        <p:nvSpPr>
          <p:cNvPr id="3" name="Slide Number Placeholder 2"/>
          <p:cNvSpPr>
            <a:spLocks noGrp="1"/>
          </p:cNvSpPr>
          <p:nvPr>
            <p:ph type="sldNum" sz="quarter" idx="12"/>
          </p:nvPr>
        </p:nvSpPr>
        <p:spPr/>
        <p:txBody>
          <a:bodyPr/>
          <a:lstStyle/>
          <a:p>
            <a:pPr>
              <a:defRPr/>
            </a:pPr>
            <a:fld id="{13709644-7F36-4A31-A611-EC754CEF71E0}" type="slidenum">
              <a:rPr lang="en-US" smtClean="0"/>
              <a:pPr>
                <a:defRPr/>
              </a:pPr>
              <a:t>7</a:t>
            </a:fld>
            <a:endParaRPr lang="en-US"/>
          </a:p>
        </p:txBody>
      </p:sp>
      <p:sp>
        <p:nvSpPr>
          <p:cNvPr id="4" name="Title 3"/>
          <p:cNvSpPr>
            <a:spLocks noGrp="1"/>
          </p:cNvSpPr>
          <p:nvPr>
            <p:ph type="title"/>
          </p:nvPr>
        </p:nvSpPr>
        <p:spPr/>
        <p:txBody>
          <a:bodyPr/>
          <a:lstStyle/>
          <a:p>
            <a:r>
              <a:rPr lang="en-US" dirty="0" smtClean="0"/>
              <a:t>National Ocean Service</a:t>
            </a:r>
            <a:endParaRPr lang="en-US" dirty="0"/>
          </a:p>
        </p:txBody>
      </p:sp>
      <p:pic>
        <p:nvPicPr>
          <p:cNvPr id="5" name="NWSorgChart" descr="W:\Presentations\2008\General\Transition Package\forShow\assets\ai\orgCharts\nwsOrg_2008.png"/>
          <p:cNvPicPr>
            <a:picLocks noChangeAspect="1" noChangeArrowheads="1"/>
          </p:cNvPicPr>
          <p:nvPr/>
        </p:nvPicPr>
        <p:blipFill>
          <a:blip r:embed="rId3"/>
          <a:stretch>
            <a:fillRect/>
          </a:stretch>
        </p:blipFill>
        <p:spPr bwMode="auto">
          <a:xfrm>
            <a:off x="609600" y="850392"/>
            <a:ext cx="7162800" cy="2217770"/>
          </a:xfrm>
          <a:prstGeom prst="rect">
            <a:avLst/>
          </a:prstGeom>
          <a:noFill/>
        </p:spPr>
      </p:pic>
      <p:sp>
        <p:nvSpPr>
          <p:cNvPr id="6" name="Mission"/>
          <p:cNvSpPr txBox="1">
            <a:spLocks noChangeArrowheads="1"/>
          </p:cNvSpPr>
          <p:nvPr/>
        </p:nvSpPr>
        <p:spPr>
          <a:xfrm>
            <a:off x="4381500" y="3962400"/>
            <a:ext cx="2057400" cy="1905000"/>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Mission</a:t>
            </a:r>
            <a:endParaRPr lang="en-US" sz="1400" dirty="0">
              <a:latin typeface="+mn-lt"/>
            </a:endParaRPr>
          </a:p>
          <a:p>
            <a:pPr lvl="0" fontAlgn="auto">
              <a:spcBef>
                <a:spcPct val="20000"/>
              </a:spcBef>
              <a:spcAft>
                <a:spcPts val="0"/>
              </a:spcAft>
              <a:buClr>
                <a:schemeClr val="accent3"/>
              </a:buClr>
              <a:buSzPct val="95000"/>
              <a:defRPr/>
            </a:pPr>
            <a:r>
              <a:rPr lang="en-US" sz="1400" dirty="0" smtClean="0">
                <a:solidFill>
                  <a:srgbClr val="2C3A54"/>
                </a:solidFill>
              </a:rPr>
              <a:t>To provide science-based</a:t>
            </a:r>
            <a:r>
              <a:rPr lang="en-US" sz="1400" b="1" dirty="0" smtClean="0">
                <a:solidFill>
                  <a:srgbClr val="2C3A54"/>
                </a:solidFill>
              </a:rPr>
              <a:t> solutions</a:t>
            </a:r>
            <a:r>
              <a:rPr lang="en-US" sz="1400" dirty="0" smtClean="0">
                <a:solidFill>
                  <a:srgbClr val="2C3A54"/>
                </a:solidFill>
              </a:rPr>
              <a:t> through collaborative</a:t>
            </a:r>
            <a:r>
              <a:rPr lang="en-US" sz="1400" b="1" dirty="0" smtClean="0">
                <a:solidFill>
                  <a:srgbClr val="2C3A54"/>
                </a:solidFill>
              </a:rPr>
              <a:t> partnerships</a:t>
            </a:r>
            <a:r>
              <a:rPr lang="en-US" sz="1400" dirty="0" smtClean="0">
                <a:solidFill>
                  <a:srgbClr val="2C3A54"/>
                </a:solidFill>
              </a:rPr>
              <a:t> </a:t>
            </a:r>
            <a:r>
              <a:rPr lang="en-US" sz="1400" b="1" dirty="0" smtClean="0">
                <a:solidFill>
                  <a:srgbClr val="2C3A54"/>
                </a:solidFill>
              </a:rPr>
              <a:t>to address</a:t>
            </a:r>
            <a:r>
              <a:rPr lang="en-US" sz="1400" dirty="0" smtClean="0">
                <a:solidFill>
                  <a:srgbClr val="2C3A54"/>
                </a:solidFill>
              </a:rPr>
              <a:t> evolving economic, environmental, and social</a:t>
            </a:r>
            <a:r>
              <a:rPr lang="en-US" sz="1400" b="1" dirty="0" smtClean="0">
                <a:solidFill>
                  <a:srgbClr val="2C3A54"/>
                </a:solidFill>
              </a:rPr>
              <a:t> pressures</a:t>
            </a:r>
            <a:r>
              <a:rPr lang="en-US" sz="1400" dirty="0" smtClean="0">
                <a:solidFill>
                  <a:srgbClr val="2C3A54"/>
                </a:solidFill>
              </a:rPr>
              <a:t> on our </a:t>
            </a:r>
            <a:r>
              <a:rPr lang="en-US" sz="1400" b="1" dirty="0" smtClean="0">
                <a:solidFill>
                  <a:srgbClr val="2C3A54"/>
                </a:solidFill>
              </a:rPr>
              <a:t>oceans and coasts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3" descr="W:\Presentations\2008\General\Transition Package\forShow\assets\ai\facilities\NWSFacilities_August2008_Main.png"/>
          <p:cNvPicPr>
            <a:picLocks noChangeAspect="1" noChangeArrowheads="1"/>
          </p:cNvPicPr>
          <p:nvPr/>
        </p:nvPicPr>
        <p:blipFill>
          <a:blip r:embed="rId4" cstate="print"/>
          <a:stretch>
            <a:fillRect/>
          </a:stretch>
        </p:blipFill>
        <p:spPr bwMode="auto">
          <a:xfrm>
            <a:off x="304800" y="3657600"/>
            <a:ext cx="3927938" cy="2709313"/>
          </a:xfrm>
          <a:prstGeom prst="rect">
            <a:avLst/>
          </a:prstGeom>
          <a:noFill/>
        </p:spPr>
      </p:pic>
      <p:sp>
        <p:nvSpPr>
          <p:cNvPr id="13" name="SSMC"/>
          <p:cNvSpPr>
            <a:spLocks noChangeArrowheads="1"/>
          </p:cNvSpPr>
          <p:nvPr/>
        </p:nvSpPr>
        <p:spPr bwMode="auto">
          <a:xfrm>
            <a:off x="3696662" y="4667250"/>
            <a:ext cx="79885" cy="79885"/>
          </a:xfrm>
          <a:prstGeom prst="ellips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grpSp>
        <p:nvGrpSpPr>
          <p:cNvPr id="52" name="nsmpBox"/>
          <p:cNvGrpSpPr/>
          <p:nvPr/>
        </p:nvGrpSpPr>
        <p:grpSpPr>
          <a:xfrm>
            <a:off x="152400" y="3733800"/>
            <a:ext cx="3971918" cy="2667000"/>
            <a:chOff x="167640" y="4095750"/>
            <a:chExt cx="3971918" cy="2667000"/>
          </a:xfrm>
        </p:grpSpPr>
        <p:sp>
          <p:nvSpPr>
            <p:cNvPr id="63" name="lakeMichigan"/>
            <p:cNvSpPr>
              <a:spLocks noChangeArrowheads="1"/>
            </p:cNvSpPr>
            <p:nvPr/>
          </p:nvSpPr>
          <p:spPr bwMode="auto">
            <a:xfrm>
              <a:off x="2983355" y="4724525"/>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64" name="massachussets"/>
            <p:cNvSpPr>
              <a:spLocks noChangeArrowheads="1"/>
            </p:cNvSpPr>
            <p:nvPr/>
          </p:nvSpPr>
          <p:spPr bwMode="auto">
            <a:xfrm>
              <a:off x="4059673" y="46291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65" name="virginia"/>
            <p:cNvSpPr>
              <a:spLocks noChangeArrowheads="1"/>
            </p:cNvSpPr>
            <p:nvPr/>
          </p:nvSpPr>
          <p:spPr bwMode="auto">
            <a:xfrm>
              <a:off x="3749040" y="51625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66" name="georgia"/>
            <p:cNvSpPr>
              <a:spLocks noChangeArrowheads="1"/>
            </p:cNvSpPr>
            <p:nvPr/>
          </p:nvSpPr>
          <p:spPr bwMode="auto">
            <a:xfrm>
              <a:off x="3489960" y="576453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67" name="florida"/>
            <p:cNvSpPr>
              <a:spLocks noChangeArrowheads="1"/>
            </p:cNvSpPr>
            <p:nvPr/>
          </p:nvSpPr>
          <p:spPr bwMode="auto">
            <a:xfrm>
              <a:off x="3592955" y="63436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69" name="louisiana"/>
            <p:cNvSpPr>
              <a:spLocks noChangeArrowheads="1"/>
            </p:cNvSpPr>
            <p:nvPr/>
          </p:nvSpPr>
          <p:spPr bwMode="auto">
            <a:xfrm>
              <a:off x="2529840" y="60007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0" name="hawaii"/>
            <p:cNvSpPr>
              <a:spLocks noChangeArrowheads="1"/>
            </p:cNvSpPr>
            <p:nvPr/>
          </p:nvSpPr>
          <p:spPr bwMode="auto">
            <a:xfrm>
              <a:off x="1386840" y="63817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1" name="ca4"/>
            <p:cNvSpPr>
              <a:spLocks noChangeArrowheads="1"/>
            </p:cNvSpPr>
            <p:nvPr/>
          </p:nvSpPr>
          <p:spPr bwMode="auto">
            <a:xfrm>
              <a:off x="548640" y="53149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2" name="ca3"/>
            <p:cNvSpPr>
              <a:spLocks noChangeArrowheads="1"/>
            </p:cNvSpPr>
            <p:nvPr/>
          </p:nvSpPr>
          <p:spPr bwMode="auto">
            <a:xfrm>
              <a:off x="548640" y="51625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3" name="ca2"/>
            <p:cNvSpPr>
              <a:spLocks noChangeArrowheads="1"/>
            </p:cNvSpPr>
            <p:nvPr/>
          </p:nvSpPr>
          <p:spPr bwMode="auto">
            <a:xfrm>
              <a:off x="485837" y="523113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4" name="ca1"/>
            <p:cNvSpPr>
              <a:spLocks noChangeArrowheads="1"/>
            </p:cNvSpPr>
            <p:nvPr/>
          </p:nvSpPr>
          <p:spPr bwMode="auto">
            <a:xfrm>
              <a:off x="468755" y="511683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5" name="seattle"/>
            <p:cNvSpPr>
              <a:spLocks noChangeArrowheads="1"/>
            </p:cNvSpPr>
            <p:nvPr/>
          </p:nvSpPr>
          <p:spPr bwMode="auto">
            <a:xfrm>
              <a:off x="609600" y="4095750"/>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76" name="samoa"/>
            <p:cNvSpPr>
              <a:spLocks noChangeArrowheads="1"/>
            </p:cNvSpPr>
            <p:nvPr/>
          </p:nvSpPr>
          <p:spPr bwMode="auto">
            <a:xfrm>
              <a:off x="167640" y="6682865"/>
              <a:ext cx="79885" cy="79885"/>
            </a:xfrm>
            <a:prstGeom prst="triangl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r>
                <a:rPr lang="en-US" sz="600" b="1" dirty="0" smtClean="0">
                  <a:latin typeface="+mn-lt"/>
                </a:rPr>
                <a:t>American Samoa</a:t>
              </a:r>
              <a:endParaRPr lang="en-US" sz="600" b="1" dirty="0">
                <a:latin typeface="+mn-lt"/>
              </a:endParaRPr>
            </a:p>
          </p:txBody>
        </p:sp>
      </p:grpSp>
      <p:sp>
        <p:nvSpPr>
          <p:cNvPr id="93" name="southCarolina"/>
          <p:cNvSpPr>
            <a:spLocks noChangeArrowheads="1"/>
          </p:cNvSpPr>
          <p:nvPr/>
        </p:nvSpPr>
        <p:spPr bwMode="auto">
          <a:xfrm>
            <a:off x="3550920" y="5219700"/>
            <a:ext cx="79885" cy="79885"/>
          </a:xfrm>
          <a:prstGeom prst="ellips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99" name="northCarolina"/>
          <p:cNvSpPr>
            <a:spLocks noChangeArrowheads="1"/>
          </p:cNvSpPr>
          <p:nvPr/>
        </p:nvSpPr>
        <p:spPr bwMode="auto">
          <a:xfrm>
            <a:off x="3756660" y="4979795"/>
            <a:ext cx="79885" cy="79885"/>
          </a:xfrm>
          <a:prstGeom prst="ellipse">
            <a:avLst/>
          </a:prstGeom>
          <a:solidFill>
            <a:schemeClr val="accent1">
              <a:lumMod val="75000"/>
            </a:schemeClr>
          </a:solidFill>
          <a:ln w="12700">
            <a:solidFill>
              <a:schemeClr val="bg1"/>
            </a:solidFill>
            <a:round/>
            <a:headEnd/>
            <a:tailEnd/>
          </a:ln>
          <a:effectLst>
            <a:glow rad="63500">
              <a:schemeClr val="accent1">
                <a:satMod val="175000"/>
                <a:alpha val="40000"/>
              </a:schemeClr>
            </a:glow>
          </a:effectLst>
        </p:spPr>
        <p:txBody>
          <a:bodyPr wrap="none" anchor="ctr"/>
          <a:lstStyle/>
          <a:p>
            <a:endParaRPr lang="en-US"/>
          </a:p>
        </p:txBody>
      </p:sp>
      <p:sp>
        <p:nvSpPr>
          <p:cNvPr id="106" name="Budget"/>
          <p:cNvSpPr txBox="1">
            <a:spLocks noChangeArrowheads="1"/>
          </p:cNvSpPr>
          <p:nvPr/>
        </p:nvSpPr>
        <p:spPr>
          <a:xfrm>
            <a:off x="6515100" y="3962400"/>
            <a:ext cx="2514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p>
            <a:pPr fontAlgn="auto">
              <a:spcBef>
                <a:spcPct val="20000"/>
              </a:spcBef>
              <a:spcAft>
                <a:spcPts val="0"/>
              </a:spcAft>
              <a:buClr>
                <a:schemeClr val="accent3"/>
              </a:buClr>
              <a:buSzPct val="95000"/>
              <a:defRPr/>
            </a:pPr>
            <a:r>
              <a:rPr lang="en-US" sz="1400" b="1" u="sng" dirty="0" smtClean="0">
                <a:solidFill>
                  <a:schemeClr val="tx1"/>
                </a:solidFill>
              </a:rPr>
              <a:t>Budget:</a:t>
            </a:r>
          </a:p>
          <a:p>
            <a:pPr fontAlgn="auto">
              <a:spcBef>
                <a:spcPct val="20000"/>
              </a:spcBef>
              <a:spcAft>
                <a:spcPts val="0"/>
              </a:spcAft>
              <a:buClr>
                <a:schemeClr val="accent3"/>
              </a:buClr>
              <a:buSzPct val="95000"/>
              <a:tabLst>
                <a:tab pos="1714500" algn="l"/>
              </a:tabLst>
              <a:defRPr/>
            </a:pPr>
            <a:r>
              <a:rPr lang="en-US" sz="1300" dirty="0" smtClean="0"/>
              <a:t>FY’08 Presidents Request:	</a:t>
            </a:r>
            <a:r>
              <a:rPr lang="en-US" sz="1300" b="1" dirty="0" smtClean="0"/>
              <a:t>$468.5M</a:t>
            </a:r>
          </a:p>
          <a:p>
            <a:pPr fontAlgn="auto">
              <a:spcBef>
                <a:spcPct val="20000"/>
              </a:spcBef>
              <a:spcAft>
                <a:spcPts val="0"/>
              </a:spcAft>
              <a:buClr>
                <a:schemeClr val="accent3"/>
              </a:buClr>
              <a:buSzPct val="95000"/>
              <a:tabLst>
                <a:tab pos="1714500" algn="l"/>
              </a:tabLst>
              <a:defRPr/>
            </a:pPr>
            <a:r>
              <a:rPr lang="en-US" sz="1300" dirty="0" smtClean="0"/>
              <a:t>FY’08 Enacted:	</a:t>
            </a:r>
            <a:r>
              <a:rPr lang="en-US" sz="1300" b="1" dirty="0" smtClean="0"/>
              <a:t>$536.1M</a:t>
            </a:r>
          </a:p>
          <a:p>
            <a:pPr fontAlgn="auto">
              <a:spcBef>
                <a:spcPct val="20000"/>
              </a:spcBef>
              <a:spcAft>
                <a:spcPts val="0"/>
              </a:spcAft>
              <a:buClr>
                <a:schemeClr val="accent3"/>
              </a:buClr>
              <a:buSzPct val="95000"/>
              <a:tabLst>
                <a:tab pos="1714500" algn="l"/>
              </a:tabLst>
              <a:defRPr/>
            </a:pPr>
            <a:r>
              <a:rPr lang="en-US" sz="1300" dirty="0" smtClean="0"/>
              <a:t>FY’09 Presidents Request:	</a:t>
            </a:r>
            <a:r>
              <a:rPr lang="en-US" sz="1300" b="1" dirty="0" smtClean="0"/>
              <a:t>$488.2M</a:t>
            </a:r>
          </a:p>
        </p:txBody>
      </p:sp>
      <p:pic>
        <p:nvPicPr>
          <p:cNvPr id="109" name="Picture 108" descr="Dunnigan13_LR.jpg"/>
          <p:cNvPicPr>
            <a:picLocks noChangeAspect="1"/>
          </p:cNvPicPr>
          <p:nvPr/>
        </p:nvPicPr>
        <p:blipFill>
          <a:blip r:embed="rId5" cstate="print"/>
          <a:srcRect r="6050" b="22223"/>
          <a:stretch>
            <a:fillRect/>
          </a:stretch>
        </p:blipFill>
        <p:spPr>
          <a:xfrm>
            <a:off x="56944" y="1021159"/>
            <a:ext cx="668860" cy="811206"/>
          </a:xfrm>
          <a:prstGeom prst="ellipse">
            <a:avLst/>
          </a:prstGeom>
          <a:ln w="28575">
            <a:solidFill>
              <a:schemeClr val="accent1">
                <a:lumMod val="75000"/>
              </a:schemeClr>
            </a:solidFill>
          </a:ln>
          <a:effectLst>
            <a:outerShdw blurRad="63500" sx="102000" sy="102000" algn="ctr" rotWithShape="0">
              <a:prstClr val="black">
                <a:alpha val="40000"/>
              </a:prstClr>
            </a:outerShdw>
          </a:effectLst>
        </p:spPr>
      </p:pic>
      <p:sp>
        <p:nvSpPr>
          <p:cNvPr id="111" name="Budget"/>
          <p:cNvSpPr txBox="1">
            <a:spLocks noChangeArrowheads="1"/>
          </p:cNvSpPr>
          <p:nvPr/>
        </p:nvSpPr>
        <p:spPr>
          <a:xfrm>
            <a:off x="6515100" y="5181600"/>
            <a:ext cx="2514600" cy="1447800"/>
          </a:xfrm>
          <a:prstGeom prst="rect">
            <a:avLst/>
          </a:prstGeom>
        </p:spPr>
        <p:style>
          <a:lnRef idx="1">
            <a:schemeClr val="accent1"/>
          </a:lnRef>
          <a:fillRef idx="2">
            <a:schemeClr val="accent1"/>
          </a:fillRef>
          <a:effectRef idx="1">
            <a:schemeClr val="accent1"/>
          </a:effectRef>
          <a:fontRef idx="minor">
            <a:schemeClr val="dk1"/>
          </a:fontRef>
        </p:style>
        <p:txBody>
          <a:bodyPr/>
          <a:lstStyle/>
          <a:p>
            <a:pPr>
              <a:spcAft>
                <a:spcPts val="600"/>
              </a:spcAft>
            </a:pPr>
            <a:r>
              <a:rPr lang="en-US" sz="1400" dirty="0" smtClean="0"/>
              <a:t>Protects Coastal Communities</a:t>
            </a:r>
          </a:p>
          <a:p>
            <a:pPr>
              <a:spcAft>
                <a:spcPts val="600"/>
              </a:spcAft>
            </a:pPr>
            <a:r>
              <a:rPr lang="en-US" sz="1400" dirty="0" smtClean="0"/>
              <a:t>Observes Oceans and Coasts</a:t>
            </a:r>
          </a:p>
          <a:p>
            <a:pPr>
              <a:spcAft>
                <a:spcPts val="600"/>
              </a:spcAft>
            </a:pPr>
            <a:r>
              <a:rPr lang="en-US" sz="1400" dirty="0" smtClean="0"/>
              <a:t>Supports Marine Transportation</a:t>
            </a:r>
          </a:p>
          <a:p>
            <a:pPr>
              <a:spcAft>
                <a:spcPts val="600"/>
              </a:spcAft>
            </a:pPr>
            <a:r>
              <a:rPr lang="en-US" sz="1400" dirty="0" smtClean="0"/>
              <a:t>Reduces Ocean and Coastal Health Risks</a:t>
            </a:r>
          </a:p>
        </p:txBody>
      </p:sp>
      <p:sp>
        <p:nvSpPr>
          <p:cNvPr id="112" name="Freeform 111"/>
          <p:cNvSpPr/>
          <p:nvPr/>
        </p:nvSpPr>
        <p:spPr>
          <a:xfrm>
            <a:off x="7848600" y="685800"/>
            <a:ext cx="1295400" cy="3200400"/>
          </a:xfrm>
          <a:custGeom>
            <a:avLst/>
            <a:gdLst>
              <a:gd name="connsiteX0" fmla="*/ 0 w 1524000"/>
              <a:gd name="connsiteY0" fmla="*/ 254005 h 3200400"/>
              <a:gd name="connsiteX1" fmla="*/ 74397 w 1524000"/>
              <a:gd name="connsiteY1" fmla="*/ 74396 h 3200400"/>
              <a:gd name="connsiteX2" fmla="*/ 254006 w 1524000"/>
              <a:gd name="connsiteY2" fmla="*/ 0 h 3200400"/>
              <a:gd name="connsiteX3" fmla="*/ 1269995 w 1524000"/>
              <a:gd name="connsiteY3" fmla="*/ 0 h 3200400"/>
              <a:gd name="connsiteX4" fmla="*/ 1449604 w 1524000"/>
              <a:gd name="connsiteY4" fmla="*/ 74397 h 3200400"/>
              <a:gd name="connsiteX5" fmla="*/ 1524000 w 1524000"/>
              <a:gd name="connsiteY5" fmla="*/ 254006 h 3200400"/>
              <a:gd name="connsiteX6" fmla="*/ 1524000 w 1524000"/>
              <a:gd name="connsiteY6" fmla="*/ 2946395 h 3200400"/>
              <a:gd name="connsiteX7" fmla="*/ 1449604 w 1524000"/>
              <a:gd name="connsiteY7" fmla="*/ 3126004 h 3200400"/>
              <a:gd name="connsiteX8" fmla="*/ 1269995 w 1524000"/>
              <a:gd name="connsiteY8" fmla="*/ 3200400 h 3200400"/>
              <a:gd name="connsiteX9" fmla="*/ 254005 w 1524000"/>
              <a:gd name="connsiteY9" fmla="*/ 3200400 h 3200400"/>
              <a:gd name="connsiteX10" fmla="*/ 74396 w 1524000"/>
              <a:gd name="connsiteY10" fmla="*/ 3126004 h 3200400"/>
              <a:gd name="connsiteX11" fmla="*/ 0 w 1524000"/>
              <a:gd name="connsiteY11" fmla="*/ 2946395 h 3200400"/>
              <a:gd name="connsiteX12" fmla="*/ 0 w 1524000"/>
              <a:gd name="connsiteY12" fmla="*/ 254005 h 3200400"/>
              <a:gd name="connsiteX0" fmla="*/ 0 w 1524000"/>
              <a:gd name="connsiteY0" fmla="*/ 491065 h 3437460"/>
              <a:gd name="connsiteX1" fmla="*/ 74397 w 1524000"/>
              <a:gd name="connsiteY1" fmla="*/ 311456 h 3437460"/>
              <a:gd name="connsiteX2" fmla="*/ 254006 w 1524000"/>
              <a:gd name="connsiteY2" fmla="*/ 237060 h 3437460"/>
              <a:gd name="connsiteX3" fmla="*/ 1269995 w 1524000"/>
              <a:gd name="connsiteY3" fmla="*/ 237060 h 3437460"/>
              <a:gd name="connsiteX4" fmla="*/ 1524000 w 1524000"/>
              <a:gd name="connsiteY4" fmla="*/ 491066 h 3437460"/>
              <a:gd name="connsiteX5" fmla="*/ 1524000 w 1524000"/>
              <a:gd name="connsiteY5" fmla="*/ 3183455 h 3437460"/>
              <a:gd name="connsiteX6" fmla="*/ 1449604 w 1524000"/>
              <a:gd name="connsiteY6" fmla="*/ 3363064 h 3437460"/>
              <a:gd name="connsiteX7" fmla="*/ 1269995 w 1524000"/>
              <a:gd name="connsiteY7" fmla="*/ 3437460 h 3437460"/>
              <a:gd name="connsiteX8" fmla="*/ 254005 w 1524000"/>
              <a:gd name="connsiteY8" fmla="*/ 3437460 h 3437460"/>
              <a:gd name="connsiteX9" fmla="*/ 74396 w 1524000"/>
              <a:gd name="connsiteY9" fmla="*/ 3363064 h 3437460"/>
              <a:gd name="connsiteX10" fmla="*/ 0 w 1524000"/>
              <a:gd name="connsiteY10" fmla="*/ 3183455 h 3437460"/>
              <a:gd name="connsiteX11" fmla="*/ 0 w 1524000"/>
              <a:gd name="connsiteY11" fmla="*/ 491065 h 3437460"/>
              <a:gd name="connsiteX0" fmla="*/ 0 w 1553935"/>
              <a:gd name="connsiteY0" fmla="*/ 254005 h 3467396"/>
              <a:gd name="connsiteX1" fmla="*/ 74397 w 1553935"/>
              <a:gd name="connsiteY1" fmla="*/ 74396 h 3467396"/>
              <a:gd name="connsiteX2" fmla="*/ 254006 w 1553935"/>
              <a:gd name="connsiteY2" fmla="*/ 0 h 3467396"/>
              <a:gd name="connsiteX3" fmla="*/ 1269995 w 1553935"/>
              <a:gd name="connsiteY3" fmla="*/ 0 h 3467396"/>
              <a:gd name="connsiteX4" fmla="*/ 1524000 w 1553935"/>
              <a:gd name="connsiteY4" fmla="*/ 2946395 h 3467396"/>
              <a:gd name="connsiteX5" fmla="*/ 1449604 w 1553935"/>
              <a:gd name="connsiteY5" fmla="*/ 3126004 h 3467396"/>
              <a:gd name="connsiteX6" fmla="*/ 1269995 w 1553935"/>
              <a:gd name="connsiteY6" fmla="*/ 3200400 h 3467396"/>
              <a:gd name="connsiteX7" fmla="*/ 254005 w 1553935"/>
              <a:gd name="connsiteY7" fmla="*/ 3200400 h 3467396"/>
              <a:gd name="connsiteX8" fmla="*/ 74396 w 1553935"/>
              <a:gd name="connsiteY8" fmla="*/ 3126004 h 3467396"/>
              <a:gd name="connsiteX9" fmla="*/ 0 w 1553935"/>
              <a:gd name="connsiteY9" fmla="*/ 2946395 h 3467396"/>
              <a:gd name="connsiteX10" fmla="*/ 0 w 1553935"/>
              <a:gd name="connsiteY10" fmla="*/ 254005 h 3467396"/>
              <a:gd name="connsiteX0" fmla="*/ 0 w 1469261"/>
              <a:gd name="connsiteY0" fmla="*/ 254005 h 3200400"/>
              <a:gd name="connsiteX1" fmla="*/ 74397 w 1469261"/>
              <a:gd name="connsiteY1" fmla="*/ 74396 h 3200400"/>
              <a:gd name="connsiteX2" fmla="*/ 254006 w 1469261"/>
              <a:gd name="connsiteY2" fmla="*/ 0 h 3200400"/>
              <a:gd name="connsiteX3" fmla="*/ 1269995 w 1469261"/>
              <a:gd name="connsiteY3" fmla="*/ 0 h 3200400"/>
              <a:gd name="connsiteX4" fmla="*/ 1449604 w 1469261"/>
              <a:gd name="connsiteY4" fmla="*/ 3126004 h 3200400"/>
              <a:gd name="connsiteX5" fmla="*/ 1269995 w 1469261"/>
              <a:gd name="connsiteY5" fmla="*/ 3200400 h 3200400"/>
              <a:gd name="connsiteX6" fmla="*/ 254005 w 1469261"/>
              <a:gd name="connsiteY6" fmla="*/ 3200400 h 3200400"/>
              <a:gd name="connsiteX7" fmla="*/ 74396 w 1469261"/>
              <a:gd name="connsiteY7" fmla="*/ 3126004 h 3200400"/>
              <a:gd name="connsiteX8" fmla="*/ 0 w 1469261"/>
              <a:gd name="connsiteY8" fmla="*/ 2946395 h 3200400"/>
              <a:gd name="connsiteX9" fmla="*/ 0 w 1469261"/>
              <a:gd name="connsiteY9"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269995"/>
              <a:gd name="connsiteY0" fmla="*/ 254005 h 3200400"/>
              <a:gd name="connsiteX1" fmla="*/ 74397 w 1269995"/>
              <a:gd name="connsiteY1" fmla="*/ 74396 h 3200400"/>
              <a:gd name="connsiteX2" fmla="*/ 254006 w 1269995"/>
              <a:gd name="connsiteY2" fmla="*/ 0 h 3200400"/>
              <a:gd name="connsiteX3" fmla="*/ 1269995 w 1269995"/>
              <a:gd name="connsiteY3" fmla="*/ 0 h 3200400"/>
              <a:gd name="connsiteX4" fmla="*/ 1269995 w 1269995"/>
              <a:gd name="connsiteY4" fmla="*/ 3200400 h 3200400"/>
              <a:gd name="connsiteX5" fmla="*/ 254005 w 1269995"/>
              <a:gd name="connsiteY5" fmla="*/ 3200400 h 3200400"/>
              <a:gd name="connsiteX6" fmla="*/ 74396 w 1269995"/>
              <a:gd name="connsiteY6" fmla="*/ 3126004 h 3200400"/>
              <a:gd name="connsiteX7" fmla="*/ 0 w 1269995"/>
              <a:gd name="connsiteY7" fmla="*/ 2946395 h 3200400"/>
              <a:gd name="connsiteX8" fmla="*/ 0 w 1269995"/>
              <a:gd name="connsiteY8" fmla="*/ 254005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95" h="3200400">
                <a:moveTo>
                  <a:pt x="0" y="254005"/>
                </a:moveTo>
                <a:cubicBezTo>
                  <a:pt x="0" y="186639"/>
                  <a:pt x="26761" y="122032"/>
                  <a:pt x="74397" y="74396"/>
                </a:cubicBezTo>
                <a:cubicBezTo>
                  <a:pt x="122032" y="26761"/>
                  <a:pt x="186639" y="0"/>
                  <a:pt x="254006" y="0"/>
                </a:cubicBezTo>
                <a:lnTo>
                  <a:pt x="1269995" y="0"/>
                </a:lnTo>
                <a:lnTo>
                  <a:pt x="1269995" y="3200400"/>
                </a:lnTo>
                <a:lnTo>
                  <a:pt x="254005" y="3200400"/>
                </a:lnTo>
                <a:cubicBezTo>
                  <a:pt x="186639" y="3200400"/>
                  <a:pt x="122031" y="3173639"/>
                  <a:pt x="74396" y="3126004"/>
                </a:cubicBezTo>
                <a:cubicBezTo>
                  <a:pt x="26761" y="3078369"/>
                  <a:pt x="0" y="3013762"/>
                  <a:pt x="0" y="2946395"/>
                </a:cubicBezTo>
                <a:lnTo>
                  <a:pt x="0" y="254005"/>
                </a:lnTo>
                <a:close/>
              </a:path>
            </a:pathLst>
          </a:custGeom>
          <a:solidFill>
            <a:schemeClr val="accent1">
              <a:lumMod val="20000"/>
              <a:lumOff val="80000"/>
            </a:schemeClr>
          </a:solidFill>
          <a:ln w="6350">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sz="1400" dirty="0">
              <a:solidFill>
                <a:srgbClr val="FFFFFF"/>
              </a:solidFill>
              <a:latin typeface="+mn-lt"/>
            </a:endParaRPr>
          </a:p>
        </p:txBody>
      </p:sp>
      <p:pic>
        <p:nvPicPr>
          <p:cNvPr id="116" name="Picture 5" descr="Waldenberg_Park_and_Skimmers"/>
          <p:cNvPicPr>
            <a:picLocks noChangeAspect="1" noChangeArrowheads="1"/>
          </p:cNvPicPr>
          <p:nvPr/>
        </p:nvPicPr>
        <p:blipFill>
          <a:blip r:embed="rId6" cstate="print"/>
          <a:stretch>
            <a:fillRect/>
          </a:stretch>
        </p:blipFill>
        <p:spPr bwMode="auto">
          <a:xfrm>
            <a:off x="7997487" y="889000"/>
            <a:ext cx="1070314" cy="8509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14" name="Picture 10" descr="SEC pic_taggingbluemarlin.jpg"/>
          <p:cNvPicPr>
            <a:picLocks noChangeAspect="1"/>
          </p:cNvPicPr>
          <p:nvPr/>
        </p:nvPicPr>
        <p:blipFill>
          <a:blip r:embed="rId7"/>
          <a:stretch>
            <a:fillRect/>
          </a:stretch>
        </p:blipFill>
        <p:spPr bwMode="auto">
          <a:xfrm>
            <a:off x="7981951" y="1915798"/>
            <a:ext cx="1085850" cy="834664"/>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15" name="Picture 11" descr="PIFSC_MonkSeals.jpg"/>
          <p:cNvPicPr>
            <a:picLocks noChangeAspect="1"/>
          </p:cNvPicPr>
          <p:nvPr/>
        </p:nvPicPr>
        <p:blipFill>
          <a:blip r:embed="rId8" cstate="print"/>
          <a:stretch>
            <a:fillRect/>
          </a:stretch>
        </p:blipFill>
        <p:spPr bwMode="auto">
          <a:xfrm>
            <a:off x="7972425" y="2970809"/>
            <a:ext cx="1085850" cy="72907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NOAA’s Transition Package: November 4, 2008</a:t>
            </a:r>
            <a:endParaRPr lang="en-US" dirty="0"/>
          </a:p>
        </p:txBody>
      </p:sp>
      <p:sp>
        <p:nvSpPr>
          <p:cNvPr id="3" name="Slide Number Placeholder 2"/>
          <p:cNvSpPr>
            <a:spLocks noGrp="1"/>
          </p:cNvSpPr>
          <p:nvPr>
            <p:ph type="sldNum" sz="quarter" idx="12"/>
          </p:nvPr>
        </p:nvSpPr>
        <p:spPr/>
        <p:txBody>
          <a:bodyPr/>
          <a:lstStyle/>
          <a:p>
            <a:pPr>
              <a:defRPr/>
            </a:pPr>
            <a:fld id="{13709644-7F36-4A31-A611-EC754CEF71E0}" type="slidenum">
              <a:rPr lang="en-US" smtClean="0"/>
              <a:pPr>
                <a:defRPr/>
              </a:pPr>
              <a:t>8</a:t>
            </a:fld>
            <a:endParaRPr lang="en-US"/>
          </a:p>
        </p:txBody>
      </p:sp>
      <p:sp>
        <p:nvSpPr>
          <p:cNvPr id="4" name="Title 3"/>
          <p:cNvSpPr>
            <a:spLocks noGrp="1"/>
          </p:cNvSpPr>
          <p:nvPr>
            <p:ph type="title"/>
          </p:nvPr>
        </p:nvSpPr>
        <p:spPr/>
        <p:txBody>
          <a:bodyPr/>
          <a:lstStyle/>
          <a:p>
            <a:r>
              <a:rPr lang="en-US" dirty="0" smtClean="0"/>
              <a:t>Program Planning &amp; Integration</a:t>
            </a:r>
            <a:endParaRPr lang="en-US" dirty="0"/>
          </a:p>
        </p:txBody>
      </p:sp>
      <p:pic>
        <p:nvPicPr>
          <p:cNvPr id="5" name="NWSorgChart" descr="W:\Presentations\2008\General\Transition Package\forShow\assets\ai\orgCharts\nwsOrg_2008.png"/>
          <p:cNvPicPr>
            <a:picLocks noChangeAspect="1" noChangeArrowheads="1"/>
          </p:cNvPicPr>
          <p:nvPr/>
        </p:nvPicPr>
        <p:blipFill>
          <a:blip r:embed="rId3"/>
          <a:stretch>
            <a:fillRect/>
          </a:stretch>
        </p:blipFill>
        <p:spPr bwMode="auto">
          <a:xfrm>
            <a:off x="2229919" y="850392"/>
            <a:ext cx="5149283" cy="2522216"/>
          </a:xfrm>
          <a:prstGeom prst="rect">
            <a:avLst/>
          </a:prstGeom>
          <a:noFill/>
        </p:spPr>
      </p:pic>
      <p:sp>
        <p:nvSpPr>
          <p:cNvPr id="6" name="Mission"/>
          <p:cNvSpPr txBox="1">
            <a:spLocks noChangeArrowheads="1"/>
          </p:cNvSpPr>
          <p:nvPr/>
        </p:nvSpPr>
        <p:spPr>
          <a:xfrm>
            <a:off x="4572000" y="4800600"/>
            <a:ext cx="3733800" cy="1600200"/>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Mission</a:t>
            </a:r>
            <a:r>
              <a:rPr lang="en-US" sz="1400" noProof="0" dirty="0" smtClean="0"/>
              <a:t>: </a:t>
            </a:r>
          </a:p>
          <a:p>
            <a:pPr lvl="0" fontAlgn="auto">
              <a:spcBef>
                <a:spcPct val="20000"/>
              </a:spcBef>
              <a:spcAft>
                <a:spcPts val="0"/>
              </a:spcAft>
              <a:buClr>
                <a:schemeClr val="accent3"/>
              </a:buClr>
              <a:buSzPct val="95000"/>
              <a:defRPr/>
            </a:pPr>
            <a:r>
              <a:rPr lang="en-US" sz="1200" dirty="0" smtClean="0"/>
              <a:t>Lead the implementation of NOAA’s Strategic Vision through</a:t>
            </a:r>
          </a:p>
          <a:p>
            <a:pPr marL="400050" lvl="1" indent="-171450">
              <a:spcBef>
                <a:spcPts val="600"/>
              </a:spcBef>
              <a:buBlip>
                <a:blip r:embed="rId4"/>
              </a:buBlip>
            </a:pPr>
            <a:r>
              <a:rPr lang="en-US" sz="1200" dirty="0" smtClean="0"/>
              <a:t>Strategic and programmatic planning</a:t>
            </a:r>
          </a:p>
          <a:p>
            <a:pPr marL="400050" lvl="1" indent="-171450">
              <a:spcBef>
                <a:spcPts val="600"/>
              </a:spcBef>
              <a:buBlip>
                <a:blip r:embed="rId4"/>
              </a:buBlip>
            </a:pPr>
            <a:r>
              <a:rPr lang="en-US" sz="1200" dirty="0" smtClean="0"/>
              <a:t>Requirements and business case analyses</a:t>
            </a:r>
          </a:p>
          <a:p>
            <a:pPr marL="400050" lvl="1" indent="-171450">
              <a:spcBef>
                <a:spcPts val="600"/>
              </a:spcBef>
              <a:buBlip>
                <a:blip r:embed="rId4"/>
              </a:buBlip>
            </a:pPr>
            <a:r>
              <a:rPr lang="en-US" sz="1200" dirty="0" smtClean="0"/>
              <a:t>Knowledge, talent, and resource integration</a:t>
            </a:r>
          </a:p>
          <a:p>
            <a:pPr marL="400050" lvl="1" indent="-171450">
              <a:spcBef>
                <a:spcPts val="600"/>
              </a:spcBef>
              <a:buBlip>
                <a:blip r:embed="rId4"/>
              </a:buBlip>
            </a:pPr>
            <a:r>
              <a:rPr lang="en-US" sz="1200" dirty="0" smtClean="0"/>
              <a:t>Environmental policy management</a:t>
            </a:r>
          </a:p>
        </p:txBody>
      </p:sp>
      <p:sp>
        <p:nvSpPr>
          <p:cNvPr id="41" name="Budget"/>
          <p:cNvSpPr txBox="1">
            <a:spLocks noChangeArrowheads="1"/>
          </p:cNvSpPr>
          <p:nvPr/>
        </p:nvSpPr>
        <p:spPr>
          <a:xfrm>
            <a:off x="4572000" y="3886200"/>
            <a:ext cx="2362200" cy="838200"/>
          </a:xfrm>
          <a:prstGeom prst="rect">
            <a:avLst/>
          </a:prstGeom>
        </p:spPr>
        <p:style>
          <a:lnRef idx="1">
            <a:schemeClr val="accent4"/>
          </a:lnRef>
          <a:fillRef idx="2">
            <a:schemeClr val="accent4"/>
          </a:fillRef>
          <a:effectRef idx="1">
            <a:schemeClr val="accent4"/>
          </a:effectRef>
          <a:fontRef idx="minor">
            <a:schemeClr val="dk1"/>
          </a:fontRef>
        </p:style>
        <p:txBody>
          <a:bodyPr/>
          <a:lstStyle/>
          <a:p>
            <a:pPr fontAlgn="auto">
              <a:spcBef>
                <a:spcPct val="20000"/>
              </a:spcBef>
              <a:spcAft>
                <a:spcPts val="0"/>
              </a:spcAft>
              <a:buClr>
                <a:schemeClr val="accent3"/>
              </a:buClr>
              <a:buSzPct val="95000"/>
              <a:defRPr/>
            </a:pPr>
            <a:r>
              <a:rPr lang="en-US" sz="1400" b="1" u="sng" dirty="0" smtClean="0">
                <a:solidFill>
                  <a:schemeClr val="tx1"/>
                </a:solidFill>
              </a:rPr>
              <a:t>Budget:</a:t>
            </a:r>
          </a:p>
          <a:p>
            <a:pPr fontAlgn="auto">
              <a:spcBef>
                <a:spcPct val="20000"/>
              </a:spcBef>
              <a:spcAft>
                <a:spcPts val="0"/>
              </a:spcAft>
              <a:buClr>
                <a:schemeClr val="accent3"/>
              </a:buClr>
              <a:buSzPct val="95000"/>
              <a:tabLst>
                <a:tab pos="1714500" algn="l"/>
              </a:tabLst>
              <a:defRPr/>
            </a:pPr>
            <a:r>
              <a:rPr lang="en-US" sz="1300" dirty="0" smtClean="0"/>
              <a:t>FY’08 Enacted: 	</a:t>
            </a:r>
            <a:r>
              <a:rPr lang="en-US" sz="1300" b="1" dirty="0" smtClean="0"/>
              <a:t>$2.05M</a:t>
            </a:r>
          </a:p>
          <a:p>
            <a:pPr fontAlgn="auto">
              <a:spcBef>
                <a:spcPct val="20000"/>
              </a:spcBef>
              <a:spcAft>
                <a:spcPts val="0"/>
              </a:spcAft>
              <a:buClr>
                <a:schemeClr val="accent3"/>
              </a:buClr>
              <a:buSzPct val="95000"/>
              <a:tabLst>
                <a:tab pos="1714500" algn="l"/>
              </a:tabLst>
              <a:defRPr/>
            </a:pPr>
            <a:r>
              <a:rPr lang="en-US" sz="1300" dirty="0" smtClean="0"/>
              <a:t>FY’09 Presidents Request:	</a:t>
            </a:r>
            <a:r>
              <a:rPr lang="en-US" sz="1300" b="1" dirty="0" smtClean="0"/>
              <a:t>$2.07M</a:t>
            </a:r>
          </a:p>
        </p:txBody>
      </p:sp>
      <p:pic>
        <p:nvPicPr>
          <p:cNvPr id="44" name="Picture 43" descr="lauraFurgione.jpg"/>
          <p:cNvPicPr>
            <a:picLocks noChangeAspect="1"/>
          </p:cNvPicPr>
          <p:nvPr/>
        </p:nvPicPr>
        <p:blipFill>
          <a:blip r:embed="rId5" cstate="print"/>
          <a:srcRect l="2274" t="2222" r="3766" b="17778"/>
          <a:stretch>
            <a:fillRect/>
          </a:stretch>
        </p:blipFill>
        <p:spPr>
          <a:xfrm>
            <a:off x="1480662" y="1002031"/>
            <a:ext cx="923448" cy="1055369"/>
          </a:xfrm>
          <a:prstGeom prst="ellipse">
            <a:avLst/>
          </a:prstGeom>
          <a:ln w="28575">
            <a:solidFill>
              <a:schemeClr val="accent1">
                <a:lumMod val="75000"/>
              </a:schemeClr>
            </a:solidFill>
          </a:ln>
          <a:effectLst>
            <a:outerShdw blurRad="63500" sx="102000" sy="102000" algn="ctr" rotWithShape="0">
              <a:prstClr val="black">
                <a:alpha val="40000"/>
              </a:prstClr>
            </a:outerShdw>
          </a:effectLst>
        </p:spPr>
      </p:pic>
      <p:sp>
        <p:nvSpPr>
          <p:cNvPr id="45" name="Freeform 44"/>
          <p:cNvSpPr/>
          <p:nvPr/>
        </p:nvSpPr>
        <p:spPr>
          <a:xfrm>
            <a:off x="7848600" y="685800"/>
            <a:ext cx="1295400" cy="3200400"/>
          </a:xfrm>
          <a:custGeom>
            <a:avLst/>
            <a:gdLst>
              <a:gd name="connsiteX0" fmla="*/ 0 w 1524000"/>
              <a:gd name="connsiteY0" fmla="*/ 254005 h 3200400"/>
              <a:gd name="connsiteX1" fmla="*/ 74397 w 1524000"/>
              <a:gd name="connsiteY1" fmla="*/ 74396 h 3200400"/>
              <a:gd name="connsiteX2" fmla="*/ 254006 w 1524000"/>
              <a:gd name="connsiteY2" fmla="*/ 0 h 3200400"/>
              <a:gd name="connsiteX3" fmla="*/ 1269995 w 1524000"/>
              <a:gd name="connsiteY3" fmla="*/ 0 h 3200400"/>
              <a:gd name="connsiteX4" fmla="*/ 1449604 w 1524000"/>
              <a:gd name="connsiteY4" fmla="*/ 74397 h 3200400"/>
              <a:gd name="connsiteX5" fmla="*/ 1524000 w 1524000"/>
              <a:gd name="connsiteY5" fmla="*/ 254006 h 3200400"/>
              <a:gd name="connsiteX6" fmla="*/ 1524000 w 1524000"/>
              <a:gd name="connsiteY6" fmla="*/ 2946395 h 3200400"/>
              <a:gd name="connsiteX7" fmla="*/ 1449604 w 1524000"/>
              <a:gd name="connsiteY7" fmla="*/ 3126004 h 3200400"/>
              <a:gd name="connsiteX8" fmla="*/ 1269995 w 1524000"/>
              <a:gd name="connsiteY8" fmla="*/ 3200400 h 3200400"/>
              <a:gd name="connsiteX9" fmla="*/ 254005 w 1524000"/>
              <a:gd name="connsiteY9" fmla="*/ 3200400 h 3200400"/>
              <a:gd name="connsiteX10" fmla="*/ 74396 w 1524000"/>
              <a:gd name="connsiteY10" fmla="*/ 3126004 h 3200400"/>
              <a:gd name="connsiteX11" fmla="*/ 0 w 1524000"/>
              <a:gd name="connsiteY11" fmla="*/ 2946395 h 3200400"/>
              <a:gd name="connsiteX12" fmla="*/ 0 w 1524000"/>
              <a:gd name="connsiteY12" fmla="*/ 254005 h 3200400"/>
              <a:gd name="connsiteX0" fmla="*/ 0 w 1524000"/>
              <a:gd name="connsiteY0" fmla="*/ 491065 h 3437460"/>
              <a:gd name="connsiteX1" fmla="*/ 74397 w 1524000"/>
              <a:gd name="connsiteY1" fmla="*/ 311456 h 3437460"/>
              <a:gd name="connsiteX2" fmla="*/ 254006 w 1524000"/>
              <a:gd name="connsiteY2" fmla="*/ 237060 h 3437460"/>
              <a:gd name="connsiteX3" fmla="*/ 1269995 w 1524000"/>
              <a:gd name="connsiteY3" fmla="*/ 237060 h 3437460"/>
              <a:gd name="connsiteX4" fmla="*/ 1524000 w 1524000"/>
              <a:gd name="connsiteY4" fmla="*/ 491066 h 3437460"/>
              <a:gd name="connsiteX5" fmla="*/ 1524000 w 1524000"/>
              <a:gd name="connsiteY5" fmla="*/ 3183455 h 3437460"/>
              <a:gd name="connsiteX6" fmla="*/ 1449604 w 1524000"/>
              <a:gd name="connsiteY6" fmla="*/ 3363064 h 3437460"/>
              <a:gd name="connsiteX7" fmla="*/ 1269995 w 1524000"/>
              <a:gd name="connsiteY7" fmla="*/ 3437460 h 3437460"/>
              <a:gd name="connsiteX8" fmla="*/ 254005 w 1524000"/>
              <a:gd name="connsiteY8" fmla="*/ 3437460 h 3437460"/>
              <a:gd name="connsiteX9" fmla="*/ 74396 w 1524000"/>
              <a:gd name="connsiteY9" fmla="*/ 3363064 h 3437460"/>
              <a:gd name="connsiteX10" fmla="*/ 0 w 1524000"/>
              <a:gd name="connsiteY10" fmla="*/ 3183455 h 3437460"/>
              <a:gd name="connsiteX11" fmla="*/ 0 w 1524000"/>
              <a:gd name="connsiteY11" fmla="*/ 491065 h 3437460"/>
              <a:gd name="connsiteX0" fmla="*/ 0 w 1553935"/>
              <a:gd name="connsiteY0" fmla="*/ 254005 h 3467396"/>
              <a:gd name="connsiteX1" fmla="*/ 74397 w 1553935"/>
              <a:gd name="connsiteY1" fmla="*/ 74396 h 3467396"/>
              <a:gd name="connsiteX2" fmla="*/ 254006 w 1553935"/>
              <a:gd name="connsiteY2" fmla="*/ 0 h 3467396"/>
              <a:gd name="connsiteX3" fmla="*/ 1269995 w 1553935"/>
              <a:gd name="connsiteY3" fmla="*/ 0 h 3467396"/>
              <a:gd name="connsiteX4" fmla="*/ 1524000 w 1553935"/>
              <a:gd name="connsiteY4" fmla="*/ 2946395 h 3467396"/>
              <a:gd name="connsiteX5" fmla="*/ 1449604 w 1553935"/>
              <a:gd name="connsiteY5" fmla="*/ 3126004 h 3467396"/>
              <a:gd name="connsiteX6" fmla="*/ 1269995 w 1553935"/>
              <a:gd name="connsiteY6" fmla="*/ 3200400 h 3467396"/>
              <a:gd name="connsiteX7" fmla="*/ 254005 w 1553935"/>
              <a:gd name="connsiteY7" fmla="*/ 3200400 h 3467396"/>
              <a:gd name="connsiteX8" fmla="*/ 74396 w 1553935"/>
              <a:gd name="connsiteY8" fmla="*/ 3126004 h 3467396"/>
              <a:gd name="connsiteX9" fmla="*/ 0 w 1553935"/>
              <a:gd name="connsiteY9" fmla="*/ 2946395 h 3467396"/>
              <a:gd name="connsiteX10" fmla="*/ 0 w 1553935"/>
              <a:gd name="connsiteY10" fmla="*/ 254005 h 3467396"/>
              <a:gd name="connsiteX0" fmla="*/ 0 w 1469261"/>
              <a:gd name="connsiteY0" fmla="*/ 254005 h 3200400"/>
              <a:gd name="connsiteX1" fmla="*/ 74397 w 1469261"/>
              <a:gd name="connsiteY1" fmla="*/ 74396 h 3200400"/>
              <a:gd name="connsiteX2" fmla="*/ 254006 w 1469261"/>
              <a:gd name="connsiteY2" fmla="*/ 0 h 3200400"/>
              <a:gd name="connsiteX3" fmla="*/ 1269995 w 1469261"/>
              <a:gd name="connsiteY3" fmla="*/ 0 h 3200400"/>
              <a:gd name="connsiteX4" fmla="*/ 1449604 w 1469261"/>
              <a:gd name="connsiteY4" fmla="*/ 3126004 h 3200400"/>
              <a:gd name="connsiteX5" fmla="*/ 1269995 w 1469261"/>
              <a:gd name="connsiteY5" fmla="*/ 3200400 h 3200400"/>
              <a:gd name="connsiteX6" fmla="*/ 254005 w 1469261"/>
              <a:gd name="connsiteY6" fmla="*/ 3200400 h 3200400"/>
              <a:gd name="connsiteX7" fmla="*/ 74396 w 1469261"/>
              <a:gd name="connsiteY7" fmla="*/ 3126004 h 3200400"/>
              <a:gd name="connsiteX8" fmla="*/ 0 w 1469261"/>
              <a:gd name="connsiteY8" fmla="*/ 2946395 h 3200400"/>
              <a:gd name="connsiteX9" fmla="*/ 0 w 1469261"/>
              <a:gd name="connsiteY9"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439327"/>
              <a:gd name="connsiteY0" fmla="*/ 254005 h 3200400"/>
              <a:gd name="connsiteX1" fmla="*/ 74397 w 1439327"/>
              <a:gd name="connsiteY1" fmla="*/ 74396 h 3200400"/>
              <a:gd name="connsiteX2" fmla="*/ 254006 w 1439327"/>
              <a:gd name="connsiteY2" fmla="*/ 0 h 3200400"/>
              <a:gd name="connsiteX3" fmla="*/ 1269995 w 1439327"/>
              <a:gd name="connsiteY3" fmla="*/ 0 h 3200400"/>
              <a:gd name="connsiteX4" fmla="*/ 1269995 w 1439327"/>
              <a:gd name="connsiteY4" fmla="*/ 3200400 h 3200400"/>
              <a:gd name="connsiteX5" fmla="*/ 254005 w 1439327"/>
              <a:gd name="connsiteY5" fmla="*/ 3200400 h 3200400"/>
              <a:gd name="connsiteX6" fmla="*/ 74396 w 1439327"/>
              <a:gd name="connsiteY6" fmla="*/ 3126004 h 3200400"/>
              <a:gd name="connsiteX7" fmla="*/ 0 w 1439327"/>
              <a:gd name="connsiteY7" fmla="*/ 2946395 h 3200400"/>
              <a:gd name="connsiteX8" fmla="*/ 0 w 143932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305977"/>
              <a:gd name="connsiteY0" fmla="*/ 254005 h 3200400"/>
              <a:gd name="connsiteX1" fmla="*/ 74397 w 1305977"/>
              <a:gd name="connsiteY1" fmla="*/ 74396 h 3200400"/>
              <a:gd name="connsiteX2" fmla="*/ 254006 w 1305977"/>
              <a:gd name="connsiteY2" fmla="*/ 0 h 3200400"/>
              <a:gd name="connsiteX3" fmla="*/ 1269995 w 1305977"/>
              <a:gd name="connsiteY3" fmla="*/ 0 h 3200400"/>
              <a:gd name="connsiteX4" fmla="*/ 1269995 w 1305977"/>
              <a:gd name="connsiteY4" fmla="*/ 3200400 h 3200400"/>
              <a:gd name="connsiteX5" fmla="*/ 254005 w 1305977"/>
              <a:gd name="connsiteY5" fmla="*/ 3200400 h 3200400"/>
              <a:gd name="connsiteX6" fmla="*/ 74396 w 1305977"/>
              <a:gd name="connsiteY6" fmla="*/ 3126004 h 3200400"/>
              <a:gd name="connsiteX7" fmla="*/ 0 w 1305977"/>
              <a:gd name="connsiteY7" fmla="*/ 2946395 h 3200400"/>
              <a:gd name="connsiteX8" fmla="*/ 0 w 1305977"/>
              <a:gd name="connsiteY8" fmla="*/ 254005 h 3200400"/>
              <a:gd name="connsiteX0" fmla="*/ 0 w 1269995"/>
              <a:gd name="connsiteY0" fmla="*/ 254005 h 3200400"/>
              <a:gd name="connsiteX1" fmla="*/ 74397 w 1269995"/>
              <a:gd name="connsiteY1" fmla="*/ 74396 h 3200400"/>
              <a:gd name="connsiteX2" fmla="*/ 254006 w 1269995"/>
              <a:gd name="connsiteY2" fmla="*/ 0 h 3200400"/>
              <a:gd name="connsiteX3" fmla="*/ 1269995 w 1269995"/>
              <a:gd name="connsiteY3" fmla="*/ 0 h 3200400"/>
              <a:gd name="connsiteX4" fmla="*/ 1269995 w 1269995"/>
              <a:gd name="connsiteY4" fmla="*/ 3200400 h 3200400"/>
              <a:gd name="connsiteX5" fmla="*/ 254005 w 1269995"/>
              <a:gd name="connsiteY5" fmla="*/ 3200400 h 3200400"/>
              <a:gd name="connsiteX6" fmla="*/ 74396 w 1269995"/>
              <a:gd name="connsiteY6" fmla="*/ 3126004 h 3200400"/>
              <a:gd name="connsiteX7" fmla="*/ 0 w 1269995"/>
              <a:gd name="connsiteY7" fmla="*/ 2946395 h 3200400"/>
              <a:gd name="connsiteX8" fmla="*/ 0 w 1269995"/>
              <a:gd name="connsiteY8" fmla="*/ 254005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95" h="3200400">
                <a:moveTo>
                  <a:pt x="0" y="254005"/>
                </a:moveTo>
                <a:cubicBezTo>
                  <a:pt x="0" y="186639"/>
                  <a:pt x="26761" y="122032"/>
                  <a:pt x="74397" y="74396"/>
                </a:cubicBezTo>
                <a:cubicBezTo>
                  <a:pt x="122032" y="26761"/>
                  <a:pt x="186639" y="0"/>
                  <a:pt x="254006" y="0"/>
                </a:cubicBezTo>
                <a:lnTo>
                  <a:pt x="1269995" y="0"/>
                </a:lnTo>
                <a:lnTo>
                  <a:pt x="1269995" y="3200400"/>
                </a:lnTo>
                <a:lnTo>
                  <a:pt x="254005" y="3200400"/>
                </a:lnTo>
                <a:cubicBezTo>
                  <a:pt x="186639" y="3200400"/>
                  <a:pt x="122031" y="3173639"/>
                  <a:pt x="74396" y="3126004"/>
                </a:cubicBezTo>
                <a:cubicBezTo>
                  <a:pt x="26761" y="3078369"/>
                  <a:pt x="0" y="3013762"/>
                  <a:pt x="0" y="2946395"/>
                </a:cubicBezTo>
                <a:lnTo>
                  <a:pt x="0" y="254005"/>
                </a:lnTo>
                <a:close/>
              </a:path>
            </a:pathLst>
          </a:custGeom>
          <a:solidFill>
            <a:schemeClr val="accent4">
              <a:lumMod val="20000"/>
              <a:lumOff val="80000"/>
            </a:schemeClr>
          </a:solidFill>
          <a:ln w="6350">
            <a:solidFill>
              <a:schemeClr val="accent4">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sz="1400" dirty="0">
              <a:solidFill>
                <a:srgbClr val="FFFFFF"/>
              </a:solidFill>
              <a:latin typeface="+mn-lt"/>
            </a:endParaRPr>
          </a:p>
        </p:txBody>
      </p:sp>
      <p:pic>
        <p:nvPicPr>
          <p:cNvPr id="46" name="Picture 5" descr="Waldenberg_Park_and_Skimmers"/>
          <p:cNvPicPr>
            <a:picLocks noChangeAspect="1" noChangeArrowheads="1"/>
          </p:cNvPicPr>
          <p:nvPr/>
        </p:nvPicPr>
        <p:blipFill>
          <a:blip r:embed="rId6" cstate="print"/>
          <a:stretch>
            <a:fillRect/>
          </a:stretch>
        </p:blipFill>
        <p:spPr bwMode="auto">
          <a:xfrm>
            <a:off x="8005067" y="914400"/>
            <a:ext cx="1035422" cy="8001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9" name="Picture 48" descr="Skaggs (Aeronomy).jpg"/>
          <p:cNvPicPr>
            <a:picLocks noChangeAspect="1"/>
          </p:cNvPicPr>
          <p:nvPr/>
        </p:nvPicPr>
        <p:blipFill>
          <a:blip r:embed="rId7" cstate="print"/>
          <a:stretch>
            <a:fillRect/>
          </a:stretch>
        </p:blipFill>
        <p:spPr>
          <a:xfrm>
            <a:off x="8000999" y="1877140"/>
            <a:ext cx="1039489" cy="779619"/>
          </a:xfrm>
          <a:prstGeom prst="rect">
            <a:avLst/>
          </a:prstGeom>
          <a:effectLst>
            <a:outerShdw blurRad="63500" sx="102000" sy="102000" algn="ctr" rotWithShape="0">
              <a:prstClr val="black">
                <a:alpha val="40000"/>
              </a:prstClr>
            </a:outerShdw>
          </a:effectLst>
        </p:spPr>
      </p:pic>
      <p:pic>
        <p:nvPicPr>
          <p:cNvPr id="50" name="Picture 49" descr="Skaggs (Aeronomy).jpg"/>
          <p:cNvPicPr>
            <a:picLocks noChangeAspect="1"/>
          </p:cNvPicPr>
          <p:nvPr/>
        </p:nvPicPr>
        <p:blipFill>
          <a:blip r:embed="rId8" cstate="print"/>
          <a:stretch>
            <a:fillRect/>
          </a:stretch>
        </p:blipFill>
        <p:spPr>
          <a:xfrm>
            <a:off x="8001001" y="2819400"/>
            <a:ext cx="1064894" cy="822349"/>
          </a:xfrm>
          <a:prstGeom prst="rect">
            <a:avLst/>
          </a:prstGeom>
          <a:effectLst>
            <a:outerShdw blurRad="63500" sx="102000" sy="102000" algn="ctr" rotWithShape="0">
              <a:prstClr val="black">
                <a:alpha val="40000"/>
              </a:prstClr>
            </a:outerShdw>
          </a:effectLst>
        </p:spPr>
      </p:pic>
      <p:pic>
        <p:nvPicPr>
          <p:cNvPr id="15" name="Picture 14" descr="Skaggs (Aeronomy).jpg"/>
          <p:cNvPicPr>
            <a:picLocks noChangeAspect="1"/>
          </p:cNvPicPr>
          <p:nvPr/>
        </p:nvPicPr>
        <p:blipFill>
          <a:blip r:embed="rId7" cstate="print"/>
          <a:stretch>
            <a:fillRect/>
          </a:stretch>
        </p:blipFill>
        <p:spPr>
          <a:xfrm>
            <a:off x="228599" y="3505200"/>
            <a:ext cx="4096657" cy="3072502"/>
          </a:xfrm>
          <a:prstGeom prst="rect">
            <a:avLst/>
          </a:prstGeom>
          <a:effectLst/>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83 - &amp;quot;NOAA Funding Levels&amp;quot;&quot;/&gt;&lt;property id=&quot;20307&quot; value=&quot;287&quot;/&gt;&lt;/object&gt;&lt;object type=&quot;3&quot; unique_id=&quot;19745&quot;&gt;&lt;property id=&quot;20148&quot; value=&quot;5&quot;/&gt;&lt;property id=&quot;20300&quot; value=&quot;Slide 1 - &amp;quot;NOAA&amp;#x0D;&amp;#x0A;Transition Team Briefing&amp;quot;&quot;/&gt;&lt;property id=&quot;20307&quot; value=&quot;459&quot;/&gt;&lt;/object&gt;&lt;object type=&quot;3&quot; unique_id=&quot;28265&quot;&gt;&lt;property id=&quot;20148&quot; value=&quot;5&quot;/&gt;&lt;property id=&quot;20300&quot; value=&quot;Slide 24 - &amp;quot;NOAA Core Assets&amp;quot;&quot;/&gt;&lt;property id=&quot;20307&quot; value=&quot;525&quot;/&gt;&lt;/object&gt;&lt;object type=&quot;3&quot; unique_id=&quot;30931&quot;&gt;&lt;property id=&quot;20148&quot; value=&quot;5&quot;/&gt;&lt;property id=&quot;20300&quot; value=&quot;Slide 26 - &amp;quot;NOAA Mandates and Authorities&amp;quot;&quot;/&gt;&lt;property id=&quot;20307&quot; value=&quot;539&quot;/&gt;&lt;/object&gt;&lt;object type=&quot;3&quot; unique_id=&quot;32712&quot;&gt;&lt;property id=&quot;20148&quot; value=&quot;5&quot;/&gt;&lt;property id=&quot;20300&quot; value=&quot;Slide 5 - &amp;quot;NOAA Saves American Lives&amp;quot;&quot;/&gt;&lt;property id=&quot;20307&quot; value=&quot;556&quot;/&gt;&lt;/object&gt;&lt;object type=&quot;3&quot; unique_id=&quot;32737&quot;&gt;&lt;property id=&quot;20148&quot; value=&quot;5&quot;/&gt;&lt;property id=&quot;20300&quot; value=&quot;Slide 8 - &amp;quot;NOAA Saves American Lives&amp;quot;&quot;/&gt;&lt;property id=&quot;20307&quot; value=&quot;554&quot;/&gt;&lt;/object&gt;&lt;object type=&quot;3&quot; unique_id=&quot;33773&quot;&gt;&lt;property id=&quot;20148&quot; value=&quot;5&quot;/&gt;&lt;property id=&quot;20300&quot; value=&quot;Slide 10 - &amp;quot;NOAA Is Vital to the &amp;#x0D;&amp;#x0A;American Economy&amp;quot;&quot;/&gt;&lt;property id=&quot;20307&quot; value=&quot;581&quot;/&gt;&lt;/object&gt;&lt;object type=&quot;3&quot; unique_id=&quot;35551&quot;&gt;&lt;property id=&quot;20148&quot; value=&quot;5&quot;/&gt;&lt;property id=&quot;20300&quot; value=&quot;Slide 23 - &amp;quot;NOAA Workforce&amp;quot;&quot;/&gt;&lt;property id=&quot;20307&quot; value=&quot;583&quot;/&gt;&lt;/object&gt;&lt;object type=&quot;3&quot; unique_id=&quot;35552&quot;&gt;&lt;property id=&quot;20148&quot; value=&quot;5&quot;/&gt;&lt;property id=&quot;20300&quot; value=&quot;Slide 25 - &amp;quot;NOAA Core Assets&amp;quot;&quot;/&gt;&lt;property id=&quot;20307&quot; value=&quot;584&quot;/&gt;&lt;/object&gt;&lt;object type=&quot;3&quot; unique_id=&quot;37181&quot;&gt;&lt;property id=&quot;20148&quot; value=&quot;5&quot;/&gt;&lt;property id=&quot;20300&quot; value=&quot;Slide 16 - &amp;quot;NOAA Organization&amp;quot;&quot;/&gt;&lt;property id=&quot;20307&quot; value=&quot;612&quot;/&gt;&lt;/object&gt;&lt;object type=&quot;3&quot; unique_id=&quot;37672&quot;&gt;&lt;property id=&quot;20148&quot; value=&quot;5&quot;/&gt;&lt;property id=&quot;20300&quot; value=&quot;Slide 6 - &amp;quot;NOAA Saves American Lives&amp;quot;&quot;/&gt;&lt;property id=&quot;20307&quot; value=&quot;615&quot;/&gt;&lt;/object&gt;&lt;object type=&quot;3&quot; unique_id=&quot;37673&quot;&gt;&lt;property id=&quot;20148&quot; value=&quot;5&quot;/&gt;&lt;property id=&quot;20300&quot; value=&quot;Slide 7 - &amp;quot;NOAA Saves American Lives&amp;quot;&quot;/&gt;&lt;property id=&quot;20307&quot; value=&quot;616&quot;/&gt;&lt;/object&gt;&lt;object type=&quot;3&quot; unique_id=&quot;37674&quot;&gt;&lt;property id=&quot;20148&quot; value=&quot;5&quot;/&gt;&lt;property id=&quot;20300&quot; value=&quot;Slide 9 - &amp;quot;NOAA Is Vital to the &amp;#x0D;&amp;#x0A;American Economy&amp;quot;&quot;/&gt;&lt;property id=&quot;20307&quot; value=&quot;617&quot;/&gt;&lt;/object&gt;&lt;object type=&quot;3&quot; unique_id=&quot;37675&quot;&gt;&lt;property id=&quot;20148&quot; value=&quot;5&quot;/&gt;&lt;property id=&quot;20300&quot; value=&quot;Slide 11 - &amp;quot;NOAA Is Vital to the &amp;#x0D;&amp;#x0A;American Economy&amp;quot;&quot;/&gt;&lt;property id=&quot;20307&quot; value=&quot;618&quot;/&gt;&lt;/object&gt;&lt;object type=&quot;3&quot; unique_id=&quot;37676&quot;&gt;&lt;property id=&quot;20148&quot; value=&quot;5&quot;/&gt;&lt;property id=&quot;20300&quot; value=&quot;Slide 12 - &amp;quot;NOAA Is Vital to the &amp;#x0D;&amp;#x0A;American Economy&amp;quot;&quot;/&gt;&lt;property id=&quot;20307&quot; value=&quot;619&quot;/&gt;&lt;/object&gt;&lt;object type=&quot;3&quot; unique_id=&quot;37677&quot;&gt;&lt;property id=&quot;20148&quot; value=&quot;5&quot;/&gt;&lt;property id=&quot;20300&quot; value=&quot;Slide 13 - &amp;quot;NOAA Is Vital to the &amp;#x0D;&amp;#x0A;American Economy&amp;quot;&quot;/&gt;&lt;property id=&quot;20307&quot; value=&quot;620&quot;/&gt;&lt;/object&gt;&lt;object type=&quot;3&quot; unique_id=&quot;37918&quot;&gt;&lt;property id=&quot;20148&quot; value=&quot;5&quot;/&gt;&lt;property id=&quot;20300&quot; value=&quot;Slide 86 - &amp;quot;NOAA’s Strategic Organization&amp;quot;&quot;/&gt;&lt;property id=&quot;20307&quot; value=&quot;624&quot;/&gt;&lt;/object&gt;&lt;object type=&quot;3&quot; unique_id=&quot;40476&quot;&gt;&lt;property id=&quot;20148&quot; value=&quot;5&quot;/&gt;&lt;property id=&quot;20300&quot; value=&quot;Slide 27 - &amp;quot;NOAA&amp;#x0D;&amp;#x0A;Transition Team Briefing&amp;quot;&quot;/&gt;&lt;property id=&quot;20307&quot; value=&quot;626&quot;/&gt;&lt;/object&gt;&lt;object type=&quot;3&quot; unique_id=&quot;40483&quot;&gt;&lt;property id=&quot;20148&quot; value=&quot;5&quot;/&gt;&lt;property id=&quot;20300&quot; value=&quot;Slide 34 - &amp;quot;Building On Today’s Services To Meet Tomorrow’s Challenges&amp;quot;&quot;/&gt;&lt;property id=&quot;20307&quot; value=&quot;633&quot;/&gt;&lt;/object&gt;&lt;object type=&quot;3&quot; unique_id=&quot;40485&quot;&gt;&lt;property id=&quot;20148&quot; value=&quot;5&quot;/&gt;&lt;property id=&quot;20300&quot; value=&quot;Slide 37 - &amp;quot;NOAA&amp;#x0D;&amp;#x0A;Transition Team Briefing&amp;quot;&quot;/&gt;&lt;property id=&quot;20307&quot; value=&quot;639&quot;/&gt;&lt;/object&gt;&lt;object type=&quot;3&quot; unique_id=&quot;40486&quot;&gt;&lt;property id=&quot;20148&quot; value=&quot;5&quot;/&gt;&lt;property id=&quot;20300&quot; value=&quot;Slide 38 - &amp;quot;NOAA&amp;#x0D;&amp;#x0A;Transition Team Briefing&amp;quot;&quot;/&gt;&lt;property id=&quot;20307&quot; value=&quot;635&quot;/&gt;&lt;/object&gt;&lt;object type=&quot;3&quot; unique_id=&quot;40487&quot;&gt;&lt;property id=&quot;20148&quot; value=&quot;5&quot;/&gt;&lt;property id=&quot;20300&quot; value=&quot;Slide 40 - &amp;quot;Executive Decision Making — Councils&amp;quot;&quot;/&gt;&lt;property id=&quot;20307&quot; value=&quot;636&quot;/&gt;&lt;/object&gt;&lt;object type=&quot;3&quot; unique_id=&quot;40488&quot;&gt;&lt;property id=&quot;20148&quot; value=&quot;5&quot;/&gt;&lt;property id=&quot;20300&quot; value=&quot;Slide 39 - &amp;quot;Executive Decision Making — NEP/NEC&amp;quot;&quot;/&gt;&lt;property id=&quot;20307&quot; value=&quot;637&quot;/&gt;&lt;/object&gt;&lt;object type=&quot;3&quot; unique_id=&quot;40490&quot;&gt;&lt;property id=&quot;20148&quot; value=&quot;5&quot;/&gt;&lt;property id=&quot;20300&quot; value=&quot;Slide 42 - &amp;quot;NOAA&amp;#x0D;&amp;#x0A;Transition Team Briefing&amp;quot;&quot;/&gt;&lt;property id=&quot;20307&quot; value=&quot;640&quot;/&gt;&lt;/object&gt;&lt;object type=&quot;3&quot; unique_id=&quot;40491&quot;&gt;&lt;property id=&quot;20148&quot; value=&quot;5&quot;/&gt;&lt;property id=&quot;20300&quot; value=&quot;Slide 43 - &amp;quot;NOAA’s Urgent Issues&amp;#x0D;&amp;#x0A;&amp;quot;&quot;/&gt;&lt;property id=&quot;20307&quot; value=&quot;641&quot;/&gt;&lt;/object&gt;&lt;object type=&quot;3&quot; unique_id=&quot;40492&quot;&gt;&lt;property id=&quot;20148&quot; value=&quot;5&quot;/&gt;&lt;property id=&quot;20300&quot; value=&quot;Slide 44 - &amp;quot;NOAA&amp;#x0D;&amp;#x0A;Transition Team Briefing&amp;quot;&quot;/&gt;&lt;property id=&quot;20307&quot; value=&quot;642&quot;/&gt;&lt;/object&gt;&lt;object type=&quot;3&quot; unique_id=&quot;40493&quot;&gt;&lt;property id=&quot;20148&quot; value=&quot;5&quot;/&gt;&lt;property id=&quot;20300&quot; value=&quot;Slide 45 - &amp;quot;NOAA Organization&amp;quot;&quot;/&gt;&lt;property id=&quot;20307&quot; value=&quot;643&quot;/&gt;&lt;/object&gt;&lt;object type=&quot;3&quot; unique_id=&quot;40494&quot;&gt;&lt;property id=&quot;20148&quot; value=&quot;5&quot;/&gt;&lt;property id=&quot;20300&quot; value=&quot;Slide 46 - &amp;quot;Staff Offices&amp;#x0D;&amp;#x0A;International Affairs&amp;quot;&quot;/&gt;&lt;property id=&quot;20307&quot; value=&quot;644&quot;/&gt;&lt;/object&gt;&lt;object type=&quot;3&quot; unique_id=&quot;40495&quot;&gt;&lt;property id=&quot;20148&quot; value=&quot;5&quot;/&gt;&lt;property id=&quot;20300&quot; value=&quot;Slide 47 - &amp;quot;Staff Offices&amp;#x0D;&amp;#x0A;General Counsel&amp;quot;&quot;/&gt;&lt;property id=&quot;20307&quot; value=&quot;645&quot;/&gt;&lt;/object&gt;&lt;object type=&quot;3&quot; unique_id=&quot;40496&quot;&gt;&lt;property id=&quot;20148&quot; value=&quot;5&quot;/&gt;&lt;property id=&quot;20300&quot; value=&quot;Slide 48 - &amp;quot;Staff Offices&amp;#x0D;&amp;#x0A;Legislative Affairs&amp;quot;&quot;/&gt;&lt;property id=&quot;20307&quot; value=&quot;646&quot;/&gt;&lt;/object&gt;&lt;object type=&quot;3&quot; unique_id=&quot;40497&quot;&gt;&lt;property id=&quot;20148&quot; value=&quot;5&quot;/&gt;&lt;property id=&quot;20300&quot; value=&quot;Slide 49 - &amp;quot;Staff Offices&amp;#x0D;&amp;#x0A;Communications&amp;quot;&quot;/&gt;&lt;property id=&quot;20307&quot; value=&quot;647&quot;/&gt;&lt;/object&gt;&lt;object type=&quot;3&quot; unique_id=&quot;40498&quot;&gt;&lt;property id=&quot;20148&quot; value=&quot;5&quot;/&gt;&lt;property id=&quot;20300&quot; value=&quot;Slide 50 - &amp;quot;Staff Offices&amp;#x0D;&amp;#x0A;Workforce Management&amp;quot;&quot;/&gt;&lt;property id=&quot;20307&quot; value=&quot;648&quot;/&gt;&lt;/object&gt;&lt;object type=&quot;3&quot; unique_id=&quot;40499&quot;&gt;&lt;property id=&quot;20148&quot; value=&quot;5&quot;/&gt;&lt;property id=&quot;20300&quot; value=&quot;Slide 51 - &amp;quot;Staff Offices&amp;#x0D;&amp;#x0A;Education&amp;quot;&quot;/&gt;&lt;property id=&quot;20307&quot; value=&quot;649&quot;/&gt;&lt;/object&gt;&lt;object type=&quot;3&quot; unique_id=&quot;40500&quot;&gt;&lt;property id=&quot;20148&quot; value=&quot;5&quot;/&gt;&lt;property id=&quot;20300&quot; value=&quot;Slide 52 - &amp;quot;Staff Offices&amp;#x0D;&amp;#x0A;Chief Information Officer/High Performance Computing &amp;amp; Communication&amp;quot;&quot;/&gt;&lt;property id=&quot;20307&quot; value=&quot;650&quot;/&gt;&lt;/object&gt;&lt;object type=&quot;3&quot; unique_id=&quot;40501&quot;&gt;&lt;property id=&quot;20148&quot; value=&quot;5&quot;/&gt;&lt;property id=&quot;20300&quot; value=&quot;Slide 53 - &amp;quot;Staff Offices&amp;#x0D;&amp;#x0A;Program Analysis &amp;amp; Evaluation&amp;quot;&quot;/&gt;&lt;property id=&quot;20307&quot; value=&quot;651&quot;/&gt;&lt;/object&gt;&lt;object type=&quot;3&quot; unique_id=&quot;40502&quot;&gt;&lt;property id=&quot;20148&quot; value=&quot;5&quot;/&gt;&lt;property id=&quot;20300&quot; value=&quot;Slide 54 - &amp;quot;Staff Offices&amp;#x0D;&amp;#x0A;Chief Administrative Officer&amp;quot;&quot;/&gt;&lt;property id=&quot;20307&quot; value=&quot;652&quot;/&gt;&lt;/object&gt;&lt;object type=&quot;3&quot; unique_id=&quot;40503&quot;&gt;&lt;property id=&quot;20148&quot; value=&quot;5&quot;/&gt;&lt;property id=&quot;20300&quot; value=&quot;Slide 55 - &amp;quot;Staff Offices&amp;#x0D;&amp;#x0A;Chief Financial Officer&amp;quot;&quot;/&gt;&lt;property id=&quot;20307&quot; value=&quot;653&quot;/&gt;&lt;/object&gt;&lt;object type=&quot;3&quot; unique_id=&quot;40504&quot;&gt;&lt;property id=&quot;20148&quot; value=&quot;5&quot;/&gt;&lt;property id=&quot;20300&quot; value=&quot;Slide 56 - &amp;quot;Staff Offices&amp;#x0D;&amp;#x0A;Federal Coordinator for Meteorology&amp;quot;&quot;/&gt;&lt;property id=&quot;20307&quot; value=&quot;654&quot;/&gt;&lt;/object&gt;&lt;object type=&quot;3&quot; unique_id=&quot;40505&quot;&gt;&lt;property id=&quot;20148&quot; value=&quot;5&quot;/&gt;&lt;property id=&quot;20300&quot; value=&quot;Slide 57 - &amp;quot;Staff Offices&amp;#x0D;&amp;#x0A;Acquisition &amp;amp; Grants&amp;quot;&quot;/&gt;&lt;property id=&quot;20307&quot; value=&quot;655&quot;/&gt;&lt;/object&gt;&lt;object type=&quot;3&quot; unique_id=&quot;40506&quot;&gt;&lt;property id=&quot;20148&quot; value=&quot;5&quot;/&gt;&lt;property id=&quot;20300&quot; value=&quot;Slide 58 - &amp;quot;Staff Offices&amp;#x0D;&amp;#x0A;Marine &amp;amp; Aviation Operations&amp;quot;&quot;/&gt;&lt;property id=&quot;20307&quot; value=&quot;656&quot;/&gt;&lt;/object&gt;&lt;object type=&quot;3&quot; unique_id=&quot;40507&quot;&gt;&lt;property id=&quot;20148&quot; value=&quot;5&quot;/&gt;&lt;property id=&quot;20300&quot; value=&quot;Slide 59 - &amp;quot;Oceanic &amp;amp; Atmospheric Research &amp;quot;&quot;/&gt;&lt;property id=&quot;20307&quot; value=&quot;657&quot;/&gt;&lt;/object&gt;&lt;object type=&quot;3&quot; unique_id=&quot;40509&quot;&gt;&lt;property id=&quot;20148&quot; value=&quot;5&quot;/&gt;&lt;property id=&quot;20300&quot; value=&quot;Slide 60 - &amp;quot;National Weather Service&amp;quot;&quot;/&gt;&lt;property id=&quot;20307&quot; value=&quot;659&quot;/&gt;&lt;/object&gt;&lt;object type=&quot;3&quot; unique_id=&quot;40511&quot;&gt;&lt;property id=&quot;20148&quot; value=&quot;5&quot;/&gt;&lt;property id=&quot;20300&quot; value=&quot;Slide 61 - &amp;quot;National Marine Fisheries Service&amp;quot;&quot;/&gt;&lt;property id=&quot;20307&quot; value=&quot;661&quot;/&gt;&lt;/object&gt;&lt;object type=&quot;3&quot; unique_id=&quot;40513&quot;&gt;&lt;property id=&quot;20148&quot; value=&quot;5&quot;/&gt;&lt;property id=&quot;20300&quot; value=&quot;Slide 62 - &amp;quot;National Environmental Satellite, Data, &amp;amp; Information Service&amp;quot;&quot;/&gt;&lt;property id=&quot;20307&quot; value=&quot;663&quot;/&gt;&lt;/object&gt;&lt;object type=&quot;3&quot; unique_id=&quot;40515&quot;&gt;&lt;property id=&quot;20148&quot; value=&quot;5&quot;/&gt;&lt;property id=&quot;20300&quot; value=&quot;Slide 63 - &amp;quot;National Ocean Service&amp;quot;&quot;/&gt;&lt;property id=&quot;20307&quot; value=&quot;665&quot;/&gt;&lt;/object&gt;&lt;object type=&quot;3&quot; unique_id=&quot;40517&quot;&gt;&lt;property id=&quot;20148&quot; value=&quot;5&quot;/&gt;&lt;property id=&quot;20300&quot; value=&quot;Slide 64 - &amp;quot;Program Planning &amp;amp; Integration&amp;quot;&quot;/&gt;&lt;property id=&quot;20307&quot; value=&quot;667&quot;/&gt;&lt;/object&gt;&lt;object type=&quot;3&quot; unique_id=&quot;40518&quot;&gt;&lt;property id=&quot;20148&quot; value=&quot;5&quot;/&gt;&lt;property id=&quot;20300&quot; value=&quot;Slide 65 - &amp;quot;Climate Goal&amp;quot;&quot;/&gt;&lt;property id=&quot;20307&quot; value=&quot;668&quot;/&gt;&lt;/object&gt;&lt;object type=&quot;3&quot; unique_id=&quot;40519&quot;&gt;&lt;property id=&quot;20148&quot; value=&quot;5&quot;/&gt;&lt;property id=&quot;20300&quot; value=&quot;Slide 66 - &amp;quot;Weather and Water Goal&amp;quot;&quot;/&gt;&lt;property id=&quot;20307&quot; value=&quot;669&quot;/&gt;&lt;/object&gt;&lt;object type=&quot;3&quot; unique_id=&quot;40520&quot;&gt;&lt;property id=&quot;20148&quot; value=&quot;5&quot;/&gt;&lt;property id=&quot;20300&quot; value=&quot;Slide 67 - &amp;quot;Ecosystem Goal&amp;quot;&quot;/&gt;&lt;property id=&quot;20307&quot; value=&quot;670&quot;/&gt;&lt;/object&gt;&lt;object type=&quot;3&quot; unique_id=&quot;40521&quot;&gt;&lt;property id=&quot;20148&quot; value=&quot;5&quot;/&gt;&lt;property id=&quot;20300&quot; value=&quot;Slide 68 - &amp;quot;Commerce &amp;amp; Transportation Goal&amp;quot;&quot;/&gt;&lt;property id=&quot;20307&quot; value=&quot;671&quot;/&gt;&lt;/object&gt;&lt;object type=&quot;3&quot; unique_id=&quot;40522&quot;&gt;&lt;property id=&quot;20148&quot; value=&quot;5&quot;/&gt;&lt;property id=&quot;20300&quot; value=&quot;Slide 69 - &amp;quot;Fleet Services Sub-goal&amp;quot;&quot;/&gt;&lt;property id=&quot;20307&quot; value=&quot;672&quot;/&gt;&lt;/object&gt;&lt;object type=&quot;3&quot; unique_id=&quot;40523&quot;&gt;&lt;property id=&quot;20148&quot; value=&quot;5&quot;/&gt;&lt;property id=&quot;20300&quot; value=&quot;Slide 70 - &amp;quot;Satellite Sub-goal&amp;quot;&quot;/&gt;&lt;property id=&quot;20307&quot; value=&quot;673&quot;/&gt;&lt;/object&gt;&lt;object type=&quot;3&quot; unique_id=&quot;40524&quot;&gt;&lt;property id=&quot;20148&quot; value=&quot;5&quot;/&gt;&lt;property id=&quot;20300&quot; value=&quot;Slide 71 - &amp;quot;Modeling &amp;amp; Observing Infrastructure Sub-goal&amp;quot;&quot;/&gt;&lt;property id=&quot;20307&quot; value=&quot;674&quot;/&gt;&lt;/object&gt;&lt;object type=&quot;3&quot; unique_id=&quot;40525&quot;&gt;&lt;property id=&quot;20148&quot; value=&quot;5&quot;/&gt;&lt;property id=&quot;20300&quot; value=&quot;Slide 72 - &amp;quot;Leadership &amp;amp; Corporate Services Sub-goal&amp;quot;&quot;/&gt;&lt;property id=&quot;20307&quot; value=&quot;675&quot;/&gt;&lt;/object&gt;&lt;object type=&quot;3&quot; unique_id=&quot;40526&quot;&gt;&lt;property id=&quot;20148&quot; value=&quot;5&quot;/&gt;&lt;property id=&quot;20300&quot; value=&quot;Slide 73 - &amp;quot;NOAA's Partnerships&amp;quot;&quot;/&gt;&lt;property id=&quot;20307&quot; value=&quot;676&quot;/&gt;&lt;/object&gt;&lt;object type=&quot;3&quot; unique_id=&quot;40528&quot;&gt;&lt;property id=&quot;20148&quot; value=&quot;5&quot;/&gt;&lt;property id=&quot;20300&quot; value=&quot;Slide 74 - &amp;quot;External Collaboration&amp;#x0D;&amp;#x0A;Interagency Collaboration&amp;quot;&quot;/&gt;&lt;property id=&quot;20307&quot; value=&quot;678&quot;/&gt;&lt;/object&gt;&lt;object type=&quot;3&quot; unique_id=&quot;40531&quot;&gt;&lt;property id=&quot;20148&quot; value=&quot;5&quot;/&gt;&lt;property id=&quot;20300&quot; value=&quot;Slide 77 - &amp;quot;Backup Material&amp;quot;&quot;/&gt;&lt;property id=&quot;20307&quot; value=&quot;681&quot;/&gt;&lt;/object&gt;&lt;object type=&quot;3&quot; unique_id=&quot;40532&quot;&gt;&lt;property id=&quot;20148&quot; value=&quot;5&quot;/&gt;&lt;property id=&quot;20300&quot; value=&quot;Slide 78 - &amp;quot;NOAA’s Mission, Vision, &amp;#x0D;&amp;#x0A;Goals, and Operating Units&amp;quot;&quot;/&gt;&lt;property id=&quot;20307&quot; value=&quot;682&quot;/&gt;&lt;/object&gt;&lt;object type=&quot;3&quot; unique_id=&quot;40533&quot;&gt;&lt;property id=&quot;20148&quot; value=&quot;5&quot;/&gt;&lt;property id=&quot;20300&quot; value=&quot;Slide 79 - &amp;quot;Executive Decision Making&amp;quot;&quot;/&gt;&lt;property id=&quot;20307&quot; value=&quot;683&quot;/&gt;&lt;/object&gt;&lt;object type=&quot;3&quot; unique_id=&quot;40534&quot;&gt;&lt;property id=&quot;20148&quot; value=&quot;5&quot;/&gt;&lt;property id=&quot;20300&quot; value=&quot;Slide 80 - &amp;quot;Regional Collaboration&amp;quot;&quot;/&gt;&lt;property id=&quot;20307&quot; value=&quot;684&quot;/&gt;&lt;/object&gt;&lt;object type=&quot;3&quot; unique_id=&quot;40535&quot;&gt;&lt;property id=&quot;20148&quot; value=&quot;5&quot;/&gt;&lt;property id=&quot;20300&quot; value=&quot;Slide 81 - &amp;quot;Regional Collaboration &amp;#x0D;&amp;#x0A;Team Leads&amp;quot;&quot;/&gt;&lt;property id=&quot;20307&quot; value=&quot;685&quot;/&gt;&lt;/object&gt;&lt;object type=&quot;3&quot; unique_id=&quot;40536&quot;&gt;&lt;property id=&quot;20148&quot; value=&quot;5&quot;/&gt;&lt;property id=&quot;20300&quot; value=&quot;Slide 82 - &amp;quot;Continuity of Service&amp;quot;&quot;/&gt;&lt;property id=&quot;20307&quot; value=&quot;686&quot;/&gt;&lt;/object&gt;&lt;object type=&quot;3&quot; unique_id=&quot;42832&quot;&gt;&lt;property id=&quot;20148&quot; value=&quot;5&quot;/&gt;&lt;property id=&quot;20300&quot; value=&quot;Slide 75 - &amp;quot;Senior-Level External Collaboration&amp;#x0D;&amp;#x0A;International Collaboration (Multi-Lateral)&amp;quot;&quot;/&gt;&lt;property id=&quot;20307&quot; value=&quot;694&quot;/&gt;&lt;/object&gt;&lt;object type=&quot;3&quot; unique_id=&quot;42833&quot;&gt;&lt;property id=&quot;20148&quot; value=&quot;5&quot;/&gt;&lt;property id=&quot;20300&quot; value=&quot;Slide 76 - &amp;quot;Senior-Level External Collaboration&amp;#x0D;&amp;#x0A;International Collaboration (Bi-Lateral)&amp;quot;&quot;/&gt;&lt;property id=&quot;20307&quot; value=&quot;695&quot;/&gt;&lt;/object&gt;&lt;object type=&quot;3&quot; unique_id=&quot;42838&quot;&gt;&lt;property id=&quot;20148&quot; value=&quot;5&quot;/&gt;&lt;property id=&quot;20300&quot; value=&quot;Slide 41 - &amp;quot;NOAA’s Planning, Programming, Budgeting and Execution System&amp;quot;&quot;/&gt;&lt;property id=&quot;20307&quot; value=&quot;698&quot;/&gt;&lt;/object&gt;&lt;object type=&quot;3&quot; unique_id=&quot;44349&quot;&gt;&lt;property id=&quot;20148&quot; value=&quot;5&quot;/&gt;&lt;property id=&quot;20300&quot; value=&quot;Slide 4 - &amp;quot;NOAA is Vital to the American Economy and American Lives&amp;quot;&quot;/&gt;&lt;property id=&quot;20307&quot; value=&quot;702&quot;/&gt;&lt;/object&gt;&lt;object type=&quot;3&quot; unique_id=&quot;45310&quot;&gt;&lt;property id=&quot;20148&quot; value=&quot;5&quot;/&gt;&lt;property id=&quot;20300&quot; value=&quot;Slide 29 - &amp;quot;Climate&amp;quot;&quot;/&gt;&lt;property id=&quot;20307&quot; value=&quot;703&quot;/&gt;&lt;/object&gt;&lt;object type=&quot;3&quot; unique_id=&quot;46155&quot;&gt;&lt;property id=&quot;20148&quot; value=&quot;5&quot;/&gt;&lt;property id=&quot;20300&quot; value=&quot;Slide 28 - &amp;quot;National Challenges&amp;quot;&quot;/&gt;&lt;property id=&quot;20307&quot; value=&quot;709&quot;/&gt;&lt;/object&gt;&lt;object type=&quot;3&quot; unique_id=&quot;46156&quot;&gt;&lt;property id=&quot;20148&quot; value=&quot;5&quot;/&gt;&lt;property id=&quot;20300&quot; value=&quot;Slide 30 - &amp;quot;Coasts&amp;quot;&quot;/&gt;&lt;property id=&quot;20307&quot; value=&quot;705&quot;/&gt;&lt;/object&gt;&lt;object type=&quot;3&quot; unique_id=&quot;46157&quot;&gt;&lt;property id=&quot;20148&quot; value=&quot;5&quot;/&gt;&lt;property id=&quot;20300&quot; value=&quot;Slide 31 - &amp;quot;Oceans &amp;amp; Marine Life&amp;quot;&quot;/&gt;&lt;property id=&quot;20307&quot; value=&quot;706&quot;/&gt;&lt;/object&gt;&lt;object type=&quot;3&quot; unique_id=&quot;46158&quot;&gt;&lt;property id=&quot;20148&quot; value=&quot;5&quot;/&gt;&lt;property id=&quot;20300&quot; value=&quot;Slide 32 - &amp;quot;High Impact Weather &amp;amp; Water&amp;quot;&quot;/&gt;&lt;property id=&quot;20307&quot; value=&quot;707&quot;/&gt;&lt;/object&gt;&lt;object type=&quot;3&quot; unique_id=&quot;46159&quot;&gt;&lt;property id=&quot;20148&quot; value=&quot;5&quot;/&gt;&lt;property id=&quot;20300&quot; value=&quot;Slide 33 - &amp;quot;Transportation&amp;quot;&quot;/&gt;&lt;property id=&quot;20307&quot; value=&quot;708&quot;/&gt;&lt;/object&gt;&lt;object type=&quot;3&quot; unique_id=&quot;46356&quot;&gt;&lt;property id=&quot;20148&quot; value=&quot;5&quot;/&gt;&lt;property id=&quot;20300&quot; value=&quot;Slide 17 - &amp;quot;Implementing NOAA’s Strategic Plan&amp;quot;&quot;/&gt;&lt;property id=&quot;20307&quot; value=&quot;710&quot;/&gt;&lt;/object&gt;&lt;object type=&quot;3&quot; unique_id=&quot;46358&quot;&gt;&lt;property id=&quot;20148&quot; value=&quot;5&quot;/&gt;&lt;property id=&quot;20300&quot; value=&quot;Slide 84 - &amp;quot;Corporate Messaging &amp;#x0D;&amp;#x0A;Climate&amp;quot;&quot;/&gt;&lt;property id=&quot;20307&quot; value=&quot;712&quot;/&gt;&lt;/object&gt;&lt;object type=&quot;3&quot; unique_id=&quot;46359&quot;&gt;&lt;property id=&quot;20148&quot; value=&quot;5&quot;/&gt;&lt;property id=&quot;20300&quot; value=&quot;Slide 85 - &amp;quot;Corporate Messaging &amp;#x0D;&amp;#x0A;Climate&amp;quot;&quot;/&gt;&lt;property id=&quot;20307&quot; value=&quot;713&quot;/&gt;&lt;/object&gt;&lt;object type=&quot;3&quot; unique_id=&quot;49080&quot;&gt;&lt;property id=&quot;20148&quot; value=&quot;5&quot;/&gt;&lt;property id=&quot;20300&quot; value=&quot;Slide 2 - &amp;quot;NOAA’s Mission&amp;quot;&quot;/&gt;&lt;property id=&quot;20307&quot; value=&quot;714&quot;/&gt;&lt;/object&gt;&lt;object type=&quot;3&quot; unique_id=&quot;49081&quot;&gt;&lt;property id=&quot;20148&quot; value=&quot;5&quot;/&gt;&lt;property id=&quot;20300&quot; value=&quot;Slide 3 - &amp;quot;NOAA’s Vision&amp;quot;&quot;/&gt;&lt;property id=&quot;20307&quot; value=&quot;715&quot;/&gt;&lt;/object&gt;&lt;object type=&quot;3&quot; unique_id=&quot;49082&quot;&gt;&lt;property id=&quot;20148&quot; value=&quot;5&quot;/&gt;&lt;property id=&quot;20300&quot; value=&quot;Slide 14 - &amp;quot;A Healthy American Economy Depends on Healthy Oceans&amp;quot;&quot;/&gt;&lt;property id=&quot;20307&quot; value=&quot;716&quot;/&gt;&lt;/object&gt;&lt;object type=&quot;3&quot; unique_id=&quot;49083&quot;&gt;&lt;property id=&quot;20148&quot; value=&quot;5&quot;/&gt;&lt;property id=&quot;20300&quot; value=&quot;Slide 15 - &amp;quot;A Healthy American Economy Depends on Healthy Oceans&amp;quot;&quot;/&gt;&lt;property id=&quot;20307&quot; value=&quot;717&quot;/&gt;&lt;/object&gt;&lt;object type=&quot;3&quot; unique_id=&quot;50294&quot;&gt;&lt;property id=&quot;20148&quot; value=&quot;5&quot;/&gt;&lt;property id=&quot;20300&quot; value=&quot;Slide 18 - &amp;quot;NOAA Funding Levels Through FY2010&amp;quot;&quot;/&gt;&lt;property id=&quot;20307&quot; value=&quot;718&quot;/&gt;&lt;/object&gt;&lt;object type=&quot;3&quot; unique_id=&quot;50295&quot;&gt;&lt;property id=&quot;20148&quot; value=&quot;5&quot;/&gt;&lt;property id=&quot;20300&quot; value=&quot;Slide 19 - &amp;quot;NOAA Funding Levels Through FY2010&amp;quot;&quot;/&gt;&lt;property id=&quot;20307&quot; value=&quot;719&quot;/&gt;&lt;/object&gt;&lt;object type=&quot;3&quot; unique_id=&quot;50296&quot;&gt;&lt;property id=&quot;20148&quot; value=&quot;5&quot;/&gt;&lt;property id=&quot;20300&quot; value=&quot;Slide 20 - &amp;quot;NOAA FY2009 Request &amp;#x0D;&amp;#x0A;Funding By Line Office&amp;quot;&quot;/&gt;&lt;property id=&quot;20307&quot; value=&quot;720&quot;/&gt;&lt;/object&gt;&lt;object type=&quot;3&quot; unique_id=&quot;50297&quot;&gt;&lt;property id=&quot;20148&quot; value=&quot;5&quot;/&gt;&lt;property id=&quot;20300&quot; value=&quot;Slide 21 - &amp;quot;NOAA FY2009 Request &amp;#x0D;&amp;#x0A;Funding By Goal&amp;quot;&quot;/&gt;&lt;property id=&quot;20307&quot; value=&quot;721&quot;/&gt;&lt;/object&gt;&lt;object type=&quot;3&quot; unique_id=&quot;50298&quot;&gt;&lt;property id=&quot;20148&quot; value=&quot;5&quot;/&gt;&lt;property id=&quot;20300&quot; value=&quot;Slide 22 - &amp;quot;NOAA FY2009 Request &amp;#x0D;&amp;#x0A;Funding By Goal&amp;quot;&quot;/&gt;&lt;property id=&quot;20307&quot; value=&quot;722&quot;/&gt;&lt;/object&gt;&lt;object type=&quot;3&quot; unique_id=&quot;50915&quot;&gt;&lt;property id=&quot;20148&quot; value=&quot;5&quot;/&gt;&lt;property id=&quot;20300&quot; value=&quot;Slide 35 - &amp;quot;NOAA’s Partnerships&amp;quot;&quot;/&gt;&lt;property id=&quot;20307&quot; value=&quot;723&quot;/&gt;&lt;/object&gt;&lt;object type=&quot;3&quot; unique_id=&quot;50916&quot;&gt;&lt;property id=&quot;20148&quot; value=&quot;5&quot;/&gt;&lt;property id=&quot;20300&quot; value=&quot;Slide 36 - &amp;quot;The Nation Depends On &amp;#x0D;&amp;#x0A;NOAA’s Services Every Day&amp;quot;&quot;/&gt;&lt;property id=&quot;20307&quot; value=&quot;72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ansit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66"/>
      </a:hlink>
      <a:folHlink>
        <a:srgbClr val="85DFD0"/>
      </a:folHlink>
    </a:clrScheme>
    <a:fontScheme name="Office Classic 3">
      <a:majorFont>
        <a:latin typeface="Arial Black"/>
        <a:ea typeface=""/>
        <a:cs typeface=""/>
      </a:majorFont>
      <a:minorFont>
        <a:latin typeface="Arial Narrow"/>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chemeClr val="tx1"/>
        </a:solidFill>
      </a:spPr>
      <a:bodyPr wrap="square" rtlCol="0" anchor="ctr">
        <a:noAutofit/>
      </a:bodyPr>
      <a:lstStyle>
        <a:defPPr algn="ctr">
          <a:defRPr sz="1400" dirty="0">
            <a:solidFill>
              <a:srgbClr val="FFFFFF"/>
            </a:solidFill>
            <a:latin typeface="+mn-lt"/>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11209</TotalTime>
  <Words>1388</Words>
  <Application>Microsoft PowerPoint</Application>
  <PresentationFormat>On-screen Show (4:3)</PresentationFormat>
  <Paragraphs>238</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NOAA Transition Team Briefing</vt:lpstr>
      <vt:lpstr>NOAA Organization</vt:lpstr>
      <vt:lpstr>Oceanic &amp; Atmospheric Research </vt:lpstr>
      <vt:lpstr>National Weather Service</vt:lpstr>
      <vt:lpstr>National Marine Fisheries Service</vt:lpstr>
      <vt:lpstr>National Environmental Satellite, Data, &amp; Information Service</vt:lpstr>
      <vt:lpstr>National Ocean Service</vt:lpstr>
      <vt:lpstr>Program Planning &amp; Integration</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 Standard Presentation Format</dc:title>
  <dc:creator>kamos</dc:creator>
  <cp:lastModifiedBy>Bradley Akamine</cp:lastModifiedBy>
  <cp:revision>1153</cp:revision>
  <dcterms:created xsi:type="dcterms:W3CDTF">2003-08-07T18:06:43Z</dcterms:created>
  <dcterms:modified xsi:type="dcterms:W3CDTF">2008-11-04T23:08:40Z</dcterms:modified>
</cp:coreProperties>
</file>