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1" r:id="rId3"/>
    <p:sldId id="309" r:id="rId4"/>
    <p:sldId id="310" r:id="rId5"/>
    <p:sldId id="307" r:id="rId6"/>
    <p:sldId id="308" r:id="rId7"/>
    <p:sldId id="257" r:id="rId8"/>
    <p:sldId id="305" r:id="rId9"/>
    <p:sldId id="291" r:id="rId10"/>
    <p:sldId id="292" r:id="rId11"/>
    <p:sldId id="312" r:id="rId12"/>
    <p:sldId id="323" r:id="rId13"/>
    <p:sldId id="313" r:id="rId14"/>
    <p:sldId id="318" r:id="rId15"/>
    <p:sldId id="315" r:id="rId16"/>
    <p:sldId id="320" r:id="rId17"/>
    <p:sldId id="324" r:id="rId18"/>
    <p:sldId id="326" r:id="rId19"/>
    <p:sldId id="327" r:id="rId20"/>
    <p:sldId id="322" r:id="rId21"/>
    <p:sldId id="328" r:id="rId22"/>
    <p:sldId id="294" r:id="rId23"/>
    <p:sldId id="306" r:id="rId24"/>
    <p:sldId id="329" r:id="rId25"/>
  </p:sldIdLst>
  <p:sldSz cx="9144000" cy="6858000" type="screen4x3"/>
  <p:notesSz cx="7026275" cy="9312275"/>
  <p:embeddedFontLst>
    <p:embeddedFont>
      <p:font typeface="Franklin Gothic Demi" pitchFamily="34" charset="0"/>
      <p:regular r:id="rId28"/>
      <p:italic r:id="rId29"/>
    </p:embeddedFont>
    <p:embeddedFont>
      <p:font typeface="Franklin Gothic Medium Cond" pitchFamily="34" charset="0"/>
      <p:regular r:id="rId30"/>
    </p:embeddedFont>
    <p:embeddedFont>
      <p:font typeface="Arial Narrow" pitchFamily="34" charset="0"/>
      <p:regular r:id="rId31"/>
      <p:bold r:id="rId32"/>
      <p:italic r:id="rId33"/>
      <p:boldItalic r:id="rId34"/>
    </p:embeddedFont>
    <p:embeddedFont>
      <p:font typeface="Franklin Gothic Medium" pitchFamily="34" charset="0"/>
      <p:regular r:id="rId35"/>
      <p:italic r:id="rId36"/>
    </p:embeddedFont>
    <p:embeddedFont>
      <p:font typeface="Franklin Gothic Demi Cond" pitchFamily="34" charset="0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  <a:srgbClr val="66CCFF"/>
    <a:srgbClr val="000000"/>
    <a:srgbClr val="FFFFFF"/>
    <a:srgbClr val="FF0000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41" autoAdjust="0"/>
    <p:restoredTop sz="86012" autoAdjust="0"/>
  </p:normalViewPr>
  <p:slideViewPr>
    <p:cSldViewPr showGuides="1">
      <p:cViewPr varScale="1">
        <p:scale>
          <a:sx n="89" d="100"/>
          <a:sy n="89" d="100"/>
        </p:scale>
        <p:origin x="-246" y="-90"/>
      </p:cViewPr>
      <p:guideLst>
        <p:guide orient="horz" pos="41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-2028" y="-102"/>
      </p:cViewPr>
      <p:guideLst>
        <p:guide orient="horz" pos="2933"/>
        <p:guide pos="221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C5796-BBAF-40AA-86A2-8D993FC974C8}" type="datetimeFigureOut">
              <a:rPr lang="en-US" smtClean="0"/>
              <a:pPr/>
              <a:t>9/4/2008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BE2A4-B73C-4593-ACB7-4ED1162B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4363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4" tIns="46678" rIns="93354" bIns="4667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1E1DE676-BF84-44E3-A6BB-5B00A93345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DCE22-D9F3-48CB-89CD-380DBD8BF291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DBC95-C315-414E-AA67-702C01F22332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Shape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buFontTx/>
              <a:buChar char="•"/>
            </a:pPr>
            <a:endParaRPr lang="en-US"/>
          </a:p>
        </p:txBody>
      </p:sp>
      <p:sp>
        <p:nvSpPr>
          <p:cNvPr id="4" name="Shape 3"/>
          <p:cNvSpPr txBox="1">
            <a:spLocks noGrp="1"/>
          </p:cNvSpPr>
          <p:nvPr/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9" tIns="45804" rIns="91609" bIns="45804" anchor="b"/>
          <a:lstStyle/>
          <a:p>
            <a:pPr algn="r" defTabSz="915988"/>
            <a:fld id="{717DE157-E583-4213-B8B9-B546038C3B02}" type="slidenum">
              <a:rPr lang="en-US" sz="1200"/>
              <a:pPr algn="r" defTabSz="915988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805"/>
            <a:fld id="{A8E2A73B-15EA-4F9B-BFDB-73B97A89FEC9}" type="slidenum">
              <a:rPr lang="en-US" smtClean="0">
                <a:latin typeface="Arial" pitchFamily="34" charset="0"/>
              </a:rPr>
              <a:pPr defTabSz="927805"/>
              <a:t>13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80175" y="8846662"/>
            <a:ext cx="3044507" cy="46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7" tIns="46968" rIns="93937" bIns="46968" anchor="b"/>
          <a:lstStyle/>
          <a:p>
            <a:pPr algn="r" defTabSz="932588"/>
            <a:fld id="{99FF2CE4-9A82-4430-8115-33F453061CBA}" type="slidenum">
              <a:rPr lang="en-US" sz="1200">
                <a:latin typeface="Arial Narrow" pitchFamily="34" charset="0"/>
              </a:rPr>
              <a:pPr algn="r" defTabSz="932588"/>
              <a:t>13</a:t>
            </a:fld>
            <a:endParaRPr lang="en-US" sz="1200" dirty="0">
              <a:latin typeface="Arial Narrow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79" y="4525383"/>
            <a:ext cx="6038006" cy="5340208"/>
          </a:xfrm>
          <a:noFill/>
          <a:ln/>
        </p:spPr>
        <p:txBody>
          <a:bodyPr lIns="93937" tIns="46968" rIns="93937" bIns="46968"/>
          <a:lstStyle/>
          <a:p>
            <a:pPr eaLnBrk="1" hangingPunct="1"/>
            <a:endParaRPr lang="en-US" sz="1400" dirty="0" smtClean="0">
              <a:latin typeface="Arial Narrow" pitchFamily="34" charset="0"/>
            </a:endParaRPr>
          </a:p>
        </p:txBody>
      </p:sp>
      <p:sp>
        <p:nvSpPr>
          <p:cNvPr id="96260" name="Slide Image Placeholder 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3925" y="434975"/>
            <a:ext cx="5030788" cy="3773488"/>
          </a:xfrm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1C501-8F80-4441-BAAC-71783A85DF21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C84D2-15E5-45FB-87C1-1744886A8AEA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E676-BF84-44E3-A6BB-5B00A93345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F7D60-DCAB-4C28-8AA0-865E889ACD87}" type="slidenum">
              <a:rPr lang="en-US"/>
              <a:pPr/>
              <a:t>9</a:t>
            </a:fld>
            <a:endParaRPr lang="en-US"/>
          </a:p>
        </p:txBody>
      </p:sp>
      <p:sp>
        <p:nvSpPr>
          <p:cNvPr id="76802" name="Shape 1"/>
          <p:cNvSpPr>
            <a:spLocks noGrp="1" noRot="1" noChangeAspect="1" noTextEdit="1"/>
          </p:cNvSpPr>
          <p:nvPr>
            <p:ph type="sldImg"/>
          </p:nvPr>
        </p:nvSpPr>
        <p:spPr>
          <a:ln w="12700"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buFontTx/>
              <a:buChar char="•"/>
            </a:pPr>
            <a:endParaRPr lang="en-US"/>
          </a:p>
        </p:txBody>
      </p:sp>
      <p:sp>
        <p:nvSpPr>
          <p:cNvPr id="4" name="Shape 3"/>
          <p:cNvSpPr txBox="1">
            <a:spLocks noGrp="1"/>
          </p:cNvSpPr>
          <p:nvPr/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9" tIns="45804" rIns="91609" bIns="45804" anchor="b"/>
          <a:lstStyle/>
          <a:p>
            <a:pPr algn="r" defTabSz="915988"/>
            <a:fld id="{F3298EEF-E6E6-4CFA-8252-122C5EF80AE4}" type="slidenum">
              <a:rPr lang="en-US" sz="1200"/>
              <a:pPr algn="r" defTabSz="915988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371600"/>
          </a:xfrm>
        </p:spPr>
        <p:txBody>
          <a:bodyPr rIns="182880"/>
          <a:lstStyle>
            <a:lvl1pPr algn="l">
              <a:defRPr sz="2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accent3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152400" y="2286000"/>
            <a:ext cx="1676400" cy="137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943100" y="2286000"/>
            <a:ext cx="16764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3733800" y="2286000"/>
            <a:ext cx="1676400" cy="1371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524500" y="2286000"/>
            <a:ext cx="1676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52400" y="3733800"/>
            <a:ext cx="1676400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943100" y="3733800"/>
            <a:ext cx="1676400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3733800" y="3733800"/>
            <a:ext cx="1676400" cy="137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5524500" y="3733800"/>
            <a:ext cx="1676400" cy="137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561DEB-B50A-47D3-93DE-9AB8633CC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37719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371600"/>
            <a:ext cx="3771900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31D2EB-5519-41BB-B220-909ACBEB7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304" y="1535113"/>
            <a:ext cx="3810000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304" y="2174875"/>
            <a:ext cx="38100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304" y="1535113"/>
            <a:ext cx="3811496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304" y="2174875"/>
            <a:ext cx="381149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5482C-E50A-409F-8331-387C901AE9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C7358-2BD4-4A13-A56A-C14237219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71DCE-FAE1-44C8-AB60-74B5C550A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7000">
              <a:schemeClr val="bg2">
                <a:lumMod val="75000"/>
              </a:schemeClr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xtonEarth_FullPage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12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NOAA — Conference Board EH&amp;S Legal Council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fld id="{985768C9-3A89-4A33-9850-309EFCE96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</p:spPr>
      </p:pic>
      <p:pic>
        <p:nvPicPr>
          <p:cNvPr id="1032" name="Picture 8" descr="NOAA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effectLst/>
          <a:latin typeface="Franklin Gothic Demi" pitchFamily="34" charset="0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algn="l" rtl="0" fontAlgn="base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chemeClr val="accent2"/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fontAlgn="base">
        <a:spcBef>
          <a:spcPct val="5000"/>
        </a:spcBef>
        <a:spcAft>
          <a:spcPct val="0"/>
        </a:spcAft>
        <a:buFontTx/>
        <a:buBlip>
          <a:blip r:embed="rId12"/>
        </a:buBlip>
        <a:defRPr sz="2000">
          <a:solidFill>
            <a:schemeClr val="accent2"/>
          </a:solidFill>
          <a:latin typeface="Franklin Gothic Medium Cond" pitchFamily="34" charset="0"/>
        </a:defRPr>
      </a:lvl2pPr>
      <a:lvl3pPr marL="914400" indent="-228600" algn="l" rtl="0" fontAlgn="base">
        <a:spcBef>
          <a:spcPct val="5000"/>
        </a:spcBef>
        <a:spcAft>
          <a:spcPct val="0"/>
        </a:spcAft>
        <a:buFontTx/>
        <a:buBlip>
          <a:blip r:embed="rId13"/>
        </a:buBlip>
        <a:defRPr sz="1800">
          <a:solidFill>
            <a:schemeClr val="accent2"/>
          </a:solidFill>
          <a:latin typeface="Franklin Gothic Medium Cond" pitchFamily="34" charset="0"/>
        </a:defRPr>
      </a:lvl3pPr>
      <a:lvl4pPr marL="1257300" indent="-228600" algn="l" rtl="0" fontAlgn="base">
        <a:spcBef>
          <a:spcPct val="5000"/>
        </a:spcBef>
        <a:spcAft>
          <a:spcPct val="0"/>
        </a:spcAft>
        <a:buFontTx/>
        <a:buBlip>
          <a:blip r:embed="rId14"/>
        </a:buBlip>
        <a:defRPr sz="1600">
          <a:solidFill>
            <a:schemeClr val="accent2"/>
          </a:solidFill>
          <a:latin typeface="Franklin Gothic Medium Cond" pitchFamily="34" charset="0"/>
        </a:defRPr>
      </a:lvl4pPr>
      <a:lvl5pPr marL="1600200" indent="-228600" algn="l" rtl="0" fontAlgn="base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fontAlgn="base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fontAlgn="base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fontAlgn="base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fontAlgn="base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gi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SD93\Graphics\Presentations\2008\General\General%20Counsel\NWS_Hurricane%20Season_2005.wmv" TargetMode="External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SD93\Graphics\Presentations\2008\General\General%20Counsel\NESDIS_Geo_vs_Polar.wmv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SD93\Graphics\Presentations\2008\General\General%20Counsel\OKEANOS.wmv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SD93\Graphics\Presentations\2008\General\General%20Counsel\sharkWeek.wmv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SSD93\Graphics\Presentations\2008\General\General%20Counsel\deadliestCatch.wmv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Dept of Commerce 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3" y="5457825"/>
            <a:ext cx="1023937" cy="10191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6324600" cy="1371600"/>
          </a:xfrm>
        </p:spPr>
        <p:txBody>
          <a:bodyPr anchor="ctr" anchorCtr="0"/>
          <a:lstStyle/>
          <a:p>
            <a:r>
              <a:rPr lang="en-US" sz="1800" dirty="0" smtClean="0"/>
              <a:t>Jane C. </a:t>
            </a:r>
            <a:r>
              <a:rPr lang="en-US" sz="1800" dirty="0" err="1" smtClean="0"/>
              <a:t>Luxton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/>
              <a:t>General Counsel</a:t>
            </a:r>
            <a:br>
              <a:rPr lang="en-US" sz="1400" dirty="0" smtClean="0"/>
            </a:br>
            <a:r>
              <a:rPr lang="en-US" sz="1400" dirty="0" smtClean="0"/>
              <a:t>National Oceanic and Atmospheric Administration | NOAA</a:t>
            </a:r>
          </a:p>
          <a:p>
            <a:r>
              <a:rPr lang="en-US" sz="1400" dirty="0" smtClean="0"/>
              <a:t>Conference Board EH&amp;S Legal Council</a:t>
            </a:r>
            <a:br>
              <a:rPr lang="en-US" sz="1400" dirty="0" smtClean="0"/>
            </a:br>
            <a:r>
              <a:rPr lang="en-US" sz="1400" dirty="0" smtClean="0"/>
              <a:t>September 9, 2008</a:t>
            </a:r>
            <a:endParaRPr lang="en-US" sz="1400" dirty="0"/>
          </a:p>
        </p:txBody>
      </p:sp>
      <p:pic>
        <p:nvPicPr>
          <p:cNvPr id="2059" name="Picture 11" descr="NO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472112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NOAA’s Mission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C4343-78E7-437B-81F1-71172CA6E51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30129"/>
          <a:stretch>
            <a:fillRect/>
          </a:stretch>
        </p:blipFill>
        <p:spPr bwMode="auto">
          <a:xfrm>
            <a:off x="0" y="1752600"/>
            <a:ext cx="51704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486400" y="2057400"/>
            <a:ext cx="3352800" cy="3276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smtClean="0">
                <a:latin typeface="Franklin Gothic Medium Cond" pitchFamily="34" charset="0"/>
              </a:rPr>
              <a:t>NOAA </a:t>
            </a:r>
            <a:r>
              <a:rPr lang="en-US" sz="2400" dirty="0" smtClean="0">
                <a:latin typeface="Franklin Gothic Medium Cond" pitchFamily="34" charset="0"/>
              </a:rPr>
              <a:t>functions at the intersection of ocean, climate, and weather science and the application of this knowledge to commercial, societal, and individual decision-making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GC Priorities at NOAA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at NOAA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C7358-2BD4-4A13-A56A-C142372196F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" y="1676400"/>
            <a:ext cx="2057400" cy="15701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National Weather Service</a:t>
            </a:r>
            <a:endParaRPr lang="en-US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Medium Con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3160" y="1676400"/>
            <a:ext cx="2057400" cy="157012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National Hurricane Center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3440" y="1676400"/>
            <a:ext cx="2057400" cy="1570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National Climatic Data Center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3720" y="1676400"/>
            <a:ext cx="2057400" cy="1570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Satellites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950" y="3505200"/>
            <a:ext cx="2057400" cy="15701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Coastal Zone Management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3300" y="3505200"/>
            <a:ext cx="2057400" cy="15701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1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Management of Nation’s Fisheries </a:t>
            </a:r>
            <a:r>
              <a:rPr lang="en-US" sz="105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($35.1B added to U.S. Economy)</a:t>
            </a:r>
            <a:endParaRPr lang="en-US" sz="11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Medium Con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3650" y="3505200"/>
            <a:ext cx="2057400" cy="15701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Endangered Species Act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" y="5181600"/>
            <a:ext cx="42672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Franklin Gothic Demi Cond" pitchFamily="34" charset="0"/>
              </a:rPr>
              <a:t>NOAA represents 60% of the Commerce Department’s budget</a:t>
            </a:r>
            <a:endParaRPr lang="en-US" sz="2400" dirty="0">
              <a:latin typeface="Franklin Gothic Demi Con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45000" y="5410200"/>
            <a:ext cx="4267200" cy="990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42900" algn="l"/>
              </a:tabLst>
            </a:pPr>
            <a:r>
              <a:rPr lang="en-US" sz="2400" dirty="0" smtClean="0">
                <a:latin typeface="Franklin Gothic Demi Cond" pitchFamily="34" charset="0"/>
              </a:rPr>
              <a:t>12,000 Employees</a:t>
            </a:r>
          </a:p>
          <a:p>
            <a:pPr>
              <a:tabLst>
                <a:tab pos="342900" algn="l"/>
              </a:tabLst>
            </a:pPr>
            <a:r>
              <a:rPr lang="en-US" sz="2400" dirty="0" smtClean="0">
                <a:latin typeface="Franklin Gothic Demi Cond" pitchFamily="34" charset="0"/>
              </a:rPr>
              <a:t>	NOAA GC: 130 (108 attorneys)</a:t>
            </a:r>
            <a:endParaRPr lang="en-US" sz="24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Nobel Prize in 2007</a:t>
            </a:r>
            <a:endParaRPr lang="en-US" sz="3200" dirty="0" smtClean="0">
              <a:latin typeface="Arial Narrow" pitchFamily="34" charset="0"/>
            </a:endParaRPr>
          </a:p>
        </p:txBody>
      </p:sp>
      <p:pic>
        <p:nvPicPr>
          <p:cNvPr id="95236" name="Picture 6" descr="W:\Movies, Images and Sounds\Web Pages\nobelPrize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14925" y="1371600"/>
            <a:ext cx="3952875" cy="4889500"/>
          </a:xfrm>
        </p:spPr>
      </p:pic>
      <p:sp>
        <p:nvSpPr>
          <p:cNvPr id="95237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493837" y="1371600"/>
            <a:ext cx="4116388" cy="696913"/>
          </a:xfrm>
        </p:spPr>
        <p:txBody>
          <a:bodyPr anchor="b"/>
          <a:lstStyle/>
          <a:p>
            <a:r>
              <a:rPr lang="en-US" sz="2400" dirty="0" smtClean="0">
                <a:solidFill>
                  <a:srgbClr val="254061"/>
                </a:solidFill>
                <a:latin typeface="Arial Narrow" pitchFamily="34" charset="0"/>
              </a:rPr>
              <a:t>NOAA IPCC Members</a:t>
            </a:r>
          </a:p>
        </p:txBody>
      </p:sp>
      <p:sp>
        <p:nvSpPr>
          <p:cNvPr id="95238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493837" y="2068513"/>
            <a:ext cx="4116388" cy="43068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Thomas R. Karl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Dr. David </a:t>
            </a:r>
            <a:r>
              <a:rPr lang="en-US" sz="2000" dirty="0" err="1" smtClean="0"/>
              <a:t>Easterling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Dr. David Fahey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Dr. Isaac Held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Sydney </a:t>
            </a:r>
            <a:r>
              <a:rPr lang="en-US" sz="2000" dirty="0" err="1" smtClean="0"/>
              <a:t>Levitus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Ron Stouffer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Dr. Thomas Peterson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Dr. </a:t>
            </a:r>
            <a:r>
              <a:rPr lang="en-US" sz="2000" dirty="0" err="1" smtClean="0"/>
              <a:t>Venkatachala</a:t>
            </a:r>
            <a:r>
              <a:rPr lang="en-US" sz="2000" dirty="0" smtClean="0"/>
              <a:t> </a:t>
            </a:r>
            <a:r>
              <a:rPr lang="en-US" sz="2000" dirty="0" err="1" smtClean="0"/>
              <a:t>Ramaswamy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Dr. Susan Solomon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C7358-2BD4-4A13-A56A-C142372196F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 Change</a:t>
            </a:r>
            <a:br>
              <a:rPr lang="en-US" smtClean="0"/>
            </a:br>
            <a:r>
              <a:rPr lang="en-US" sz="3200" smtClean="0">
                <a:latin typeface="Franklin Gothic Medium Cond" pitchFamily="34" charset="0"/>
              </a:rPr>
              <a:t>ESA Regulations | Corals &amp; Seals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ESA Listings</a:t>
            </a:r>
          </a:p>
          <a:p>
            <a:r>
              <a:rPr lang="en-US" dirty="0" smtClean="0"/>
              <a:t>ESA Consultations</a:t>
            </a:r>
          </a:p>
          <a:p>
            <a:r>
              <a:rPr lang="en-US" dirty="0" smtClean="0"/>
              <a:t>Proposed ESA Regulatory</a:t>
            </a:r>
            <a:br>
              <a:rPr lang="en-US" dirty="0" smtClean="0"/>
            </a:b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73 Fed. Reg. 47868 (Aug. 15, 2008)</a:t>
            </a:r>
            <a:br>
              <a:rPr lang="en-US" dirty="0" smtClean="0"/>
            </a:br>
            <a:r>
              <a:rPr lang="en-US" dirty="0" smtClean="0"/>
              <a:t>Comment period closes Sept. 15, 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C7358-2BD4-4A13-A56A-C142372196F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W:\Movies, Images and Sounds\Living resources\Coral Blea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2057400" cy="1543050"/>
          </a:xfrm>
          <a:prstGeom prst="rect">
            <a:avLst/>
          </a:prstGeom>
          <a:noFill/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105400" y="2820829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Bleached Coral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3" descr="W:\Movies, Images and Sounds\Living resources\bearded_seal.jpg"/>
          <p:cNvPicPr>
            <a:picLocks noChangeAspect="1" noChangeArrowheads="1"/>
          </p:cNvPicPr>
          <p:nvPr/>
        </p:nvPicPr>
        <p:blipFill>
          <a:blip r:embed="rId4" cstate="print"/>
          <a:srcRect b="15710"/>
          <a:stretch>
            <a:fillRect/>
          </a:stretch>
        </p:blipFill>
        <p:spPr bwMode="auto">
          <a:xfrm>
            <a:off x="5105400" y="3486422"/>
            <a:ext cx="2028362" cy="1318334"/>
          </a:xfrm>
          <a:prstGeom prst="rect">
            <a:avLst/>
          </a:prstGeom>
          <a:noFill/>
        </p:spPr>
      </p:pic>
      <p:pic>
        <p:nvPicPr>
          <p:cNvPr id="8" name="Picture 9" descr="Ringed-Seal-04"/>
          <p:cNvPicPr>
            <a:picLocks noChangeAspect="1" noChangeArrowheads="1"/>
          </p:cNvPicPr>
          <p:nvPr/>
        </p:nvPicPr>
        <p:blipFill>
          <a:blip r:embed="rId5"/>
          <a:srcRect t="16550" b="27701"/>
          <a:stretch>
            <a:fillRect/>
          </a:stretch>
        </p:blipFill>
        <p:spPr bwMode="auto">
          <a:xfrm>
            <a:off x="6705600" y="2617570"/>
            <a:ext cx="2061283" cy="131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llargha"/>
          <p:cNvPicPr>
            <a:picLocks noChangeAspect="1" noChangeArrowheads="1"/>
          </p:cNvPicPr>
          <p:nvPr/>
        </p:nvPicPr>
        <p:blipFill>
          <a:blip r:embed="rId6"/>
          <a:srcRect r="4510"/>
          <a:stretch>
            <a:fillRect/>
          </a:stretch>
        </p:blipFill>
        <p:spPr bwMode="auto">
          <a:xfrm>
            <a:off x="6705600" y="4355275"/>
            <a:ext cx="2097350" cy="131833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Picture 13" descr="ribb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5224128"/>
            <a:ext cx="2037424" cy="13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705600" y="3689682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Spotted Seal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105400" y="4558535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Beaded Seal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705600" y="4355275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Ringed Seal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105400" y="6306979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Ribbon Seal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br>
              <a:rPr lang="en-US" dirty="0" smtClean="0"/>
            </a:br>
            <a:r>
              <a:rPr lang="en-US" sz="3200" dirty="0" smtClean="0">
                <a:latin typeface="Franklin Gothic Medium Cond" pitchFamily="34" charset="0"/>
              </a:rPr>
              <a:t>Other Potential Implications</a:t>
            </a:r>
            <a:endParaRPr lang="en-US" sz="3200" dirty="0">
              <a:latin typeface="Franklin Gothic Medium Cond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Fisheries</a:t>
            </a:r>
          </a:p>
          <a:p>
            <a:r>
              <a:rPr lang="en-US" dirty="0" smtClean="0"/>
              <a:t>Coastal effects</a:t>
            </a:r>
          </a:p>
          <a:p>
            <a:r>
              <a:rPr lang="en-US" dirty="0" smtClean="0"/>
              <a:t>Extensive scientific work</a:t>
            </a:r>
          </a:p>
          <a:p>
            <a:r>
              <a:rPr lang="en-US" dirty="0" smtClean="0"/>
              <a:t>National Climate Service?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561DEB-B50A-47D3-93DE-9AB8633CC3B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W:\Movies, Images and Sounds\Living resources\sturgeon-456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832" y="1600200"/>
            <a:ext cx="3192193" cy="2133600"/>
          </a:xfrm>
          <a:prstGeom prst="rect">
            <a:avLst/>
          </a:prstGeom>
          <a:noFill/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770832" y="3505200"/>
            <a:ext cx="1596912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Green Sturgeon with lampreys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Picture 2" descr="W:\Movies, Images and Sounds\Climate\carbon-tracker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33800"/>
            <a:ext cx="2667000" cy="2667000"/>
          </a:xfrm>
          <a:prstGeom prst="rect">
            <a:avLst/>
          </a:prstGeom>
          <a:noFill/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770832" y="5943600"/>
            <a:ext cx="128592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NOAA’s 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CarbonTracker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Sanctuaries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C7358-2BD4-4A13-A56A-C142372196F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00" y="1676400"/>
            <a:ext cx="1706880" cy="13026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Olympic Coast</a:t>
            </a:r>
            <a:endParaRPr lang="en-US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Medium Con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080" y="1676400"/>
            <a:ext cx="1706880" cy="130261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Cordell Bank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8560" y="1676400"/>
            <a:ext cx="1706880" cy="13026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Gulf of the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Farallones</a:t>
            </a:r>
            <a:endParaRPr lang="en-US" sz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anklin Gothic Medium Con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7040" y="1676400"/>
            <a:ext cx="1706880" cy="130261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Monterey Bay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5520" y="1676400"/>
            <a:ext cx="1706880" cy="130261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Channel Islands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296" y="3329739"/>
            <a:ext cx="1706880" cy="1302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Papahānaumokuākea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Marine National Monument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3472" y="3329739"/>
            <a:ext cx="1706880" cy="1302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Hawaiian Islands Humpback Whale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3648" y="3329739"/>
            <a:ext cx="1706880" cy="1302619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Fagatele</a:t>
            </a:r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 Bay (American Samoa)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3824" y="3329739"/>
            <a:ext cx="1706880" cy="1302619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Thunder Bay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600" y="4983079"/>
            <a:ext cx="1706880" cy="13026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Stellwagen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 Bank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0080" y="4983079"/>
            <a:ext cx="1706880" cy="1302619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Monitor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35520" y="4983079"/>
            <a:ext cx="1706880" cy="13026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Gray’s Reef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27040" y="4983079"/>
            <a:ext cx="1706880" cy="1302619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Florida Keys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18560" y="4983079"/>
            <a:ext cx="1706880" cy="1302619"/>
          </a:xfrm>
          <a:prstGeom prst="rect">
            <a:avLst/>
          </a:prstGeom>
          <a:blipFill dpi="0" rotWithShape="1">
            <a:blip r:embed="rId16"/>
            <a:srcRect/>
            <a:stretch>
              <a:fillRect r="-4000"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anklin Gothic Medium Cond" pitchFamily="34" charset="0"/>
              </a:rPr>
              <a:t>Flower Garden Banks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Conservation Areas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25, 2008, Presidential memo </a:t>
            </a:r>
            <a:br>
              <a:rPr lang="en-US" dirty="0" smtClean="0"/>
            </a:br>
            <a:r>
              <a:rPr lang="en-US" dirty="0" smtClean="0"/>
              <a:t>seeking DOC/NOAA/Interior assessment </a:t>
            </a:r>
            <a:br>
              <a:rPr lang="en-US" dirty="0" smtClean="0"/>
            </a:br>
            <a:r>
              <a:rPr lang="en-US" dirty="0" smtClean="0"/>
              <a:t>of 3 Pacific sites for additional protection</a:t>
            </a:r>
          </a:p>
          <a:p>
            <a:pPr lvl="1"/>
            <a:r>
              <a:rPr lang="en-US" dirty="0" smtClean="0"/>
              <a:t>Waters surrounding CNMI and Marianas Trench </a:t>
            </a:r>
            <a:br>
              <a:rPr lang="en-US" dirty="0" smtClean="0"/>
            </a:br>
            <a:r>
              <a:rPr lang="en-US" dirty="0" smtClean="0"/>
              <a:t>(“Grand Canyon of the Ocean”)</a:t>
            </a:r>
          </a:p>
          <a:p>
            <a:pPr lvl="1"/>
            <a:r>
              <a:rPr lang="en-US" dirty="0" smtClean="0"/>
              <a:t>Rose Atoll (American Samoa)</a:t>
            </a:r>
          </a:p>
          <a:p>
            <a:pPr lvl="1"/>
            <a:r>
              <a:rPr lang="en-US" dirty="0" smtClean="0"/>
              <a:t>Central Pacific Islands (Johnston Atoll, Howland Island, </a:t>
            </a:r>
            <a:br>
              <a:rPr lang="en-US" dirty="0" smtClean="0"/>
            </a:br>
            <a:r>
              <a:rPr lang="en-US" dirty="0" smtClean="0"/>
              <a:t>Baker Island, Jarvis Island, Kingman Reef, Palmyra Atoll, </a:t>
            </a:r>
            <a:br>
              <a:rPr lang="en-US" dirty="0" smtClean="0"/>
            </a:br>
            <a:r>
              <a:rPr lang="en-US" dirty="0" smtClean="0"/>
              <a:t>Wake Island )</a:t>
            </a:r>
          </a:p>
          <a:p>
            <a:r>
              <a:rPr lang="en-US" dirty="0" smtClean="0"/>
              <a:t>Recommendation due to </a:t>
            </a:r>
            <a:br>
              <a:rPr lang="en-US" dirty="0" smtClean="0"/>
            </a:br>
            <a:r>
              <a:rPr lang="en-US" dirty="0" smtClean="0"/>
              <a:t>President by October 31, 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C7358-2BD4-4A13-A56A-C142372196F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W:\Movies, Images and Sounds\Sanctuaries and reserves\Marianatrench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52600"/>
            <a:ext cx="2052161" cy="2667000"/>
          </a:xfrm>
          <a:prstGeom prst="rect">
            <a:avLst/>
          </a:prstGeom>
          <a:noFill/>
        </p:spPr>
      </p:pic>
      <p:pic>
        <p:nvPicPr>
          <p:cNvPr id="2051" name="Picture 3" descr="W:\Movies, Images and Sounds\Sanctuaries and reserves\roseAto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495800"/>
            <a:ext cx="2669627" cy="1828800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8229601" y="6078379"/>
            <a:ext cx="68842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Rose Atoll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924800" y="4173379"/>
            <a:ext cx="993227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Marianas Trench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Magnuson Stevens Reauthorization Act’s requirements, including ending overfishing by 2010</a:t>
            </a:r>
          </a:p>
          <a:p>
            <a:pPr lvl="1"/>
            <a:r>
              <a:rPr lang="en-US" dirty="0" smtClean="0"/>
              <a:t>New market-based approaches</a:t>
            </a:r>
          </a:p>
          <a:p>
            <a:pPr lvl="1"/>
            <a:r>
              <a:rPr lang="en-US" dirty="0" smtClean="0"/>
              <a:t>NEPA regulation</a:t>
            </a:r>
          </a:p>
          <a:p>
            <a:r>
              <a:rPr lang="en-US" dirty="0" smtClean="0"/>
              <a:t>Regulation of commercial and recreational fishing throughout the U.S. and participation in international treaty organizations with responsibility for migratory fish and marine mammals</a:t>
            </a:r>
          </a:p>
          <a:p>
            <a:pPr lvl="1"/>
            <a:r>
              <a:rPr lang="en-US" dirty="0" smtClean="0"/>
              <a:t>Fishery councils</a:t>
            </a:r>
          </a:p>
          <a:p>
            <a:pPr lvl="1"/>
            <a:r>
              <a:rPr lang="en-US" dirty="0" smtClean="0"/>
              <a:t>Western and Central Pacific </a:t>
            </a:r>
            <a:r>
              <a:rPr lang="en-US" smtClean="0"/>
              <a:t>Fisheries Commission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561DEB-B50A-47D3-93DE-9AB8633CC3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Fisheries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Mammal Protection Act and Endangered Species Act</a:t>
            </a:r>
          </a:p>
          <a:p>
            <a:pPr lvl="1"/>
            <a:r>
              <a:rPr lang="en-US" dirty="0" smtClean="0"/>
              <a:t>Extensive legal involvement, e.g., NRDC v. Winter (Oral argument before Supreme Court Oct. 8, 2008)</a:t>
            </a:r>
          </a:p>
          <a:p>
            <a:r>
              <a:rPr lang="en-US" dirty="0" smtClean="0"/>
              <a:t>Rulemaking, e.g., “Ship Strike” rule</a:t>
            </a:r>
          </a:p>
          <a:p>
            <a:r>
              <a:rPr lang="en-US" dirty="0" smtClean="0"/>
              <a:t>Litigation, e.g., fishery prescriptions at new or relicensed hydropower plants, and vigorous enforcement 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561DEB-B50A-47D3-93DE-9AB8633CC3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WS_Hurricane Season_20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7300" y="1219200"/>
            <a:ext cx="66294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5715000"/>
            <a:ext cx="35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2005 Hurricane Season—Satellite View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 Damages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76400"/>
            <a:ext cx="4800600" cy="4876800"/>
          </a:xfrm>
        </p:spPr>
        <p:txBody>
          <a:bodyPr/>
          <a:lstStyle/>
          <a:p>
            <a:r>
              <a:rPr lang="en-US" dirty="0" smtClean="0"/>
              <a:t>Oil Spill Response and Damage Recovery</a:t>
            </a:r>
          </a:p>
          <a:p>
            <a:pPr lvl="1"/>
            <a:r>
              <a:rPr lang="en-US" dirty="0" smtClean="0"/>
              <a:t>OPA and CERCLA</a:t>
            </a:r>
          </a:p>
          <a:p>
            <a:pPr lvl="1"/>
            <a:r>
              <a:rPr lang="en-US" dirty="0" smtClean="0"/>
              <a:t>Exxon VALDEZ [March 4, 1989, 10.8M gallons spilled, over $9B (response = $2.8B)]</a:t>
            </a:r>
          </a:p>
          <a:p>
            <a:pPr lvl="1"/>
            <a:r>
              <a:rPr lang="en-US" dirty="0" smtClean="0"/>
              <a:t>COSCO BUSAN [November 7, 2007, 53,000 gallons spilled, $600K in recovery]</a:t>
            </a:r>
          </a:p>
          <a:p>
            <a:pPr lvl="1"/>
            <a:r>
              <a:rPr lang="en-US" dirty="0" smtClean="0"/>
              <a:t>Mississippi River Spill [July 23, 2008, more than 400,000 gallons of fuel spilled]</a:t>
            </a:r>
          </a:p>
          <a:p>
            <a:r>
              <a:rPr lang="en-US" dirty="0" smtClean="0"/>
              <a:t>Numerous other recovery and restoration efforts underway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C7358-2BD4-4A13-A56A-C142372196F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 descr="W:\Movies, Images and Sounds\Hazards\Cosco_Busan_scr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581400" cy="2379073"/>
          </a:xfrm>
          <a:prstGeom prst="rect">
            <a:avLst/>
          </a:prstGeom>
          <a:noFill/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334000" y="3733800"/>
            <a:ext cx="9144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Cosco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Busan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9" name="Picture 3" descr="W:\Movies, Images and Sounds\Hazards\Tintoma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45190"/>
            <a:ext cx="3505200" cy="2332970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334000" y="6131939"/>
            <a:ext cx="21336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Tintomara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in New Orleans, July 23, 2008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Coastal Zone Management 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Appeal Determinations rendered by Secretary of Commerce</a:t>
            </a:r>
          </a:p>
          <a:p>
            <a:pPr lvl="1"/>
            <a:r>
              <a:rPr lang="en-US" dirty="0" smtClean="0"/>
              <a:t>If a state objects to the grant of a federal license or permit that is likely to affect use or resources within the state’s coastal zone, the permit is blocked unless the Secretary overrides the state’s objection</a:t>
            </a:r>
          </a:p>
          <a:p>
            <a:pPr lvl="1"/>
            <a:r>
              <a:rPr lang="en-US" dirty="0" smtClean="0"/>
              <a:t>Recent and pending appeals:</a:t>
            </a:r>
          </a:p>
          <a:p>
            <a:pPr lvl="2"/>
            <a:r>
              <a:rPr lang="en-US" dirty="0" smtClean="0"/>
              <a:t>Proposed LNG facility in Weaver’s Cove, MA—June 2008, Secretary upheld state’s objection</a:t>
            </a:r>
          </a:p>
          <a:p>
            <a:pPr lvl="2"/>
            <a:r>
              <a:rPr lang="en-US" dirty="0" smtClean="0"/>
              <a:t>Proposed LNG facility in Sparrow’s Point, MD—June 2008, Secretary overrode state’s objection</a:t>
            </a:r>
          </a:p>
          <a:p>
            <a:pPr lvl="2"/>
            <a:r>
              <a:rPr lang="en-US" dirty="0" smtClean="0"/>
              <a:t>Pending cases include two LNG facilities in Long Island Sound and a proposed toll road in southern CA (hearing scheduled for September 22)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561DEB-B50A-47D3-93DE-9AB8633CC3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and the NOAA Mission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plays a significant role in existing and proposed energy projects</a:t>
            </a:r>
          </a:p>
          <a:p>
            <a:pPr lvl="1"/>
            <a:r>
              <a:rPr lang="en-US" dirty="0" smtClean="0"/>
              <a:t>Permits for oil and gas exploration and extraction in Arctic regions, Gulf of Mexico, and Outer Continental Shelf (OCS)</a:t>
            </a:r>
          </a:p>
          <a:p>
            <a:pPr lvl="1"/>
            <a:r>
              <a:rPr lang="en-US" dirty="0" smtClean="0"/>
              <a:t>FERC licensing</a:t>
            </a:r>
          </a:p>
          <a:p>
            <a:pPr lvl="1"/>
            <a:r>
              <a:rPr lang="en-US" dirty="0" smtClean="0"/>
              <a:t>Biological opinions on hydropower projects (effects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salmonid</a:t>
            </a:r>
            <a:r>
              <a:rPr lang="en-US" dirty="0" smtClean="0"/>
              <a:t> species)</a:t>
            </a:r>
          </a:p>
          <a:p>
            <a:pPr lvl="1"/>
            <a:r>
              <a:rPr lang="en-US" dirty="0" smtClean="0"/>
              <a:t>Energy projects, including wave, tidal, and other </a:t>
            </a:r>
            <a:br>
              <a:rPr lang="en-US" dirty="0" smtClean="0"/>
            </a:br>
            <a:r>
              <a:rPr lang="en-US" dirty="0" smtClean="0"/>
              <a:t>renewable sources</a:t>
            </a:r>
          </a:p>
          <a:p>
            <a:pPr lvl="1"/>
            <a:r>
              <a:rPr lang="en-US" dirty="0" smtClean="0"/>
              <a:t>Direct regulatory authority over Ocean Thermal Energy </a:t>
            </a:r>
            <a:br>
              <a:rPr lang="en-US" dirty="0" smtClean="0"/>
            </a:br>
            <a:r>
              <a:rPr lang="en-US" dirty="0" smtClean="0"/>
              <a:t>Conversion (OTEC), 42 U.S.C. §§ 4101 et seq.</a:t>
            </a:r>
          </a:p>
          <a:p>
            <a:pPr lvl="2"/>
            <a:r>
              <a:rPr lang="en-US" dirty="0" smtClean="0"/>
              <a:t>Pilot projects underway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7A17B-BCB2-40FB-81E0-EA8F1A7A72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86632" y="5878158"/>
            <a:ext cx="2667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00" i="1" dirty="0">
                <a:latin typeface="Arial Narrow" pitchFamily="34" charset="0"/>
              </a:rPr>
              <a:t>Photo credit: Verdant Power LLC</a:t>
            </a:r>
          </a:p>
        </p:txBody>
      </p:sp>
      <p:pic>
        <p:nvPicPr>
          <p:cNvPr id="11" name="Picture 6" descr="turb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505200"/>
            <a:ext cx="2705100" cy="2405063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19800" y="30480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  <a:latin typeface="Franklin Gothic Demi" pitchFamily="34" charset="0"/>
              </a:rPr>
              <a:t>Verdant Power's 10-foot-tall turbines will spin in New York’s East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Is NOAA Looking Ahead?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NOAA Looking Ahead?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National Climate Service</a:t>
            </a:r>
          </a:p>
          <a:p>
            <a:r>
              <a:rPr lang="en-US" sz="2400" dirty="0" smtClean="0"/>
              <a:t>Hurricane Forecasting Improvement Project</a:t>
            </a:r>
          </a:p>
          <a:p>
            <a:pPr lvl="1"/>
            <a:r>
              <a:rPr lang="en-US" sz="1800" dirty="0" smtClean="0"/>
              <a:t>Satellites, modeling capabilities, other assets</a:t>
            </a:r>
          </a:p>
          <a:p>
            <a:r>
              <a:rPr lang="en-US" sz="2400" dirty="0" smtClean="0"/>
              <a:t>Increasingly sophisticated fishery and marine mammal protection requirements</a:t>
            </a:r>
          </a:p>
          <a:p>
            <a:r>
              <a:rPr lang="en-US" sz="2400" dirty="0" smtClean="0"/>
              <a:t>Expanding energy issues, including </a:t>
            </a:r>
            <a:r>
              <a:rPr lang="en-US" sz="2400" dirty="0" err="1" smtClean="0"/>
              <a:t>renewables</a:t>
            </a:r>
            <a:r>
              <a:rPr lang="en-US" sz="2400" dirty="0" smtClean="0"/>
              <a:t>, LNG facilities (CZMA appeals), oil spills and response/recovery actions</a:t>
            </a:r>
          </a:p>
          <a:p>
            <a:r>
              <a:rPr lang="en-US" sz="2400" dirty="0" smtClean="0"/>
              <a:t>Legal issues relating to climate change</a:t>
            </a:r>
          </a:p>
          <a:p>
            <a:pPr lvl="1"/>
            <a:r>
              <a:rPr lang="en-US" sz="1800" dirty="0" smtClean="0"/>
              <a:t>E.g., Endangered Species Act implications</a:t>
            </a:r>
          </a:p>
          <a:p>
            <a:r>
              <a:rPr lang="en-US" sz="2400" dirty="0" smtClean="0"/>
              <a:t>Enhanced focus on coastal issues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561DEB-B50A-47D3-93DE-9AB8633CC3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19800"/>
            <a:ext cx="5180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 Narrow" pitchFamily="34" charset="0"/>
              </a:rPr>
              <a:t>The Global Earth Observation System of Systems By Satellite View</a:t>
            </a:r>
            <a:endParaRPr lang="en-US" sz="16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NESDIS_Geo_vs_Pola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KEAN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rkWee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adliestCatc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807A-B422-4961-B40F-22C610A11CB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NOAA?</a:t>
            </a:r>
          </a:p>
          <a:p>
            <a:r>
              <a:rPr lang="en-US" dirty="0" smtClean="0"/>
              <a:t>Current GC Priorities at NOAA</a:t>
            </a:r>
          </a:p>
          <a:p>
            <a:r>
              <a:rPr lang="en-US" dirty="0" smtClean="0"/>
              <a:t>What’s Coming?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NOAA?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31769"/>
          <a:stretch>
            <a:fillRect/>
          </a:stretch>
        </p:blipFill>
        <p:spPr bwMode="auto">
          <a:xfrm>
            <a:off x="3505200" y="17526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NOAA’s Vision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— Conference Board EH&amp;S Legal Council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701F1-1CFE-40B6-ACBD-D7B701DDBC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 b="22244"/>
          <a:stretch>
            <a:fillRect/>
          </a:stretch>
        </p:blipFill>
        <p:spPr bwMode="auto">
          <a:xfrm>
            <a:off x="442430" y="1601078"/>
            <a:ext cx="3291370" cy="495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SolexBlackLiningItalic"/>
        <a:ea typeface=""/>
        <a:cs typeface=""/>
      </a:majorFont>
      <a:minorFont>
        <a:latin typeface="Solex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Chamber VADM Dec 19</Template>
  <TotalTime>3928</TotalTime>
  <Words>826</Words>
  <Application>Microsoft Office PowerPoint</Application>
  <PresentationFormat>On-screen Show (4:3)</PresentationFormat>
  <Paragraphs>180</Paragraphs>
  <Slides>24</Slides>
  <Notes>24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Franklin Gothic Demi</vt:lpstr>
      <vt:lpstr>Franklin Gothic Medium Cond</vt:lpstr>
      <vt:lpstr>Arial Narrow</vt:lpstr>
      <vt:lpstr>Franklin Gothic Medium</vt:lpstr>
      <vt:lpstr>Franklin Gothic Demi Cond</vt:lpstr>
      <vt:lpstr>SolexRegularLining</vt:lpstr>
      <vt:lpstr>SolexBlackLiningItalic</vt:lpstr>
      <vt:lpstr>SolexMedium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Topics</vt:lpstr>
      <vt:lpstr>What is NOAA?</vt:lpstr>
      <vt:lpstr>NOAA’s Vision</vt:lpstr>
      <vt:lpstr>NOAA’s Mission</vt:lpstr>
      <vt:lpstr>Current GC Priorities at NOAA</vt:lpstr>
      <vt:lpstr>Priorities at NOAA</vt:lpstr>
      <vt:lpstr>The Nobel Prize in 2007</vt:lpstr>
      <vt:lpstr>Climate Change ESA Regulations | Corals &amp; Seals</vt:lpstr>
      <vt:lpstr>Climate Change Other Potential Implications</vt:lpstr>
      <vt:lpstr>Sanctuaries</vt:lpstr>
      <vt:lpstr>Marine Conservation Areas</vt:lpstr>
      <vt:lpstr>NOAA Fisheries</vt:lpstr>
      <vt:lpstr>NOAA Fisheries (contd.)</vt:lpstr>
      <vt:lpstr>Natural Resource Damages</vt:lpstr>
      <vt:lpstr>Coastal Zone Management Act</vt:lpstr>
      <vt:lpstr>Energy and the NOAA Mission</vt:lpstr>
      <vt:lpstr>How Is NOAA Looking Ahead?</vt:lpstr>
      <vt:lpstr>How Is NOAA Looking Ahead?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about NOAA: Priorities and Way Forward</dc:title>
  <dc:subject/>
  <dc:creator>Jane Luxton/Stephen Lipps/Mike Walker</dc:creator>
  <cp:lastModifiedBy>Mike Walker</cp:lastModifiedBy>
  <cp:revision>171</cp:revision>
  <dcterms:created xsi:type="dcterms:W3CDTF">2007-07-27T15:04:42Z</dcterms:created>
  <dcterms:modified xsi:type="dcterms:W3CDTF">2008-09-04T17:35:18Z</dcterms:modified>
</cp:coreProperties>
</file>