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sldIdLst>
    <p:sldId id="390" r:id="rId2"/>
    <p:sldId id="408" r:id="rId3"/>
    <p:sldId id="428" r:id="rId4"/>
    <p:sldId id="427" r:id="rId5"/>
    <p:sldId id="424" r:id="rId6"/>
    <p:sldId id="412" r:id="rId7"/>
    <p:sldId id="410" r:id="rId8"/>
    <p:sldId id="413" r:id="rId9"/>
    <p:sldId id="403" r:id="rId10"/>
    <p:sldId id="404" r:id="rId11"/>
    <p:sldId id="405" r:id="rId12"/>
    <p:sldId id="406" r:id="rId13"/>
    <p:sldId id="407" r:id="rId14"/>
    <p:sldId id="402" r:id="rId15"/>
    <p:sldId id="429" r:id="rId16"/>
    <p:sldId id="430" r:id="rId17"/>
    <p:sldId id="398" r:id="rId18"/>
    <p:sldId id="399" r:id="rId19"/>
    <p:sldId id="400" r:id="rId20"/>
    <p:sldId id="278" r:id="rId21"/>
    <p:sldId id="431" r:id="rId22"/>
    <p:sldId id="393" r:id="rId23"/>
    <p:sldId id="425" r:id="rId24"/>
    <p:sldId id="415" r:id="rId25"/>
    <p:sldId id="416" r:id="rId26"/>
    <p:sldId id="432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64117" autoAdjust="0"/>
  </p:normalViewPr>
  <p:slideViewPr>
    <p:cSldViewPr>
      <p:cViewPr>
        <p:scale>
          <a:sx n="50" d="100"/>
          <a:sy n="50" d="100"/>
        </p:scale>
        <p:origin x="-10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43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fld id="{672DF61B-5417-4387-B9FA-D7EE9A1FA78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1AE8C2-9616-44AC-A8BC-BC55460AB7A2}" type="slidenum">
              <a:rPr lang="en-US"/>
              <a:pPr/>
              <a:t>1</a:t>
            </a:fld>
            <a:endParaRPr lang="en-US"/>
          </a:p>
        </p:txBody>
      </p:sp>
      <p:sp>
        <p:nvSpPr>
          <p:cNvPr id="270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VA Heart Failure and IHI’s Five Million Lives Campaign</a:t>
            </a:r>
          </a:p>
          <a:p>
            <a:endParaRPr lang="en-US" b="1"/>
          </a:p>
          <a:p>
            <a:r>
              <a:rPr lang="en-US"/>
              <a:t>Paul Heidenreich MD, MS</a:t>
            </a:r>
          </a:p>
          <a:p>
            <a:r>
              <a:rPr lang="en-US"/>
              <a:t>Barry Massie MD</a:t>
            </a:r>
          </a:p>
          <a:p>
            <a:r>
              <a:rPr lang="en-US"/>
              <a:t>Anju Sahay PhD</a:t>
            </a:r>
          </a:p>
          <a:p>
            <a:r>
              <a:rPr lang="en-US"/>
              <a:t>Robert Jesse MD, PhD</a:t>
            </a:r>
          </a:p>
          <a:p>
            <a:r>
              <a:rPr lang="en-US"/>
              <a:t>7/9/2007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9996FD-7F6F-4DE7-B20A-95E075661C2B}" type="slidenum">
              <a:rPr lang="en-US"/>
              <a:pPr/>
              <a:t>10</a:t>
            </a:fld>
            <a:endParaRPr lang="en-US"/>
          </a:p>
        </p:txBody>
      </p:sp>
      <p:sp>
        <p:nvSpPr>
          <p:cNvPr id="348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Heart Failure Key Interventions</a:t>
            </a:r>
          </a:p>
          <a:p>
            <a:endParaRPr lang="en-US" b="1"/>
          </a:p>
          <a:p>
            <a:r>
              <a:rPr lang="en-US"/>
              <a:t>Measure Left Ventricular Ejection Fraction (EF)</a:t>
            </a:r>
          </a:p>
          <a:p>
            <a:r>
              <a:rPr lang="en-US"/>
              <a:t>ACE inhibitor or ARB at Discharge if EF&lt;40%</a:t>
            </a:r>
          </a:p>
          <a:p>
            <a:r>
              <a:rPr lang="en-US"/>
              <a:t>Anticoagulation if Atrial Fib. at Discharge</a:t>
            </a:r>
          </a:p>
          <a:p>
            <a:r>
              <a:rPr lang="en-US"/>
              <a:t>Influenza vaccine</a:t>
            </a:r>
          </a:p>
          <a:p>
            <a:r>
              <a:rPr lang="en-US"/>
              <a:t>Pneumoccocal vaccine</a:t>
            </a:r>
          </a:p>
          <a:p>
            <a:r>
              <a:rPr lang="en-US"/>
              <a:t>Smoking Cessation counseling</a:t>
            </a:r>
          </a:p>
          <a:p>
            <a:r>
              <a:rPr lang="en-US"/>
              <a:t>Discharge instructions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F5ACCE-209E-4DE7-BDC9-4072B972600A}" type="slidenum">
              <a:rPr lang="en-US"/>
              <a:pPr/>
              <a:t>11</a:t>
            </a:fld>
            <a:endParaRPr lang="en-US"/>
          </a:p>
        </p:txBody>
      </p:sp>
      <p:sp>
        <p:nvSpPr>
          <p:cNvPr id="3491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Heart Failure Other Interventions to Consider</a:t>
            </a:r>
          </a:p>
          <a:p>
            <a:endParaRPr lang="en-US" b="1"/>
          </a:p>
          <a:p>
            <a:r>
              <a:rPr lang="en-US"/>
              <a:t>Beta-Blocker at Discharge if EF&lt;40%</a:t>
            </a:r>
          </a:p>
          <a:p>
            <a:r>
              <a:rPr lang="en-US"/>
              <a:t>Discharge Contract</a:t>
            </a:r>
          </a:p>
          <a:p>
            <a:r>
              <a:rPr lang="en-US"/>
              <a:t>Statins for coronary disease</a:t>
            </a:r>
          </a:p>
          <a:p>
            <a:r>
              <a:rPr lang="en-US"/>
              <a:t>Spironolactone for certain high risk patients</a:t>
            </a:r>
          </a:p>
          <a:p>
            <a:endParaRPr lang="en-US"/>
          </a:p>
          <a:p>
            <a:endParaRPr lang="en-US" b="1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98B9A-0F0F-4C5E-A978-A4E7E5F3AA56}" type="slidenum">
              <a:rPr lang="en-US"/>
              <a:pPr/>
              <a:t>12</a:t>
            </a:fld>
            <a:endParaRPr lang="en-US"/>
          </a:p>
        </p:txBody>
      </p:sp>
      <p:sp>
        <p:nvSpPr>
          <p:cNvPr id="350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Getting Started</a:t>
            </a:r>
          </a:p>
          <a:p>
            <a:endParaRPr lang="en-US" b="1"/>
          </a:p>
          <a:p>
            <a:r>
              <a:rPr lang="en-US"/>
              <a:t>Form a team</a:t>
            </a:r>
          </a:p>
          <a:p>
            <a:r>
              <a:rPr lang="en-US"/>
              <a:t>Focus on a specific cohort (e.g. those being discharged home)</a:t>
            </a:r>
          </a:p>
          <a:p>
            <a:r>
              <a:rPr lang="en-US"/>
              <a:t>Standardize Protocols</a:t>
            </a:r>
          </a:p>
          <a:p>
            <a:r>
              <a:rPr lang="en-US"/>
              <a:t>Nursing</a:t>
            </a:r>
          </a:p>
          <a:p>
            <a:r>
              <a:rPr lang="en-US"/>
              <a:t>Discharge</a:t>
            </a:r>
          </a:p>
          <a:p>
            <a:r>
              <a:rPr lang="en-US"/>
              <a:t>Link treatment orders to results of EF testing</a:t>
            </a:r>
          </a:p>
          <a:p>
            <a:r>
              <a:rPr lang="en-US"/>
              <a:t>Need to capture the LVEF numerically</a:t>
            </a:r>
          </a:p>
          <a:p>
            <a:r>
              <a:rPr lang="en-US"/>
              <a:t>Use Case Managers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75C469-DA9E-4A41-AF6A-E89749753D22}" type="slidenum">
              <a:rPr lang="en-US"/>
              <a:pPr/>
              <a:t>13</a:t>
            </a:fld>
            <a:endParaRPr lang="en-US"/>
          </a:p>
        </p:txBody>
      </p:sp>
      <p:sp>
        <p:nvSpPr>
          <p:cNvPr id="3512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Discharge Checklist</a:t>
            </a:r>
          </a:p>
          <a:p>
            <a:endParaRPr lang="en-US" b="1"/>
          </a:p>
          <a:p>
            <a:r>
              <a:rPr lang="en-US"/>
              <a:t>Reconcile Medications</a:t>
            </a:r>
          </a:p>
          <a:p>
            <a:r>
              <a:rPr lang="en-US"/>
              <a:t>Teach Back</a:t>
            </a:r>
          </a:p>
          <a:p>
            <a:r>
              <a:rPr lang="en-US"/>
              <a:t>Follow up phone call in 48 hours</a:t>
            </a:r>
          </a:p>
          <a:p>
            <a:r>
              <a:rPr lang="en-US"/>
              <a:t>Medication check</a:t>
            </a:r>
          </a:p>
          <a:p>
            <a:r>
              <a:rPr lang="en-US"/>
              <a:t>Physician visit</a:t>
            </a:r>
          </a:p>
          <a:p>
            <a:r>
              <a:rPr lang="en-US"/>
              <a:t>1 week for average risk patients</a:t>
            </a:r>
          </a:p>
          <a:p>
            <a:r>
              <a:rPr lang="en-US"/>
              <a:t>48 hours for high risk patients</a:t>
            </a:r>
          </a:p>
          <a:p>
            <a:r>
              <a:rPr lang="en-US"/>
              <a:t>Case management for high risk patients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B30BD0-848F-4288-9C30-F8EF73EF4733}" type="slidenum">
              <a:rPr lang="en-US"/>
              <a:pPr/>
              <a:t>14</a:t>
            </a:fld>
            <a:endParaRPr lang="en-US"/>
          </a:p>
        </p:txBody>
      </p:sp>
      <p:sp>
        <p:nvSpPr>
          <p:cNvPr id="352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IHI:  Recommended Actions</a:t>
            </a:r>
          </a:p>
          <a:p>
            <a:endParaRPr lang="en-US" b="1"/>
          </a:p>
          <a:p>
            <a:r>
              <a:rPr lang="en-US"/>
              <a:t>Identify population of patients with CHF</a:t>
            </a:r>
          </a:p>
          <a:p>
            <a:r>
              <a:rPr lang="en-US"/>
              <a:t>Develop standard order sets/protocols </a:t>
            </a:r>
          </a:p>
          <a:p>
            <a:r>
              <a:rPr lang="en-US"/>
              <a:t>Implement process for reliably providing automatic smoking cessation counseling for all patients identified on admission with smoking history</a:t>
            </a:r>
          </a:p>
          <a:p>
            <a:r>
              <a:rPr lang="en-US"/>
              <a:t>Implement process for automatically providing pneumococcal and influenza vaccine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A131B-4C42-4FA0-BF56-409A748BD617}" type="slidenum">
              <a:rPr lang="en-US"/>
              <a:pPr/>
              <a:t>15</a:t>
            </a:fld>
            <a:endParaRPr lang="en-US"/>
          </a:p>
        </p:txBody>
      </p:sp>
      <p:sp>
        <p:nvSpPr>
          <p:cNvPr id="3532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IHI:  Recommended Actions</a:t>
            </a:r>
          </a:p>
          <a:p>
            <a:endParaRPr lang="en-US" b="1"/>
          </a:p>
          <a:p>
            <a:r>
              <a:rPr lang="en-US"/>
              <a:t>Begin discharge assessment and teaching on admission</a:t>
            </a:r>
          </a:p>
          <a:p>
            <a:r>
              <a:rPr lang="en-US"/>
              <a:t>Standardize CHF teaching elements and ensure skill of staff who are teaching patients</a:t>
            </a:r>
          </a:p>
          <a:p>
            <a:r>
              <a:rPr lang="en-US"/>
              <a:t>Use “Ask Me 3” and Teachback methods to ensure “same pageness” with patient</a:t>
            </a:r>
          </a:p>
          <a:p>
            <a:r>
              <a:rPr lang="en-US"/>
              <a:t>Establish linkages with home health and primary care for each patient</a:t>
            </a:r>
          </a:p>
          <a:p>
            <a:r>
              <a:rPr lang="en-US"/>
              <a:t>Assess each patient’s situation for ability to follow through on discharge instructions and ensure barriers are addressed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FAA408-D9A3-46BA-B58A-20D9CDC558D5}" type="slidenum">
              <a:rPr lang="en-US"/>
              <a:pPr/>
              <a:t>16</a:t>
            </a:fld>
            <a:endParaRPr lang="en-US"/>
          </a:p>
        </p:txBody>
      </p:sp>
      <p:sp>
        <p:nvSpPr>
          <p:cNvPr id="354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Process of Care VA and CMS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6773E1-7120-41DB-80B2-85A58F41D134}" type="slidenum">
              <a:rPr lang="en-US"/>
              <a:pPr/>
              <a:t>17</a:t>
            </a:fld>
            <a:endParaRPr lang="en-US"/>
          </a:p>
        </p:txBody>
      </p:sp>
      <p:sp>
        <p:nvSpPr>
          <p:cNvPr id="286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LVEF Measurement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927541-B579-42DB-8012-9E1D0500C17C}" type="slidenum">
              <a:rPr lang="en-US"/>
              <a:pPr/>
              <a:t>18</a:t>
            </a:fld>
            <a:endParaRPr lang="en-US"/>
          </a:p>
        </p:txBody>
      </p:sp>
      <p:sp>
        <p:nvSpPr>
          <p:cNvPr id="288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ACE Inhibitors or ARBs (EF&lt;40%)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C54E73-6F11-455B-AE49-3662900E7EB0}" type="slidenum">
              <a:rPr lang="en-US"/>
              <a:pPr/>
              <a:t>19</a:t>
            </a:fld>
            <a:endParaRPr lang="en-US"/>
          </a:p>
        </p:txBody>
      </p:sp>
      <p:sp>
        <p:nvSpPr>
          <p:cNvPr id="290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Discharge Instructions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1D9229-6C0F-4AEC-B845-85436E699215}" type="slidenum">
              <a:rPr lang="en-US"/>
              <a:pPr/>
              <a:t>2</a:t>
            </a:fld>
            <a:endParaRPr lang="en-US"/>
          </a:p>
        </p:txBody>
      </p:sp>
      <p:sp>
        <p:nvSpPr>
          <p:cNvPr id="340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b="1"/>
              <a:t>The Institute for Healthcare Improvement (IHI)</a:t>
            </a:r>
          </a:p>
          <a:p>
            <a:endParaRPr lang="en-US" sz="1000" b="1"/>
          </a:p>
          <a:p>
            <a:r>
              <a:rPr lang="en-US"/>
              <a:t>Save 100,000 lives campaign</a:t>
            </a:r>
          </a:p>
          <a:p>
            <a:r>
              <a:rPr lang="en-US" sz="1400"/>
              <a:t>Reduce hospital mortality</a:t>
            </a:r>
          </a:p>
          <a:p>
            <a:r>
              <a:rPr lang="en-US" sz="1600"/>
              <a:t>Rapid response teams</a:t>
            </a:r>
          </a:p>
          <a:p>
            <a:r>
              <a:rPr lang="en-US" sz="1600"/>
              <a:t>Better acute MI Care</a:t>
            </a:r>
          </a:p>
          <a:p>
            <a:r>
              <a:rPr lang="en-US" sz="1600"/>
              <a:t>Prevent adverse drug events</a:t>
            </a:r>
          </a:p>
          <a:p>
            <a:r>
              <a:rPr lang="en-US" sz="1600"/>
              <a:t>Prevent central line infections</a:t>
            </a:r>
          </a:p>
          <a:p>
            <a:r>
              <a:rPr lang="en-US" sz="1600"/>
              <a:t>Prevent ventilator-associated pneumonia</a:t>
            </a:r>
          </a:p>
          <a:p>
            <a:r>
              <a:rPr lang="en-US" sz="1600"/>
              <a:t>Prevent surgical site infections</a:t>
            </a:r>
            <a:endParaRPr lang="en-US" sz="1600">
              <a:solidFill>
                <a:srgbClr val="000066"/>
              </a:solidFill>
            </a:endParaRPr>
          </a:p>
          <a:p>
            <a:endParaRPr lang="en-US" sz="1000" b="1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4B40BE-D1C6-4496-94BF-662E054B0CA6}" type="slidenum">
              <a:rPr lang="en-US"/>
              <a:pPr/>
              <a:t>20</a:t>
            </a:fld>
            <a:endParaRPr lang="en-US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VA CHF Performance 2004-2005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5C6D9C-60BC-4BBB-9F42-E08B67BC492B}" type="slidenum">
              <a:rPr lang="en-US"/>
              <a:pPr/>
              <a:t>21</a:t>
            </a:fld>
            <a:endParaRPr lang="en-US"/>
          </a:p>
        </p:txBody>
      </p:sp>
      <p:sp>
        <p:nvSpPr>
          <p:cNvPr id="355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Outcome: VA and CMS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C11E65-9D92-4DE5-967A-9748CBF6A01D}" type="slidenum">
              <a:rPr lang="en-US"/>
              <a:pPr/>
              <a:t>22</a:t>
            </a:fld>
            <a:endParaRPr lang="en-US"/>
          </a:p>
        </p:txBody>
      </p:sp>
      <p:sp>
        <p:nvSpPr>
          <p:cNvPr id="356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Mortality Rating: CMS</a:t>
            </a:r>
          </a:p>
          <a:p>
            <a:endParaRPr lang="en-US" b="1"/>
          </a:p>
          <a:p>
            <a:r>
              <a:rPr lang="en-US"/>
              <a:t>	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187CFF-3F8B-4395-99EE-F65C08D07AF3}" type="slidenum">
              <a:rPr lang="en-US"/>
              <a:pPr/>
              <a:t>23</a:t>
            </a:fld>
            <a:endParaRPr lang="en-US"/>
          </a:p>
        </p:txBody>
      </p:sp>
      <p:sp>
        <p:nvSpPr>
          <p:cNvPr id="357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VA Trends</a:t>
            </a:r>
          </a:p>
          <a:p>
            <a:endParaRPr lang="en-US" b="1"/>
          </a:p>
          <a:p>
            <a:r>
              <a:rPr lang="en-US"/>
              <a:t>VA Admissions with principal diagnosis of heart failure.</a:t>
            </a:r>
          </a:p>
          <a:p>
            <a:r>
              <a:rPr lang="en-US"/>
              <a:t>1998-2005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C71658-EA83-4377-A190-3A8D84ECC666}" type="slidenum">
              <a:rPr lang="en-US"/>
              <a:pPr/>
              <a:t>24</a:t>
            </a:fld>
            <a:endParaRPr lang="en-US"/>
          </a:p>
        </p:txBody>
      </p:sp>
      <p:sp>
        <p:nvSpPr>
          <p:cNvPr id="358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VA Heart Failure 30-Day Readmission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178FAD-8F87-4A1F-AB41-E29EF9D24E30}" type="slidenum">
              <a:rPr lang="en-US"/>
              <a:pPr/>
              <a:t>25</a:t>
            </a:fld>
            <a:endParaRPr lang="en-US"/>
          </a:p>
        </p:txBody>
      </p:sp>
      <p:sp>
        <p:nvSpPr>
          <p:cNvPr id="359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VA Heart Failure 30-Day Mortality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78E866-3137-4B16-A871-333931C0E939}" type="slidenum">
              <a:rPr lang="en-US"/>
              <a:pPr/>
              <a:t>26</a:t>
            </a:fld>
            <a:endParaRPr lang="en-US"/>
          </a:p>
        </p:txBody>
      </p:sp>
      <p:sp>
        <p:nvSpPr>
          <p:cNvPr id="360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Summary</a:t>
            </a:r>
          </a:p>
          <a:p>
            <a:endParaRPr lang="en-US" b="1"/>
          </a:p>
          <a:p>
            <a:r>
              <a:rPr lang="en-US"/>
              <a:t>Process of care is good compared to CMS, but has room for improvement.</a:t>
            </a:r>
          </a:p>
          <a:p>
            <a:r>
              <a:rPr lang="en-US"/>
              <a:t>Difficult to judge outcome measures.</a:t>
            </a:r>
          </a:p>
          <a:p>
            <a:r>
              <a:rPr lang="en-US"/>
              <a:t>Focus area: discharge-handoff</a:t>
            </a:r>
          </a:p>
          <a:p>
            <a:r>
              <a:rPr lang="en-US"/>
              <a:t>Patient contract</a:t>
            </a:r>
          </a:p>
          <a:p>
            <a:r>
              <a:rPr lang="en-US"/>
              <a:t>Early Follow-up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373F07-2B05-4C02-98E0-2ABDBCA69299}" type="slidenum">
              <a:rPr lang="en-US"/>
              <a:pPr/>
              <a:t>3</a:t>
            </a:fld>
            <a:endParaRPr lang="en-US"/>
          </a:p>
        </p:txBody>
      </p:sp>
      <p:sp>
        <p:nvSpPr>
          <p:cNvPr id="342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100K Lives Campaign</a:t>
            </a:r>
          </a:p>
          <a:p>
            <a:endParaRPr lang="en-US" b="1"/>
          </a:p>
          <a:p>
            <a:r>
              <a:rPr lang="en-US"/>
              <a:t>3100 Hospitals participated</a:t>
            </a:r>
          </a:p>
          <a:p>
            <a:r>
              <a:rPr lang="en-US"/>
              <a:t>18 months</a:t>
            </a:r>
          </a:p>
          <a:p>
            <a:r>
              <a:rPr lang="en-US"/>
              <a:t>124,000 lives saved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1E72E9-7B0A-46DC-B263-1EC82464B787}" type="slidenum">
              <a:rPr lang="en-US"/>
              <a:pPr/>
              <a:t>4</a:t>
            </a:fld>
            <a:endParaRPr lang="en-US"/>
          </a:p>
        </p:txBody>
      </p:sp>
      <p:sp>
        <p:nvSpPr>
          <p:cNvPr id="343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IMPACT</a:t>
            </a: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629EAA-219F-4F64-8E76-4FF25CD8CBC2}" type="slidenum">
              <a:rPr lang="en-US"/>
              <a:pPr/>
              <a:t>5</a:t>
            </a:fld>
            <a:endParaRPr lang="en-US"/>
          </a:p>
        </p:txBody>
      </p:sp>
      <p:sp>
        <p:nvSpPr>
          <p:cNvPr id="344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5 Million Lives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719053-FD27-4E66-A0B5-60B89000C9BF}" type="slidenum">
              <a:rPr lang="en-US"/>
              <a:pPr/>
              <a:t>6</a:t>
            </a:fld>
            <a:endParaRPr lang="en-US"/>
          </a:p>
        </p:txBody>
      </p:sp>
      <p:sp>
        <p:nvSpPr>
          <p:cNvPr id="345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The Institute for Healthcare Improvement</a:t>
            </a:r>
          </a:p>
          <a:p>
            <a:endParaRPr lang="en-US" b="1"/>
          </a:p>
          <a:p>
            <a:r>
              <a:rPr lang="en-US"/>
              <a:t>Many more patients are </a:t>
            </a:r>
            <a:r>
              <a:rPr lang="en-US" b="1" u="sng"/>
              <a:t>harmed</a:t>
            </a:r>
            <a:r>
              <a:rPr lang="en-US"/>
              <a:t> than killed</a:t>
            </a:r>
          </a:p>
          <a:p>
            <a:r>
              <a:rPr lang="en-US"/>
              <a:t>37 million hospitalizations/year in the US</a:t>
            </a:r>
          </a:p>
          <a:p>
            <a:r>
              <a:rPr lang="en-US"/>
              <a:t>40-50 injuries/100 admissions</a:t>
            </a:r>
          </a:p>
          <a:p>
            <a:r>
              <a:rPr lang="en-US"/>
              <a:t>15 million are harmed/year in US hospitals</a:t>
            </a:r>
          </a:p>
          <a:p>
            <a:r>
              <a:rPr lang="en-US"/>
              <a:t>40,000 / day</a:t>
            </a:r>
          </a:p>
          <a:p>
            <a:pPr lvl="1"/>
            <a:endParaRPr lang="en-US"/>
          </a:p>
          <a:p>
            <a:r>
              <a:rPr lang="en-US" b="1"/>
              <a:t>Goal: Eliminate harm to 5 million patients over the next two years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495519-943E-4122-A6E9-143468C52320}" type="slidenum">
              <a:rPr lang="en-US"/>
              <a:pPr/>
              <a:t>7</a:t>
            </a:fld>
            <a:endParaRPr lang="en-US"/>
          </a:p>
        </p:txBody>
      </p:sp>
      <p:sp>
        <p:nvSpPr>
          <p:cNvPr id="302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b="1"/>
              <a:t>IHI Definition of Medical Harm</a:t>
            </a:r>
          </a:p>
          <a:p>
            <a:endParaRPr lang="en-US" sz="1000" b="1"/>
          </a:p>
          <a:p>
            <a:pPr>
              <a:lnSpc>
                <a:spcPct val="110000"/>
              </a:lnSpc>
            </a:pPr>
            <a:r>
              <a:rPr lang="en-US"/>
              <a:t>Unintended physical injury resulting from or contributed to by medical care (including the absence of indicated medical treatment), that requires additional monitoring, treatment or hospitalization, or that results in death.</a:t>
            </a:r>
          </a:p>
          <a:p>
            <a:pPr>
              <a:lnSpc>
                <a:spcPct val="110000"/>
              </a:lnSpc>
            </a:pPr>
            <a:endParaRPr lang="en-US"/>
          </a:p>
          <a:p>
            <a:endParaRPr lang="en-US" sz="1000" b="1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CEB2F8-BFF9-4725-A240-724D1A06189E}" type="slidenum">
              <a:rPr lang="en-US"/>
              <a:pPr/>
              <a:t>8</a:t>
            </a:fld>
            <a:endParaRPr lang="en-US"/>
          </a:p>
        </p:txBody>
      </p:sp>
      <p:sp>
        <p:nvSpPr>
          <p:cNvPr id="346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IHI Save 5 Million Lives From Harm</a:t>
            </a:r>
          </a:p>
          <a:p>
            <a:endParaRPr lang="en-US" b="1"/>
          </a:p>
          <a:p>
            <a:r>
              <a:rPr lang="en-US"/>
              <a:t>Prevent pressure ulcers</a:t>
            </a:r>
          </a:p>
          <a:p>
            <a:r>
              <a:rPr lang="en-US"/>
              <a:t>Reduce MRSA</a:t>
            </a:r>
          </a:p>
          <a:p>
            <a:r>
              <a:rPr lang="en-US"/>
              <a:t>Prevent harm from high-alert medications</a:t>
            </a:r>
          </a:p>
          <a:p>
            <a:r>
              <a:rPr lang="en-US"/>
              <a:t>Reduce Surgical Complications</a:t>
            </a:r>
          </a:p>
          <a:p>
            <a:r>
              <a:rPr lang="en-US" b="1">
                <a:solidFill>
                  <a:srgbClr val="66FFFF"/>
                </a:solidFill>
              </a:rPr>
              <a:t>Deliver reliable </a:t>
            </a:r>
            <a:r>
              <a:rPr lang="en-US" b="1" u="sng">
                <a:solidFill>
                  <a:srgbClr val="66FFFF"/>
                </a:solidFill>
              </a:rPr>
              <a:t>evidence</a:t>
            </a:r>
            <a:r>
              <a:rPr lang="en-US" b="1">
                <a:solidFill>
                  <a:srgbClr val="66FFFF"/>
                </a:solidFill>
              </a:rPr>
              <a:t>-</a:t>
            </a:r>
            <a:r>
              <a:rPr lang="en-US" b="1" u="sng">
                <a:solidFill>
                  <a:srgbClr val="66FFFF"/>
                </a:solidFill>
              </a:rPr>
              <a:t>based</a:t>
            </a:r>
            <a:r>
              <a:rPr lang="en-US" b="1">
                <a:solidFill>
                  <a:srgbClr val="66FFFF"/>
                </a:solidFill>
              </a:rPr>
              <a:t> care for heart failure</a:t>
            </a:r>
          </a:p>
          <a:p>
            <a:r>
              <a:rPr lang="en-US"/>
              <a:t>Get boards on board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B1EC3F-FECB-4F0D-A548-ACB44F1755AE}" type="slidenum">
              <a:rPr lang="en-US"/>
              <a:pPr/>
              <a:t>9</a:t>
            </a:fld>
            <a:endParaRPr lang="en-US"/>
          </a:p>
        </p:txBody>
      </p:sp>
      <p:sp>
        <p:nvSpPr>
          <p:cNvPr id="3471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IHI 5 Million Lives Campaign: Heart Failure</a:t>
            </a:r>
          </a:p>
          <a:p>
            <a:endParaRPr lang="en-US" b="1"/>
          </a:p>
          <a:p>
            <a:r>
              <a:rPr lang="en-US"/>
              <a:t>Goal:  Deliver reliable evidence-based care for congestive heart failure … to reduce admissions.</a:t>
            </a:r>
          </a:p>
          <a:p>
            <a:r>
              <a:rPr lang="en-US"/>
              <a:t>Reduce the readmission rate by 50% by December 2008</a:t>
            </a:r>
          </a:p>
          <a:p>
            <a:endParaRPr lang="en-US" b="1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12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8379B7A-C77A-4F11-B1B4-4252ADC1D3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72BB68-AFF7-445B-A7EE-67834CFC8B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FA04A7-D396-4384-AF73-A99206728C8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5244853-1D91-46A6-ADB3-0C0EEA5F7B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5ABD5BF-B6A0-4CF1-9A77-4BF1B834F63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A57E325-49FE-448D-95D6-A3DEE321E6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3017E86-BC43-4E5D-99DA-4970E7C839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CADB4D1-8F9C-4CAB-B022-625F885AD1C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7C8A05-BB52-4426-9883-0738E44C487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929243-F407-4043-9919-7ABECEA2331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1AF559-E689-4E01-AECD-FC8AA04E418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4E352A-6FCC-4817-A906-CDDD6CD5F55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710916-1E16-42C7-B55A-900AECD66BB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61117F-D5AB-47AB-B7AE-324DFFA4CA4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3030A7-DD22-4EFF-AF1B-C72D42464E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B900E2-19DB-4E3C-AD10-0CC5BDB8EE2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+mn-lt"/>
              </a:defRPr>
            </a:lvl1pPr>
          </a:lstStyle>
          <a:p>
            <a:fld id="{BC335A60-413E-4491-9150-B377D84B22BA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10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920875"/>
          </a:xfrm>
        </p:spPr>
        <p:txBody>
          <a:bodyPr/>
          <a:lstStyle/>
          <a:p>
            <a:r>
              <a:rPr lang="en-US" sz="5400"/>
              <a:t>VA Heart Failure and IHI’s Five Million Lives Campaign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13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Paul Heidenreich MD, MS</a:t>
            </a:r>
          </a:p>
          <a:p>
            <a:pPr>
              <a:lnSpc>
                <a:spcPct val="90000"/>
              </a:lnSpc>
            </a:pPr>
            <a:r>
              <a:rPr lang="en-US" sz="2800"/>
              <a:t>Barry Massie MD</a:t>
            </a:r>
          </a:p>
          <a:p>
            <a:pPr>
              <a:lnSpc>
                <a:spcPct val="90000"/>
              </a:lnSpc>
            </a:pPr>
            <a:r>
              <a:rPr lang="en-US" sz="2800"/>
              <a:t>Anju Sahay PhD</a:t>
            </a:r>
          </a:p>
          <a:p>
            <a:pPr>
              <a:lnSpc>
                <a:spcPct val="90000"/>
              </a:lnSpc>
            </a:pPr>
            <a:r>
              <a:rPr lang="en-US" sz="2800"/>
              <a:t>Robert Jesse MD, PhD</a:t>
            </a:r>
          </a:p>
          <a:p>
            <a:pPr>
              <a:lnSpc>
                <a:spcPct val="90000"/>
              </a:lnSpc>
            </a:pPr>
            <a:r>
              <a:rPr lang="en-US" sz="2800"/>
              <a:t>7/9/2007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Heart Failure Key Interventions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Measure Left Ventricular Ejection Fraction (EF)</a:t>
            </a:r>
          </a:p>
          <a:p>
            <a:r>
              <a:rPr lang="en-US" sz="2800"/>
              <a:t>ACE inhibitor or ARB at Discharge if EF&lt;40%</a:t>
            </a:r>
          </a:p>
          <a:p>
            <a:r>
              <a:rPr lang="en-US" sz="2800"/>
              <a:t>Anticoagulation if Atrial Fib. at Discharge</a:t>
            </a:r>
          </a:p>
          <a:p>
            <a:r>
              <a:rPr lang="en-US" sz="2800"/>
              <a:t>Influenza vaccine</a:t>
            </a:r>
          </a:p>
          <a:p>
            <a:r>
              <a:rPr lang="en-US" sz="2800"/>
              <a:t>Pneumoccocal vaccine</a:t>
            </a:r>
          </a:p>
          <a:p>
            <a:r>
              <a:rPr lang="en-US" sz="2800"/>
              <a:t>Smoking Cessation counseling</a:t>
            </a:r>
          </a:p>
          <a:p>
            <a:r>
              <a:rPr lang="en-US" sz="2800"/>
              <a:t>Discharge instructions</a:t>
            </a:r>
          </a:p>
        </p:txBody>
      </p:sp>
      <p:sp>
        <p:nvSpPr>
          <p:cNvPr id="294916" name="Text Box 4"/>
          <p:cNvSpPr txBox="1">
            <a:spLocks noChangeArrowheads="1"/>
          </p:cNvSpPr>
          <p:nvPr/>
        </p:nvSpPr>
        <p:spPr bwMode="auto">
          <a:xfrm>
            <a:off x="1143000" y="6172200"/>
            <a:ext cx="753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CMS: in 2005 only 54% of eligible patients received all interventions</a:t>
            </a:r>
          </a:p>
        </p:txBody>
      </p:sp>
      <p:sp>
        <p:nvSpPr>
          <p:cNvPr id="294917" name="Text Box 5"/>
          <p:cNvSpPr txBox="1">
            <a:spLocks noChangeArrowheads="1"/>
          </p:cNvSpPr>
          <p:nvPr/>
        </p:nvSpPr>
        <p:spPr bwMode="auto">
          <a:xfrm>
            <a:off x="5638800" y="152400"/>
            <a:ext cx="327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IHI 5 Million Lives Campaign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Heart Failure </a:t>
            </a:r>
            <a:br>
              <a:rPr lang="en-US" sz="4000"/>
            </a:br>
            <a:r>
              <a:rPr lang="en-US" sz="4000"/>
              <a:t>Other Interventions to Consider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Beta-Blocker at Discharge if EF&lt;40%</a:t>
            </a:r>
          </a:p>
          <a:p>
            <a:r>
              <a:rPr lang="en-US"/>
              <a:t>Discharge Contract</a:t>
            </a:r>
          </a:p>
          <a:p>
            <a:r>
              <a:rPr lang="en-US"/>
              <a:t>Statins for coronary disease</a:t>
            </a:r>
          </a:p>
          <a:p>
            <a:r>
              <a:rPr lang="en-US"/>
              <a:t>Spironolactone for certain high risk patients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Getting Started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Form a team</a:t>
            </a:r>
          </a:p>
          <a:p>
            <a:pPr lvl="1"/>
            <a:r>
              <a:rPr lang="en-US" sz="2400"/>
              <a:t>Focus on a specific cohort (e.g. those being discharged home)</a:t>
            </a:r>
          </a:p>
          <a:p>
            <a:r>
              <a:rPr lang="en-US" sz="2800"/>
              <a:t>Standardize Protocols</a:t>
            </a:r>
          </a:p>
          <a:p>
            <a:pPr lvl="1"/>
            <a:r>
              <a:rPr lang="en-US" sz="2400"/>
              <a:t>Nursing</a:t>
            </a:r>
          </a:p>
          <a:p>
            <a:pPr lvl="1"/>
            <a:r>
              <a:rPr lang="en-US" sz="2400"/>
              <a:t>Discharge</a:t>
            </a:r>
          </a:p>
          <a:p>
            <a:r>
              <a:rPr lang="en-US" sz="2800"/>
              <a:t>Link treatment orders to results of EF testing</a:t>
            </a:r>
          </a:p>
          <a:p>
            <a:pPr lvl="1"/>
            <a:r>
              <a:rPr lang="en-US" sz="2400"/>
              <a:t>Need to capture the LVEF numerically</a:t>
            </a:r>
          </a:p>
          <a:p>
            <a:r>
              <a:rPr lang="en-US" sz="2800"/>
              <a:t>Use Case Managers</a:t>
            </a:r>
          </a:p>
        </p:txBody>
      </p:sp>
      <p:sp>
        <p:nvSpPr>
          <p:cNvPr id="296964" name="Text Box 4"/>
          <p:cNvSpPr txBox="1">
            <a:spLocks noChangeArrowheads="1"/>
          </p:cNvSpPr>
          <p:nvPr/>
        </p:nvSpPr>
        <p:spPr bwMode="auto">
          <a:xfrm>
            <a:off x="5638800" y="152400"/>
            <a:ext cx="327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IHI 5 Million Lives Campaign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Discharge Checklist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Reconcile Medications</a:t>
            </a:r>
          </a:p>
          <a:p>
            <a:pPr>
              <a:lnSpc>
                <a:spcPct val="90000"/>
              </a:lnSpc>
            </a:pPr>
            <a:r>
              <a:rPr lang="en-US"/>
              <a:t>Teach Back</a:t>
            </a:r>
          </a:p>
          <a:p>
            <a:pPr>
              <a:lnSpc>
                <a:spcPct val="90000"/>
              </a:lnSpc>
            </a:pPr>
            <a:r>
              <a:rPr lang="en-US"/>
              <a:t>Follow up phone call in 48 hours</a:t>
            </a:r>
          </a:p>
          <a:p>
            <a:pPr lvl="1">
              <a:lnSpc>
                <a:spcPct val="90000"/>
              </a:lnSpc>
            </a:pPr>
            <a:r>
              <a:rPr lang="en-US"/>
              <a:t>Medication check</a:t>
            </a:r>
          </a:p>
          <a:p>
            <a:pPr>
              <a:lnSpc>
                <a:spcPct val="90000"/>
              </a:lnSpc>
            </a:pPr>
            <a:r>
              <a:rPr lang="en-US"/>
              <a:t>Physician visit</a:t>
            </a:r>
          </a:p>
          <a:p>
            <a:pPr lvl="1">
              <a:lnSpc>
                <a:spcPct val="90000"/>
              </a:lnSpc>
            </a:pPr>
            <a:r>
              <a:rPr lang="en-US"/>
              <a:t>1 week for average risk patients</a:t>
            </a:r>
          </a:p>
          <a:p>
            <a:pPr lvl="1">
              <a:lnSpc>
                <a:spcPct val="90000"/>
              </a:lnSpc>
            </a:pPr>
            <a:r>
              <a:rPr lang="en-US"/>
              <a:t>48 hours for high risk patients</a:t>
            </a:r>
          </a:p>
          <a:p>
            <a:pPr>
              <a:lnSpc>
                <a:spcPct val="90000"/>
              </a:lnSpc>
            </a:pPr>
            <a:r>
              <a:rPr lang="en-US"/>
              <a:t>Case management for high risk patients</a:t>
            </a:r>
          </a:p>
        </p:txBody>
      </p:sp>
      <p:sp>
        <p:nvSpPr>
          <p:cNvPr id="297988" name="Text Box 4"/>
          <p:cNvSpPr txBox="1">
            <a:spLocks noChangeArrowheads="1"/>
          </p:cNvSpPr>
          <p:nvPr/>
        </p:nvSpPr>
        <p:spPr bwMode="auto">
          <a:xfrm>
            <a:off x="5638800" y="152400"/>
            <a:ext cx="327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IHI 5 Million Lives Campaign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IHI:  Recommended Actions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7924800" cy="358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Identify population of patients with CHF</a:t>
            </a:r>
          </a:p>
          <a:p>
            <a:pPr>
              <a:lnSpc>
                <a:spcPct val="90000"/>
              </a:lnSpc>
            </a:pPr>
            <a:r>
              <a:rPr lang="en-US"/>
              <a:t>Develop standard order sets/protocols </a:t>
            </a:r>
          </a:p>
          <a:p>
            <a:pPr>
              <a:lnSpc>
                <a:spcPct val="90000"/>
              </a:lnSpc>
            </a:pPr>
            <a:r>
              <a:rPr lang="en-US"/>
              <a:t>Implement process for reliably providing automatic smoking cessation counseling for all patients identified on admission with smoking history</a:t>
            </a:r>
          </a:p>
          <a:p>
            <a:pPr>
              <a:lnSpc>
                <a:spcPct val="90000"/>
              </a:lnSpc>
            </a:pPr>
            <a:r>
              <a:rPr lang="en-US"/>
              <a:t>Implement process for automatically providing pneumococcal and influenza vaccine</a:t>
            </a:r>
          </a:p>
        </p:txBody>
      </p:sp>
      <p:pic>
        <p:nvPicPr>
          <p:cNvPr id="292869" name="Picture 5" descr="IHI_LogoCol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6019800"/>
            <a:ext cx="1676400" cy="6588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IHI:  Recommended Actions</a:t>
            </a:r>
          </a:p>
        </p:txBody>
      </p:sp>
      <p:sp>
        <p:nvSpPr>
          <p:cNvPr id="3287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295400"/>
            <a:ext cx="7924800" cy="4648200"/>
          </a:xfrm>
        </p:spPr>
        <p:txBody>
          <a:bodyPr/>
          <a:lstStyle/>
          <a:p>
            <a:r>
              <a:rPr lang="en-US"/>
              <a:t>Begin discharge assessment and teaching on admission</a:t>
            </a:r>
          </a:p>
          <a:p>
            <a:r>
              <a:rPr lang="en-US"/>
              <a:t>Standardize CHF teaching elements and ensure skill of staff who are teaching patients</a:t>
            </a:r>
          </a:p>
          <a:p>
            <a:r>
              <a:rPr lang="en-US"/>
              <a:t>Use “Ask Me 3” and Teachback methods to ensure “same pageness” with patient</a:t>
            </a:r>
          </a:p>
          <a:p>
            <a:r>
              <a:rPr lang="en-US"/>
              <a:t>Establish linkages with home health and primary care for each patient</a:t>
            </a:r>
          </a:p>
          <a:p>
            <a:r>
              <a:rPr lang="en-US"/>
              <a:t>Assess each patient’s situation for ability to follow through on discharge instructions and ensure barriers are addressed</a:t>
            </a:r>
          </a:p>
          <a:p>
            <a:endParaRPr lang="en-US"/>
          </a:p>
        </p:txBody>
      </p:sp>
      <p:pic>
        <p:nvPicPr>
          <p:cNvPr id="328709" name="Picture 5" descr="IHI_LogoCol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6019800"/>
            <a:ext cx="1676400" cy="6588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of Care VA and CMS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5698" name="Object 2"/>
          <p:cNvGraphicFramePr>
            <a:graphicFrameLocks noChangeAspect="1"/>
          </p:cNvGraphicFramePr>
          <p:nvPr>
            <p:ph/>
          </p:nvPr>
        </p:nvGraphicFramePr>
        <p:xfrm>
          <a:off x="1241425" y="1295400"/>
          <a:ext cx="7421563" cy="5314950"/>
        </p:xfrm>
        <a:graphic>
          <a:graphicData uri="http://schemas.openxmlformats.org/presentationml/2006/ole">
            <p:oleObj spid="_x0000_s285698" name="Chart" r:id="rId4" imgW="8220151" imgH="5886602" progId="MSGraph.Chart.8">
              <p:embed followColorScheme="full"/>
            </p:oleObj>
          </a:graphicData>
        </a:graphic>
      </p:graphicFrame>
      <p:sp>
        <p:nvSpPr>
          <p:cNvPr id="285699" name="Text Box 3"/>
          <p:cNvSpPr txBox="1">
            <a:spLocks noChangeArrowheads="1"/>
          </p:cNvSpPr>
          <p:nvPr/>
        </p:nvSpPr>
        <p:spPr bwMode="auto">
          <a:xfrm rot="-5400000">
            <a:off x="-1130300" y="3416300"/>
            <a:ext cx="378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% of  Heart Failure Patients</a:t>
            </a:r>
          </a:p>
        </p:txBody>
      </p:sp>
      <p:sp>
        <p:nvSpPr>
          <p:cNvPr id="285700" name="Rectangle 4"/>
          <p:cNvSpPr>
            <a:spLocks noRot="1"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LVEF Measurement</a:t>
            </a:r>
          </a:p>
        </p:txBody>
      </p:sp>
      <p:sp>
        <p:nvSpPr>
          <p:cNvPr id="285702" name="Line 6"/>
          <p:cNvSpPr>
            <a:spLocks noChangeShapeType="1"/>
          </p:cNvSpPr>
          <p:nvPr/>
        </p:nvSpPr>
        <p:spPr bwMode="auto">
          <a:xfrm>
            <a:off x="2667000" y="2057400"/>
            <a:ext cx="3810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5703" name="Text Box 7"/>
          <p:cNvSpPr txBox="1">
            <a:spLocks noChangeArrowheads="1"/>
          </p:cNvSpPr>
          <p:nvPr/>
        </p:nvSpPr>
        <p:spPr bwMode="auto">
          <a:xfrm>
            <a:off x="2270125" y="2182813"/>
            <a:ext cx="1033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Top 10%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746" name="Object 2"/>
          <p:cNvGraphicFramePr>
            <a:graphicFrameLocks noChangeAspect="1"/>
          </p:cNvGraphicFramePr>
          <p:nvPr>
            <p:ph/>
          </p:nvPr>
        </p:nvGraphicFramePr>
        <p:xfrm>
          <a:off x="1241425" y="1295400"/>
          <a:ext cx="7421563" cy="5314950"/>
        </p:xfrm>
        <a:graphic>
          <a:graphicData uri="http://schemas.openxmlformats.org/presentationml/2006/ole">
            <p:oleObj spid="_x0000_s287746" name="Chart" r:id="rId4" imgW="8220151" imgH="5886602" progId="MSGraph.Chart.8">
              <p:embed followColorScheme="full"/>
            </p:oleObj>
          </a:graphicData>
        </a:graphic>
      </p:graphicFrame>
      <p:sp>
        <p:nvSpPr>
          <p:cNvPr id="287747" name="Text Box 3"/>
          <p:cNvSpPr txBox="1">
            <a:spLocks noChangeArrowheads="1"/>
          </p:cNvSpPr>
          <p:nvPr/>
        </p:nvSpPr>
        <p:spPr bwMode="auto">
          <a:xfrm rot="-5400000">
            <a:off x="-1084263" y="3675063"/>
            <a:ext cx="369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% of  HF Low EF  Patients</a:t>
            </a:r>
          </a:p>
        </p:txBody>
      </p:sp>
      <p:sp>
        <p:nvSpPr>
          <p:cNvPr id="287748" name="Rectangle 4"/>
          <p:cNvSpPr>
            <a:spLocks noRot="1" noChangeArrowheads="1"/>
          </p:cNvSpPr>
          <p:nvPr/>
        </p:nvSpPr>
        <p:spPr bwMode="auto">
          <a:xfrm>
            <a:off x="228600" y="762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ACE Inhibitors or ARBs (EF&lt;40%)</a:t>
            </a:r>
          </a:p>
        </p:txBody>
      </p:sp>
      <p:sp>
        <p:nvSpPr>
          <p:cNvPr id="287750" name="Line 6"/>
          <p:cNvSpPr>
            <a:spLocks noChangeShapeType="1"/>
          </p:cNvSpPr>
          <p:nvPr/>
        </p:nvSpPr>
        <p:spPr bwMode="auto">
          <a:xfrm>
            <a:off x="2667000" y="2057400"/>
            <a:ext cx="3810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751" name="Text Box 7"/>
          <p:cNvSpPr txBox="1">
            <a:spLocks noChangeArrowheads="1"/>
          </p:cNvSpPr>
          <p:nvPr/>
        </p:nvSpPr>
        <p:spPr bwMode="auto">
          <a:xfrm>
            <a:off x="2270125" y="2182813"/>
            <a:ext cx="1033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Top 10%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9794" name="Object 2"/>
          <p:cNvGraphicFramePr>
            <a:graphicFrameLocks noChangeAspect="1"/>
          </p:cNvGraphicFramePr>
          <p:nvPr>
            <p:ph/>
          </p:nvPr>
        </p:nvGraphicFramePr>
        <p:xfrm>
          <a:off x="1219200" y="1295400"/>
          <a:ext cx="7421563" cy="5314950"/>
        </p:xfrm>
        <a:graphic>
          <a:graphicData uri="http://schemas.openxmlformats.org/presentationml/2006/ole">
            <p:oleObj spid="_x0000_s289794" name="Chart" r:id="rId4" imgW="8220151" imgH="5886602" progId="MSGraph.Chart.8">
              <p:embed followColorScheme="full"/>
            </p:oleObj>
          </a:graphicData>
        </a:graphic>
      </p:graphicFrame>
      <p:sp>
        <p:nvSpPr>
          <p:cNvPr id="289795" name="Text Box 3"/>
          <p:cNvSpPr txBox="1">
            <a:spLocks noChangeArrowheads="1"/>
          </p:cNvSpPr>
          <p:nvPr/>
        </p:nvSpPr>
        <p:spPr bwMode="auto">
          <a:xfrm rot="-5400000">
            <a:off x="-1130300" y="3416300"/>
            <a:ext cx="378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% of  Heart Failure Patients</a:t>
            </a:r>
          </a:p>
        </p:txBody>
      </p:sp>
      <p:sp>
        <p:nvSpPr>
          <p:cNvPr id="289796" name="Rectangle 4"/>
          <p:cNvSpPr>
            <a:spLocks noRot="1"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Discharge Instructions</a:t>
            </a:r>
          </a:p>
        </p:txBody>
      </p:sp>
      <p:sp>
        <p:nvSpPr>
          <p:cNvPr id="289798" name="Text Box 6"/>
          <p:cNvSpPr txBox="1">
            <a:spLocks noChangeArrowheads="1"/>
          </p:cNvSpPr>
          <p:nvPr/>
        </p:nvSpPr>
        <p:spPr bwMode="auto">
          <a:xfrm>
            <a:off x="533400" y="6491288"/>
            <a:ext cx="7607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hlink"/>
                </a:solidFill>
              </a:rPr>
              <a:t>Hospital Compare 10/2005 to 9/2006,  U. Michigan N=549, Ann Arbor VA N=89</a:t>
            </a:r>
          </a:p>
        </p:txBody>
      </p:sp>
      <p:sp>
        <p:nvSpPr>
          <p:cNvPr id="289799" name="Line 7"/>
          <p:cNvSpPr>
            <a:spLocks noChangeShapeType="1"/>
          </p:cNvSpPr>
          <p:nvPr/>
        </p:nvSpPr>
        <p:spPr bwMode="auto">
          <a:xfrm>
            <a:off x="2682875" y="2327275"/>
            <a:ext cx="3810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800" name="Text Box 8"/>
          <p:cNvSpPr txBox="1">
            <a:spLocks noChangeArrowheads="1"/>
          </p:cNvSpPr>
          <p:nvPr/>
        </p:nvSpPr>
        <p:spPr bwMode="auto">
          <a:xfrm>
            <a:off x="2286000" y="2452688"/>
            <a:ext cx="1033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Top 10%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The Institute for Healthcare Improvement (IHI)</a:t>
            </a:r>
            <a:endParaRPr lang="en-US" sz="3600" b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2800"/>
              <a:t>Save 100,000 lives campaign</a:t>
            </a:r>
          </a:p>
          <a:p>
            <a:pPr lvl="1"/>
            <a:r>
              <a:rPr lang="en-US"/>
              <a:t>Reduce hospital mortality</a:t>
            </a:r>
          </a:p>
          <a:p>
            <a:pPr lvl="2"/>
            <a:r>
              <a:rPr lang="en-US" sz="2800"/>
              <a:t>Rapid response teams</a:t>
            </a:r>
          </a:p>
          <a:p>
            <a:pPr lvl="2"/>
            <a:r>
              <a:rPr lang="en-US" sz="2800"/>
              <a:t>Better acute MI Care</a:t>
            </a:r>
          </a:p>
          <a:p>
            <a:pPr lvl="2"/>
            <a:r>
              <a:rPr lang="en-US" sz="2800"/>
              <a:t>Prevent adverse drug events</a:t>
            </a:r>
          </a:p>
          <a:p>
            <a:pPr lvl="2"/>
            <a:r>
              <a:rPr lang="en-US" sz="2800"/>
              <a:t>Prevent central line infections</a:t>
            </a:r>
          </a:p>
          <a:p>
            <a:pPr lvl="2"/>
            <a:r>
              <a:rPr lang="en-US" sz="2800"/>
              <a:t>Prevent ventilator-associated pneumonia</a:t>
            </a:r>
          </a:p>
          <a:p>
            <a:pPr lvl="2"/>
            <a:r>
              <a:rPr lang="en-US" sz="2800"/>
              <a:t>Prevent surgical site infections</a:t>
            </a:r>
            <a:endParaRPr lang="en-US" sz="2800">
              <a:solidFill>
                <a:srgbClr val="000066"/>
              </a:solidFill>
            </a:endParaRPr>
          </a:p>
        </p:txBody>
      </p:sp>
      <p:pic>
        <p:nvPicPr>
          <p:cNvPr id="299015" name="Picture 7" descr="100k lives logo, 500px wide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105400" y="5719763"/>
            <a:ext cx="4038600" cy="1138237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490" name="Object 2"/>
          <p:cNvGraphicFramePr>
            <a:graphicFrameLocks noChangeAspect="1"/>
          </p:cNvGraphicFramePr>
          <p:nvPr>
            <p:ph/>
          </p:nvPr>
        </p:nvGraphicFramePr>
        <p:xfrm>
          <a:off x="1230313" y="1225550"/>
          <a:ext cx="7913687" cy="5632450"/>
        </p:xfrm>
        <a:graphic>
          <a:graphicData uri="http://schemas.openxmlformats.org/presentationml/2006/ole">
            <p:oleObj spid="_x0000_s63490" name="Chart" r:id="rId4" imgW="8229600" imgH="5857951" progId="MSGraph.Chart.8">
              <p:embed followColorScheme="full"/>
            </p:oleObj>
          </a:graphicData>
        </a:graphic>
      </p:graphicFrame>
      <p:sp>
        <p:nvSpPr>
          <p:cNvPr id="63491" name="Text Box 3"/>
          <p:cNvSpPr txBox="1">
            <a:spLocks noChangeArrowheads="1"/>
          </p:cNvSpPr>
          <p:nvPr/>
        </p:nvSpPr>
        <p:spPr bwMode="auto">
          <a:xfrm rot="-5400000">
            <a:off x="-1092200" y="3454400"/>
            <a:ext cx="370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% of Heart Failure Patients</a:t>
            </a:r>
          </a:p>
        </p:txBody>
      </p:sp>
      <p:sp>
        <p:nvSpPr>
          <p:cNvPr id="63493" name="Rectangle 5"/>
          <p:cNvSpPr>
            <a:spLocks noRot="1"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 CHF Performance 2004-2005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Outcome: VA and CMS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6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/>
              <a:t>Mortality Rating: CMS</a:t>
            </a:r>
          </a:p>
        </p:txBody>
      </p:sp>
      <p:graphicFrame>
        <p:nvGraphicFramePr>
          <p:cNvPr id="275546" name="Group 90"/>
          <p:cNvGraphicFramePr>
            <a:graphicFrameLocks noGrp="1"/>
          </p:cNvGraphicFramePr>
          <p:nvPr/>
        </p:nvGraphicFramePr>
        <p:xfrm>
          <a:off x="762000" y="1295400"/>
          <a:ext cx="7620000" cy="3233738"/>
        </p:xfrm>
        <a:graphic>
          <a:graphicData uri="http://schemas.openxmlformats.org/drawingml/2006/table">
            <a:tbl>
              <a:tblPr/>
              <a:tblGrid>
                <a:gridCol w="3276600"/>
                <a:gridCol w="1371600"/>
                <a:gridCol w="1676400"/>
                <a:gridCol w="1295400"/>
              </a:tblGrid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Number of Hospitals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Heart Failure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Below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Average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Above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U.S. (30d 11%)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4734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Acute MI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U.S. (30d 16%)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4453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 Trends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VA Admissions with principal diagnosis of heart failure.</a:t>
            </a:r>
          </a:p>
          <a:p>
            <a:r>
              <a:rPr lang="en-US"/>
              <a:t>1998-2005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z="4000"/>
              <a:t>VA Heart Failure 30-Day Readmission</a:t>
            </a:r>
          </a:p>
        </p:txBody>
      </p:sp>
      <p:graphicFrame>
        <p:nvGraphicFramePr>
          <p:cNvPr id="307204" name="Object 4"/>
          <p:cNvGraphicFramePr>
            <a:graphicFrameLocks noChangeAspect="1"/>
          </p:cNvGraphicFramePr>
          <p:nvPr>
            <p:ph idx="1"/>
          </p:nvPr>
        </p:nvGraphicFramePr>
        <p:xfrm>
          <a:off x="685800" y="1752600"/>
          <a:ext cx="7353300" cy="4819650"/>
        </p:xfrm>
        <a:graphic>
          <a:graphicData uri="http://schemas.openxmlformats.org/presentationml/2006/ole">
            <p:oleObj spid="_x0000_s307204" name="Chart" r:id="rId4" imgW="7353300" imgH="4819802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z="4000"/>
              <a:t>VA Heart Failure 30-Day Mortality</a:t>
            </a:r>
          </a:p>
        </p:txBody>
      </p:sp>
      <p:graphicFrame>
        <p:nvGraphicFramePr>
          <p:cNvPr id="309251" name="Object 3"/>
          <p:cNvGraphicFramePr>
            <a:graphicFrameLocks noChangeAspect="1"/>
          </p:cNvGraphicFramePr>
          <p:nvPr>
            <p:ph idx="1"/>
          </p:nvPr>
        </p:nvGraphicFramePr>
        <p:xfrm>
          <a:off x="685800" y="1752600"/>
          <a:ext cx="7353300" cy="4819650"/>
        </p:xfrm>
        <a:graphic>
          <a:graphicData uri="http://schemas.openxmlformats.org/presentationml/2006/ole">
            <p:oleObj spid="_x0000_s309251" name="Chart" r:id="rId4" imgW="7353300" imgH="4819802" progId="MSGraph.Chart.8">
              <p:embed followColorScheme="full"/>
            </p:oleObj>
          </a:graphicData>
        </a:graphic>
      </p:graphicFrame>
      <p:sp>
        <p:nvSpPr>
          <p:cNvPr id="309252" name="Text Box 4"/>
          <p:cNvSpPr txBox="1">
            <a:spLocks noChangeArrowheads="1"/>
          </p:cNvSpPr>
          <p:nvPr/>
        </p:nvSpPr>
        <p:spPr bwMode="auto">
          <a:xfrm>
            <a:off x="6781800" y="1447800"/>
            <a:ext cx="139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hlink"/>
                </a:solidFill>
              </a:rPr>
              <a:t>CMS 11%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Process of care is good compared to CMS, but has room for improvement.</a:t>
            </a:r>
          </a:p>
          <a:p>
            <a:r>
              <a:rPr lang="en-US"/>
              <a:t>Difficult to judge outcome measures.</a:t>
            </a:r>
          </a:p>
          <a:p>
            <a:r>
              <a:rPr lang="en-US"/>
              <a:t>Focus area: discharge-handoff</a:t>
            </a:r>
          </a:p>
          <a:p>
            <a:pPr lvl="1"/>
            <a:r>
              <a:rPr lang="en-US"/>
              <a:t>Patient contract</a:t>
            </a:r>
          </a:p>
          <a:p>
            <a:pPr lvl="1"/>
            <a:r>
              <a:rPr lang="en-US"/>
              <a:t>Early Follow-up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100K Lives Campaign</a:t>
            </a:r>
            <a:endParaRPr lang="en-US" b="0"/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438400"/>
            <a:ext cx="8153400" cy="2209800"/>
          </a:xfrm>
        </p:spPr>
        <p:txBody>
          <a:bodyPr/>
          <a:lstStyle/>
          <a:p>
            <a:r>
              <a:rPr lang="en-US" sz="2800"/>
              <a:t>3100 Hospitals participated</a:t>
            </a:r>
          </a:p>
          <a:p>
            <a:pPr lvl="1"/>
            <a:r>
              <a:rPr lang="en-US" sz="2400"/>
              <a:t>18 months</a:t>
            </a:r>
          </a:p>
          <a:p>
            <a:r>
              <a:rPr lang="en-US" sz="2800"/>
              <a:t>124,000 lives saved</a:t>
            </a:r>
          </a:p>
        </p:txBody>
      </p:sp>
      <p:pic>
        <p:nvPicPr>
          <p:cNvPr id="326662" name="Picture 6" descr="100k lives logo, 500px wide"/>
          <p:cNvPicPr>
            <a:picLocks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105400" y="5719763"/>
            <a:ext cx="4038600" cy="1138237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3590" name="Picture 6" descr="IMPACT_ne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382588"/>
            <a:ext cx="6934200" cy="1958975"/>
          </a:xfrm>
          <a:prstGeom prst="rect">
            <a:avLst/>
          </a:prstGeom>
          <a:noFill/>
        </p:spPr>
      </p:pic>
      <p:pic>
        <p:nvPicPr>
          <p:cNvPr id="323592" name="Picture 8" descr="IMPAC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2546350"/>
            <a:ext cx="6553200" cy="4311650"/>
          </a:xfrm>
          <a:prstGeom prst="rect">
            <a:avLst/>
          </a:prstGeom>
          <a:noFill/>
        </p:spPr>
      </p:pic>
      <p:sp>
        <p:nvSpPr>
          <p:cNvPr id="323593" name="Text Box 9"/>
          <p:cNvSpPr txBox="1">
            <a:spLocks noChangeArrowheads="1"/>
          </p:cNvSpPr>
          <p:nvPr/>
        </p:nvSpPr>
        <p:spPr bwMode="auto">
          <a:xfrm>
            <a:off x="7010400" y="3048000"/>
            <a:ext cx="18859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u="sng">
                <a:solidFill>
                  <a:schemeClr val="hlink"/>
                </a:solidFill>
              </a:rPr>
              <a:t>VA Members</a:t>
            </a:r>
          </a:p>
          <a:p>
            <a:r>
              <a:rPr lang="en-US" sz="2400" b="0">
                <a:solidFill>
                  <a:schemeClr val="hlink"/>
                </a:solidFill>
              </a:rPr>
              <a:t>West Roxbury</a:t>
            </a:r>
          </a:p>
          <a:p>
            <a:r>
              <a:rPr lang="en-US" sz="2400" b="0">
                <a:solidFill>
                  <a:schemeClr val="hlink"/>
                </a:solidFill>
              </a:rPr>
              <a:t>Tampa</a:t>
            </a:r>
          </a:p>
          <a:p>
            <a:r>
              <a:rPr lang="en-US" sz="2400" b="0">
                <a:solidFill>
                  <a:schemeClr val="hlink"/>
                </a:solidFill>
              </a:rPr>
              <a:t>VISN 23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05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762000"/>
            <a:ext cx="8039100" cy="3789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/>
              <a:t>The Institute for Healthcare Improvement</a:t>
            </a:r>
            <a:endParaRPr lang="en-US" sz="4000" b="0"/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8"/>
            <a:ext cx="84582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Many more patients are </a:t>
            </a:r>
            <a:r>
              <a:rPr lang="en-US" b="1" u="sng"/>
              <a:t>harmed</a:t>
            </a:r>
            <a:r>
              <a:rPr lang="en-US"/>
              <a:t> than killed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37 million hospitalizations/year in the US</a:t>
            </a:r>
          </a:p>
          <a:p>
            <a:pPr lvl="1">
              <a:lnSpc>
                <a:spcPct val="90000"/>
              </a:lnSpc>
            </a:pPr>
            <a:r>
              <a:rPr lang="en-US"/>
              <a:t>40-50 injuries/100 admissions</a:t>
            </a:r>
          </a:p>
          <a:p>
            <a:pPr lvl="1">
              <a:lnSpc>
                <a:spcPct val="90000"/>
              </a:lnSpc>
            </a:pPr>
            <a:r>
              <a:rPr lang="en-US"/>
              <a:t>15 million are harmed/year in US hospitals</a:t>
            </a:r>
          </a:p>
          <a:p>
            <a:pPr lvl="2">
              <a:lnSpc>
                <a:spcPct val="90000"/>
              </a:lnSpc>
            </a:pPr>
            <a:r>
              <a:rPr lang="en-US"/>
              <a:t>40,000 / day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 b="1"/>
              <a:t>Goal:  	Eliminate harm to 5 million 				patients over the next two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IHI Definition of Medical Harm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3200400"/>
          </a:xfrm>
        </p:spPr>
        <p:txBody>
          <a:bodyPr/>
          <a:lstStyle/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en-US" sz="2800"/>
              <a:t>	Unintended physical injury resulting from or contributed to by medical care (including the absence of indicated medical treatment), that requires additional monitoring, treatment or hospitalization, or that results in death.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endParaRPr lang="en-US" sz="2800"/>
          </a:p>
        </p:txBody>
      </p:sp>
      <p:pic>
        <p:nvPicPr>
          <p:cNvPr id="301060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477000" y="5600700"/>
            <a:ext cx="2667000" cy="12573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IHI</a:t>
            </a:r>
            <a:br>
              <a:rPr lang="en-US" sz="4000"/>
            </a:br>
            <a:r>
              <a:rPr lang="en-US" sz="4000"/>
              <a:t>Save 5 Million Lives From Harm 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543800" cy="3505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Prevent pressure ulcers</a:t>
            </a:r>
          </a:p>
          <a:p>
            <a:pPr>
              <a:lnSpc>
                <a:spcPct val="90000"/>
              </a:lnSpc>
            </a:pPr>
            <a:r>
              <a:rPr lang="en-US" sz="2800"/>
              <a:t>Reduce MRSA</a:t>
            </a:r>
          </a:p>
          <a:p>
            <a:pPr>
              <a:lnSpc>
                <a:spcPct val="90000"/>
              </a:lnSpc>
            </a:pPr>
            <a:r>
              <a:rPr lang="en-US" sz="2800"/>
              <a:t>Prevent harm from high-alert medications</a:t>
            </a:r>
          </a:p>
          <a:p>
            <a:pPr>
              <a:lnSpc>
                <a:spcPct val="90000"/>
              </a:lnSpc>
            </a:pPr>
            <a:r>
              <a:rPr lang="en-US" sz="2800"/>
              <a:t>Reduce Surgical Complications</a:t>
            </a: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66FFFF"/>
                </a:solidFill>
              </a:rPr>
              <a:t>Deliver reliable </a:t>
            </a:r>
            <a:r>
              <a:rPr lang="en-US" sz="2800" b="1" u="sng">
                <a:solidFill>
                  <a:srgbClr val="66FFFF"/>
                </a:solidFill>
              </a:rPr>
              <a:t>evidence</a:t>
            </a:r>
            <a:r>
              <a:rPr lang="en-US" sz="2800" b="1">
                <a:solidFill>
                  <a:srgbClr val="66FFFF"/>
                </a:solidFill>
              </a:rPr>
              <a:t>-</a:t>
            </a:r>
            <a:r>
              <a:rPr lang="en-US" sz="2800" b="1" u="sng">
                <a:solidFill>
                  <a:srgbClr val="66FFFF"/>
                </a:solidFill>
              </a:rPr>
              <a:t>based</a:t>
            </a:r>
            <a:r>
              <a:rPr lang="en-US" sz="2800" b="1">
                <a:solidFill>
                  <a:srgbClr val="66FFFF"/>
                </a:solidFill>
              </a:rPr>
              <a:t> care for heart failure</a:t>
            </a:r>
          </a:p>
          <a:p>
            <a:pPr>
              <a:lnSpc>
                <a:spcPct val="90000"/>
              </a:lnSpc>
            </a:pPr>
            <a:r>
              <a:rPr lang="en-US" sz="2800"/>
              <a:t>Get boards on board</a:t>
            </a:r>
          </a:p>
        </p:txBody>
      </p:sp>
      <p:pic>
        <p:nvPicPr>
          <p:cNvPr id="305158" name="Picture 6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324600" y="5529263"/>
            <a:ext cx="2819400" cy="132873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IHI 5 Million Lives Campaign: </a:t>
            </a:r>
            <a:br>
              <a:rPr lang="en-US" sz="4000"/>
            </a:br>
            <a:r>
              <a:rPr lang="en-US" sz="4000"/>
              <a:t>Heart Failure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3124200"/>
          </a:xfrm>
        </p:spPr>
        <p:txBody>
          <a:bodyPr/>
          <a:lstStyle/>
          <a:p>
            <a:r>
              <a:rPr lang="en-US" sz="2800"/>
              <a:t>Goal:  Deliver reliable evidence-based care for congestive heart failure … to reduce admissions.</a:t>
            </a:r>
          </a:p>
          <a:p>
            <a:pPr lvl="1"/>
            <a:r>
              <a:rPr lang="en-US" sz="2400"/>
              <a:t>Reduce the readmission rate by 50% by December 2008</a:t>
            </a:r>
          </a:p>
        </p:txBody>
      </p:sp>
      <p:pic>
        <p:nvPicPr>
          <p:cNvPr id="293895" name="Picture 7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629400" y="5672138"/>
            <a:ext cx="2514600" cy="1185862"/>
          </a:xfrm>
          <a:noFill/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4976</TotalTime>
  <Words>1116</Words>
  <Application>Microsoft PowerPoint</Application>
  <PresentationFormat>On-screen Show (4:3)</PresentationFormat>
  <Paragraphs>249</Paragraphs>
  <Slides>26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Garamond</vt:lpstr>
      <vt:lpstr>Times New Roman</vt:lpstr>
      <vt:lpstr>Wingdings</vt:lpstr>
      <vt:lpstr>Stream</vt:lpstr>
      <vt:lpstr>Microsoft Graph Chart</vt:lpstr>
      <vt:lpstr>VA Heart Failure and IHI’s Five Million Lives Campaign</vt:lpstr>
      <vt:lpstr>The Institute for Healthcare Improvement (IHI)</vt:lpstr>
      <vt:lpstr>100K Lives Campaign</vt:lpstr>
      <vt:lpstr>Slide 4</vt:lpstr>
      <vt:lpstr>Slide 5</vt:lpstr>
      <vt:lpstr>The Institute for Healthcare Improvement</vt:lpstr>
      <vt:lpstr>IHI Definition of Medical Harm</vt:lpstr>
      <vt:lpstr>IHI Save 5 Million Lives From Harm </vt:lpstr>
      <vt:lpstr>IHI 5 Million Lives Campaign:  Heart Failure</vt:lpstr>
      <vt:lpstr>Heart Failure Key Interventions</vt:lpstr>
      <vt:lpstr>Heart Failure  Other Interventions to Consider</vt:lpstr>
      <vt:lpstr>Getting Started</vt:lpstr>
      <vt:lpstr>Discharge Checklist</vt:lpstr>
      <vt:lpstr>IHI:  Recommended Actions</vt:lpstr>
      <vt:lpstr>IHI:  Recommended Actions</vt:lpstr>
      <vt:lpstr>Process of Care VA and CMS</vt:lpstr>
      <vt:lpstr>Slide 17</vt:lpstr>
      <vt:lpstr>Slide 18</vt:lpstr>
      <vt:lpstr>Slide 19</vt:lpstr>
      <vt:lpstr>Slide 20</vt:lpstr>
      <vt:lpstr>Outcome: VA and CMS</vt:lpstr>
      <vt:lpstr>Mortality Rating: CMS</vt:lpstr>
      <vt:lpstr>VA Trends</vt:lpstr>
      <vt:lpstr>VA Heart Failure 30-Day Readmission</vt:lpstr>
      <vt:lpstr>VA Heart Failure 30-Day Mortality</vt:lpstr>
      <vt:lpstr>Summary</vt:lpstr>
    </vt:vector>
  </TitlesOfParts>
  <Company>DEPT. OF VETERANS AFFAIRS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of Heart Failure Care</dc:title>
  <dc:creator>vhapalheidep</dc:creator>
  <cp:lastModifiedBy>vhapalsahaya</cp:lastModifiedBy>
  <cp:revision>142</cp:revision>
  <dcterms:created xsi:type="dcterms:W3CDTF">2006-09-08T17:31:06Z</dcterms:created>
  <dcterms:modified xsi:type="dcterms:W3CDTF">2007-11-01T22:44:32Z</dcterms:modified>
</cp:coreProperties>
</file>