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77" r:id="rId3"/>
    <p:sldId id="266" r:id="rId4"/>
    <p:sldId id="280" r:id="rId5"/>
    <p:sldId id="278" r:id="rId6"/>
    <p:sldId id="287" r:id="rId7"/>
    <p:sldId id="279" r:id="rId8"/>
    <p:sldId id="288" r:id="rId9"/>
    <p:sldId id="281" r:id="rId10"/>
    <p:sldId id="268" r:id="rId11"/>
    <p:sldId id="273" r:id="rId12"/>
    <p:sldId id="269" r:id="rId13"/>
    <p:sldId id="267" r:id="rId14"/>
    <p:sldId id="286" r:id="rId15"/>
    <p:sldId id="264" r:id="rId16"/>
    <p:sldId id="285" r:id="rId17"/>
  </p:sldIdLst>
  <p:sldSz cx="9144000" cy="6858000" type="screen4x3"/>
  <p:notesSz cx="9296400" cy="14782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07" autoAdjust="0"/>
    <p:restoredTop sz="94643" autoAdjust="0"/>
  </p:normalViewPr>
  <p:slideViewPr>
    <p:cSldViewPr>
      <p:cViewPr>
        <p:scale>
          <a:sx n="60" d="100"/>
          <a:sy n="60" d="100"/>
        </p:scale>
        <p:origin x="-1812" y="-1080"/>
      </p:cViewPr>
      <p:guideLst>
        <p:guide orient="horz" pos="2160"/>
        <p:guide pos="2880"/>
      </p:guideLst>
    </p:cSldViewPr>
  </p:slideViewPr>
  <p:outlineViewPr>
    <p:cViewPr>
      <p:scale>
        <a:sx n="33" d="100"/>
        <a:sy n="33" d="100"/>
      </p:scale>
      <p:origin x="0" y="275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739775"/>
          </a:xfrm>
          <a:prstGeom prst="rect">
            <a:avLst/>
          </a:prstGeom>
        </p:spPr>
        <p:txBody>
          <a:bodyPr vert="horz" lIns="91440" tIns="45720" rIns="91440" bIns="45720" rtlCol="0"/>
          <a:lstStyle>
            <a:lvl1pPr algn="r">
              <a:defRPr sz="1200"/>
            </a:lvl1pPr>
          </a:lstStyle>
          <a:p>
            <a:fld id="{47F53CF4-5197-4DBC-9258-7B31B072538E}" type="datetimeFigureOut">
              <a:rPr lang="en-US" smtClean="0"/>
              <a:pPr/>
              <a:t>2/3/2009</a:t>
            </a:fld>
            <a:endParaRPr lang="en-US"/>
          </a:p>
        </p:txBody>
      </p:sp>
      <p:sp>
        <p:nvSpPr>
          <p:cNvPr id="4" name="Slide Image Placeholder 3"/>
          <p:cNvSpPr>
            <a:spLocks noGrp="1" noRot="1" noChangeAspect="1"/>
          </p:cNvSpPr>
          <p:nvPr>
            <p:ph type="sldImg" idx="2"/>
          </p:nvPr>
        </p:nvSpPr>
        <p:spPr>
          <a:xfrm>
            <a:off x="952500" y="1108075"/>
            <a:ext cx="7391400" cy="5543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7021513"/>
            <a:ext cx="7435850" cy="6653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4041438"/>
            <a:ext cx="4029075" cy="738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14041438"/>
            <a:ext cx="4029075" cy="738187"/>
          </a:xfrm>
          <a:prstGeom prst="rect">
            <a:avLst/>
          </a:prstGeom>
        </p:spPr>
        <p:txBody>
          <a:bodyPr vert="horz" lIns="91440" tIns="45720" rIns="91440" bIns="45720" rtlCol="0" anchor="b"/>
          <a:lstStyle>
            <a:lvl1pPr algn="r">
              <a:defRPr sz="1200"/>
            </a:lvl1pPr>
          </a:lstStyle>
          <a:p>
            <a:fld id="{FAE243C0-3B7F-4732-977A-07E211E2A1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AAC </a:t>
            </a:r>
            <a:r>
              <a:rPr lang="en-US" dirty="0" err="1" smtClean="0"/>
              <a:t>Fermilab</a:t>
            </a:r>
            <a:r>
              <a:rPr lang="en-US" dirty="0" smtClean="0"/>
              <a:t>, </a:t>
            </a:r>
            <a:r>
              <a:rPr lang="en-US" dirty="0" err="1" smtClean="0"/>
              <a:t>Febr</a:t>
            </a:r>
            <a:r>
              <a:rPr lang="en-US" dirty="0" smtClean="0"/>
              <a:t>. 04, 2009</a:t>
            </a:r>
            <a:endParaRPr lang="en-US" dirty="0"/>
          </a:p>
        </p:txBody>
      </p:sp>
      <p:sp>
        <p:nvSpPr>
          <p:cNvPr id="4" name="Slide Number Placeholder 3"/>
          <p:cNvSpPr>
            <a:spLocks noGrp="1"/>
          </p:cNvSpPr>
          <p:nvPr>
            <p:ph type="sldNum" sz="quarter" idx="10"/>
          </p:nvPr>
        </p:nvSpPr>
        <p:spPr/>
        <p:txBody>
          <a:bodyPr/>
          <a:lstStyle/>
          <a:p>
            <a:fld id="{FAE243C0-3B7F-4732-977A-07E211E2A1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endParaRPr lang="en-US" dirty="0"/>
          </a:p>
        </p:txBody>
      </p:sp>
      <p:sp>
        <p:nvSpPr>
          <p:cNvPr id="4" name="Slide Number Placeholder 3"/>
          <p:cNvSpPr>
            <a:spLocks noGrp="1"/>
          </p:cNvSpPr>
          <p:nvPr>
            <p:ph type="sldNum" sz="quarter" idx="10"/>
          </p:nvPr>
        </p:nvSpPr>
        <p:spPr/>
        <p:txBody>
          <a:bodyPr/>
          <a:lstStyle/>
          <a:p>
            <a:fld id="{FAE243C0-3B7F-4732-977A-07E211E2A12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E243C0-3B7F-4732-977A-07E211E2A1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E243C0-3B7F-4732-977A-07E211E2A12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47A303B-34C7-407E-B2B8-3E63E69DEE4E}" type="slidenum">
              <a:rPr lang="en-US" smtClean="0"/>
              <a:pPr/>
              <a:t>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Composed as a system of short rings…,</a:t>
            </a:r>
          </a:p>
          <a:p>
            <a:r>
              <a:rPr lang="en-US" dirty="0" smtClean="0"/>
              <a:t>but, there is rotating dipole and even </a:t>
            </a:r>
            <a:r>
              <a:rPr lang="en-US" dirty="0" err="1" smtClean="0"/>
              <a:t>quadrupole</a:t>
            </a:r>
            <a:endParaRPr lang="en-US" dirty="0" smtClean="0"/>
          </a:p>
          <a:p>
            <a:r>
              <a:rPr lang="en-US" dirty="0" smtClean="0"/>
              <a:t>Mode (and other, if needed)</a:t>
            </a:r>
            <a:endParaRPr lang="en-US" dirty="0"/>
          </a:p>
        </p:txBody>
      </p:sp>
      <p:sp>
        <p:nvSpPr>
          <p:cNvPr id="4" name="Slide Number Placeholder 3"/>
          <p:cNvSpPr>
            <a:spLocks noGrp="1"/>
          </p:cNvSpPr>
          <p:nvPr>
            <p:ph type="sldNum" sz="quarter" idx="10"/>
          </p:nvPr>
        </p:nvSpPr>
        <p:spPr/>
        <p:txBody>
          <a:bodyPr/>
          <a:lstStyle/>
          <a:p>
            <a:fld id="{FAE243C0-3B7F-4732-977A-07E211E2A12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257"/>
          <p:cNvGrpSpPr>
            <a:grpSpLocks/>
          </p:cNvGrpSpPr>
          <p:nvPr userDrawn="1"/>
        </p:nvGrpSpPr>
        <p:grpSpPr bwMode="auto">
          <a:xfrm>
            <a:off x="0" y="0"/>
            <a:ext cx="1828800" cy="685800"/>
            <a:chOff x="735" y="240"/>
            <a:chExt cx="3777" cy="1248"/>
          </a:xfrm>
        </p:grpSpPr>
        <p:graphicFrame>
          <p:nvGraphicFramePr>
            <p:cNvPr id="5" name="Object 2"/>
            <p:cNvGraphicFramePr>
              <a:graphicFrameLocks noChangeAspect="1"/>
            </p:cNvGraphicFramePr>
            <p:nvPr/>
          </p:nvGraphicFramePr>
          <p:xfrm>
            <a:off x="735" y="240"/>
            <a:ext cx="849" cy="1248"/>
          </p:xfrm>
          <a:graphic>
            <a:graphicData uri="http://schemas.openxmlformats.org/presentationml/2006/ole">
              <p:oleObj spid="_x0000_s33794" name="Image" r:id="rId3" imgW="8673016" imgH="12444444" progId="">
                <p:embed/>
              </p:oleObj>
            </a:graphicData>
          </a:graphic>
        </p:graphicFrame>
        <p:sp>
          <p:nvSpPr>
            <p:cNvPr id="6"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pic>
        <p:nvPicPr>
          <p:cNvPr id="7" name="Picture 10" descr="hampton"/>
          <p:cNvPicPr>
            <a:picLocks noChangeAspect="1" noChangeArrowheads="1"/>
          </p:cNvPicPr>
          <p:nvPr userDrawn="1"/>
        </p:nvPicPr>
        <p:blipFill>
          <a:blip r:embed="rId4"/>
          <a:srcRect/>
          <a:stretch>
            <a:fillRect/>
          </a:stretch>
        </p:blipFill>
        <p:spPr bwMode="auto">
          <a:xfrm>
            <a:off x="0" y="5940425"/>
            <a:ext cx="1371600" cy="9175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JLABMuons">
    <p:spTree>
      <p:nvGrpSpPr>
        <p:cNvPr id="1" name=""/>
        <p:cNvGrpSpPr/>
        <p:nvPr/>
      </p:nvGrpSpPr>
      <p:grpSpPr>
        <a:xfrm>
          <a:off x="0" y="0"/>
          <a:ext cx="0" cy="0"/>
          <a:chOff x="0" y="0"/>
          <a:chExt cx="0" cy="0"/>
        </a:xfrm>
      </p:grpSpPr>
      <p:grpSp>
        <p:nvGrpSpPr>
          <p:cNvPr id="4" name="Group 4257"/>
          <p:cNvGrpSpPr>
            <a:grpSpLocks/>
          </p:cNvGrpSpPr>
          <p:nvPr/>
        </p:nvGrpSpPr>
        <p:grpSpPr bwMode="auto">
          <a:xfrm>
            <a:off x="0" y="0"/>
            <a:ext cx="1828800" cy="685800"/>
            <a:chOff x="735" y="240"/>
            <a:chExt cx="3777" cy="1248"/>
          </a:xfrm>
        </p:grpSpPr>
        <p:graphicFrame>
          <p:nvGraphicFramePr>
            <p:cNvPr id="6" name="Object 2"/>
            <p:cNvGraphicFramePr>
              <a:graphicFrameLocks noChangeAspect="1"/>
            </p:cNvGraphicFramePr>
            <p:nvPr/>
          </p:nvGraphicFramePr>
          <p:xfrm>
            <a:off x="735" y="240"/>
            <a:ext cx="849" cy="1248"/>
          </p:xfrm>
          <a:graphic>
            <a:graphicData uri="http://schemas.openxmlformats.org/presentationml/2006/ole">
              <p:oleObj spid="_x0000_s34818" name="Image" r:id="rId3" imgW="8673016" imgH="12444444" progId="">
                <p:embed/>
              </p:oleObj>
            </a:graphicData>
          </a:graphic>
        </p:graphicFrame>
        <p:sp>
          <p:nvSpPr>
            <p:cNvPr id="7"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990600" y="0"/>
            <a:ext cx="6934200" cy="639763"/>
          </a:xfrm>
        </p:spPr>
        <p:txBody>
          <a:bodyPr/>
          <a:lstStyle/>
          <a:p>
            <a:r>
              <a:rPr lang="en-US" smtClean="0"/>
              <a:t>Click to edit Master title style</a:t>
            </a:r>
            <a:endParaRPr lang="en-US" dirty="0"/>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838200"/>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2580" name="Line 4"/>
          <p:cNvSpPr>
            <a:spLocks noChangeShapeType="1"/>
          </p:cNvSpPr>
          <p:nvPr/>
        </p:nvSpPr>
        <p:spPr bwMode="auto">
          <a:xfrm>
            <a:off x="0" y="685800"/>
            <a:ext cx="9144000" cy="0"/>
          </a:xfrm>
          <a:prstGeom prst="line">
            <a:avLst/>
          </a:prstGeom>
          <a:noFill/>
          <a:ln w="57150">
            <a:solidFill>
              <a:srgbClr val="00279F"/>
            </a:solidFill>
            <a:round/>
            <a:headEnd/>
            <a:tailEnd/>
          </a:ln>
          <a:effectLst/>
        </p:spPr>
        <p:txBody>
          <a:bodyPr wrap="none" anchor="ctr"/>
          <a:lstStyle/>
          <a:p>
            <a:pPr>
              <a:defRPr/>
            </a:pPr>
            <a:endParaRPr lang="en-US"/>
          </a:p>
        </p:txBody>
      </p:sp>
      <p:sp>
        <p:nvSpPr>
          <p:cNvPr id="792582" name="Line 6"/>
          <p:cNvSpPr>
            <a:spLocks noChangeShapeType="1"/>
          </p:cNvSpPr>
          <p:nvPr/>
        </p:nvSpPr>
        <p:spPr bwMode="auto">
          <a:xfrm>
            <a:off x="0" y="6500813"/>
            <a:ext cx="9140825" cy="0"/>
          </a:xfrm>
          <a:prstGeom prst="line">
            <a:avLst/>
          </a:prstGeom>
          <a:noFill/>
          <a:ln w="92075">
            <a:solidFill>
              <a:srgbClr val="00279F"/>
            </a:solidFill>
            <a:round/>
            <a:headEnd/>
            <a:tailEnd/>
          </a:ln>
          <a:effectLst/>
        </p:spPr>
        <p:txBody>
          <a:bodyPr wrap="none" anchor="ctr"/>
          <a:lstStyle/>
          <a:p>
            <a:pPr>
              <a:defRPr/>
            </a:pPr>
            <a:endParaRPr lang="en-US"/>
          </a:p>
        </p:txBody>
      </p:sp>
      <p:sp>
        <p:nvSpPr>
          <p:cNvPr id="792584" name="Rectangle 8"/>
          <p:cNvSpPr>
            <a:spLocks noChangeArrowheads="1"/>
          </p:cNvSpPr>
          <p:nvPr/>
        </p:nvSpPr>
        <p:spPr bwMode="auto">
          <a:xfrm>
            <a:off x="2743200" y="6383338"/>
            <a:ext cx="4038600" cy="169862"/>
          </a:xfrm>
          <a:prstGeom prst="rect">
            <a:avLst/>
          </a:prstGeom>
          <a:solidFill>
            <a:schemeClr val="bg1"/>
          </a:solidFill>
          <a:ln w="9525">
            <a:noFill/>
            <a:miter lim="800000"/>
            <a:headEnd/>
            <a:tailEnd/>
          </a:ln>
        </p:spPr>
        <p:txBody>
          <a:bodyPr lIns="0" tIns="0" rIns="0" bIns="0">
            <a:spAutoFit/>
          </a:bodyPr>
          <a:lstStyle/>
          <a:p>
            <a:pPr>
              <a:lnSpc>
                <a:spcPct val="80000"/>
              </a:lnSpc>
              <a:defRPr/>
            </a:pPr>
            <a:r>
              <a:rPr lang="en-US" sz="1400" b="1">
                <a:solidFill>
                  <a:srgbClr val="339966"/>
                </a:solidFill>
                <a:latin typeface="Century Schoolbook" pitchFamily="18" charset="0"/>
              </a:rPr>
              <a:t> </a:t>
            </a:r>
            <a:r>
              <a:rPr lang="en-US" b="1">
                <a:solidFill>
                  <a:srgbClr val="339966"/>
                </a:solidFill>
                <a:latin typeface="Century Schoolbook" pitchFamily="18" charset="0"/>
              </a:rPr>
              <a:t>Thomas Jefferson National Accelerator Facility</a:t>
            </a:r>
          </a:p>
        </p:txBody>
      </p:sp>
      <p:sp>
        <p:nvSpPr>
          <p:cNvPr id="792586" name="Rectangle 10"/>
          <p:cNvSpPr>
            <a:spLocks noChangeArrowheads="1"/>
          </p:cNvSpPr>
          <p:nvPr/>
        </p:nvSpPr>
        <p:spPr bwMode="auto">
          <a:xfrm>
            <a:off x="6783388" y="6411913"/>
            <a:ext cx="428625" cy="168275"/>
          </a:xfrm>
          <a:prstGeom prst="rect">
            <a:avLst/>
          </a:prstGeom>
          <a:noFill/>
          <a:ln w="9525">
            <a:noFill/>
            <a:miter lim="800000"/>
            <a:headEnd/>
            <a:tailEnd/>
          </a:ln>
          <a:effectLst/>
        </p:spPr>
        <p:txBody>
          <a:bodyPr wrap="none">
            <a:spAutoFit/>
          </a:bodyPr>
          <a:lstStyle/>
          <a:p>
            <a:pPr algn="ctr">
              <a:defRPr/>
            </a:pPr>
            <a:r>
              <a:rPr lang="en-US" altLang="en-US" sz="500" b="1">
                <a:solidFill>
                  <a:schemeClr val="bg1"/>
                </a:solidFill>
              </a:rPr>
              <a:t>Page </a:t>
            </a:r>
            <a:fld id="{15F69884-AC0B-41F5-BAA8-BEB0C7A6F232}" type="slidenum">
              <a:rPr lang="en-US" altLang="en-US" sz="500" b="1">
                <a:solidFill>
                  <a:schemeClr val="bg1"/>
                </a:solidFill>
              </a:rPr>
              <a:pPr algn="ctr">
                <a:defRPr/>
              </a:pPr>
              <a:t>‹#›</a:t>
            </a:fld>
            <a:endParaRPr lang="en-US" sz="500" b="1">
              <a:solidFill>
                <a:schemeClr val="bg1"/>
              </a:solidFill>
            </a:endParaRPr>
          </a:p>
        </p:txBody>
      </p:sp>
      <p:grpSp>
        <p:nvGrpSpPr>
          <p:cNvPr id="1034" name="Group 4257"/>
          <p:cNvGrpSpPr>
            <a:grpSpLocks/>
          </p:cNvGrpSpPr>
          <p:nvPr userDrawn="1"/>
        </p:nvGrpSpPr>
        <p:grpSpPr bwMode="auto">
          <a:xfrm>
            <a:off x="0" y="0"/>
            <a:ext cx="1828800" cy="685800"/>
            <a:chOff x="735" y="240"/>
            <a:chExt cx="3777" cy="1248"/>
          </a:xfrm>
        </p:grpSpPr>
        <p:graphicFrame>
          <p:nvGraphicFramePr>
            <p:cNvPr id="1026" name="Object 2"/>
            <p:cNvGraphicFramePr>
              <a:graphicFrameLocks noChangeAspect="1"/>
            </p:cNvGraphicFramePr>
            <p:nvPr/>
          </p:nvGraphicFramePr>
          <p:xfrm>
            <a:off x="735" y="240"/>
            <a:ext cx="849" cy="1248"/>
          </p:xfrm>
          <a:graphic>
            <a:graphicData uri="http://schemas.openxmlformats.org/presentationml/2006/ole">
              <p:oleObj spid="_x0000_s1026" name="Image" r:id="rId14" imgW="8673016" imgH="12444444" progId="">
                <p:embed/>
              </p:oleObj>
            </a:graphicData>
          </a:graphic>
        </p:graphicFrame>
        <p:sp>
          <p:nvSpPr>
            <p:cNvPr id="13"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pic>
        <p:nvPicPr>
          <p:cNvPr id="1035" name="Picture 10" descr="hampton"/>
          <p:cNvPicPr>
            <a:picLocks noChangeAspect="1" noChangeArrowheads="1"/>
          </p:cNvPicPr>
          <p:nvPr userDrawn="1"/>
        </p:nvPicPr>
        <p:blipFill>
          <a:blip r:embed="rId15"/>
          <a:srcRect/>
          <a:stretch>
            <a:fillRect/>
          </a:stretch>
        </p:blipFill>
        <p:spPr bwMode="auto">
          <a:xfrm>
            <a:off x="0" y="6096000"/>
            <a:ext cx="113823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eaLnBrk="1" fontAlgn="base" hangingPunct="1">
        <a:spcBef>
          <a:spcPct val="0"/>
        </a:spcBef>
        <a:spcAft>
          <a:spcPct val="0"/>
        </a:spcAft>
        <a:defRPr sz="3200" b="1">
          <a:solidFill>
            <a:srgbClr val="333399"/>
          </a:solidFill>
          <a:latin typeface="Arial" charset="0"/>
        </a:defRPr>
      </a:lvl6pPr>
      <a:lvl7pPr marL="914400" algn="ctr" rtl="0" eaLnBrk="1" fontAlgn="base" hangingPunct="1">
        <a:spcBef>
          <a:spcPct val="0"/>
        </a:spcBef>
        <a:spcAft>
          <a:spcPct val="0"/>
        </a:spcAft>
        <a:defRPr sz="3200" b="1">
          <a:solidFill>
            <a:srgbClr val="333399"/>
          </a:solidFill>
          <a:latin typeface="Arial" charset="0"/>
        </a:defRPr>
      </a:lvl7pPr>
      <a:lvl8pPr marL="1371600" algn="ctr" rtl="0" eaLnBrk="1" fontAlgn="base" hangingPunct="1">
        <a:spcBef>
          <a:spcPct val="0"/>
        </a:spcBef>
        <a:spcAft>
          <a:spcPct val="0"/>
        </a:spcAft>
        <a:defRPr sz="3200" b="1">
          <a:solidFill>
            <a:srgbClr val="333399"/>
          </a:solidFill>
          <a:latin typeface="Arial" charset="0"/>
        </a:defRPr>
      </a:lvl8pPr>
      <a:lvl9pPr marL="1828800" algn="ctr" rtl="0" eaLnBrk="1" fontAlgn="base" hangingPunct="1">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chemeClr val="tx1"/>
          </a:solidFill>
          <a:latin typeface="+mn-lt"/>
        </a:defRPr>
      </a:lvl2pPr>
      <a:lvl3pPr marL="919163" indent="-228600" algn="l" rtl="0" eaLnBrk="0" fontAlgn="base" hangingPunct="0">
        <a:spcBef>
          <a:spcPct val="20000"/>
        </a:spcBef>
        <a:spcAft>
          <a:spcPct val="0"/>
        </a:spcAft>
        <a:buChar char="•"/>
        <a:defRPr sz="2000" b="1">
          <a:solidFill>
            <a:schemeClr val="tx1"/>
          </a:solidFill>
          <a:latin typeface="+mn-lt"/>
        </a:defRPr>
      </a:lvl3pPr>
      <a:lvl4pPr marL="1262063" indent="-228600" algn="l" rtl="0" eaLnBrk="0" fontAlgn="base" hangingPunct="0">
        <a:spcBef>
          <a:spcPct val="20000"/>
        </a:spcBef>
        <a:spcAft>
          <a:spcPct val="0"/>
        </a:spcAft>
        <a:buChar char="–"/>
        <a:defRPr sz="2000" b="1">
          <a:solidFill>
            <a:schemeClr val="tx1"/>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eaLnBrk="1" fontAlgn="base" hangingPunct="1">
        <a:spcBef>
          <a:spcPct val="20000"/>
        </a:spcBef>
        <a:spcAft>
          <a:spcPct val="0"/>
        </a:spcAft>
        <a:buChar char="»"/>
        <a:defRPr sz="2000" b="1">
          <a:solidFill>
            <a:schemeClr val="tx1"/>
          </a:solidFill>
          <a:latin typeface="+mn-lt"/>
        </a:defRPr>
      </a:lvl6pPr>
      <a:lvl7pPr marL="2519363" indent="-228600" algn="l" rtl="0" eaLnBrk="1" fontAlgn="base" hangingPunct="1">
        <a:spcBef>
          <a:spcPct val="20000"/>
        </a:spcBef>
        <a:spcAft>
          <a:spcPct val="0"/>
        </a:spcAft>
        <a:buChar char="»"/>
        <a:defRPr sz="2000" b="1">
          <a:solidFill>
            <a:schemeClr val="tx1"/>
          </a:solidFill>
          <a:latin typeface="+mn-lt"/>
        </a:defRPr>
      </a:lvl7pPr>
      <a:lvl8pPr marL="2976563" indent="-228600" algn="l" rtl="0" eaLnBrk="1" fontAlgn="base" hangingPunct="1">
        <a:spcBef>
          <a:spcPct val="20000"/>
        </a:spcBef>
        <a:spcAft>
          <a:spcPct val="0"/>
        </a:spcAft>
        <a:buChar char="»"/>
        <a:defRPr sz="2000" b="1">
          <a:solidFill>
            <a:schemeClr val="tx1"/>
          </a:solidFill>
          <a:latin typeface="+mn-lt"/>
        </a:defRPr>
      </a:lvl8pPr>
      <a:lvl9pPr marL="3433763"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09600" y="1066800"/>
            <a:ext cx="7772400" cy="1676400"/>
          </a:xfrm>
        </p:spPr>
        <p:txBody>
          <a:bodyPr/>
          <a:lstStyle/>
          <a:p>
            <a:pPr eaLnBrk="1" hangingPunct="1"/>
            <a:r>
              <a:rPr lang="en-GB" dirty="0" smtClean="0">
                <a:solidFill>
                  <a:srgbClr val="FF0000"/>
                </a:solidFill>
              </a:rPr>
              <a:t>HCC theory </a:t>
            </a:r>
            <a:endParaRPr lang="en-US" dirty="0" smtClean="0">
              <a:solidFill>
                <a:srgbClr val="FF0000"/>
              </a:solidFill>
            </a:endParaRPr>
          </a:p>
        </p:txBody>
      </p:sp>
      <p:sp>
        <p:nvSpPr>
          <p:cNvPr id="10243" name="Rectangle 3"/>
          <p:cNvSpPr>
            <a:spLocks noGrp="1" noChangeArrowheads="1"/>
          </p:cNvSpPr>
          <p:nvPr>
            <p:ph type="subTitle" idx="1"/>
          </p:nvPr>
        </p:nvSpPr>
        <p:spPr>
          <a:xfrm>
            <a:off x="381000" y="2667000"/>
            <a:ext cx="8382000" cy="1600200"/>
          </a:xfrm>
        </p:spPr>
        <p:txBody>
          <a:bodyPr/>
          <a:lstStyle/>
          <a:p>
            <a:pPr eaLnBrk="1" hangingPunct="1"/>
            <a:r>
              <a:rPr lang="en-US" sz="2000" u="sng" dirty="0" err="1" smtClean="0"/>
              <a:t>Yaroslav</a:t>
            </a:r>
            <a:r>
              <a:rPr lang="en-US" sz="2000" u="sng" dirty="0" smtClean="0"/>
              <a:t> </a:t>
            </a:r>
            <a:r>
              <a:rPr lang="en-US" sz="2000" u="sng" dirty="0" err="1" smtClean="0"/>
              <a:t>Derbenev</a:t>
            </a:r>
            <a:r>
              <a:rPr lang="en-US" sz="2000" i="1" dirty="0" smtClean="0"/>
              <a:t>, </a:t>
            </a:r>
            <a:r>
              <a:rPr lang="en-US" sz="2000" i="1" dirty="0" err="1" smtClean="0"/>
              <a:t>JLab</a:t>
            </a:r>
            <a:endParaRPr lang="en-US" sz="2000" i="1" baseline="30000" dirty="0" smtClean="0"/>
          </a:p>
          <a:p>
            <a:pPr eaLnBrk="1" hangingPunct="1"/>
            <a:r>
              <a:rPr lang="en-US" sz="2000" dirty="0" smtClean="0"/>
              <a:t>Rolland P. Johnson, </a:t>
            </a:r>
            <a:r>
              <a:rPr lang="en-US" sz="2000" i="1" dirty="0" err="1" smtClean="0"/>
              <a:t>Muons</a:t>
            </a:r>
            <a:r>
              <a:rPr lang="en-US" sz="2000" i="1" dirty="0" smtClean="0"/>
              <a:t>, Inc</a:t>
            </a:r>
          </a:p>
          <a:p>
            <a:pPr eaLnBrk="1" hangingPunct="1"/>
            <a:r>
              <a:rPr lang="en-US" sz="2000" dirty="0" smtClean="0"/>
              <a:t>Andrei </a:t>
            </a:r>
            <a:r>
              <a:rPr lang="en-US" sz="2000" dirty="0" err="1" smtClean="0"/>
              <a:t>Afanasev</a:t>
            </a:r>
            <a:r>
              <a:rPr lang="en-US" sz="2000" dirty="0" smtClean="0"/>
              <a:t>, </a:t>
            </a:r>
            <a:r>
              <a:rPr lang="en-US" sz="2000" i="1" dirty="0" smtClean="0"/>
              <a:t>Hampton U/</a:t>
            </a:r>
            <a:r>
              <a:rPr lang="en-US" sz="2000" i="1" dirty="0" err="1" smtClean="0"/>
              <a:t>Muons</a:t>
            </a:r>
            <a:r>
              <a:rPr lang="en-US" sz="2000" i="1" dirty="0" smtClean="0"/>
              <a:t>, Inc</a:t>
            </a:r>
          </a:p>
          <a:p>
            <a:pPr eaLnBrk="1" hangingPunct="1"/>
            <a:r>
              <a:rPr lang="en-US" sz="2000" dirty="0" err="1" smtClean="0"/>
              <a:t>Valentin</a:t>
            </a:r>
            <a:r>
              <a:rPr lang="en-US" sz="2000" dirty="0" smtClean="0"/>
              <a:t> </a:t>
            </a:r>
            <a:r>
              <a:rPr lang="en-US" sz="2000" dirty="0" err="1" smtClean="0"/>
              <a:t>Ivanov</a:t>
            </a:r>
            <a:r>
              <a:rPr lang="en-US" sz="2000" dirty="0" smtClean="0"/>
              <a:t>, </a:t>
            </a:r>
            <a:r>
              <a:rPr lang="en-US" sz="2000" i="1" dirty="0" err="1" smtClean="0"/>
              <a:t>Muons</a:t>
            </a:r>
            <a:r>
              <a:rPr lang="en-US" sz="2000" i="1" dirty="0" smtClean="0"/>
              <a:t>, Inc</a:t>
            </a:r>
          </a:p>
          <a:p>
            <a:pPr eaLnBrk="1" hangingPunct="1"/>
            <a:r>
              <a:rPr lang="en-US" sz="2000" i="1" dirty="0" smtClean="0"/>
              <a:t>+</a:t>
            </a:r>
            <a:r>
              <a:rPr lang="en-US" sz="2000" i="1" dirty="0" err="1" smtClean="0"/>
              <a:t>Muons</a:t>
            </a:r>
            <a:r>
              <a:rPr lang="en-US" sz="2000" i="1" dirty="0" smtClean="0"/>
              <a:t>, Inc collaborators</a:t>
            </a:r>
          </a:p>
          <a:p>
            <a:pPr eaLnBrk="1" hangingPunct="1"/>
            <a:endParaRPr lang="en-US" sz="2000" i="1" dirty="0" smtClean="0"/>
          </a:p>
        </p:txBody>
      </p:sp>
      <p:sp>
        <p:nvSpPr>
          <p:cNvPr id="4" name="Rectangle 3"/>
          <p:cNvSpPr/>
          <p:nvPr/>
        </p:nvSpPr>
        <p:spPr>
          <a:xfrm>
            <a:off x="2971800" y="5410200"/>
            <a:ext cx="3236848" cy="369332"/>
          </a:xfrm>
          <a:prstGeom prst="rect">
            <a:avLst/>
          </a:prstGeom>
        </p:spPr>
        <p:txBody>
          <a:bodyPr wrap="none">
            <a:spAutoFit/>
          </a:bodyPr>
          <a:lstStyle/>
          <a:p>
            <a:r>
              <a:rPr lang="en-US" dirty="0" smtClean="0"/>
              <a:t>AAC Fermilab, Feb. 04, 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0"/>
            <a:ext cx="7620000" cy="639763"/>
          </a:xfrm>
        </p:spPr>
        <p:txBody>
          <a:bodyPr/>
          <a:lstStyle/>
          <a:p>
            <a:pPr eaLnBrk="1" hangingPunct="1"/>
            <a:r>
              <a:rPr lang="en-US" dirty="0" smtClean="0">
                <a:solidFill>
                  <a:srgbClr val="FF0000"/>
                </a:solidFill>
              </a:rPr>
              <a:t>A New HCC Use: PIC Concept</a:t>
            </a:r>
          </a:p>
        </p:txBody>
      </p:sp>
      <p:sp>
        <p:nvSpPr>
          <p:cNvPr id="12291" name="Content Placeholder 2"/>
          <p:cNvSpPr>
            <a:spLocks noGrp="1"/>
          </p:cNvSpPr>
          <p:nvPr>
            <p:ph idx="1"/>
          </p:nvPr>
        </p:nvSpPr>
        <p:spPr/>
        <p:txBody>
          <a:bodyPr/>
          <a:lstStyle/>
          <a:p>
            <a:pPr eaLnBrk="1" hangingPunct="1"/>
            <a:r>
              <a:rPr lang="en-GB" sz="2000" b="0" dirty="0" smtClean="0"/>
              <a:t>Muon beam ionization cooling is a key element in designing high-luminosity muon colliders</a:t>
            </a:r>
          </a:p>
          <a:p>
            <a:pPr eaLnBrk="1" hangingPunct="1">
              <a:buNone/>
            </a:pPr>
            <a:endParaRPr lang="en-GB" sz="800" b="0" dirty="0" smtClean="0"/>
          </a:p>
          <a:p>
            <a:pPr marL="228600" lvl="1" indent="-228600" algn="just" eaLnBrk="1" hangingPunct="1">
              <a:buFontTx/>
              <a:buChar char="•"/>
            </a:pPr>
            <a:r>
              <a:rPr lang="en-GB" sz="2000" b="0" dirty="0" smtClean="0">
                <a:solidFill>
                  <a:srgbClr val="0000FF"/>
                </a:solidFill>
              </a:rPr>
              <a:t>To reach high luminosity without excessively large </a:t>
            </a:r>
            <a:r>
              <a:rPr lang="en-GB" sz="2000" b="0" dirty="0" err="1" smtClean="0">
                <a:solidFill>
                  <a:srgbClr val="0000FF"/>
                </a:solidFill>
              </a:rPr>
              <a:t>muon</a:t>
            </a:r>
            <a:r>
              <a:rPr lang="en-GB" sz="2000" b="0" dirty="0" smtClean="0">
                <a:solidFill>
                  <a:srgbClr val="0000FF"/>
                </a:solidFill>
              </a:rPr>
              <a:t> intensities, it was proposed to combine ionization cooling with techniques using parametric resonance (</a:t>
            </a:r>
            <a:r>
              <a:rPr lang="en-GB" sz="2000" b="0" dirty="0" err="1" smtClean="0">
                <a:solidFill>
                  <a:srgbClr val="0000FF"/>
                </a:solidFill>
              </a:rPr>
              <a:t>Derbenev</a:t>
            </a:r>
            <a:r>
              <a:rPr lang="en-GB" sz="2000" b="0" dirty="0" smtClean="0">
                <a:solidFill>
                  <a:srgbClr val="0000FF"/>
                </a:solidFill>
              </a:rPr>
              <a:t>, Johnson, COOL2005 presentation</a:t>
            </a:r>
            <a:r>
              <a:rPr lang="en-US" sz="2000" b="0" dirty="0" smtClean="0">
                <a:solidFill>
                  <a:srgbClr val="0000FF"/>
                </a:solidFill>
              </a:rPr>
              <a:t>; Advances in Parametric-resonance Ionization Cooling </a:t>
            </a:r>
            <a:r>
              <a:rPr lang="en-US" sz="2000" dirty="0" smtClean="0">
                <a:solidFill>
                  <a:srgbClr val="0000FF"/>
                </a:solidFill>
              </a:rPr>
              <a:t>(PIC)</a:t>
            </a:r>
            <a:r>
              <a:rPr lang="en-US" sz="2000" b="0" dirty="0" smtClean="0">
                <a:solidFill>
                  <a:srgbClr val="0000FF"/>
                </a:solidFill>
              </a:rPr>
              <a:t>, ID: 3151 - WEPP149, EPAC08 Proceedings</a:t>
            </a:r>
            <a:r>
              <a:rPr lang="en-GB" sz="2000" b="0" dirty="0" smtClean="0">
                <a:solidFill>
                  <a:srgbClr val="0000FF"/>
                </a:solidFill>
              </a:rPr>
              <a:t>)</a:t>
            </a:r>
          </a:p>
          <a:p>
            <a:pPr marL="228600" lvl="1" indent="-228600" algn="just" eaLnBrk="1" hangingPunct="1">
              <a:buNone/>
            </a:pPr>
            <a:endParaRPr lang="en-GB" sz="800" b="0" dirty="0" smtClean="0">
              <a:solidFill>
                <a:srgbClr val="0000FF"/>
              </a:solidFill>
            </a:endParaRPr>
          </a:p>
          <a:p>
            <a:pPr algn="just" eaLnBrk="1" hangingPunct="1"/>
            <a:r>
              <a:rPr lang="en-GB" sz="2000" b="0" dirty="0" smtClean="0">
                <a:solidFill>
                  <a:srgbClr val="0000FF"/>
                </a:solidFill>
              </a:rPr>
              <a:t>A half-integer resonance is induced such that normal elliptical motion of x-x’ phase space becomes hyperbolic at absorber points, with particles moving to smaller x and larger x’ </a:t>
            </a:r>
          </a:p>
          <a:p>
            <a:pPr algn="just" eaLnBrk="1" hangingPunct="1">
              <a:buNone/>
            </a:pPr>
            <a:endParaRPr lang="en-GB" sz="800" b="0" dirty="0" smtClean="0">
              <a:solidFill>
                <a:srgbClr val="0000FF"/>
              </a:solidFill>
            </a:endParaRPr>
          </a:p>
          <a:p>
            <a:pPr algn="just" eaLnBrk="1" hangingPunct="1"/>
            <a:r>
              <a:rPr lang="en-GB" sz="2000" b="0" dirty="0" smtClean="0">
                <a:solidFill>
                  <a:srgbClr val="0000FF"/>
                </a:solidFill>
              </a:rPr>
              <a:t>Thin absorbers placed at the focal points of the channel then cool the angular divergence of the beam by the usual ionization cooling mechanism where each absorber is followed by RF cavities</a:t>
            </a:r>
          </a:p>
          <a:p>
            <a:pPr eaLnBrk="1" hangingPunct="1"/>
            <a:endParaRPr lang="en-GB" b="0" dirty="0" smtClean="0"/>
          </a:p>
          <a:p>
            <a:pPr eaLnBrk="1" hangingPunct="1"/>
            <a:endParaRPr lang="en-GB" b="0" dirty="0" smtClean="0"/>
          </a:p>
          <a:p>
            <a:pPr eaLnBrk="1" hangingPunct="1"/>
            <a:endParaRPr lang="en-GB" b="0" dirty="0" smtClean="0"/>
          </a:p>
          <a:p>
            <a:pPr eaLnBrk="1" hangingPunct="1"/>
            <a:endParaRPr lang="en-US" dirty="0" smtClean="0"/>
          </a:p>
          <a:p>
            <a:pPr eaLnBrk="1" hangingPunct="1"/>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p:cNvSpPr>
            <a:spLocks noGrp="1"/>
          </p:cNvSpPr>
          <p:nvPr>
            <p:ph type="title"/>
          </p:nvPr>
        </p:nvSpPr>
        <p:spPr/>
        <p:txBody>
          <a:bodyPr/>
          <a:lstStyle/>
          <a:p>
            <a:r>
              <a:rPr lang="en-US" dirty="0" smtClean="0">
                <a:solidFill>
                  <a:srgbClr val="FF0000"/>
                </a:solidFill>
              </a:rPr>
              <a:t>PIC Concept </a:t>
            </a:r>
            <a:r>
              <a:rPr lang="en-US" dirty="0" smtClean="0"/>
              <a:t>(cont.)</a:t>
            </a:r>
          </a:p>
        </p:txBody>
      </p:sp>
      <p:grpSp>
        <p:nvGrpSpPr>
          <p:cNvPr id="4106" name="Group 2"/>
          <p:cNvGrpSpPr>
            <a:grpSpLocks/>
          </p:cNvGrpSpPr>
          <p:nvPr/>
        </p:nvGrpSpPr>
        <p:grpSpPr bwMode="auto">
          <a:xfrm>
            <a:off x="4800600" y="914400"/>
            <a:ext cx="4114800" cy="2057400"/>
            <a:chOff x="1245" y="7335"/>
            <a:chExt cx="9830" cy="4858"/>
          </a:xfrm>
        </p:grpSpPr>
        <p:grpSp>
          <p:nvGrpSpPr>
            <p:cNvPr id="4157" name="Group 3"/>
            <p:cNvGrpSpPr>
              <a:grpSpLocks/>
            </p:cNvGrpSpPr>
            <p:nvPr/>
          </p:nvGrpSpPr>
          <p:grpSpPr bwMode="auto">
            <a:xfrm>
              <a:off x="1245" y="7335"/>
              <a:ext cx="4672" cy="4822"/>
              <a:chOff x="2600" y="2025"/>
              <a:chExt cx="4672" cy="4660"/>
            </a:xfrm>
          </p:grpSpPr>
          <p:sp>
            <p:nvSpPr>
              <p:cNvPr id="4205" name="Text Box 4"/>
              <p:cNvSpPr txBox="1">
                <a:spLocks noChangeArrowheads="1"/>
              </p:cNvSpPr>
              <p:nvPr/>
            </p:nvSpPr>
            <p:spPr bwMode="auto">
              <a:xfrm>
                <a:off x="4050" y="2025"/>
                <a:ext cx="1202" cy="1045"/>
              </a:xfrm>
              <a:prstGeom prst="rect">
                <a:avLst/>
              </a:prstGeom>
              <a:solidFill>
                <a:srgbClr val="FFFFFF"/>
              </a:solidFill>
              <a:ln w="9525">
                <a:noFill/>
                <a:miter lim="800000"/>
                <a:headEnd/>
                <a:tailEnd/>
              </a:ln>
            </p:spPr>
            <p:txBody>
              <a:bodyPr/>
              <a:lstStyle/>
              <a:p>
                <a:endParaRPr lang="en-US"/>
              </a:p>
            </p:txBody>
          </p:sp>
          <p:sp>
            <p:nvSpPr>
              <p:cNvPr id="4206" name="Oval 5"/>
              <p:cNvSpPr>
                <a:spLocks noChangeArrowheads="1"/>
              </p:cNvSpPr>
              <p:nvPr/>
            </p:nvSpPr>
            <p:spPr bwMode="auto">
              <a:xfrm>
                <a:off x="2785" y="3193"/>
                <a:ext cx="3480" cy="3238"/>
              </a:xfrm>
              <a:prstGeom prst="ellipse">
                <a:avLst/>
              </a:prstGeom>
              <a:solidFill>
                <a:srgbClr val="FFFFFF"/>
              </a:solidFill>
              <a:ln w="12700">
                <a:solidFill>
                  <a:srgbClr val="000000"/>
                </a:solidFill>
                <a:round/>
                <a:headEnd/>
                <a:tailEnd/>
              </a:ln>
            </p:spPr>
            <p:txBody>
              <a:bodyPr/>
              <a:lstStyle/>
              <a:p>
                <a:endParaRPr lang="en-US"/>
              </a:p>
            </p:txBody>
          </p:sp>
          <p:sp>
            <p:nvSpPr>
              <p:cNvPr id="4207" name="Oval 6"/>
              <p:cNvSpPr>
                <a:spLocks noChangeArrowheads="1"/>
              </p:cNvSpPr>
              <p:nvPr/>
            </p:nvSpPr>
            <p:spPr bwMode="auto">
              <a:xfrm flipV="1">
                <a:off x="3271" y="3716"/>
                <a:ext cx="2508" cy="2178"/>
              </a:xfrm>
              <a:prstGeom prst="ellipse">
                <a:avLst/>
              </a:prstGeom>
              <a:solidFill>
                <a:srgbClr val="FFFFFF"/>
              </a:solidFill>
              <a:ln w="12700">
                <a:solidFill>
                  <a:srgbClr val="000000"/>
                </a:solidFill>
                <a:round/>
                <a:headEnd/>
                <a:tailEnd/>
              </a:ln>
            </p:spPr>
            <p:txBody>
              <a:bodyPr/>
              <a:lstStyle/>
              <a:p>
                <a:endParaRPr lang="en-US"/>
              </a:p>
            </p:txBody>
          </p:sp>
          <p:sp>
            <p:nvSpPr>
              <p:cNvPr id="4208" name="Oval 7"/>
              <p:cNvSpPr>
                <a:spLocks noChangeArrowheads="1"/>
              </p:cNvSpPr>
              <p:nvPr/>
            </p:nvSpPr>
            <p:spPr bwMode="auto">
              <a:xfrm>
                <a:off x="3723" y="4260"/>
                <a:ext cx="1604" cy="1104"/>
              </a:xfrm>
              <a:prstGeom prst="ellipse">
                <a:avLst/>
              </a:prstGeom>
              <a:solidFill>
                <a:srgbClr val="FFFFFF"/>
              </a:solidFill>
              <a:ln w="12700">
                <a:solidFill>
                  <a:srgbClr val="000000"/>
                </a:solidFill>
                <a:round/>
                <a:headEnd/>
                <a:tailEnd/>
              </a:ln>
            </p:spPr>
            <p:txBody>
              <a:bodyPr/>
              <a:lstStyle/>
              <a:p>
                <a:endParaRPr lang="en-US"/>
              </a:p>
            </p:txBody>
          </p:sp>
          <p:sp>
            <p:nvSpPr>
              <p:cNvPr id="4209" name="Line 8"/>
              <p:cNvSpPr>
                <a:spLocks noChangeShapeType="1"/>
              </p:cNvSpPr>
              <p:nvPr/>
            </p:nvSpPr>
            <p:spPr bwMode="auto">
              <a:xfrm>
                <a:off x="2600" y="4812"/>
                <a:ext cx="3910" cy="0"/>
              </a:xfrm>
              <a:prstGeom prst="line">
                <a:avLst/>
              </a:prstGeom>
              <a:noFill/>
              <a:ln w="38100">
                <a:solidFill>
                  <a:srgbClr val="000000"/>
                </a:solidFill>
                <a:round/>
                <a:headEnd/>
                <a:tailEnd type="triangle" w="med" len="med"/>
              </a:ln>
            </p:spPr>
            <p:txBody>
              <a:bodyPr/>
              <a:lstStyle/>
              <a:p>
                <a:endParaRPr lang="en-US"/>
              </a:p>
            </p:txBody>
          </p:sp>
          <p:sp>
            <p:nvSpPr>
              <p:cNvPr id="4210" name="Line 9"/>
              <p:cNvSpPr>
                <a:spLocks noChangeShapeType="1"/>
              </p:cNvSpPr>
              <p:nvPr/>
            </p:nvSpPr>
            <p:spPr bwMode="auto">
              <a:xfrm flipV="1">
                <a:off x="4530" y="2830"/>
                <a:ext cx="0" cy="3855"/>
              </a:xfrm>
              <a:prstGeom prst="line">
                <a:avLst/>
              </a:prstGeom>
              <a:noFill/>
              <a:ln w="38100">
                <a:solidFill>
                  <a:srgbClr val="000000"/>
                </a:solidFill>
                <a:round/>
                <a:headEnd/>
                <a:tailEnd type="triangle" w="med" len="med"/>
              </a:ln>
            </p:spPr>
            <p:txBody>
              <a:bodyPr/>
              <a:lstStyle/>
              <a:p>
                <a:endParaRPr lang="en-US"/>
              </a:p>
            </p:txBody>
          </p:sp>
          <p:sp>
            <p:nvSpPr>
              <p:cNvPr id="4211" name="Line 10"/>
              <p:cNvSpPr>
                <a:spLocks noChangeShapeType="1"/>
              </p:cNvSpPr>
              <p:nvPr/>
            </p:nvSpPr>
            <p:spPr bwMode="auto">
              <a:xfrm flipH="1">
                <a:off x="3543" y="3404"/>
                <a:ext cx="126" cy="72"/>
              </a:xfrm>
              <a:prstGeom prst="line">
                <a:avLst/>
              </a:prstGeom>
              <a:noFill/>
              <a:ln w="12700">
                <a:solidFill>
                  <a:srgbClr val="000000"/>
                </a:solidFill>
                <a:round/>
                <a:headEnd/>
                <a:tailEnd type="triangle" w="med" len="med"/>
              </a:ln>
            </p:spPr>
            <p:txBody>
              <a:bodyPr/>
              <a:lstStyle/>
              <a:p>
                <a:endParaRPr lang="en-US"/>
              </a:p>
            </p:txBody>
          </p:sp>
          <p:sp>
            <p:nvSpPr>
              <p:cNvPr id="4212" name="Line 11"/>
              <p:cNvSpPr>
                <a:spLocks noChangeShapeType="1"/>
              </p:cNvSpPr>
              <p:nvPr/>
            </p:nvSpPr>
            <p:spPr bwMode="auto">
              <a:xfrm flipH="1">
                <a:off x="3702" y="3919"/>
                <a:ext cx="103" cy="65"/>
              </a:xfrm>
              <a:prstGeom prst="line">
                <a:avLst/>
              </a:prstGeom>
              <a:noFill/>
              <a:ln w="12700">
                <a:solidFill>
                  <a:srgbClr val="000000"/>
                </a:solidFill>
                <a:round/>
                <a:headEnd/>
                <a:tailEnd type="triangle" w="med" len="med"/>
              </a:ln>
            </p:spPr>
            <p:txBody>
              <a:bodyPr/>
              <a:lstStyle/>
              <a:p>
                <a:endParaRPr lang="en-US"/>
              </a:p>
            </p:txBody>
          </p:sp>
          <p:sp>
            <p:nvSpPr>
              <p:cNvPr id="4213" name="Line 12"/>
              <p:cNvSpPr>
                <a:spLocks noChangeShapeType="1"/>
              </p:cNvSpPr>
              <p:nvPr/>
            </p:nvSpPr>
            <p:spPr bwMode="auto">
              <a:xfrm flipH="1">
                <a:off x="3860" y="4427"/>
                <a:ext cx="76" cy="58"/>
              </a:xfrm>
              <a:prstGeom prst="line">
                <a:avLst/>
              </a:prstGeom>
              <a:noFill/>
              <a:ln w="12700">
                <a:solidFill>
                  <a:srgbClr val="000000"/>
                </a:solidFill>
                <a:round/>
                <a:headEnd/>
                <a:tailEnd type="triangle" w="med" len="med"/>
              </a:ln>
            </p:spPr>
            <p:txBody>
              <a:bodyPr/>
              <a:lstStyle/>
              <a:p>
                <a:endParaRPr lang="en-US"/>
              </a:p>
            </p:txBody>
          </p:sp>
          <p:sp>
            <p:nvSpPr>
              <p:cNvPr id="4214" name="Text Box 13"/>
              <p:cNvSpPr txBox="1">
                <a:spLocks noChangeArrowheads="1"/>
              </p:cNvSpPr>
              <p:nvPr/>
            </p:nvSpPr>
            <p:spPr bwMode="auto">
              <a:xfrm>
                <a:off x="6510" y="4485"/>
                <a:ext cx="762" cy="669"/>
              </a:xfrm>
              <a:prstGeom prst="rect">
                <a:avLst/>
              </a:prstGeom>
              <a:solidFill>
                <a:srgbClr val="FFFFFF"/>
              </a:solidFill>
              <a:ln w="9525">
                <a:noFill/>
                <a:miter lim="800000"/>
                <a:headEnd/>
                <a:tailEnd/>
              </a:ln>
            </p:spPr>
            <p:txBody>
              <a:bodyPr/>
              <a:lstStyle/>
              <a:p>
                <a:endParaRPr lang="en-US"/>
              </a:p>
            </p:txBody>
          </p:sp>
        </p:grpSp>
        <p:grpSp>
          <p:nvGrpSpPr>
            <p:cNvPr id="4158" name="Group 14"/>
            <p:cNvGrpSpPr>
              <a:grpSpLocks/>
            </p:cNvGrpSpPr>
            <p:nvPr/>
          </p:nvGrpSpPr>
          <p:grpSpPr bwMode="auto">
            <a:xfrm>
              <a:off x="6356" y="7335"/>
              <a:ext cx="4719" cy="4858"/>
              <a:chOff x="5917" y="5327"/>
              <a:chExt cx="5089" cy="5185"/>
            </a:xfrm>
          </p:grpSpPr>
          <p:grpSp>
            <p:nvGrpSpPr>
              <p:cNvPr id="4159" name="Group 15"/>
              <p:cNvGrpSpPr>
                <a:grpSpLocks/>
              </p:cNvGrpSpPr>
              <p:nvPr/>
            </p:nvGrpSpPr>
            <p:grpSpPr bwMode="auto">
              <a:xfrm>
                <a:off x="5917" y="5327"/>
                <a:ext cx="5025" cy="5185"/>
                <a:chOff x="6525" y="6033"/>
                <a:chExt cx="5025" cy="5185"/>
              </a:xfrm>
            </p:grpSpPr>
            <p:sp>
              <p:nvSpPr>
                <p:cNvPr id="4161" name="Line 16"/>
                <p:cNvSpPr>
                  <a:spLocks noChangeShapeType="1"/>
                </p:cNvSpPr>
                <p:nvPr/>
              </p:nvSpPr>
              <p:spPr bwMode="auto">
                <a:xfrm flipV="1">
                  <a:off x="7965" y="7333"/>
                  <a:ext cx="53" cy="268"/>
                </a:xfrm>
                <a:prstGeom prst="line">
                  <a:avLst/>
                </a:prstGeom>
                <a:noFill/>
                <a:ln w="12700">
                  <a:solidFill>
                    <a:srgbClr val="000000"/>
                  </a:solidFill>
                  <a:round/>
                  <a:headEnd/>
                  <a:tailEnd type="triangle" w="med" len="med"/>
                </a:ln>
              </p:spPr>
              <p:txBody>
                <a:bodyPr/>
                <a:lstStyle/>
                <a:p>
                  <a:endParaRPr lang="en-US"/>
                </a:p>
              </p:txBody>
            </p:sp>
            <p:sp>
              <p:nvSpPr>
                <p:cNvPr id="4162" name="Line 17"/>
                <p:cNvSpPr>
                  <a:spLocks noChangeShapeType="1"/>
                </p:cNvSpPr>
                <p:nvPr/>
              </p:nvSpPr>
              <p:spPr bwMode="auto">
                <a:xfrm flipV="1">
                  <a:off x="8160" y="7245"/>
                  <a:ext cx="8" cy="233"/>
                </a:xfrm>
                <a:prstGeom prst="line">
                  <a:avLst/>
                </a:prstGeom>
                <a:noFill/>
                <a:ln w="12700">
                  <a:solidFill>
                    <a:srgbClr val="000000"/>
                  </a:solidFill>
                  <a:round/>
                  <a:headEnd/>
                  <a:tailEnd type="triangle" w="med" len="med"/>
                </a:ln>
              </p:spPr>
              <p:txBody>
                <a:bodyPr/>
                <a:lstStyle/>
                <a:p>
                  <a:endParaRPr lang="en-US"/>
                </a:p>
              </p:txBody>
            </p:sp>
            <p:grpSp>
              <p:nvGrpSpPr>
                <p:cNvPr id="4163" name="Group 18"/>
                <p:cNvGrpSpPr>
                  <a:grpSpLocks/>
                </p:cNvGrpSpPr>
                <p:nvPr/>
              </p:nvGrpSpPr>
              <p:grpSpPr bwMode="auto">
                <a:xfrm>
                  <a:off x="6525" y="6033"/>
                  <a:ext cx="5025" cy="5185"/>
                  <a:chOff x="6525" y="6033"/>
                  <a:chExt cx="5025" cy="5185"/>
                </a:xfrm>
              </p:grpSpPr>
              <p:grpSp>
                <p:nvGrpSpPr>
                  <p:cNvPr id="4164" name="Group 19"/>
                  <p:cNvGrpSpPr>
                    <a:grpSpLocks/>
                  </p:cNvGrpSpPr>
                  <p:nvPr/>
                </p:nvGrpSpPr>
                <p:grpSpPr bwMode="auto">
                  <a:xfrm flipH="1" flipV="1">
                    <a:off x="8694" y="9269"/>
                    <a:ext cx="1817" cy="1934"/>
                    <a:chOff x="6525" y="6413"/>
                    <a:chExt cx="1817" cy="1934"/>
                  </a:xfrm>
                </p:grpSpPr>
                <p:sp>
                  <p:nvSpPr>
                    <p:cNvPr id="4203" name="Line 20"/>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4" name="Freeform 21"/>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65" name="Group 22"/>
                  <p:cNvGrpSpPr>
                    <a:grpSpLocks/>
                  </p:cNvGrpSpPr>
                  <p:nvPr/>
                </p:nvGrpSpPr>
                <p:grpSpPr bwMode="auto">
                  <a:xfrm>
                    <a:off x="6525" y="6033"/>
                    <a:ext cx="5025" cy="5185"/>
                    <a:chOff x="6525" y="6033"/>
                    <a:chExt cx="5025" cy="5185"/>
                  </a:xfrm>
                </p:grpSpPr>
                <p:sp>
                  <p:nvSpPr>
                    <p:cNvPr id="4173" name="Text Box 23"/>
                    <p:cNvSpPr txBox="1">
                      <a:spLocks noChangeArrowheads="1"/>
                    </p:cNvSpPr>
                    <p:nvPr/>
                  </p:nvSpPr>
                  <p:spPr bwMode="auto">
                    <a:xfrm>
                      <a:off x="7976" y="6033"/>
                      <a:ext cx="1202" cy="1045"/>
                    </a:xfrm>
                    <a:prstGeom prst="rect">
                      <a:avLst/>
                    </a:prstGeom>
                    <a:solidFill>
                      <a:srgbClr val="FFFFFF"/>
                    </a:solidFill>
                    <a:ln w="9525">
                      <a:noFill/>
                      <a:miter lim="800000"/>
                      <a:headEnd/>
                      <a:tailEnd/>
                    </a:ln>
                  </p:spPr>
                  <p:txBody>
                    <a:bodyPr/>
                    <a:lstStyle/>
                    <a:p>
                      <a:endParaRPr lang="en-US"/>
                    </a:p>
                  </p:txBody>
                </p:sp>
                <p:sp>
                  <p:nvSpPr>
                    <p:cNvPr id="4174" name="Line 24"/>
                    <p:cNvSpPr>
                      <a:spLocks noChangeShapeType="1"/>
                    </p:cNvSpPr>
                    <p:nvPr/>
                  </p:nvSpPr>
                  <p:spPr bwMode="auto">
                    <a:xfrm>
                      <a:off x="6601" y="9149"/>
                      <a:ext cx="4214" cy="0"/>
                    </a:xfrm>
                    <a:prstGeom prst="line">
                      <a:avLst/>
                    </a:prstGeom>
                    <a:noFill/>
                    <a:ln w="38100">
                      <a:solidFill>
                        <a:srgbClr val="000000"/>
                      </a:solidFill>
                      <a:round/>
                      <a:headEnd/>
                      <a:tailEnd type="triangle" w="med" len="med"/>
                    </a:ln>
                  </p:spPr>
                  <p:txBody>
                    <a:bodyPr/>
                    <a:lstStyle/>
                    <a:p>
                      <a:endParaRPr lang="en-US"/>
                    </a:p>
                  </p:txBody>
                </p:sp>
                <p:sp>
                  <p:nvSpPr>
                    <p:cNvPr id="4175" name="Line 25"/>
                    <p:cNvSpPr>
                      <a:spLocks noChangeShapeType="1"/>
                    </p:cNvSpPr>
                    <p:nvPr/>
                  </p:nvSpPr>
                  <p:spPr bwMode="auto">
                    <a:xfrm flipV="1">
                      <a:off x="8531" y="6812"/>
                      <a:ext cx="0" cy="4210"/>
                    </a:xfrm>
                    <a:prstGeom prst="line">
                      <a:avLst/>
                    </a:prstGeom>
                    <a:noFill/>
                    <a:ln w="38100">
                      <a:solidFill>
                        <a:srgbClr val="000000"/>
                      </a:solidFill>
                      <a:round/>
                      <a:headEnd/>
                      <a:tailEnd type="triangle" w="med" len="med"/>
                    </a:ln>
                  </p:spPr>
                  <p:txBody>
                    <a:bodyPr/>
                    <a:lstStyle/>
                    <a:p>
                      <a:endParaRPr lang="en-US"/>
                    </a:p>
                  </p:txBody>
                </p:sp>
                <p:sp>
                  <p:nvSpPr>
                    <p:cNvPr id="4176" name="Text Box 26"/>
                    <p:cNvSpPr txBox="1">
                      <a:spLocks noChangeArrowheads="1"/>
                    </p:cNvSpPr>
                    <p:nvPr/>
                  </p:nvSpPr>
                  <p:spPr bwMode="auto">
                    <a:xfrm>
                      <a:off x="10815" y="8787"/>
                      <a:ext cx="735" cy="669"/>
                    </a:xfrm>
                    <a:prstGeom prst="rect">
                      <a:avLst/>
                    </a:prstGeom>
                    <a:solidFill>
                      <a:srgbClr val="FFFFFF"/>
                    </a:solidFill>
                    <a:ln w="9525">
                      <a:noFill/>
                      <a:miter lim="800000"/>
                      <a:headEnd/>
                      <a:tailEnd/>
                    </a:ln>
                  </p:spPr>
                  <p:txBody>
                    <a:bodyPr/>
                    <a:lstStyle/>
                    <a:p>
                      <a:endParaRPr lang="en-US"/>
                    </a:p>
                  </p:txBody>
                </p:sp>
                <p:grpSp>
                  <p:nvGrpSpPr>
                    <p:cNvPr id="4177" name="Group 27"/>
                    <p:cNvGrpSpPr>
                      <a:grpSpLocks/>
                    </p:cNvGrpSpPr>
                    <p:nvPr/>
                  </p:nvGrpSpPr>
                  <p:grpSpPr bwMode="auto">
                    <a:xfrm>
                      <a:off x="6525" y="7067"/>
                      <a:ext cx="1817" cy="1934"/>
                      <a:chOff x="6525" y="6413"/>
                      <a:chExt cx="1817" cy="1934"/>
                    </a:xfrm>
                  </p:grpSpPr>
                  <p:sp>
                    <p:nvSpPr>
                      <p:cNvPr id="4201" name="Line 28"/>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2" name="Freeform 29"/>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78" name="Group 30"/>
                    <p:cNvGrpSpPr>
                      <a:grpSpLocks/>
                    </p:cNvGrpSpPr>
                    <p:nvPr/>
                  </p:nvGrpSpPr>
                  <p:grpSpPr bwMode="auto">
                    <a:xfrm flipV="1">
                      <a:off x="6540" y="9284"/>
                      <a:ext cx="1817" cy="1934"/>
                      <a:chOff x="6525" y="6413"/>
                      <a:chExt cx="1817" cy="1934"/>
                    </a:xfrm>
                  </p:grpSpPr>
                  <p:sp>
                    <p:nvSpPr>
                      <p:cNvPr id="4199" name="Line 31"/>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0" name="Freeform 32"/>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79" name="Group 33"/>
                    <p:cNvGrpSpPr>
                      <a:grpSpLocks/>
                    </p:cNvGrpSpPr>
                    <p:nvPr/>
                  </p:nvGrpSpPr>
                  <p:grpSpPr bwMode="auto">
                    <a:xfrm flipH="1">
                      <a:off x="8694" y="7078"/>
                      <a:ext cx="1817" cy="1934"/>
                      <a:chOff x="6525" y="6413"/>
                      <a:chExt cx="1817" cy="1934"/>
                    </a:xfrm>
                  </p:grpSpPr>
                  <p:sp>
                    <p:nvSpPr>
                      <p:cNvPr id="4197" name="Line 34"/>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198" name="Freeform 35"/>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80" name="Group 36"/>
                    <p:cNvGrpSpPr>
                      <a:grpSpLocks/>
                    </p:cNvGrpSpPr>
                    <p:nvPr/>
                  </p:nvGrpSpPr>
                  <p:grpSpPr bwMode="auto">
                    <a:xfrm>
                      <a:off x="8408" y="7245"/>
                      <a:ext cx="2002" cy="2024"/>
                      <a:chOff x="8408" y="7245"/>
                      <a:chExt cx="2002" cy="2024"/>
                    </a:xfrm>
                  </p:grpSpPr>
                  <p:sp>
                    <p:nvSpPr>
                      <p:cNvPr id="4191" name="Line 37"/>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92" name="Line 38"/>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93" name="Freeform 39"/>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94" name="Freeform 40"/>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95" name="Line 41"/>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96" name="Line 42"/>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sp>
                  <p:nvSpPr>
                    <p:cNvPr id="4181" name="Freeform 43"/>
                    <p:cNvSpPr>
                      <a:spLocks/>
                    </p:cNvSpPr>
                    <p:nvPr/>
                  </p:nvSpPr>
                  <p:spPr bwMode="auto">
                    <a:xfrm flipH="1">
                      <a:off x="6646"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82" name="Freeform 44"/>
                    <p:cNvSpPr>
                      <a:spLocks/>
                    </p:cNvSpPr>
                    <p:nvPr/>
                  </p:nvSpPr>
                  <p:spPr bwMode="auto">
                    <a:xfrm flipH="1">
                      <a:off x="6698"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83" name="Line 45"/>
                    <p:cNvSpPr>
                      <a:spLocks noChangeShapeType="1"/>
                    </p:cNvSpPr>
                    <p:nvPr/>
                  </p:nvSpPr>
                  <p:spPr bwMode="auto">
                    <a:xfrm>
                      <a:off x="8438" y="9060"/>
                      <a:ext cx="210" cy="209"/>
                    </a:xfrm>
                    <a:prstGeom prst="line">
                      <a:avLst/>
                    </a:prstGeom>
                    <a:noFill/>
                    <a:ln w="9525">
                      <a:solidFill>
                        <a:srgbClr val="000000"/>
                      </a:solidFill>
                      <a:round/>
                      <a:headEnd/>
                      <a:tailEnd/>
                    </a:ln>
                  </p:spPr>
                  <p:txBody>
                    <a:bodyPr/>
                    <a:lstStyle/>
                    <a:p>
                      <a:endParaRPr lang="en-US"/>
                    </a:p>
                  </p:txBody>
                </p:sp>
                <p:grpSp>
                  <p:nvGrpSpPr>
                    <p:cNvPr id="4184" name="Group 46"/>
                    <p:cNvGrpSpPr>
                      <a:grpSpLocks/>
                    </p:cNvGrpSpPr>
                    <p:nvPr/>
                  </p:nvGrpSpPr>
                  <p:grpSpPr bwMode="auto">
                    <a:xfrm flipH="1" flipV="1">
                      <a:off x="6646" y="9044"/>
                      <a:ext cx="2002" cy="2024"/>
                      <a:chOff x="8408" y="7245"/>
                      <a:chExt cx="2002" cy="2024"/>
                    </a:xfrm>
                  </p:grpSpPr>
                  <p:sp>
                    <p:nvSpPr>
                      <p:cNvPr id="4185" name="Line 47"/>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86" name="Line 48"/>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87" name="Freeform 49"/>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88" name="Freeform 50"/>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89" name="Line 51"/>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90" name="Line 52"/>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grpSp>
              <p:grpSp>
                <p:nvGrpSpPr>
                  <p:cNvPr id="4166" name="Group 53"/>
                  <p:cNvGrpSpPr>
                    <a:grpSpLocks/>
                  </p:cNvGrpSpPr>
                  <p:nvPr/>
                </p:nvGrpSpPr>
                <p:grpSpPr bwMode="auto">
                  <a:xfrm flipV="1">
                    <a:off x="8408" y="9044"/>
                    <a:ext cx="2002" cy="2024"/>
                    <a:chOff x="8408" y="7245"/>
                    <a:chExt cx="2002" cy="2024"/>
                  </a:xfrm>
                </p:grpSpPr>
                <p:sp>
                  <p:nvSpPr>
                    <p:cNvPr id="4167" name="Line 54"/>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68" name="Line 55"/>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69" name="Freeform 56"/>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70" name="Freeform 57"/>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71" name="Line 58"/>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72" name="Line 59"/>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grpSp>
          </p:grpSp>
          <p:sp>
            <p:nvSpPr>
              <p:cNvPr id="4160" name="Text Box 60"/>
              <p:cNvSpPr txBox="1">
                <a:spLocks noChangeArrowheads="1"/>
              </p:cNvSpPr>
              <p:nvPr/>
            </p:nvSpPr>
            <p:spPr bwMode="auto">
              <a:xfrm>
                <a:off x="8960" y="6685"/>
                <a:ext cx="2046" cy="664"/>
              </a:xfrm>
              <a:prstGeom prst="rect">
                <a:avLst/>
              </a:prstGeom>
              <a:solidFill>
                <a:srgbClr val="FFFFFF"/>
              </a:solidFill>
              <a:ln w="9525">
                <a:noFill/>
                <a:miter lim="800000"/>
                <a:headEnd/>
                <a:tailEnd/>
              </a:ln>
            </p:spPr>
            <p:txBody>
              <a:bodyPr/>
              <a:lstStyle/>
              <a:p>
                <a:endParaRPr lang="en-US"/>
              </a:p>
            </p:txBody>
          </p:sp>
        </p:grpSp>
      </p:grpSp>
      <p:sp>
        <p:nvSpPr>
          <p:cNvPr id="4107" name="Rectangle 62"/>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098" name="Object 61"/>
          <p:cNvGraphicFramePr>
            <a:graphicFrameLocks noChangeAspect="1"/>
          </p:cNvGraphicFramePr>
          <p:nvPr/>
        </p:nvGraphicFramePr>
        <p:xfrm>
          <a:off x="5410200" y="762000"/>
          <a:ext cx="381000" cy="409575"/>
        </p:xfrm>
        <a:graphic>
          <a:graphicData uri="http://schemas.openxmlformats.org/presentationml/2006/ole">
            <p:oleObj spid="_x0000_s4098" r:id="rId3" imgW="164814" imgH="177492" progId="">
              <p:embed/>
            </p:oleObj>
          </a:graphicData>
        </a:graphic>
      </p:graphicFrame>
      <p:graphicFrame>
        <p:nvGraphicFramePr>
          <p:cNvPr id="4099" name="Object 63"/>
          <p:cNvGraphicFramePr>
            <a:graphicFrameLocks noChangeAspect="1"/>
          </p:cNvGraphicFramePr>
          <p:nvPr/>
        </p:nvGraphicFramePr>
        <p:xfrm>
          <a:off x="7467600" y="762000"/>
          <a:ext cx="381000" cy="409575"/>
        </p:xfrm>
        <a:graphic>
          <a:graphicData uri="http://schemas.openxmlformats.org/presentationml/2006/ole">
            <p:oleObj spid="_x0000_s4099" r:id="rId4" imgW="164814" imgH="177492" progId="">
              <p:embed/>
            </p:oleObj>
          </a:graphicData>
        </a:graphic>
      </p:graphicFrame>
      <p:sp>
        <p:nvSpPr>
          <p:cNvPr id="4108" name="Rectangle 65"/>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0" name="Object 64"/>
          <p:cNvGraphicFramePr>
            <a:graphicFrameLocks noChangeAspect="1"/>
          </p:cNvGraphicFramePr>
          <p:nvPr/>
        </p:nvGraphicFramePr>
        <p:xfrm>
          <a:off x="8686800" y="2057400"/>
          <a:ext cx="304800" cy="333375"/>
        </p:xfrm>
        <a:graphic>
          <a:graphicData uri="http://schemas.openxmlformats.org/presentationml/2006/ole">
            <p:oleObj spid="_x0000_s4100" r:id="rId5" imgW="126835" imgH="139518" progId="">
              <p:embed/>
            </p:oleObj>
          </a:graphicData>
        </a:graphic>
      </p:graphicFrame>
      <p:sp>
        <p:nvSpPr>
          <p:cNvPr id="4109" name="Rectangle 67"/>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1" name="Object 66"/>
          <p:cNvGraphicFramePr>
            <a:graphicFrameLocks noChangeAspect="1"/>
          </p:cNvGraphicFramePr>
          <p:nvPr/>
        </p:nvGraphicFramePr>
        <p:xfrm>
          <a:off x="6477000" y="2209800"/>
          <a:ext cx="304800" cy="333375"/>
        </p:xfrm>
        <a:graphic>
          <a:graphicData uri="http://schemas.openxmlformats.org/presentationml/2006/ole">
            <p:oleObj spid="_x0000_s4101" r:id="rId6" imgW="126835" imgH="139518" progId="">
              <p:embed/>
            </p:oleObj>
          </a:graphicData>
        </a:graphic>
      </p:graphicFrame>
      <p:sp>
        <p:nvSpPr>
          <p:cNvPr id="4110" name="Rectangle 69"/>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2" name="Object 68"/>
          <p:cNvGraphicFramePr>
            <a:graphicFrameLocks noChangeAspect="1"/>
          </p:cNvGraphicFramePr>
          <p:nvPr/>
        </p:nvGraphicFramePr>
        <p:xfrm>
          <a:off x="8001000" y="1295400"/>
          <a:ext cx="990600" cy="257175"/>
        </p:xfrm>
        <a:graphic>
          <a:graphicData uri="http://schemas.openxmlformats.org/presentationml/2006/ole">
            <p:oleObj spid="_x0000_s4102" r:id="rId7" imgW="710891" imgH="177723" progId="">
              <p:embed/>
            </p:oleObj>
          </a:graphicData>
        </a:graphic>
      </p:graphicFrame>
      <p:sp>
        <p:nvSpPr>
          <p:cNvPr id="4111" name="TextBox 71"/>
          <p:cNvSpPr txBox="1">
            <a:spLocks noChangeArrowheads="1"/>
          </p:cNvSpPr>
          <p:nvPr/>
        </p:nvSpPr>
        <p:spPr bwMode="auto">
          <a:xfrm>
            <a:off x="3932238" y="2971800"/>
            <a:ext cx="5211762" cy="369888"/>
          </a:xfrm>
          <a:prstGeom prst="rect">
            <a:avLst/>
          </a:prstGeom>
          <a:noFill/>
          <a:ln w="9525">
            <a:noFill/>
            <a:miter lim="800000"/>
            <a:headEnd/>
            <a:tailEnd/>
          </a:ln>
        </p:spPr>
        <p:txBody>
          <a:bodyPr wrap="none">
            <a:spAutoFit/>
          </a:bodyPr>
          <a:lstStyle/>
          <a:p>
            <a:r>
              <a:rPr lang="en-US"/>
              <a:t>Ordinary	 oscilations     vs	Parametric resonance</a:t>
            </a:r>
          </a:p>
        </p:txBody>
      </p:sp>
      <p:sp>
        <p:nvSpPr>
          <p:cNvPr id="4112" name="Rectangle 72"/>
          <p:cNvSpPr>
            <a:spLocks noChangeArrowheads="1"/>
          </p:cNvSpPr>
          <p:nvPr/>
        </p:nvSpPr>
        <p:spPr bwMode="auto">
          <a:xfrm>
            <a:off x="0" y="1676400"/>
            <a:ext cx="4572000" cy="923925"/>
          </a:xfrm>
          <a:prstGeom prst="rect">
            <a:avLst/>
          </a:prstGeom>
          <a:noFill/>
          <a:ln w="9525">
            <a:noFill/>
            <a:miter lim="800000"/>
            <a:headEnd/>
            <a:tailEnd/>
          </a:ln>
        </p:spPr>
        <p:txBody>
          <a:bodyPr>
            <a:spAutoFit/>
          </a:bodyPr>
          <a:lstStyle/>
          <a:p>
            <a:r>
              <a:rPr lang="en-US"/>
              <a:t>Comparison of particle motion at periodic locations along the beam trajectory in transverse phase space</a:t>
            </a:r>
          </a:p>
        </p:txBody>
      </p:sp>
      <p:grpSp>
        <p:nvGrpSpPr>
          <p:cNvPr id="4113" name="Group 70"/>
          <p:cNvGrpSpPr>
            <a:grpSpLocks/>
          </p:cNvGrpSpPr>
          <p:nvPr/>
        </p:nvGrpSpPr>
        <p:grpSpPr bwMode="auto">
          <a:xfrm>
            <a:off x="0" y="3657600"/>
            <a:ext cx="6934200" cy="1905000"/>
            <a:chOff x="1618" y="1080"/>
            <a:chExt cx="11355" cy="3679"/>
          </a:xfrm>
        </p:grpSpPr>
        <p:sp>
          <p:nvSpPr>
            <p:cNvPr id="4118" name="Text Box 71"/>
            <p:cNvSpPr txBox="1">
              <a:spLocks noChangeArrowheads="1"/>
            </p:cNvSpPr>
            <p:nvPr/>
          </p:nvSpPr>
          <p:spPr bwMode="auto">
            <a:xfrm>
              <a:off x="2752" y="1902"/>
              <a:ext cx="543" cy="379"/>
            </a:xfrm>
            <a:prstGeom prst="rect">
              <a:avLst/>
            </a:prstGeom>
            <a:solidFill>
              <a:srgbClr val="FFFFFF"/>
            </a:solidFill>
            <a:ln w="9525">
              <a:noFill/>
              <a:miter lim="800000"/>
              <a:headEnd/>
              <a:tailEnd/>
            </a:ln>
          </p:spPr>
          <p:txBody>
            <a:bodyPr/>
            <a:lstStyle/>
            <a:p>
              <a:endParaRPr lang="en-US"/>
            </a:p>
          </p:txBody>
        </p:sp>
        <p:grpSp>
          <p:nvGrpSpPr>
            <p:cNvPr id="4119" name="Group 72"/>
            <p:cNvGrpSpPr>
              <a:grpSpLocks/>
            </p:cNvGrpSpPr>
            <p:nvPr/>
          </p:nvGrpSpPr>
          <p:grpSpPr bwMode="auto">
            <a:xfrm>
              <a:off x="1618" y="1080"/>
              <a:ext cx="11355" cy="3679"/>
              <a:chOff x="258" y="1530"/>
              <a:chExt cx="11326" cy="3070"/>
            </a:xfrm>
          </p:grpSpPr>
          <p:grpSp>
            <p:nvGrpSpPr>
              <p:cNvPr id="4124" name="Group 73"/>
              <p:cNvGrpSpPr>
                <a:grpSpLocks/>
              </p:cNvGrpSpPr>
              <p:nvPr/>
            </p:nvGrpSpPr>
            <p:grpSpPr bwMode="auto">
              <a:xfrm>
                <a:off x="258" y="1530"/>
                <a:ext cx="11326" cy="3070"/>
                <a:chOff x="128" y="1860"/>
                <a:chExt cx="11326" cy="3070"/>
              </a:xfrm>
            </p:grpSpPr>
            <p:sp>
              <p:nvSpPr>
                <p:cNvPr id="4126" name="Line 74"/>
                <p:cNvSpPr>
                  <a:spLocks noChangeShapeType="1"/>
                </p:cNvSpPr>
                <p:nvPr/>
              </p:nvSpPr>
              <p:spPr bwMode="auto">
                <a:xfrm>
                  <a:off x="1788" y="3360"/>
                  <a:ext cx="195" cy="98"/>
                </a:xfrm>
                <a:prstGeom prst="line">
                  <a:avLst/>
                </a:prstGeom>
                <a:noFill/>
                <a:ln w="19050">
                  <a:solidFill>
                    <a:srgbClr val="00CCFF"/>
                  </a:solidFill>
                  <a:round/>
                  <a:headEnd/>
                  <a:tailEnd type="triangle" w="med" len="med"/>
                </a:ln>
              </p:spPr>
              <p:txBody>
                <a:bodyPr/>
                <a:lstStyle/>
                <a:p>
                  <a:endParaRPr lang="en-US"/>
                </a:p>
              </p:txBody>
            </p:sp>
            <p:grpSp>
              <p:nvGrpSpPr>
                <p:cNvPr id="4127" name="Group 75"/>
                <p:cNvGrpSpPr>
                  <a:grpSpLocks/>
                </p:cNvGrpSpPr>
                <p:nvPr/>
              </p:nvGrpSpPr>
              <p:grpSpPr bwMode="auto">
                <a:xfrm>
                  <a:off x="128" y="1860"/>
                  <a:ext cx="11326" cy="3070"/>
                  <a:chOff x="128" y="1860"/>
                  <a:chExt cx="11326" cy="3070"/>
                </a:xfrm>
              </p:grpSpPr>
              <p:sp>
                <p:nvSpPr>
                  <p:cNvPr id="4128" name="Line 76"/>
                  <p:cNvSpPr>
                    <a:spLocks noChangeShapeType="1"/>
                  </p:cNvSpPr>
                  <p:nvPr/>
                </p:nvSpPr>
                <p:spPr bwMode="auto">
                  <a:xfrm flipV="1">
                    <a:off x="1875" y="2950"/>
                    <a:ext cx="200" cy="80"/>
                  </a:xfrm>
                  <a:prstGeom prst="line">
                    <a:avLst/>
                  </a:prstGeom>
                  <a:noFill/>
                  <a:ln w="19050">
                    <a:solidFill>
                      <a:srgbClr val="00CCFF"/>
                    </a:solidFill>
                    <a:round/>
                    <a:headEnd/>
                    <a:tailEnd type="triangle" w="med" len="med"/>
                  </a:ln>
                </p:spPr>
                <p:txBody>
                  <a:bodyPr/>
                  <a:lstStyle/>
                  <a:p>
                    <a:endParaRPr lang="en-US"/>
                  </a:p>
                </p:txBody>
              </p:sp>
              <p:grpSp>
                <p:nvGrpSpPr>
                  <p:cNvPr id="4129" name="Group 77"/>
                  <p:cNvGrpSpPr>
                    <a:grpSpLocks/>
                  </p:cNvGrpSpPr>
                  <p:nvPr/>
                </p:nvGrpSpPr>
                <p:grpSpPr bwMode="auto">
                  <a:xfrm>
                    <a:off x="128" y="1860"/>
                    <a:ext cx="11326" cy="3070"/>
                    <a:chOff x="128" y="1860"/>
                    <a:chExt cx="11326" cy="3070"/>
                  </a:xfrm>
                </p:grpSpPr>
                <p:sp>
                  <p:nvSpPr>
                    <p:cNvPr id="4130" name="Text Box 78"/>
                    <p:cNvSpPr txBox="1">
                      <a:spLocks noChangeArrowheads="1"/>
                    </p:cNvSpPr>
                    <p:nvPr/>
                  </p:nvSpPr>
                  <p:spPr bwMode="auto">
                    <a:xfrm>
                      <a:off x="3540" y="4004"/>
                      <a:ext cx="988" cy="504"/>
                    </a:xfrm>
                    <a:prstGeom prst="rect">
                      <a:avLst/>
                    </a:prstGeom>
                    <a:solidFill>
                      <a:srgbClr val="FFFFFF"/>
                    </a:solidFill>
                    <a:ln w="9525">
                      <a:noFill/>
                      <a:miter lim="800000"/>
                      <a:headEnd/>
                      <a:tailEnd/>
                    </a:ln>
                  </p:spPr>
                  <p:txBody>
                    <a:bodyPr/>
                    <a:lstStyle/>
                    <a:p>
                      <a:endParaRPr lang="en-US"/>
                    </a:p>
                  </p:txBody>
                </p:sp>
                <p:sp>
                  <p:nvSpPr>
                    <p:cNvPr id="4131" name="Line 79"/>
                    <p:cNvSpPr>
                      <a:spLocks noChangeShapeType="1"/>
                    </p:cNvSpPr>
                    <p:nvPr/>
                  </p:nvSpPr>
                  <p:spPr bwMode="auto">
                    <a:xfrm flipV="1">
                      <a:off x="279" y="3220"/>
                      <a:ext cx="7591" cy="0"/>
                    </a:xfrm>
                    <a:prstGeom prst="line">
                      <a:avLst/>
                    </a:prstGeom>
                    <a:noFill/>
                    <a:ln w="9525">
                      <a:solidFill>
                        <a:srgbClr val="000000"/>
                      </a:solidFill>
                      <a:round/>
                      <a:headEnd/>
                      <a:tailEnd type="triangle" w="med" len="med"/>
                    </a:ln>
                  </p:spPr>
                  <p:txBody>
                    <a:bodyPr/>
                    <a:lstStyle/>
                    <a:p>
                      <a:endParaRPr lang="en-US"/>
                    </a:p>
                  </p:txBody>
                </p:sp>
                <p:sp>
                  <p:nvSpPr>
                    <p:cNvPr id="4132" name="Line 80"/>
                    <p:cNvSpPr>
                      <a:spLocks noChangeShapeType="1"/>
                    </p:cNvSpPr>
                    <p:nvPr/>
                  </p:nvSpPr>
                  <p:spPr bwMode="auto">
                    <a:xfrm>
                      <a:off x="4870" y="4650"/>
                      <a:ext cx="2470" cy="0"/>
                    </a:xfrm>
                    <a:prstGeom prst="line">
                      <a:avLst/>
                    </a:prstGeom>
                    <a:noFill/>
                    <a:ln w="9525">
                      <a:solidFill>
                        <a:srgbClr val="000000"/>
                      </a:solidFill>
                      <a:round/>
                      <a:headEnd/>
                      <a:tailEnd type="triangle" w="med" len="med"/>
                    </a:ln>
                  </p:spPr>
                  <p:txBody>
                    <a:bodyPr/>
                    <a:lstStyle/>
                    <a:p>
                      <a:endParaRPr lang="en-US"/>
                    </a:p>
                  </p:txBody>
                </p:sp>
                <p:sp>
                  <p:nvSpPr>
                    <p:cNvPr id="4133" name="Line 81"/>
                    <p:cNvSpPr>
                      <a:spLocks noChangeShapeType="1"/>
                    </p:cNvSpPr>
                    <p:nvPr/>
                  </p:nvSpPr>
                  <p:spPr bwMode="auto">
                    <a:xfrm flipH="1">
                      <a:off x="1570" y="4650"/>
                      <a:ext cx="2680" cy="0"/>
                    </a:xfrm>
                    <a:prstGeom prst="line">
                      <a:avLst/>
                    </a:prstGeom>
                    <a:noFill/>
                    <a:ln w="9525">
                      <a:solidFill>
                        <a:srgbClr val="000000"/>
                      </a:solidFill>
                      <a:round/>
                      <a:headEnd/>
                      <a:tailEnd type="triangle" w="med" len="med"/>
                    </a:ln>
                  </p:spPr>
                  <p:txBody>
                    <a:bodyPr/>
                    <a:lstStyle/>
                    <a:p>
                      <a:endParaRPr lang="en-US"/>
                    </a:p>
                  </p:txBody>
                </p:sp>
                <p:sp>
                  <p:nvSpPr>
                    <p:cNvPr id="4134" name="Text Box 82"/>
                    <p:cNvSpPr txBox="1">
                      <a:spLocks noChangeArrowheads="1"/>
                    </p:cNvSpPr>
                    <p:nvPr/>
                  </p:nvSpPr>
                  <p:spPr bwMode="auto">
                    <a:xfrm>
                      <a:off x="4250" y="4411"/>
                      <a:ext cx="823" cy="519"/>
                    </a:xfrm>
                    <a:prstGeom prst="rect">
                      <a:avLst/>
                    </a:prstGeom>
                    <a:solidFill>
                      <a:srgbClr val="FFFFFF"/>
                    </a:solidFill>
                    <a:ln w="9525">
                      <a:noFill/>
                      <a:miter lim="800000"/>
                      <a:headEnd/>
                      <a:tailEnd/>
                    </a:ln>
                  </p:spPr>
                  <p:txBody>
                    <a:bodyPr/>
                    <a:lstStyle/>
                    <a:p>
                      <a:endParaRPr lang="en-US"/>
                    </a:p>
                  </p:txBody>
                </p:sp>
                <p:grpSp>
                  <p:nvGrpSpPr>
                    <p:cNvPr id="4135" name="Group 83"/>
                    <p:cNvGrpSpPr>
                      <a:grpSpLocks/>
                    </p:cNvGrpSpPr>
                    <p:nvPr/>
                  </p:nvGrpSpPr>
                  <p:grpSpPr bwMode="auto">
                    <a:xfrm>
                      <a:off x="6530" y="2680"/>
                      <a:ext cx="143" cy="1090"/>
                      <a:chOff x="3620" y="2690"/>
                      <a:chExt cx="143" cy="1090"/>
                    </a:xfrm>
                  </p:grpSpPr>
                  <p:sp>
                    <p:nvSpPr>
                      <p:cNvPr id="4155" name="AutoShape 84"/>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6" name="AutoShape 85"/>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grpSp>
                  <p:nvGrpSpPr>
                    <p:cNvPr id="4136" name="Group 86"/>
                    <p:cNvGrpSpPr>
                      <a:grpSpLocks/>
                    </p:cNvGrpSpPr>
                    <p:nvPr/>
                  </p:nvGrpSpPr>
                  <p:grpSpPr bwMode="auto">
                    <a:xfrm>
                      <a:off x="3540" y="2680"/>
                      <a:ext cx="143" cy="1090"/>
                      <a:chOff x="3620" y="2690"/>
                      <a:chExt cx="143" cy="1090"/>
                    </a:xfrm>
                  </p:grpSpPr>
                  <p:sp>
                    <p:nvSpPr>
                      <p:cNvPr id="4153" name="AutoShape 87"/>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4" name="AutoShape 88"/>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grpSp>
                  <p:nvGrpSpPr>
                    <p:cNvPr id="4137" name="Group 89"/>
                    <p:cNvGrpSpPr>
                      <a:grpSpLocks/>
                    </p:cNvGrpSpPr>
                    <p:nvPr/>
                  </p:nvGrpSpPr>
                  <p:grpSpPr bwMode="auto">
                    <a:xfrm>
                      <a:off x="640" y="2650"/>
                      <a:ext cx="143" cy="1090"/>
                      <a:chOff x="3620" y="2690"/>
                      <a:chExt cx="143" cy="1090"/>
                    </a:xfrm>
                  </p:grpSpPr>
                  <p:sp>
                    <p:nvSpPr>
                      <p:cNvPr id="4151" name="AutoShape 90"/>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2" name="AutoShape 91"/>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sp>
                  <p:nvSpPr>
                    <p:cNvPr id="4138" name="Line 92"/>
                    <p:cNvSpPr>
                      <a:spLocks noChangeShapeType="1"/>
                    </p:cNvSpPr>
                    <p:nvPr/>
                  </p:nvSpPr>
                  <p:spPr bwMode="auto">
                    <a:xfrm>
                      <a:off x="3120" y="4230"/>
                      <a:ext cx="470" cy="0"/>
                    </a:xfrm>
                    <a:prstGeom prst="line">
                      <a:avLst/>
                    </a:prstGeom>
                    <a:noFill/>
                    <a:ln w="9525">
                      <a:solidFill>
                        <a:srgbClr val="000000"/>
                      </a:solidFill>
                      <a:round/>
                      <a:headEnd/>
                      <a:tailEnd type="triangle" w="med" len="med"/>
                    </a:ln>
                  </p:spPr>
                  <p:txBody>
                    <a:bodyPr/>
                    <a:lstStyle/>
                    <a:p>
                      <a:endParaRPr lang="en-US"/>
                    </a:p>
                  </p:txBody>
                </p:sp>
                <p:sp>
                  <p:nvSpPr>
                    <p:cNvPr id="4139" name="Line 93"/>
                    <p:cNvSpPr>
                      <a:spLocks noChangeShapeType="1"/>
                    </p:cNvSpPr>
                    <p:nvPr/>
                  </p:nvSpPr>
                  <p:spPr bwMode="auto">
                    <a:xfrm flipH="1">
                      <a:off x="4357" y="4230"/>
                      <a:ext cx="563" cy="0"/>
                    </a:xfrm>
                    <a:prstGeom prst="line">
                      <a:avLst/>
                    </a:prstGeom>
                    <a:noFill/>
                    <a:ln w="9525">
                      <a:solidFill>
                        <a:srgbClr val="000000"/>
                      </a:solidFill>
                      <a:round/>
                      <a:headEnd/>
                      <a:tailEnd type="triangle" w="med" len="med"/>
                    </a:ln>
                  </p:spPr>
                  <p:txBody>
                    <a:bodyPr/>
                    <a:lstStyle/>
                    <a:p>
                      <a:endParaRPr lang="en-US"/>
                    </a:p>
                  </p:txBody>
                </p:sp>
                <p:sp>
                  <p:nvSpPr>
                    <p:cNvPr id="4140" name="Text Box 94"/>
                    <p:cNvSpPr txBox="1">
                      <a:spLocks noChangeArrowheads="1"/>
                    </p:cNvSpPr>
                    <p:nvPr/>
                  </p:nvSpPr>
                  <p:spPr bwMode="auto">
                    <a:xfrm>
                      <a:off x="2050" y="1860"/>
                      <a:ext cx="1870" cy="42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Absorber plates</a:t>
                      </a:r>
                      <a:endParaRPr lang="en-US"/>
                    </a:p>
                  </p:txBody>
                </p:sp>
                <p:sp>
                  <p:nvSpPr>
                    <p:cNvPr id="4141" name="Line 95"/>
                    <p:cNvSpPr>
                      <a:spLocks noChangeShapeType="1"/>
                    </p:cNvSpPr>
                    <p:nvPr/>
                  </p:nvSpPr>
                  <p:spPr bwMode="auto">
                    <a:xfrm flipH="1">
                      <a:off x="1580" y="2280"/>
                      <a:ext cx="880" cy="610"/>
                    </a:xfrm>
                    <a:prstGeom prst="line">
                      <a:avLst/>
                    </a:prstGeom>
                    <a:noFill/>
                    <a:ln w="9525">
                      <a:solidFill>
                        <a:srgbClr val="000000"/>
                      </a:solidFill>
                      <a:round/>
                      <a:headEnd/>
                      <a:tailEnd type="triangle" w="med" len="med"/>
                    </a:ln>
                  </p:spPr>
                  <p:txBody>
                    <a:bodyPr/>
                    <a:lstStyle/>
                    <a:p>
                      <a:endParaRPr lang="en-US"/>
                    </a:p>
                  </p:txBody>
                </p:sp>
                <p:sp>
                  <p:nvSpPr>
                    <p:cNvPr id="4142" name="Line 96"/>
                    <p:cNvSpPr>
                      <a:spLocks noChangeShapeType="1"/>
                    </p:cNvSpPr>
                    <p:nvPr/>
                  </p:nvSpPr>
                  <p:spPr bwMode="auto">
                    <a:xfrm>
                      <a:off x="3590" y="2280"/>
                      <a:ext cx="767" cy="610"/>
                    </a:xfrm>
                    <a:prstGeom prst="line">
                      <a:avLst/>
                    </a:prstGeom>
                    <a:noFill/>
                    <a:ln w="9525">
                      <a:solidFill>
                        <a:srgbClr val="000000"/>
                      </a:solidFill>
                      <a:round/>
                      <a:headEnd/>
                      <a:tailEnd type="triangle" w="med" len="med"/>
                    </a:ln>
                  </p:spPr>
                  <p:txBody>
                    <a:bodyPr/>
                    <a:lstStyle/>
                    <a:p>
                      <a:endParaRPr lang="en-US"/>
                    </a:p>
                  </p:txBody>
                </p:sp>
                <p:sp>
                  <p:nvSpPr>
                    <p:cNvPr id="4143" name="Text Box 97"/>
                    <p:cNvSpPr txBox="1">
                      <a:spLocks noChangeArrowheads="1"/>
                    </p:cNvSpPr>
                    <p:nvPr/>
                  </p:nvSpPr>
                  <p:spPr bwMode="auto">
                    <a:xfrm>
                      <a:off x="4810" y="1860"/>
                      <a:ext cx="3060" cy="37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Parametric resonance lenses</a:t>
                      </a:r>
                      <a:endParaRPr lang="en-US"/>
                    </a:p>
                  </p:txBody>
                </p:sp>
                <p:sp>
                  <p:nvSpPr>
                    <p:cNvPr id="4144" name="Line 98"/>
                    <p:cNvSpPr>
                      <a:spLocks noChangeShapeType="1"/>
                    </p:cNvSpPr>
                    <p:nvPr/>
                  </p:nvSpPr>
                  <p:spPr bwMode="auto">
                    <a:xfrm flipH="1">
                      <a:off x="3683" y="2230"/>
                      <a:ext cx="1390" cy="510"/>
                    </a:xfrm>
                    <a:prstGeom prst="line">
                      <a:avLst/>
                    </a:prstGeom>
                    <a:noFill/>
                    <a:ln w="9525">
                      <a:solidFill>
                        <a:srgbClr val="000000"/>
                      </a:solidFill>
                      <a:round/>
                      <a:headEnd/>
                      <a:tailEnd type="triangle" w="med" len="med"/>
                    </a:ln>
                  </p:spPr>
                  <p:txBody>
                    <a:bodyPr/>
                    <a:lstStyle/>
                    <a:p>
                      <a:endParaRPr lang="en-US"/>
                    </a:p>
                  </p:txBody>
                </p:sp>
                <p:sp>
                  <p:nvSpPr>
                    <p:cNvPr id="4145" name="Line 99"/>
                    <p:cNvSpPr>
                      <a:spLocks noChangeShapeType="1"/>
                    </p:cNvSpPr>
                    <p:nvPr/>
                  </p:nvSpPr>
                  <p:spPr bwMode="auto">
                    <a:xfrm>
                      <a:off x="5800" y="2230"/>
                      <a:ext cx="730" cy="510"/>
                    </a:xfrm>
                    <a:prstGeom prst="line">
                      <a:avLst/>
                    </a:prstGeom>
                    <a:noFill/>
                    <a:ln w="9525">
                      <a:solidFill>
                        <a:srgbClr val="000000"/>
                      </a:solidFill>
                      <a:round/>
                      <a:headEnd/>
                      <a:tailEnd type="triangle" w="med" len="med"/>
                    </a:ln>
                  </p:spPr>
                  <p:txBody>
                    <a:bodyPr/>
                    <a:lstStyle/>
                    <a:p>
                      <a:endParaRPr lang="en-US"/>
                    </a:p>
                  </p:txBody>
                </p:sp>
                <p:sp>
                  <p:nvSpPr>
                    <p:cNvPr id="4146" name="Freeform 100"/>
                    <p:cNvSpPr>
                      <a:spLocks/>
                    </p:cNvSpPr>
                    <p:nvPr/>
                  </p:nvSpPr>
                  <p:spPr bwMode="auto">
                    <a:xfrm rot="10795386">
                      <a:off x="128" y="2740"/>
                      <a:ext cx="11326" cy="980"/>
                    </a:xfrm>
                    <a:custGeom>
                      <a:avLst/>
                      <a:gdLst>
                        <a:gd name="T0" fmla="*/ 85725 w 7191375"/>
                        <a:gd name="T1" fmla="*/ 31750 h 3529012"/>
                        <a:gd name="T2" fmla="*/ 200025 w 7191375"/>
                        <a:gd name="T3" fmla="*/ 117475 h 3529012"/>
                        <a:gd name="T4" fmla="*/ 276225 w 7191375"/>
                        <a:gd name="T5" fmla="*/ 241300 h 3529012"/>
                        <a:gd name="T6" fmla="*/ 381000 w 7191375"/>
                        <a:gd name="T7" fmla="*/ 422275 h 3529012"/>
                        <a:gd name="T8" fmla="*/ 514350 w 7191375"/>
                        <a:gd name="T9" fmla="*/ 717550 h 3529012"/>
                        <a:gd name="T10" fmla="*/ 638175 w 7191375"/>
                        <a:gd name="T11" fmla="*/ 1022350 h 3529012"/>
                        <a:gd name="T12" fmla="*/ 781050 w 7191375"/>
                        <a:gd name="T13" fmla="*/ 1431925 h 3529012"/>
                        <a:gd name="T14" fmla="*/ 895350 w 7191375"/>
                        <a:gd name="T15" fmla="*/ 1746250 h 3529012"/>
                        <a:gd name="T16" fmla="*/ 1047750 w 7191375"/>
                        <a:gd name="T17" fmla="*/ 2251075 h 3529012"/>
                        <a:gd name="T18" fmla="*/ 1238250 w 7191375"/>
                        <a:gd name="T19" fmla="*/ 2765425 h 3529012"/>
                        <a:gd name="T20" fmla="*/ 1438275 w 7191375"/>
                        <a:gd name="T21" fmla="*/ 3194050 h 3529012"/>
                        <a:gd name="T22" fmla="*/ 1619250 w 7191375"/>
                        <a:gd name="T23" fmla="*/ 3432175 h 3529012"/>
                        <a:gd name="T24" fmla="*/ 1828800 w 7191375"/>
                        <a:gd name="T25" fmla="*/ 3508375 h 3529012"/>
                        <a:gd name="T26" fmla="*/ 2028825 w 7191375"/>
                        <a:gd name="T27" fmla="*/ 3375025 h 3529012"/>
                        <a:gd name="T28" fmla="*/ 2276475 w 7191375"/>
                        <a:gd name="T29" fmla="*/ 2994025 h 3529012"/>
                        <a:gd name="T30" fmla="*/ 2524125 w 7191375"/>
                        <a:gd name="T31" fmla="*/ 2279650 h 3529012"/>
                        <a:gd name="T32" fmla="*/ 2800350 w 7191375"/>
                        <a:gd name="T33" fmla="*/ 1460500 h 3529012"/>
                        <a:gd name="T34" fmla="*/ 3124200 w 7191375"/>
                        <a:gd name="T35" fmla="*/ 603250 h 3529012"/>
                        <a:gd name="T36" fmla="*/ 3362325 w 7191375"/>
                        <a:gd name="T37" fmla="*/ 155575 h 3529012"/>
                        <a:gd name="T38" fmla="*/ 3619500 w 7191375"/>
                        <a:gd name="T39" fmla="*/ 3175 h 3529012"/>
                        <a:gd name="T40" fmla="*/ 3895725 w 7191375"/>
                        <a:gd name="T41" fmla="*/ 193675 h 3529012"/>
                        <a:gd name="T42" fmla="*/ 4095750 w 7191375"/>
                        <a:gd name="T43" fmla="*/ 555625 h 3529012"/>
                        <a:gd name="T44" fmla="*/ 4333875 w 7191375"/>
                        <a:gd name="T45" fmla="*/ 1165225 h 3529012"/>
                        <a:gd name="T46" fmla="*/ 4505325 w 7191375"/>
                        <a:gd name="T47" fmla="*/ 1689100 h 3529012"/>
                        <a:gd name="T48" fmla="*/ 4752975 w 7191375"/>
                        <a:gd name="T49" fmla="*/ 2413000 h 3529012"/>
                        <a:gd name="T50" fmla="*/ 4972050 w 7191375"/>
                        <a:gd name="T51" fmla="*/ 2984500 h 3529012"/>
                        <a:gd name="T52" fmla="*/ 5219700 w 7191375"/>
                        <a:gd name="T53" fmla="*/ 3394075 h 3529012"/>
                        <a:gd name="T54" fmla="*/ 5467350 w 7191375"/>
                        <a:gd name="T55" fmla="*/ 3517900 h 3529012"/>
                        <a:gd name="T56" fmla="*/ 5695950 w 7191375"/>
                        <a:gd name="T57" fmla="*/ 3346450 h 3529012"/>
                        <a:gd name="T58" fmla="*/ 5895975 w 7191375"/>
                        <a:gd name="T59" fmla="*/ 2946400 h 3529012"/>
                        <a:gd name="T60" fmla="*/ 6153150 w 7191375"/>
                        <a:gd name="T61" fmla="*/ 2355850 h 3529012"/>
                        <a:gd name="T62" fmla="*/ 6391275 w 7191375"/>
                        <a:gd name="T63" fmla="*/ 1651000 h 3529012"/>
                        <a:gd name="T64" fmla="*/ 6657975 w 7191375"/>
                        <a:gd name="T65" fmla="*/ 841375 h 3529012"/>
                        <a:gd name="T66" fmla="*/ 6962775 w 7191375"/>
                        <a:gd name="T67" fmla="*/ 241300 h 3529012"/>
                        <a:gd name="T68" fmla="*/ 7191375 w 7191375"/>
                        <a:gd name="T69" fmla="*/ 12700 h 35290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1375"/>
                        <a:gd name="T106" fmla="*/ 0 h 3529012"/>
                        <a:gd name="T107" fmla="*/ 7191375 w 7191375"/>
                        <a:gd name="T108" fmla="*/ 3529012 h 35290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1375" h="3529012">
                          <a:moveTo>
                            <a:pt x="0" y="12700"/>
                          </a:moveTo>
                          <a:cubicBezTo>
                            <a:pt x="30162" y="16669"/>
                            <a:pt x="60325" y="20638"/>
                            <a:pt x="85725" y="31750"/>
                          </a:cubicBezTo>
                          <a:cubicBezTo>
                            <a:pt x="111125" y="42862"/>
                            <a:pt x="133350" y="65088"/>
                            <a:pt x="152400" y="79375"/>
                          </a:cubicBezTo>
                          <a:cubicBezTo>
                            <a:pt x="171450" y="93662"/>
                            <a:pt x="185738" y="101600"/>
                            <a:pt x="200025" y="117475"/>
                          </a:cubicBezTo>
                          <a:cubicBezTo>
                            <a:pt x="214312" y="133350"/>
                            <a:pt x="225425" y="153988"/>
                            <a:pt x="238125" y="174625"/>
                          </a:cubicBezTo>
                          <a:cubicBezTo>
                            <a:pt x="250825" y="195262"/>
                            <a:pt x="260350" y="214312"/>
                            <a:pt x="276225" y="241300"/>
                          </a:cubicBezTo>
                          <a:cubicBezTo>
                            <a:pt x="292100" y="268288"/>
                            <a:pt x="315913" y="306388"/>
                            <a:pt x="333375" y="336550"/>
                          </a:cubicBezTo>
                          <a:cubicBezTo>
                            <a:pt x="350837" y="366712"/>
                            <a:pt x="361950" y="385763"/>
                            <a:pt x="381000" y="422275"/>
                          </a:cubicBezTo>
                          <a:cubicBezTo>
                            <a:pt x="400050" y="458787"/>
                            <a:pt x="425450" y="506413"/>
                            <a:pt x="447675" y="555625"/>
                          </a:cubicBezTo>
                          <a:cubicBezTo>
                            <a:pt x="469900" y="604837"/>
                            <a:pt x="493713" y="668338"/>
                            <a:pt x="514350" y="717550"/>
                          </a:cubicBezTo>
                          <a:cubicBezTo>
                            <a:pt x="534987" y="766762"/>
                            <a:pt x="550863" y="800100"/>
                            <a:pt x="571500" y="850900"/>
                          </a:cubicBezTo>
                          <a:cubicBezTo>
                            <a:pt x="592137" y="901700"/>
                            <a:pt x="617538" y="965200"/>
                            <a:pt x="638175" y="1022350"/>
                          </a:cubicBezTo>
                          <a:cubicBezTo>
                            <a:pt x="658812" y="1079500"/>
                            <a:pt x="671512" y="1125538"/>
                            <a:pt x="695325" y="1193800"/>
                          </a:cubicBezTo>
                          <a:cubicBezTo>
                            <a:pt x="719138" y="1262062"/>
                            <a:pt x="757238" y="1366838"/>
                            <a:pt x="781050" y="1431925"/>
                          </a:cubicBezTo>
                          <a:cubicBezTo>
                            <a:pt x="804862" y="1497012"/>
                            <a:pt x="819150" y="1531938"/>
                            <a:pt x="838200" y="1584325"/>
                          </a:cubicBezTo>
                          <a:cubicBezTo>
                            <a:pt x="857250" y="1636712"/>
                            <a:pt x="876300" y="1677988"/>
                            <a:pt x="895350" y="1746250"/>
                          </a:cubicBezTo>
                          <a:cubicBezTo>
                            <a:pt x="914400" y="1814512"/>
                            <a:pt x="927100" y="1909762"/>
                            <a:pt x="952500" y="1993900"/>
                          </a:cubicBezTo>
                          <a:cubicBezTo>
                            <a:pt x="977900" y="2078038"/>
                            <a:pt x="1016000" y="2160588"/>
                            <a:pt x="1047750" y="2251075"/>
                          </a:cubicBezTo>
                          <a:cubicBezTo>
                            <a:pt x="1079500" y="2341562"/>
                            <a:pt x="1111250" y="2451100"/>
                            <a:pt x="1143000" y="2536825"/>
                          </a:cubicBezTo>
                          <a:cubicBezTo>
                            <a:pt x="1174750" y="2622550"/>
                            <a:pt x="1204913" y="2686050"/>
                            <a:pt x="1238250" y="2765425"/>
                          </a:cubicBezTo>
                          <a:cubicBezTo>
                            <a:pt x="1271587" y="2844800"/>
                            <a:pt x="1309688" y="2941638"/>
                            <a:pt x="1343025" y="3013075"/>
                          </a:cubicBezTo>
                          <a:cubicBezTo>
                            <a:pt x="1376362" y="3084512"/>
                            <a:pt x="1408113" y="3141663"/>
                            <a:pt x="1438275" y="3194050"/>
                          </a:cubicBezTo>
                          <a:cubicBezTo>
                            <a:pt x="1468437" y="3246437"/>
                            <a:pt x="1493838" y="3287712"/>
                            <a:pt x="1524000" y="3327400"/>
                          </a:cubicBezTo>
                          <a:cubicBezTo>
                            <a:pt x="1554162" y="3367088"/>
                            <a:pt x="1585912" y="3403600"/>
                            <a:pt x="1619250" y="3432175"/>
                          </a:cubicBezTo>
                          <a:cubicBezTo>
                            <a:pt x="1652588" y="3460750"/>
                            <a:pt x="1689100" y="3486150"/>
                            <a:pt x="1724025" y="3498850"/>
                          </a:cubicBezTo>
                          <a:cubicBezTo>
                            <a:pt x="1758950" y="3511550"/>
                            <a:pt x="1790700" y="3516312"/>
                            <a:pt x="1828800" y="3508375"/>
                          </a:cubicBezTo>
                          <a:cubicBezTo>
                            <a:pt x="1866900" y="3500438"/>
                            <a:pt x="1919288" y="3473450"/>
                            <a:pt x="1952625" y="3451225"/>
                          </a:cubicBezTo>
                          <a:cubicBezTo>
                            <a:pt x="1985962" y="3429000"/>
                            <a:pt x="1998663" y="3406775"/>
                            <a:pt x="2028825" y="3375025"/>
                          </a:cubicBezTo>
                          <a:cubicBezTo>
                            <a:pt x="2058987" y="3343275"/>
                            <a:pt x="2092325" y="3324225"/>
                            <a:pt x="2133600" y="3260725"/>
                          </a:cubicBezTo>
                          <a:cubicBezTo>
                            <a:pt x="2174875" y="3197225"/>
                            <a:pt x="2230438" y="3095625"/>
                            <a:pt x="2276475" y="2994025"/>
                          </a:cubicBezTo>
                          <a:cubicBezTo>
                            <a:pt x="2322512" y="2892425"/>
                            <a:pt x="2368550" y="2770188"/>
                            <a:pt x="2409825" y="2651125"/>
                          </a:cubicBezTo>
                          <a:cubicBezTo>
                            <a:pt x="2451100" y="2532062"/>
                            <a:pt x="2481262" y="2414588"/>
                            <a:pt x="2524125" y="2279650"/>
                          </a:cubicBezTo>
                          <a:cubicBezTo>
                            <a:pt x="2566988" y="2144712"/>
                            <a:pt x="2620963" y="1978025"/>
                            <a:pt x="2667000" y="1841500"/>
                          </a:cubicBezTo>
                          <a:cubicBezTo>
                            <a:pt x="2713037" y="1704975"/>
                            <a:pt x="2752725" y="1593850"/>
                            <a:pt x="2800350" y="1460500"/>
                          </a:cubicBezTo>
                          <a:cubicBezTo>
                            <a:pt x="2847975" y="1327150"/>
                            <a:pt x="2898775" y="1184275"/>
                            <a:pt x="2952750" y="1041400"/>
                          </a:cubicBezTo>
                          <a:cubicBezTo>
                            <a:pt x="3006725" y="898525"/>
                            <a:pt x="3073400" y="719137"/>
                            <a:pt x="3124200" y="603250"/>
                          </a:cubicBezTo>
                          <a:cubicBezTo>
                            <a:pt x="3175000" y="487363"/>
                            <a:pt x="3217863" y="420687"/>
                            <a:pt x="3257550" y="346075"/>
                          </a:cubicBezTo>
                          <a:cubicBezTo>
                            <a:pt x="3297237" y="271463"/>
                            <a:pt x="3322638" y="206375"/>
                            <a:pt x="3362325" y="155575"/>
                          </a:cubicBezTo>
                          <a:cubicBezTo>
                            <a:pt x="3402012" y="104775"/>
                            <a:pt x="3452813" y="66675"/>
                            <a:pt x="3495675" y="41275"/>
                          </a:cubicBezTo>
                          <a:cubicBezTo>
                            <a:pt x="3538537" y="15875"/>
                            <a:pt x="3571875" y="0"/>
                            <a:pt x="3619500" y="3175"/>
                          </a:cubicBezTo>
                          <a:cubicBezTo>
                            <a:pt x="3667125" y="6350"/>
                            <a:pt x="3735388" y="28575"/>
                            <a:pt x="3781425" y="60325"/>
                          </a:cubicBezTo>
                          <a:cubicBezTo>
                            <a:pt x="3827462" y="92075"/>
                            <a:pt x="3859212" y="138112"/>
                            <a:pt x="3895725" y="193675"/>
                          </a:cubicBezTo>
                          <a:cubicBezTo>
                            <a:pt x="3932238" y="249238"/>
                            <a:pt x="3967162" y="333375"/>
                            <a:pt x="4000500" y="393700"/>
                          </a:cubicBezTo>
                          <a:cubicBezTo>
                            <a:pt x="4033838" y="454025"/>
                            <a:pt x="4059238" y="473075"/>
                            <a:pt x="4095750" y="555625"/>
                          </a:cubicBezTo>
                          <a:cubicBezTo>
                            <a:pt x="4132262" y="638175"/>
                            <a:pt x="4179888" y="787400"/>
                            <a:pt x="4219575" y="889000"/>
                          </a:cubicBezTo>
                          <a:cubicBezTo>
                            <a:pt x="4259262" y="990600"/>
                            <a:pt x="4300537" y="1076325"/>
                            <a:pt x="4333875" y="1165225"/>
                          </a:cubicBezTo>
                          <a:cubicBezTo>
                            <a:pt x="4367213" y="1254125"/>
                            <a:pt x="4391025" y="1335088"/>
                            <a:pt x="4419600" y="1422400"/>
                          </a:cubicBezTo>
                          <a:cubicBezTo>
                            <a:pt x="4448175" y="1509712"/>
                            <a:pt x="4473575" y="1593850"/>
                            <a:pt x="4505325" y="1689100"/>
                          </a:cubicBezTo>
                          <a:cubicBezTo>
                            <a:pt x="4537075" y="1784350"/>
                            <a:pt x="4568825" y="1873250"/>
                            <a:pt x="4610100" y="1993900"/>
                          </a:cubicBezTo>
                          <a:cubicBezTo>
                            <a:pt x="4651375" y="2114550"/>
                            <a:pt x="4708525" y="2286000"/>
                            <a:pt x="4752975" y="2413000"/>
                          </a:cubicBezTo>
                          <a:cubicBezTo>
                            <a:pt x="4797425" y="2540000"/>
                            <a:pt x="4840288" y="2660650"/>
                            <a:pt x="4876800" y="2755900"/>
                          </a:cubicBezTo>
                          <a:cubicBezTo>
                            <a:pt x="4913312" y="2851150"/>
                            <a:pt x="4937125" y="2908300"/>
                            <a:pt x="4972050" y="2984500"/>
                          </a:cubicBezTo>
                          <a:cubicBezTo>
                            <a:pt x="5006975" y="3060700"/>
                            <a:pt x="5045075" y="3144838"/>
                            <a:pt x="5086350" y="3213100"/>
                          </a:cubicBezTo>
                          <a:cubicBezTo>
                            <a:pt x="5127625" y="3281362"/>
                            <a:pt x="5173662" y="3344862"/>
                            <a:pt x="5219700" y="3394075"/>
                          </a:cubicBezTo>
                          <a:cubicBezTo>
                            <a:pt x="5265738" y="3443288"/>
                            <a:pt x="5321300" y="3487738"/>
                            <a:pt x="5362575" y="3508375"/>
                          </a:cubicBezTo>
                          <a:cubicBezTo>
                            <a:pt x="5403850" y="3529012"/>
                            <a:pt x="5430838" y="3525837"/>
                            <a:pt x="5467350" y="3517900"/>
                          </a:cubicBezTo>
                          <a:cubicBezTo>
                            <a:pt x="5503862" y="3509963"/>
                            <a:pt x="5543550" y="3489325"/>
                            <a:pt x="5581650" y="3460750"/>
                          </a:cubicBezTo>
                          <a:cubicBezTo>
                            <a:pt x="5619750" y="3432175"/>
                            <a:pt x="5662612" y="3392488"/>
                            <a:pt x="5695950" y="3346450"/>
                          </a:cubicBezTo>
                          <a:cubicBezTo>
                            <a:pt x="5729288" y="3300412"/>
                            <a:pt x="5748338" y="3251200"/>
                            <a:pt x="5781675" y="3184525"/>
                          </a:cubicBezTo>
                          <a:cubicBezTo>
                            <a:pt x="5815012" y="3117850"/>
                            <a:pt x="5856288" y="3032125"/>
                            <a:pt x="5895975" y="2946400"/>
                          </a:cubicBezTo>
                          <a:cubicBezTo>
                            <a:pt x="5935662" y="2860675"/>
                            <a:pt x="5976937" y="2768600"/>
                            <a:pt x="6019800" y="2670175"/>
                          </a:cubicBezTo>
                          <a:cubicBezTo>
                            <a:pt x="6062663" y="2571750"/>
                            <a:pt x="6113463" y="2460625"/>
                            <a:pt x="6153150" y="2355850"/>
                          </a:cubicBezTo>
                          <a:cubicBezTo>
                            <a:pt x="6192837" y="2251075"/>
                            <a:pt x="6218237" y="2159000"/>
                            <a:pt x="6257925" y="2041525"/>
                          </a:cubicBezTo>
                          <a:cubicBezTo>
                            <a:pt x="6297613" y="1924050"/>
                            <a:pt x="6346825" y="1785937"/>
                            <a:pt x="6391275" y="1651000"/>
                          </a:cubicBezTo>
                          <a:cubicBezTo>
                            <a:pt x="6435725" y="1516063"/>
                            <a:pt x="6480175" y="1366837"/>
                            <a:pt x="6524625" y="1231900"/>
                          </a:cubicBezTo>
                          <a:cubicBezTo>
                            <a:pt x="6569075" y="1096963"/>
                            <a:pt x="6604000" y="973138"/>
                            <a:pt x="6657975" y="841375"/>
                          </a:cubicBezTo>
                          <a:cubicBezTo>
                            <a:pt x="6711950" y="709612"/>
                            <a:pt x="6797675" y="541338"/>
                            <a:pt x="6848475" y="441325"/>
                          </a:cubicBezTo>
                          <a:cubicBezTo>
                            <a:pt x="6899275" y="341312"/>
                            <a:pt x="6919912" y="304800"/>
                            <a:pt x="6962775" y="241300"/>
                          </a:cubicBezTo>
                          <a:cubicBezTo>
                            <a:pt x="7005638" y="177800"/>
                            <a:pt x="7067550" y="98425"/>
                            <a:pt x="7105650" y="60325"/>
                          </a:cubicBezTo>
                          <a:cubicBezTo>
                            <a:pt x="7143750" y="22225"/>
                            <a:pt x="7170738" y="20638"/>
                            <a:pt x="7191375" y="12700"/>
                          </a:cubicBezTo>
                        </a:path>
                      </a:pathLst>
                    </a:custGeom>
                    <a:noFill/>
                    <a:ln w="28575">
                      <a:solidFill>
                        <a:srgbClr val="00CCFF"/>
                      </a:solidFill>
                      <a:round/>
                      <a:headEnd/>
                      <a:tailEnd/>
                    </a:ln>
                  </p:spPr>
                  <p:txBody>
                    <a:bodyPr/>
                    <a:lstStyle/>
                    <a:p>
                      <a:endParaRPr lang="en-US"/>
                    </a:p>
                  </p:txBody>
                </p:sp>
                <p:sp>
                  <p:nvSpPr>
                    <p:cNvPr id="4147" name="Freeform 101"/>
                    <p:cNvSpPr>
                      <a:spLocks/>
                    </p:cNvSpPr>
                    <p:nvPr/>
                  </p:nvSpPr>
                  <p:spPr bwMode="auto">
                    <a:xfrm rot="-2811">
                      <a:off x="128" y="2740"/>
                      <a:ext cx="11326" cy="980"/>
                    </a:xfrm>
                    <a:custGeom>
                      <a:avLst/>
                      <a:gdLst>
                        <a:gd name="T0" fmla="*/ 85725 w 7191375"/>
                        <a:gd name="T1" fmla="*/ 31750 h 3529012"/>
                        <a:gd name="T2" fmla="*/ 200025 w 7191375"/>
                        <a:gd name="T3" fmla="*/ 117475 h 3529012"/>
                        <a:gd name="T4" fmla="*/ 276225 w 7191375"/>
                        <a:gd name="T5" fmla="*/ 241300 h 3529012"/>
                        <a:gd name="T6" fmla="*/ 381000 w 7191375"/>
                        <a:gd name="T7" fmla="*/ 422275 h 3529012"/>
                        <a:gd name="T8" fmla="*/ 514350 w 7191375"/>
                        <a:gd name="T9" fmla="*/ 717550 h 3529012"/>
                        <a:gd name="T10" fmla="*/ 638175 w 7191375"/>
                        <a:gd name="T11" fmla="*/ 1022350 h 3529012"/>
                        <a:gd name="T12" fmla="*/ 781050 w 7191375"/>
                        <a:gd name="T13" fmla="*/ 1431925 h 3529012"/>
                        <a:gd name="T14" fmla="*/ 895350 w 7191375"/>
                        <a:gd name="T15" fmla="*/ 1746250 h 3529012"/>
                        <a:gd name="T16" fmla="*/ 1047750 w 7191375"/>
                        <a:gd name="T17" fmla="*/ 2251075 h 3529012"/>
                        <a:gd name="T18" fmla="*/ 1238250 w 7191375"/>
                        <a:gd name="T19" fmla="*/ 2765425 h 3529012"/>
                        <a:gd name="T20" fmla="*/ 1438275 w 7191375"/>
                        <a:gd name="T21" fmla="*/ 3194050 h 3529012"/>
                        <a:gd name="T22" fmla="*/ 1619250 w 7191375"/>
                        <a:gd name="T23" fmla="*/ 3432175 h 3529012"/>
                        <a:gd name="T24" fmla="*/ 1828800 w 7191375"/>
                        <a:gd name="T25" fmla="*/ 3508375 h 3529012"/>
                        <a:gd name="T26" fmla="*/ 2028825 w 7191375"/>
                        <a:gd name="T27" fmla="*/ 3375025 h 3529012"/>
                        <a:gd name="T28" fmla="*/ 2276475 w 7191375"/>
                        <a:gd name="T29" fmla="*/ 2994025 h 3529012"/>
                        <a:gd name="T30" fmla="*/ 2524125 w 7191375"/>
                        <a:gd name="T31" fmla="*/ 2279650 h 3529012"/>
                        <a:gd name="T32" fmla="*/ 2800350 w 7191375"/>
                        <a:gd name="T33" fmla="*/ 1460500 h 3529012"/>
                        <a:gd name="T34" fmla="*/ 3124200 w 7191375"/>
                        <a:gd name="T35" fmla="*/ 603250 h 3529012"/>
                        <a:gd name="T36" fmla="*/ 3362325 w 7191375"/>
                        <a:gd name="T37" fmla="*/ 155575 h 3529012"/>
                        <a:gd name="T38" fmla="*/ 3619500 w 7191375"/>
                        <a:gd name="T39" fmla="*/ 3175 h 3529012"/>
                        <a:gd name="T40" fmla="*/ 3895725 w 7191375"/>
                        <a:gd name="T41" fmla="*/ 193675 h 3529012"/>
                        <a:gd name="T42" fmla="*/ 4095750 w 7191375"/>
                        <a:gd name="T43" fmla="*/ 555625 h 3529012"/>
                        <a:gd name="T44" fmla="*/ 4333875 w 7191375"/>
                        <a:gd name="T45" fmla="*/ 1165225 h 3529012"/>
                        <a:gd name="T46" fmla="*/ 4505325 w 7191375"/>
                        <a:gd name="T47" fmla="*/ 1689100 h 3529012"/>
                        <a:gd name="T48" fmla="*/ 4752975 w 7191375"/>
                        <a:gd name="T49" fmla="*/ 2413000 h 3529012"/>
                        <a:gd name="T50" fmla="*/ 4972050 w 7191375"/>
                        <a:gd name="T51" fmla="*/ 2984500 h 3529012"/>
                        <a:gd name="T52" fmla="*/ 5219700 w 7191375"/>
                        <a:gd name="T53" fmla="*/ 3394075 h 3529012"/>
                        <a:gd name="T54" fmla="*/ 5467350 w 7191375"/>
                        <a:gd name="T55" fmla="*/ 3517900 h 3529012"/>
                        <a:gd name="T56" fmla="*/ 5695950 w 7191375"/>
                        <a:gd name="T57" fmla="*/ 3346450 h 3529012"/>
                        <a:gd name="T58" fmla="*/ 5895975 w 7191375"/>
                        <a:gd name="T59" fmla="*/ 2946400 h 3529012"/>
                        <a:gd name="T60" fmla="*/ 6153150 w 7191375"/>
                        <a:gd name="T61" fmla="*/ 2355850 h 3529012"/>
                        <a:gd name="T62" fmla="*/ 6391275 w 7191375"/>
                        <a:gd name="T63" fmla="*/ 1651000 h 3529012"/>
                        <a:gd name="T64" fmla="*/ 6657975 w 7191375"/>
                        <a:gd name="T65" fmla="*/ 841375 h 3529012"/>
                        <a:gd name="T66" fmla="*/ 6962775 w 7191375"/>
                        <a:gd name="T67" fmla="*/ 241300 h 3529012"/>
                        <a:gd name="T68" fmla="*/ 7191375 w 7191375"/>
                        <a:gd name="T69" fmla="*/ 12700 h 35290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1375"/>
                        <a:gd name="T106" fmla="*/ 0 h 3529012"/>
                        <a:gd name="T107" fmla="*/ 7191375 w 7191375"/>
                        <a:gd name="T108" fmla="*/ 3529012 h 35290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1375" h="3529012">
                          <a:moveTo>
                            <a:pt x="0" y="12700"/>
                          </a:moveTo>
                          <a:cubicBezTo>
                            <a:pt x="30162" y="16669"/>
                            <a:pt x="60325" y="20638"/>
                            <a:pt x="85725" y="31750"/>
                          </a:cubicBezTo>
                          <a:cubicBezTo>
                            <a:pt x="111125" y="42862"/>
                            <a:pt x="133350" y="65088"/>
                            <a:pt x="152400" y="79375"/>
                          </a:cubicBezTo>
                          <a:cubicBezTo>
                            <a:pt x="171450" y="93662"/>
                            <a:pt x="185738" y="101600"/>
                            <a:pt x="200025" y="117475"/>
                          </a:cubicBezTo>
                          <a:cubicBezTo>
                            <a:pt x="214312" y="133350"/>
                            <a:pt x="225425" y="153988"/>
                            <a:pt x="238125" y="174625"/>
                          </a:cubicBezTo>
                          <a:cubicBezTo>
                            <a:pt x="250825" y="195262"/>
                            <a:pt x="260350" y="214312"/>
                            <a:pt x="276225" y="241300"/>
                          </a:cubicBezTo>
                          <a:cubicBezTo>
                            <a:pt x="292100" y="268288"/>
                            <a:pt x="315913" y="306388"/>
                            <a:pt x="333375" y="336550"/>
                          </a:cubicBezTo>
                          <a:cubicBezTo>
                            <a:pt x="350837" y="366712"/>
                            <a:pt x="361950" y="385763"/>
                            <a:pt x="381000" y="422275"/>
                          </a:cubicBezTo>
                          <a:cubicBezTo>
                            <a:pt x="400050" y="458787"/>
                            <a:pt x="425450" y="506413"/>
                            <a:pt x="447675" y="555625"/>
                          </a:cubicBezTo>
                          <a:cubicBezTo>
                            <a:pt x="469900" y="604837"/>
                            <a:pt x="493713" y="668338"/>
                            <a:pt x="514350" y="717550"/>
                          </a:cubicBezTo>
                          <a:cubicBezTo>
                            <a:pt x="534987" y="766762"/>
                            <a:pt x="550863" y="800100"/>
                            <a:pt x="571500" y="850900"/>
                          </a:cubicBezTo>
                          <a:cubicBezTo>
                            <a:pt x="592137" y="901700"/>
                            <a:pt x="617538" y="965200"/>
                            <a:pt x="638175" y="1022350"/>
                          </a:cubicBezTo>
                          <a:cubicBezTo>
                            <a:pt x="658812" y="1079500"/>
                            <a:pt x="671512" y="1125538"/>
                            <a:pt x="695325" y="1193800"/>
                          </a:cubicBezTo>
                          <a:cubicBezTo>
                            <a:pt x="719138" y="1262062"/>
                            <a:pt x="757238" y="1366838"/>
                            <a:pt x="781050" y="1431925"/>
                          </a:cubicBezTo>
                          <a:cubicBezTo>
                            <a:pt x="804862" y="1497012"/>
                            <a:pt x="819150" y="1531938"/>
                            <a:pt x="838200" y="1584325"/>
                          </a:cubicBezTo>
                          <a:cubicBezTo>
                            <a:pt x="857250" y="1636712"/>
                            <a:pt x="876300" y="1677988"/>
                            <a:pt x="895350" y="1746250"/>
                          </a:cubicBezTo>
                          <a:cubicBezTo>
                            <a:pt x="914400" y="1814512"/>
                            <a:pt x="927100" y="1909762"/>
                            <a:pt x="952500" y="1993900"/>
                          </a:cubicBezTo>
                          <a:cubicBezTo>
                            <a:pt x="977900" y="2078038"/>
                            <a:pt x="1016000" y="2160588"/>
                            <a:pt x="1047750" y="2251075"/>
                          </a:cubicBezTo>
                          <a:cubicBezTo>
                            <a:pt x="1079500" y="2341562"/>
                            <a:pt x="1111250" y="2451100"/>
                            <a:pt x="1143000" y="2536825"/>
                          </a:cubicBezTo>
                          <a:cubicBezTo>
                            <a:pt x="1174750" y="2622550"/>
                            <a:pt x="1204913" y="2686050"/>
                            <a:pt x="1238250" y="2765425"/>
                          </a:cubicBezTo>
                          <a:cubicBezTo>
                            <a:pt x="1271587" y="2844800"/>
                            <a:pt x="1309688" y="2941638"/>
                            <a:pt x="1343025" y="3013075"/>
                          </a:cubicBezTo>
                          <a:cubicBezTo>
                            <a:pt x="1376362" y="3084512"/>
                            <a:pt x="1408113" y="3141663"/>
                            <a:pt x="1438275" y="3194050"/>
                          </a:cubicBezTo>
                          <a:cubicBezTo>
                            <a:pt x="1468437" y="3246437"/>
                            <a:pt x="1493838" y="3287712"/>
                            <a:pt x="1524000" y="3327400"/>
                          </a:cubicBezTo>
                          <a:cubicBezTo>
                            <a:pt x="1554162" y="3367088"/>
                            <a:pt x="1585912" y="3403600"/>
                            <a:pt x="1619250" y="3432175"/>
                          </a:cubicBezTo>
                          <a:cubicBezTo>
                            <a:pt x="1652588" y="3460750"/>
                            <a:pt x="1689100" y="3486150"/>
                            <a:pt x="1724025" y="3498850"/>
                          </a:cubicBezTo>
                          <a:cubicBezTo>
                            <a:pt x="1758950" y="3511550"/>
                            <a:pt x="1790700" y="3516312"/>
                            <a:pt x="1828800" y="3508375"/>
                          </a:cubicBezTo>
                          <a:cubicBezTo>
                            <a:pt x="1866900" y="3500438"/>
                            <a:pt x="1919288" y="3473450"/>
                            <a:pt x="1952625" y="3451225"/>
                          </a:cubicBezTo>
                          <a:cubicBezTo>
                            <a:pt x="1985962" y="3429000"/>
                            <a:pt x="1998663" y="3406775"/>
                            <a:pt x="2028825" y="3375025"/>
                          </a:cubicBezTo>
                          <a:cubicBezTo>
                            <a:pt x="2058987" y="3343275"/>
                            <a:pt x="2092325" y="3324225"/>
                            <a:pt x="2133600" y="3260725"/>
                          </a:cubicBezTo>
                          <a:cubicBezTo>
                            <a:pt x="2174875" y="3197225"/>
                            <a:pt x="2230438" y="3095625"/>
                            <a:pt x="2276475" y="2994025"/>
                          </a:cubicBezTo>
                          <a:cubicBezTo>
                            <a:pt x="2322512" y="2892425"/>
                            <a:pt x="2368550" y="2770188"/>
                            <a:pt x="2409825" y="2651125"/>
                          </a:cubicBezTo>
                          <a:cubicBezTo>
                            <a:pt x="2451100" y="2532062"/>
                            <a:pt x="2481262" y="2414588"/>
                            <a:pt x="2524125" y="2279650"/>
                          </a:cubicBezTo>
                          <a:cubicBezTo>
                            <a:pt x="2566988" y="2144712"/>
                            <a:pt x="2620963" y="1978025"/>
                            <a:pt x="2667000" y="1841500"/>
                          </a:cubicBezTo>
                          <a:cubicBezTo>
                            <a:pt x="2713037" y="1704975"/>
                            <a:pt x="2752725" y="1593850"/>
                            <a:pt x="2800350" y="1460500"/>
                          </a:cubicBezTo>
                          <a:cubicBezTo>
                            <a:pt x="2847975" y="1327150"/>
                            <a:pt x="2898775" y="1184275"/>
                            <a:pt x="2952750" y="1041400"/>
                          </a:cubicBezTo>
                          <a:cubicBezTo>
                            <a:pt x="3006725" y="898525"/>
                            <a:pt x="3073400" y="719137"/>
                            <a:pt x="3124200" y="603250"/>
                          </a:cubicBezTo>
                          <a:cubicBezTo>
                            <a:pt x="3175000" y="487363"/>
                            <a:pt x="3217863" y="420687"/>
                            <a:pt x="3257550" y="346075"/>
                          </a:cubicBezTo>
                          <a:cubicBezTo>
                            <a:pt x="3297237" y="271463"/>
                            <a:pt x="3322638" y="206375"/>
                            <a:pt x="3362325" y="155575"/>
                          </a:cubicBezTo>
                          <a:cubicBezTo>
                            <a:pt x="3402012" y="104775"/>
                            <a:pt x="3452813" y="66675"/>
                            <a:pt x="3495675" y="41275"/>
                          </a:cubicBezTo>
                          <a:cubicBezTo>
                            <a:pt x="3538537" y="15875"/>
                            <a:pt x="3571875" y="0"/>
                            <a:pt x="3619500" y="3175"/>
                          </a:cubicBezTo>
                          <a:cubicBezTo>
                            <a:pt x="3667125" y="6350"/>
                            <a:pt x="3735388" y="28575"/>
                            <a:pt x="3781425" y="60325"/>
                          </a:cubicBezTo>
                          <a:cubicBezTo>
                            <a:pt x="3827462" y="92075"/>
                            <a:pt x="3859212" y="138112"/>
                            <a:pt x="3895725" y="193675"/>
                          </a:cubicBezTo>
                          <a:cubicBezTo>
                            <a:pt x="3932238" y="249238"/>
                            <a:pt x="3967162" y="333375"/>
                            <a:pt x="4000500" y="393700"/>
                          </a:cubicBezTo>
                          <a:cubicBezTo>
                            <a:pt x="4033838" y="454025"/>
                            <a:pt x="4059238" y="473075"/>
                            <a:pt x="4095750" y="555625"/>
                          </a:cubicBezTo>
                          <a:cubicBezTo>
                            <a:pt x="4132262" y="638175"/>
                            <a:pt x="4179888" y="787400"/>
                            <a:pt x="4219575" y="889000"/>
                          </a:cubicBezTo>
                          <a:cubicBezTo>
                            <a:pt x="4259262" y="990600"/>
                            <a:pt x="4300537" y="1076325"/>
                            <a:pt x="4333875" y="1165225"/>
                          </a:cubicBezTo>
                          <a:cubicBezTo>
                            <a:pt x="4367213" y="1254125"/>
                            <a:pt x="4391025" y="1335088"/>
                            <a:pt x="4419600" y="1422400"/>
                          </a:cubicBezTo>
                          <a:cubicBezTo>
                            <a:pt x="4448175" y="1509712"/>
                            <a:pt x="4473575" y="1593850"/>
                            <a:pt x="4505325" y="1689100"/>
                          </a:cubicBezTo>
                          <a:cubicBezTo>
                            <a:pt x="4537075" y="1784350"/>
                            <a:pt x="4568825" y="1873250"/>
                            <a:pt x="4610100" y="1993900"/>
                          </a:cubicBezTo>
                          <a:cubicBezTo>
                            <a:pt x="4651375" y="2114550"/>
                            <a:pt x="4708525" y="2286000"/>
                            <a:pt x="4752975" y="2413000"/>
                          </a:cubicBezTo>
                          <a:cubicBezTo>
                            <a:pt x="4797425" y="2540000"/>
                            <a:pt x="4840288" y="2660650"/>
                            <a:pt x="4876800" y="2755900"/>
                          </a:cubicBezTo>
                          <a:cubicBezTo>
                            <a:pt x="4913312" y="2851150"/>
                            <a:pt x="4937125" y="2908300"/>
                            <a:pt x="4972050" y="2984500"/>
                          </a:cubicBezTo>
                          <a:cubicBezTo>
                            <a:pt x="5006975" y="3060700"/>
                            <a:pt x="5045075" y="3144838"/>
                            <a:pt x="5086350" y="3213100"/>
                          </a:cubicBezTo>
                          <a:cubicBezTo>
                            <a:pt x="5127625" y="3281362"/>
                            <a:pt x="5173662" y="3344862"/>
                            <a:pt x="5219700" y="3394075"/>
                          </a:cubicBezTo>
                          <a:cubicBezTo>
                            <a:pt x="5265738" y="3443288"/>
                            <a:pt x="5321300" y="3487738"/>
                            <a:pt x="5362575" y="3508375"/>
                          </a:cubicBezTo>
                          <a:cubicBezTo>
                            <a:pt x="5403850" y="3529012"/>
                            <a:pt x="5430838" y="3525837"/>
                            <a:pt x="5467350" y="3517900"/>
                          </a:cubicBezTo>
                          <a:cubicBezTo>
                            <a:pt x="5503862" y="3509963"/>
                            <a:pt x="5543550" y="3489325"/>
                            <a:pt x="5581650" y="3460750"/>
                          </a:cubicBezTo>
                          <a:cubicBezTo>
                            <a:pt x="5619750" y="3432175"/>
                            <a:pt x="5662612" y="3392488"/>
                            <a:pt x="5695950" y="3346450"/>
                          </a:cubicBezTo>
                          <a:cubicBezTo>
                            <a:pt x="5729288" y="3300412"/>
                            <a:pt x="5748338" y="3251200"/>
                            <a:pt x="5781675" y="3184525"/>
                          </a:cubicBezTo>
                          <a:cubicBezTo>
                            <a:pt x="5815012" y="3117850"/>
                            <a:pt x="5856288" y="3032125"/>
                            <a:pt x="5895975" y="2946400"/>
                          </a:cubicBezTo>
                          <a:cubicBezTo>
                            <a:pt x="5935662" y="2860675"/>
                            <a:pt x="5976937" y="2768600"/>
                            <a:pt x="6019800" y="2670175"/>
                          </a:cubicBezTo>
                          <a:cubicBezTo>
                            <a:pt x="6062663" y="2571750"/>
                            <a:pt x="6113463" y="2460625"/>
                            <a:pt x="6153150" y="2355850"/>
                          </a:cubicBezTo>
                          <a:cubicBezTo>
                            <a:pt x="6192837" y="2251075"/>
                            <a:pt x="6218237" y="2159000"/>
                            <a:pt x="6257925" y="2041525"/>
                          </a:cubicBezTo>
                          <a:cubicBezTo>
                            <a:pt x="6297613" y="1924050"/>
                            <a:pt x="6346825" y="1785937"/>
                            <a:pt x="6391275" y="1651000"/>
                          </a:cubicBezTo>
                          <a:cubicBezTo>
                            <a:pt x="6435725" y="1516063"/>
                            <a:pt x="6480175" y="1366837"/>
                            <a:pt x="6524625" y="1231900"/>
                          </a:cubicBezTo>
                          <a:cubicBezTo>
                            <a:pt x="6569075" y="1096963"/>
                            <a:pt x="6604000" y="973138"/>
                            <a:pt x="6657975" y="841375"/>
                          </a:cubicBezTo>
                          <a:cubicBezTo>
                            <a:pt x="6711950" y="709612"/>
                            <a:pt x="6797675" y="541338"/>
                            <a:pt x="6848475" y="441325"/>
                          </a:cubicBezTo>
                          <a:cubicBezTo>
                            <a:pt x="6899275" y="341312"/>
                            <a:pt x="6919912" y="304800"/>
                            <a:pt x="6962775" y="241300"/>
                          </a:cubicBezTo>
                          <a:cubicBezTo>
                            <a:pt x="7005638" y="177800"/>
                            <a:pt x="7067550" y="98425"/>
                            <a:pt x="7105650" y="60325"/>
                          </a:cubicBezTo>
                          <a:cubicBezTo>
                            <a:pt x="7143750" y="22225"/>
                            <a:pt x="7170738" y="20638"/>
                            <a:pt x="7191375" y="12700"/>
                          </a:cubicBezTo>
                        </a:path>
                      </a:pathLst>
                    </a:custGeom>
                    <a:noFill/>
                    <a:ln w="28575">
                      <a:solidFill>
                        <a:srgbClr val="00CCFF"/>
                      </a:solidFill>
                      <a:round/>
                      <a:headEnd/>
                      <a:tailEnd/>
                    </a:ln>
                  </p:spPr>
                  <p:txBody>
                    <a:bodyPr/>
                    <a:lstStyle/>
                    <a:p>
                      <a:endParaRPr lang="en-US"/>
                    </a:p>
                  </p:txBody>
                </p:sp>
                <p:sp>
                  <p:nvSpPr>
                    <p:cNvPr id="4148" name="Rectangle 102"/>
                    <p:cNvSpPr>
                      <a:spLocks noChangeArrowheads="1"/>
                    </p:cNvSpPr>
                    <p:nvPr/>
                  </p:nvSpPr>
                  <p:spPr bwMode="auto">
                    <a:xfrm>
                      <a:off x="1487" y="2890"/>
                      <a:ext cx="83" cy="620"/>
                    </a:xfrm>
                    <a:prstGeom prst="rect">
                      <a:avLst/>
                    </a:prstGeom>
                    <a:solidFill>
                      <a:srgbClr val="FF0000"/>
                    </a:solidFill>
                    <a:ln w="9525">
                      <a:solidFill>
                        <a:srgbClr val="000000"/>
                      </a:solidFill>
                      <a:miter lim="800000"/>
                      <a:headEnd/>
                      <a:tailEnd/>
                    </a:ln>
                  </p:spPr>
                  <p:txBody>
                    <a:bodyPr/>
                    <a:lstStyle/>
                    <a:p>
                      <a:endParaRPr lang="en-US"/>
                    </a:p>
                  </p:txBody>
                </p:sp>
                <p:sp>
                  <p:nvSpPr>
                    <p:cNvPr id="4149" name="Rectangle 103"/>
                    <p:cNvSpPr>
                      <a:spLocks noChangeArrowheads="1"/>
                    </p:cNvSpPr>
                    <p:nvPr/>
                  </p:nvSpPr>
                  <p:spPr bwMode="auto">
                    <a:xfrm>
                      <a:off x="4319" y="2950"/>
                      <a:ext cx="83" cy="620"/>
                    </a:xfrm>
                    <a:prstGeom prst="rect">
                      <a:avLst/>
                    </a:prstGeom>
                    <a:solidFill>
                      <a:srgbClr val="FF0000"/>
                    </a:solidFill>
                    <a:ln w="9525">
                      <a:solidFill>
                        <a:srgbClr val="000000"/>
                      </a:solidFill>
                      <a:miter lim="800000"/>
                      <a:headEnd/>
                      <a:tailEnd/>
                    </a:ln>
                  </p:spPr>
                  <p:txBody>
                    <a:bodyPr/>
                    <a:lstStyle/>
                    <a:p>
                      <a:endParaRPr lang="en-US"/>
                    </a:p>
                  </p:txBody>
                </p:sp>
                <p:sp>
                  <p:nvSpPr>
                    <p:cNvPr id="4150" name="Rectangle 104"/>
                    <p:cNvSpPr>
                      <a:spLocks noChangeArrowheads="1"/>
                    </p:cNvSpPr>
                    <p:nvPr/>
                  </p:nvSpPr>
                  <p:spPr bwMode="auto">
                    <a:xfrm>
                      <a:off x="7202" y="2890"/>
                      <a:ext cx="93" cy="620"/>
                    </a:xfrm>
                    <a:prstGeom prst="rect">
                      <a:avLst/>
                    </a:prstGeom>
                    <a:solidFill>
                      <a:srgbClr val="FF0000"/>
                    </a:solidFill>
                    <a:ln w="9525">
                      <a:solidFill>
                        <a:srgbClr val="000000"/>
                      </a:solidFill>
                      <a:miter lim="800000"/>
                      <a:headEnd/>
                      <a:tailEnd/>
                    </a:ln>
                  </p:spPr>
                  <p:txBody>
                    <a:bodyPr/>
                    <a:lstStyle/>
                    <a:p>
                      <a:endParaRPr lang="en-US"/>
                    </a:p>
                  </p:txBody>
                </p:sp>
              </p:grpSp>
            </p:grpSp>
          </p:grpSp>
          <p:sp>
            <p:nvSpPr>
              <p:cNvPr id="4125" name="Rectangle 105"/>
              <p:cNvSpPr>
                <a:spLocks noChangeArrowheads="1"/>
              </p:cNvSpPr>
              <p:nvPr/>
            </p:nvSpPr>
            <p:spPr bwMode="auto">
              <a:xfrm>
                <a:off x="8655" y="2235"/>
                <a:ext cx="2929" cy="1335"/>
              </a:xfrm>
              <a:prstGeom prst="rect">
                <a:avLst/>
              </a:prstGeom>
              <a:solidFill>
                <a:srgbClr val="FFFFFF"/>
              </a:solidFill>
              <a:ln w="9525">
                <a:noFill/>
                <a:miter lim="800000"/>
                <a:headEnd/>
                <a:tailEnd/>
              </a:ln>
            </p:spPr>
            <p:txBody>
              <a:bodyPr/>
              <a:lstStyle/>
              <a:p>
                <a:endParaRPr lang="en-US"/>
              </a:p>
            </p:txBody>
          </p:sp>
        </p:grpSp>
        <p:sp>
          <p:nvSpPr>
            <p:cNvPr id="4120" name="Line 106"/>
            <p:cNvSpPr>
              <a:spLocks noChangeShapeType="1"/>
            </p:cNvSpPr>
            <p:nvPr/>
          </p:nvSpPr>
          <p:spPr bwMode="auto">
            <a:xfrm>
              <a:off x="2993" y="1508"/>
              <a:ext cx="0" cy="471"/>
            </a:xfrm>
            <a:prstGeom prst="line">
              <a:avLst/>
            </a:prstGeom>
            <a:noFill/>
            <a:ln w="9525">
              <a:solidFill>
                <a:srgbClr val="000000"/>
              </a:solidFill>
              <a:round/>
              <a:headEnd/>
              <a:tailEnd/>
            </a:ln>
          </p:spPr>
          <p:txBody>
            <a:bodyPr/>
            <a:lstStyle/>
            <a:p>
              <a:endParaRPr lang="en-US"/>
            </a:p>
          </p:txBody>
        </p:sp>
        <p:sp>
          <p:nvSpPr>
            <p:cNvPr id="4121" name="Line 107"/>
            <p:cNvSpPr>
              <a:spLocks noChangeShapeType="1"/>
            </p:cNvSpPr>
            <p:nvPr/>
          </p:nvSpPr>
          <p:spPr bwMode="auto">
            <a:xfrm>
              <a:off x="3082" y="1493"/>
              <a:ext cx="0" cy="471"/>
            </a:xfrm>
            <a:prstGeom prst="line">
              <a:avLst/>
            </a:prstGeom>
            <a:noFill/>
            <a:ln w="9525">
              <a:solidFill>
                <a:srgbClr val="000000"/>
              </a:solidFill>
              <a:round/>
              <a:headEnd/>
              <a:tailEnd/>
            </a:ln>
          </p:spPr>
          <p:txBody>
            <a:bodyPr/>
            <a:lstStyle/>
            <a:p>
              <a:endParaRPr lang="en-US"/>
            </a:p>
          </p:txBody>
        </p:sp>
        <p:sp>
          <p:nvSpPr>
            <p:cNvPr id="4122" name="Line 108"/>
            <p:cNvSpPr>
              <a:spLocks noChangeShapeType="1"/>
            </p:cNvSpPr>
            <p:nvPr/>
          </p:nvSpPr>
          <p:spPr bwMode="auto">
            <a:xfrm>
              <a:off x="2632" y="1902"/>
              <a:ext cx="361" cy="0"/>
            </a:xfrm>
            <a:prstGeom prst="line">
              <a:avLst/>
            </a:prstGeom>
            <a:noFill/>
            <a:ln w="9525">
              <a:solidFill>
                <a:srgbClr val="000000"/>
              </a:solidFill>
              <a:round/>
              <a:headEnd/>
              <a:tailEnd type="triangle" w="med" len="med"/>
            </a:ln>
          </p:spPr>
          <p:txBody>
            <a:bodyPr/>
            <a:lstStyle/>
            <a:p>
              <a:endParaRPr lang="en-US"/>
            </a:p>
          </p:txBody>
        </p:sp>
        <p:sp>
          <p:nvSpPr>
            <p:cNvPr id="4123" name="Line 109"/>
            <p:cNvSpPr>
              <a:spLocks noChangeShapeType="1"/>
            </p:cNvSpPr>
            <p:nvPr/>
          </p:nvSpPr>
          <p:spPr bwMode="auto">
            <a:xfrm flipH="1">
              <a:off x="3077" y="1902"/>
              <a:ext cx="254" cy="0"/>
            </a:xfrm>
            <a:prstGeom prst="line">
              <a:avLst/>
            </a:prstGeom>
            <a:noFill/>
            <a:ln w="9525">
              <a:solidFill>
                <a:srgbClr val="000000"/>
              </a:solidFill>
              <a:round/>
              <a:headEnd/>
              <a:tailEnd type="triangle" w="med" len="med"/>
            </a:ln>
          </p:spPr>
          <p:txBody>
            <a:bodyPr/>
            <a:lstStyle/>
            <a:p>
              <a:endParaRPr lang="en-US"/>
            </a:p>
          </p:txBody>
        </p:sp>
      </p:grpSp>
      <p:sp>
        <p:nvSpPr>
          <p:cNvPr id="4114" name="Rectangle 113"/>
          <p:cNvSpPr>
            <a:spLocks noChangeArrowheads="1"/>
          </p:cNvSpPr>
          <p:nvPr/>
        </p:nvSpPr>
        <p:spPr bwMode="auto">
          <a:xfrm>
            <a:off x="5562600" y="3505200"/>
            <a:ext cx="3200400" cy="2032000"/>
          </a:xfrm>
          <a:prstGeom prst="rect">
            <a:avLst/>
          </a:prstGeom>
          <a:noFill/>
          <a:ln w="9525">
            <a:noFill/>
            <a:miter lim="800000"/>
            <a:headEnd/>
            <a:tailEnd/>
          </a:ln>
        </p:spPr>
        <p:txBody>
          <a:bodyPr>
            <a:spAutoFit/>
          </a:bodyPr>
          <a:lstStyle/>
          <a:p>
            <a:r>
              <a:rPr lang="en-US"/>
              <a:t>Conceptual diagram of a beam cooling channel in which hyperbolic trajectories are generated in transverse phase space by perturbing the beam at the betatron frequency</a:t>
            </a:r>
          </a:p>
        </p:txBody>
      </p:sp>
      <p:cxnSp>
        <p:nvCxnSpPr>
          <p:cNvPr id="4115" name="Straight Connector 115"/>
          <p:cNvCxnSpPr>
            <a:cxnSpLocks noChangeShapeType="1"/>
          </p:cNvCxnSpPr>
          <p:nvPr/>
        </p:nvCxnSpPr>
        <p:spPr bwMode="auto">
          <a:xfrm>
            <a:off x="0" y="3429000"/>
            <a:ext cx="9144000" cy="1588"/>
          </a:xfrm>
          <a:prstGeom prst="line">
            <a:avLst/>
          </a:prstGeom>
          <a:noFill/>
          <a:ln w="12699" algn="ctr">
            <a:solidFill>
              <a:schemeClr val="tx1"/>
            </a:solidFill>
            <a:round/>
            <a:headEnd/>
            <a:tailEnd/>
          </a:ln>
        </p:spPr>
      </p:cxnSp>
      <p:sp>
        <p:nvSpPr>
          <p:cNvPr id="4116" name="Rectangle 111"/>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3" name="Object 110"/>
          <p:cNvGraphicFramePr>
            <a:graphicFrameLocks noChangeAspect="1"/>
          </p:cNvGraphicFramePr>
          <p:nvPr/>
        </p:nvGraphicFramePr>
        <p:xfrm>
          <a:off x="2209800" y="5029200"/>
          <a:ext cx="295275" cy="180975"/>
        </p:xfrm>
        <a:graphic>
          <a:graphicData uri="http://schemas.openxmlformats.org/presentationml/2006/ole">
            <p:oleObj spid="_x0000_s4103" r:id="rId8" imgW="291847" imgH="177646" progId="">
              <p:embed/>
            </p:oleObj>
          </a:graphicData>
        </a:graphic>
      </p:graphicFrame>
      <p:sp>
        <p:nvSpPr>
          <p:cNvPr id="4117" name="Rectangle 113"/>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4" name="Object 112"/>
          <p:cNvGraphicFramePr>
            <a:graphicFrameLocks noChangeAspect="1"/>
          </p:cNvGraphicFramePr>
          <p:nvPr/>
        </p:nvGraphicFramePr>
        <p:xfrm>
          <a:off x="2667000" y="5257800"/>
          <a:ext cx="142875" cy="180975"/>
        </p:xfrm>
        <a:graphic>
          <a:graphicData uri="http://schemas.openxmlformats.org/presentationml/2006/ole">
            <p:oleObj spid="_x0000_s4104" r:id="rId9" imgW="139579" imgH="177646" progId="">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solidFill>
                  <a:srgbClr val="0000FF"/>
                </a:solidFill>
              </a:rPr>
              <a:t>PIC Challenges </a:t>
            </a:r>
            <a:r>
              <a:rPr lang="en-US" dirty="0" smtClean="0">
                <a:solidFill>
                  <a:srgbClr val="FF0000"/>
                </a:solidFill>
              </a:rPr>
              <a:t>and solution</a:t>
            </a:r>
          </a:p>
        </p:txBody>
      </p:sp>
      <p:sp>
        <p:nvSpPr>
          <p:cNvPr id="13315" name="Content Placeholder 2"/>
          <p:cNvSpPr>
            <a:spLocks noGrp="1"/>
          </p:cNvSpPr>
          <p:nvPr>
            <p:ph idx="1"/>
          </p:nvPr>
        </p:nvSpPr>
        <p:spPr>
          <a:xfrm>
            <a:off x="457200" y="838200"/>
            <a:ext cx="8458200" cy="5287963"/>
          </a:xfrm>
        </p:spPr>
        <p:txBody>
          <a:bodyPr/>
          <a:lstStyle/>
          <a:p>
            <a:pPr eaLnBrk="1" hangingPunct="1"/>
            <a:r>
              <a:rPr lang="en-US" b="0" dirty="0" smtClean="0">
                <a:solidFill>
                  <a:srgbClr val="0000FF"/>
                </a:solidFill>
              </a:rPr>
              <a:t>Large beam sizes, angles, fringe field effects</a:t>
            </a:r>
          </a:p>
          <a:p>
            <a:pPr eaLnBrk="1" hangingPunct="1"/>
            <a:r>
              <a:rPr lang="en-US" b="0" dirty="0" smtClean="0">
                <a:solidFill>
                  <a:srgbClr val="0000FF"/>
                </a:solidFill>
              </a:rPr>
              <a:t>Need to compensate for chromatic and spherical aberrations</a:t>
            </a:r>
          </a:p>
          <a:p>
            <a:pPr lvl="1" eaLnBrk="1" hangingPunct="1"/>
            <a:r>
              <a:rPr lang="en-GB" b="0" dirty="0" smtClean="0">
                <a:solidFill>
                  <a:srgbClr val="0000FF"/>
                </a:solidFill>
              </a:rPr>
              <a:t>Requires regions with </a:t>
            </a:r>
            <a:r>
              <a:rPr lang="en-GB" b="0" i="1" u="sng" dirty="0" smtClean="0">
                <a:solidFill>
                  <a:srgbClr val="0000FF"/>
                </a:solidFill>
              </a:rPr>
              <a:t>large</a:t>
            </a:r>
            <a:r>
              <a:rPr lang="en-GB" b="0" i="1" dirty="0" smtClean="0">
                <a:solidFill>
                  <a:srgbClr val="0000FF"/>
                </a:solidFill>
              </a:rPr>
              <a:t> </a:t>
            </a:r>
            <a:r>
              <a:rPr lang="en-GB" b="0" dirty="0" smtClean="0">
                <a:solidFill>
                  <a:srgbClr val="0000FF"/>
                </a:solidFill>
              </a:rPr>
              <a:t>dispersion</a:t>
            </a:r>
            <a:endParaRPr lang="en-US" b="0" dirty="0" smtClean="0">
              <a:solidFill>
                <a:srgbClr val="0000FF"/>
              </a:solidFill>
            </a:endParaRPr>
          </a:p>
          <a:p>
            <a:pPr eaLnBrk="1" hangingPunct="1"/>
            <a:r>
              <a:rPr lang="en-GB" b="0" dirty="0" smtClean="0">
                <a:solidFill>
                  <a:srgbClr val="0000FF"/>
                </a:solidFill>
              </a:rPr>
              <a:t>Absorbers for ionization cooling have to be located in the region of </a:t>
            </a:r>
            <a:r>
              <a:rPr lang="en-GB" b="0" i="1" u="sng" dirty="0" smtClean="0">
                <a:solidFill>
                  <a:srgbClr val="0000FF"/>
                </a:solidFill>
              </a:rPr>
              <a:t>small</a:t>
            </a:r>
            <a:r>
              <a:rPr lang="en-GB" b="0" i="1" dirty="0" smtClean="0">
                <a:solidFill>
                  <a:srgbClr val="0000FF"/>
                </a:solidFill>
              </a:rPr>
              <a:t> </a:t>
            </a:r>
            <a:r>
              <a:rPr lang="en-GB" b="0" dirty="0" smtClean="0">
                <a:solidFill>
                  <a:srgbClr val="0000FF"/>
                </a:solidFill>
              </a:rPr>
              <a:t>dispersion to reduce straggling impact</a:t>
            </a:r>
          </a:p>
          <a:p>
            <a:pPr eaLnBrk="1" hangingPunct="1"/>
            <a:r>
              <a:rPr lang="en-GB" b="0" i="1" u="sng" dirty="0" smtClean="0">
                <a:solidFill>
                  <a:srgbClr val="FF0000"/>
                </a:solidFill>
              </a:rPr>
              <a:t>Suggested solution (</a:t>
            </a:r>
            <a:r>
              <a:rPr lang="en-GB" b="0" i="1" u="sng" dirty="0" err="1" smtClean="0">
                <a:solidFill>
                  <a:srgbClr val="FF0000"/>
                </a:solidFill>
              </a:rPr>
              <a:t>Derbenev</a:t>
            </a:r>
            <a:r>
              <a:rPr lang="en-GB" b="0" i="1" u="sng" dirty="0" smtClean="0">
                <a:solidFill>
                  <a:srgbClr val="FF0000"/>
                </a:solidFill>
              </a:rPr>
              <a:t>, LEMC08; </a:t>
            </a:r>
            <a:r>
              <a:rPr lang="en-GB" b="0" i="1" u="sng" dirty="0" err="1" smtClean="0">
                <a:solidFill>
                  <a:srgbClr val="FF0000"/>
                </a:solidFill>
              </a:rPr>
              <a:t>Afanasev</a:t>
            </a:r>
            <a:r>
              <a:rPr lang="en-GB" b="0" i="1" u="sng" dirty="0" smtClean="0">
                <a:solidFill>
                  <a:srgbClr val="FF0000"/>
                </a:solidFill>
              </a:rPr>
              <a:t>, </a:t>
            </a:r>
            <a:r>
              <a:rPr lang="en-GB" b="0" i="1" u="sng" dirty="0" err="1" smtClean="0">
                <a:solidFill>
                  <a:srgbClr val="FF0000"/>
                </a:solidFill>
              </a:rPr>
              <a:t>Derbenev</a:t>
            </a:r>
            <a:r>
              <a:rPr lang="en-GB" b="0" i="1" u="sng" dirty="0" smtClean="0">
                <a:solidFill>
                  <a:srgbClr val="FF0000"/>
                </a:solidFill>
              </a:rPr>
              <a:t>, Johnson, EPAC08):</a:t>
            </a:r>
          </a:p>
          <a:p>
            <a:pPr lvl="1" eaLnBrk="1" hangingPunct="1">
              <a:buFontTx/>
              <a:buNone/>
            </a:pPr>
            <a:r>
              <a:rPr lang="en-GB" dirty="0" smtClean="0">
                <a:solidFill>
                  <a:srgbClr val="FF0000"/>
                </a:solidFill>
              </a:rPr>
              <a:t>   </a:t>
            </a:r>
            <a:r>
              <a:rPr lang="en-GB" b="0" dirty="0" smtClean="0">
                <a:solidFill>
                  <a:srgbClr val="FF0000"/>
                </a:solidFill>
              </a:rPr>
              <a:t>Design of an </a:t>
            </a:r>
            <a:r>
              <a:rPr lang="en-GB" b="0" i="1" dirty="0" err="1" smtClean="0">
                <a:solidFill>
                  <a:srgbClr val="FF0000"/>
                </a:solidFill>
              </a:rPr>
              <a:t>epicyclic</a:t>
            </a:r>
            <a:r>
              <a:rPr lang="en-GB" b="0" dirty="0" smtClean="0">
                <a:solidFill>
                  <a:srgbClr val="FF0000"/>
                </a:solidFill>
              </a:rPr>
              <a:t> HCC  characterized by alternating dispersion and beam stability provided by a HCC using a HS with two superimposed periods.  The homogeneous </a:t>
            </a:r>
          </a:p>
          <a:p>
            <a:pPr lvl="1" eaLnBrk="1" hangingPunct="1">
              <a:buFontTx/>
              <a:buNone/>
            </a:pPr>
            <a:r>
              <a:rPr lang="en-GB" b="0" dirty="0" smtClean="0">
                <a:solidFill>
                  <a:srgbClr val="FF0000"/>
                </a:solidFill>
              </a:rPr>
              <a:t>   field of the HS accommodates large beam sizes and angles with fewer fringe field effects than earlier designs.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0" y="0"/>
            <a:ext cx="7620000" cy="639763"/>
          </a:xfrm>
        </p:spPr>
        <p:txBody>
          <a:bodyPr/>
          <a:lstStyle/>
          <a:p>
            <a:pPr eaLnBrk="1" hangingPunct="1"/>
            <a:r>
              <a:rPr lang="en-US" dirty="0" smtClean="0">
                <a:solidFill>
                  <a:srgbClr val="FF0000"/>
                </a:solidFill>
              </a:rPr>
              <a:t> Orbit dispersion in </a:t>
            </a:r>
            <a:r>
              <a:rPr lang="en-US" dirty="0" err="1" smtClean="0">
                <a:solidFill>
                  <a:srgbClr val="FF0000"/>
                </a:solidFill>
              </a:rPr>
              <a:t>Epicyclic</a:t>
            </a:r>
            <a:r>
              <a:rPr lang="en-US" dirty="0" smtClean="0">
                <a:solidFill>
                  <a:srgbClr val="FF0000"/>
                </a:solidFill>
              </a:rPr>
              <a:t> HS</a:t>
            </a:r>
          </a:p>
        </p:txBody>
      </p:sp>
      <p:sp>
        <p:nvSpPr>
          <p:cNvPr id="20483" name="TextBox 9"/>
          <p:cNvSpPr txBox="1">
            <a:spLocks noChangeArrowheads="1"/>
          </p:cNvSpPr>
          <p:nvPr/>
        </p:nvSpPr>
        <p:spPr bwMode="auto">
          <a:xfrm>
            <a:off x="1828800" y="1828800"/>
            <a:ext cx="6934199" cy="369332"/>
          </a:xfrm>
          <a:prstGeom prst="rect">
            <a:avLst/>
          </a:prstGeom>
          <a:noFill/>
          <a:ln w="9525">
            <a:noFill/>
            <a:miter lim="800000"/>
            <a:headEnd/>
            <a:tailEnd/>
          </a:ln>
        </p:spPr>
        <p:txBody>
          <a:bodyPr wrap="square">
            <a:spAutoFit/>
          </a:bodyPr>
          <a:lstStyle/>
          <a:p>
            <a:r>
              <a:rPr lang="en-US" b="1" dirty="0"/>
              <a:t>B</a:t>
            </a:r>
            <a:r>
              <a:rPr lang="en-US" b="1" baseline="-25000" dirty="0"/>
              <a:t>1</a:t>
            </a:r>
            <a:r>
              <a:rPr lang="en-US" b="1" dirty="0"/>
              <a:t>≠0, B</a:t>
            </a:r>
            <a:r>
              <a:rPr lang="en-US" b="1" baseline="-25000" dirty="0"/>
              <a:t>2</a:t>
            </a:r>
            <a:r>
              <a:rPr lang="en-US" b="1" dirty="0"/>
              <a:t>=0 (</a:t>
            </a:r>
            <a:r>
              <a:rPr lang="en-US" b="1" dirty="0" smtClean="0"/>
              <a:t>HS)         </a:t>
            </a:r>
            <a:r>
              <a:rPr lang="en-US" dirty="0"/>
              <a:t>→</a:t>
            </a:r>
            <a:r>
              <a:rPr lang="en-US" b="1" dirty="0"/>
              <a:t>      </a:t>
            </a:r>
            <a:r>
              <a:rPr lang="en-US" b="1" dirty="0" smtClean="0"/>
              <a:t>       B</a:t>
            </a:r>
            <a:r>
              <a:rPr lang="en-US" b="1" baseline="-25000" dirty="0" smtClean="0"/>
              <a:t>1</a:t>
            </a:r>
            <a:r>
              <a:rPr lang="en-US" b="1" dirty="0"/>
              <a:t>≠0, B</a:t>
            </a:r>
            <a:r>
              <a:rPr lang="en-US" b="1" baseline="-25000" dirty="0"/>
              <a:t>2</a:t>
            </a:r>
            <a:r>
              <a:rPr lang="en-US" b="1" dirty="0"/>
              <a:t>≠0 (</a:t>
            </a:r>
            <a:r>
              <a:rPr lang="en-US" b="1" dirty="0" err="1"/>
              <a:t>Epicyclic</a:t>
            </a:r>
            <a:r>
              <a:rPr lang="en-US" b="1" dirty="0"/>
              <a:t> </a:t>
            </a:r>
            <a:r>
              <a:rPr lang="en-US" b="1" dirty="0" smtClean="0"/>
              <a:t>HS)</a:t>
            </a:r>
            <a:endParaRPr lang="en-US" b="1" dirty="0"/>
          </a:p>
        </p:txBody>
      </p:sp>
      <p:sp>
        <p:nvSpPr>
          <p:cNvPr id="20484" name="TextBox 9"/>
          <p:cNvSpPr txBox="1">
            <a:spLocks noChangeArrowheads="1"/>
          </p:cNvSpPr>
          <p:nvPr/>
        </p:nvSpPr>
        <p:spPr bwMode="auto">
          <a:xfrm>
            <a:off x="990600" y="4953000"/>
            <a:ext cx="7353300" cy="1200150"/>
          </a:xfrm>
          <a:prstGeom prst="rect">
            <a:avLst/>
          </a:prstGeom>
          <a:noFill/>
          <a:ln w="9525">
            <a:noFill/>
            <a:miter lim="800000"/>
            <a:headEnd/>
            <a:tailEnd/>
          </a:ln>
        </p:spPr>
        <p:txBody>
          <a:bodyPr wrap="none">
            <a:spAutoFit/>
          </a:bodyPr>
          <a:lstStyle/>
          <a:p>
            <a:r>
              <a:rPr lang="en-US" dirty="0"/>
              <a:t>Change of momentum from nominal shows regions of zero dispersion </a:t>
            </a:r>
          </a:p>
          <a:p>
            <a:r>
              <a:rPr lang="en-US" dirty="0"/>
              <a:t>and maximum dispersion</a:t>
            </a:r>
          </a:p>
          <a:p>
            <a:pPr>
              <a:buFont typeface="Arial" charset="0"/>
              <a:buChar char="•"/>
            </a:pPr>
            <a:r>
              <a:rPr lang="en-US" dirty="0"/>
              <a:t> Zero dispersion points: </a:t>
            </a:r>
            <a:r>
              <a:rPr lang="en-US" dirty="0" smtClean="0"/>
              <a:t>near plates (wedges) </a:t>
            </a:r>
            <a:r>
              <a:rPr lang="en-US" dirty="0"/>
              <a:t>for </a:t>
            </a:r>
            <a:r>
              <a:rPr lang="en-US" dirty="0" smtClean="0"/>
              <a:t>6D ionization </a:t>
            </a:r>
            <a:r>
              <a:rPr lang="en-US" dirty="0"/>
              <a:t>cooling</a:t>
            </a:r>
          </a:p>
          <a:p>
            <a:pPr>
              <a:buFont typeface="Arial" charset="0"/>
              <a:buChar char="•"/>
            </a:pPr>
            <a:r>
              <a:rPr lang="en-US" dirty="0"/>
              <a:t>Maximum </a:t>
            </a:r>
            <a:r>
              <a:rPr lang="en-US" dirty="0" smtClean="0"/>
              <a:t>dispersion and beam size: </a:t>
            </a:r>
            <a:r>
              <a:rPr lang="en-US" dirty="0"/>
              <a:t>Correction for aberrations</a:t>
            </a:r>
          </a:p>
        </p:txBody>
      </p:sp>
      <p:pic>
        <p:nvPicPr>
          <p:cNvPr id="20486" name="Picture 120"/>
          <p:cNvPicPr>
            <a:picLocks noChangeAspect="1" noChangeArrowheads="1"/>
          </p:cNvPicPr>
          <p:nvPr/>
        </p:nvPicPr>
        <p:blipFill>
          <a:blip r:embed="rId3"/>
          <a:srcRect/>
          <a:stretch>
            <a:fillRect/>
          </a:stretch>
        </p:blipFill>
        <p:spPr bwMode="auto">
          <a:xfrm>
            <a:off x="1981200" y="2667000"/>
            <a:ext cx="1752600" cy="1752600"/>
          </a:xfrm>
          <a:prstGeom prst="rect">
            <a:avLst/>
          </a:prstGeom>
          <a:noFill/>
          <a:ln w="9525">
            <a:noFill/>
            <a:miter lim="800000"/>
            <a:headEnd/>
            <a:tailEnd/>
          </a:ln>
        </p:spPr>
      </p:pic>
      <p:pic>
        <p:nvPicPr>
          <p:cNvPr id="20487" name="Picture 115"/>
          <p:cNvPicPr>
            <a:picLocks noChangeAspect="1" noChangeArrowheads="1"/>
          </p:cNvPicPr>
          <p:nvPr/>
        </p:nvPicPr>
        <p:blipFill>
          <a:blip r:embed="rId4"/>
          <a:srcRect/>
          <a:stretch>
            <a:fillRect/>
          </a:stretch>
        </p:blipFill>
        <p:spPr bwMode="auto">
          <a:xfrm>
            <a:off x="5486400" y="2362200"/>
            <a:ext cx="2447925" cy="2419350"/>
          </a:xfrm>
          <a:prstGeom prst="rect">
            <a:avLst/>
          </a:prstGeom>
          <a:noFill/>
          <a:ln w="9525">
            <a:noFill/>
            <a:miter lim="800000"/>
            <a:headEnd/>
            <a:tailEnd/>
          </a:ln>
        </p:spPr>
      </p:pic>
      <p:sp>
        <p:nvSpPr>
          <p:cNvPr id="10" name="Rectangle 9"/>
          <p:cNvSpPr/>
          <p:nvPr/>
        </p:nvSpPr>
        <p:spPr>
          <a:xfrm>
            <a:off x="381000" y="914400"/>
            <a:ext cx="8763000" cy="830997"/>
          </a:xfrm>
          <a:prstGeom prst="rect">
            <a:avLst/>
          </a:prstGeom>
        </p:spPr>
        <p:txBody>
          <a:bodyPr wrap="square">
            <a:spAutoFit/>
          </a:bodyPr>
          <a:lstStyle/>
          <a:p>
            <a:pPr eaLnBrk="1" hangingPunct="1">
              <a:buFont typeface="Arial" pitchFamily="34" charset="0"/>
              <a:buChar char="•"/>
            </a:pPr>
            <a:r>
              <a:rPr lang="en-US" sz="2400" dirty="0" smtClean="0">
                <a:solidFill>
                  <a:srgbClr val="FF0000"/>
                </a:solidFill>
              </a:rPr>
              <a:t>Superimposed helical fields B</a:t>
            </a:r>
            <a:r>
              <a:rPr lang="en-US" sz="2400" baseline="-25000" dirty="0" smtClean="0">
                <a:solidFill>
                  <a:srgbClr val="FF0000"/>
                </a:solidFill>
              </a:rPr>
              <a:t>1</a:t>
            </a:r>
            <a:r>
              <a:rPr lang="en-US" sz="2400" dirty="0" smtClean="0">
                <a:solidFill>
                  <a:srgbClr val="FF0000"/>
                </a:solidFill>
              </a:rPr>
              <a:t>+B</a:t>
            </a:r>
            <a:r>
              <a:rPr lang="en-US" sz="2400" baseline="-25000" dirty="0" smtClean="0">
                <a:solidFill>
                  <a:srgbClr val="FF0000"/>
                </a:solidFill>
              </a:rPr>
              <a:t>2</a:t>
            </a:r>
            <a:r>
              <a:rPr lang="en-US" sz="2400" dirty="0" smtClean="0">
                <a:solidFill>
                  <a:srgbClr val="FF0000"/>
                </a:solidFill>
              </a:rPr>
              <a:t> with two spatial periods: </a:t>
            </a:r>
          </a:p>
          <a:p>
            <a:pPr eaLnBrk="1" hangingPunct="1"/>
            <a:r>
              <a:rPr lang="en-US" sz="2400" dirty="0" smtClean="0">
                <a:solidFill>
                  <a:srgbClr val="FF0000"/>
                </a:solidFill>
              </a:rPr>
              <a:t>           </a:t>
            </a:r>
          </a:p>
        </p:txBody>
      </p:sp>
      <p:sp>
        <p:nvSpPr>
          <p:cNvPr id="20485" name="TextBox 11"/>
          <p:cNvSpPr txBox="1">
            <a:spLocks noChangeArrowheads="1"/>
          </p:cNvSpPr>
          <p:nvPr/>
        </p:nvSpPr>
        <p:spPr bwMode="auto">
          <a:xfrm>
            <a:off x="5486400" y="2438400"/>
            <a:ext cx="2031325" cy="369332"/>
          </a:xfrm>
          <a:prstGeom prst="rect">
            <a:avLst/>
          </a:prstGeom>
          <a:noFill/>
          <a:ln w="9525">
            <a:noFill/>
            <a:miter lim="800000"/>
            <a:headEnd/>
            <a:tailEnd/>
          </a:ln>
        </p:spPr>
        <p:txBody>
          <a:bodyPr wrap="square">
            <a:spAutoFit/>
          </a:bodyPr>
          <a:lstStyle/>
          <a:p>
            <a:r>
              <a:rPr lang="en-US" dirty="0"/>
              <a:t>k</a:t>
            </a:r>
            <a:r>
              <a:rPr lang="en-US" baseline="-25000" dirty="0"/>
              <a:t>1</a:t>
            </a:r>
            <a:r>
              <a:rPr lang="en-US" dirty="0"/>
              <a:t>=-k</a:t>
            </a:r>
            <a:r>
              <a:rPr lang="en-US" baseline="-25000" dirty="0"/>
              <a:t>2</a:t>
            </a:r>
            <a:r>
              <a:rPr lang="en-US" dirty="0"/>
              <a:t>=</a:t>
            </a:r>
            <a:r>
              <a:rPr lang="en-US" dirty="0" err="1"/>
              <a:t>k</a:t>
            </a:r>
            <a:r>
              <a:rPr lang="en-US" baseline="-25000" dirty="0" err="1"/>
              <a:t>c</a:t>
            </a:r>
            <a:r>
              <a:rPr lang="en-US" dirty="0"/>
              <a:t>/2 	</a:t>
            </a:r>
          </a:p>
        </p:txBody>
      </p:sp>
      <p:sp>
        <p:nvSpPr>
          <p:cNvPr id="11" name="TextBox 10"/>
          <p:cNvSpPr txBox="1"/>
          <p:nvPr/>
        </p:nvSpPr>
        <p:spPr>
          <a:xfrm>
            <a:off x="4800600" y="4495800"/>
            <a:ext cx="4301177" cy="369332"/>
          </a:xfrm>
          <a:prstGeom prst="rect">
            <a:avLst/>
          </a:prstGeom>
          <a:noFill/>
        </p:spPr>
        <p:txBody>
          <a:bodyPr wrap="none" rtlCol="0">
            <a:spAutoFit/>
          </a:bodyPr>
          <a:lstStyle/>
          <a:p>
            <a:r>
              <a:rPr lang="en-US" dirty="0" smtClean="0">
                <a:solidFill>
                  <a:srgbClr val="FF0000"/>
                </a:solidFill>
              </a:rPr>
              <a:t>Alternating dispersion function appears !</a:t>
            </a:r>
            <a:endParaRPr lang="en-US" dirty="0"/>
          </a:p>
        </p:txBody>
      </p:sp>
      <p:sp>
        <p:nvSpPr>
          <p:cNvPr id="20488" name="TextBox 11"/>
          <p:cNvSpPr txBox="1">
            <a:spLocks noChangeArrowheads="1"/>
          </p:cNvSpPr>
          <p:nvPr/>
        </p:nvSpPr>
        <p:spPr bwMode="auto">
          <a:xfrm>
            <a:off x="4114800" y="3276600"/>
            <a:ext cx="1089025" cy="369888"/>
          </a:xfrm>
          <a:prstGeom prst="rect">
            <a:avLst/>
          </a:prstGeom>
          <a:noFill/>
          <a:ln w="9525">
            <a:noFill/>
            <a:miter lim="800000"/>
            <a:headEnd/>
            <a:tailEnd/>
          </a:ln>
        </p:spPr>
        <p:txBody>
          <a:bodyPr wrap="none">
            <a:spAutoFit/>
          </a:bodyPr>
          <a:lstStyle/>
          <a:p>
            <a:r>
              <a:rPr lang="en-US" dirty="0" err="1">
                <a:solidFill>
                  <a:srgbClr val="FF0000"/>
                </a:solidFill>
              </a:rPr>
              <a:t>p</a:t>
            </a:r>
            <a:r>
              <a:rPr lang="en-US" dirty="0" err="1"/>
              <a:t>→</a:t>
            </a:r>
            <a:r>
              <a:rPr lang="en-US" dirty="0" err="1">
                <a:solidFill>
                  <a:srgbClr val="0070C0"/>
                </a:solidFill>
              </a:rPr>
              <a:t>p</a:t>
            </a:r>
            <a:r>
              <a:rPr lang="en-US" dirty="0">
                <a:solidFill>
                  <a:srgbClr val="0070C0"/>
                </a:solidFill>
              </a:rPr>
              <a:t>+</a:t>
            </a:r>
            <a:r>
              <a:rPr lang="el-GR" dirty="0">
                <a:solidFill>
                  <a:srgbClr val="0070C0"/>
                </a:solidFill>
              </a:rPr>
              <a:t>Δ</a:t>
            </a:r>
            <a:r>
              <a:rPr lang="en-US" dirty="0">
                <a:solidFill>
                  <a:srgbClr val="0070C0"/>
                </a:solidFill>
              </a:rPr>
              <a:t>p</a:t>
            </a:r>
          </a:p>
        </p:txBody>
      </p:sp>
      <p:sp>
        <p:nvSpPr>
          <p:cNvPr id="12" name="TextBox 11"/>
          <p:cNvSpPr txBox="1"/>
          <p:nvPr/>
        </p:nvSpPr>
        <p:spPr>
          <a:xfrm>
            <a:off x="1752600" y="4495800"/>
            <a:ext cx="2223686" cy="369332"/>
          </a:xfrm>
          <a:prstGeom prst="rect">
            <a:avLst/>
          </a:prstGeom>
          <a:noFill/>
        </p:spPr>
        <p:txBody>
          <a:bodyPr wrap="none" rtlCol="0">
            <a:spAutoFit/>
          </a:bodyPr>
          <a:lstStyle/>
          <a:p>
            <a:r>
              <a:rPr lang="en-US" dirty="0" smtClean="0">
                <a:solidFill>
                  <a:srgbClr val="FF0000"/>
                </a:solidFill>
              </a:rPr>
              <a:t>Constant dispersion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838201"/>
            <a:ext cx="7620000" cy="4495800"/>
          </a:xfrm>
        </p:spPr>
        <p:txBody>
          <a:bodyPr/>
          <a:lstStyle/>
          <a:p>
            <a:pPr eaLnBrk="1" hangingPunct="1"/>
            <a:r>
              <a:rPr lang="en-GB" sz="1800" b="0" dirty="0" err="1" smtClean="0"/>
              <a:t>Solenoid+direct</a:t>
            </a:r>
            <a:r>
              <a:rPr lang="en-GB" sz="1800" b="0" dirty="0" smtClean="0"/>
              <a:t> superposition of transverse helical fields, each having a selected spatial period</a:t>
            </a:r>
          </a:p>
          <a:p>
            <a:pPr eaLnBrk="1" hangingPunct="1"/>
            <a:r>
              <a:rPr lang="en-GB" sz="1800" dirty="0" smtClean="0"/>
              <a:t>OR:</a:t>
            </a:r>
            <a:r>
              <a:rPr lang="en-GB" sz="1800" b="0" dirty="0" smtClean="0"/>
              <a:t> modify procedure by V. </a:t>
            </a:r>
            <a:r>
              <a:rPr lang="en-GB" sz="1800" b="0" dirty="0" err="1" smtClean="0"/>
              <a:t>Kashikhin</a:t>
            </a:r>
            <a:r>
              <a:rPr lang="en-GB" sz="1800" b="0" dirty="0" smtClean="0"/>
              <a:t>  for single-</a:t>
            </a:r>
            <a:r>
              <a:rPr lang="en-US" sz="1800" b="0" dirty="0" smtClean="0"/>
              <a:t> </a:t>
            </a:r>
            <a:r>
              <a:rPr lang="en-GB" sz="1800" b="0" dirty="0" smtClean="0"/>
              <a:t>periodic HCC  </a:t>
            </a:r>
          </a:p>
          <a:p>
            <a:pPr lvl="1" eaLnBrk="1" hangingPunct="1"/>
            <a:r>
              <a:rPr lang="en-GB" sz="1800" b="0" dirty="0" smtClean="0"/>
              <a:t>Magnetic field provided by a sequence of </a:t>
            </a:r>
          </a:p>
          <a:p>
            <a:pPr lvl="1" eaLnBrk="1" hangingPunct="1">
              <a:buFontTx/>
              <a:buNone/>
            </a:pPr>
            <a:r>
              <a:rPr lang="en-GB" sz="1800" b="0" dirty="0" smtClean="0"/>
              <a:t>parallel circular current loops with </a:t>
            </a:r>
            <a:r>
              <a:rPr lang="en-GB" sz="1800" b="0" dirty="0" err="1" smtClean="0"/>
              <a:t>centers</a:t>
            </a:r>
            <a:endParaRPr lang="en-GB" sz="1800" b="0" dirty="0" smtClean="0"/>
          </a:p>
          <a:p>
            <a:pPr lvl="1" eaLnBrk="1" hangingPunct="1">
              <a:buFontTx/>
              <a:buNone/>
            </a:pPr>
            <a:r>
              <a:rPr lang="en-GB" sz="1800" b="0" dirty="0" smtClean="0"/>
              <a:t> located on a helix</a:t>
            </a:r>
          </a:p>
          <a:p>
            <a:pPr lvl="2" eaLnBrk="1" hangingPunct="1"/>
            <a:r>
              <a:rPr lang="en-GB" sz="1600" b="0" dirty="0" smtClean="0"/>
              <a:t>(</a:t>
            </a:r>
            <a:r>
              <a:rPr lang="en-GB" sz="1600" b="0" dirty="0" err="1" smtClean="0"/>
              <a:t>Epicyclic</a:t>
            </a:r>
            <a:r>
              <a:rPr lang="en-GB" sz="1600" b="0" dirty="0" smtClean="0"/>
              <a:t>) modification: </a:t>
            </a:r>
          </a:p>
          <a:p>
            <a:pPr lvl="2" eaLnBrk="1" hangingPunct="1">
              <a:buFontTx/>
              <a:buNone/>
            </a:pPr>
            <a:r>
              <a:rPr lang="en-GB" sz="1600" b="0" dirty="0" smtClean="0"/>
              <a:t> Circular current loops are </a:t>
            </a:r>
            <a:r>
              <a:rPr lang="en-GB" sz="1600" b="0" dirty="0" err="1" smtClean="0"/>
              <a:t>centered</a:t>
            </a:r>
            <a:endParaRPr lang="en-GB" sz="1600" b="0" dirty="0" smtClean="0"/>
          </a:p>
          <a:p>
            <a:pPr lvl="2" eaLnBrk="1" hangingPunct="1">
              <a:buFontTx/>
              <a:buNone/>
            </a:pPr>
            <a:r>
              <a:rPr lang="en-GB" sz="1600" b="0" dirty="0" smtClean="0"/>
              <a:t> along the </a:t>
            </a:r>
            <a:r>
              <a:rPr lang="en-GB" sz="1600" b="0" dirty="0" err="1" smtClean="0"/>
              <a:t>epitrochoids</a:t>
            </a:r>
            <a:r>
              <a:rPr lang="en-GB" sz="1600" b="0" dirty="0" smtClean="0"/>
              <a:t> or </a:t>
            </a:r>
            <a:r>
              <a:rPr lang="en-GB" sz="1600" b="0" dirty="0" err="1" smtClean="0"/>
              <a:t>hypotrochoids</a:t>
            </a:r>
            <a:r>
              <a:rPr lang="en-GB" sz="1600" b="0" dirty="0" smtClean="0"/>
              <a:t>. </a:t>
            </a:r>
          </a:p>
          <a:p>
            <a:pPr lvl="2" eaLnBrk="1" hangingPunct="1">
              <a:buFontTx/>
              <a:buNone/>
            </a:pPr>
            <a:endParaRPr lang="en-GB" sz="1600" b="0" dirty="0" smtClean="0"/>
          </a:p>
          <a:p>
            <a:pPr lvl="2" eaLnBrk="1" hangingPunct="1">
              <a:buFontTx/>
              <a:buNone/>
            </a:pPr>
            <a:endParaRPr lang="en-GB" sz="1600" b="0" dirty="0" smtClean="0"/>
          </a:p>
          <a:p>
            <a:pPr lvl="2" eaLnBrk="1" hangingPunct="1">
              <a:buFontTx/>
              <a:buNone/>
            </a:pPr>
            <a:endParaRPr lang="en-GB" sz="1600" b="0" dirty="0" smtClean="0"/>
          </a:p>
          <a:p>
            <a:pPr lvl="2" eaLnBrk="1" hangingPunct="1">
              <a:buFontTx/>
              <a:buNone/>
            </a:pPr>
            <a:r>
              <a:rPr lang="en-GB" sz="1600" b="0" dirty="0" smtClean="0"/>
              <a:t>The simplest case will be an ellipse </a:t>
            </a:r>
          </a:p>
          <a:p>
            <a:pPr lvl="2" eaLnBrk="1" hangingPunct="1">
              <a:buFontTx/>
              <a:buNone/>
            </a:pPr>
            <a:r>
              <a:rPr lang="en-GB" sz="1600" b="0" dirty="0" smtClean="0"/>
              <a:t>(in transverse plane)</a:t>
            </a:r>
          </a:p>
          <a:p>
            <a:pPr eaLnBrk="1" hangingPunct="1"/>
            <a:endParaRPr lang="en-GB" sz="1800" b="0" dirty="0" smtClean="0"/>
          </a:p>
          <a:p>
            <a:pPr eaLnBrk="1" hangingPunct="1"/>
            <a:r>
              <a:rPr lang="en-GB" sz="1800" b="0" dirty="0" smtClean="0"/>
              <a:t>Numerical analysis shows required periodic</a:t>
            </a:r>
          </a:p>
          <a:p>
            <a:pPr eaLnBrk="1" hangingPunct="1">
              <a:buNone/>
            </a:pPr>
            <a:r>
              <a:rPr lang="en-GB" sz="1800" b="0" dirty="0" smtClean="0"/>
              <a:t>    structure of magnetic field</a:t>
            </a:r>
            <a:endParaRPr lang="en-US" sz="1800" b="0" dirty="0" smtClean="0"/>
          </a:p>
          <a:p>
            <a:pPr lvl="2" eaLnBrk="1" hangingPunct="1">
              <a:buFontTx/>
              <a:buNone/>
            </a:pPr>
            <a:endParaRPr lang="en-US" dirty="0" smtClean="0"/>
          </a:p>
          <a:p>
            <a:pPr eaLnBrk="1" hangingPunct="1"/>
            <a:endParaRPr lang="en-US" dirty="0" smtClean="0"/>
          </a:p>
        </p:txBody>
      </p:sp>
      <p:sp>
        <p:nvSpPr>
          <p:cNvPr id="22531" name="Title 3"/>
          <p:cNvSpPr>
            <a:spLocks noGrp="1"/>
          </p:cNvSpPr>
          <p:nvPr>
            <p:ph type="title"/>
          </p:nvPr>
        </p:nvSpPr>
        <p:spPr>
          <a:xfrm>
            <a:off x="457200" y="0"/>
            <a:ext cx="8458200" cy="639763"/>
          </a:xfrm>
        </p:spPr>
        <p:txBody>
          <a:bodyPr/>
          <a:lstStyle/>
          <a:p>
            <a:pPr eaLnBrk="1" hangingPunct="1"/>
            <a:r>
              <a:rPr lang="en-US" dirty="0" smtClean="0"/>
              <a:t>         </a:t>
            </a:r>
            <a:r>
              <a:rPr lang="en-US" dirty="0" smtClean="0">
                <a:solidFill>
                  <a:srgbClr val="FF0000"/>
                </a:solidFill>
              </a:rPr>
              <a:t>Designing </a:t>
            </a:r>
            <a:r>
              <a:rPr lang="en-US" dirty="0" err="1" smtClean="0">
                <a:solidFill>
                  <a:srgbClr val="FF0000"/>
                </a:solidFill>
              </a:rPr>
              <a:t>Epicyclic</a:t>
            </a:r>
            <a:r>
              <a:rPr lang="en-US" dirty="0" smtClean="0">
                <a:solidFill>
                  <a:srgbClr val="FF0000"/>
                </a:solidFill>
              </a:rPr>
              <a:t> Helical Channel</a:t>
            </a:r>
          </a:p>
        </p:txBody>
      </p:sp>
      <p:pic>
        <p:nvPicPr>
          <p:cNvPr id="22532" name="Picture 4" descr="Fig2"/>
          <p:cNvPicPr>
            <a:picLocks noChangeAspect="1" noChangeArrowheads="1"/>
          </p:cNvPicPr>
          <p:nvPr/>
        </p:nvPicPr>
        <p:blipFill>
          <a:blip r:embed="rId3"/>
          <a:srcRect/>
          <a:stretch>
            <a:fillRect/>
          </a:stretch>
        </p:blipFill>
        <p:spPr bwMode="auto">
          <a:xfrm>
            <a:off x="6019800" y="2362200"/>
            <a:ext cx="1828800" cy="1612490"/>
          </a:xfrm>
          <a:prstGeom prst="rect">
            <a:avLst/>
          </a:prstGeom>
          <a:noFill/>
          <a:ln w="9525">
            <a:noFill/>
            <a:miter lim="800000"/>
            <a:headEnd/>
            <a:tailEnd/>
          </a:ln>
        </p:spPr>
      </p:pic>
      <p:pic>
        <p:nvPicPr>
          <p:cNvPr id="62468" name="Picture 4" descr="C:\Documents and Settings\afanas\Desktop\tr_field.eps"/>
          <p:cNvPicPr>
            <a:picLocks noChangeAspect="1" noChangeArrowheads="1"/>
          </p:cNvPicPr>
          <p:nvPr/>
        </p:nvPicPr>
        <p:blipFill>
          <a:blip r:embed="rId4"/>
          <a:srcRect/>
          <a:stretch>
            <a:fillRect/>
          </a:stretch>
        </p:blipFill>
        <p:spPr bwMode="auto">
          <a:xfrm>
            <a:off x="5334000" y="4191000"/>
            <a:ext cx="3124201" cy="1948427"/>
          </a:xfrm>
          <a:prstGeom prst="rect">
            <a:avLst/>
          </a:prstGeom>
          <a:noFill/>
        </p:spPr>
      </p:pic>
      <p:pic>
        <p:nvPicPr>
          <p:cNvPr id="6" name="Picture 1"/>
          <p:cNvPicPr>
            <a:picLocks noChangeAspect="1" noChangeArrowheads="1"/>
          </p:cNvPicPr>
          <p:nvPr/>
        </p:nvPicPr>
        <p:blipFill>
          <a:blip r:embed="rId5"/>
          <a:srcRect/>
          <a:stretch>
            <a:fillRect/>
          </a:stretch>
        </p:blipFill>
        <p:spPr bwMode="auto">
          <a:xfrm>
            <a:off x="1600200" y="3657600"/>
            <a:ext cx="2683569" cy="853281"/>
          </a:xfrm>
          <a:prstGeom prst="rect">
            <a:avLst/>
          </a:prstGeom>
          <a:noFill/>
          <a:ln w="9525">
            <a:noFill/>
            <a:miter lim="800000"/>
            <a:headEnd/>
            <a:tailEnd/>
          </a:ln>
          <a:effectLst/>
        </p:spPr>
      </p:pic>
      <p:sp>
        <p:nvSpPr>
          <p:cNvPr id="7" name="Right Arrow 6"/>
          <p:cNvSpPr/>
          <p:nvPr/>
        </p:nvSpPr>
        <p:spPr bwMode="auto">
          <a:xfrm>
            <a:off x="4495800" y="3886200"/>
            <a:ext cx="838200" cy="545152"/>
          </a:xfrm>
          <a:prstGeom prst="rightArrow">
            <a:avLst/>
          </a:prstGeom>
          <a:solidFill>
            <a:srgbClr val="002060"/>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rgbClr val="FF0000"/>
                </a:solidFill>
              </a:rPr>
              <a:t>Implementing PIC</a:t>
            </a:r>
          </a:p>
        </p:txBody>
      </p:sp>
      <p:sp>
        <p:nvSpPr>
          <p:cNvPr id="21507" name="Rectangle 3"/>
          <p:cNvSpPr>
            <a:spLocks noGrp="1" noChangeArrowheads="1"/>
          </p:cNvSpPr>
          <p:nvPr>
            <p:ph idx="1"/>
          </p:nvPr>
        </p:nvSpPr>
        <p:spPr>
          <a:xfrm>
            <a:off x="457200" y="838200"/>
            <a:ext cx="8458200" cy="5287963"/>
          </a:xfrm>
        </p:spPr>
        <p:txBody>
          <a:bodyPr/>
          <a:lstStyle/>
          <a:p>
            <a:pPr eaLnBrk="1" hangingPunct="1"/>
            <a:endParaRPr lang="en-US" b="0" dirty="0" smtClean="0"/>
          </a:p>
          <a:p>
            <a:pPr eaLnBrk="1" hangingPunct="1"/>
            <a:r>
              <a:rPr lang="en-US" b="0" dirty="0" smtClean="0"/>
              <a:t>Plan to develop an </a:t>
            </a:r>
            <a:r>
              <a:rPr lang="en-US" b="0" dirty="0" err="1" smtClean="0"/>
              <a:t>epicyclic</a:t>
            </a:r>
            <a:r>
              <a:rPr lang="en-US" b="0" dirty="0" smtClean="0"/>
              <a:t> helical solenoid as part of PIC cooling scheme and for Reverse-Emittance Exchange</a:t>
            </a:r>
          </a:p>
          <a:p>
            <a:pPr eaLnBrk="1" hangingPunct="1"/>
            <a:endParaRPr lang="en-US" b="0" dirty="0" smtClean="0"/>
          </a:p>
          <a:p>
            <a:pPr eaLnBrk="1" hangingPunct="1"/>
            <a:r>
              <a:rPr lang="en-US" b="0" dirty="0" smtClean="0"/>
              <a:t>Elliptic option looks the simplest</a:t>
            </a:r>
          </a:p>
          <a:p>
            <a:pPr eaLnBrk="1" hangingPunct="1"/>
            <a:endParaRPr lang="en-US" b="0" dirty="0" smtClean="0"/>
          </a:p>
          <a:p>
            <a:pPr eaLnBrk="1" hangingPunct="1"/>
            <a:r>
              <a:rPr lang="en-US" b="0" dirty="0" smtClean="0"/>
              <a:t>Detailed theory, numerical analysis and simulations are in progress </a:t>
            </a:r>
          </a:p>
          <a:p>
            <a:pPr lvl="1" eaLnBrk="1" hangingPunct="1"/>
            <a:r>
              <a:rPr lang="en-US" b="0" dirty="0" err="1" smtClean="0"/>
              <a:t>Afanasev</a:t>
            </a:r>
            <a:r>
              <a:rPr lang="en-US" b="0" dirty="0" smtClean="0"/>
              <a:t>, </a:t>
            </a:r>
            <a:r>
              <a:rPr lang="en-US" b="0" dirty="0" err="1" smtClean="0"/>
              <a:t>theory+numerical</a:t>
            </a:r>
            <a:r>
              <a:rPr lang="en-US" b="0" dirty="0" smtClean="0"/>
              <a:t> analysis</a:t>
            </a:r>
          </a:p>
          <a:p>
            <a:pPr lvl="1" eaLnBrk="1" hangingPunct="1"/>
            <a:r>
              <a:rPr lang="en-US" b="0" dirty="0" err="1" smtClean="0"/>
              <a:t>Ivanov</a:t>
            </a:r>
            <a:r>
              <a:rPr lang="en-US" b="0" dirty="0" smtClean="0"/>
              <a:t>, G4BL simulations</a:t>
            </a:r>
          </a:p>
          <a:p>
            <a:pPr lvl="1" eaLnBrk="1" hangingPunct="1">
              <a:buNone/>
            </a:pPr>
            <a:r>
              <a:rPr lang="en-US" b="0" dirty="0" smtClean="0"/>
              <a:t>                    +</a:t>
            </a:r>
          </a:p>
          <a:p>
            <a:pPr lvl="1" eaLnBrk="1" hangingPunct="1">
              <a:buNone/>
            </a:pPr>
            <a:r>
              <a:rPr lang="en-US" b="0" dirty="0" smtClean="0"/>
              <a:t>-- </a:t>
            </a:r>
            <a:r>
              <a:rPr lang="en-US" b="0" dirty="0" err="1" smtClean="0"/>
              <a:t>Muons</a:t>
            </a:r>
            <a:r>
              <a:rPr lang="en-US" b="0" dirty="0" smtClean="0"/>
              <a:t>, Inc collaborators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HCC Conclusions</a:t>
            </a:r>
            <a:endParaRPr lang="en-US" dirty="0">
              <a:solidFill>
                <a:srgbClr val="FF0000"/>
              </a:solidFill>
            </a:endParaRPr>
          </a:p>
        </p:txBody>
      </p:sp>
      <p:sp>
        <p:nvSpPr>
          <p:cNvPr id="3" name="Rectangle 2"/>
          <p:cNvSpPr/>
          <p:nvPr/>
        </p:nvSpPr>
        <p:spPr>
          <a:xfrm>
            <a:off x="0" y="838200"/>
            <a:ext cx="9220200" cy="7355860"/>
          </a:xfrm>
          <a:prstGeom prst="rect">
            <a:avLst/>
          </a:prstGeom>
        </p:spPr>
        <p:txBody>
          <a:bodyPr wrap="square">
            <a:spAutoFit/>
          </a:bodyPr>
          <a:lstStyle/>
          <a:p>
            <a:r>
              <a:rPr lang="en-US" sz="2400" dirty="0" smtClean="0"/>
              <a:t>Based on results of analytical and simulation studies, we can underline the following features of the HCC</a:t>
            </a:r>
            <a:r>
              <a:rPr lang="en-US" dirty="0" smtClean="0"/>
              <a:t>:</a:t>
            </a:r>
          </a:p>
          <a:p>
            <a:endParaRPr lang="en-US" dirty="0" smtClean="0"/>
          </a:p>
          <a:p>
            <a:r>
              <a:rPr lang="en-US" sz="2000" b="1" dirty="0" smtClean="0">
                <a:solidFill>
                  <a:srgbClr val="0000FF"/>
                </a:solidFill>
              </a:rPr>
              <a:t>Easy analysis of field structure, beam dynamics, and cooling processes</a:t>
            </a:r>
          </a:p>
          <a:p>
            <a:endParaRPr lang="en-US" sz="2000" b="1" dirty="0" smtClean="0">
              <a:solidFill>
                <a:srgbClr val="0000FF"/>
              </a:solidFill>
            </a:endParaRPr>
          </a:p>
          <a:p>
            <a:r>
              <a:rPr lang="en-US" sz="2000" b="1" dirty="0" smtClean="0">
                <a:solidFill>
                  <a:srgbClr val="0000FF"/>
                </a:solidFill>
              </a:rPr>
              <a:t>Large dynamical aperture, large acceptance </a:t>
            </a:r>
          </a:p>
          <a:p>
            <a:endParaRPr lang="en-US" sz="2000" b="1" dirty="0" smtClean="0">
              <a:solidFill>
                <a:srgbClr val="0000FF"/>
              </a:solidFill>
            </a:endParaRPr>
          </a:p>
          <a:p>
            <a:r>
              <a:rPr lang="en-US" sz="2000" b="1" dirty="0" smtClean="0">
                <a:solidFill>
                  <a:srgbClr val="0000FF"/>
                </a:solidFill>
              </a:rPr>
              <a:t>Effective emittance exchange </a:t>
            </a:r>
          </a:p>
          <a:p>
            <a:endParaRPr lang="en-US" sz="2000" b="1" dirty="0" smtClean="0">
              <a:solidFill>
                <a:srgbClr val="0000FF"/>
              </a:solidFill>
            </a:endParaRPr>
          </a:p>
          <a:p>
            <a:r>
              <a:rPr lang="en-US" sz="2000" b="1" dirty="0" smtClean="0">
                <a:solidFill>
                  <a:srgbClr val="0000FF"/>
                </a:solidFill>
              </a:rPr>
              <a:t>Optimum cooling partitioning</a:t>
            </a:r>
          </a:p>
          <a:p>
            <a:endParaRPr lang="en-US" sz="2000" b="1" dirty="0" smtClean="0">
              <a:solidFill>
                <a:srgbClr val="0000FF"/>
              </a:solidFill>
            </a:endParaRPr>
          </a:p>
          <a:p>
            <a:r>
              <a:rPr lang="en-US" sz="2000" b="1" dirty="0" smtClean="0">
                <a:solidFill>
                  <a:srgbClr val="0000FF"/>
                </a:solidFill>
              </a:rPr>
              <a:t>Possibilities of elegant technical solutions for magnetic structures </a:t>
            </a:r>
          </a:p>
          <a:p>
            <a:endParaRPr lang="en-US" sz="2000" b="1" dirty="0" smtClean="0">
              <a:solidFill>
                <a:srgbClr val="0000FF"/>
              </a:solidFill>
            </a:endParaRPr>
          </a:p>
          <a:p>
            <a:r>
              <a:rPr lang="en-US" sz="2000" b="1" dirty="0" smtClean="0">
                <a:solidFill>
                  <a:srgbClr val="0000FF"/>
                </a:solidFill>
              </a:rPr>
              <a:t>Prospects for Parametric-resonance IC and Reverse Emittance Exchange</a:t>
            </a:r>
          </a:p>
          <a:p>
            <a:endParaRPr lang="en-US" dirty="0" smtClean="0">
              <a:solidFill>
                <a:srgbClr val="00FF00"/>
              </a:solidFill>
            </a:endParaRPr>
          </a:p>
          <a:p>
            <a:r>
              <a:rPr lang="en-US" dirty="0" smtClean="0"/>
              <a:t>The numerical simulations of HCC applications are discussed later by </a:t>
            </a:r>
            <a:r>
              <a:rPr lang="en-US" dirty="0" err="1" smtClean="0"/>
              <a:t>Katsuya</a:t>
            </a:r>
            <a:r>
              <a:rPr lang="en-US" dirty="0" smtClean="0"/>
              <a:t> Yonehara, including the challenges of incorporating RF into HS magnets.</a:t>
            </a:r>
          </a:p>
          <a:p>
            <a:endParaRPr lang="en-US" sz="2400" dirty="0" smtClean="0"/>
          </a:p>
          <a:p>
            <a:endParaRPr lang="en-US" dirty="0" smtClean="0"/>
          </a:p>
          <a:p>
            <a:endParaRPr lang="en-US" dirty="0" smtClean="0"/>
          </a:p>
          <a:p>
            <a:endParaRPr lang="en-US" dirty="0" smtClean="0"/>
          </a:p>
          <a:p>
            <a:endParaRPr lang="en-US" dirty="0" smtClean="0">
              <a:solidFill>
                <a:srgbClr val="00FF00"/>
              </a:solidFill>
            </a:endParaRPr>
          </a:p>
          <a:p>
            <a:endParaRPr lang="en-US" dirty="0" smtClean="0">
              <a:solidFill>
                <a:srgbClr val="00FF00"/>
              </a:solidFill>
            </a:endParaRPr>
          </a:p>
          <a:p>
            <a:r>
              <a:rPr lang="en-US" dirty="0" smtClean="0"/>
              <a:t> </a:t>
            </a:r>
            <a:endParaRPr lang="en-US" dirty="0"/>
          </a:p>
        </p:txBody>
      </p:sp>
      <p:sp>
        <p:nvSpPr>
          <p:cNvPr id="4" name="Rectangle 3"/>
          <p:cNvSpPr/>
          <p:nvPr/>
        </p:nvSpPr>
        <p:spPr>
          <a:xfrm>
            <a:off x="471488" y="3778935"/>
            <a:ext cx="2286000" cy="338554"/>
          </a:xfrm>
          <a:prstGeom prst="rect">
            <a:avLst/>
          </a:prstGeom>
        </p:spPr>
        <p:txBody>
          <a:bodyPr>
            <a:spAutoFit/>
          </a:bodyPr>
          <a:lstStyle/>
          <a:p>
            <a:r>
              <a:rPr lang="en-US" sz="1600" dirty="0" smtClean="0">
                <a:solidFill>
                  <a:srgbClr val="000000"/>
                </a:solidFill>
              </a:rPr>
              <a:t>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Outline</a:t>
            </a:r>
            <a:endParaRPr lang="en-US" dirty="0">
              <a:solidFill>
                <a:srgbClr val="FF0000"/>
              </a:solidFill>
            </a:endParaRPr>
          </a:p>
        </p:txBody>
      </p:sp>
      <p:sp>
        <p:nvSpPr>
          <p:cNvPr id="3" name="Content Placeholder 2"/>
          <p:cNvSpPr>
            <a:spLocks noGrp="1"/>
          </p:cNvSpPr>
          <p:nvPr>
            <p:ph idx="1"/>
          </p:nvPr>
        </p:nvSpPr>
        <p:spPr>
          <a:xfrm>
            <a:off x="533400" y="990600"/>
            <a:ext cx="8229600" cy="5181600"/>
          </a:xfrm>
        </p:spPr>
        <p:txBody>
          <a:bodyPr>
            <a:normAutofit/>
          </a:bodyPr>
          <a:lstStyle/>
          <a:p>
            <a:r>
              <a:rPr lang="en-US" sz="2400" b="1" dirty="0" smtClean="0"/>
              <a:t>History</a:t>
            </a:r>
          </a:p>
          <a:p>
            <a:r>
              <a:rPr lang="en-US" sz="2400" b="1" dirty="0" smtClean="0"/>
              <a:t>Helical Field in general</a:t>
            </a:r>
          </a:p>
          <a:p>
            <a:r>
              <a:rPr lang="en-US" sz="2400" b="1" dirty="0" smtClean="0"/>
              <a:t>Helical orbit</a:t>
            </a:r>
          </a:p>
          <a:p>
            <a:r>
              <a:rPr lang="en-US" sz="2400" b="1" dirty="0" smtClean="0"/>
              <a:t>4D conservative helical Hamiltonian</a:t>
            </a:r>
          </a:p>
          <a:p>
            <a:r>
              <a:rPr lang="en-US" sz="2400" b="1" dirty="0" smtClean="0"/>
              <a:t>Ionization Cooling (IC) and the linear HCC theory</a:t>
            </a:r>
          </a:p>
          <a:p>
            <a:pPr>
              <a:buNone/>
            </a:pPr>
            <a:endParaRPr lang="en-US" sz="800" b="1" dirty="0" smtClean="0"/>
          </a:p>
          <a:p>
            <a:r>
              <a:rPr lang="en-US" sz="2400" b="1" dirty="0" smtClean="0"/>
              <a:t>  A new HCC use: Parametric-resonance IC (PIC) </a:t>
            </a:r>
          </a:p>
          <a:p>
            <a:r>
              <a:rPr lang="en-US" dirty="0" smtClean="0"/>
              <a:t>  A new HCC use (</a:t>
            </a:r>
            <a:r>
              <a:rPr lang="en-US" dirty="0" err="1" smtClean="0"/>
              <a:t>cntd</a:t>
            </a:r>
            <a:r>
              <a:rPr lang="en-US" dirty="0" smtClean="0"/>
              <a:t>) : Epicyclic </a:t>
            </a:r>
            <a:r>
              <a:rPr lang="en-US" sz="2400" b="1" dirty="0" smtClean="0"/>
              <a:t>HS for PIC</a:t>
            </a:r>
          </a:p>
          <a:p>
            <a:pPr>
              <a:buNone/>
            </a:pPr>
            <a:endParaRPr lang="en-US" sz="800" b="1" dirty="0" smtClean="0"/>
          </a:p>
          <a:p>
            <a:r>
              <a:rPr lang="en-US" sz="2400" b="1" dirty="0" smtClean="0"/>
              <a:t>HCC Conclusions</a:t>
            </a:r>
          </a:p>
          <a:p>
            <a:endParaRPr lang="en-US" sz="2400" dirty="0" smtClean="0"/>
          </a:p>
          <a:p>
            <a:endParaRPr lang="en-US" sz="2400"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 </a:t>
            </a:r>
            <a:r>
              <a:rPr lang="en-US" dirty="0" smtClean="0">
                <a:solidFill>
                  <a:srgbClr val="FF0000"/>
                </a:solidFill>
              </a:rPr>
              <a:t>HCC history</a:t>
            </a:r>
          </a:p>
        </p:txBody>
      </p:sp>
      <p:sp>
        <p:nvSpPr>
          <p:cNvPr id="14339" name="Rectangle 3"/>
          <p:cNvSpPr>
            <a:spLocks noGrp="1" noChangeArrowheads="1"/>
          </p:cNvSpPr>
          <p:nvPr>
            <p:ph idx="1"/>
          </p:nvPr>
        </p:nvSpPr>
        <p:spPr>
          <a:xfrm>
            <a:off x="457200" y="838200"/>
            <a:ext cx="8686800" cy="4648201"/>
          </a:xfrm>
        </p:spPr>
        <p:txBody>
          <a:bodyPr/>
          <a:lstStyle/>
          <a:p>
            <a:pPr eaLnBrk="1" hangingPunct="1"/>
            <a:r>
              <a:rPr lang="en-US" b="0" dirty="0" smtClean="0"/>
              <a:t>HCC proposed and beam dynamics and 6D IC studied including wedge absorber and precooler with no RF. </a:t>
            </a:r>
          </a:p>
          <a:p>
            <a:pPr eaLnBrk="1" hangingPunct="1">
              <a:buNone/>
            </a:pPr>
            <a:r>
              <a:rPr lang="en-US" b="0" i="1" dirty="0" smtClean="0"/>
              <a:t>	</a:t>
            </a:r>
            <a:r>
              <a:rPr lang="en-US" sz="1800" b="0" i="1" dirty="0" smtClean="0"/>
              <a:t>Y. Derbenev, 2000, </a:t>
            </a:r>
            <a:r>
              <a:rPr lang="en-US" sz="1800" b="0" dirty="0" smtClean="0"/>
              <a:t>   http://www-mucool.fnal.gov/mcnotes/public/ps/muc0108/muc0108.ps.gz</a:t>
            </a:r>
          </a:p>
          <a:p>
            <a:pPr eaLnBrk="1" hangingPunct="1"/>
            <a:r>
              <a:rPr lang="en-US" b="0" dirty="0" smtClean="0"/>
              <a:t>HCC proposed to use for 6D muon cooling with homogeneous absorber, </a:t>
            </a:r>
            <a:r>
              <a:rPr lang="en-US" sz="1800" b="0" dirty="0" smtClean="0"/>
              <a:t>Y. Derbenev, R. Johnson 2002</a:t>
            </a:r>
          </a:p>
          <a:p>
            <a:pPr eaLnBrk="1" hangingPunct="1">
              <a:buFontTx/>
              <a:buNone/>
            </a:pPr>
            <a:r>
              <a:rPr lang="en-US" b="0" i="1" dirty="0" smtClean="0"/>
              <a:t>   </a:t>
            </a:r>
            <a:r>
              <a:rPr lang="en-US" sz="2000" b="0" i="1" dirty="0" smtClean="0"/>
              <a:t>Derbenev, Johnson, Phys.Rev.ST </a:t>
            </a:r>
            <a:r>
              <a:rPr lang="en-US" sz="2000" b="0" i="1" dirty="0" err="1" smtClean="0"/>
              <a:t>Accel</a:t>
            </a:r>
            <a:r>
              <a:rPr lang="en-US" sz="2000" b="0" i="1" dirty="0" smtClean="0"/>
              <a:t>. Beams 8, 041002 (2005)</a:t>
            </a:r>
          </a:p>
          <a:p>
            <a:pPr eaLnBrk="1" hangingPunct="1"/>
            <a:r>
              <a:rPr lang="en-US" b="0" dirty="0" smtClean="0"/>
              <a:t>Successful simulations, </a:t>
            </a:r>
            <a:r>
              <a:rPr lang="en-US" sz="1800" b="0" i="1" dirty="0" smtClean="0"/>
              <a:t>K. Yonehara</a:t>
            </a:r>
            <a:r>
              <a:rPr lang="en-US" sz="1800" b="0" dirty="0" smtClean="0"/>
              <a:t>, since 2004 </a:t>
            </a:r>
          </a:p>
          <a:p>
            <a:pPr eaLnBrk="1" hangingPunct="1"/>
            <a:r>
              <a:rPr lang="en-US" b="0" dirty="0" smtClean="0"/>
              <a:t>Helical Solenoid, </a:t>
            </a:r>
            <a:r>
              <a:rPr lang="en-US" sz="1800" b="0" dirty="0" smtClean="0"/>
              <a:t>V. Kashikhin, K. Yonehara et al. </a:t>
            </a:r>
            <a:r>
              <a:rPr lang="en-GB" sz="1800" b="0" dirty="0" smtClean="0"/>
              <a:t>WEPD015, EPAC08 </a:t>
            </a:r>
          </a:p>
          <a:p>
            <a:pPr eaLnBrk="1" hangingPunct="1"/>
            <a:r>
              <a:rPr lang="en-GB" b="0" dirty="0" smtClean="0"/>
              <a:t>MANX proposal and study. </a:t>
            </a:r>
            <a:r>
              <a:rPr lang="en-GB" sz="1800" b="0" dirty="0" smtClean="0"/>
              <a:t>R. Johnson et al., since 2006</a:t>
            </a:r>
            <a:endParaRPr lang="en-US" sz="1800" b="0" dirty="0" smtClean="0"/>
          </a:p>
          <a:p>
            <a:pPr eaLnBrk="1" hangingPunct="1"/>
            <a:r>
              <a:rPr lang="en-US" b="0" dirty="0" smtClean="0"/>
              <a:t>Epicyclic HCC proposed for PIC, </a:t>
            </a:r>
            <a:r>
              <a:rPr lang="en-US" sz="1800" b="0" dirty="0" smtClean="0"/>
              <a:t>Y. Derbenev et al. since 2008</a:t>
            </a:r>
          </a:p>
          <a:p>
            <a:pPr eaLnBrk="1" hangingPunct="1"/>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Helical Cooling Channel</a:t>
            </a:r>
            <a:endParaRPr lang="en-US" dirty="0">
              <a:solidFill>
                <a:srgbClr val="FF0000"/>
              </a:solidFill>
            </a:endParaRPr>
          </a:p>
        </p:txBody>
      </p:sp>
      <p:sp>
        <p:nvSpPr>
          <p:cNvPr id="3" name="Content Placeholder 2"/>
          <p:cNvSpPr>
            <a:spLocks noGrp="1"/>
          </p:cNvSpPr>
          <p:nvPr>
            <p:ph idx="1"/>
          </p:nvPr>
        </p:nvSpPr>
        <p:spPr>
          <a:xfrm>
            <a:off x="381000" y="838200"/>
            <a:ext cx="8382000" cy="5287963"/>
          </a:xfrm>
        </p:spPr>
        <p:txBody>
          <a:bodyPr/>
          <a:lstStyle/>
          <a:p>
            <a:pPr>
              <a:buNone/>
            </a:pPr>
            <a:r>
              <a:rPr lang="en-US" dirty="0" smtClean="0"/>
              <a:t>   Opposing Radial Forces for particle motion in Solenoid and Helical Dipole Fields:</a:t>
            </a:r>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pPr marL="0" indent="0">
              <a:buNone/>
            </a:pPr>
            <a:r>
              <a:rPr lang="en-US" dirty="0" smtClean="0"/>
              <a:t>The equation of particle motion is determined by first expressing the magnetic field in all generality, shown on the next slide, then forming a Hamiltonian which can be solved by moving into frame of the rotating dipole.</a:t>
            </a:r>
          </a:p>
          <a:p>
            <a:pPr>
              <a:buNone/>
            </a:pPr>
            <a:endParaRPr lang="en-US" sz="2000" dirty="0" smtClean="0"/>
          </a:p>
          <a:p>
            <a:pPr>
              <a:buNone/>
            </a:pPr>
            <a:r>
              <a:rPr lang="en-US" sz="2000" dirty="0" smtClean="0"/>
              <a:t>                                                            </a:t>
            </a:r>
          </a:p>
          <a:p>
            <a:pPr>
              <a:buNone/>
            </a:pPr>
            <a:r>
              <a:rPr lang="en-US" sz="2000" dirty="0" smtClean="0"/>
              <a:t>                                                                      </a:t>
            </a:r>
            <a:endParaRPr lang="en-US" dirty="0"/>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1" name="Rectangle 3"/>
          <p:cNvSpPr>
            <a:spLocks noChangeArrowheads="1"/>
          </p:cNvSpPr>
          <p:nvPr/>
        </p:nvSpPr>
        <p:spPr bwMode="auto">
          <a:xfrm>
            <a:off x="2286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4" name="Rectangle 6"/>
          <p:cNvSpPr>
            <a:spLocks noChangeArrowheads="1"/>
          </p:cNvSpPr>
          <p:nvPr/>
        </p:nvSpPr>
        <p:spPr bwMode="auto">
          <a:xfrm>
            <a:off x="22860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7" name="Rectangle 9"/>
          <p:cNvSpPr>
            <a:spLocks noChangeArrowheads="1"/>
          </p:cNvSpPr>
          <p:nvPr/>
        </p:nvSpPr>
        <p:spPr bwMode="auto">
          <a:xfrm>
            <a:off x="2286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987" name="Rectangle 3"/>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57" name="Object 27"/>
          <p:cNvGraphicFramePr>
            <a:graphicFrameLocks noChangeAspect="1"/>
          </p:cNvGraphicFramePr>
          <p:nvPr/>
        </p:nvGraphicFramePr>
        <p:xfrm>
          <a:off x="2819400" y="1828800"/>
          <a:ext cx="3200400" cy="1066800"/>
        </p:xfrm>
        <a:graphic>
          <a:graphicData uri="http://schemas.openxmlformats.org/presentationml/2006/ole">
            <p:oleObj spid="_x0000_s45057" r:id="rId4" imgW="1714500" imgH="482600" progId="">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Helical Field in general</a:t>
            </a:r>
            <a:endParaRPr lang="en-US" dirty="0">
              <a:solidFill>
                <a:srgbClr val="FF0000"/>
              </a:solidFill>
            </a:endParaRPr>
          </a:p>
        </p:txBody>
      </p:sp>
      <p:pic>
        <p:nvPicPr>
          <p:cNvPr id="5" name="Picture 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09800" y="2286000"/>
            <a:ext cx="1348154" cy="730250"/>
          </a:xfrm>
          <a:prstGeom prst="rect">
            <a:avLst/>
          </a:prstGeom>
          <a:noFill/>
        </p:spPr>
      </p:pic>
      <p:pic>
        <p:nvPicPr>
          <p:cNvPr id="6" name="Picture 1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91000" y="2286000"/>
            <a:ext cx="1143001" cy="730771"/>
          </a:xfrm>
          <a:prstGeom prst="rect">
            <a:avLst/>
          </a:prstGeom>
          <a:noFill/>
        </p:spPr>
      </p:pic>
      <p:pic>
        <p:nvPicPr>
          <p:cNvPr id="7" name="Picture 1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67400" y="2438400"/>
            <a:ext cx="1600200" cy="457200"/>
          </a:xfrm>
          <a:prstGeom prst="rect">
            <a:avLst/>
          </a:prstGeom>
          <a:noFill/>
        </p:spPr>
      </p:pic>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934200" y="1981200"/>
            <a:ext cx="921639" cy="390525"/>
          </a:xfrm>
          <a:prstGeom prst="rect">
            <a:avLst/>
          </a:prstGeom>
          <a:noFill/>
        </p:spPr>
      </p:pic>
      <p:sp>
        <p:nvSpPr>
          <p:cNvPr id="14339" name="Rectangle 3"/>
          <p:cNvSpPr>
            <a:spLocks noChangeArrowheads="1"/>
          </p:cNvSpPr>
          <p:nvPr/>
        </p:nvSpPr>
        <p:spPr bwMode="auto">
          <a:xfrm>
            <a:off x="228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40"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33800" y="3048000"/>
            <a:ext cx="4343402" cy="828059"/>
          </a:xfrm>
          <a:prstGeom prst="rect">
            <a:avLst/>
          </a:prstGeom>
          <a:noFill/>
        </p:spPr>
      </p:pic>
      <p:sp>
        <p:nvSpPr>
          <p:cNvPr id="14342" name="Rectangle 6"/>
          <p:cNvSpPr>
            <a:spLocks noChangeArrowheads="1"/>
          </p:cNvSpPr>
          <p:nvPr/>
        </p:nvSpPr>
        <p:spPr bwMode="auto">
          <a:xfrm>
            <a:off x="22860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22860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46" name="Picture 1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495800" y="3910416"/>
            <a:ext cx="3657600" cy="387458"/>
          </a:xfrm>
          <a:prstGeom prst="rect">
            <a:avLst/>
          </a:prstGeom>
          <a:noFill/>
        </p:spPr>
      </p:pic>
      <p:sp>
        <p:nvSpPr>
          <p:cNvPr id="14348" name="Rectangle 12"/>
          <p:cNvSpPr>
            <a:spLocks noChangeArrowheads="1"/>
          </p:cNvSpPr>
          <p:nvPr/>
        </p:nvSpPr>
        <p:spPr bwMode="auto">
          <a:xfrm>
            <a:off x="22860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a:xfrm>
            <a:off x="304800" y="762000"/>
            <a:ext cx="8153400" cy="461665"/>
          </a:xfrm>
          <a:prstGeom prst="rect">
            <a:avLst/>
          </a:prstGeom>
        </p:spPr>
        <p:txBody>
          <a:bodyPr wrap="square">
            <a:spAutoFit/>
          </a:bodyPr>
          <a:lstStyle/>
          <a:p>
            <a:pPr>
              <a:buFont typeface="Arial" pitchFamily="34" charset="0"/>
              <a:buChar char="•"/>
            </a:pPr>
            <a:r>
              <a:rPr lang="en-US" sz="2400" b="1" dirty="0" smtClean="0"/>
              <a:t>Compose a helix-invariant system of currents</a:t>
            </a:r>
          </a:p>
        </p:txBody>
      </p:sp>
      <p:sp>
        <p:nvSpPr>
          <p:cNvPr id="19" name="Rectangle 18"/>
          <p:cNvSpPr/>
          <p:nvPr/>
        </p:nvSpPr>
        <p:spPr>
          <a:xfrm>
            <a:off x="381000" y="1219200"/>
            <a:ext cx="8229600" cy="400110"/>
          </a:xfrm>
          <a:prstGeom prst="rect">
            <a:avLst/>
          </a:prstGeom>
        </p:spPr>
        <p:txBody>
          <a:bodyPr wrap="square">
            <a:spAutoFit/>
          </a:bodyPr>
          <a:lstStyle/>
          <a:p>
            <a:r>
              <a:rPr lang="en-US" dirty="0" smtClean="0"/>
              <a:t> </a:t>
            </a:r>
            <a:r>
              <a:rPr lang="en-US" sz="2000" b="1" dirty="0" smtClean="0"/>
              <a:t>Representation  of magnetic field by mean of a scalar potential :</a:t>
            </a:r>
            <a:endParaRPr lang="en-US" sz="2000" b="1" dirty="0"/>
          </a:p>
        </p:txBody>
      </p:sp>
      <p:sp>
        <p:nvSpPr>
          <p:cNvPr id="20" name="Rectangle 19"/>
          <p:cNvSpPr/>
          <p:nvPr/>
        </p:nvSpPr>
        <p:spPr>
          <a:xfrm>
            <a:off x="381000" y="2057400"/>
            <a:ext cx="1683474" cy="400110"/>
          </a:xfrm>
          <a:prstGeom prst="rect">
            <a:avLst/>
          </a:prstGeom>
        </p:spPr>
        <p:txBody>
          <a:bodyPr wrap="none">
            <a:spAutoFit/>
          </a:bodyPr>
          <a:lstStyle/>
          <a:p>
            <a:r>
              <a:rPr lang="en-US" sz="2000" b="1" dirty="0" smtClean="0"/>
              <a:t>Helical field</a:t>
            </a:r>
            <a:r>
              <a:rPr lang="en-US" b="1" dirty="0" smtClean="0"/>
              <a:t>:</a:t>
            </a:r>
          </a:p>
        </p:txBody>
      </p:sp>
      <p:sp>
        <p:nvSpPr>
          <p:cNvPr id="21" name="Rectangle 20"/>
          <p:cNvSpPr/>
          <p:nvPr/>
        </p:nvSpPr>
        <p:spPr>
          <a:xfrm>
            <a:off x="304800" y="3124200"/>
            <a:ext cx="3276600" cy="369332"/>
          </a:xfrm>
          <a:prstGeom prst="rect">
            <a:avLst/>
          </a:prstGeom>
        </p:spPr>
        <p:txBody>
          <a:bodyPr wrap="square">
            <a:spAutoFit/>
          </a:bodyPr>
          <a:lstStyle/>
          <a:p>
            <a:r>
              <a:rPr lang="en-US" dirty="0" smtClean="0"/>
              <a:t>  </a:t>
            </a:r>
            <a:r>
              <a:rPr lang="en-US" b="1" dirty="0" smtClean="0"/>
              <a:t>Expansion of the potential:</a:t>
            </a:r>
            <a:endParaRPr lang="en-US" b="1" dirty="0"/>
          </a:p>
        </p:txBody>
      </p:sp>
      <p:sp>
        <p:nvSpPr>
          <p:cNvPr id="22" name="Rectangle 21"/>
          <p:cNvSpPr/>
          <p:nvPr/>
        </p:nvSpPr>
        <p:spPr>
          <a:xfrm>
            <a:off x="1295400" y="4953000"/>
            <a:ext cx="4267200" cy="1323439"/>
          </a:xfrm>
          <a:prstGeom prst="rect">
            <a:avLst/>
          </a:prstGeom>
        </p:spPr>
        <p:txBody>
          <a:bodyPr wrap="square">
            <a:spAutoFit/>
          </a:bodyPr>
          <a:lstStyle/>
          <a:p>
            <a:r>
              <a:rPr lang="en-US" sz="2000" b="1" dirty="0" smtClean="0"/>
              <a:t>Helical dipole :   </a:t>
            </a:r>
          </a:p>
          <a:p>
            <a:r>
              <a:rPr lang="en-US" sz="2000" b="1" dirty="0" smtClean="0"/>
              <a:t>Helical </a:t>
            </a:r>
            <a:r>
              <a:rPr lang="en-US" sz="2000" b="1" dirty="0" err="1" smtClean="0"/>
              <a:t>quadrupole</a:t>
            </a:r>
            <a:r>
              <a:rPr lang="en-US" sz="2000" b="1" dirty="0" smtClean="0"/>
              <a:t>:      </a:t>
            </a:r>
          </a:p>
          <a:p>
            <a:r>
              <a:rPr lang="en-US" sz="2000" b="1" dirty="0" smtClean="0"/>
              <a:t>Helical </a:t>
            </a:r>
            <a:r>
              <a:rPr lang="en-US" sz="2000" b="1" dirty="0" err="1" smtClean="0"/>
              <a:t>sextupole</a:t>
            </a:r>
            <a:r>
              <a:rPr lang="en-US" sz="2000" b="1" dirty="0" smtClean="0"/>
              <a:t>:   </a:t>
            </a:r>
          </a:p>
          <a:p>
            <a:r>
              <a:rPr lang="en-US" sz="2000" b="1" dirty="0" smtClean="0"/>
              <a:t>Helical </a:t>
            </a:r>
            <a:r>
              <a:rPr lang="en-US" sz="2000" b="1" dirty="0" err="1" smtClean="0"/>
              <a:t>octupole</a:t>
            </a:r>
            <a:r>
              <a:rPr lang="en-US" sz="2000" b="1" dirty="0" smtClean="0"/>
              <a:t>:   </a:t>
            </a:r>
            <a:endParaRPr lang="en-US" sz="2000" b="1" dirty="0"/>
          </a:p>
        </p:txBody>
      </p:sp>
      <p:sp>
        <p:nvSpPr>
          <p:cNvPr id="23" name="Rectangle 22"/>
          <p:cNvSpPr/>
          <p:nvPr/>
        </p:nvSpPr>
        <p:spPr>
          <a:xfrm>
            <a:off x="533400" y="4419600"/>
            <a:ext cx="7696200" cy="369332"/>
          </a:xfrm>
          <a:prstGeom prst="rect">
            <a:avLst/>
          </a:prstGeom>
        </p:spPr>
        <p:txBody>
          <a:bodyPr wrap="square">
            <a:spAutoFit/>
          </a:bodyPr>
          <a:lstStyle/>
          <a:p>
            <a:pPr>
              <a:buFont typeface="Arial" pitchFamily="34" charset="0"/>
              <a:buChar char="•"/>
            </a:pPr>
            <a:r>
              <a:rPr lang="en-US" dirty="0" smtClean="0"/>
              <a:t> </a:t>
            </a:r>
            <a:r>
              <a:rPr lang="en-US" b="1" dirty="0" smtClean="0"/>
              <a:t>Different harmonics can be realized individually or in superposition </a:t>
            </a:r>
            <a:endParaRPr lang="en-US" b="1" dirty="0"/>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3"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267200" y="4953000"/>
            <a:ext cx="624840" cy="381000"/>
          </a:xfrm>
          <a:prstGeom prst="rect">
            <a:avLst/>
          </a:prstGeom>
          <a:noFill/>
        </p:spPr>
      </p:pic>
      <p:sp>
        <p:nvSpPr>
          <p:cNvPr id="44035" name="Rectangle 3"/>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8" name="Picture 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267200" y="5276618"/>
            <a:ext cx="609600" cy="371707"/>
          </a:xfrm>
          <a:prstGeom prst="rect">
            <a:avLst/>
          </a:prstGeom>
          <a:noFill/>
        </p:spPr>
      </p:pic>
      <p:sp>
        <p:nvSpPr>
          <p:cNvPr id="440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40" name="Picture 8"/>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67200" y="5562600"/>
            <a:ext cx="640461" cy="390525"/>
          </a:xfrm>
          <a:prstGeom prst="rect">
            <a:avLst/>
          </a:prstGeom>
          <a:noFill/>
        </p:spPr>
      </p:pic>
      <p:sp>
        <p:nvSpPr>
          <p:cNvPr id="4404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42" name="Picture 1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267200" y="5867400"/>
            <a:ext cx="640461" cy="390525"/>
          </a:xfrm>
          <a:prstGeom prst="rect">
            <a:avLst/>
          </a:prstGeom>
          <a:noFill/>
        </p:spPr>
      </p:pic>
      <p:sp>
        <p:nvSpPr>
          <p:cNvPr id="35" name="Content Placeholder 34"/>
          <p:cNvSpPr>
            <a:spLocks noGrp="1"/>
          </p:cNvSpPr>
          <p:nvPr>
            <p:ph idx="1"/>
          </p:nvPr>
        </p:nvSpPr>
        <p:spPr/>
        <p:txBody>
          <a:bodyPr/>
          <a:lstStyle/>
          <a:p>
            <a:pPr>
              <a:buNone/>
            </a:pPr>
            <a:r>
              <a:rPr lang="en-US" dirty="0" smtClean="0"/>
              <a:t> </a:t>
            </a:r>
            <a:endParaRPr lang="en-US" dirty="0"/>
          </a:p>
        </p:txBody>
      </p:sp>
      <p:sp>
        <p:nvSpPr>
          <p:cNvPr id="4404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44" name="Picture 1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1447800" y="1600200"/>
            <a:ext cx="5083066" cy="504825"/>
          </a:xfrm>
          <a:prstGeom prst="rect">
            <a:avLst/>
          </a:prstGeom>
          <a:noFill/>
        </p:spPr>
      </p:pic>
      <p:sp>
        <p:nvSpPr>
          <p:cNvPr id="44046" name="Rectangle 14"/>
          <p:cNvSpPr>
            <a:spLocks noChangeArrowheads="1"/>
          </p:cNvSpPr>
          <p:nvPr/>
        </p:nvSpPr>
        <p:spPr bwMode="auto">
          <a:xfrm>
            <a:off x="22860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Helical Orbit</a:t>
            </a:r>
            <a:endParaRPr lang="en-US" dirty="0">
              <a:solidFill>
                <a:srgbClr val="FF0000"/>
              </a:solidFill>
            </a:endParaRPr>
          </a:p>
        </p:txBody>
      </p:sp>
      <p:sp>
        <p:nvSpPr>
          <p:cNvPr id="3" name="Content Placeholder 2"/>
          <p:cNvSpPr>
            <a:spLocks noGrp="1"/>
          </p:cNvSpPr>
          <p:nvPr>
            <p:ph idx="1"/>
          </p:nvPr>
        </p:nvSpPr>
        <p:spPr>
          <a:xfrm>
            <a:off x="533400" y="838200"/>
            <a:ext cx="8382000" cy="5287963"/>
          </a:xfrm>
        </p:spPr>
        <p:txBody>
          <a:bodyPr/>
          <a:lstStyle/>
          <a:p>
            <a:pPr>
              <a:buNone/>
            </a:pPr>
            <a:r>
              <a:rPr lang="en-US" dirty="0" smtClean="0"/>
              <a:t>                   The Periodic Orbit is a simple helix</a:t>
            </a:r>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pPr>
              <a:buNone/>
            </a:pPr>
            <a:endParaRPr lang="en-US" sz="1800" dirty="0" smtClean="0">
              <a:solidFill>
                <a:srgbClr val="FF0000"/>
              </a:solidFill>
            </a:endParaRPr>
          </a:p>
          <a:p>
            <a:pPr>
              <a:buNone/>
            </a:pPr>
            <a:endParaRPr lang="en-US" sz="1800" dirty="0" smtClean="0"/>
          </a:p>
          <a:p>
            <a:r>
              <a:rPr lang="en-US" sz="1600" dirty="0" smtClean="0"/>
              <a:t>The radial field is zero along the orbit</a:t>
            </a:r>
          </a:p>
          <a:p>
            <a:r>
              <a:rPr lang="en-US" sz="1600" dirty="0" smtClean="0"/>
              <a:t>Orbit radius is a function of particle total momentum</a:t>
            </a:r>
          </a:p>
          <a:p>
            <a:r>
              <a:rPr lang="en-US" sz="1600" dirty="0" smtClean="0"/>
              <a:t>The particle total momentum as function of helix radius is given by:</a:t>
            </a:r>
          </a:p>
          <a:p>
            <a:endParaRPr lang="en-US" sz="2000" dirty="0" smtClean="0"/>
          </a:p>
          <a:p>
            <a:pPr>
              <a:buNone/>
            </a:pPr>
            <a:r>
              <a:rPr lang="en-US" sz="2000" dirty="0" smtClean="0"/>
              <a:t>                                                            </a:t>
            </a:r>
          </a:p>
          <a:p>
            <a:pPr>
              <a:buNone/>
            </a:pPr>
            <a:r>
              <a:rPr lang="en-US" sz="2000" dirty="0" smtClean="0"/>
              <a:t>                                                                   </a:t>
            </a:r>
            <a:endParaRPr lang="en-US" dirty="0"/>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1" name="Rectangle 3"/>
          <p:cNvSpPr>
            <a:spLocks noChangeArrowheads="1"/>
          </p:cNvSpPr>
          <p:nvPr/>
        </p:nvSpPr>
        <p:spPr bwMode="auto">
          <a:xfrm>
            <a:off x="2286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4" name="Rectangle 6"/>
          <p:cNvSpPr>
            <a:spLocks noChangeArrowheads="1"/>
          </p:cNvSpPr>
          <p:nvPr/>
        </p:nvSpPr>
        <p:spPr bwMode="auto">
          <a:xfrm>
            <a:off x="22860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7" name="Rectangle 9"/>
          <p:cNvSpPr>
            <a:spLocks noChangeArrowheads="1"/>
          </p:cNvSpPr>
          <p:nvPr/>
        </p:nvSpPr>
        <p:spPr bwMode="auto">
          <a:xfrm>
            <a:off x="2286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987" name="Rectangle 3"/>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4" descr="rev_sep14_04"/>
          <p:cNvPicPr>
            <a:picLocks noChangeAspect="1" noChangeArrowheads="1"/>
          </p:cNvPicPr>
          <p:nvPr/>
        </p:nvPicPr>
        <p:blipFill>
          <a:blip r:embed="rId4"/>
          <a:srcRect/>
          <a:stretch>
            <a:fillRect/>
          </a:stretch>
        </p:blipFill>
        <p:spPr bwMode="auto">
          <a:xfrm>
            <a:off x="3810000" y="1295400"/>
            <a:ext cx="4800600" cy="2264434"/>
          </a:xfrm>
          <a:prstGeom prst="rect">
            <a:avLst/>
          </a:prstGeom>
          <a:noFill/>
          <a:ln w="9525">
            <a:noFill/>
            <a:miter lim="800000"/>
            <a:headEnd/>
            <a:tailEnd/>
          </a:ln>
        </p:spPr>
      </p:pic>
      <p:graphicFrame>
        <p:nvGraphicFramePr>
          <p:cNvPr id="45058" name="Object 5"/>
          <p:cNvGraphicFramePr>
            <a:graphicFrameLocks noChangeAspect="1"/>
          </p:cNvGraphicFramePr>
          <p:nvPr/>
        </p:nvGraphicFramePr>
        <p:xfrm>
          <a:off x="533400" y="1752600"/>
          <a:ext cx="2971800" cy="786238"/>
        </p:xfrm>
        <a:graphic>
          <a:graphicData uri="http://schemas.openxmlformats.org/presentationml/2006/ole">
            <p:oleObj spid="_x0000_s64515" name="Equation" r:id="rId5" imgW="1663560" imgH="457200" progId="">
              <p:embed/>
            </p:oleObj>
          </a:graphicData>
        </a:graphic>
      </p:graphicFrame>
      <p:graphicFrame>
        <p:nvGraphicFramePr>
          <p:cNvPr id="45059" name="Object 22"/>
          <p:cNvGraphicFramePr>
            <a:graphicFrameLocks noChangeAspect="1"/>
          </p:cNvGraphicFramePr>
          <p:nvPr/>
        </p:nvGraphicFramePr>
        <p:xfrm>
          <a:off x="2438400" y="4572000"/>
          <a:ext cx="4630738" cy="1016000"/>
        </p:xfrm>
        <a:graphic>
          <a:graphicData uri="http://schemas.openxmlformats.org/presentationml/2006/ole">
            <p:oleObj spid="_x0000_s64516" name="Equation" r:id="rId6" imgW="2006280" imgH="495000" progId="">
              <p:embed/>
            </p:oleObj>
          </a:graphicData>
        </a:graphic>
      </p:graphicFrame>
      <p:sp>
        <p:nvSpPr>
          <p:cNvPr id="22" name="TextBox 21"/>
          <p:cNvSpPr txBox="1"/>
          <p:nvPr/>
        </p:nvSpPr>
        <p:spPr>
          <a:xfrm>
            <a:off x="3810000" y="5715000"/>
            <a:ext cx="5181600" cy="369332"/>
          </a:xfrm>
          <a:prstGeom prst="rect">
            <a:avLst/>
          </a:prstGeom>
          <a:noFill/>
        </p:spPr>
        <p:txBody>
          <a:bodyPr wrap="square" rtlCol="0">
            <a:spAutoFit/>
          </a:bodyPr>
          <a:lstStyle/>
          <a:p>
            <a:pPr>
              <a:spcBef>
                <a:spcPct val="50000"/>
              </a:spcBef>
            </a:pPr>
            <a:r>
              <a:rPr lang="en-US" i="1" dirty="0" smtClean="0">
                <a:solidFill>
                  <a:srgbClr val="000000"/>
                </a:solidFill>
              </a:rPr>
              <a:t>added for stability and acceptance</a:t>
            </a:r>
            <a:endParaRPr lang="en-US" dirty="0">
              <a:solidFill>
                <a:srgbClr val="000000"/>
              </a:solidFill>
            </a:endParaRPr>
          </a:p>
        </p:txBody>
      </p:sp>
      <p:graphicFrame>
        <p:nvGraphicFramePr>
          <p:cNvPr id="19" name="Object 18"/>
          <p:cNvGraphicFramePr>
            <a:graphicFrameLocks noChangeAspect="1"/>
          </p:cNvGraphicFramePr>
          <p:nvPr/>
        </p:nvGraphicFramePr>
        <p:xfrm>
          <a:off x="2209800" y="5715000"/>
          <a:ext cx="1524000" cy="387927"/>
        </p:xfrm>
        <a:graphic>
          <a:graphicData uri="http://schemas.openxmlformats.org/presentationml/2006/ole">
            <p:oleObj spid="_x0000_s64517" name="Equation" r:id="rId7" imgW="698400" imgH="177480" progId="">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         Conservative helical  dynamics</a:t>
            </a:r>
            <a:endParaRPr lang="en-US" dirty="0">
              <a:solidFill>
                <a:srgbClr val="FF0000"/>
              </a:solidFill>
            </a:endParaRPr>
          </a:p>
        </p:txBody>
      </p:sp>
      <p:sp>
        <p:nvSpPr>
          <p:cNvPr id="3" name="Content Placeholder 2"/>
          <p:cNvSpPr>
            <a:spLocks noGrp="1"/>
          </p:cNvSpPr>
          <p:nvPr>
            <p:ph idx="1"/>
          </p:nvPr>
        </p:nvSpPr>
        <p:spPr>
          <a:xfrm>
            <a:off x="228600" y="685800"/>
            <a:ext cx="8458200" cy="5638800"/>
          </a:xfrm>
        </p:spPr>
        <p:txBody>
          <a:bodyPr/>
          <a:lstStyle/>
          <a:p>
            <a:r>
              <a:rPr lang="en-US" dirty="0" smtClean="0"/>
              <a:t>System appears a </a:t>
            </a:r>
            <a:r>
              <a:rPr lang="en-US" i="1" dirty="0" smtClean="0">
                <a:solidFill>
                  <a:srgbClr val="FF0000"/>
                </a:solidFill>
              </a:rPr>
              <a:t>2d conservative</a:t>
            </a:r>
            <a:r>
              <a:rPr lang="en-US" dirty="0" smtClean="0">
                <a:solidFill>
                  <a:srgbClr val="FF0000"/>
                </a:solidFill>
              </a:rPr>
              <a:t> </a:t>
            </a:r>
            <a:r>
              <a:rPr lang="en-US" dirty="0" smtClean="0"/>
              <a:t>in the </a:t>
            </a:r>
            <a:r>
              <a:rPr lang="en-US" i="1" dirty="0" smtClean="0"/>
              <a:t>helical frame</a:t>
            </a:r>
          </a:p>
          <a:p>
            <a:endParaRPr lang="en-US" i="1" dirty="0" smtClean="0"/>
          </a:p>
          <a:p>
            <a:r>
              <a:rPr lang="en-US" sz="2000" dirty="0" smtClean="0"/>
              <a:t>Vector potential                          is function of only             </a:t>
            </a:r>
          </a:p>
          <a:p>
            <a:r>
              <a:rPr lang="en-US" sz="2000" dirty="0" smtClean="0"/>
              <a:t>Hamiltonian in helical frame is </a:t>
            </a:r>
            <a:r>
              <a:rPr lang="en-US" i="1" dirty="0" smtClean="0">
                <a:solidFill>
                  <a:srgbClr val="FF0000"/>
                </a:solidFill>
              </a:rPr>
              <a:t>conservative (dynamical invariant) :</a:t>
            </a:r>
          </a:p>
          <a:p>
            <a:pPr>
              <a:buNone/>
            </a:pPr>
            <a:endParaRPr lang="en-US" i="1" dirty="0" smtClean="0">
              <a:solidFill>
                <a:srgbClr val="FF0000"/>
              </a:solidFill>
            </a:endParaRPr>
          </a:p>
          <a:p>
            <a:pPr>
              <a:buNone/>
            </a:pPr>
            <a:r>
              <a:rPr lang="en-US" sz="2000" i="1" dirty="0" smtClean="0">
                <a:solidFill>
                  <a:srgbClr val="FF0000"/>
                </a:solidFill>
              </a:rPr>
              <a:t>    2d conservatism is an important advantage of helical channel:</a:t>
            </a:r>
            <a:endParaRPr lang="en-US" sz="2000" i="1" dirty="0" smtClean="0"/>
          </a:p>
          <a:p>
            <a:r>
              <a:rPr lang="en-US" sz="2000" i="1" dirty="0" smtClean="0"/>
              <a:t>Simply solvable periodic orbit</a:t>
            </a:r>
          </a:p>
          <a:p>
            <a:r>
              <a:rPr lang="en-US" sz="2000" i="1" dirty="0" smtClean="0"/>
              <a:t>An explicit  solvable linear dynamics near periodic orbit</a:t>
            </a:r>
          </a:p>
          <a:p>
            <a:r>
              <a:rPr lang="en-US" sz="2000" i="1" dirty="0" smtClean="0"/>
              <a:t>Tunes formulated</a:t>
            </a:r>
          </a:p>
          <a:p>
            <a:r>
              <a:rPr lang="en-US" sz="2000" i="1" dirty="0" smtClean="0"/>
              <a:t>Linear stability area  of parameters has been formulated. There are no “forbidden” tune bands</a:t>
            </a:r>
          </a:p>
          <a:p>
            <a:r>
              <a:rPr lang="en-US" sz="2000" i="1" dirty="0" smtClean="0"/>
              <a:t>No resonance instabilities, hence, acceptance is large </a:t>
            </a:r>
          </a:p>
          <a:p>
            <a:pPr>
              <a:buNone/>
            </a:pPr>
            <a:endParaRPr lang="en-US" i="1" dirty="0" smtClean="0">
              <a:solidFill>
                <a:srgbClr val="FF0000"/>
              </a:solidFill>
            </a:endParaRPr>
          </a:p>
          <a:p>
            <a:endParaRPr lang="en-US" i="1" dirty="0">
              <a:solidFill>
                <a:srgbClr val="FF0000"/>
              </a:solidFill>
            </a:endParaRP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0" y="2438400"/>
            <a:ext cx="4572000" cy="396875"/>
          </a:xfrm>
          <a:prstGeom prst="rect">
            <a:avLst/>
          </a:prstGeom>
          <a:noFill/>
        </p:spPr>
      </p:pic>
      <p:sp>
        <p:nvSpPr>
          <p:cNvPr id="11267" name="Rectangle 3"/>
          <p:cNvSpPr>
            <a:spLocks noChangeArrowheads="1"/>
          </p:cNvSpPr>
          <p:nvPr/>
        </p:nvSpPr>
        <p:spPr bwMode="auto">
          <a:xfrm>
            <a:off x="228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6000" y="2667000"/>
            <a:ext cx="5532114" cy="533400"/>
          </a:xfrm>
          <a:prstGeom prst="rect">
            <a:avLst/>
          </a:prstGeom>
          <a:noFill/>
        </p:spPr>
      </p:pic>
      <p:sp>
        <p:nvSpPr>
          <p:cNvPr id="11270" name="Rectangle 6"/>
          <p:cNvSpPr>
            <a:spLocks noChangeArrowheads="1"/>
          </p:cNvSpPr>
          <p:nvPr/>
        </p:nvSpPr>
        <p:spPr bwMode="auto">
          <a:xfrm>
            <a:off x="22860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2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71"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33600" y="1143000"/>
            <a:ext cx="3733800" cy="411211"/>
          </a:xfrm>
          <a:prstGeom prst="rect">
            <a:avLst/>
          </a:prstGeom>
          <a:noFill/>
        </p:spPr>
      </p:pic>
      <p:sp>
        <p:nvSpPr>
          <p:cNvPr id="11273" name="Rectangle 9"/>
          <p:cNvSpPr>
            <a:spLocks noChangeArrowheads="1"/>
          </p:cNvSpPr>
          <p:nvPr/>
        </p:nvSpPr>
        <p:spPr bwMode="auto">
          <a:xfrm>
            <a:off x="228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53200" y="1524000"/>
            <a:ext cx="761999" cy="443023"/>
          </a:xfrm>
          <a:prstGeom prst="rect">
            <a:avLst/>
          </a:prstGeom>
          <a:noFill/>
        </p:spPr>
      </p:pic>
      <p:sp>
        <p:nvSpPr>
          <p:cNvPr id="43011" name="Rectangle 3"/>
          <p:cNvSpPr>
            <a:spLocks noChangeArrowheads="1"/>
          </p:cNvSpPr>
          <p:nvPr/>
        </p:nvSpPr>
        <p:spPr bwMode="auto">
          <a:xfrm>
            <a:off x="2286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2"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590800" y="1524000"/>
            <a:ext cx="1447800" cy="40216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4"/>
          <p:cNvSpPr>
            <a:spLocks noGrp="1" noChangeArrowheads="1"/>
          </p:cNvSpPr>
          <p:nvPr>
            <p:ph type="title"/>
          </p:nvPr>
        </p:nvSpPr>
        <p:spPr>
          <a:xfrm>
            <a:off x="533400" y="0"/>
            <a:ext cx="8229600" cy="685800"/>
          </a:xfrm>
        </p:spPr>
        <p:txBody>
          <a:bodyPr/>
          <a:lstStyle/>
          <a:p>
            <a:pPr eaLnBrk="1" hangingPunct="1"/>
            <a:r>
              <a:rPr lang="en-US" dirty="0" smtClean="0">
                <a:solidFill>
                  <a:srgbClr val="FF0000"/>
                </a:solidFill>
              </a:rPr>
              <a:t>Ionization Cooling and the HCC</a:t>
            </a:r>
          </a:p>
        </p:txBody>
      </p:sp>
      <p:sp>
        <p:nvSpPr>
          <p:cNvPr id="5136"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5"/>
          <p:cNvGraphicFramePr>
            <a:graphicFrameLocks noChangeAspect="1"/>
          </p:cNvGraphicFramePr>
          <p:nvPr/>
        </p:nvGraphicFramePr>
        <p:xfrm>
          <a:off x="3429000" y="3048000"/>
          <a:ext cx="2209800" cy="798513"/>
        </p:xfrm>
        <a:graphic>
          <a:graphicData uri="http://schemas.openxmlformats.org/presentationml/2006/ole">
            <p:oleObj spid="_x0000_s66562" r:id="rId4" imgW="1371600" imgH="495300" progId="">
              <p:embed/>
            </p:oleObj>
          </a:graphicData>
        </a:graphic>
      </p:graphicFrame>
      <p:sp>
        <p:nvSpPr>
          <p:cNvPr id="513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8" name="Rectangle 11"/>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10"/>
          <p:cNvGraphicFramePr>
            <a:graphicFrameLocks noChangeAspect="1"/>
          </p:cNvGraphicFramePr>
          <p:nvPr/>
        </p:nvGraphicFramePr>
        <p:xfrm>
          <a:off x="6096000" y="3200400"/>
          <a:ext cx="1524000" cy="465138"/>
        </p:xfrm>
        <a:graphic>
          <a:graphicData uri="http://schemas.openxmlformats.org/presentationml/2006/ole">
            <p:oleObj spid="_x0000_s66563" r:id="rId5" imgW="1002865" imgH="279279" progId="">
              <p:embed/>
            </p:oleObj>
          </a:graphicData>
        </a:graphic>
      </p:graphicFrame>
      <p:sp>
        <p:nvSpPr>
          <p:cNvPr id="5139" name="Rectangle 13"/>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4" name="Object 12"/>
          <p:cNvGraphicFramePr>
            <a:graphicFrameLocks noChangeAspect="1"/>
          </p:cNvGraphicFramePr>
          <p:nvPr/>
        </p:nvGraphicFramePr>
        <p:xfrm>
          <a:off x="3657600" y="3962400"/>
          <a:ext cx="1981200" cy="704850"/>
        </p:xfrm>
        <a:graphic>
          <a:graphicData uri="http://schemas.openxmlformats.org/presentationml/2006/ole">
            <p:oleObj spid="_x0000_s66564" r:id="rId6" imgW="1256755" imgH="444307" progId="">
              <p:embed/>
            </p:oleObj>
          </a:graphicData>
        </a:graphic>
      </p:graphicFrame>
      <p:sp>
        <p:nvSpPr>
          <p:cNvPr id="5140" name="Rectangle 1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5" name="Object 14"/>
          <p:cNvGraphicFramePr>
            <a:graphicFrameLocks noChangeAspect="1"/>
          </p:cNvGraphicFramePr>
          <p:nvPr/>
        </p:nvGraphicFramePr>
        <p:xfrm>
          <a:off x="6248400" y="4114800"/>
          <a:ext cx="609600" cy="346075"/>
        </p:xfrm>
        <a:graphic>
          <a:graphicData uri="http://schemas.openxmlformats.org/presentationml/2006/ole">
            <p:oleObj spid="_x0000_s66565" r:id="rId7" imgW="355292" imgH="203024" progId="">
              <p:embed/>
            </p:oleObj>
          </a:graphicData>
        </a:graphic>
      </p:graphicFrame>
      <p:sp>
        <p:nvSpPr>
          <p:cNvPr id="5141" name="Rectangle 1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6" name="Object 16"/>
          <p:cNvGraphicFramePr>
            <a:graphicFrameLocks noChangeAspect="1"/>
          </p:cNvGraphicFramePr>
          <p:nvPr/>
        </p:nvGraphicFramePr>
        <p:xfrm>
          <a:off x="2590800" y="4876800"/>
          <a:ext cx="3886200" cy="744538"/>
        </p:xfrm>
        <a:graphic>
          <a:graphicData uri="http://schemas.openxmlformats.org/presentationml/2006/ole">
            <p:oleObj spid="_x0000_s66566" r:id="rId8" imgW="2590800" imgH="495300" progId="">
              <p:embed/>
            </p:oleObj>
          </a:graphicData>
        </a:graphic>
      </p:graphicFrame>
      <p:sp>
        <p:nvSpPr>
          <p:cNvPr id="5142" name="Rectangle 19"/>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7" name="Object 18"/>
          <p:cNvGraphicFramePr>
            <a:graphicFrameLocks noChangeAspect="1"/>
          </p:cNvGraphicFramePr>
          <p:nvPr/>
        </p:nvGraphicFramePr>
        <p:xfrm>
          <a:off x="6934200" y="4894263"/>
          <a:ext cx="762000" cy="587375"/>
        </p:xfrm>
        <a:graphic>
          <a:graphicData uri="http://schemas.openxmlformats.org/presentationml/2006/ole">
            <p:oleObj spid="_x0000_s66567" r:id="rId9" imgW="545863" imgH="418918" progId="">
              <p:embed/>
            </p:oleObj>
          </a:graphicData>
        </a:graphic>
      </p:graphicFrame>
      <p:sp>
        <p:nvSpPr>
          <p:cNvPr id="5143" name="Rectangle 2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8" name="Object 20"/>
          <p:cNvGraphicFramePr>
            <a:graphicFrameLocks noChangeAspect="1"/>
          </p:cNvGraphicFramePr>
          <p:nvPr/>
        </p:nvGraphicFramePr>
        <p:xfrm>
          <a:off x="8077200" y="4887913"/>
          <a:ext cx="685800" cy="582612"/>
        </p:xfrm>
        <a:graphic>
          <a:graphicData uri="http://schemas.openxmlformats.org/presentationml/2006/ole">
            <p:oleObj spid="_x0000_s66568" r:id="rId10" imgW="508000" imgH="431800" progId="">
              <p:embed/>
            </p:oleObj>
          </a:graphicData>
        </a:graphic>
      </p:graphicFrame>
      <p:sp>
        <p:nvSpPr>
          <p:cNvPr id="5144" name="Rectangle 23"/>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9" name="Object 22"/>
          <p:cNvGraphicFramePr>
            <a:graphicFrameLocks noChangeAspect="1"/>
          </p:cNvGraphicFramePr>
          <p:nvPr/>
        </p:nvGraphicFramePr>
        <p:xfrm>
          <a:off x="3352800" y="2209800"/>
          <a:ext cx="2590800" cy="704850"/>
        </p:xfrm>
        <a:graphic>
          <a:graphicData uri="http://schemas.openxmlformats.org/presentationml/2006/ole">
            <p:oleObj spid="_x0000_s66569" r:id="rId11" imgW="1815312" imgH="495085" progId="">
              <p:embed/>
            </p:oleObj>
          </a:graphicData>
        </a:graphic>
      </p:graphicFrame>
      <p:sp>
        <p:nvSpPr>
          <p:cNvPr id="5145" name="Rectangle 2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30" name="Object 24"/>
          <p:cNvGraphicFramePr>
            <a:graphicFrameLocks noChangeAspect="1"/>
          </p:cNvGraphicFramePr>
          <p:nvPr/>
        </p:nvGraphicFramePr>
        <p:xfrm>
          <a:off x="6324600" y="2438400"/>
          <a:ext cx="914400" cy="288925"/>
        </p:xfrm>
        <a:graphic>
          <a:graphicData uri="http://schemas.openxmlformats.org/presentationml/2006/ole">
            <p:oleObj spid="_x0000_s66570" r:id="rId12" imgW="571004" imgH="177646" progId="">
              <p:embed/>
            </p:oleObj>
          </a:graphicData>
        </a:graphic>
      </p:graphicFrame>
      <p:graphicFrame>
        <p:nvGraphicFramePr>
          <p:cNvPr id="5131" name="Object 26"/>
          <p:cNvGraphicFramePr>
            <a:graphicFrameLocks noChangeAspect="1"/>
          </p:cNvGraphicFramePr>
          <p:nvPr/>
        </p:nvGraphicFramePr>
        <p:xfrm>
          <a:off x="7620000" y="2438400"/>
          <a:ext cx="762000" cy="309563"/>
        </p:xfrm>
        <a:graphic>
          <a:graphicData uri="http://schemas.openxmlformats.org/presentationml/2006/ole">
            <p:oleObj spid="_x0000_s66571" r:id="rId13" imgW="444114" imgH="177646" progId="">
              <p:embed/>
            </p:oleObj>
          </a:graphicData>
        </a:graphic>
      </p:graphicFrame>
      <p:sp>
        <p:nvSpPr>
          <p:cNvPr id="5146" name="Text Box 28"/>
          <p:cNvSpPr txBox="1">
            <a:spLocks noChangeArrowheads="1"/>
          </p:cNvSpPr>
          <p:nvPr/>
        </p:nvSpPr>
        <p:spPr bwMode="auto">
          <a:xfrm>
            <a:off x="609600" y="2438400"/>
            <a:ext cx="2286000" cy="366713"/>
          </a:xfrm>
          <a:prstGeom prst="rect">
            <a:avLst/>
          </a:prstGeom>
          <a:noFill/>
          <a:ln w="9525">
            <a:noFill/>
            <a:miter lim="800000"/>
            <a:headEnd/>
            <a:tailEnd/>
          </a:ln>
        </p:spPr>
        <p:txBody>
          <a:bodyPr>
            <a:spAutoFit/>
          </a:bodyPr>
          <a:lstStyle/>
          <a:p>
            <a:pPr>
              <a:spcBef>
                <a:spcPct val="50000"/>
              </a:spcBef>
            </a:pPr>
            <a:r>
              <a:rPr lang="en-US" dirty="0"/>
              <a:t>Hamiltonian Solution</a:t>
            </a:r>
          </a:p>
        </p:txBody>
      </p:sp>
      <p:sp>
        <p:nvSpPr>
          <p:cNvPr id="5147" name="Text Box 29"/>
          <p:cNvSpPr txBox="1">
            <a:spLocks noChangeArrowheads="1"/>
          </p:cNvSpPr>
          <p:nvPr/>
        </p:nvSpPr>
        <p:spPr bwMode="auto">
          <a:xfrm>
            <a:off x="609600" y="3124200"/>
            <a:ext cx="2286000" cy="641350"/>
          </a:xfrm>
          <a:prstGeom prst="rect">
            <a:avLst/>
          </a:prstGeom>
          <a:noFill/>
          <a:ln w="9525">
            <a:noFill/>
            <a:miter lim="800000"/>
            <a:headEnd/>
            <a:tailEnd/>
          </a:ln>
        </p:spPr>
        <p:txBody>
          <a:bodyPr>
            <a:spAutoFit/>
          </a:bodyPr>
          <a:lstStyle/>
          <a:p>
            <a:pPr>
              <a:spcBef>
                <a:spcPct val="50000"/>
              </a:spcBef>
            </a:pPr>
            <a:r>
              <a:rPr lang="en-US" dirty="0"/>
              <a:t>Equal cooling decrements</a:t>
            </a:r>
          </a:p>
        </p:txBody>
      </p:sp>
      <p:sp>
        <p:nvSpPr>
          <p:cNvPr id="5148" name="Text Box 30"/>
          <p:cNvSpPr txBox="1">
            <a:spLocks noChangeArrowheads="1"/>
          </p:cNvSpPr>
          <p:nvPr/>
        </p:nvSpPr>
        <p:spPr bwMode="auto">
          <a:xfrm>
            <a:off x="609600" y="3962400"/>
            <a:ext cx="1981200" cy="641350"/>
          </a:xfrm>
          <a:prstGeom prst="rect">
            <a:avLst/>
          </a:prstGeom>
          <a:noFill/>
          <a:ln w="9525">
            <a:noFill/>
            <a:miter lim="800000"/>
            <a:headEnd/>
            <a:tailEnd/>
          </a:ln>
        </p:spPr>
        <p:txBody>
          <a:bodyPr>
            <a:spAutoFit/>
          </a:bodyPr>
          <a:lstStyle/>
          <a:p>
            <a:pPr>
              <a:spcBef>
                <a:spcPct val="50000"/>
              </a:spcBef>
            </a:pPr>
            <a:r>
              <a:rPr lang="en-US" dirty="0"/>
              <a:t>Longitudinal cooling only</a:t>
            </a:r>
          </a:p>
        </p:txBody>
      </p:sp>
      <p:sp>
        <p:nvSpPr>
          <p:cNvPr id="5149" name="Text Box 31"/>
          <p:cNvSpPr txBox="1">
            <a:spLocks noChangeArrowheads="1"/>
          </p:cNvSpPr>
          <p:nvPr/>
        </p:nvSpPr>
        <p:spPr bwMode="auto">
          <a:xfrm>
            <a:off x="533400" y="4953000"/>
            <a:ext cx="1905000" cy="641350"/>
          </a:xfrm>
          <a:prstGeom prst="rect">
            <a:avLst/>
          </a:prstGeom>
          <a:noFill/>
          <a:ln w="9525">
            <a:noFill/>
            <a:miter lim="800000"/>
            <a:headEnd/>
            <a:tailEnd/>
          </a:ln>
        </p:spPr>
        <p:txBody>
          <a:bodyPr>
            <a:spAutoFit/>
          </a:bodyPr>
          <a:lstStyle/>
          <a:p>
            <a:pPr>
              <a:spcBef>
                <a:spcPct val="50000"/>
              </a:spcBef>
            </a:pPr>
            <a:r>
              <a:rPr lang="en-US"/>
              <a:t>~Momentum slip factor</a:t>
            </a:r>
          </a:p>
        </p:txBody>
      </p:sp>
      <p:sp>
        <p:nvSpPr>
          <p:cNvPr id="5150" name="Text Box 32"/>
          <p:cNvSpPr txBox="1">
            <a:spLocks noChangeArrowheads="1"/>
          </p:cNvSpPr>
          <p:nvPr/>
        </p:nvSpPr>
        <p:spPr bwMode="auto">
          <a:xfrm>
            <a:off x="7772400" y="5029200"/>
            <a:ext cx="228600" cy="366713"/>
          </a:xfrm>
          <a:prstGeom prst="rect">
            <a:avLst/>
          </a:prstGeom>
          <a:noFill/>
          <a:ln w="9525">
            <a:noFill/>
            <a:miter lim="800000"/>
            <a:headEnd/>
            <a:tailEnd/>
          </a:ln>
        </p:spPr>
        <p:txBody>
          <a:bodyPr>
            <a:spAutoFit/>
          </a:bodyPr>
          <a:lstStyle/>
          <a:p>
            <a:pPr>
              <a:spcBef>
                <a:spcPct val="50000"/>
              </a:spcBef>
            </a:pPr>
            <a:r>
              <a:rPr lang="en-US"/>
              <a:t>~</a:t>
            </a:r>
          </a:p>
        </p:txBody>
      </p:sp>
      <p:sp>
        <p:nvSpPr>
          <p:cNvPr id="38" name="Rectangle 37"/>
          <p:cNvSpPr/>
          <p:nvPr/>
        </p:nvSpPr>
        <p:spPr>
          <a:xfrm>
            <a:off x="762000" y="685800"/>
            <a:ext cx="7391400" cy="1200329"/>
          </a:xfrm>
          <a:prstGeom prst="rect">
            <a:avLst/>
          </a:prstGeom>
        </p:spPr>
        <p:txBody>
          <a:bodyPr wrap="square">
            <a:spAutoFit/>
          </a:bodyPr>
          <a:lstStyle/>
          <a:p>
            <a:r>
              <a:rPr lang="en-US" i="1" dirty="0" smtClean="0">
                <a:solidFill>
                  <a:srgbClr val="FF0000"/>
                </a:solidFill>
              </a:rPr>
              <a:t>6D Ionization Cooling decrements, cooling partitioning, and equilibrium emittances have been formulated.</a:t>
            </a:r>
          </a:p>
          <a:p>
            <a:r>
              <a:rPr lang="en-US" i="1" dirty="0" smtClean="0">
                <a:solidFill>
                  <a:srgbClr val="FF0000"/>
                </a:solidFill>
              </a:rPr>
              <a:t>Note:  1)The quadrupole field is everywhere 2) the solenoid field is necessary for the best beam transport and ionization cooling.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39763"/>
          </a:xfrm>
        </p:spPr>
        <p:txBody>
          <a:bodyPr>
            <a:normAutofit fontScale="90000"/>
          </a:bodyPr>
          <a:lstStyle/>
          <a:p>
            <a:r>
              <a:rPr lang="en-US" dirty="0" smtClean="0"/>
              <a:t/>
            </a:r>
            <a:br>
              <a:rPr lang="en-US" dirty="0" smtClean="0"/>
            </a:br>
            <a:r>
              <a:rPr lang="en-US" dirty="0" smtClean="0"/>
              <a:t>Helical structure design options</a:t>
            </a:r>
            <a:br>
              <a:rPr lang="en-US" dirty="0" smtClean="0"/>
            </a:br>
            <a:endParaRPr lang="en-US" dirty="0"/>
          </a:p>
        </p:txBody>
      </p:sp>
      <p:pic>
        <p:nvPicPr>
          <p:cNvPr id="4" name="Content Placeholder 3" descr="Solenoid2_layeredhelix2_1"/>
          <p:cNvPicPr>
            <a:picLocks noGrp="1" noChangeAspect="1" noChangeArrowheads="1"/>
          </p:cNvPicPr>
          <p:nvPr>
            <p:ph idx="1"/>
          </p:nvPr>
        </p:nvPicPr>
        <p:blipFill>
          <a:blip r:embed="rId3"/>
          <a:srcRect/>
          <a:stretch>
            <a:fillRect/>
          </a:stretch>
        </p:blipFill>
        <p:spPr bwMode="auto">
          <a:xfrm>
            <a:off x="152400" y="838200"/>
            <a:ext cx="4918521" cy="2743200"/>
          </a:xfrm>
          <a:prstGeom prst="rect">
            <a:avLst/>
          </a:prstGeom>
          <a:noFill/>
          <a:ln w="9525">
            <a:noFill/>
            <a:miter lim="800000"/>
            <a:headEnd/>
            <a:tailEnd/>
          </a:ln>
        </p:spPr>
      </p:pic>
      <p:pic>
        <p:nvPicPr>
          <p:cNvPr id="5" name="Picture 77" descr="fig1_060507"/>
          <p:cNvPicPr>
            <a:picLocks noChangeAspect="1" noChangeArrowheads="1"/>
          </p:cNvPicPr>
          <p:nvPr/>
        </p:nvPicPr>
        <p:blipFill>
          <a:blip r:embed="rId4" cstate="print"/>
          <a:srcRect/>
          <a:stretch>
            <a:fillRect/>
          </a:stretch>
        </p:blipFill>
        <p:spPr bwMode="auto">
          <a:xfrm>
            <a:off x="4724400" y="762000"/>
            <a:ext cx="3977542" cy="2743200"/>
          </a:xfrm>
          <a:prstGeom prst="rect">
            <a:avLst/>
          </a:prstGeom>
          <a:noFill/>
          <a:ln w="9525">
            <a:noFill/>
            <a:miter lim="800000"/>
            <a:headEnd/>
            <a:tailEnd/>
          </a:ln>
        </p:spPr>
      </p:pic>
      <p:sp>
        <p:nvSpPr>
          <p:cNvPr id="6" name="Rectangle 5"/>
          <p:cNvSpPr/>
          <p:nvPr/>
        </p:nvSpPr>
        <p:spPr>
          <a:xfrm>
            <a:off x="152400" y="3657600"/>
            <a:ext cx="3183885" cy="400110"/>
          </a:xfrm>
          <a:prstGeom prst="rect">
            <a:avLst/>
          </a:prstGeom>
        </p:spPr>
        <p:txBody>
          <a:bodyPr wrap="none">
            <a:spAutoFit/>
          </a:bodyPr>
          <a:lstStyle/>
          <a:p>
            <a:r>
              <a:rPr lang="en-US" sz="2000" b="1" dirty="0" smtClean="0"/>
              <a:t>        SC Helical  Magnets</a:t>
            </a:r>
            <a:endParaRPr lang="en-US" sz="2000" b="1" dirty="0"/>
          </a:p>
        </p:txBody>
      </p:sp>
      <p:sp>
        <p:nvSpPr>
          <p:cNvPr id="7" name="Rectangle 6"/>
          <p:cNvSpPr/>
          <p:nvPr/>
        </p:nvSpPr>
        <p:spPr>
          <a:xfrm>
            <a:off x="5105400" y="3657600"/>
            <a:ext cx="3505200" cy="400110"/>
          </a:xfrm>
          <a:prstGeom prst="rect">
            <a:avLst/>
          </a:prstGeom>
        </p:spPr>
        <p:txBody>
          <a:bodyPr wrap="square">
            <a:spAutoFit/>
          </a:bodyPr>
          <a:lstStyle/>
          <a:p>
            <a:r>
              <a:rPr lang="en-US" sz="2000" b="1" dirty="0" smtClean="0"/>
              <a:t>      SC “Helical Solenoid”</a:t>
            </a:r>
            <a:endParaRPr lang="en-US" sz="2000" b="1" dirty="0"/>
          </a:p>
        </p:txBody>
      </p:sp>
      <p:sp>
        <p:nvSpPr>
          <p:cNvPr id="8" name="Rectangle 7"/>
          <p:cNvSpPr/>
          <p:nvPr/>
        </p:nvSpPr>
        <p:spPr>
          <a:xfrm>
            <a:off x="228600" y="4267200"/>
            <a:ext cx="4572000" cy="1015663"/>
          </a:xfrm>
          <a:prstGeom prst="rect">
            <a:avLst/>
          </a:prstGeom>
        </p:spPr>
        <p:txBody>
          <a:bodyPr wrap="square">
            <a:spAutoFit/>
          </a:bodyPr>
          <a:lstStyle/>
          <a:p>
            <a:r>
              <a:rPr lang="en-US" dirty="0" smtClean="0"/>
              <a:t> </a:t>
            </a:r>
            <a:r>
              <a:rPr lang="en-US" sz="2000" dirty="0" smtClean="0"/>
              <a:t>Can be composed as a super-</a:t>
            </a:r>
          </a:p>
          <a:p>
            <a:r>
              <a:rPr lang="en-US" sz="2000" dirty="0" smtClean="0"/>
              <a:t> position of a few angular helical     modes</a:t>
            </a:r>
            <a:endParaRPr lang="en-US" sz="2000" dirty="0"/>
          </a:p>
        </p:txBody>
      </p:sp>
      <p:sp>
        <p:nvSpPr>
          <p:cNvPr id="9" name="Rectangle 8"/>
          <p:cNvSpPr/>
          <p:nvPr/>
        </p:nvSpPr>
        <p:spPr>
          <a:xfrm>
            <a:off x="4572000" y="4191000"/>
            <a:ext cx="4572000" cy="1631216"/>
          </a:xfrm>
          <a:prstGeom prst="rect">
            <a:avLst/>
          </a:prstGeom>
        </p:spPr>
        <p:txBody>
          <a:bodyPr wrap="square">
            <a:spAutoFit/>
          </a:bodyPr>
          <a:lstStyle/>
          <a:p>
            <a:r>
              <a:rPr lang="en-US" sz="2000" dirty="0" smtClean="0"/>
              <a:t>Composed as a system of short       rings, which provide rotating dipole </a:t>
            </a:r>
          </a:p>
          <a:p>
            <a:r>
              <a:rPr lang="en-US" sz="2000" dirty="0" smtClean="0"/>
              <a:t>and quadruple components.</a:t>
            </a:r>
          </a:p>
          <a:p>
            <a:endParaRPr lang="en-US" sz="2000" dirty="0" smtClean="0"/>
          </a:p>
          <a:p>
            <a:r>
              <a:rPr lang="en-US" sz="2000" dirty="0" smtClean="0"/>
              <a:t>Discussed by Vladimir Kashikhin later.</a:t>
            </a: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rgbClr val="800080"/>
            </a:solidFill>
            <a:effectLst/>
            <a:latin typeface="Arial Unicode MS" pitchFamily="34" charset="-128"/>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rgbClr val="800080"/>
            </a:solidFill>
            <a:effectLst/>
            <a:latin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WEPP149 poster PICAdvances</Template>
  <TotalTime>1696</TotalTime>
  <Words>1107</Words>
  <Application>Microsoft PowerPoint</Application>
  <PresentationFormat>On-screen Show (4:3)</PresentationFormat>
  <Paragraphs>210</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Custom Design</vt:lpstr>
      <vt:lpstr>Image</vt:lpstr>
      <vt:lpstr>Equation</vt:lpstr>
      <vt:lpstr>HCC theory </vt:lpstr>
      <vt:lpstr>Outline</vt:lpstr>
      <vt:lpstr> HCC history</vt:lpstr>
      <vt:lpstr>Helical Cooling Channel</vt:lpstr>
      <vt:lpstr>Helical Field in general</vt:lpstr>
      <vt:lpstr>Helical Orbit</vt:lpstr>
      <vt:lpstr>         Conservative helical  dynamics</vt:lpstr>
      <vt:lpstr>Ionization Cooling and the HCC</vt:lpstr>
      <vt:lpstr> Helical structure design options </vt:lpstr>
      <vt:lpstr>A New HCC Use: PIC Concept</vt:lpstr>
      <vt:lpstr>PIC Concept (cont.)</vt:lpstr>
      <vt:lpstr>PIC Challenges and solution</vt:lpstr>
      <vt:lpstr> Orbit dispersion in Epicyclic HS</vt:lpstr>
      <vt:lpstr>         Designing Epicyclic Helical Channel</vt:lpstr>
      <vt:lpstr>Implementing PIC</vt:lpstr>
      <vt:lpstr>HCC Conclusions</vt:lpstr>
    </vt:vector>
  </TitlesOfParts>
  <Company> hh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Double-Twisted Solenoid Beamline Demo</dc:title>
  <dc:creator> aa</dc:creator>
  <cp:lastModifiedBy>sasse</cp:lastModifiedBy>
  <cp:revision>137</cp:revision>
  <dcterms:created xsi:type="dcterms:W3CDTF">2008-03-14T16:30:04Z</dcterms:created>
  <dcterms:modified xsi:type="dcterms:W3CDTF">2009-02-03T15:07:30Z</dcterms:modified>
</cp:coreProperties>
</file>