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22BFF"/>
    <a:srgbClr val="000000"/>
    <a:srgbClr val="FF772B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44" autoAdjust="0"/>
    <p:restoredTop sz="94700" autoAdjust="0"/>
  </p:normalViewPr>
  <p:slideViewPr>
    <p:cSldViewPr snapToObjects="1">
      <p:cViewPr varScale="1">
        <p:scale>
          <a:sx n="121" d="100"/>
          <a:sy n="121" d="100"/>
        </p:scale>
        <p:origin x="-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5592-3D0F-3546-9A2A-DD25DB717428}" type="datetimeFigureOut">
              <a:rPr lang="en-US" smtClean="0"/>
              <a:pPr/>
              <a:t>5/6/08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71A6-AFA7-684B-A5BE-7B33B8FD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f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and Observables of the</a:t>
            </a:r>
            <a:br>
              <a:rPr lang="en-US" dirty="0" smtClean="0"/>
            </a:br>
            <a:r>
              <a:rPr lang="en-US" dirty="0" smtClean="0"/>
              <a:t>Warm/Hot IGM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Frits Paerels</a:t>
            </a:r>
          </a:p>
          <a:p>
            <a:r>
              <a:rPr lang="en-US" dirty="0" smtClean="0"/>
              <a:t>Columbia University</a:t>
            </a:r>
          </a:p>
          <a:p>
            <a:r>
              <a:rPr lang="en-US" sz="2824" dirty="0"/>
              <a:t>a</a:t>
            </a:r>
            <a:r>
              <a:rPr lang="en-US" sz="2824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SRON Utrecht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Warm and Hot Universe, Columbia, May 7,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Absolute Abundances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32726" y="4114800"/>
            <a:ext cx="6734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Definite advantage of imaging emission line spectroscopy:  </a:t>
            </a:r>
          </a:p>
          <a:p>
            <a:r>
              <a:rPr lang="en-US" dirty="0" smtClean="0"/>
              <a:t>		contrast; 3D; estimate absolute densities, abundances</a:t>
            </a:r>
          </a:p>
          <a:p>
            <a:r>
              <a:rPr lang="en-US" dirty="0" smtClean="0"/>
              <a:t>Requirements in terms of spectroscopic resolution: modest (Δ</a:t>
            </a:r>
            <a:r>
              <a:rPr lang="en-US" i="1" dirty="0" smtClean="0"/>
              <a:t>E</a:t>
            </a:r>
            <a:r>
              <a:rPr lang="en-US" dirty="0" smtClean="0"/>
              <a:t> ~ 2 </a:t>
            </a:r>
            <a:r>
              <a:rPr lang="en-US" dirty="0" err="1" smtClean="0"/>
              <a:t>eV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3350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Churazov</a:t>
            </a:r>
            <a:r>
              <a:rPr lang="en-US" dirty="0" smtClean="0"/>
              <a:t> et al. (2001):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i="1" dirty="0" err="1" smtClean="0"/>
              <a:t>I</a:t>
            </a:r>
            <a:r>
              <a:rPr lang="en-US" dirty="0" err="1" smtClean="0"/>
              <a:t>(forbidden</a:t>
            </a:r>
            <a:r>
              <a:rPr lang="en-US" dirty="0" smtClean="0"/>
              <a:t>, </a:t>
            </a:r>
            <a:r>
              <a:rPr lang="en-US" dirty="0" err="1" smtClean="0"/>
              <a:t>intercombination</a:t>
            </a:r>
            <a:r>
              <a:rPr lang="en-US" dirty="0" smtClean="0"/>
              <a:t>): CX, recombination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Wingdings"/>
                <a:cs typeface="Wingdings"/>
              </a:rPr>
              <a:t> A </a:t>
            </a:r>
            <a:r>
              <a:rPr lang="en-US" i="1" dirty="0" smtClean="0">
                <a:ea typeface="Wingdings"/>
                <a:cs typeface="Wingdings"/>
              </a:rPr>
              <a:t>n</a:t>
            </a:r>
            <a:r>
              <a:rPr lang="en-US" sz="2400" baseline="30000" dirty="0" smtClean="0">
                <a:ea typeface="Wingdings"/>
                <a:cs typeface="Wingdings"/>
              </a:rPr>
              <a:t>2</a:t>
            </a:r>
            <a:r>
              <a:rPr lang="en-US" i="1" dirty="0" smtClean="0">
                <a:ea typeface="Wingdings"/>
                <a:cs typeface="Wingdings"/>
              </a:rPr>
              <a:t>L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r>
              <a:rPr lang="en-US" i="1" dirty="0" err="1" smtClean="0"/>
              <a:t>I</a:t>
            </a:r>
            <a:r>
              <a:rPr lang="en-US" dirty="0" err="1" smtClean="0"/>
              <a:t>(resonance</a:t>
            </a:r>
            <a:r>
              <a:rPr lang="en-US" dirty="0" smtClean="0"/>
              <a:t>): CX</a:t>
            </a:r>
            <a:r>
              <a:rPr lang="en-US" dirty="0" smtClean="0"/>
              <a:t>, recombination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Wingdings"/>
                <a:cs typeface="Wingdings"/>
              </a:rPr>
              <a:t> A </a:t>
            </a:r>
            <a:r>
              <a:rPr lang="en-US" i="1" dirty="0" smtClean="0">
                <a:ea typeface="Wingdings"/>
                <a:cs typeface="Wingdings"/>
              </a:rPr>
              <a:t>n</a:t>
            </a:r>
            <a:r>
              <a:rPr lang="en-US" sz="2400" baseline="30000" dirty="0" smtClean="0">
                <a:ea typeface="Wingdings"/>
                <a:cs typeface="Wingdings"/>
              </a:rPr>
              <a:t>2</a:t>
            </a:r>
            <a:r>
              <a:rPr lang="en-US" i="1" dirty="0" smtClean="0">
                <a:ea typeface="Wingdings"/>
                <a:cs typeface="Wingdings"/>
              </a:rPr>
              <a:t>L</a:t>
            </a:r>
            <a:r>
              <a:rPr lang="en-US" dirty="0" smtClean="0"/>
              <a:t>  </a:t>
            </a:r>
            <a:r>
              <a:rPr lang="en-US" b="1" dirty="0" smtClean="0"/>
              <a:t>PLUS</a:t>
            </a:r>
          </a:p>
          <a:p>
            <a:r>
              <a:rPr lang="en-US" dirty="0" smtClean="0"/>
              <a:t>				resonance scattering of CXB </a:t>
            </a:r>
            <a:r>
              <a:rPr lang="en-US" dirty="0" err="1" smtClean="0"/>
              <a:t>continuum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ea typeface="Wingdings"/>
                <a:cs typeface="Wingdings"/>
              </a:rPr>
              <a:t>A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i="1" dirty="0" err="1" smtClean="0">
                <a:ea typeface="Wingdings"/>
                <a:cs typeface="Wingdings"/>
              </a:rPr>
              <a:t>nL</a:t>
            </a:r>
            <a:endParaRPr lang="en-US" i="1" dirty="0" smtClean="0">
              <a:ea typeface="Wingdings"/>
              <a:cs typeface="Wingdings"/>
            </a:endParaRPr>
          </a:p>
          <a:p>
            <a:r>
              <a:rPr lang="en-US" i="1" dirty="0" smtClean="0">
                <a:ea typeface="Wingdings"/>
                <a:cs typeface="Wingdings"/>
              </a:rPr>
              <a:t>	</a:t>
            </a:r>
          </a:p>
          <a:p>
            <a:r>
              <a:rPr lang="en-US" dirty="0" smtClean="0">
                <a:ea typeface="Wingdings"/>
                <a:cs typeface="Wingdings"/>
              </a:rPr>
              <a:t>If sources of the CX resolved out: WHIM filaments light up in resonance line!</a:t>
            </a:r>
          </a:p>
          <a:p>
            <a:r>
              <a:rPr lang="en-US" dirty="0" smtClean="0">
                <a:ea typeface="Wingdings"/>
                <a:cs typeface="Wingdings"/>
              </a:rPr>
              <a:t>Emission spectroscopy of O VII triplet equivalent to absorption/emission;</a:t>
            </a:r>
          </a:p>
          <a:p>
            <a:r>
              <a:rPr lang="en-US" dirty="0" smtClean="0">
                <a:ea typeface="Wingdings"/>
                <a:cs typeface="Wingdings"/>
              </a:rPr>
              <a:t>At </a:t>
            </a:r>
            <a:r>
              <a:rPr lang="en-US" dirty="0" err="1" smtClean="0">
                <a:ea typeface="Wingdings"/>
                <a:cs typeface="Wingdings"/>
              </a:rPr>
              <a:t>δ</a:t>
            </a:r>
            <a:r>
              <a:rPr lang="en-US" dirty="0" smtClean="0">
                <a:ea typeface="Wingdings"/>
                <a:cs typeface="Wingdings"/>
              </a:rPr>
              <a:t> = 30, </a:t>
            </a:r>
            <a:r>
              <a:rPr lang="en-US" i="1" dirty="0" smtClean="0">
                <a:ea typeface="Wingdings"/>
                <a:cs typeface="Wingdings"/>
              </a:rPr>
              <a:t>T</a:t>
            </a:r>
            <a:r>
              <a:rPr lang="en-US" sz="2400" i="1" baseline="-25000" dirty="0" smtClean="0">
                <a:ea typeface="Wingdings"/>
                <a:cs typeface="Wingdings"/>
              </a:rPr>
              <a:t>e</a:t>
            </a:r>
            <a:r>
              <a:rPr lang="en-US" dirty="0" smtClean="0">
                <a:ea typeface="Wingdings"/>
                <a:cs typeface="Wingdings"/>
              </a:rPr>
              <a:t> = 10</a:t>
            </a:r>
            <a:r>
              <a:rPr lang="en-US" sz="2400" baseline="30000" dirty="0" smtClean="0">
                <a:ea typeface="Wingdings"/>
                <a:cs typeface="Wingdings"/>
              </a:rPr>
              <a:t>6</a:t>
            </a:r>
            <a:r>
              <a:rPr lang="en-US" dirty="0" smtClean="0">
                <a:ea typeface="Wingdings"/>
                <a:cs typeface="Wingdings"/>
              </a:rPr>
              <a:t> K: scattered/thermal resonance line emission ≈ 2 !  </a:t>
            </a:r>
          </a:p>
          <a:p>
            <a:r>
              <a:rPr lang="en-US" dirty="0" smtClean="0">
                <a:ea typeface="Wingdings"/>
                <a:cs typeface="Wingdings"/>
              </a:rPr>
              <a:t>W</a:t>
            </a:r>
            <a:r>
              <a:rPr lang="en-US" dirty="0" smtClean="0">
                <a:ea typeface="Wingdings"/>
                <a:cs typeface="Wingdings"/>
              </a:rPr>
              <a:t>ith reasonable assumption for </a:t>
            </a:r>
            <a:r>
              <a:rPr lang="en-US" i="1" dirty="0" smtClean="0">
                <a:ea typeface="Wingdings"/>
                <a:cs typeface="Wingdings"/>
              </a:rPr>
              <a:t>L, </a:t>
            </a:r>
            <a:r>
              <a:rPr lang="en-US" dirty="0" smtClean="0">
                <a:ea typeface="Wingdings"/>
                <a:cs typeface="Wingdings"/>
              </a:rPr>
              <a:t>get </a:t>
            </a:r>
            <a:r>
              <a:rPr lang="en-US" i="1" dirty="0" smtClean="0">
                <a:ea typeface="Wingdings"/>
                <a:cs typeface="Wingdings"/>
              </a:rPr>
              <a:t>A</a:t>
            </a:r>
            <a:r>
              <a:rPr lang="en-US" dirty="0" smtClean="0">
                <a:ea typeface="Wingdings"/>
                <a:cs typeface="Wingdings"/>
              </a:rPr>
              <a:t>.</a:t>
            </a:r>
            <a:endParaRPr lang="en-US" i="1" dirty="0" smtClean="0">
              <a:ea typeface="Wingdings"/>
              <a:cs typeface="Wingdings"/>
            </a:endParaRPr>
          </a:p>
          <a:p>
            <a:r>
              <a:rPr lang="en-US" dirty="0" smtClean="0">
                <a:ea typeface="Wingdings"/>
                <a:cs typeface="Wingdings"/>
              </a:rPr>
              <a:t>   </a:t>
            </a:r>
            <a:r>
              <a:rPr lang="en-US" dirty="0" smtClean="0"/>
              <a:t> 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6545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Approximate Physical Properties of the WHIM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Deviations from Equilibrium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Which WHIM? The effect of Galactic Winds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X-ray Spectroscopy and Absolute Measurements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5980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The WHIM: approximate physical properties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8398637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collapse: shocks heat the diffuse IGM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½ </a:t>
            </a:r>
            <a:r>
              <a:rPr lang="en-US" sz="2400" i="1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3/2 </a:t>
            </a:r>
            <a:r>
              <a:rPr lang="en-US" sz="2400" i="1" dirty="0" err="1" smtClean="0">
                <a:solidFill>
                  <a:srgbClr val="FF0000"/>
                </a:solidFill>
              </a:rPr>
              <a:t>kT</a:t>
            </a:r>
            <a:r>
              <a:rPr lang="en-US" sz="2400" dirty="0" smtClean="0">
                <a:solidFill>
                  <a:srgbClr val="FF0000"/>
                </a:solidFill>
              </a:rPr>
              <a:t>; </a:t>
            </a:r>
          </a:p>
          <a:p>
            <a:r>
              <a:rPr lang="en-US" sz="2400" i="1" dirty="0" smtClean="0">
                <a:solidFill>
                  <a:srgbClr val="FF0000"/>
                </a:solidFill>
                <a:latin typeface="Times New Roman" charset="0"/>
              </a:rPr>
              <a:t>		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 = 1 </a:t>
            </a:r>
            <a:r>
              <a:rPr lang="en-US" sz="2400" dirty="0" err="1" smtClean="0">
                <a:solidFill>
                  <a:srgbClr val="FF0000"/>
                </a:solidFill>
              </a:rPr>
              <a:t>Mpc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= 2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10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/1 Mpc)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</a:rPr>
              <a:t>70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K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Detailed DM/Hydro simulations:</a:t>
            </a:r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overdensities</a:t>
            </a:r>
            <a:r>
              <a:rPr lang="en-US" sz="2400" dirty="0" smtClean="0"/>
              <a:t> </a:t>
            </a:r>
            <a:r>
              <a:rPr lang="en-US" sz="2400" dirty="0" err="1" smtClean="0"/>
              <a:t>δ</a:t>
            </a:r>
            <a:r>
              <a:rPr lang="en-US" sz="2400" dirty="0" smtClean="0"/>
              <a:t> ~ few, to few dozen; but with</a:t>
            </a:r>
          </a:p>
          <a:p>
            <a:r>
              <a:rPr lang="en-US" sz="2400" dirty="0" smtClean="0"/>
              <a:t>	   large range in density; </a:t>
            </a:r>
          </a:p>
          <a:p>
            <a:r>
              <a:rPr lang="en-US" sz="2400" dirty="0" smtClean="0"/>
              <a:t>	- physical density </a:t>
            </a:r>
            <a:r>
              <a:rPr lang="en-US" sz="2400" i="1" dirty="0" err="1" smtClean="0">
                <a:latin typeface="Symbol" charset="2"/>
              </a:rPr>
              <a:t>d</a:t>
            </a:r>
            <a:r>
              <a:rPr lang="en-US" sz="2400" dirty="0" smtClean="0"/>
              <a:t> &lt;</a:t>
            </a:r>
            <a:r>
              <a:rPr lang="en-US" sz="2400" i="1" dirty="0" err="1" smtClean="0"/>
              <a:t>n</a:t>
            </a:r>
            <a:r>
              <a:rPr lang="en-US" sz="2800" baseline="-25000" dirty="0" err="1" smtClean="0"/>
              <a:t>B</a:t>
            </a:r>
            <a:r>
              <a:rPr lang="en-US" sz="2800" baseline="-25000" dirty="0" smtClean="0"/>
              <a:t>&gt;</a:t>
            </a:r>
            <a:r>
              <a:rPr lang="en-US" sz="2400" dirty="0" smtClean="0"/>
              <a:t> = </a:t>
            </a:r>
            <a:r>
              <a:rPr lang="en-US" sz="2400" i="1" dirty="0" err="1" smtClean="0">
                <a:latin typeface="Symbol" charset="2"/>
              </a:rPr>
              <a:t>d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2"/>
              </a:rPr>
              <a:t></a:t>
            </a:r>
            <a:r>
              <a:rPr lang="en-US" sz="2400" dirty="0" smtClean="0"/>
              <a:t>2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3200" baseline="30000" dirty="0" smtClean="0"/>
              <a:t>-7</a:t>
            </a:r>
            <a:r>
              <a:rPr lang="en-US" sz="2400" dirty="0" smtClean="0"/>
              <a:t> cm</a:t>
            </a:r>
            <a:r>
              <a:rPr lang="en-US" sz="3200" baseline="30000" dirty="0" smtClean="0"/>
              <a:t>-3</a:t>
            </a:r>
            <a:r>
              <a:rPr lang="en-US" sz="2400" dirty="0" smtClean="0"/>
              <a:t> (!!)</a:t>
            </a:r>
            <a:r>
              <a:rPr lang="en-US" sz="3200" baseline="300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	- average T correlates with </a:t>
            </a:r>
            <a:r>
              <a:rPr lang="en-US" sz="2400" dirty="0" err="1" smtClean="0"/>
              <a:t>δ</a:t>
            </a:r>
            <a:r>
              <a:rPr lang="en-US" sz="2400" dirty="0" smtClean="0"/>
              <a:t>, but with large spread, 10</a:t>
            </a:r>
            <a:r>
              <a:rPr lang="en-US" sz="3200" baseline="30000" dirty="0" smtClean="0"/>
              <a:t>5-7 </a:t>
            </a:r>
            <a:r>
              <a:rPr lang="en-US" sz="2400" dirty="0" smtClean="0"/>
              <a:t>K</a:t>
            </a:r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metallicity</a:t>
            </a:r>
            <a:r>
              <a:rPr lang="en-US" sz="2400" dirty="0" smtClean="0"/>
              <a:t>: ??, from Z/Z</a:t>
            </a:r>
            <a:r>
              <a:rPr lang="en-US" sz="3200" baseline="-25000" dirty="0" smtClean="0"/>
              <a:t>O</a:t>
            </a:r>
            <a:r>
              <a:rPr lang="en-US" sz="2400" dirty="0" smtClean="0"/>
              <a:t> = 0.01 (</a:t>
            </a:r>
            <a:r>
              <a:rPr lang="en-US" sz="2400" dirty="0" err="1" smtClean="0"/>
              <a:t>Lyα</a:t>
            </a:r>
            <a:r>
              <a:rPr lang="en-US" sz="2400" dirty="0" smtClean="0"/>
              <a:t> forest) to 0.3 (clusters);</a:t>
            </a:r>
          </a:p>
          <a:p>
            <a:r>
              <a:rPr lang="en-US" sz="2400" dirty="0" smtClean="0"/>
              <a:t>	   probably strongly density-dependent</a:t>
            </a:r>
          </a:p>
          <a:p>
            <a:endParaRPr lang="en-US" sz="2400" dirty="0" smtClean="0"/>
          </a:p>
          <a:p>
            <a:r>
              <a:rPr lang="en-US" sz="2400" i="1" dirty="0" smtClean="0"/>
              <a:t>May hold up to ~40% of the baryons at </a:t>
            </a:r>
            <a:r>
              <a:rPr lang="en-US" sz="2400" i="1" dirty="0" err="1" smtClean="0"/>
              <a:t>z</a:t>
            </a:r>
            <a:r>
              <a:rPr lang="en-US" sz="2400" i="1" dirty="0" smtClean="0"/>
              <a:t>=0 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#10;whim copy.jpg                                                  00029184 macintosh                      BB759CD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124" y="609600"/>
            <a:ext cx="62204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5562600"/>
            <a:ext cx="6420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WHIM highly ionized; 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z</a:t>
            </a:r>
            <a:r>
              <a:rPr lang="en-US" dirty="0" smtClean="0"/>
              <a:t>=0, shocks + X-ray </a:t>
            </a:r>
            <a:r>
              <a:rPr lang="en-US" dirty="0" err="1" smtClean="0"/>
              <a:t>photoionization</a:t>
            </a:r>
            <a:r>
              <a:rPr lang="en-US" dirty="0" smtClean="0"/>
              <a:t> ionize O up to He- and H-like</a:t>
            </a:r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unique</a:t>
            </a:r>
            <a:r>
              <a:rPr lang="en-US" dirty="0" smtClean="0"/>
              <a:t> spectroscopic signature in X-ray transitions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astro_spectrum_co#43E701.pdf                                002AC3D0Macintosh HD                   BB75487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85136"/>
            <a:ext cx="4160594" cy="32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kn421_ovii_letg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1" y="762000"/>
            <a:ext cx="4364849" cy="2658047"/>
          </a:xfrm>
          <a:prstGeom prst="rect">
            <a:avLst/>
          </a:prstGeom>
        </p:spPr>
      </p:pic>
      <p:pic>
        <p:nvPicPr>
          <p:cNvPr id="5" name="Picture 4" descr="scharf_filament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914" y="1040911"/>
            <a:ext cx="3442486" cy="3150089"/>
          </a:xfrm>
          <a:prstGeom prst="rect">
            <a:avLst/>
          </a:prstGeom>
        </p:spPr>
      </p:pic>
      <p:pic>
        <p:nvPicPr>
          <p:cNvPr id="6" name="Picture 5" descr="Ishihara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71" y="472435"/>
            <a:ext cx="4389129" cy="4389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4953000"/>
            <a:ext cx="2666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Scharf</a:t>
            </a:r>
            <a:r>
              <a:rPr lang="en-US" dirty="0" smtClean="0"/>
              <a:t> et al., 2000 (ROSAT)</a:t>
            </a:r>
          </a:p>
          <a:p>
            <a:r>
              <a:rPr lang="en-US" dirty="0" err="1" smtClean="0"/>
              <a:t>δ</a:t>
            </a:r>
            <a:r>
              <a:rPr lang="en-US" dirty="0" smtClean="0"/>
              <a:t> ~ 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76200"/>
            <a:ext cx="154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Detection?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60322" y="530423"/>
            <a:ext cx="179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Nicastro</a:t>
            </a:r>
            <a:r>
              <a:rPr lang="en-US" sz="1400" dirty="0" smtClean="0"/>
              <a:t> et al. 2005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819400" y="3581400"/>
            <a:ext cx="180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Rasmussen et al. 2007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754868"/>
            <a:ext cx="2213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Mkn</a:t>
            </a:r>
            <a:r>
              <a:rPr lang="en-US" sz="1600" dirty="0" smtClean="0"/>
              <a:t> 421 </a:t>
            </a:r>
            <a:r>
              <a:rPr lang="en-US" sz="1600" i="1" dirty="0" smtClean="0"/>
              <a:t>Chandra </a:t>
            </a:r>
            <a:r>
              <a:rPr lang="en-US" sz="1600" dirty="0" smtClean="0"/>
              <a:t>LETGS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851666" y="2482334"/>
            <a:ext cx="545068" cy="1588"/>
          </a:xfrm>
          <a:prstGeom prst="straightConnector1">
            <a:avLst/>
          </a:prstGeom>
          <a:ln w="57150" cap="flat" cmpd="sng" algn="ctr">
            <a:solidFill>
              <a:srgbClr val="E22B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3352800"/>
            <a:ext cx="114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Wavelength (Å)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623860" y="5289272"/>
            <a:ext cx="545068" cy="1588"/>
          </a:xfrm>
          <a:prstGeom prst="straightConnector1">
            <a:avLst/>
          </a:prstGeom>
          <a:ln w="57150" cap="flat" cmpd="sng" algn="ctr">
            <a:solidFill>
              <a:srgbClr val="E22B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5400" y="5791200"/>
            <a:ext cx="1021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XMM RGS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3561" y="5943600"/>
            <a:ext cx="3980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also Luca </a:t>
            </a:r>
            <a:r>
              <a:rPr lang="en-US" dirty="0" err="1" smtClean="0"/>
              <a:t>Zappacosta</a:t>
            </a:r>
            <a:r>
              <a:rPr lang="en-US" dirty="0" smtClean="0"/>
              <a:t>, Alexis</a:t>
            </a:r>
          </a:p>
          <a:p>
            <a:r>
              <a:rPr lang="en-US" dirty="0" err="1" smtClean="0"/>
              <a:t>Finoguenov</a:t>
            </a:r>
            <a:r>
              <a:rPr lang="en-US" dirty="0" smtClean="0"/>
              <a:t>, and Jan Willem den Herder)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397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Deviations from Equilibrium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9421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Physical density very low: </a:t>
            </a:r>
          </a:p>
          <a:p>
            <a:r>
              <a:rPr lang="en-US" sz="2400" dirty="0" smtClean="0"/>
              <a:t>	many processes out of equilibrium, even over Hubble time</a:t>
            </a:r>
          </a:p>
          <a:p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e-i</a:t>
            </a:r>
            <a:r>
              <a:rPr lang="en-US" sz="2400" dirty="0" smtClean="0"/>
              <a:t> equilibration, heavy ion ionization equilibrium, </a:t>
            </a:r>
          </a:p>
          <a:p>
            <a:r>
              <a:rPr lang="en-US" sz="2400" dirty="0" smtClean="0"/>
              <a:t>importance of </a:t>
            </a:r>
            <a:r>
              <a:rPr lang="en-US" sz="2400" dirty="0" err="1" smtClean="0"/>
              <a:t>photoionization</a:t>
            </a:r>
            <a:r>
              <a:rPr lang="en-US" sz="2400" dirty="0" smtClean="0"/>
              <a:t>,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cooling, thermal </a:t>
            </a:r>
          </a:p>
          <a:p>
            <a:r>
              <a:rPr lang="en-US" sz="2400" dirty="0" smtClean="0"/>
              <a:t>stability; interesting effects on shock structure? (</a:t>
            </a:r>
            <a:r>
              <a:rPr lang="en-US" sz="2400" b="1" i="1" dirty="0" smtClean="0"/>
              <a:t>B</a:t>
            </a:r>
            <a:r>
              <a:rPr lang="en-US" sz="2400" dirty="0" smtClean="0"/>
              <a:t>!);</a:t>
            </a:r>
          </a:p>
          <a:p>
            <a:r>
              <a:rPr lang="en-US" sz="2400" dirty="0" smtClean="0"/>
              <a:t>particle acceleration, effect of </a:t>
            </a:r>
            <a:r>
              <a:rPr lang="en-US" sz="2400" dirty="0" err="1" smtClean="0"/>
              <a:t>nonthermal</a:t>
            </a:r>
            <a:r>
              <a:rPr lang="en-US" sz="2400" dirty="0" smtClean="0"/>
              <a:t> </a:t>
            </a:r>
            <a:r>
              <a:rPr lang="en-US" sz="2400" i="1" dirty="0" err="1" smtClean="0"/>
              <a:t>e</a:t>
            </a:r>
            <a:r>
              <a:rPr lang="en-US" sz="3200" baseline="30000" dirty="0" smtClean="0"/>
              <a:t>-</a:t>
            </a:r>
            <a:r>
              <a:rPr lang="en-US" sz="2400" dirty="0" smtClean="0"/>
              <a:t> on ionization</a:t>
            </a:r>
          </a:p>
          <a:p>
            <a:r>
              <a:rPr lang="en-US" sz="2400" dirty="0" smtClean="0"/>
              <a:t>balance and line excitation, ….)</a:t>
            </a:r>
          </a:p>
          <a:p>
            <a:endParaRPr lang="en-US" sz="2400" dirty="0" smtClean="0"/>
          </a:p>
          <a:p>
            <a:r>
              <a:rPr lang="en-US" sz="2400" dirty="0" smtClean="0"/>
              <a:t>All of these have effects on spectroscopy of heavy ions!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n_t_plane_inverted copy001.gif                                 00FC8A0D macintosh                      BB759CDB:"/>
          <p:cNvPicPr>
            <a:picLocks noChangeAspect="1"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54038" y="457200"/>
            <a:ext cx="798036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&#10;whim copy.jpg                                                  00029184 macintosh                      BB759CDB:"/>
          <p:cNvPicPr>
            <a:picLocks noChangeArrowheads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 bwMode="auto">
          <a:xfrm>
            <a:off x="-4953000" y="-1143000"/>
            <a:ext cx="20116800" cy="111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555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/>
              <a:t>Which WHIM? The effect of Galactic Winds</a:t>
            </a:r>
          </a:p>
        </p:txBody>
      </p:sp>
      <p:pic>
        <p:nvPicPr>
          <p:cNvPr id="3" name="Picture 2" descr="fg14a_onli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83785"/>
            <a:ext cx="3886200" cy="3750215"/>
          </a:xfrm>
          <a:prstGeom prst="rect">
            <a:avLst/>
          </a:prstGeom>
        </p:spPr>
      </p:pic>
      <p:pic>
        <p:nvPicPr>
          <p:cNvPr id="4" name="Picture 3" descr="fg14b_onli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5" y="1577688"/>
            <a:ext cx="3879505" cy="3680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257" y="6096000"/>
            <a:ext cx="210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Cen</a:t>
            </a:r>
            <a:r>
              <a:rPr lang="en-US" dirty="0" smtClean="0"/>
              <a:t> &amp; </a:t>
            </a:r>
            <a:r>
              <a:rPr lang="en-US" dirty="0" err="1" smtClean="0"/>
              <a:t>Ostriker</a:t>
            </a:r>
            <a:r>
              <a:rPr lang="en-US" dirty="0" smtClean="0"/>
              <a:t>, 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9340" y="1143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Without winds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50340" y="11430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With 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X-ray Spectroscopy and Absolute Measurements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78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 line intensity + absorption line EW: </a:t>
            </a:r>
            <a:r>
              <a:rPr lang="en-US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err="1" smtClean="0"/>
              <a:t>nL</a:t>
            </a:r>
            <a:r>
              <a:rPr lang="en-US" dirty="0" smtClean="0"/>
              <a:t>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i="1" dirty="0" err="1" smtClean="0">
                <a:ea typeface="Wingdings"/>
                <a:cs typeface="Wingdings"/>
              </a:rPr>
              <a:t>n</a:t>
            </a:r>
            <a:r>
              <a:rPr lang="en-US" i="1" dirty="0" smtClean="0">
                <a:ea typeface="Wingdings"/>
                <a:cs typeface="Wingdings"/>
              </a:rPr>
              <a:t>, L</a:t>
            </a:r>
            <a:r>
              <a:rPr lang="en-US" dirty="0" smtClean="0">
                <a:ea typeface="Wingdings"/>
                <a:cs typeface="Wingdings"/>
              </a:rPr>
              <a:t> (for assumed abundance,</a:t>
            </a:r>
          </a:p>
          <a:p>
            <a:r>
              <a:rPr lang="en-US" dirty="0" smtClean="0">
                <a:ea typeface="Wingdings"/>
                <a:cs typeface="Wingdings"/>
              </a:rPr>
              <a:t>			ionization balance)</a:t>
            </a:r>
          </a:p>
          <a:p>
            <a:endParaRPr lang="en-US" dirty="0" smtClean="0">
              <a:ea typeface="Wingdings"/>
              <a:cs typeface="Wingdings"/>
            </a:endParaRPr>
          </a:p>
          <a:p>
            <a:r>
              <a:rPr lang="en-US" dirty="0" smtClean="0">
                <a:ea typeface="Wingdings"/>
                <a:cs typeface="Wingdings"/>
              </a:rPr>
              <a:t>Of special interest: the He-like </a:t>
            </a:r>
            <a:r>
              <a:rPr lang="en-US" dirty="0" err="1" smtClean="0">
                <a:ea typeface="Wingdings"/>
                <a:cs typeface="Wingdings"/>
              </a:rPr>
              <a:t>n</a:t>
            </a:r>
            <a:r>
              <a:rPr lang="en-US" dirty="0" smtClean="0">
                <a:ea typeface="Wingdings"/>
                <a:cs typeface="Wingdings"/>
              </a:rPr>
              <a:t>=1-2 ‘triplet’; O VII: 21.6, 21.8, 22.1 Å </a:t>
            </a:r>
          </a:p>
        </p:txBody>
      </p:sp>
      <p:pic>
        <p:nvPicPr>
          <p:cNvPr id="4" name="Picture 3" descr="fg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09" y="2743200"/>
            <a:ext cx="7505782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290846"/>
            <a:ext cx="4072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Capella</a:t>
            </a:r>
            <a:r>
              <a:rPr lang="en-US" sz="1600" dirty="0" smtClean="0"/>
              <a:t>, </a:t>
            </a:r>
            <a:r>
              <a:rPr lang="en-US" sz="1600" i="1" dirty="0" smtClean="0"/>
              <a:t>Chandra </a:t>
            </a:r>
            <a:r>
              <a:rPr lang="en-US" sz="1600" dirty="0" smtClean="0"/>
              <a:t>HETGS (</a:t>
            </a:r>
            <a:r>
              <a:rPr lang="en-US" sz="1600" dirty="0" err="1" smtClean="0"/>
              <a:t>Canizares</a:t>
            </a:r>
            <a:r>
              <a:rPr lang="en-US" sz="1600" dirty="0" smtClean="0"/>
              <a:t> et al. 2000)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668294" y="2932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047706" y="2932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504906" y="2932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728631">
            <a:off x="6645384" y="1983725"/>
            <a:ext cx="119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728631">
            <a:off x="6962872" y="1752627"/>
            <a:ext cx="180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Intercombination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728631">
            <a:off x="7576466" y="1990343"/>
            <a:ext cx="11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Forbidden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638800"/>
            <a:ext cx="3080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22BFF"/>
                </a:solidFill>
              </a:rPr>
              <a:t>R, I, F line ratio’s sensitive to</a:t>
            </a:r>
          </a:p>
          <a:p>
            <a:r>
              <a:rPr lang="en-US" dirty="0" smtClean="0">
                <a:solidFill>
                  <a:srgbClr val="E22BFF"/>
                </a:solidFill>
              </a:rPr>
              <a:t>	excitation </a:t>
            </a:r>
            <a:r>
              <a:rPr lang="en-US" dirty="0" err="1" smtClean="0">
                <a:solidFill>
                  <a:srgbClr val="E22BFF"/>
                </a:solidFill>
              </a:rPr>
              <a:t>mech</a:t>
            </a:r>
            <a:r>
              <a:rPr lang="en-US" dirty="0" smtClean="0">
                <a:solidFill>
                  <a:srgbClr val="E22BFF"/>
                </a:solidFill>
              </a:rPr>
              <a:t> (CX, rec.),</a:t>
            </a:r>
          </a:p>
          <a:p>
            <a:r>
              <a:rPr lang="en-US" dirty="0" smtClean="0">
                <a:solidFill>
                  <a:srgbClr val="E22BFF"/>
                </a:solidFill>
              </a:rPr>
              <a:t>	</a:t>
            </a:r>
            <a:r>
              <a:rPr lang="en-US" i="1" dirty="0" smtClean="0">
                <a:solidFill>
                  <a:srgbClr val="E22BFF"/>
                </a:solidFill>
              </a:rPr>
              <a:t>T</a:t>
            </a:r>
            <a:r>
              <a:rPr lang="en-US" sz="2400" i="1" baseline="-25000" dirty="0" smtClean="0">
                <a:solidFill>
                  <a:srgbClr val="E22BFF"/>
                </a:solidFill>
              </a:rPr>
              <a:t>e</a:t>
            </a:r>
            <a:r>
              <a:rPr lang="en-US" dirty="0" smtClean="0">
                <a:solidFill>
                  <a:srgbClr val="E22BFF"/>
                </a:solidFill>
              </a:rPr>
              <a:t>, ionization non-</a:t>
            </a:r>
            <a:r>
              <a:rPr lang="en-US" dirty="0" err="1" smtClean="0">
                <a:solidFill>
                  <a:srgbClr val="E22BFF"/>
                </a:solidFill>
              </a:rPr>
              <a:t>eq</a:t>
            </a:r>
            <a:r>
              <a:rPr lang="en-US" dirty="0" smtClean="0">
                <a:solidFill>
                  <a:srgbClr val="E22BFF"/>
                </a:solidFill>
              </a:rPr>
              <a:t>., … </a:t>
            </a:r>
            <a:endParaRPr lang="en-US" dirty="0">
              <a:solidFill>
                <a:srgbClr val="E22B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640</Words>
  <Application>Microsoft Macintosh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Physical Properties and Observables of the Warm/Hot IGM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Columbia University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 and Observables of the Warm/Hot IGM</dc:title>
  <dc:creator>Frits Paerels</dc:creator>
  <cp:lastModifiedBy>Frits Paerels</cp:lastModifiedBy>
  <cp:revision>39</cp:revision>
  <dcterms:created xsi:type="dcterms:W3CDTF">2008-05-06T18:28:52Z</dcterms:created>
  <dcterms:modified xsi:type="dcterms:W3CDTF">2008-05-06T20:24:57Z</dcterms:modified>
</cp:coreProperties>
</file>