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700"/>
    <a:srgbClr val="6EB6F2"/>
    <a:srgbClr val="6694FA"/>
    <a:srgbClr val="09A4E9"/>
    <a:srgbClr val="088DC8"/>
    <a:srgbClr val="C7ECFD"/>
    <a:srgbClr val="92D1F0"/>
    <a:srgbClr val="9FDFFB"/>
    <a:srgbClr val="BBE9FD"/>
    <a:srgbClr val="0722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6" d="100"/>
          <a:sy n="56" d="100"/>
        </p:scale>
        <p:origin x="-154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4D897-763A-4E53-8E37-46C0D0039E76}" type="datetimeFigureOut">
              <a:rPr lang="en-US" smtClean="0"/>
              <a:pPr/>
              <a:t>12/16/2008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F925B-EBF9-4C4D-88B2-336D5915A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42F12EF9-7E05-413A-A75B-0E7F7C3F89D5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C17F-B16F-432E-A128-CA24DFD16699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0C9-4578-4389-95A9-29FC5D05D046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64C0-8E54-4A32-8785-D2EE1DE620AC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3A6E-B1BE-4DEB-BA31-4DCD47757489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7C8F-5C72-4A99-9486-6C12BA94717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EE65-E364-4289-8965-16EA53FC94FC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D560-AEA7-45C7-A4E0-39D879442B4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27AA-99C4-4701-86FC-EBA849E00835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2420-413E-4929-B427-D7B23335603D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E7A7-A0FD-4704-B1D5-7CB5D641D7B7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DA187D5E-2308-423A-ABC7-8C03C58F8822}" type="datetime1">
              <a:rPr lang="en-US" smtClean="0"/>
              <a:pPr/>
              <a:t>12/16/2008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106BCD2F-66F4-441B-ABA9-DCA8861654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209800"/>
            <a:ext cx="5410200" cy="3505200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Cursillo</a:t>
            </a:r>
            <a:r>
              <a:rPr lang="en-US" dirty="0" smtClean="0"/>
              <a:t> </a:t>
            </a:r>
            <a:r>
              <a:rPr lang="en-US" smtClean="0"/>
              <a:t>de </a:t>
            </a:r>
            <a:r>
              <a:rPr lang="en-US" smtClean="0"/>
              <a:t>instrucción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radiación </a:t>
            </a:r>
            <a:r>
              <a:rPr lang="en-US" dirty="0" err="1" smtClean="0"/>
              <a:t>para</a:t>
            </a:r>
            <a:r>
              <a:rPr lang="en-US" dirty="0" smtClean="0"/>
              <a:t> el</a:t>
            </a:r>
            <a:br>
              <a:rPr lang="en-US" dirty="0" smtClean="0"/>
            </a:br>
            <a:r>
              <a:rPr lang="en-US" dirty="0" smtClean="0"/>
              <a:t>personal </a:t>
            </a:r>
            <a:r>
              <a:rPr lang="en-US" dirty="0" err="1" smtClean="0"/>
              <a:t>auxiliar</a:t>
            </a:r>
            <a:r>
              <a:rPr lang="en-US" dirty="0" smtClean="0"/>
              <a:t> (</a:t>
            </a:r>
            <a:r>
              <a:rPr lang="en-US" dirty="0" err="1" smtClean="0"/>
              <a:t>subalterno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NOAA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81000"/>
            <a:ext cx="1611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://images.inmagine.com/img/corbis/crbs035/crbs0351519.jpg"/>
          <p:cNvPicPr>
            <a:picLocks noChangeAspect="1" noChangeArrowheads="1"/>
          </p:cNvPicPr>
          <p:nvPr/>
        </p:nvPicPr>
        <p:blipFill>
          <a:blip r:embed="rId3"/>
          <a:srcRect t="14000"/>
          <a:stretch>
            <a:fillRect/>
          </a:stretch>
        </p:blipFill>
        <p:spPr bwMode="auto">
          <a:xfrm>
            <a:off x="228600" y="1676400"/>
            <a:ext cx="3389128" cy="38862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304800" y="152400"/>
            <a:chExt cx="8534400" cy="6477000"/>
          </a:xfrm>
        </p:grpSpPr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2"/>
            <a:srcRect l="10407" t="15292" r="8822" b="3710"/>
            <a:stretch>
              <a:fillRect/>
            </a:stretch>
          </p:blipFill>
          <p:spPr bwMode="auto">
            <a:xfrm>
              <a:off x="304800" y="152400"/>
              <a:ext cx="8534400" cy="647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6705600" y="5029200"/>
              <a:ext cx="1066800" cy="533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alpha val="9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2286000"/>
            <a:ext cx="5943600" cy="17081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500" u="sng" dirty="0" err="1" smtClean="0">
                <a:solidFill>
                  <a:schemeClr val="bg1"/>
                </a:solidFill>
              </a:rPr>
              <a:t>Puntos</a:t>
            </a:r>
            <a:r>
              <a:rPr lang="en-US" sz="1500" u="sng" dirty="0" smtClean="0">
                <a:solidFill>
                  <a:schemeClr val="bg1"/>
                </a:solidFill>
              </a:rPr>
              <a:t> a </a:t>
            </a:r>
            <a:r>
              <a:rPr lang="en-US" sz="1500" u="sng" dirty="0" err="1" smtClean="0">
                <a:solidFill>
                  <a:schemeClr val="bg1"/>
                </a:solidFill>
              </a:rPr>
              <a:t>recordar</a:t>
            </a:r>
            <a:r>
              <a:rPr lang="en-US" sz="1500" u="sng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en-US" sz="1500" dirty="0" smtClean="0">
                <a:solidFill>
                  <a:schemeClr val="bg1"/>
                </a:solidFill>
              </a:rPr>
              <a:t> No </a:t>
            </a:r>
            <a:r>
              <a:rPr lang="en-US" sz="1500" dirty="0" err="1" smtClean="0">
                <a:solidFill>
                  <a:schemeClr val="bg1"/>
                </a:solidFill>
              </a:rPr>
              <a:t>trabaje</a:t>
            </a:r>
            <a:r>
              <a:rPr lang="en-US" sz="1500" dirty="0" smtClean="0">
                <a:solidFill>
                  <a:schemeClr val="bg1"/>
                </a:solidFill>
              </a:rPr>
              <a:t>, </a:t>
            </a:r>
            <a:r>
              <a:rPr lang="en-US" sz="1500" dirty="0" err="1" smtClean="0">
                <a:solidFill>
                  <a:schemeClr val="bg1"/>
                </a:solidFill>
              </a:rPr>
              <a:t>desmonte</a:t>
            </a:r>
            <a:r>
              <a:rPr lang="en-US" sz="1500" dirty="0" smtClean="0">
                <a:solidFill>
                  <a:schemeClr val="bg1"/>
                </a:solidFill>
              </a:rPr>
              <a:t> o </a:t>
            </a:r>
            <a:r>
              <a:rPr lang="en-US" sz="1500" dirty="0" err="1" smtClean="0">
                <a:solidFill>
                  <a:schemeClr val="bg1"/>
                </a:solidFill>
              </a:rPr>
              <a:t>mueva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ningun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objeto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que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lleve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una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etiqueta</a:t>
            </a:r>
            <a:r>
              <a:rPr lang="en-US" sz="1500" dirty="0" smtClean="0">
                <a:solidFill>
                  <a:schemeClr val="bg1"/>
                </a:solidFill>
              </a:rPr>
              <a:t> de </a:t>
            </a:r>
            <a:r>
              <a:rPr lang="en-US" sz="1500" dirty="0" err="1" smtClean="0">
                <a:solidFill>
                  <a:schemeClr val="bg1"/>
                </a:solidFill>
              </a:rPr>
              <a:t>peligro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smtClean="0">
                <a:solidFill>
                  <a:schemeClr val="bg1"/>
                </a:solidFill>
              </a:rPr>
              <a:t>de </a:t>
            </a:r>
            <a:r>
              <a:rPr lang="en-US" sz="1500" smtClean="0">
                <a:solidFill>
                  <a:schemeClr val="bg1"/>
                </a:solidFill>
              </a:rPr>
              <a:t>radiación </a:t>
            </a:r>
            <a:r>
              <a:rPr lang="en-US" sz="1500" dirty="0" err="1" smtClean="0">
                <a:solidFill>
                  <a:schemeClr val="bg1"/>
                </a:solidFill>
              </a:rPr>
              <a:t>hasta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que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haya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err="1" smtClean="0">
                <a:solidFill>
                  <a:schemeClr val="bg1"/>
                </a:solidFill>
              </a:rPr>
              <a:t>recibido</a:t>
            </a:r>
            <a:r>
              <a:rPr lang="en-US" sz="1500" smtClean="0">
                <a:solidFill>
                  <a:schemeClr val="bg1"/>
                </a:solidFill>
              </a:rPr>
              <a:t> </a:t>
            </a:r>
            <a:r>
              <a:rPr lang="en-US" sz="1500" smtClean="0">
                <a:solidFill>
                  <a:schemeClr val="bg1"/>
                </a:solidFill>
              </a:rPr>
              <a:t>autorización </a:t>
            </a:r>
            <a:r>
              <a:rPr lang="en-US" sz="1500" dirty="0" smtClean="0">
                <a:solidFill>
                  <a:schemeClr val="bg1"/>
                </a:solidFill>
              </a:rPr>
              <a:t>del </a:t>
            </a:r>
            <a:r>
              <a:rPr lang="en-US" sz="1500" dirty="0" err="1" smtClean="0">
                <a:solidFill>
                  <a:schemeClr val="bg1"/>
                </a:solidFill>
              </a:rPr>
              <a:t>oficial</a:t>
            </a:r>
            <a:r>
              <a:rPr lang="en-US" sz="1500" dirty="0" smtClean="0">
                <a:solidFill>
                  <a:schemeClr val="bg1"/>
                </a:solidFill>
              </a:rPr>
              <a:t> de </a:t>
            </a:r>
            <a:r>
              <a:rPr lang="en-US" sz="1500" dirty="0" err="1" smtClean="0">
                <a:solidFill>
                  <a:schemeClr val="bg1"/>
                </a:solidFill>
              </a:rPr>
              <a:t>seguridad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radioactiva</a:t>
            </a:r>
            <a:r>
              <a:rPr lang="en-US" sz="1500" dirty="0" smtClean="0">
                <a:solidFill>
                  <a:schemeClr val="bg1"/>
                </a:solidFill>
              </a:rPr>
              <a:t> (RSO) o del personal del </a:t>
            </a:r>
            <a:r>
              <a:rPr lang="en-US" sz="1500" dirty="0" err="1" smtClean="0">
                <a:solidFill>
                  <a:schemeClr val="bg1"/>
                </a:solidFill>
              </a:rPr>
              <a:t>laboratorio</a:t>
            </a:r>
            <a:r>
              <a:rPr lang="en-US" sz="15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1500" dirty="0" smtClean="0">
                <a:solidFill>
                  <a:schemeClr val="bg1"/>
                </a:solidFill>
              </a:rPr>
              <a:t> Si no </a:t>
            </a:r>
            <a:r>
              <a:rPr lang="en-US" sz="1500" dirty="0" err="1" smtClean="0">
                <a:solidFill>
                  <a:schemeClr val="bg1"/>
                </a:solidFill>
              </a:rPr>
              <a:t>esta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seguro</a:t>
            </a:r>
            <a:r>
              <a:rPr lang="en-US" sz="1500" dirty="0" smtClean="0">
                <a:solidFill>
                  <a:schemeClr val="bg1"/>
                </a:solidFill>
              </a:rPr>
              <a:t> de </a:t>
            </a:r>
            <a:r>
              <a:rPr lang="en-US" sz="1500" err="1" smtClean="0">
                <a:solidFill>
                  <a:schemeClr val="bg1"/>
                </a:solidFill>
              </a:rPr>
              <a:t>las</a:t>
            </a:r>
            <a:r>
              <a:rPr lang="en-US" sz="1500" smtClean="0">
                <a:solidFill>
                  <a:schemeClr val="bg1"/>
                </a:solidFill>
              </a:rPr>
              <a:t> </a:t>
            </a:r>
            <a:r>
              <a:rPr lang="en-US" sz="1500" smtClean="0">
                <a:solidFill>
                  <a:schemeClr val="bg1"/>
                </a:solidFill>
              </a:rPr>
              <a:t>precauciónes </a:t>
            </a:r>
            <a:r>
              <a:rPr lang="en-US" sz="1500" dirty="0" err="1" smtClean="0">
                <a:solidFill>
                  <a:schemeClr val="bg1"/>
                </a:solidFill>
              </a:rPr>
              <a:t>que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debe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tomar</a:t>
            </a:r>
            <a:r>
              <a:rPr lang="en-US" sz="1500" dirty="0" smtClean="0">
                <a:solidFill>
                  <a:schemeClr val="bg1"/>
                </a:solidFill>
              </a:rPr>
              <a:t>, </a:t>
            </a:r>
            <a:r>
              <a:rPr lang="en-US" sz="1500" dirty="0" err="1" smtClean="0">
                <a:solidFill>
                  <a:schemeClr val="bg1"/>
                </a:solidFill>
              </a:rPr>
              <a:t>pregunte</a:t>
            </a:r>
            <a:r>
              <a:rPr lang="en-US" sz="1500" dirty="0" smtClean="0">
                <a:solidFill>
                  <a:schemeClr val="bg1"/>
                </a:solidFill>
              </a:rPr>
              <a:t> al personal del </a:t>
            </a:r>
            <a:r>
              <a:rPr lang="en-US" sz="1500" dirty="0" err="1" smtClean="0">
                <a:solidFill>
                  <a:schemeClr val="bg1"/>
                </a:solidFill>
              </a:rPr>
              <a:t>laboratorio</a:t>
            </a:r>
            <a:r>
              <a:rPr lang="en-US" sz="1500" dirty="0" smtClean="0">
                <a:solidFill>
                  <a:schemeClr val="bg1"/>
                </a:solidFill>
              </a:rPr>
              <a:t> o al </a:t>
            </a:r>
            <a:r>
              <a:rPr lang="en-US" sz="1500" dirty="0" err="1" smtClean="0">
                <a:solidFill>
                  <a:schemeClr val="bg1"/>
                </a:solidFill>
              </a:rPr>
              <a:t>oficial</a:t>
            </a:r>
            <a:r>
              <a:rPr lang="en-US" sz="1500" dirty="0" smtClean="0">
                <a:solidFill>
                  <a:schemeClr val="bg1"/>
                </a:solidFill>
              </a:rPr>
              <a:t> (RSO) </a:t>
            </a:r>
            <a:r>
              <a:rPr lang="en-US" sz="1500" dirty="0" err="1" smtClean="0">
                <a:solidFill>
                  <a:schemeClr val="bg1"/>
                </a:solidFill>
              </a:rPr>
              <a:t>sobre</a:t>
            </a:r>
            <a:r>
              <a:rPr lang="en-US" sz="1500" dirty="0" smtClean="0">
                <a:solidFill>
                  <a:schemeClr val="bg1"/>
                </a:solidFill>
              </a:rPr>
              <a:t> el </a:t>
            </a:r>
            <a:r>
              <a:rPr lang="en-US" sz="1500" dirty="0" err="1" smtClean="0">
                <a:solidFill>
                  <a:schemeClr val="bg1"/>
                </a:solidFill>
              </a:rPr>
              <a:t>procedimiento</a:t>
            </a:r>
            <a:r>
              <a:rPr lang="en-US" sz="1500" dirty="0" smtClean="0">
                <a:solidFill>
                  <a:schemeClr val="bg1"/>
                </a:solidFill>
              </a:rPr>
              <a:t> </a:t>
            </a:r>
            <a:r>
              <a:rPr lang="en-US" sz="1500" dirty="0" err="1" smtClean="0">
                <a:solidFill>
                  <a:schemeClr val="bg1"/>
                </a:solidFill>
              </a:rPr>
              <a:t>adecuado</a:t>
            </a:r>
            <a:r>
              <a:rPr lang="en-US" sz="1500" dirty="0" smtClean="0">
                <a:solidFill>
                  <a:schemeClr val="bg1"/>
                </a:solidFill>
              </a:rPr>
              <a:t>.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143000"/>
            <a:ext cx="6934200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Auxiliares de seguridad radiológica certificado de formación</a:t>
            </a:r>
            <a:endParaRPr lang="es-ES" sz="3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51008" y="2310114"/>
            <a:ext cx="59436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November 21, 2008  Ancillary Radiation Safety Training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del </a:t>
            </a:r>
            <a:r>
              <a:rPr lang="en-US" dirty="0" err="1" smtClean="0"/>
              <a:t>cursillo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162800" cy="4648200"/>
          </a:xfrm>
        </p:spPr>
        <p:txBody>
          <a:bodyPr>
            <a:noAutofit/>
          </a:bodyPr>
          <a:lstStyle/>
          <a:p>
            <a:r>
              <a:rPr lang="es-ES" sz="3200" dirty="0" smtClean="0"/>
              <a:t>Reconozca el símbolo de radiación y la señales y etiquetas </a:t>
            </a:r>
            <a:r>
              <a:rPr lang="es-ES" sz="3200" smtClean="0"/>
              <a:t>de </a:t>
            </a:r>
            <a:r>
              <a:rPr lang="es-ES" sz="3200" smtClean="0"/>
              <a:t>precaución</a:t>
            </a:r>
            <a:endParaRPr lang="es-ES" sz="3200" dirty="0" smtClean="0"/>
          </a:p>
          <a:p>
            <a:r>
              <a:rPr lang="es-ES" sz="3200" dirty="0" smtClean="0"/>
              <a:t>Comprender las reglas de seguridad para trabajar en laboratorios de material radiactivo (RAM).</a:t>
            </a:r>
          </a:p>
          <a:p>
            <a:r>
              <a:rPr lang="en-US" sz="3200" dirty="0" err="1" smtClean="0"/>
              <a:t>Comprender</a:t>
            </a:r>
            <a:r>
              <a:rPr lang="en-US" sz="3200" dirty="0" smtClean="0"/>
              <a:t> los </a:t>
            </a:r>
            <a:r>
              <a:rPr lang="en-US" sz="3200" dirty="0" err="1" smtClean="0"/>
              <a:t>principios</a:t>
            </a:r>
            <a:r>
              <a:rPr lang="en-US" sz="3200" dirty="0" smtClean="0"/>
              <a:t> </a:t>
            </a:r>
            <a:r>
              <a:rPr lang="es-ES" sz="3200" dirty="0" smtClean="0"/>
              <a:t>básicos </a:t>
            </a:r>
            <a:r>
              <a:rPr lang="es-ES" sz="3200" smtClean="0"/>
              <a:t>de </a:t>
            </a:r>
            <a:r>
              <a:rPr lang="es-ES" sz="3200" smtClean="0"/>
              <a:t>radiación </a:t>
            </a:r>
            <a:r>
              <a:rPr lang="es-ES" sz="3200" dirty="0" smtClean="0"/>
              <a:t>por iones.</a:t>
            </a:r>
          </a:p>
          <a:p>
            <a:r>
              <a:rPr lang="en-US" sz="3200" dirty="0" err="1" smtClean="0"/>
              <a:t>Puntos</a:t>
            </a:r>
            <a:r>
              <a:rPr lang="en-US" sz="3200" dirty="0" smtClean="0"/>
              <a:t> </a:t>
            </a:r>
            <a:r>
              <a:rPr lang="en-US" sz="3200" dirty="0" err="1" smtClean="0"/>
              <a:t>importantes</a:t>
            </a:r>
            <a:r>
              <a:rPr lang="en-US" sz="3200" dirty="0" smtClean="0"/>
              <a:t> de </a:t>
            </a:r>
            <a:r>
              <a:rPr lang="en-US" sz="3200" dirty="0" err="1" smtClean="0"/>
              <a:t>contacto</a:t>
            </a:r>
            <a:endParaRPr lang="es-ES" sz="3200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086600" cy="1477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Señales y etiquetas </a:t>
            </a:r>
            <a:r>
              <a:rPr lang="es-ES" dirty="0" smtClean="0"/>
              <a:t>advirtiendo </a:t>
            </a:r>
            <a:r>
              <a:rPr lang="es-ES" dirty="0" smtClean="0"/>
              <a:t>del peligro de radiación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3505200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Señales y etiquetas para puertas, caperuzas </a:t>
            </a:r>
            <a:r>
              <a:rPr lang="es-ES" smtClean="0"/>
              <a:t>de </a:t>
            </a:r>
            <a:r>
              <a:rPr lang="es-ES" smtClean="0"/>
              <a:t>protección </a:t>
            </a:r>
            <a:r>
              <a:rPr lang="es-ES" dirty="0" smtClean="0"/>
              <a:t>de gases, refrigeradores, congeladores, y </a:t>
            </a:r>
            <a:r>
              <a:rPr lang="es-ES" dirty="0" err="1" smtClean="0"/>
              <a:t>demas</a:t>
            </a:r>
            <a:r>
              <a:rPr lang="es-ES" dirty="0" smtClean="0"/>
              <a:t> equipo de gran tamaño utilizado para el manejo de materiales radioactivos.</a:t>
            </a:r>
            <a:endParaRPr lang="es-E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3200" y="29718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2000" dirty="0" err="1" smtClean="0"/>
              <a:t>contenedor</a:t>
            </a:r>
            <a:r>
              <a:rPr lang="en-US" sz="2000" dirty="0" smtClean="0"/>
              <a:t> de </a:t>
            </a:r>
            <a:r>
              <a:rPr lang="en-US" sz="2000" dirty="0" err="1" smtClean="0"/>
              <a:t>desperdicios</a:t>
            </a:r>
            <a:r>
              <a:rPr lang="en-US" sz="2000" dirty="0" smtClean="0"/>
              <a:t> </a:t>
            </a:r>
            <a:r>
              <a:rPr lang="en-US" sz="2000" dirty="0" err="1" smtClean="0"/>
              <a:t>radiactivos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39000" y="4267200"/>
            <a:ext cx="1905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s-ES" sz="2000" dirty="0" smtClean="0"/>
              <a:t>Etiquetas de los residuos radioactivos adosadas a cada contenedor de residuos  radiactivos.</a:t>
            </a:r>
            <a:endParaRPr lang="es-E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410200"/>
            <a:ext cx="3962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s-ES" sz="2000" dirty="0" smtClean="0"/>
              <a:t>Cinta para material radiactivo utilizada en equipo de pequeño tamaño que se usa en el laboratorio para trabajar con materiales radioactivos.</a:t>
            </a:r>
            <a:endParaRPr lang="es-ES" sz="2000" dirty="0"/>
          </a:p>
        </p:txBody>
      </p:sp>
      <p:pic>
        <p:nvPicPr>
          <p:cNvPr id="1026" name="Picture 2" descr="http://www.unitednuclear.com/tapero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2857500" cy="1590675"/>
          </a:xfrm>
          <a:prstGeom prst="rect">
            <a:avLst/>
          </a:prstGeom>
          <a:noFill/>
        </p:spPr>
      </p:pic>
      <p:pic>
        <p:nvPicPr>
          <p:cNvPr id="1028" name="Picture 4" descr="http://www.safety-direct.com.au/LImage.aspx?i=239&amp;t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1332199" cy="21336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4724400" y="4038600"/>
            <a:ext cx="2347752" cy="2362200"/>
            <a:chOff x="6172200" y="3429000"/>
            <a:chExt cx="2347752" cy="2362200"/>
          </a:xfrm>
        </p:grpSpPr>
        <p:pic>
          <p:nvPicPr>
            <p:cNvPr id="1030" name="Picture 6" descr="http://www.purdue.edu/rem/home/graphics/RadMatIn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72200" y="3429000"/>
              <a:ext cx="2347752" cy="23622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6858000" y="3505200"/>
              <a:ext cx="914400" cy="10260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32" name="Picture 8" descr="http://www.chem.harvard.edu/safety/waste_con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066800"/>
            <a:ext cx="1488281" cy="1905000"/>
          </a:xfrm>
          <a:prstGeom prst="rect">
            <a:avLst/>
          </a:prstGeom>
          <a:noFill/>
        </p:spPr>
      </p:pic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1477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Regla principal mientras se trabaja en un laboratorio con materiales radioactivos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752600"/>
            <a:ext cx="5257800" cy="259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4000" i="1" u="sng" dirty="0" smtClean="0"/>
              <a:t>Evitar el contacto con cualquier objeto que lleve una señal o etiqueta con el signo de radiación</a:t>
            </a:r>
            <a:endParaRPr lang="es-ES" sz="4000" i="1" u="sng" dirty="0"/>
          </a:p>
        </p:txBody>
      </p:sp>
      <p:pic>
        <p:nvPicPr>
          <p:cNvPr id="16386" name="Picture 2" descr="http://www.kinectrics.com/images/RadioBubb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581400"/>
            <a:ext cx="2089858" cy="2955925"/>
          </a:xfrm>
          <a:prstGeom prst="rect">
            <a:avLst/>
          </a:prstGeom>
          <a:noFill/>
        </p:spPr>
      </p:pic>
      <p:pic>
        <p:nvPicPr>
          <p:cNvPr id="16388" name="Picture 4" descr="http://ehs.virginia.edu/tree/jug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2627587" cy="1905000"/>
          </a:xfrm>
          <a:prstGeom prst="rect">
            <a:avLst/>
          </a:prstGeom>
          <a:noFill/>
        </p:spPr>
      </p:pic>
      <p:pic>
        <p:nvPicPr>
          <p:cNvPr id="16390" name="Picture 6" descr="http://cache.daylife.com/imageserve/0dafd6I6PFe67/610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648200"/>
            <a:ext cx="3441700" cy="1901398"/>
          </a:xfrm>
          <a:prstGeom prst="rect">
            <a:avLst/>
          </a:prstGeom>
          <a:noFill/>
        </p:spPr>
      </p:pic>
      <p:pic>
        <p:nvPicPr>
          <p:cNvPr id="16392" name="Picture 8" descr="http://www.ehs.psu.edu/images/rad_sign0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133600"/>
            <a:ext cx="2133600" cy="2361946"/>
          </a:xfrm>
          <a:prstGeom prst="rect">
            <a:avLst/>
          </a:prstGeom>
          <a:noFill/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191000"/>
            <a:ext cx="5410200" cy="22098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es la radiación?  Radiación es la transferencia de energía</a:t>
            </a:r>
            <a:endParaRPr lang="es-ES" dirty="0"/>
          </a:p>
        </p:txBody>
      </p:sp>
      <p:grpSp>
        <p:nvGrpSpPr>
          <p:cNvPr id="6" name="Group 5"/>
          <p:cNvGrpSpPr/>
          <p:nvPr/>
        </p:nvGrpSpPr>
        <p:grpSpPr>
          <a:xfrm>
            <a:off x="5321300" y="2667000"/>
            <a:ext cx="3822700" cy="3886200"/>
            <a:chOff x="4876800" y="2362200"/>
            <a:chExt cx="3822700" cy="3886200"/>
          </a:xfrm>
        </p:grpSpPr>
        <p:pic>
          <p:nvPicPr>
            <p:cNvPr id="17410" name="Picture 2" descr="http://www.uraniumsa.org/about/images/radiation_hand.gif"/>
            <p:cNvPicPr>
              <a:picLocks noChangeAspect="1" noChangeArrowheads="1"/>
            </p:cNvPicPr>
            <p:nvPr/>
          </p:nvPicPr>
          <p:blipFill>
            <a:blip r:embed="rId2"/>
            <a:srcRect t="7303"/>
            <a:stretch>
              <a:fillRect/>
            </a:stretch>
          </p:blipFill>
          <p:spPr bwMode="auto">
            <a:xfrm>
              <a:off x="4876800" y="2362200"/>
              <a:ext cx="3822700" cy="3868606"/>
            </a:xfrm>
            <a:prstGeom prst="rect">
              <a:avLst/>
            </a:prstGeom>
            <a:noFill/>
          </p:spPr>
        </p:pic>
        <p:pic>
          <p:nvPicPr>
            <p:cNvPr id="17412" name="Picture 4" descr="http://images.google.com/url?q=http://upload.wikimedia.org/wikipedia/commons/thumb/a/ae/RadiationPenetration2-pn.png/300px-RadiationPenetration2-pn.png&amp;usg=AFQjCNEr4NMJW-EUAelLtyWTIdxEKYUYfQ"/>
            <p:cNvPicPr>
              <a:picLocks noChangeAspect="1" noChangeArrowheads="1"/>
            </p:cNvPicPr>
            <p:nvPr/>
          </p:nvPicPr>
          <p:blipFill>
            <a:blip r:embed="rId3"/>
            <a:srcRect r="79654"/>
            <a:stretch>
              <a:fillRect/>
            </a:stretch>
          </p:blipFill>
          <p:spPr bwMode="auto">
            <a:xfrm>
              <a:off x="4876800" y="3124200"/>
              <a:ext cx="654050" cy="3124200"/>
            </a:xfrm>
            <a:prstGeom prst="rect">
              <a:avLst/>
            </a:prstGeom>
            <a:noFill/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3276600"/>
            <a:ext cx="2514600" cy="533400"/>
          </a:xfr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Tipos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de </a:t>
            </a:r>
            <a:r>
              <a:rPr lang="en-US" b="1" smtClean="0">
                <a:solidFill>
                  <a:schemeClr val="bg1"/>
                </a:solidFill>
              </a:rPr>
              <a:t>radiación </a:t>
            </a:r>
            <a:r>
              <a:rPr lang="en-US" b="1" dirty="0" err="1" smtClean="0">
                <a:solidFill>
                  <a:schemeClr val="bg1"/>
                </a:solidFill>
              </a:rPr>
              <a:t>por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iones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8305800" cy="3200400"/>
            <a:chOff x="0" y="0"/>
            <a:chExt cx="8305800" cy="3200400"/>
          </a:xfrm>
        </p:grpSpPr>
        <p:pic>
          <p:nvPicPr>
            <p:cNvPr id="17414" name="Picture 6" descr="http://www.rerf.or.jp/general/image/gen_01_e.jpg"/>
            <p:cNvPicPr>
              <a:picLocks noChangeAspect="1" noChangeArrowheads="1"/>
            </p:cNvPicPr>
            <p:nvPr/>
          </p:nvPicPr>
          <p:blipFill>
            <a:blip r:embed="rId4"/>
            <a:srcRect l="3093" t="3412" r="3093" b="5670"/>
            <a:stretch>
              <a:fillRect/>
            </a:stretch>
          </p:blipFill>
          <p:spPr bwMode="auto">
            <a:xfrm>
              <a:off x="0" y="0"/>
              <a:ext cx="7194396" cy="320040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624840" y="2250034"/>
              <a:ext cx="1371600" cy="228600"/>
            </a:xfrm>
            <a:prstGeom prst="rect">
              <a:avLst/>
            </a:prstGeom>
            <a:solidFill>
              <a:srgbClr val="F7F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1094" y="2287828"/>
              <a:ext cx="1371600" cy="228600"/>
            </a:xfrm>
            <a:prstGeom prst="rect">
              <a:avLst/>
            </a:prstGeom>
            <a:solidFill>
              <a:srgbClr val="F7F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" y="22098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bg1"/>
                  </a:solidFill>
                </a:rPr>
                <a:t>Longitud</a:t>
              </a:r>
              <a:r>
                <a:rPr lang="en-US" sz="1400" dirty="0" smtClean="0">
                  <a:solidFill>
                    <a:schemeClr val="bg1"/>
                  </a:solidFill>
                </a:rPr>
                <a:t> de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onda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larga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0"/>
              <a:ext cx="2971800" cy="228600"/>
            </a:xfrm>
            <a:prstGeom prst="rect">
              <a:avLst/>
            </a:prstGeom>
            <a:solidFill>
              <a:srgbClr val="F7F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0"/>
              <a:ext cx="2971800" cy="228600"/>
            </a:xfrm>
            <a:prstGeom prst="rect">
              <a:avLst/>
            </a:prstGeom>
            <a:solidFill>
              <a:srgbClr val="F7F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" y="0"/>
              <a:ext cx="33022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Menor </a:t>
              </a:r>
              <a:r>
                <a:rPr lang="es-ES" sz="1400" dirty="0" err="1" smtClean="0">
                  <a:solidFill>
                    <a:schemeClr val="bg1"/>
                  </a:solidFill>
                </a:rPr>
                <a:t>energia</a:t>
              </a:r>
              <a:r>
                <a:rPr lang="es-ES" sz="1400" dirty="0" smtClean="0">
                  <a:solidFill>
                    <a:schemeClr val="bg1"/>
                  </a:solidFill>
                </a:rPr>
                <a:t> (mayor longitud de onda)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0"/>
              <a:ext cx="533400" cy="3200400"/>
            </a:xfrm>
            <a:prstGeom prst="rect">
              <a:avLst/>
            </a:prstGeom>
            <a:solidFill>
              <a:srgbClr val="F7FD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33800" y="0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Mayor </a:t>
              </a:r>
              <a:r>
                <a:rPr lang="es-ES" sz="1400" dirty="0" err="1" smtClean="0">
                  <a:solidFill>
                    <a:schemeClr val="bg1"/>
                  </a:solidFill>
                </a:rPr>
                <a:t>energia</a:t>
              </a:r>
              <a:r>
                <a:rPr lang="es-ES" sz="1400" dirty="0" smtClean="0">
                  <a:solidFill>
                    <a:schemeClr val="bg1"/>
                  </a:solidFill>
                </a:rPr>
                <a:t> (menor longitud de onda) 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2209800"/>
              <a:ext cx="220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bg1"/>
                  </a:solidFill>
                </a:rPr>
                <a:t>Longitud</a:t>
              </a:r>
              <a:r>
                <a:rPr lang="en-US" sz="1400" dirty="0" smtClean="0">
                  <a:solidFill>
                    <a:schemeClr val="bg1"/>
                  </a:solidFill>
                </a:rPr>
                <a:t> de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onda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corta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7696200" y="2895600"/>
            <a:ext cx="838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Aluminio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458200" y="2927405"/>
            <a:ext cx="6858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Plomo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6200" y="4724400"/>
            <a:ext cx="6781800" cy="1905000"/>
          </a:xfrm>
          <a:prstGeom prst="rect">
            <a:avLst/>
          </a:prstGeom>
          <a:solidFill>
            <a:srgbClr val="0722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¿Dónde se encuentra radiación?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219200"/>
            <a:ext cx="4191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Estamos rodeados de radiación, incluso dentro de nuestro cuerpo.  Se encuentra en el aire, el agua, la tierra, los materiales </a:t>
            </a:r>
            <a:r>
              <a:rPr lang="es-ES" sz="2800" smtClean="0"/>
              <a:t>de </a:t>
            </a:r>
            <a:r>
              <a:rPr lang="es-ES" sz="2800" smtClean="0"/>
              <a:t>construcción </a:t>
            </a:r>
            <a:r>
              <a:rPr lang="es-ES" sz="2800" dirty="0" smtClean="0"/>
              <a:t>e incluso en algunos alimentos.</a:t>
            </a:r>
            <a:endParaRPr lang="es-ES" sz="2800" dirty="0"/>
          </a:p>
        </p:txBody>
      </p:sp>
      <p:pic>
        <p:nvPicPr>
          <p:cNvPr id="5" name="Picture 4" descr="http://www.stoller-eser.com/images/Background_Radiation_Graph.jpg"/>
          <p:cNvPicPr>
            <a:picLocks noChangeAspect="1" noChangeArrowheads="1"/>
          </p:cNvPicPr>
          <p:nvPr/>
        </p:nvPicPr>
        <p:blipFill>
          <a:blip r:embed="rId2"/>
          <a:srcRect r="33767"/>
          <a:stretch>
            <a:fillRect/>
          </a:stretch>
        </p:blipFill>
        <p:spPr bwMode="auto">
          <a:xfrm>
            <a:off x="83489" y="922351"/>
            <a:ext cx="4847863" cy="375285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  <p:sp>
        <p:nvSpPr>
          <p:cNvPr id="13" name="Rectangle 12"/>
          <p:cNvSpPr/>
          <p:nvPr/>
        </p:nvSpPr>
        <p:spPr>
          <a:xfrm>
            <a:off x="457200" y="4953000"/>
            <a:ext cx="609600" cy="228600"/>
          </a:xfrm>
          <a:prstGeom prst="rect">
            <a:avLst/>
          </a:prstGeom>
          <a:solidFill>
            <a:srgbClr val="939EED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" y="5334000"/>
            <a:ext cx="609600" cy="228600"/>
          </a:xfrm>
          <a:prstGeom prst="rect">
            <a:avLst/>
          </a:prstGeom>
          <a:solidFill>
            <a:srgbClr val="A83A59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5715000"/>
            <a:ext cx="609600" cy="228600"/>
          </a:xfrm>
          <a:prstGeom prst="rect">
            <a:avLst/>
          </a:prstGeom>
          <a:solidFill>
            <a:srgbClr val="E7F565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6096000"/>
            <a:ext cx="609600" cy="228600"/>
          </a:xfrm>
          <a:prstGeom prst="rect">
            <a:avLst/>
          </a:prstGeom>
          <a:solidFill>
            <a:srgbClr val="5CD6EE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9000" y="5029200"/>
            <a:ext cx="609600" cy="228600"/>
          </a:xfrm>
          <a:prstGeom prst="rect">
            <a:avLst/>
          </a:prstGeom>
          <a:solidFill>
            <a:srgbClr val="0ABA1F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1049" y="5465859"/>
            <a:ext cx="6096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29000" y="5867400"/>
            <a:ext cx="609600" cy="228600"/>
          </a:xfrm>
          <a:prstGeom prst="rect">
            <a:avLst/>
          </a:prstGeom>
          <a:solidFill>
            <a:srgbClr val="107DB4"/>
          </a:solidFill>
          <a:ln>
            <a:solidFill>
              <a:schemeClr val="bg1"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66800" y="48006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Otros</a:t>
            </a:r>
            <a:r>
              <a:rPr lang="en-US" sz="1600" dirty="0" smtClean="0"/>
              <a:t> </a:t>
            </a:r>
            <a:r>
              <a:rPr lang="en-US" sz="1600" dirty="0" err="1" smtClean="0"/>
              <a:t>Origenes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Cosmicos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Terrestres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Internos</a:t>
            </a:r>
            <a:r>
              <a:rPr lang="en-US" sz="1600" dirty="0" smtClean="0"/>
              <a:t> (</a:t>
            </a:r>
            <a:r>
              <a:rPr lang="en-US" sz="1600" dirty="0" err="1" smtClean="0"/>
              <a:t>Alimentos</a:t>
            </a:r>
            <a:r>
              <a:rPr lang="en-US" sz="1600" dirty="0" smtClean="0"/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8600" y="4876800"/>
            <a:ext cx="2450671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Productos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Medicina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Gas Radon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351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radiación natural mas la producida en Estados Unidos se eleva a entre 250 y 400 </a:t>
            </a:r>
            <a:r>
              <a:rPr lang="es-ES" dirty="0" err="1" smtClean="0"/>
              <a:t>mrems</a:t>
            </a:r>
            <a:r>
              <a:rPr lang="es-ES" dirty="0" smtClean="0"/>
              <a:t> anualmente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http://www.nukeworker.com/study/gert/gertFig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828800"/>
            <a:ext cx="5029200" cy="40104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6172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5715000"/>
            <a:ext cx="7543800" cy="89138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r>
              <a:rPr lang="es-ES" sz="2000" dirty="0" smtClean="0"/>
              <a:t>El material radiactivo y natural en </a:t>
            </a:r>
            <a:r>
              <a:rPr lang="es-ES" sz="2000" smtClean="0"/>
              <a:t>las </a:t>
            </a:r>
            <a:r>
              <a:rPr lang="es-ES" sz="2000" smtClean="0"/>
              <a:t>instalaciónes </a:t>
            </a:r>
            <a:r>
              <a:rPr lang="es-ES" sz="2000" dirty="0" smtClean="0"/>
              <a:t>de NOAA no presentan un problema </a:t>
            </a:r>
            <a:r>
              <a:rPr lang="es-ES" sz="2000" smtClean="0"/>
              <a:t>de </a:t>
            </a:r>
            <a:r>
              <a:rPr lang="es-ES" sz="2000" smtClean="0"/>
              <a:t>exposición </a:t>
            </a:r>
            <a:r>
              <a:rPr lang="es-ES" sz="2000" dirty="0" smtClean="0"/>
              <a:t>peligrosa para el personal auxiliar (subalterno).</a:t>
            </a:r>
            <a:endParaRPr lang="es-ES" sz="2000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  <p:sp>
        <p:nvSpPr>
          <p:cNvPr id="12" name="Rectangle 11"/>
          <p:cNvSpPr/>
          <p:nvPr/>
        </p:nvSpPr>
        <p:spPr>
          <a:xfrm>
            <a:off x="2438400" y="2209800"/>
            <a:ext cx="1143000" cy="228600"/>
          </a:xfrm>
          <a:prstGeom prst="rect">
            <a:avLst/>
          </a:prstGeom>
          <a:solidFill>
            <a:srgbClr val="9FDF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40334" y="2147514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Planeta</a:t>
            </a:r>
            <a:r>
              <a:rPr lang="en-US" sz="1400" dirty="0" smtClean="0">
                <a:solidFill>
                  <a:schemeClr val="bg1"/>
                </a:solidFill>
              </a:rPr>
              <a:t> Tierra 30 </a:t>
            </a:r>
            <a:r>
              <a:rPr lang="en-US" sz="1400" dirty="0" err="1" smtClean="0">
                <a:solidFill>
                  <a:schemeClr val="bg1"/>
                </a:solidFill>
              </a:rPr>
              <a:t>mrem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0778" y="3163293"/>
            <a:ext cx="1346422" cy="398891"/>
          </a:xfrm>
          <a:prstGeom prst="rect">
            <a:avLst/>
          </a:prstGeom>
          <a:solidFill>
            <a:srgbClr val="9FDF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95600" y="308444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Medicina</a:t>
            </a:r>
            <a:r>
              <a:rPr lang="en-US" sz="1400" dirty="0" smtClean="0">
                <a:solidFill>
                  <a:schemeClr val="bg1"/>
                </a:solidFill>
              </a:rPr>
              <a:t> y </a:t>
            </a:r>
            <a:r>
              <a:rPr lang="en-US" sz="1400" dirty="0" err="1" smtClean="0">
                <a:solidFill>
                  <a:schemeClr val="bg1"/>
                </a:solidFill>
              </a:rPr>
              <a:t>otros</a:t>
            </a:r>
            <a:r>
              <a:rPr lang="en-US" sz="1400" dirty="0" smtClean="0">
                <a:solidFill>
                  <a:schemeClr val="bg1"/>
                </a:solidFill>
              </a:rPr>
              <a:t> 60 </a:t>
            </a:r>
            <a:r>
              <a:rPr lang="en-US" sz="1400" dirty="0" err="1" smtClean="0">
                <a:solidFill>
                  <a:schemeClr val="bg1"/>
                </a:solidFill>
              </a:rPr>
              <a:t>mrem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1" y="3000955"/>
            <a:ext cx="2272084" cy="228600"/>
          </a:xfrm>
          <a:prstGeom prst="rect">
            <a:avLst/>
          </a:prstGeom>
          <a:solidFill>
            <a:srgbClr val="6EB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17004" y="1889760"/>
            <a:ext cx="2133600" cy="184205"/>
          </a:xfrm>
          <a:prstGeom prst="rect">
            <a:avLst/>
          </a:prstGeom>
          <a:solidFill>
            <a:srgbClr val="C7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12974" y="1828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Radación </a:t>
            </a:r>
            <a:r>
              <a:rPr lang="en-US" sz="1400" dirty="0" err="1" smtClean="0">
                <a:solidFill>
                  <a:schemeClr val="bg1"/>
                </a:solidFill>
              </a:rPr>
              <a:t>cosmica</a:t>
            </a:r>
            <a:r>
              <a:rPr lang="en-US" sz="1400" dirty="0" smtClean="0">
                <a:solidFill>
                  <a:schemeClr val="bg1"/>
                </a:solidFill>
              </a:rPr>
              <a:t> 30 </a:t>
            </a:r>
            <a:r>
              <a:rPr lang="en-US" sz="1400" dirty="0" err="1" smtClean="0">
                <a:solidFill>
                  <a:schemeClr val="bg1"/>
                </a:solidFill>
              </a:rPr>
              <a:t>mrem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819400"/>
            <a:ext cx="2059388" cy="228600"/>
          </a:xfrm>
          <a:prstGeom prst="rect">
            <a:avLst/>
          </a:prstGeom>
          <a:solidFill>
            <a:srgbClr val="6EB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48200" y="2819400"/>
            <a:ext cx="199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Gas Radon de </a:t>
            </a:r>
            <a:r>
              <a:rPr lang="en-US" sz="1400" dirty="0" err="1" smtClean="0">
                <a:solidFill>
                  <a:schemeClr val="bg1"/>
                </a:solidFill>
              </a:rPr>
              <a:t>tierra</a:t>
            </a:r>
            <a:r>
              <a:rPr lang="en-US" sz="1400" dirty="0" smtClean="0">
                <a:solidFill>
                  <a:schemeClr val="bg1"/>
                </a:solidFill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</a:rPr>
              <a:t>cultivo</a:t>
            </a:r>
            <a:r>
              <a:rPr lang="en-US" sz="1400" dirty="0" smtClean="0">
                <a:solidFill>
                  <a:schemeClr val="bg1"/>
                </a:solidFill>
              </a:rPr>
              <a:t> 200 </a:t>
            </a:r>
            <a:r>
              <a:rPr lang="en-US" sz="1400" dirty="0" err="1" smtClean="0">
                <a:solidFill>
                  <a:schemeClr val="bg1"/>
                </a:solidFill>
              </a:rPr>
              <a:t>mrem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00" y="3962400"/>
            <a:ext cx="1143000" cy="228600"/>
          </a:xfrm>
          <a:prstGeom prst="rect">
            <a:avLst/>
          </a:prstGeom>
          <a:solidFill>
            <a:srgbClr val="743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24400" y="3886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Alimentos</a:t>
            </a:r>
            <a:r>
              <a:rPr lang="en-US" sz="1400" dirty="0" smtClean="0">
                <a:solidFill>
                  <a:schemeClr val="bg1"/>
                </a:solidFill>
              </a:rPr>
              <a:t> 40 </a:t>
            </a:r>
            <a:r>
              <a:rPr lang="en-US" sz="1400" dirty="0" err="1" smtClean="0">
                <a:solidFill>
                  <a:schemeClr val="bg1"/>
                </a:solidFill>
              </a:rPr>
              <a:t>mrem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1477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Reglas básicas para trabajar en laboratorios con materiales radiactivos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 </a:t>
            </a:r>
            <a:r>
              <a:rPr lang="es-ES" sz="2400" dirty="0" smtClean="0"/>
              <a:t>Antes de empezar el trabajo, contacte al oficial de seguridad radiológica.</a:t>
            </a:r>
            <a:endParaRPr lang="en-US" sz="2400" dirty="0" smtClean="0"/>
          </a:p>
          <a:p>
            <a:r>
              <a:rPr lang="es-ES" sz="2400" dirty="0" smtClean="0"/>
              <a:t>Lea todos las señales y anuncios antes de realizar su trabajo.</a:t>
            </a:r>
          </a:p>
          <a:p>
            <a:r>
              <a:rPr lang="es-ES" sz="2400" dirty="0" smtClean="0"/>
              <a:t>Avise de su presencia y la </a:t>
            </a:r>
            <a:r>
              <a:rPr lang="es-ES" sz="2400" dirty="0" err="1" smtClean="0"/>
              <a:t>razon</a:t>
            </a:r>
            <a:r>
              <a:rPr lang="es-ES" sz="2400" dirty="0" smtClean="0"/>
              <a:t> por la que esta en el laboratorio.</a:t>
            </a:r>
          </a:p>
          <a:p>
            <a:r>
              <a:rPr lang="es-ES" dirty="0" smtClean="0"/>
              <a:t>Contacte al oficial de seguridad radioactiva si no hay nadie en el laboratorio.</a:t>
            </a:r>
          </a:p>
          <a:p>
            <a:r>
              <a:rPr lang="es-ES" dirty="0" smtClean="0"/>
              <a:t>Pregunte al personal de laboratorio sobre que </a:t>
            </a:r>
            <a:r>
              <a:rPr lang="es-ES" dirty="0" err="1" smtClean="0"/>
              <a:t>areas</a:t>
            </a:r>
            <a:r>
              <a:rPr lang="es-ES" dirty="0" smtClean="0"/>
              <a:t> deben ser evitadas.</a:t>
            </a:r>
          </a:p>
          <a:p>
            <a:r>
              <a:rPr lang="es-ES" u="sng" dirty="0" smtClean="0"/>
              <a:t>No</a:t>
            </a:r>
            <a:r>
              <a:rPr lang="es-ES" dirty="0" smtClean="0"/>
              <a:t> toque </a:t>
            </a:r>
            <a:r>
              <a:rPr lang="es-ES" dirty="0" err="1" smtClean="0"/>
              <a:t>ningun</a:t>
            </a:r>
            <a:r>
              <a:rPr lang="es-ES" dirty="0" smtClean="0"/>
              <a:t> objeto que lleve una etiqueta de radiactividad hasta que haya </a:t>
            </a:r>
            <a:r>
              <a:rPr lang="es-ES" smtClean="0"/>
              <a:t>recibido </a:t>
            </a:r>
            <a:r>
              <a:rPr lang="es-ES" smtClean="0"/>
              <a:t>autorización </a:t>
            </a:r>
            <a:r>
              <a:rPr lang="es-ES" dirty="0" smtClean="0"/>
              <a:t>del oficial de seguridad radioactiva.</a:t>
            </a:r>
          </a:p>
          <a:p>
            <a:r>
              <a:rPr lang="es-ES" dirty="0" smtClean="0"/>
              <a:t>Para pedir ayuda contacte al oficial de seguridad radiactiva durante las  horas de trabajo.</a:t>
            </a:r>
            <a:endParaRPr lang="es-ES" dirty="0"/>
          </a:p>
        </p:txBody>
      </p:sp>
      <p:pic>
        <p:nvPicPr>
          <p:cNvPr id="22530" name="Picture 2" descr="http://www.uchsc.edu/safety/Images/RadiationSymb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648200"/>
            <a:ext cx="510530" cy="476250"/>
          </a:xfrm>
          <a:prstGeom prst="rect">
            <a:avLst/>
          </a:prstGeom>
          <a:noFill/>
        </p:spPr>
      </p:pic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71600"/>
          </a:xfrm>
        </p:spPr>
        <p:txBody>
          <a:bodyPr>
            <a:noAutofit/>
          </a:bodyPr>
          <a:lstStyle/>
          <a:p>
            <a:r>
              <a:rPr lang="es-ES" sz="3700" dirty="0" smtClean="0"/>
              <a:t>Procedimientos de emergencia para accidentes derrames </a:t>
            </a:r>
            <a:r>
              <a:rPr lang="es-ES" sz="3700" dirty="0" err="1" smtClean="0"/>
              <a:t>ilo</a:t>
            </a:r>
            <a:r>
              <a:rPr lang="es-ES" sz="3700" dirty="0" smtClean="0"/>
              <a:t> Derrames</a:t>
            </a:r>
            <a:endParaRPr lang="es-ES" sz="3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600200"/>
          <a:ext cx="6781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45809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Tipo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emergencia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Contactar</a:t>
                      </a:r>
                      <a:endParaRPr lang="en-US" dirty="0"/>
                    </a:p>
                  </a:txBody>
                  <a:tcPr/>
                </a:tc>
              </a:tr>
              <a:tr h="112955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Accidentes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o </a:t>
                      </a:r>
                      <a:r>
                        <a:rPr lang="en-US" dirty="0" err="1" smtClean="0"/>
                        <a:t>derrames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causen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</a:t>
                      </a:r>
                      <a:r>
                        <a:rPr lang="es-ES" sz="1800" dirty="0" smtClean="0"/>
                        <a:t>ñ</a:t>
                      </a:r>
                      <a:r>
                        <a:rPr lang="en-US" baseline="0" dirty="0" err="1" smtClean="0"/>
                        <a:t>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err="1" smtClean="0"/>
                        <a:t>requieran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/>
                        <a:t>atención </a:t>
                      </a:r>
                      <a:r>
                        <a:rPr lang="en-US" baseline="0" dirty="0" err="1" smtClean="0"/>
                        <a:t>medica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urgente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911</a:t>
                      </a:r>
                      <a:endParaRPr lang="en-US" dirty="0"/>
                    </a:p>
                  </a:txBody>
                  <a:tcPr/>
                </a:tc>
              </a:tr>
              <a:tr h="21461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Accidentes</a:t>
                      </a:r>
                      <a:r>
                        <a:rPr lang="en-US" dirty="0" smtClean="0"/>
                        <a:t> o </a:t>
                      </a:r>
                      <a:r>
                        <a:rPr lang="en-US" dirty="0" err="1" smtClean="0"/>
                        <a:t>derrames</a:t>
                      </a:r>
                      <a:r>
                        <a:rPr lang="en-US" dirty="0" smtClean="0"/>
                        <a:t> sin </a:t>
                      </a:r>
                      <a:r>
                        <a:rPr lang="en-US" dirty="0" err="1" smtClean="0"/>
                        <a:t>da</a:t>
                      </a:r>
                      <a:r>
                        <a:rPr lang="es-ES" sz="1800" dirty="0" smtClean="0"/>
                        <a:t>ñ</a:t>
                      </a:r>
                      <a:r>
                        <a:rPr lang="en-US" dirty="0" err="1" smtClean="0"/>
                        <a:t>os</a:t>
                      </a:r>
                      <a:r>
                        <a:rPr lang="en-US" dirty="0" smtClean="0"/>
                        <a:t> o con </a:t>
                      </a:r>
                      <a:r>
                        <a:rPr lang="en-US" dirty="0" err="1" smtClean="0"/>
                        <a:t>da</a:t>
                      </a:r>
                      <a:r>
                        <a:rPr lang="es-ES" sz="1800" dirty="0" smtClean="0"/>
                        <a:t>ñ</a:t>
                      </a:r>
                      <a:r>
                        <a:rPr lang="en-US" dirty="0" err="1" smtClean="0"/>
                        <a:t>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no </a:t>
                      </a:r>
                      <a:r>
                        <a:rPr lang="en-US" err="1" smtClean="0"/>
                        <a:t>requieran</a:t>
                      </a:r>
                      <a:r>
                        <a:rPr lang="en-US" smtClean="0"/>
                        <a:t> </a:t>
                      </a:r>
                      <a:r>
                        <a:rPr lang="en-US" smtClean="0"/>
                        <a:t>atención </a:t>
                      </a:r>
                      <a:r>
                        <a:rPr lang="en-US" dirty="0" err="1" smtClean="0"/>
                        <a:t>medica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urgente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sino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solamente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unidad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primeros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auxilios</a:t>
                      </a:r>
                      <a:r>
                        <a:rPr lang="en-US" baseline="0" dirty="0" smtClean="0"/>
                        <a:t> en el </a:t>
                      </a:r>
                      <a:r>
                        <a:rPr lang="en-US" baseline="0" dirty="0" err="1" smtClean="0"/>
                        <a:t>edificio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Durante </a:t>
                      </a:r>
                      <a:r>
                        <a:rPr lang="en-US" dirty="0" err="1" smtClean="0"/>
                        <a:t>horas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normales</a:t>
                      </a:r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De </a:t>
                      </a:r>
                      <a:r>
                        <a:rPr lang="en-US" baseline="0" dirty="0" err="1" smtClean="0"/>
                        <a:t>trabajo</a:t>
                      </a:r>
                      <a:r>
                        <a:rPr lang="en-US" baseline="0" dirty="0" smtClean="0"/>
                        <a:t>:  XXX-XXX-XXXX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Fuera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horas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normales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trabajo</a:t>
                      </a:r>
                      <a:r>
                        <a:rPr lang="en-US" baseline="0" dirty="0" smtClean="0"/>
                        <a:t>, fines de </a:t>
                      </a:r>
                      <a:r>
                        <a:rPr lang="en-US" baseline="0" dirty="0" err="1" smtClean="0"/>
                        <a:t>semana</a:t>
                      </a:r>
                      <a:r>
                        <a:rPr lang="en-US" baseline="0" dirty="0" smtClean="0"/>
                        <a:t> y </a:t>
                      </a:r>
                      <a:r>
                        <a:rPr lang="en-US" baseline="0" dirty="0" err="1" smtClean="0"/>
                        <a:t>dias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festivos</a:t>
                      </a:r>
                      <a:r>
                        <a:rPr lang="en-US" baseline="0" dirty="0" smtClean="0"/>
                        <a:t>: </a:t>
                      </a:r>
                    </a:p>
                    <a:p>
                      <a:pPr algn="ctr"/>
                      <a:r>
                        <a:rPr lang="en-US" baseline="0" dirty="0" smtClean="0"/>
                        <a:t>XXX-XXX-XXXX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5181600"/>
            <a:ext cx="8077200" cy="1447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1900" dirty="0" smtClean="0">
                <a:latin typeface="Times New Roman"/>
                <a:ea typeface="Calibri"/>
              </a:rPr>
              <a:t>Nota </a:t>
            </a:r>
            <a:r>
              <a:rPr lang="en-US" sz="1900" dirty="0" err="1" smtClean="0">
                <a:latin typeface="Times New Roman"/>
                <a:ea typeface="Calibri"/>
              </a:rPr>
              <a:t>importante</a:t>
            </a:r>
            <a:r>
              <a:rPr lang="en-US" sz="1900" dirty="0" smtClean="0">
                <a:latin typeface="Times New Roman"/>
                <a:ea typeface="Calibri"/>
              </a:rPr>
              <a:t>: Si el </a:t>
            </a:r>
            <a:r>
              <a:rPr lang="en-US" sz="1900" dirty="0" err="1" smtClean="0">
                <a:latin typeface="Times New Roman"/>
                <a:ea typeface="Calibri"/>
              </a:rPr>
              <a:t>accidente</a:t>
            </a:r>
            <a:r>
              <a:rPr lang="en-US" sz="1900" dirty="0" smtClean="0">
                <a:latin typeface="Times New Roman"/>
                <a:ea typeface="Calibri"/>
              </a:rPr>
              <a:t> ha </a:t>
            </a:r>
            <a:r>
              <a:rPr lang="en-US" sz="1900" dirty="0" err="1" smtClean="0">
                <a:latin typeface="Times New Roman"/>
                <a:ea typeface="Calibri"/>
              </a:rPr>
              <a:t>producido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contacto</a:t>
            </a:r>
            <a:r>
              <a:rPr lang="en-US" sz="1900" dirty="0" smtClean="0">
                <a:latin typeface="Times New Roman"/>
                <a:ea typeface="Calibri"/>
              </a:rPr>
              <a:t> con material </a:t>
            </a:r>
            <a:r>
              <a:rPr lang="en-US" sz="1900" dirty="0" err="1" smtClean="0">
                <a:latin typeface="Times New Roman"/>
                <a:ea typeface="Calibri"/>
              </a:rPr>
              <a:t>radioactivo</a:t>
            </a:r>
            <a:r>
              <a:rPr lang="en-US" sz="1900" dirty="0" smtClean="0">
                <a:latin typeface="Times New Roman"/>
                <a:ea typeface="Calibri"/>
              </a:rPr>
              <a:t>, no </a:t>
            </a:r>
            <a:r>
              <a:rPr lang="en-US" sz="1900" dirty="0" err="1" smtClean="0">
                <a:latin typeface="Times New Roman"/>
                <a:ea typeface="Calibri"/>
              </a:rPr>
              <a:t>abandone</a:t>
            </a:r>
            <a:r>
              <a:rPr lang="en-US" sz="1900" dirty="0" smtClean="0">
                <a:latin typeface="Times New Roman"/>
                <a:ea typeface="Calibri"/>
              </a:rPr>
              <a:t> el </a:t>
            </a:r>
            <a:r>
              <a:rPr lang="en-US" sz="1900" dirty="0" err="1" smtClean="0">
                <a:latin typeface="Times New Roman"/>
                <a:ea typeface="Calibri"/>
              </a:rPr>
              <a:t>lugar</a:t>
            </a:r>
            <a:r>
              <a:rPr lang="en-US" sz="1900" dirty="0" smtClean="0">
                <a:latin typeface="Times New Roman"/>
                <a:ea typeface="Calibri"/>
              </a:rPr>
              <a:t> a </a:t>
            </a:r>
            <a:r>
              <a:rPr lang="en-US" sz="1900" dirty="0" err="1" smtClean="0">
                <a:latin typeface="Times New Roman"/>
                <a:ea typeface="Calibri"/>
              </a:rPr>
              <a:t>menos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que</a:t>
            </a:r>
            <a:r>
              <a:rPr lang="en-US" sz="1900" dirty="0" smtClean="0">
                <a:latin typeface="Times New Roman"/>
                <a:ea typeface="Calibri"/>
              </a:rPr>
              <a:t> sea </a:t>
            </a:r>
            <a:r>
              <a:rPr lang="en-US" sz="1900" dirty="0" err="1" smtClean="0">
                <a:latin typeface="Times New Roman"/>
                <a:ea typeface="Calibri"/>
              </a:rPr>
              <a:t>peligroso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permanecer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alli</a:t>
            </a:r>
            <a:r>
              <a:rPr lang="en-US" sz="1900" dirty="0" smtClean="0">
                <a:latin typeface="Times New Roman"/>
                <a:ea typeface="Calibri"/>
              </a:rPr>
              <a:t>. </a:t>
            </a:r>
            <a:r>
              <a:rPr lang="en-US" sz="1900" dirty="0" err="1" smtClean="0">
                <a:latin typeface="Times New Roman"/>
                <a:ea typeface="Calibri"/>
              </a:rPr>
              <a:t>Avise</a:t>
            </a:r>
            <a:r>
              <a:rPr lang="en-US" sz="1900" dirty="0" smtClean="0">
                <a:latin typeface="Times New Roman"/>
                <a:ea typeface="Calibri"/>
              </a:rPr>
              <a:t> al </a:t>
            </a:r>
            <a:r>
              <a:rPr lang="en-US" sz="1900" dirty="0" err="1" smtClean="0">
                <a:latin typeface="Times New Roman"/>
                <a:ea typeface="Calibri"/>
              </a:rPr>
              <a:t>Ofical</a:t>
            </a:r>
            <a:r>
              <a:rPr lang="en-US" sz="1900" dirty="0" smtClean="0">
                <a:latin typeface="Times New Roman"/>
                <a:ea typeface="Calibri"/>
              </a:rPr>
              <a:t> de </a:t>
            </a:r>
            <a:r>
              <a:rPr lang="en-US" sz="1900" dirty="0" err="1" smtClean="0">
                <a:latin typeface="Times New Roman"/>
                <a:ea typeface="Calibri"/>
              </a:rPr>
              <a:t>Seguridad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Radioctiva</a:t>
            </a:r>
            <a:r>
              <a:rPr lang="en-US" sz="1900" dirty="0" smtClean="0">
                <a:latin typeface="Times New Roman"/>
                <a:ea typeface="Calibri"/>
              </a:rPr>
              <a:t> y </a:t>
            </a:r>
            <a:r>
              <a:rPr lang="en-US" sz="1900" dirty="0" err="1" smtClean="0">
                <a:latin typeface="Times New Roman"/>
                <a:ea typeface="Calibri"/>
              </a:rPr>
              <a:t>espere</a:t>
            </a:r>
            <a:r>
              <a:rPr lang="en-US" sz="1900" dirty="0" smtClean="0">
                <a:latin typeface="Times New Roman"/>
                <a:ea typeface="Calibri"/>
              </a:rPr>
              <a:t> a </a:t>
            </a:r>
            <a:r>
              <a:rPr lang="en-US" sz="1900" dirty="0" err="1" smtClean="0">
                <a:latin typeface="Times New Roman"/>
                <a:ea typeface="Calibri"/>
              </a:rPr>
              <a:t>que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llegue</a:t>
            </a:r>
            <a:r>
              <a:rPr lang="en-US" sz="1900" dirty="0" smtClean="0">
                <a:latin typeface="Times New Roman"/>
                <a:ea typeface="Calibri"/>
              </a:rPr>
              <a:t> el personal de </a:t>
            </a:r>
            <a:r>
              <a:rPr lang="en-US" sz="1900" dirty="0" err="1" smtClean="0">
                <a:latin typeface="Times New Roman"/>
                <a:ea typeface="Calibri"/>
              </a:rPr>
              <a:t>ayuda</a:t>
            </a:r>
            <a:r>
              <a:rPr lang="en-US" sz="1900" dirty="0" smtClean="0">
                <a:latin typeface="Times New Roman"/>
                <a:ea typeface="Calibri"/>
              </a:rPr>
              <a:t> (</a:t>
            </a:r>
            <a:r>
              <a:rPr lang="en-US" sz="1900" dirty="0" err="1" smtClean="0">
                <a:latin typeface="Times New Roman"/>
                <a:ea typeface="Calibri"/>
              </a:rPr>
              <a:t>socorro</a:t>
            </a:r>
            <a:r>
              <a:rPr lang="en-US" sz="1900" dirty="0" smtClean="0">
                <a:latin typeface="Times New Roman"/>
                <a:ea typeface="Calibri"/>
              </a:rPr>
              <a:t>). </a:t>
            </a:r>
          </a:p>
          <a:p>
            <a:r>
              <a:rPr lang="en-US" sz="1900" dirty="0" err="1" smtClean="0">
                <a:latin typeface="Times New Roman"/>
                <a:ea typeface="Calibri"/>
              </a:rPr>
              <a:t>Esto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evitara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dirty="0" err="1" smtClean="0">
                <a:latin typeface="Times New Roman"/>
                <a:ea typeface="Calibri"/>
              </a:rPr>
              <a:t>que</a:t>
            </a:r>
            <a:r>
              <a:rPr lang="en-US" sz="1900" dirty="0" smtClean="0">
                <a:latin typeface="Times New Roman"/>
                <a:ea typeface="Calibri"/>
              </a:rPr>
              <a:t> </a:t>
            </a:r>
            <a:r>
              <a:rPr lang="en-US" sz="1900" smtClean="0">
                <a:latin typeface="Times New Roman"/>
                <a:ea typeface="Calibri"/>
              </a:rPr>
              <a:t>la </a:t>
            </a:r>
            <a:r>
              <a:rPr lang="en-US" sz="1900" smtClean="0">
                <a:latin typeface="Times New Roman"/>
                <a:ea typeface="Calibri"/>
              </a:rPr>
              <a:t>contaminación </a:t>
            </a:r>
            <a:r>
              <a:rPr lang="en-US" sz="1900" dirty="0" smtClean="0">
                <a:latin typeface="Times New Roman"/>
                <a:ea typeface="Calibri"/>
              </a:rPr>
              <a:t>se </a:t>
            </a:r>
            <a:r>
              <a:rPr lang="en-US" sz="1900" dirty="0" err="1" smtClean="0">
                <a:latin typeface="Times New Roman"/>
                <a:ea typeface="Calibri"/>
              </a:rPr>
              <a:t>extienda</a:t>
            </a:r>
            <a:r>
              <a:rPr lang="en-US" sz="1900" dirty="0" smtClean="0">
                <a:latin typeface="Times New Roman"/>
                <a:ea typeface="Calibri"/>
              </a:rPr>
              <a:t>.</a:t>
            </a:r>
            <a:endParaRPr lang="en-US" sz="1900" dirty="0">
              <a:latin typeface="Times New Roman"/>
              <a:ea typeface="Calibri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4191000" cy="228600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21 de Noviembre de 2008 auxiliares de seguridad radiológica de Formación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459</TotalTime>
  <Words>738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Firelight</vt:lpstr>
      <vt:lpstr>Cursillo de instrucción de seguridad sobre radiación para el personal auxiliar (subalterno)</vt:lpstr>
      <vt:lpstr>Objetivos del cursillo</vt:lpstr>
      <vt:lpstr>Señales y etiquetas advirtiendo del peligro de radiación</vt:lpstr>
      <vt:lpstr>Regla principal mientras se trabaja en un laboratorio con materiales radioactivos</vt:lpstr>
      <vt:lpstr>¿Qué es la radiación?  Radiación es la transferencia de energía</vt:lpstr>
      <vt:lpstr>¿Dónde se encuentra radiación?</vt:lpstr>
      <vt:lpstr>La radiación natural mas la producida en Estados Unidos se eleva a entre 250 y 400 mrems anualmente</vt:lpstr>
      <vt:lpstr>Reglas básicas para trabajar en laboratorios con materiales radiactivos</vt:lpstr>
      <vt:lpstr>Procedimientos de emergencia para accidentes derrames ilo Derrames</vt:lpstr>
      <vt:lpstr>Slide 10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Radiation-Man</dc:title>
  <dc:creator>William L Freeman</dc:creator>
  <cp:lastModifiedBy>jwilliams</cp:lastModifiedBy>
  <cp:revision>16</cp:revision>
  <dcterms:created xsi:type="dcterms:W3CDTF">2008-11-21T17:37:12Z</dcterms:created>
  <dcterms:modified xsi:type="dcterms:W3CDTF">2008-12-16T19:14:29Z</dcterms:modified>
</cp:coreProperties>
</file>