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229" r:id="rId2"/>
    <p:sldMasterId id="2147484242" r:id="rId3"/>
    <p:sldMasterId id="2147484254" r:id="rId4"/>
    <p:sldMasterId id="2147484217" r:id="rId5"/>
    <p:sldMasterId id="2147483652" r:id="rId6"/>
    <p:sldMasterId id="2147483650" r:id="rId7"/>
  </p:sldMasterIdLst>
  <p:notesMasterIdLst>
    <p:notesMasterId r:id="rId25"/>
  </p:notesMasterIdLst>
  <p:handoutMasterIdLst>
    <p:handoutMasterId r:id="rId26"/>
  </p:handoutMasterIdLst>
  <p:sldIdLst>
    <p:sldId id="339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545" r:id="rId21"/>
    <p:sldId id="539" r:id="rId22"/>
    <p:sldId id="547" r:id="rId23"/>
    <p:sldId id="542" r:id="rId24"/>
  </p:sldIdLst>
  <p:sldSz cx="9144000" cy="6858000" type="screen4x3"/>
  <p:notesSz cx="6934200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3F53D"/>
    <a:srgbClr val="FFFF00"/>
    <a:srgbClr val="006600"/>
    <a:srgbClr val="339933"/>
    <a:srgbClr val="006666"/>
    <a:srgbClr val="0000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78" autoAdjust="0"/>
    <p:restoredTop sz="94761" autoAdjust="0"/>
  </p:normalViewPr>
  <p:slideViewPr>
    <p:cSldViewPr>
      <p:cViewPr>
        <p:scale>
          <a:sx n="66" d="100"/>
          <a:sy n="66" d="100"/>
        </p:scale>
        <p:origin x="-62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76" y="-90"/>
      </p:cViewPr>
      <p:guideLst>
        <p:guide orient="horz" pos="2911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581F6C8-E46F-42F9-A273-A41FC8880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4675"/>
            <a:ext cx="50863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CD0B24E-44C8-4AEA-ACBE-D8885CF39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Test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3B2E0-6F90-46F6-93FE-5F5B24137B3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1CF3E-7FC8-44B4-BD06-4D2972ADD25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 smtClean="0"/>
              <a:t>Yonehara-AAC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C302-8837-4F99-868B-A2AEB6276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C3F0-DB5D-4990-B886-A16254E35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87284-E835-47D6-95B8-07E8C10F8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9D3F6-B1C3-4451-AE6B-2C7D6AE05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573F-78BE-4051-BBB1-B7AA8A890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91CDAA-1216-4358-B914-881E2E2567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9E0C-2618-4AFB-8AA5-E967830D9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125B8-0212-4487-B1D8-C2FA909AF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0429-49E8-4EA7-9D12-1E57CE140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1D50-228C-4AFF-B680-4B1F4486E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31EB-1540-4841-94FC-B66FE1147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4582-D587-4577-BFE4-B80DB5430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10D1-A757-484F-9783-816225ADF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59E3-6F56-4827-9D15-14E621F3E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599F-E70A-4461-A0DB-E8FC3AED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5600-5D49-43F9-B39E-71C35C763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5D38-1A9E-4CBC-96E4-E92680843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7EA0-9104-4BE9-A924-253B1DBA7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DC02-26EA-4115-9045-471920AE7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D5B3A-284F-4CEC-A074-B7C84D245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8D94C-B9D9-4CF7-AF27-16E6C06C8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EAB2-6DAC-4F28-83A1-6F7D55BA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D6D9-0732-4208-B37A-59C14C725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8334-28BD-4C46-AD25-1D174D1E1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22362-42C4-4506-BAFD-6809FBE11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E23A-E8BA-4966-91FD-06557029D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CFF2-0103-4A75-A094-490185445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788-E2A8-40C7-9FBD-E6DB10091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6469-5DF8-4237-A5B1-105D8B45C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FF69-D065-4CC6-9E48-98C54C3C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ADC7-6360-4A42-99C1-D06B088F2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38CB-15A3-4DC3-A9A0-3680674B8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E7F1B-08A6-493A-916A-99FCE30E5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70EE-4B5B-44C2-97A6-4E0966C50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819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8591CDAA-1216-4358-B914-881E2E256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ill Sans" pitchFamily="34" charset="0"/>
            </a:endParaRPr>
          </a:p>
        </p:txBody>
      </p:sp>
      <p:pic>
        <p:nvPicPr>
          <p:cNvPr id="8199" name="Picture 24" descr="f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grpSp>
        <p:nvGrpSpPr>
          <p:cNvPr id="16" name="Group 33"/>
          <p:cNvGrpSpPr>
            <a:grpSpLocks/>
          </p:cNvGrpSpPr>
          <p:nvPr userDrawn="1"/>
        </p:nvGrpSpPr>
        <p:grpSpPr bwMode="auto">
          <a:xfrm>
            <a:off x="0" y="0"/>
            <a:ext cx="1905000" cy="838200"/>
            <a:chOff x="3840" y="3216"/>
            <a:chExt cx="1440" cy="624"/>
          </a:xfrm>
        </p:grpSpPr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9" name="Oval 35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6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152" y="624"/>
                <a:ext cx="960" cy="1200"/>
              </a:xfrm>
              <a:prstGeom prst="rect">
                <a:avLst/>
              </a:prstGeom>
              <a:solidFill>
                <a:schemeClr val="accent2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WordArt 3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r>
                  <a:rPr lang="en-US" sz="5400" b="1" i="1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chemeClr val="accent2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6" r:id="rId3"/>
    <p:sldLayoutId id="2147484092" r:id="rId4"/>
    <p:sldLayoutId id="2147484091" r:id="rId5"/>
    <p:sldLayoutId id="2147484090" r:id="rId6"/>
    <p:sldLayoutId id="2147484089" r:id="rId7"/>
    <p:sldLayoutId id="2147484088" r:id="rId8"/>
    <p:sldLayoutId id="2147484087" r:id="rId9"/>
    <p:sldLayoutId id="2147484086" r:id="rId10"/>
    <p:sldLayoutId id="2147484085" r:id="rId11"/>
    <p:sldLayoutId id="214748408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057A5558-11BE-4E27-907F-D7DF8F93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2" r:id="rId2"/>
    <p:sldLayoutId id="2147484101" r:id="rId3"/>
    <p:sldLayoutId id="2147484100" r:id="rId4"/>
    <p:sldLayoutId id="2147484099" r:id="rId5"/>
    <p:sldLayoutId id="2147484098" r:id="rId6"/>
    <p:sldLayoutId id="2147484097" r:id="rId7"/>
    <p:sldLayoutId id="2147484096" r:id="rId8"/>
    <p:sldLayoutId id="2147484095" r:id="rId9"/>
    <p:sldLayoutId id="2147484094" r:id="rId10"/>
    <p:sldLayoutId id="214748409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F396B461-4734-47E5-ABFB-A2921E9DC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3" r:id="rId2"/>
    <p:sldLayoutId id="2147484112" r:id="rId3"/>
    <p:sldLayoutId id="2147484111" r:id="rId4"/>
    <p:sldLayoutId id="2147484110" r:id="rId5"/>
    <p:sldLayoutId id="2147484109" r:id="rId6"/>
    <p:sldLayoutId id="2147484108" r:id="rId7"/>
    <p:sldLayoutId id="2147484107" r:id="rId8"/>
    <p:sldLayoutId id="2147484106" r:id="rId9"/>
    <p:sldLayoutId id="2147484105" r:id="rId10"/>
    <p:sldLayoutId id="214748410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  <a:endParaRPr lang="en-US" altLang="en-US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5E25AE-BD3B-40CD-8AC8-76E8FF511A4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355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Yonehara-AAC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629400" cy="635000"/>
          </a:xfrm>
        </p:spPr>
        <p:txBody>
          <a:bodyPr/>
          <a:lstStyle/>
          <a:p>
            <a:r>
              <a:rPr lang="en-US" altLang="en-US" smtClean="0">
                <a:latin typeface="Trebuchet MS" pitchFamily="34" charset="0"/>
              </a:rPr>
              <a:t>AAC Meeting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endParaRPr lang="en-US" altLang="en-US" sz="2200" b="1" dirty="0" smtClean="0">
              <a:latin typeface="Arial" pitchFamily="34" charset="0"/>
            </a:endParaRPr>
          </a:p>
          <a:p>
            <a:endParaRPr lang="en-US" altLang="en-US" sz="2200" b="1" dirty="0" smtClean="0">
              <a:latin typeface="Arial" pitchFamily="34" charset="0"/>
            </a:endParaRPr>
          </a:p>
          <a:p>
            <a:endParaRPr lang="en-US" altLang="en-US" sz="2200" b="1" dirty="0" smtClean="0">
              <a:latin typeface="Arial" pitchFamily="34" charset="0"/>
            </a:endParaRPr>
          </a:p>
          <a:p>
            <a:pPr>
              <a:buFont typeface="Symbol" pitchFamily="18" charset="2"/>
              <a:buNone/>
            </a:pPr>
            <a:endParaRPr lang="en-US" altLang="en-US" b="1" dirty="0" smtClean="0">
              <a:latin typeface="Arial" pitchFamily="34" charset="0"/>
            </a:endParaRPr>
          </a:p>
          <a:p>
            <a:endParaRPr lang="en-US" altLang="en-US" dirty="0" smtClean="0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153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Design of the MANX experiment</a:t>
            </a:r>
            <a:endParaRPr lang="en-US" sz="340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60" name="Text Box 5"/>
          <p:cNvSpPr txBox="1">
            <a:spLocks noChangeArrowheads="1"/>
          </p:cNvSpPr>
          <p:nvPr/>
        </p:nvSpPr>
        <p:spPr bwMode="auto">
          <a:xfrm>
            <a:off x="685800" y="3886200"/>
            <a:ext cx="78486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Symbol" pitchFamily="18" charset="2"/>
              <a:buNone/>
            </a:pPr>
            <a:r>
              <a:rPr lang="en-US" altLang="en-US" sz="2400" b="0" dirty="0" err="1" smtClean="0">
                <a:solidFill>
                  <a:srgbClr val="006600"/>
                </a:solidFill>
                <a:latin typeface="Comic Sans MS" pitchFamily="66" charset="0"/>
              </a:rPr>
              <a:t>Katsuya</a:t>
            </a:r>
            <a:r>
              <a:rPr lang="en-US" altLang="en-US" sz="2400" b="0" dirty="0" smtClean="0">
                <a:solidFill>
                  <a:srgbClr val="006600"/>
                </a:solidFill>
                <a:latin typeface="Comic Sans MS" pitchFamily="66" charset="0"/>
              </a:rPr>
              <a:t> Yonehara</a:t>
            </a:r>
            <a:endParaRPr lang="en-US" altLang="en-US" sz="2400" b="0" baseline="30000" dirty="0">
              <a:solidFill>
                <a:srgbClr val="0066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Symbol" pitchFamily="18" charset="2"/>
              <a:buNone/>
            </a:pPr>
            <a:r>
              <a:rPr lang="en-US" altLang="en-US" sz="2400" b="0" dirty="0" smtClean="0">
                <a:solidFill>
                  <a:srgbClr val="006600"/>
                </a:solidFill>
                <a:latin typeface="Comic Sans MS" pitchFamily="66" charset="0"/>
              </a:rPr>
              <a:t>Fermilab APC</a:t>
            </a:r>
            <a:endParaRPr lang="en-US" altLang="en-US" sz="2400" b="0" baseline="30000" dirty="0">
              <a:solidFill>
                <a:srgbClr val="0066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Symbol" pitchFamily="18" charset="2"/>
              <a:buNone/>
            </a:pPr>
            <a:r>
              <a:rPr lang="en-US" sz="2400" b="0" dirty="0">
                <a:solidFill>
                  <a:srgbClr val="006600"/>
                </a:solidFill>
                <a:latin typeface="Comic Sans MS" pitchFamily="66" charset="0"/>
              </a:rPr>
              <a:t>February 4, 2009</a:t>
            </a:r>
            <a:endParaRPr lang="en-US" altLang="en-US" sz="2400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304800" y="64008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616148"/>
          </a:xfrm>
          <a:ln/>
        </p:spPr>
        <p:txBody>
          <a:bodyPr/>
          <a:lstStyle/>
          <a:p>
            <a:r>
              <a:rPr lang="en-US" sz="3400" dirty="0" smtClean="0"/>
              <a:t>     Compact </a:t>
            </a:r>
            <a:r>
              <a:rPr lang="en-US" sz="3400" dirty="0"/>
              <a:t>dielectric RF for HCC</a:t>
            </a: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" y="1000125"/>
            <a:ext cx="2625328" cy="210182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4580" name="Rectangle 4"/>
          <p:cNvSpPr>
            <a:spLocks/>
          </p:cNvSpPr>
          <p:nvPr/>
        </p:nvSpPr>
        <p:spPr bwMode="auto">
          <a:xfrm>
            <a:off x="1196578" y="1750219"/>
            <a:ext cx="942885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Cu/Steel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1250157" y="2339578"/>
            <a:ext cx="1018225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ceramics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1250156" y="2661047"/>
            <a:ext cx="967571" cy="1692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100" dirty="0" smtClean="0">
                <a:latin typeface="Times New Roman Bold" charset="0"/>
                <a:cs typeface="Times New Roman Bold" charset="0"/>
                <a:sym typeface="Times New Roman Bold" charset="0"/>
              </a:rPr>
              <a:t>Vacuum/H/He</a:t>
            </a:r>
            <a:endParaRPr lang="en-US" sz="1100" dirty="0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4455914" y="1205508"/>
            <a:ext cx="2732484" cy="107156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 anchor="ctr"/>
          <a:lstStyle/>
          <a:p>
            <a:pPr marL="27905"/>
            <a:r>
              <a:rPr lang="en-US" sz="17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361MHz Cavity</a:t>
            </a:r>
          </a:p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(28.6 cm radius for 400 MHz pillbox cavity) </a:t>
            </a:r>
          </a:p>
        </p:txBody>
      </p:sp>
      <p:pic>
        <p:nvPicPr>
          <p:cNvPr id="24584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4963" y="1098351"/>
            <a:ext cx="5331023" cy="3750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85" name="Rectangle 9"/>
          <p:cNvSpPr>
            <a:spLocks/>
          </p:cNvSpPr>
          <p:nvPr/>
        </p:nvSpPr>
        <p:spPr bwMode="auto">
          <a:xfrm>
            <a:off x="6956227" y="1004590"/>
            <a:ext cx="2044898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dirty="0">
                <a:ea typeface="Gill Sans" charset="0"/>
                <a:cs typeface="Gill Sans" charset="0"/>
              </a:rPr>
              <a:t>ceramics</a:t>
            </a:r>
          </a:p>
          <a:p>
            <a:r>
              <a:rPr lang="en-US" sz="1700" dirty="0">
                <a:ea typeface="Gill Sans" charset="0"/>
                <a:cs typeface="Gill Sans" charset="0"/>
              </a:rPr>
              <a:t>(dielectric material)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4839891" y="2312789"/>
            <a:ext cx="2205633" cy="1053703"/>
          </a:xfrm>
          <a:prstGeom prst="rect">
            <a:avLst/>
          </a:prstGeom>
          <a:solidFill>
            <a:schemeClr val="accent1">
              <a:alpha val="15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rot="10800000" flipH="1">
            <a:off x="6670476" y="1553765"/>
            <a:ext cx="928688" cy="100905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5938242" y="2330648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4589" name="Rectangle 13"/>
          <p:cNvSpPr>
            <a:spLocks/>
          </p:cNvSpPr>
          <p:nvPr/>
        </p:nvSpPr>
        <p:spPr bwMode="auto">
          <a:xfrm>
            <a:off x="5992937" y="3495973"/>
            <a:ext cx="620363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16 cm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457200" y="4953000"/>
            <a:ext cx="8284319" cy="123110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>
              <a:buSzPct val="125000"/>
              <a:buFont typeface="Gill Sans" charset="0"/>
              <a:buChar char="•"/>
            </a:pPr>
            <a:r>
              <a:rPr lang="en-US" dirty="0">
                <a:ea typeface="Gill Sans" charset="0"/>
                <a:cs typeface="Gill Sans" charset="0"/>
              </a:rPr>
              <a:t> Lower frequency RF structure makes larger RF bucket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dirty="0">
                <a:ea typeface="Gill Sans" charset="0"/>
                <a:cs typeface="Gill Sans" charset="0"/>
              </a:rPr>
              <a:t> Reduce transverse size of RF cell by using dielectric material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dirty="0">
                <a:ea typeface="Gill Sans" charset="0"/>
                <a:cs typeface="Gill Sans" charset="0"/>
              </a:rPr>
              <a:t> Gap between RF cell and HS coil is used for power line, thermal </a:t>
            </a:r>
          </a:p>
          <a:p>
            <a:pPr algn="l"/>
            <a:r>
              <a:rPr lang="en-US" dirty="0">
                <a:ea typeface="Gill Sans" charset="0"/>
                <a:cs typeface="Gill Sans" charset="0"/>
              </a:rPr>
              <a:t>   isolation, high pressure wall, </a:t>
            </a:r>
            <a:r>
              <a:rPr lang="en-US" dirty="0" smtClean="0">
                <a:ea typeface="Gill Sans" charset="0"/>
                <a:cs typeface="Gill Sans" charset="0"/>
              </a:rPr>
              <a:t>etc.  </a:t>
            </a:r>
            <a:r>
              <a:rPr lang="en-US" b="0" dirty="0" smtClean="0">
                <a:latin typeface="+mn-lt"/>
                <a:ea typeface="Gill Sans" charset="0"/>
                <a:cs typeface="Gill Sans" charset="0"/>
              </a:rPr>
              <a:t>(w. </a:t>
            </a:r>
            <a:r>
              <a:rPr lang="en-US" b="0" dirty="0" err="1" smtClean="0">
                <a:latin typeface="+mn-lt"/>
                <a:ea typeface="Gill Sans" charset="0"/>
                <a:cs typeface="Gill Sans" charset="0"/>
              </a:rPr>
              <a:t>Popovic</a:t>
            </a:r>
            <a:r>
              <a:rPr lang="en-US" b="0" dirty="0" smtClean="0">
                <a:latin typeface="+mn-lt"/>
                <a:ea typeface="Gill Sans" charset="0"/>
                <a:cs typeface="Gill Sans" charset="0"/>
              </a:rPr>
              <a:t>, </a:t>
            </a:r>
            <a:r>
              <a:rPr lang="en-US" b="0" dirty="0" err="1" smtClean="0">
                <a:latin typeface="+mn-lt"/>
                <a:ea typeface="Gill Sans" charset="0"/>
                <a:cs typeface="Gill Sans" charset="0"/>
              </a:rPr>
              <a:t>Moretti</a:t>
            </a:r>
            <a:r>
              <a:rPr lang="en-US" b="0" dirty="0" smtClean="0">
                <a:latin typeface="+mn-lt"/>
                <a:ea typeface="Gill Sans" charset="0"/>
                <a:cs typeface="Gill Sans" charset="0"/>
              </a:rPr>
              <a:t>, </a:t>
            </a:r>
            <a:r>
              <a:rPr lang="en-US" b="0" dirty="0" err="1" smtClean="0">
                <a:latin typeface="+mn-lt"/>
                <a:ea typeface="Gill Sans" charset="0"/>
                <a:cs typeface="Gill Sans" charset="0"/>
              </a:rPr>
              <a:t>Neubauer</a:t>
            </a:r>
            <a:r>
              <a:rPr lang="en-US" b="0" dirty="0" smtClean="0">
                <a:latin typeface="+mn-lt"/>
                <a:ea typeface="Gill Sans" charset="0"/>
                <a:cs typeface="Gill Sans" charset="0"/>
              </a:rPr>
              <a:t>)</a:t>
            </a:r>
            <a:endParaRPr lang="en-US" b="0" dirty="0">
              <a:latin typeface="+mn-lt"/>
              <a:ea typeface="Gill Sans" charset="0"/>
              <a:cs typeface="Gill Sans" charset="0"/>
            </a:endParaRPr>
          </a:p>
        </p:txBody>
      </p:sp>
      <p:pic>
        <p:nvPicPr>
          <p:cNvPr id="24591" name="Picture 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946" y="3250406"/>
            <a:ext cx="3154412" cy="14466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705445"/>
          </a:xfrm>
          <a:ln/>
        </p:spPr>
        <p:txBody>
          <a:bodyPr/>
          <a:lstStyle/>
          <a:p>
            <a:r>
              <a:rPr lang="en-US" sz="3400" dirty="0"/>
              <a:t>Design MANX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8124562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4098727" cy="252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10000"/>
            <a:ext cx="3302514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8172" y="3810000"/>
            <a:ext cx="3325905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257800" y="1066800"/>
            <a:ext cx="2072683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 dirty="0">
                <a:ea typeface="Gill Sans" charset="0"/>
                <a:cs typeface="Gill Sans" charset="0"/>
              </a:rPr>
              <a:t>6D Cooling factor: 2</a:t>
            </a: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724400" y="1447800"/>
            <a:ext cx="4419599" cy="64633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>
              <a:buSzPct val="125000"/>
            </a:pPr>
            <a:r>
              <a:rPr lang="en-US" sz="1400" dirty="0" smtClean="0">
                <a:ea typeface="Gill Sans" charset="0"/>
                <a:cs typeface="Gill Sans" charset="0"/>
              </a:rPr>
              <a:t>Transverse </a:t>
            </a:r>
            <a:r>
              <a:rPr lang="en-US" sz="1400" dirty="0">
                <a:ea typeface="Gill Sans" charset="0"/>
                <a:cs typeface="Gill Sans" charset="0"/>
              </a:rPr>
              <a:t>&amp; </a:t>
            </a:r>
            <a:r>
              <a:rPr lang="en-US" sz="1400" dirty="0" smtClean="0">
                <a:ea typeface="Gill Sans" charset="0"/>
                <a:cs typeface="Gill Sans" charset="0"/>
              </a:rPr>
              <a:t>Longitudinal Cooling </a:t>
            </a:r>
            <a:r>
              <a:rPr lang="en-US" sz="1400" dirty="0">
                <a:ea typeface="Gill Sans" charset="0"/>
                <a:cs typeface="Gill Sans" charset="0"/>
              </a:rPr>
              <a:t>factors: ~</a:t>
            </a:r>
            <a:r>
              <a:rPr lang="en-US" sz="1400" dirty="0" smtClean="0">
                <a:ea typeface="Gill Sans" charset="0"/>
                <a:cs typeface="Gill Sans" charset="0"/>
              </a:rPr>
              <a:t>1.3</a:t>
            </a:r>
          </a:p>
          <a:p>
            <a:pPr algn="l">
              <a:buSzPct val="125000"/>
            </a:pPr>
            <a:endParaRPr lang="en-US" sz="1400" dirty="0">
              <a:ea typeface="Gill Sans" charset="0"/>
              <a:cs typeface="Gill Sans" charset="0"/>
            </a:endParaRPr>
          </a:p>
          <a:p>
            <a:pPr algn="l">
              <a:buSzPct val="125000"/>
              <a:buFont typeface="Gill Sans" charset="0"/>
              <a:buChar char="•"/>
            </a:pPr>
            <a:endParaRPr lang="en-US" sz="1400" dirty="0"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625078"/>
          </a:xfrm>
          <a:ln/>
        </p:spPr>
        <p:txBody>
          <a:bodyPr/>
          <a:lstStyle/>
          <a:p>
            <a:r>
              <a:rPr lang="en-US" sz="3400" dirty="0"/>
              <a:t>Mount MANX at RAL beamline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90600"/>
            <a:ext cx="6661547" cy="3500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6688336" cy="1518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352800" y="48006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5334000" y="48006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905000" y="47244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6858000" y="47244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505200" y="4572000"/>
            <a:ext cx="1766509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MANX cooling section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1905000" y="4572000"/>
            <a:ext cx="1368965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Matching section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5486400" y="4572000"/>
            <a:ext cx="1368965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Matching section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859732" y="1848445"/>
            <a:ext cx="1766509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MANX cooling section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810000" y="21336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5181600" y="16764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438400" y="27432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6172200" y="12954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4266158" y="1241227"/>
            <a:ext cx="1368965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Matching section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1783705" y="2437805"/>
            <a:ext cx="1368965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Matching section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1215554" y="4063008"/>
            <a:ext cx="1538883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MICE Spectrometer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5635749" y="2107406"/>
            <a:ext cx="1538883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MICE Spectrometer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884039" y="0"/>
            <a:ext cx="8054578" cy="1393031"/>
          </a:xfrm>
          <a:ln/>
        </p:spPr>
        <p:txBody>
          <a:bodyPr/>
          <a:lstStyle/>
          <a:p>
            <a:r>
              <a:rPr lang="en-US" sz="3400" dirty="0"/>
              <a:t>Key parameters to test </a:t>
            </a:r>
            <a:r>
              <a:rPr lang="en-US" sz="3400" dirty="0" smtClean="0"/>
              <a:t>HCC theory</a:t>
            </a:r>
            <a:endParaRPr lang="en-US" sz="3400" dirty="0"/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759023" y="1477863"/>
            <a:ext cx="2071688" cy="30360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Measure six variables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609600" y="2736949"/>
            <a:ext cx="8305800" cy="208954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Emittance Exchange is the key parameter in this theory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There is a correlation between scattering angle and energy straggling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Simulation does not involve this correlation</a:t>
            </a:r>
            <a:endParaRPr lang="en-US" sz="17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solidFill>
                  <a:srgbClr val="FF000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 We need to know how much this correlation </a:t>
            </a:r>
            <a:r>
              <a:rPr lang="en-US" sz="1700" dirty="0" smtClean="0">
                <a:solidFill>
                  <a:srgbClr val="FF000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affects the </a:t>
            </a:r>
            <a:r>
              <a:rPr lang="en-US" sz="1700" dirty="0">
                <a:solidFill>
                  <a:srgbClr val="FF000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emittance exchange</a:t>
            </a:r>
            <a:endParaRPr lang="en-US" sz="1700" dirty="0">
              <a:latin typeface="Times New Roman Italic" charset="0"/>
              <a:cs typeface="Times New Roman Italic" charset="0"/>
              <a:sym typeface="Times New Roman Italic" charset="0"/>
            </a:endParaRP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latin typeface="Times New Roman Italic" charset="0"/>
                <a:cs typeface="Times New Roman Italic" charset="0"/>
                <a:sym typeface="Times New Roman Italic" charset="0"/>
              </a:rPr>
              <a:t> s </a:t>
            </a:r>
            <a:r>
              <a:rPr lang="en-US" sz="1700" i="1" dirty="0">
                <a:ea typeface="Gill Sans" charset="0"/>
                <a:cs typeface="Gill Sans" charset="0"/>
              </a:rPr>
              <a:t>and</a:t>
            </a:r>
            <a:r>
              <a:rPr lang="en-US" sz="1700" dirty="0">
                <a:latin typeface="Times New Roman Italic" charset="0"/>
                <a:cs typeface="Times New Roman Italic" charset="0"/>
                <a:sym typeface="Times New Roman Italic" charset="0"/>
              </a:rPr>
              <a:t> t</a:t>
            </a:r>
            <a:r>
              <a:rPr lang="en-US" sz="1700" dirty="0">
                <a:ea typeface="Gill Sans" charset="0"/>
                <a:cs typeface="Gill Sans" charset="0"/>
              </a:rPr>
              <a:t> are the most sensitive parameters for emittance exchange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We need a very fast </a:t>
            </a:r>
            <a:r>
              <a:rPr lang="en-US" sz="1700" dirty="0" err="1">
                <a:ea typeface="Gill Sans" charset="0"/>
                <a:cs typeface="Gill Sans" charset="0"/>
              </a:rPr>
              <a:t>ToF</a:t>
            </a:r>
            <a:r>
              <a:rPr lang="en-US" sz="1700" dirty="0">
                <a:ea typeface="Gill Sans" charset="0"/>
                <a:cs typeface="Gill Sans" charset="0"/>
              </a:rPr>
              <a:t> counter and tracker system in cooling section to </a:t>
            </a:r>
            <a:r>
              <a:rPr lang="en-US" sz="1700" dirty="0" smtClean="0">
                <a:ea typeface="Gill Sans" charset="0"/>
                <a:cs typeface="Gill Sans" charset="0"/>
              </a:rPr>
              <a:t>measure </a:t>
            </a:r>
            <a:r>
              <a:rPr lang="en-US" sz="1700" dirty="0">
                <a:latin typeface="Times New Roman Italic" charset="0"/>
                <a:cs typeface="Times New Roman Italic" charset="0"/>
                <a:sym typeface="Times New Roman Italic" charset="0"/>
              </a:rPr>
              <a:t>s</a:t>
            </a:r>
            <a:r>
              <a:rPr lang="en-US" sz="1700" dirty="0">
                <a:ea typeface="Gill Sans" charset="0"/>
                <a:cs typeface="Gill Sans" charset="0"/>
              </a:rPr>
              <a:t> and </a:t>
            </a:r>
            <a:r>
              <a:rPr lang="en-US" sz="1700" dirty="0">
                <a:latin typeface="Times New Roman Italic" charset="0"/>
                <a:cs typeface="Times New Roman Italic" charset="0"/>
                <a:sym typeface="Times New Roman Italic" charset="0"/>
              </a:rPr>
              <a:t>t</a:t>
            </a:r>
            <a:r>
              <a:rPr lang="en-US" sz="1700" dirty="0">
                <a:ea typeface="Gill Sans" charset="0"/>
                <a:cs typeface="Gill Sans" charset="0"/>
              </a:rPr>
              <a:t> precisely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Measurement will be done </a:t>
            </a:r>
            <a:r>
              <a:rPr lang="en-US" sz="1700" dirty="0" smtClean="0">
                <a:ea typeface="Gill Sans" charset="0"/>
                <a:cs typeface="Gill Sans" charset="0"/>
              </a:rPr>
              <a:t>without cooling </a:t>
            </a:r>
            <a:r>
              <a:rPr lang="en-US" sz="1700" dirty="0">
                <a:ea typeface="Gill Sans" charset="0"/>
                <a:cs typeface="Gill Sans" charset="0"/>
              </a:rPr>
              <a:t>material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8134945" y="6264176"/>
            <a:ext cx="243656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14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19200"/>
            <a:ext cx="3107531" cy="78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60"/>
            <a:ext cx="7358063" cy="821531"/>
          </a:xfrm>
          <a:ln/>
        </p:spPr>
        <p:txBody>
          <a:bodyPr/>
          <a:lstStyle/>
          <a:p>
            <a:r>
              <a:rPr lang="en-US" sz="3400" dirty="0" smtClean="0"/>
              <a:t>     </a:t>
            </a:r>
            <a:r>
              <a:rPr lang="en-US" sz="3400" dirty="0" err="1" smtClean="0"/>
              <a:t>ToF</a:t>
            </a:r>
            <a:r>
              <a:rPr lang="en-US" sz="3400" dirty="0" smtClean="0"/>
              <a:t> </a:t>
            </a:r>
            <a:r>
              <a:rPr lang="en-US" sz="3400" dirty="0"/>
              <a:t>in HCC and pure solenoid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571" y="2598539"/>
            <a:ext cx="3948038" cy="20181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661297"/>
            <a:ext cx="3930179" cy="2009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/>
          </p:cNvSpPr>
          <p:nvPr/>
        </p:nvSpPr>
        <p:spPr bwMode="auto">
          <a:xfrm>
            <a:off x="4232672" y="3295055"/>
            <a:ext cx="1812727" cy="33039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Lucida Grande" charset="0"/>
                <a:cs typeface="Lucida Grande" charset="0"/>
              </a:rPr>
              <a:t>Blue: </a:t>
            </a:r>
            <a:r>
              <a:rPr lang="en-US" sz="1700" dirty="0" err="1">
                <a:ea typeface="Lucida Grande" charset="0"/>
                <a:cs typeface="Lucida Grande" charset="0"/>
              </a:rPr>
              <a:t>Δp</a:t>
            </a:r>
            <a:r>
              <a:rPr lang="en-US" sz="1700" dirty="0">
                <a:ea typeface="Lucida Grande" charset="0"/>
                <a:cs typeface="Lucida Grande" charset="0"/>
              </a:rPr>
              <a:t> = -10 %</a:t>
            </a: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6188274" y="3679031"/>
            <a:ext cx="2119170" cy="3847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 dirty="0">
                <a:ea typeface="Gill Sans" charset="0"/>
                <a:cs typeface="Gill Sans" charset="0"/>
              </a:rPr>
              <a:t>Pure solenoid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5943600" y="5638800"/>
            <a:ext cx="2377254" cy="3847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 dirty="0">
                <a:ea typeface="Gill Sans" charset="0"/>
                <a:cs typeface="Gill Sans" charset="0"/>
              </a:rPr>
              <a:t>HCC (kappa =1)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685800" y="914400"/>
            <a:ext cx="8001000" cy="175021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  <a:buFont typeface="Times New Roman" pitchFamily="18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In a pure solenoid channel,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ToF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of slow (fast) particle takes more (less) time to reach the other end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channel</a:t>
            </a:r>
            <a:endParaRPr lang="en-US" sz="16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l">
              <a:buSzPct val="125000"/>
              <a:buFont typeface="Times New Roman" pitchFamily="18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This picture is opposite in HCC (opposite phase slip factor)</a:t>
            </a:r>
          </a:p>
          <a:p>
            <a:pPr algn="l">
              <a:buSzPct val="125000"/>
              <a:buFont typeface="Times New Roman" pitchFamily="18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Phase slip factor can be tuned by adjusting the dispersion</a:t>
            </a:r>
          </a:p>
          <a:p>
            <a:pPr algn="l"/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→ Even isochronous condition can be realized in HCC</a:t>
            </a:r>
          </a:p>
          <a:p>
            <a:pPr algn="l">
              <a:buSzPct val="125000"/>
              <a:buFont typeface="Times New Roman" pitchFamily="18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ToF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wrt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momentum is directly correlated with path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length</a:t>
            </a:r>
            <a:endParaRPr lang="en-US" sz="16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1518047" y="2875359"/>
            <a:ext cx="1218282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No angular dist</a:t>
            </a:r>
          </a:p>
        </p:txBody>
      </p:sp>
      <p:sp>
        <p:nvSpPr>
          <p:cNvPr id="29705" name="Rectangle 9"/>
          <p:cNvSpPr>
            <a:spLocks/>
          </p:cNvSpPr>
          <p:nvPr/>
        </p:nvSpPr>
        <p:spPr bwMode="auto">
          <a:xfrm>
            <a:off x="1331640" y="4955977"/>
            <a:ext cx="3048912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No angular dist around reference orbit</a:t>
            </a:r>
          </a:p>
        </p:txBody>
      </p:sp>
      <p:sp>
        <p:nvSpPr>
          <p:cNvPr id="29706" name="Rectangle 10"/>
          <p:cNvSpPr>
            <a:spLocks/>
          </p:cNvSpPr>
          <p:nvPr/>
        </p:nvSpPr>
        <p:spPr bwMode="auto">
          <a:xfrm>
            <a:off x="1525861" y="2714625"/>
            <a:ext cx="984244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  <a:ea typeface="Gill Sans" charset="0"/>
                <a:cs typeface="Gill Sans" charset="0"/>
              </a:rPr>
              <a:t>No absorber</a:t>
            </a:r>
          </a:p>
        </p:txBody>
      </p:sp>
      <p:sp>
        <p:nvSpPr>
          <p:cNvPr id="29707" name="Rectangle 11"/>
          <p:cNvSpPr>
            <a:spLocks/>
          </p:cNvSpPr>
          <p:nvPr/>
        </p:nvSpPr>
        <p:spPr bwMode="auto">
          <a:xfrm>
            <a:off x="1338337" y="4804172"/>
            <a:ext cx="984244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  <a:ea typeface="Gill Sans" charset="0"/>
                <a:cs typeface="Gill Sans" charset="0"/>
              </a:rPr>
              <a:t>No absorber</a:t>
            </a:r>
          </a:p>
        </p:txBody>
      </p:sp>
      <p:sp>
        <p:nvSpPr>
          <p:cNvPr id="29708" name="Rectangle 12"/>
          <p:cNvSpPr>
            <a:spLocks/>
          </p:cNvSpPr>
          <p:nvPr/>
        </p:nvSpPr>
        <p:spPr bwMode="auto">
          <a:xfrm>
            <a:off x="4232672" y="4098727"/>
            <a:ext cx="1812727" cy="33039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Lucida Grande" charset="0"/>
                <a:cs typeface="Lucida Grande" charset="0"/>
              </a:rPr>
              <a:t>Red: </a:t>
            </a:r>
            <a:r>
              <a:rPr lang="en-US" sz="1700" dirty="0" err="1">
                <a:ea typeface="Lucida Grande" charset="0"/>
                <a:cs typeface="Lucida Grande" charset="0"/>
              </a:rPr>
              <a:t>Δp</a:t>
            </a:r>
            <a:r>
              <a:rPr lang="en-US" sz="1700" dirty="0">
                <a:ea typeface="Lucida Grande" charset="0"/>
                <a:cs typeface="Lucida Grande" charset="0"/>
              </a:rPr>
              <a:t> = +10 %</a:t>
            </a:r>
          </a:p>
        </p:txBody>
      </p:sp>
      <p:sp>
        <p:nvSpPr>
          <p:cNvPr id="29709" name="Rectangle 13"/>
          <p:cNvSpPr>
            <a:spLocks/>
          </p:cNvSpPr>
          <p:nvPr/>
        </p:nvSpPr>
        <p:spPr bwMode="auto">
          <a:xfrm>
            <a:off x="4152304" y="5375672"/>
            <a:ext cx="1812727" cy="33039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Lucida Grande" charset="0"/>
                <a:cs typeface="Lucida Grande" charset="0"/>
              </a:rPr>
              <a:t>Red: </a:t>
            </a:r>
            <a:r>
              <a:rPr lang="en-US" sz="1700" dirty="0" err="1">
                <a:ea typeface="Lucida Grande" charset="0"/>
                <a:cs typeface="Lucida Grande" charset="0"/>
              </a:rPr>
              <a:t>Δp</a:t>
            </a:r>
            <a:r>
              <a:rPr lang="en-US" sz="1700" dirty="0">
                <a:ea typeface="Lucida Grande" charset="0"/>
                <a:cs typeface="Lucida Grande" charset="0"/>
              </a:rPr>
              <a:t> = +10 %</a:t>
            </a:r>
          </a:p>
        </p:txBody>
      </p:sp>
      <p:sp>
        <p:nvSpPr>
          <p:cNvPr id="29710" name="Rectangle 14"/>
          <p:cNvSpPr>
            <a:spLocks/>
          </p:cNvSpPr>
          <p:nvPr/>
        </p:nvSpPr>
        <p:spPr bwMode="auto">
          <a:xfrm>
            <a:off x="4152304" y="6268641"/>
            <a:ext cx="1812727" cy="33039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Lucida Grande" charset="0"/>
                <a:cs typeface="Lucida Grande" charset="0"/>
              </a:rPr>
              <a:t>Blue: </a:t>
            </a:r>
            <a:r>
              <a:rPr lang="en-US" sz="1700" dirty="0" err="1">
                <a:ea typeface="Lucida Grande" charset="0"/>
                <a:cs typeface="Lucida Grande" charset="0"/>
              </a:rPr>
              <a:t>Δp</a:t>
            </a:r>
            <a:r>
              <a:rPr lang="en-US" sz="1700" dirty="0">
                <a:ea typeface="Lucida Grande" charset="0"/>
                <a:cs typeface="Lucida Grande" charset="0"/>
              </a:rPr>
              <a:t> = -10 %</a:t>
            </a:r>
          </a:p>
        </p:txBody>
      </p:sp>
      <p:sp>
        <p:nvSpPr>
          <p:cNvPr id="29711" name="AutoShape 15"/>
          <p:cNvSpPr>
            <a:spLocks/>
          </p:cNvSpPr>
          <p:nvPr/>
        </p:nvSpPr>
        <p:spPr bwMode="auto">
          <a:xfrm>
            <a:off x="366117" y="2667000"/>
            <a:ext cx="8036719" cy="1985366"/>
          </a:xfrm>
          <a:prstGeom prst="roundRect">
            <a:avLst>
              <a:gd name="adj" fmla="val 6491"/>
            </a:avLst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2" name="AutoShape 16"/>
          <p:cNvSpPr>
            <a:spLocks/>
          </p:cNvSpPr>
          <p:nvPr/>
        </p:nvSpPr>
        <p:spPr bwMode="auto">
          <a:xfrm>
            <a:off x="366117" y="4670227"/>
            <a:ext cx="8063508" cy="2116336"/>
          </a:xfrm>
          <a:prstGeom prst="roundRect">
            <a:avLst>
              <a:gd name="adj" fmla="val 6329"/>
            </a:avLst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371600"/>
            <a:ext cx="1351732" cy="491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981200"/>
            <a:ext cx="598289" cy="1640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15" name="Rectangle 19"/>
          <p:cNvSpPr>
            <a:spLocks/>
          </p:cNvSpPr>
          <p:nvPr/>
        </p:nvSpPr>
        <p:spPr bwMode="auto">
          <a:xfrm>
            <a:off x="7057571" y="1959429"/>
            <a:ext cx="1456530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no </a:t>
            </a:r>
            <a:r>
              <a:rPr lang="en-US" sz="13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RF, no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absorber</a:t>
            </a:r>
            <a:endParaRPr lang="en-US" sz="13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598289"/>
          </a:xfrm>
          <a:ln/>
        </p:spPr>
        <p:txBody>
          <a:bodyPr/>
          <a:lstStyle/>
          <a:p>
            <a:r>
              <a:rPr lang="en-US" sz="3400" dirty="0"/>
              <a:t>Future </a:t>
            </a:r>
            <a:r>
              <a:rPr lang="en-US" sz="3400" dirty="0" smtClean="0"/>
              <a:t>Prospect</a:t>
            </a:r>
            <a:endParaRPr lang="en-US" sz="34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066799"/>
            <a:ext cx="7358063" cy="728067"/>
          </a:xfrm>
          <a:ln/>
        </p:spPr>
        <p:txBody>
          <a:bodyPr/>
          <a:lstStyle/>
          <a:p>
            <a:r>
              <a:rPr lang="en-US" dirty="0"/>
              <a:t>RF test in MANX channel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8134945" y="6264176"/>
            <a:ext cx="243656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16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52180" y="2561704"/>
            <a:ext cx="5295305" cy="4098727"/>
            <a:chOff x="0" y="0"/>
            <a:chExt cx="4744" cy="3672"/>
          </a:xfrm>
        </p:grpSpPr>
        <p:sp>
          <p:nvSpPr>
            <p:cNvPr id="19461" name="Rectangle 5"/>
            <p:cNvSpPr>
              <a:spLocks/>
            </p:cNvSpPr>
            <p:nvPr/>
          </p:nvSpPr>
          <p:spPr bwMode="auto">
            <a:xfrm>
              <a:off x="1896" y="0"/>
              <a:ext cx="680" cy="43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/>
              <a:r>
                <a:rPr lang="en-US" sz="600" dirty="0">
                  <a:latin typeface="Arial Bold" charset="0"/>
                  <a:cs typeface="Arial Bold" charset="0"/>
                  <a:sym typeface="Arial Bold" charset="0"/>
                </a:rPr>
                <a:t>Detectors</a:t>
              </a:r>
            </a:p>
          </p:txBody>
        </p:sp>
        <p:sp>
          <p:nvSpPr>
            <p:cNvPr id="19462" name="Rectangle 6"/>
            <p:cNvSpPr>
              <a:spLocks/>
            </p:cNvSpPr>
            <p:nvPr/>
          </p:nvSpPr>
          <p:spPr bwMode="auto">
            <a:xfrm>
              <a:off x="2912" y="0"/>
              <a:ext cx="1748" cy="417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/>
              <a:r>
                <a:rPr lang="en-US" sz="1100" dirty="0">
                  <a:solidFill>
                    <a:srgbClr val="FF0000"/>
                  </a:solidFill>
                  <a:latin typeface="Arial Bold" charset="0"/>
                  <a:cs typeface="Arial Bold" charset="0"/>
                  <a:sym typeface="Arial Bold" charset="0"/>
                </a:rPr>
                <a:t>Cavity + Coil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9" y="958"/>
              <a:ext cx="4162" cy="767"/>
              <a:chOff x="0" y="0"/>
              <a:chExt cx="4161" cy="767"/>
            </a:xfrm>
          </p:grpSpPr>
          <p:sp>
            <p:nvSpPr>
              <p:cNvPr id="19464" name="AutoShape 8"/>
              <p:cNvSpPr>
                <a:spLocks/>
              </p:cNvSpPr>
              <p:nvPr/>
            </p:nvSpPr>
            <p:spPr bwMode="auto">
              <a:xfrm>
                <a:off x="0" y="18"/>
                <a:ext cx="4161" cy="7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684">
                    <a:moveTo>
                      <a:pt x="0" y="9341"/>
                    </a:moveTo>
                    <a:cubicBezTo>
                      <a:pt x="468" y="5819"/>
                      <a:pt x="936" y="2297"/>
                      <a:pt x="1296" y="889"/>
                    </a:cubicBezTo>
                    <a:cubicBezTo>
                      <a:pt x="1656" y="-520"/>
                      <a:pt x="1800" y="-50"/>
                      <a:pt x="2160" y="889"/>
                    </a:cubicBezTo>
                    <a:cubicBezTo>
                      <a:pt x="2520" y="1828"/>
                      <a:pt x="3024" y="4645"/>
                      <a:pt x="3456" y="6523"/>
                    </a:cubicBezTo>
                    <a:cubicBezTo>
                      <a:pt x="3888" y="8402"/>
                      <a:pt x="4392" y="10280"/>
                      <a:pt x="4752" y="12158"/>
                    </a:cubicBezTo>
                    <a:cubicBezTo>
                      <a:pt x="5112" y="14037"/>
                      <a:pt x="5256" y="16384"/>
                      <a:pt x="5616" y="17793"/>
                    </a:cubicBezTo>
                    <a:cubicBezTo>
                      <a:pt x="5976" y="19202"/>
                      <a:pt x="6480" y="21080"/>
                      <a:pt x="6912" y="20610"/>
                    </a:cubicBezTo>
                    <a:cubicBezTo>
                      <a:pt x="7344" y="20141"/>
                      <a:pt x="7848" y="16854"/>
                      <a:pt x="8208" y="14976"/>
                    </a:cubicBezTo>
                    <a:cubicBezTo>
                      <a:pt x="8568" y="13097"/>
                      <a:pt x="8712" y="11689"/>
                      <a:pt x="9072" y="9341"/>
                    </a:cubicBezTo>
                    <a:cubicBezTo>
                      <a:pt x="9432" y="6993"/>
                      <a:pt x="9936" y="2297"/>
                      <a:pt x="10368" y="889"/>
                    </a:cubicBezTo>
                    <a:cubicBezTo>
                      <a:pt x="10800" y="-520"/>
                      <a:pt x="11304" y="419"/>
                      <a:pt x="11664" y="889"/>
                    </a:cubicBezTo>
                    <a:cubicBezTo>
                      <a:pt x="12024" y="1358"/>
                      <a:pt x="12168" y="1828"/>
                      <a:pt x="12528" y="3706"/>
                    </a:cubicBezTo>
                    <a:cubicBezTo>
                      <a:pt x="12888" y="5584"/>
                      <a:pt x="13464" y="9810"/>
                      <a:pt x="13824" y="12158"/>
                    </a:cubicBezTo>
                    <a:cubicBezTo>
                      <a:pt x="14184" y="14506"/>
                      <a:pt x="14328" y="16384"/>
                      <a:pt x="14688" y="17793"/>
                    </a:cubicBezTo>
                    <a:cubicBezTo>
                      <a:pt x="15048" y="19202"/>
                      <a:pt x="15552" y="21080"/>
                      <a:pt x="15984" y="20610"/>
                    </a:cubicBezTo>
                    <a:cubicBezTo>
                      <a:pt x="16416" y="20141"/>
                      <a:pt x="16920" y="16854"/>
                      <a:pt x="17280" y="14976"/>
                    </a:cubicBezTo>
                    <a:cubicBezTo>
                      <a:pt x="17640" y="13097"/>
                      <a:pt x="17784" y="11689"/>
                      <a:pt x="18144" y="9341"/>
                    </a:cubicBezTo>
                    <a:cubicBezTo>
                      <a:pt x="18504" y="6993"/>
                      <a:pt x="19008" y="2297"/>
                      <a:pt x="19440" y="889"/>
                    </a:cubicBezTo>
                    <a:cubicBezTo>
                      <a:pt x="19872" y="-520"/>
                      <a:pt x="20376" y="-50"/>
                      <a:pt x="20736" y="889"/>
                    </a:cubicBezTo>
                    <a:cubicBezTo>
                      <a:pt x="21096" y="1828"/>
                      <a:pt x="21456" y="5584"/>
                      <a:pt x="21600" y="6523"/>
                    </a:cubicBezTo>
                  </a:path>
                </a:pathLst>
              </a:custGeom>
              <a:noFill/>
              <a:ln w="63500">
                <a:solidFill>
                  <a:srgbClr val="009999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5" name="Rectangle 9"/>
              <p:cNvSpPr>
                <a:spLocks/>
              </p:cNvSpPr>
              <p:nvPr/>
            </p:nvSpPr>
            <p:spPr bwMode="auto">
              <a:xfrm>
                <a:off x="0" y="0"/>
                <a:ext cx="4161" cy="76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49" y="1725"/>
              <a:ext cx="4162" cy="768"/>
              <a:chOff x="0" y="0"/>
              <a:chExt cx="4161" cy="768"/>
            </a:xfrm>
          </p:grpSpPr>
          <p:sp>
            <p:nvSpPr>
              <p:cNvPr id="19467" name="AutoShape 11"/>
              <p:cNvSpPr>
                <a:spLocks/>
              </p:cNvSpPr>
              <p:nvPr/>
            </p:nvSpPr>
            <p:spPr bwMode="auto">
              <a:xfrm>
                <a:off x="0" y="18"/>
                <a:ext cx="4161" cy="7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684">
                    <a:moveTo>
                      <a:pt x="0" y="9341"/>
                    </a:moveTo>
                    <a:cubicBezTo>
                      <a:pt x="468" y="5819"/>
                      <a:pt x="936" y="2297"/>
                      <a:pt x="1296" y="889"/>
                    </a:cubicBezTo>
                    <a:cubicBezTo>
                      <a:pt x="1656" y="-520"/>
                      <a:pt x="1800" y="-50"/>
                      <a:pt x="2160" y="889"/>
                    </a:cubicBezTo>
                    <a:cubicBezTo>
                      <a:pt x="2520" y="1828"/>
                      <a:pt x="3024" y="4645"/>
                      <a:pt x="3456" y="6523"/>
                    </a:cubicBezTo>
                    <a:cubicBezTo>
                      <a:pt x="3888" y="8402"/>
                      <a:pt x="4392" y="10280"/>
                      <a:pt x="4752" y="12158"/>
                    </a:cubicBezTo>
                    <a:cubicBezTo>
                      <a:pt x="5112" y="14037"/>
                      <a:pt x="5256" y="16384"/>
                      <a:pt x="5616" y="17793"/>
                    </a:cubicBezTo>
                    <a:cubicBezTo>
                      <a:pt x="5976" y="19202"/>
                      <a:pt x="6480" y="21080"/>
                      <a:pt x="6912" y="20610"/>
                    </a:cubicBezTo>
                    <a:cubicBezTo>
                      <a:pt x="7344" y="20141"/>
                      <a:pt x="7848" y="16854"/>
                      <a:pt x="8208" y="14976"/>
                    </a:cubicBezTo>
                    <a:cubicBezTo>
                      <a:pt x="8568" y="13097"/>
                      <a:pt x="8712" y="11689"/>
                      <a:pt x="9072" y="9341"/>
                    </a:cubicBezTo>
                    <a:cubicBezTo>
                      <a:pt x="9432" y="6993"/>
                      <a:pt x="9936" y="2297"/>
                      <a:pt x="10368" y="889"/>
                    </a:cubicBezTo>
                    <a:cubicBezTo>
                      <a:pt x="10800" y="-520"/>
                      <a:pt x="11304" y="419"/>
                      <a:pt x="11664" y="889"/>
                    </a:cubicBezTo>
                    <a:cubicBezTo>
                      <a:pt x="12024" y="1358"/>
                      <a:pt x="12168" y="1828"/>
                      <a:pt x="12528" y="3706"/>
                    </a:cubicBezTo>
                    <a:cubicBezTo>
                      <a:pt x="12888" y="5584"/>
                      <a:pt x="13464" y="9810"/>
                      <a:pt x="13824" y="12158"/>
                    </a:cubicBezTo>
                    <a:cubicBezTo>
                      <a:pt x="14184" y="14506"/>
                      <a:pt x="14328" y="16384"/>
                      <a:pt x="14688" y="17793"/>
                    </a:cubicBezTo>
                    <a:cubicBezTo>
                      <a:pt x="15048" y="19202"/>
                      <a:pt x="15552" y="21080"/>
                      <a:pt x="15984" y="20610"/>
                    </a:cubicBezTo>
                    <a:cubicBezTo>
                      <a:pt x="16416" y="20141"/>
                      <a:pt x="16920" y="16854"/>
                      <a:pt x="17280" y="14976"/>
                    </a:cubicBezTo>
                    <a:cubicBezTo>
                      <a:pt x="17640" y="13097"/>
                      <a:pt x="17784" y="11689"/>
                      <a:pt x="18144" y="9341"/>
                    </a:cubicBezTo>
                    <a:cubicBezTo>
                      <a:pt x="18504" y="6993"/>
                      <a:pt x="19008" y="2297"/>
                      <a:pt x="19440" y="889"/>
                    </a:cubicBezTo>
                    <a:cubicBezTo>
                      <a:pt x="19872" y="-520"/>
                      <a:pt x="20376" y="-50"/>
                      <a:pt x="20736" y="889"/>
                    </a:cubicBezTo>
                    <a:cubicBezTo>
                      <a:pt x="21096" y="1828"/>
                      <a:pt x="21456" y="5584"/>
                      <a:pt x="21600" y="6523"/>
                    </a:cubicBezTo>
                  </a:path>
                </a:pathLst>
              </a:custGeom>
              <a:noFill/>
              <a:ln w="63500">
                <a:solidFill>
                  <a:srgbClr val="009999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8" name="Rectangle 12"/>
              <p:cNvSpPr>
                <a:spLocks/>
              </p:cNvSpPr>
              <p:nvPr/>
            </p:nvSpPr>
            <p:spPr bwMode="auto">
              <a:xfrm>
                <a:off x="0" y="0"/>
                <a:ext cx="4161" cy="7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749" y="774"/>
              <a:ext cx="83" cy="1402"/>
              <a:chOff x="0" y="0"/>
              <a:chExt cx="83" cy="1402"/>
            </a:xfrm>
          </p:grpSpPr>
          <p:sp>
            <p:nvSpPr>
              <p:cNvPr id="19470" name="Rectangle 14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1" name="Rectangle 15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747" y="1174"/>
              <a:ext cx="84" cy="1402"/>
              <a:chOff x="0" y="0"/>
              <a:chExt cx="83" cy="1402"/>
            </a:xfrm>
          </p:grpSpPr>
          <p:sp>
            <p:nvSpPr>
              <p:cNvPr id="19473" name="Rectangle 17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4" name="Rectangle 18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912" y="1091"/>
              <a:ext cx="84" cy="1402"/>
              <a:chOff x="0" y="0"/>
              <a:chExt cx="83" cy="1402"/>
            </a:xfrm>
          </p:grpSpPr>
          <p:sp>
            <p:nvSpPr>
              <p:cNvPr id="19476" name="Rectangle 20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7" name="Rectangle 21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994" y="774"/>
              <a:ext cx="84" cy="1402"/>
              <a:chOff x="0" y="0"/>
              <a:chExt cx="83" cy="1402"/>
            </a:xfrm>
          </p:grpSpPr>
          <p:sp>
            <p:nvSpPr>
              <p:cNvPr id="19479" name="Rectangle 23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0" name="Rectangle 24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>
              <a:off x="249" y="1274"/>
              <a:ext cx="2" cy="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4411" y="1174"/>
              <a:ext cx="2" cy="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249" y="1592"/>
              <a:ext cx="4162" cy="768"/>
              <a:chOff x="0" y="0"/>
              <a:chExt cx="4161" cy="768"/>
            </a:xfrm>
          </p:grpSpPr>
          <p:sp>
            <p:nvSpPr>
              <p:cNvPr id="19484" name="AutoShape 28"/>
              <p:cNvSpPr>
                <a:spLocks/>
              </p:cNvSpPr>
              <p:nvPr/>
            </p:nvSpPr>
            <p:spPr bwMode="auto">
              <a:xfrm>
                <a:off x="0" y="18"/>
                <a:ext cx="4161" cy="7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684">
                    <a:moveTo>
                      <a:pt x="0" y="9341"/>
                    </a:moveTo>
                    <a:cubicBezTo>
                      <a:pt x="468" y="5819"/>
                      <a:pt x="936" y="2297"/>
                      <a:pt x="1296" y="889"/>
                    </a:cubicBezTo>
                    <a:cubicBezTo>
                      <a:pt x="1656" y="-520"/>
                      <a:pt x="1800" y="-50"/>
                      <a:pt x="2160" y="889"/>
                    </a:cubicBezTo>
                    <a:cubicBezTo>
                      <a:pt x="2520" y="1828"/>
                      <a:pt x="3024" y="4645"/>
                      <a:pt x="3456" y="6523"/>
                    </a:cubicBezTo>
                    <a:cubicBezTo>
                      <a:pt x="3888" y="8402"/>
                      <a:pt x="4392" y="10280"/>
                      <a:pt x="4752" y="12158"/>
                    </a:cubicBezTo>
                    <a:cubicBezTo>
                      <a:pt x="5112" y="14037"/>
                      <a:pt x="5256" y="16384"/>
                      <a:pt x="5616" y="17793"/>
                    </a:cubicBezTo>
                    <a:cubicBezTo>
                      <a:pt x="5976" y="19202"/>
                      <a:pt x="6480" y="21080"/>
                      <a:pt x="6912" y="20610"/>
                    </a:cubicBezTo>
                    <a:cubicBezTo>
                      <a:pt x="7344" y="20141"/>
                      <a:pt x="7848" y="16854"/>
                      <a:pt x="8208" y="14976"/>
                    </a:cubicBezTo>
                    <a:cubicBezTo>
                      <a:pt x="8568" y="13097"/>
                      <a:pt x="8712" y="11689"/>
                      <a:pt x="9072" y="9341"/>
                    </a:cubicBezTo>
                    <a:cubicBezTo>
                      <a:pt x="9432" y="6993"/>
                      <a:pt x="9936" y="2297"/>
                      <a:pt x="10368" y="889"/>
                    </a:cubicBezTo>
                    <a:cubicBezTo>
                      <a:pt x="10800" y="-520"/>
                      <a:pt x="11304" y="419"/>
                      <a:pt x="11664" y="889"/>
                    </a:cubicBezTo>
                    <a:cubicBezTo>
                      <a:pt x="12024" y="1358"/>
                      <a:pt x="12168" y="1828"/>
                      <a:pt x="12528" y="3706"/>
                    </a:cubicBezTo>
                    <a:cubicBezTo>
                      <a:pt x="12888" y="5584"/>
                      <a:pt x="13464" y="9810"/>
                      <a:pt x="13824" y="12158"/>
                    </a:cubicBezTo>
                    <a:cubicBezTo>
                      <a:pt x="14184" y="14506"/>
                      <a:pt x="14328" y="16384"/>
                      <a:pt x="14688" y="17793"/>
                    </a:cubicBezTo>
                    <a:cubicBezTo>
                      <a:pt x="15048" y="19202"/>
                      <a:pt x="15552" y="21080"/>
                      <a:pt x="15984" y="20610"/>
                    </a:cubicBezTo>
                    <a:cubicBezTo>
                      <a:pt x="16416" y="20141"/>
                      <a:pt x="16920" y="16854"/>
                      <a:pt x="17280" y="14976"/>
                    </a:cubicBezTo>
                    <a:cubicBezTo>
                      <a:pt x="17640" y="13097"/>
                      <a:pt x="17784" y="11689"/>
                      <a:pt x="18144" y="9341"/>
                    </a:cubicBezTo>
                    <a:cubicBezTo>
                      <a:pt x="18504" y="6993"/>
                      <a:pt x="19008" y="2297"/>
                      <a:pt x="19440" y="889"/>
                    </a:cubicBezTo>
                    <a:cubicBezTo>
                      <a:pt x="19872" y="-520"/>
                      <a:pt x="20376" y="-50"/>
                      <a:pt x="20736" y="889"/>
                    </a:cubicBezTo>
                    <a:cubicBezTo>
                      <a:pt x="21096" y="1828"/>
                      <a:pt x="21456" y="5584"/>
                      <a:pt x="21600" y="652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5" name="Rectangle 29"/>
              <p:cNvSpPr>
                <a:spLocks/>
              </p:cNvSpPr>
              <p:nvPr/>
            </p:nvSpPr>
            <p:spPr bwMode="auto">
              <a:xfrm>
                <a:off x="0" y="0"/>
                <a:ext cx="4161" cy="7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249" y="1091"/>
              <a:ext cx="4162" cy="768"/>
              <a:chOff x="0" y="0"/>
              <a:chExt cx="4161" cy="768"/>
            </a:xfrm>
          </p:grpSpPr>
          <p:sp>
            <p:nvSpPr>
              <p:cNvPr id="19487" name="AutoShape 31"/>
              <p:cNvSpPr>
                <a:spLocks/>
              </p:cNvSpPr>
              <p:nvPr/>
            </p:nvSpPr>
            <p:spPr bwMode="auto">
              <a:xfrm>
                <a:off x="0" y="18"/>
                <a:ext cx="4161" cy="7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684">
                    <a:moveTo>
                      <a:pt x="0" y="9341"/>
                    </a:moveTo>
                    <a:cubicBezTo>
                      <a:pt x="468" y="5819"/>
                      <a:pt x="936" y="2297"/>
                      <a:pt x="1296" y="889"/>
                    </a:cubicBezTo>
                    <a:cubicBezTo>
                      <a:pt x="1656" y="-520"/>
                      <a:pt x="1800" y="-50"/>
                      <a:pt x="2160" y="889"/>
                    </a:cubicBezTo>
                    <a:cubicBezTo>
                      <a:pt x="2520" y="1828"/>
                      <a:pt x="3024" y="4645"/>
                      <a:pt x="3456" y="6523"/>
                    </a:cubicBezTo>
                    <a:cubicBezTo>
                      <a:pt x="3888" y="8402"/>
                      <a:pt x="4392" y="10280"/>
                      <a:pt x="4752" y="12158"/>
                    </a:cubicBezTo>
                    <a:cubicBezTo>
                      <a:pt x="5112" y="14037"/>
                      <a:pt x="5256" y="16384"/>
                      <a:pt x="5616" y="17793"/>
                    </a:cubicBezTo>
                    <a:cubicBezTo>
                      <a:pt x="5976" y="19202"/>
                      <a:pt x="6480" y="21080"/>
                      <a:pt x="6912" y="20610"/>
                    </a:cubicBezTo>
                    <a:cubicBezTo>
                      <a:pt x="7344" y="20141"/>
                      <a:pt x="7848" y="16854"/>
                      <a:pt x="8208" y="14976"/>
                    </a:cubicBezTo>
                    <a:cubicBezTo>
                      <a:pt x="8568" y="13097"/>
                      <a:pt x="8712" y="11689"/>
                      <a:pt x="9072" y="9341"/>
                    </a:cubicBezTo>
                    <a:cubicBezTo>
                      <a:pt x="9432" y="6993"/>
                      <a:pt x="9936" y="2297"/>
                      <a:pt x="10368" y="889"/>
                    </a:cubicBezTo>
                    <a:cubicBezTo>
                      <a:pt x="10800" y="-520"/>
                      <a:pt x="11304" y="419"/>
                      <a:pt x="11664" y="889"/>
                    </a:cubicBezTo>
                    <a:cubicBezTo>
                      <a:pt x="12024" y="1358"/>
                      <a:pt x="12168" y="1828"/>
                      <a:pt x="12528" y="3706"/>
                    </a:cubicBezTo>
                    <a:cubicBezTo>
                      <a:pt x="12888" y="5584"/>
                      <a:pt x="13464" y="9810"/>
                      <a:pt x="13824" y="12158"/>
                    </a:cubicBezTo>
                    <a:cubicBezTo>
                      <a:pt x="14184" y="14506"/>
                      <a:pt x="14328" y="16384"/>
                      <a:pt x="14688" y="17793"/>
                    </a:cubicBezTo>
                    <a:cubicBezTo>
                      <a:pt x="15048" y="19202"/>
                      <a:pt x="15552" y="21080"/>
                      <a:pt x="15984" y="20610"/>
                    </a:cubicBezTo>
                    <a:cubicBezTo>
                      <a:pt x="16416" y="20141"/>
                      <a:pt x="16920" y="16854"/>
                      <a:pt x="17280" y="14976"/>
                    </a:cubicBezTo>
                    <a:cubicBezTo>
                      <a:pt x="17640" y="13097"/>
                      <a:pt x="17784" y="11689"/>
                      <a:pt x="18144" y="9341"/>
                    </a:cubicBezTo>
                    <a:cubicBezTo>
                      <a:pt x="18504" y="6993"/>
                      <a:pt x="19008" y="2297"/>
                      <a:pt x="19440" y="889"/>
                    </a:cubicBezTo>
                    <a:cubicBezTo>
                      <a:pt x="19872" y="-520"/>
                      <a:pt x="20376" y="-50"/>
                      <a:pt x="20736" y="889"/>
                    </a:cubicBezTo>
                    <a:cubicBezTo>
                      <a:pt x="21096" y="1828"/>
                      <a:pt x="21456" y="5584"/>
                      <a:pt x="21600" y="652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8" name="Rectangle 32"/>
              <p:cNvSpPr>
                <a:spLocks/>
              </p:cNvSpPr>
              <p:nvPr/>
            </p:nvSpPr>
            <p:spPr bwMode="auto">
              <a:xfrm>
                <a:off x="0" y="0"/>
                <a:ext cx="4161" cy="7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>
              <a:off x="332" y="1174"/>
              <a:ext cx="2" cy="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>
              <a:off x="416" y="1091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>
              <a:off x="499" y="95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>
              <a:off x="582" y="95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>
              <a:off x="665" y="974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>
              <a:off x="915" y="1199"/>
              <a:ext cx="2" cy="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>
              <a:off x="998" y="1296"/>
              <a:ext cx="2" cy="7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>
              <a:off x="1081" y="1380"/>
              <a:ext cx="3" cy="7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>
              <a:off x="1165" y="139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>
              <a:off x="1259" y="1492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>
              <a:off x="1331" y="1610"/>
              <a:ext cx="2" cy="7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>
              <a:off x="1414" y="1675"/>
              <a:ext cx="2" cy="7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>
              <a:off x="1498" y="1725"/>
              <a:ext cx="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>
              <a:off x="1581" y="1725"/>
              <a:ext cx="2" cy="7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>
              <a:off x="1664" y="1692"/>
              <a:ext cx="2" cy="7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>
              <a:off x="1914" y="139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>
              <a:off x="1997" y="1296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>
              <a:off x="2080" y="1199"/>
              <a:ext cx="2" cy="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>
              <a:off x="2163" y="1093"/>
              <a:ext cx="3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>
              <a:off x="2247" y="1030"/>
              <a:ext cx="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53"/>
            <p:cNvSpPr>
              <a:spLocks noChangeShapeType="1"/>
            </p:cNvSpPr>
            <p:nvPr/>
          </p:nvSpPr>
          <p:spPr bwMode="auto">
            <a:xfrm>
              <a:off x="2330" y="979"/>
              <a:ext cx="2" cy="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>
              <a:off x="2413" y="997"/>
              <a:ext cx="2" cy="7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>
              <a:off x="2496" y="1030"/>
              <a:ext cx="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56"/>
            <p:cNvSpPr>
              <a:spLocks noChangeShapeType="1"/>
            </p:cNvSpPr>
            <p:nvPr/>
          </p:nvSpPr>
          <p:spPr bwMode="auto">
            <a:xfrm>
              <a:off x="2580" y="105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>
              <a:off x="2663" y="111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>
              <a:off x="2746" y="1230"/>
              <a:ext cx="2" cy="7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59"/>
            <p:cNvSpPr>
              <a:spLocks noChangeShapeType="1"/>
            </p:cNvSpPr>
            <p:nvPr/>
          </p:nvSpPr>
          <p:spPr bwMode="auto">
            <a:xfrm>
              <a:off x="2829" y="1325"/>
              <a:ext cx="2" cy="7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>
              <a:off x="3079" y="1610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>
              <a:off x="3162" y="1675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62"/>
            <p:cNvSpPr>
              <a:spLocks noChangeShapeType="1"/>
            </p:cNvSpPr>
            <p:nvPr/>
          </p:nvSpPr>
          <p:spPr bwMode="auto">
            <a:xfrm>
              <a:off x="3245" y="1692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63"/>
            <p:cNvSpPr>
              <a:spLocks noChangeShapeType="1"/>
            </p:cNvSpPr>
            <p:nvPr/>
          </p:nvSpPr>
          <p:spPr bwMode="auto">
            <a:xfrm>
              <a:off x="3329" y="1696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64"/>
            <p:cNvSpPr>
              <a:spLocks noChangeShapeType="1"/>
            </p:cNvSpPr>
            <p:nvPr/>
          </p:nvSpPr>
          <p:spPr bwMode="auto">
            <a:xfrm>
              <a:off x="3412" y="1675"/>
              <a:ext cx="2" cy="7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65"/>
            <p:cNvSpPr>
              <a:spLocks noChangeShapeType="1"/>
            </p:cNvSpPr>
            <p:nvPr/>
          </p:nvSpPr>
          <p:spPr bwMode="auto">
            <a:xfrm>
              <a:off x="3495" y="1581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66"/>
            <p:cNvSpPr>
              <a:spLocks noChangeShapeType="1"/>
            </p:cNvSpPr>
            <p:nvPr/>
          </p:nvSpPr>
          <p:spPr bwMode="auto">
            <a:xfrm>
              <a:off x="3578" y="1519"/>
              <a:ext cx="2" cy="7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67"/>
            <p:cNvSpPr>
              <a:spLocks noChangeShapeType="1"/>
            </p:cNvSpPr>
            <p:nvPr/>
          </p:nvSpPr>
          <p:spPr bwMode="auto">
            <a:xfrm>
              <a:off x="3662" y="1431"/>
              <a:ext cx="2" cy="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68"/>
            <p:cNvSpPr>
              <a:spLocks noChangeShapeType="1"/>
            </p:cNvSpPr>
            <p:nvPr/>
          </p:nvSpPr>
          <p:spPr bwMode="auto">
            <a:xfrm>
              <a:off x="3745" y="1315"/>
              <a:ext cx="2" cy="7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69"/>
            <p:cNvSpPr>
              <a:spLocks noChangeShapeType="1"/>
            </p:cNvSpPr>
            <p:nvPr/>
          </p:nvSpPr>
          <p:spPr bwMode="auto">
            <a:xfrm>
              <a:off x="3828" y="1199"/>
              <a:ext cx="2" cy="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70"/>
            <p:cNvSpPr>
              <a:spLocks noChangeShapeType="1"/>
            </p:cNvSpPr>
            <p:nvPr/>
          </p:nvSpPr>
          <p:spPr bwMode="auto">
            <a:xfrm>
              <a:off x="3911" y="111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4161" y="974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4244" y="1024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>
              <a:off x="4327" y="105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74"/>
            <p:cNvGrpSpPr>
              <a:grpSpLocks/>
            </p:cNvGrpSpPr>
            <p:nvPr/>
          </p:nvGrpSpPr>
          <p:grpSpPr bwMode="auto">
            <a:xfrm>
              <a:off x="166" y="674"/>
              <a:ext cx="4328" cy="2003"/>
              <a:chOff x="0" y="0"/>
              <a:chExt cx="4327" cy="2003"/>
            </a:xfrm>
          </p:grpSpPr>
          <p:sp>
            <p:nvSpPr>
              <p:cNvPr id="19531" name="Rectangle 75"/>
              <p:cNvSpPr>
                <a:spLocks/>
              </p:cNvSpPr>
              <p:nvPr/>
            </p:nvSpPr>
            <p:spPr bwMode="auto">
              <a:xfrm>
                <a:off x="0" y="0"/>
                <a:ext cx="4327" cy="2003"/>
              </a:xfrm>
              <a:prstGeom prst="rect">
                <a:avLst/>
              </a:prstGeom>
              <a:noFill/>
              <a:ln w="38100">
                <a:solidFill>
                  <a:srgbClr val="0066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32" name="Rectangle 76"/>
              <p:cNvSpPr>
                <a:spLocks/>
              </p:cNvSpPr>
              <p:nvPr/>
            </p:nvSpPr>
            <p:spPr bwMode="auto">
              <a:xfrm>
                <a:off x="0" y="0"/>
                <a:ext cx="4327" cy="200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9533" name="Line 77"/>
            <p:cNvSpPr>
              <a:spLocks noChangeShapeType="1"/>
            </p:cNvSpPr>
            <p:nvPr/>
          </p:nvSpPr>
          <p:spPr bwMode="auto">
            <a:xfrm>
              <a:off x="754" y="2176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78"/>
            <p:cNvSpPr>
              <a:spLocks noChangeShapeType="1"/>
            </p:cNvSpPr>
            <p:nvPr/>
          </p:nvSpPr>
          <p:spPr bwMode="auto">
            <a:xfrm rot="10800000" flipH="1">
              <a:off x="832" y="2199"/>
              <a:ext cx="2" cy="77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79"/>
            <p:cNvSpPr>
              <a:spLocks noChangeShapeType="1"/>
            </p:cNvSpPr>
            <p:nvPr/>
          </p:nvSpPr>
          <p:spPr bwMode="auto">
            <a:xfrm>
              <a:off x="1747" y="2576"/>
              <a:ext cx="2" cy="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80"/>
            <p:cNvSpPr>
              <a:spLocks noChangeShapeType="1"/>
            </p:cNvSpPr>
            <p:nvPr/>
          </p:nvSpPr>
          <p:spPr bwMode="auto">
            <a:xfrm rot="10800000" flipH="1">
              <a:off x="1831" y="2576"/>
              <a:ext cx="2" cy="40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Line 81"/>
            <p:cNvSpPr>
              <a:spLocks noChangeShapeType="1"/>
            </p:cNvSpPr>
            <p:nvPr/>
          </p:nvSpPr>
          <p:spPr bwMode="auto">
            <a:xfrm>
              <a:off x="2912" y="2493"/>
              <a:ext cx="3" cy="4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82"/>
            <p:cNvSpPr>
              <a:spLocks noChangeShapeType="1"/>
            </p:cNvSpPr>
            <p:nvPr/>
          </p:nvSpPr>
          <p:spPr bwMode="auto">
            <a:xfrm rot="10800000" flipH="1">
              <a:off x="2996" y="2476"/>
              <a:ext cx="2" cy="50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83"/>
            <p:cNvSpPr>
              <a:spLocks noChangeShapeType="1"/>
            </p:cNvSpPr>
            <p:nvPr/>
          </p:nvSpPr>
          <p:spPr bwMode="auto">
            <a:xfrm>
              <a:off x="3994" y="2176"/>
              <a:ext cx="3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84"/>
            <p:cNvSpPr>
              <a:spLocks noChangeShapeType="1"/>
            </p:cNvSpPr>
            <p:nvPr/>
          </p:nvSpPr>
          <p:spPr bwMode="auto">
            <a:xfrm rot="10800000" flipH="1">
              <a:off x="4078" y="2176"/>
              <a:ext cx="2" cy="80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Rectangle 85"/>
            <p:cNvSpPr>
              <a:spLocks/>
            </p:cNvSpPr>
            <p:nvPr/>
          </p:nvSpPr>
          <p:spPr bwMode="auto">
            <a:xfrm>
              <a:off x="166" y="142"/>
              <a:ext cx="985" cy="43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/>
              <a:r>
                <a:rPr lang="en-US" sz="600" dirty="0">
                  <a:latin typeface="Arial Bold" charset="0"/>
                  <a:cs typeface="Arial Bold" charset="0"/>
                  <a:sym typeface="Arial Bold" charset="0"/>
                </a:rPr>
                <a:t>Cryostat Vessel</a:t>
              </a:r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>
              <a:off x="1081" y="273"/>
              <a:ext cx="283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Rectangle 87"/>
            <p:cNvSpPr>
              <a:spLocks/>
            </p:cNvSpPr>
            <p:nvPr/>
          </p:nvSpPr>
          <p:spPr bwMode="auto">
            <a:xfrm>
              <a:off x="273" y="3096"/>
              <a:ext cx="888" cy="43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/>
              <a:r>
                <a:rPr lang="en-US" sz="600" dirty="0" err="1">
                  <a:latin typeface="Arial Bold" charset="0"/>
                  <a:cs typeface="Arial Bold" charset="0"/>
                  <a:sym typeface="Arial Bold" charset="0"/>
                </a:rPr>
                <a:t>Feedthroughs</a:t>
              </a:r>
              <a:endParaRPr lang="en-US" sz="600" dirty="0">
                <a:latin typeface="Arial Bold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19544" name="Line 88"/>
            <p:cNvSpPr>
              <a:spLocks noChangeShapeType="1"/>
            </p:cNvSpPr>
            <p:nvPr/>
          </p:nvSpPr>
          <p:spPr bwMode="auto">
            <a:xfrm rot="10800000">
              <a:off x="915" y="2777"/>
              <a:ext cx="196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Line 89"/>
            <p:cNvSpPr>
              <a:spLocks noChangeShapeType="1"/>
            </p:cNvSpPr>
            <p:nvPr/>
          </p:nvSpPr>
          <p:spPr bwMode="auto">
            <a:xfrm rot="10800000" flipH="1">
              <a:off x="1081" y="2777"/>
              <a:ext cx="623" cy="4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90"/>
            <p:cNvSpPr>
              <a:spLocks noChangeShapeType="1"/>
            </p:cNvSpPr>
            <p:nvPr/>
          </p:nvSpPr>
          <p:spPr bwMode="auto">
            <a:xfrm flipH="1">
              <a:off x="1831" y="273"/>
              <a:ext cx="480" cy="8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91"/>
            <p:cNvSpPr>
              <a:spLocks noChangeShapeType="1"/>
            </p:cNvSpPr>
            <p:nvPr/>
          </p:nvSpPr>
          <p:spPr bwMode="auto">
            <a:xfrm>
              <a:off x="2247" y="273"/>
              <a:ext cx="818" cy="7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Line 92"/>
            <p:cNvSpPr>
              <a:spLocks noChangeShapeType="1"/>
            </p:cNvSpPr>
            <p:nvPr/>
          </p:nvSpPr>
          <p:spPr bwMode="auto">
            <a:xfrm>
              <a:off x="3578" y="273"/>
              <a:ext cx="298" cy="1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Rectangle 93"/>
            <p:cNvSpPr>
              <a:spLocks/>
            </p:cNvSpPr>
            <p:nvPr/>
          </p:nvSpPr>
          <p:spPr bwMode="auto">
            <a:xfrm>
              <a:off x="2562" y="3087"/>
              <a:ext cx="749" cy="585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/>
              <a:r>
                <a:rPr lang="en-US" sz="600" dirty="0">
                  <a:latin typeface="Arial Bold" charset="0"/>
                  <a:cs typeface="Arial Bold" charset="0"/>
                  <a:sym typeface="Arial Bold" charset="0"/>
                </a:rPr>
                <a:t>Power in</a:t>
              </a:r>
            </a:p>
            <a:p>
              <a:pPr marL="27905"/>
              <a:r>
                <a:rPr lang="en-US" sz="600" dirty="0">
                  <a:latin typeface="Arial Bold" charset="0"/>
                  <a:cs typeface="Arial Bold" charset="0"/>
                  <a:sym typeface="Arial Bold" charset="0"/>
                </a:rPr>
                <a:t>Signals out</a:t>
              </a:r>
            </a:p>
          </p:txBody>
        </p:sp>
        <p:grpSp>
          <p:nvGrpSpPr>
            <p:cNvPr id="12" name="Group 94"/>
            <p:cNvGrpSpPr>
              <a:grpSpLocks/>
            </p:cNvGrpSpPr>
            <p:nvPr/>
          </p:nvGrpSpPr>
          <p:grpSpPr bwMode="auto">
            <a:xfrm>
              <a:off x="665" y="2677"/>
              <a:ext cx="250" cy="100"/>
              <a:chOff x="0" y="0"/>
              <a:chExt cx="249" cy="100"/>
            </a:xfrm>
          </p:grpSpPr>
          <p:sp>
            <p:nvSpPr>
              <p:cNvPr id="19551" name="Rectangle 95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2" name="Rectangle 96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" name="Group 97"/>
            <p:cNvGrpSpPr>
              <a:grpSpLocks/>
            </p:cNvGrpSpPr>
            <p:nvPr/>
          </p:nvGrpSpPr>
          <p:grpSpPr bwMode="auto">
            <a:xfrm>
              <a:off x="1664" y="2677"/>
              <a:ext cx="250" cy="100"/>
              <a:chOff x="0" y="0"/>
              <a:chExt cx="249" cy="100"/>
            </a:xfrm>
          </p:grpSpPr>
          <p:sp>
            <p:nvSpPr>
              <p:cNvPr id="19554" name="Rectangle 98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5" name="Rectangle 99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4" name="Group 100"/>
            <p:cNvGrpSpPr>
              <a:grpSpLocks/>
            </p:cNvGrpSpPr>
            <p:nvPr/>
          </p:nvGrpSpPr>
          <p:grpSpPr bwMode="auto">
            <a:xfrm>
              <a:off x="2829" y="2677"/>
              <a:ext cx="250" cy="100"/>
              <a:chOff x="0" y="0"/>
              <a:chExt cx="249" cy="100"/>
            </a:xfrm>
          </p:grpSpPr>
          <p:sp>
            <p:nvSpPr>
              <p:cNvPr id="19557" name="Rectangle 101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8" name="Rectangle 102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5" name="Group 103"/>
            <p:cNvGrpSpPr>
              <a:grpSpLocks/>
            </p:cNvGrpSpPr>
            <p:nvPr/>
          </p:nvGrpSpPr>
          <p:grpSpPr bwMode="auto">
            <a:xfrm>
              <a:off x="3911" y="2677"/>
              <a:ext cx="250" cy="100"/>
              <a:chOff x="0" y="0"/>
              <a:chExt cx="249" cy="100"/>
            </a:xfrm>
          </p:grpSpPr>
          <p:sp>
            <p:nvSpPr>
              <p:cNvPr id="19560" name="Rectangle 104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61" name="Rectangle 105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6" name="Group 106"/>
            <p:cNvGrpSpPr>
              <a:grpSpLocks/>
            </p:cNvGrpSpPr>
            <p:nvPr/>
          </p:nvGrpSpPr>
          <p:grpSpPr bwMode="auto">
            <a:xfrm>
              <a:off x="0" y="980"/>
              <a:ext cx="83" cy="1402"/>
              <a:chOff x="0" y="0"/>
              <a:chExt cx="83" cy="1402"/>
            </a:xfrm>
          </p:grpSpPr>
          <p:sp>
            <p:nvSpPr>
              <p:cNvPr id="19563" name="Rectangle 107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64" name="Rectangle 108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7" name="Group 109"/>
            <p:cNvGrpSpPr>
              <a:grpSpLocks/>
            </p:cNvGrpSpPr>
            <p:nvPr/>
          </p:nvGrpSpPr>
          <p:grpSpPr bwMode="auto">
            <a:xfrm>
              <a:off x="4660" y="909"/>
              <a:ext cx="84" cy="1402"/>
              <a:chOff x="0" y="0"/>
              <a:chExt cx="83" cy="1402"/>
            </a:xfrm>
          </p:grpSpPr>
          <p:sp>
            <p:nvSpPr>
              <p:cNvPr id="19566" name="Rectangle 110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67" name="Rectangle 111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19568" name="Picture 1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95" y="1643063"/>
            <a:ext cx="2625328" cy="210182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19569" name="Rectangle 113"/>
          <p:cNvSpPr>
            <a:spLocks/>
          </p:cNvSpPr>
          <p:nvPr/>
        </p:nvSpPr>
        <p:spPr bwMode="auto">
          <a:xfrm>
            <a:off x="1223367" y="2393156"/>
            <a:ext cx="942885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Cu/Steel</a:t>
            </a:r>
          </a:p>
        </p:txBody>
      </p:sp>
      <p:sp>
        <p:nvSpPr>
          <p:cNvPr id="19570" name="Rectangle 114"/>
          <p:cNvSpPr>
            <a:spLocks/>
          </p:cNvSpPr>
          <p:nvPr/>
        </p:nvSpPr>
        <p:spPr bwMode="auto">
          <a:xfrm>
            <a:off x="1276946" y="2982516"/>
            <a:ext cx="1018225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ceramics</a:t>
            </a:r>
          </a:p>
        </p:txBody>
      </p:sp>
      <p:sp>
        <p:nvSpPr>
          <p:cNvPr id="19571" name="Rectangle 115"/>
          <p:cNvSpPr>
            <a:spLocks/>
          </p:cNvSpPr>
          <p:nvPr/>
        </p:nvSpPr>
        <p:spPr bwMode="auto">
          <a:xfrm>
            <a:off x="1276946" y="3303984"/>
            <a:ext cx="967571" cy="1692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100" dirty="0" smtClean="0">
                <a:latin typeface="Times New Roman Bold" charset="0"/>
                <a:cs typeface="Times New Roman Bold" charset="0"/>
                <a:sym typeface="Times New Roman Bold" charset="0"/>
              </a:rPr>
              <a:t>Vacuum/H/He</a:t>
            </a:r>
            <a:endParaRPr lang="en-US" sz="1100" dirty="0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19572" name="Rectangle 116"/>
          <p:cNvSpPr>
            <a:spLocks/>
          </p:cNvSpPr>
          <p:nvPr/>
        </p:nvSpPr>
        <p:spPr bwMode="auto">
          <a:xfrm>
            <a:off x="3473648" y="1620738"/>
            <a:ext cx="4375547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Gill Sans" charset="0"/>
                <a:cs typeface="Gill Sans" charset="0"/>
              </a:rPr>
              <a:t>It is possible to mount a dielectric RF cell (see slide 10) in the MANX channel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553641"/>
          </a:xfrm>
          <a:ln/>
        </p:spPr>
        <p:txBody>
          <a:bodyPr/>
          <a:lstStyle/>
          <a:p>
            <a:r>
              <a:rPr lang="en-US" sz="3400" dirty="0"/>
              <a:t>Summary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3124200"/>
          </a:xfrm>
          <a:ln/>
        </p:spPr>
        <p:txBody>
          <a:bodyPr/>
          <a:lstStyle/>
          <a:p>
            <a:pPr marL="625056"/>
            <a:r>
              <a:rPr lang="en-US" dirty="0"/>
              <a:t>Design MANX experiment</a:t>
            </a:r>
          </a:p>
          <a:p>
            <a:pPr marL="625056"/>
            <a:r>
              <a:rPr lang="en-US" dirty="0"/>
              <a:t>Show </a:t>
            </a:r>
            <a:r>
              <a:rPr lang="en-US" dirty="0" smtClean="0"/>
              <a:t>simulations</a:t>
            </a:r>
            <a:endParaRPr lang="en-US" dirty="0"/>
          </a:p>
          <a:p>
            <a:pPr marL="625056"/>
            <a:r>
              <a:rPr lang="en-US" dirty="0"/>
              <a:t>Discuss how to verify HCC model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651867"/>
          </a:xfrm>
          <a:ln/>
        </p:spPr>
        <p:txBody>
          <a:bodyPr/>
          <a:lstStyle/>
          <a:p>
            <a:r>
              <a:rPr lang="en-US" sz="3400" dirty="0"/>
              <a:t>Contents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3276600"/>
          </a:xfrm>
          <a:ln/>
        </p:spPr>
        <p:txBody>
          <a:bodyPr/>
          <a:lstStyle/>
          <a:p>
            <a:pPr marL="625056"/>
            <a:r>
              <a:rPr lang="en-US" dirty="0"/>
              <a:t>Project goal</a:t>
            </a:r>
          </a:p>
          <a:p>
            <a:pPr marL="625056"/>
            <a:r>
              <a:rPr lang="en-US" dirty="0"/>
              <a:t>Simulation </a:t>
            </a:r>
            <a:r>
              <a:rPr lang="en-US" dirty="0" smtClean="0"/>
              <a:t>results</a:t>
            </a:r>
            <a:endParaRPr lang="en-US" dirty="0"/>
          </a:p>
          <a:p>
            <a:pPr marL="625056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544711"/>
          </a:xfrm>
          <a:ln/>
        </p:spPr>
        <p:txBody>
          <a:bodyPr/>
          <a:lstStyle/>
          <a:p>
            <a:r>
              <a:rPr lang="en-US" sz="3400" dirty="0"/>
              <a:t>Goal of this project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91000"/>
          </a:xfrm>
          <a:ln/>
        </p:spPr>
        <p:txBody>
          <a:bodyPr/>
          <a:lstStyle/>
          <a:p>
            <a:pPr marL="625056"/>
            <a:r>
              <a:rPr lang="en-US" dirty="0" smtClean="0"/>
              <a:t>Design</a:t>
            </a:r>
            <a:r>
              <a:rPr lang="en-US" dirty="0"/>
              <a:t>, </a:t>
            </a:r>
            <a:r>
              <a:rPr lang="en-US" dirty="0" smtClean="0"/>
              <a:t>engineer, </a:t>
            </a:r>
            <a:r>
              <a:rPr lang="en-US" dirty="0"/>
              <a:t>and build a </a:t>
            </a:r>
            <a:r>
              <a:rPr lang="en-US" dirty="0" smtClean="0"/>
              <a:t>useful device for muon cooling </a:t>
            </a:r>
            <a:r>
              <a:rPr lang="en-US" dirty="0"/>
              <a:t>channel </a:t>
            </a:r>
            <a:r>
              <a:rPr lang="en-US" dirty="0" smtClean="0"/>
              <a:t>studies</a:t>
            </a:r>
            <a:endParaRPr lang="en-US" dirty="0"/>
          </a:p>
          <a:p>
            <a:pPr marL="625056"/>
            <a:r>
              <a:rPr lang="en-US" dirty="0"/>
              <a:t>Test six-dimensional helical cooling model</a:t>
            </a:r>
          </a:p>
          <a:p>
            <a:pPr marL="625056"/>
            <a:r>
              <a:rPr lang="en-US" dirty="0"/>
              <a:t>Investigate capability and limitation of helical cooling channel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8930"/>
            <a:ext cx="7358063" cy="1348383"/>
          </a:xfrm>
          <a:ln/>
        </p:spPr>
        <p:txBody>
          <a:bodyPr/>
          <a:lstStyle/>
          <a:p>
            <a:r>
              <a:rPr lang="en-US" sz="2800" dirty="0"/>
              <a:t>Concept of Helical Cooling </a:t>
            </a:r>
            <a:r>
              <a:rPr lang="en-US" sz="2800" dirty="0" smtClean="0"/>
              <a:t>Channel (HCC</a:t>
            </a:r>
            <a:r>
              <a:rPr lang="en-US" sz="2800" dirty="0"/>
              <a:t>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4016" y="2033737"/>
            <a:ext cx="4902398" cy="2628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19758" y="696515"/>
            <a:ext cx="5464969" cy="707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/>
          </p:cNvSpPr>
          <p:nvPr/>
        </p:nvSpPr>
        <p:spPr bwMode="auto">
          <a:xfrm>
            <a:off x="748978" y="1044773"/>
            <a:ext cx="1636666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Incident Muon Beam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748978" y="3429000"/>
            <a:ext cx="1636666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Incident Muon Beam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853902" y="1352848"/>
            <a:ext cx="1152560" cy="4001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Evacuated</a:t>
            </a:r>
          </a:p>
          <a:p>
            <a:r>
              <a:rPr lang="en-US" sz="1300" dirty="0">
                <a:ea typeface="Gill Sans" charset="0"/>
                <a:cs typeface="Gill Sans" charset="0"/>
              </a:rPr>
              <a:t>Dipole magnet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773535" y="3799582"/>
            <a:ext cx="1348126" cy="4001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H2 gas absorber</a:t>
            </a:r>
          </a:p>
          <a:p>
            <a:r>
              <a:rPr lang="en-US" sz="1300" dirty="0">
                <a:ea typeface="Gill Sans" charset="0"/>
                <a:cs typeface="Gill Sans" charset="0"/>
              </a:rPr>
              <a:t>in Dipole magnet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848445" y="1544836"/>
            <a:ext cx="437555" cy="35719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928812" y="4009430"/>
            <a:ext cx="437555" cy="35719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8442" name="Rectangle 10"/>
          <p:cNvSpPr>
            <a:spLocks/>
          </p:cNvSpPr>
          <p:nvPr/>
        </p:nvSpPr>
        <p:spPr bwMode="auto">
          <a:xfrm>
            <a:off x="788045" y="2839641"/>
            <a:ext cx="1306640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Wedge absorber</a:t>
            </a: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9149" y="2678906"/>
            <a:ext cx="392906" cy="178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44" name="Rectangle 12"/>
          <p:cNvSpPr>
            <a:spLocks/>
          </p:cNvSpPr>
          <p:nvPr/>
        </p:nvSpPr>
        <p:spPr bwMode="auto">
          <a:xfrm>
            <a:off x="3554016" y="4786312"/>
            <a:ext cx="5232797" cy="15805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Dispersive component makes longer (shorter) path </a:t>
            </a:r>
            <a:r>
              <a:rPr lang="en-US" sz="1700" dirty="0" smtClean="0">
                <a:ea typeface="Gill Sans" charset="0"/>
                <a:cs typeface="Gill Sans" charset="0"/>
              </a:rPr>
              <a:t>length </a:t>
            </a:r>
            <a:r>
              <a:rPr lang="en-US" sz="1700" dirty="0">
                <a:ea typeface="Gill Sans" charset="0"/>
                <a:cs typeface="Gill Sans" charset="0"/>
              </a:rPr>
              <a:t>for higher (lower) momentum particles</a:t>
            </a: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   → Continuous emittance exchange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Homogeneous field (no periodic structure) makes </a:t>
            </a:r>
            <a:r>
              <a:rPr lang="en-US" sz="1700" dirty="0" smtClean="0">
                <a:ea typeface="Gill Sans" charset="0"/>
                <a:cs typeface="Gill Sans" charset="0"/>
              </a:rPr>
              <a:t>minimal </a:t>
            </a:r>
            <a:r>
              <a:rPr lang="en-US" sz="1700" dirty="0">
                <a:ea typeface="Gill Sans" charset="0"/>
                <a:cs typeface="Gill Sans" charset="0"/>
              </a:rPr>
              <a:t>resonant losses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This fact makes large phase space acceptance</a:t>
            </a:r>
          </a:p>
        </p:txBody>
      </p:sp>
      <p:sp>
        <p:nvSpPr>
          <p:cNvPr id="18445" name="Rectangle 13"/>
          <p:cNvSpPr>
            <a:spLocks/>
          </p:cNvSpPr>
          <p:nvPr/>
        </p:nvSpPr>
        <p:spPr bwMode="auto">
          <a:xfrm>
            <a:off x="3891112" y="1290340"/>
            <a:ext cx="4747245" cy="78483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Combined function magnet (invisible in this picture</a:t>
            </a:r>
            <a:r>
              <a:rPr lang="en-US" sz="1700" dirty="0" smtClean="0">
                <a:ea typeface="Gill Sans" charset="0"/>
                <a:cs typeface="Gill Sans" charset="0"/>
              </a:rPr>
              <a:t>) = </a:t>
            </a:r>
            <a:r>
              <a:rPr lang="en-US" sz="1700" dirty="0">
                <a:ea typeface="Gill Sans" charset="0"/>
                <a:cs typeface="Gill Sans" charset="0"/>
              </a:rPr>
              <a:t>Pure solenoid + Helical dipole + Helical quadrupole</a:t>
            </a:r>
          </a:p>
        </p:txBody>
      </p:sp>
      <p:sp>
        <p:nvSpPr>
          <p:cNvPr id="18446" name="Rectangle 14"/>
          <p:cNvSpPr>
            <a:spLocks/>
          </p:cNvSpPr>
          <p:nvPr/>
        </p:nvSpPr>
        <p:spPr bwMode="auto">
          <a:xfrm>
            <a:off x="7313414" y="1870770"/>
            <a:ext cx="1588576" cy="4001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 dirty="0">
                <a:solidFill>
                  <a:srgbClr val="FF0000"/>
                </a:solidFill>
                <a:ea typeface="Gill Sans" charset="0"/>
                <a:cs typeface="Gill Sans" charset="0"/>
              </a:rPr>
              <a:t>Red: reference orbit</a:t>
            </a:r>
            <a:endParaRPr lang="en-US" sz="1300" dirty="0">
              <a:ea typeface="Gill Sans" charset="0"/>
              <a:cs typeface="Gill Sans" charset="0"/>
            </a:endParaRPr>
          </a:p>
          <a:p>
            <a:pPr algn="l"/>
            <a:r>
              <a:rPr lang="en-US" sz="1300" dirty="0">
                <a:solidFill>
                  <a:srgbClr val="0000FF"/>
                </a:solidFill>
                <a:ea typeface="Gill Sans" charset="0"/>
                <a:cs typeface="Gill Sans" charset="0"/>
              </a:rPr>
              <a:t>Blue: beam envelop</a:t>
            </a:r>
          </a:p>
        </p:txBody>
      </p:sp>
      <p:sp>
        <p:nvSpPr>
          <p:cNvPr id="18447" name="Rectangle 15"/>
          <p:cNvSpPr>
            <a:spLocks/>
          </p:cNvSpPr>
          <p:nvPr/>
        </p:nvSpPr>
        <p:spPr bwMode="auto">
          <a:xfrm>
            <a:off x="767953" y="5505152"/>
            <a:ext cx="2080617" cy="32146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dirty="0">
                <a:ea typeface="Gill Sans" charset="0"/>
                <a:cs typeface="Gill Sans" charset="0"/>
              </a:rPr>
              <a:t>Emittance exchange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58063" cy="812006"/>
          </a:xfrm>
          <a:ln/>
        </p:spPr>
        <p:txBody>
          <a:bodyPr/>
          <a:lstStyle/>
          <a:p>
            <a:r>
              <a:rPr lang="en-US" sz="2800" dirty="0"/>
              <a:t>Simulation study of HCC </a:t>
            </a:r>
            <a:r>
              <a:rPr lang="en-US" sz="2800" dirty="0" smtClean="0"/>
              <a:t>for Muon </a:t>
            </a:r>
            <a:r>
              <a:rPr lang="en-US" sz="2800" dirty="0"/>
              <a:t>Collider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4" y="1839516"/>
            <a:ext cx="4545211" cy="271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009055" y="2152055"/>
            <a:ext cx="1678781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705695" y="2160984"/>
            <a:ext cx="821531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554015" y="2160984"/>
            <a:ext cx="839391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rot="10800000" flipH="1">
            <a:off x="2678906" y="1991320"/>
            <a:ext cx="17859" cy="973336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rot="10800000" flipH="1">
            <a:off x="3527227" y="1991320"/>
            <a:ext cx="17859" cy="973336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1438796" y="2183309"/>
            <a:ext cx="910506" cy="33855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1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200 MHz HCC</a:t>
            </a:r>
          </a:p>
          <a:p>
            <a:r>
              <a:rPr lang="en-US" sz="11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λ=2 m, κ=1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2599656" y="1567160"/>
            <a:ext cx="910506" cy="33855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1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400 MHz HCC</a:t>
            </a:r>
          </a:p>
          <a:p>
            <a:r>
              <a:rPr lang="en-US" sz="11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λ=1 m, κ=1</a:t>
            </a:r>
          </a:p>
        </p:txBody>
      </p:sp>
      <p:sp>
        <p:nvSpPr>
          <p:cNvPr id="19466" name="Rectangle 10"/>
          <p:cNvSpPr>
            <a:spLocks/>
          </p:cNvSpPr>
          <p:nvPr/>
        </p:nvSpPr>
        <p:spPr bwMode="auto">
          <a:xfrm>
            <a:off x="3528343" y="2361902"/>
            <a:ext cx="910506" cy="33855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1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800 MHz HCC</a:t>
            </a:r>
          </a:p>
          <a:p>
            <a:r>
              <a:rPr lang="en-US" sz="11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λ=0.5 m, κ=1</a:t>
            </a:r>
          </a:p>
        </p:txBody>
      </p:sp>
      <p:sp>
        <p:nvSpPr>
          <p:cNvPr id="19467" name="Rectangle 11"/>
          <p:cNvSpPr>
            <a:spLocks/>
          </p:cNvSpPr>
          <p:nvPr/>
        </p:nvSpPr>
        <p:spPr bwMode="auto">
          <a:xfrm>
            <a:off x="1196578" y="3652242"/>
            <a:ext cx="1008289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p=250 MeV/c</a:t>
            </a:r>
          </a:p>
        </p:txBody>
      </p:sp>
      <p:sp>
        <p:nvSpPr>
          <p:cNvPr id="19468" name="Oval 12"/>
          <p:cNvSpPr>
            <a:spLocks/>
          </p:cNvSpPr>
          <p:nvPr/>
        </p:nvSpPr>
        <p:spPr bwMode="auto">
          <a:xfrm>
            <a:off x="8760023" y="2428875"/>
            <a:ext cx="116086" cy="116086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7F00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9" name="Rectangle 13"/>
          <p:cNvSpPr>
            <a:spLocks/>
          </p:cNvSpPr>
          <p:nvPr/>
        </p:nvSpPr>
        <p:spPr bwMode="auto">
          <a:xfrm>
            <a:off x="5257800" y="5334000"/>
            <a:ext cx="3741539" cy="50899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Gill Sans" charset="0"/>
                <a:cs typeface="Gill Sans" charset="0"/>
              </a:rPr>
              <a:t>Phase space evolution for Muon Collider</a:t>
            </a:r>
          </a:p>
          <a:p>
            <a:pPr algn="l"/>
            <a:r>
              <a:rPr lang="en-US" sz="1300" dirty="0">
                <a:ea typeface="Gill Sans" charset="0"/>
                <a:cs typeface="Gill Sans" charset="0"/>
              </a:rPr>
              <a:t>(solid line: complete simulation, dashed line: in progress)</a:t>
            </a:r>
          </a:p>
        </p:txBody>
      </p:sp>
      <p:sp>
        <p:nvSpPr>
          <p:cNvPr id="19470" name="Rectangle 14"/>
          <p:cNvSpPr>
            <a:spLocks/>
          </p:cNvSpPr>
          <p:nvPr/>
        </p:nvSpPr>
        <p:spPr bwMode="auto">
          <a:xfrm>
            <a:off x="705445" y="4621113"/>
            <a:ext cx="3741539" cy="32146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Gill Sans" charset="0"/>
                <a:cs typeface="Gill Sans" charset="0"/>
              </a:rPr>
              <a:t>6D Phase space evolution in current HCC</a:t>
            </a:r>
          </a:p>
        </p:txBody>
      </p:sp>
      <p:sp>
        <p:nvSpPr>
          <p:cNvPr id="19471" name="Rectangle 15"/>
          <p:cNvSpPr>
            <a:spLocks/>
          </p:cNvSpPr>
          <p:nvPr/>
        </p:nvSpPr>
        <p:spPr bwMode="auto">
          <a:xfrm>
            <a:off x="7786687" y="2134195"/>
            <a:ext cx="1294805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ea typeface="Gill Sans" charset="0"/>
                <a:cs typeface="Gill Sans" charset="0"/>
              </a:rPr>
              <a:t>Study II Front-end</a:t>
            </a:r>
          </a:p>
        </p:txBody>
      </p:sp>
      <p:sp>
        <p:nvSpPr>
          <p:cNvPr id="19472" name="Rectangle 16"/>
          <p:cNvSpPr>
            <a:spLocks/>
          </p:cNvSpPr>
          <p:nvPr/>
        </p:nvSpPr>
        <p:spPr bwMode="auto">
          <a:xfrm>
            <a:off x="7465219" y="2741414"/>
            <a:ext cx="1089422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FF0000"/>
                </a:solidFill>
                <a:ea typeface="Gill Sans" charset="0"/>
                <a:cs typeface="Gill Sans" charset="0"/>
              </a:rPr>
              <a:t>200 MHz HCC</a:t>
            </a:r>
          </a:p>
        </p:txBody>
      </p:sp>
      <p:sp>
        <p:nvSpPr>
          <p:cNvPr id="19473" name="Rectangle 17"/>
          <p:cNvSpPr>
            <a:spLocks/>
          </p:cNvSpPr>
          <p:nvPr/>
        </p:nvSpPr>
        <p:spPr bwMode="auto">
          <a:xfrm>
            <a:off x="7036594" y="2964656"/>
            <a:ext cx="1089422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0000FF"/>
                </a:solidFill>
                <a:ea typeface="Gill Sans" charset="0"/>
                <a:cs typeface="Gill Sans" charset="0"/>
              </a:rPr>
              <a:t>400 MHz HCC</a:t>
            </a:r>
          </a:p>
        </p:txBody>
      </p:sp>
      <p:sp>
        <p:nvSpPr>
          <p:cNvPr id="19474" name="Rectangle 18"/>
          <p:cNvSpPr>
            <a:spLocks/>
          </p:cNvSpPr>
          <p:nvPr/>
        </p:nvSpPr>
        <p:spPr bwMode="auto">
          <a:xfrm>
            <a:off x="6849070" y="3178969"/>
            <a:ext cx="1089422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FF7F00"/>
                </a:solidFill>
                <a:ea typeface="Gill Sans" charset="0"/>
                <a:cs typeface="Gill Sans" charset="0"/>
              </a:rPr>
              <a:t>800 MHz HCC</a:t>
            </a:r>
          </a:p>
        </p:txBody>
      </p:sp>
      <p:sp>
        <p:nvSpPr>
          <p:cNvPr id="19475" name="Rectangle 19"/>
          <p:cNvSpPr>
            <a:spLocks/>
          </p:cNvSpPr>
          <p:nvPr/>
        </p:nvSpPr>
        <p:spPr bwMode="auto">
          <a:xfrm>
            <a:off x="7742039" y="3437930"/>
            <a:ext cx="1223367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18A374"/>
                </a:solidFill>
                <a:ea typeface="Gill Sans" charset="0"/>
                <a:cs typeface="Gill Sans" charset="0"/>
              </a:rPr>
              <a:t>1600 MHz HCC</a:t>
            </a:r>
          </a:p>
        </p:txBody>
      </p:sp>
      <p:sp>
        <p:nvSpPr>
          <p:cNvPr id="19476" name="Rectangle 20"/>
          <p:cNvSpPr>
            <a:spLocks/>
          </p:cNvSpPr>
          <p:nvPr/>
        </p:nvSpPr>
        <p:spPr bwMode="auto">
          <a:xfrm>
            <a:off x="6474023" y="3638848"/>
            <a:ext cx="1491258" cy="44648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A32BB8"/>
                </a:solidFill>
                <a:ea typeface="Gill Sans" charset="0"/>
                <a:cs typeface="Gill Sans" charset="0"/>
              </a:rPr>
              <a:t>Parametric Ionization </a:t>
            </a:r>
          </a:p>
          <a:p>
            <a:pPr algn="l"/>
            <a:r>
              <a:rPr lang="en-US" sz="1300" dirty="0">
                <a:solidFill>
                  <a:srgbClr val="A32BB8"/>
                </a:solidFill>
                <a:ea typeface="Gill Sans" charset="0"/>
                <a:cs typeface="Gill Sans" charset="0"/>
              </a:rPr>
              <a:t>Channel (PIC)</a:t>
            </a:r>
          </a:p>
        </p:txBody>
      </p:sp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6281" y="1651992"/>
            <a:ext cx="4554141" cy="3080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78" name="Rectangle 22"/>
          <p:cNvSpPr>
            <a:spLocks/>
          </p:cNvSpPr>
          <p:nvPr/>
        </p:nvSpPr>
        <p:spPr bwMode="auto">
          <a:xfrm>
            <a:off x="8001000" y="2518172"/>
            <a:ext cx="866180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4761B8"/>
                </a:solidFill>
                <a:ea typeface="Gill Sans" charset="0"/>
                <a:cs typeface="Gill Sans" charset="0"/>
              </a:rPr>
              <a:t>Pre-cooler</a:t>
            </a:r>
          </a:p>
        </p:txBody>
      </p:sp>
      <p:sp>
        <p:nvSpPr>
          <p:cNvPr id="19479" name="Rectangle 23"/>
          <p:cNvSpPr>
            <a:spLocks/>
          </p:cNvSpPr>
          <p:nvPr/>
        </p:nvSpPr>
        <p:spPr bwMode="auto">
          <a:xfrm>
            <a:off x="5929313" y="2040434"/>
            <a:ext cx="1455539" cy="44648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B8813A"/>
                </a:solidFill>
                <a:ea typeface="Gill Sans" charset="0"/>
                <a:cs typeface="Gill Sans" charset="0"/>
              </a:rPr>
              <a:t>Reverse Emittance Exchange (REMEX)</a:t>
            </a:r>
          </a:p>
        </p:txBody>
      </p:sp>
      <p:sp>
        <p:nvSpPr>
          <p:cNvPr id="19480" name="Oval 24"/>
          <p:cNvSpPr>
            <a:spLocks/>
          </p:cNvSpPr>
          <p:nvPr/>
        </p:nvSpPr>
        <p:spPr bwMode="auto">
          <a:xfrm>
            <a:off x="5661422" y="1955602"/>
            <a:ext cx="116086" cy="116086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7F00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1" name="Rectangle 25"/>
          <p:cNvSpPr>
            <a:spLocks/>
          </p:cNvSpPr>
          <p:nvPr/>
        </p:nvSpPr>
        <p:spPr bwMode="auto">
          <a:xfrm>
            <a:off x="5179219" y="1531442"/>
            <a:ext cx="1491258" cy="44648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ea typeface="Gill Sans" charset="0"/>
                <a:cs typeface="Gill Sans" charset="0"/>
              </a:rPr>
              <a:t>Goal for low emittance MC design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358063" cy="767953"/>
          </a:xfrm>
          <a:ln/>
        </p:spPr>
        <p:txBody>
          <a:bodyPr/>
          <a:lstStyle/>
          <a:p>
            <a:r>
              <a:rPr lang="en-US" sz="2800" dirty="0" smtClean="0"/>
              <a:t>  Pre-cooler was the MANX inspiration</a:t>
            </a:r>
            <a:endParaRPr 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653" y="838275"/>
            <a:ext cx="3734842" cy="4474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884039"/>
            <a:ext cx="4618881" cy="47327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609600" y="5558730"/>
            <a:ext cx="7620000" cy="80367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ea typeface="Gill Sans" charset="0"/>
                <a:cs typeface="Gill Sans" charset="0"/>
              </a:rPr>
              <a:t>MANX: HCC w/o RF structure </a:t>
            </a:r>
            <a:r>
              <a:rPr lang="en-US" sz="2400" dirty="0" smtClean="0">
                <a:ea typeface="Gill Sans" charset="0"/>
                <a:cs typeface="Gill Sans" charset="0"/>
              </a:rPr>
              <a:t>in magnet</a:t>
            </a:r>
            <a:endParaRPr lang="en-US" sz="2400" dirty="0">
              <a:ea typeface="Gill Sans" charset="0"/>
              <a:cs typeface="Gill Sans" charset="0"/>
            </a:endParaRPr>
          </a:p>
          <a:p>
            <a:pPr algn="ctr"/>
            <a:r>
              <a:rPr lang="en-US" sz="2400" dirty="0">
                <a:ea typeface="Gill Sans" charset="0"/>
                <a:cs typeface="Gill Sans" charset="0"/>
              </a:rPr>
              <a:t>(Discuss MANX channel later)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4343400" y="1295400"/>
            <a:ext cx="3286156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Larmor</a:t>
            </a:r>
            <a:r>
              <a:rPr lang="en-US" sz="17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motion in pure solenoid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752600"/>
            <a:ext cx="1500188" cy="446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828800"/>
            <a:ext cx="572617" cy="383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/>
          </p:cNvSpPr>
          <p:nvPr/>
        </p:nvSpPr>
        <p:spPr bwMode="auto">
          <a:xfrm>
            <a:off x="4114800" y="2286000"/>
            <a:ext cx="4682372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Radial equation of motion with helical dipole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667000"/>
            <a:ext cx="946547" cy="2154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590800"/>
            <a:ext cx="1791519" cy="446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4419600"/>
            <a:ext cx="3081859" cy="544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/>
          </p:cNvSpPr>
          <p:nvPr/>
        </p:nvSpPr>
        <p:spPr bwMode="auto">
          <a:xfrm>
            <a:off x="4191000" y="3962400"/>
            <a:ext cx="4220707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Equation of motion for reference particle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title"/>
          </p:nvPr>
        </p:nvSpPr>
        <p:spPr>
          <a:xfrm>
            <a:off x="892969" y="80367"/>
            <a:ext cx="7358063" cy="759023"/>
          </a:xfrm>
          <a:ln/>
        </p:spPr>
        <p:txBody>
          <a:bodyPr/>
          <a:lstStyle/>
          <a:p>
            <a:r>
              <a:rPr lang="en-US" sz="3400" dirty="0"/>
              <a:t>HCC field parameters</a:t>
            </a:r>
          </a:p>
        </p:txBody>
      </p:sp>
      <p:sp>
        <p:nvSpPr>
          <p:cNvPr id="21515" name="Oval 11"/>
          <p:cNvSpPr>
            <a:spLocks/>
          </p:cNvSpPr>
          <p:nvPr/>
        </p:nvSpPr>
        <p:spPr bwMode="auto">
          <a:xfrm>
            <a:off x="1071563" y="1836168"/>
            <a:ext cx="1686595" cy="165422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6" name="Oval 12"/>
          <p:cNvSpPr>
            <a:spLocks/>
          </p:cNvSpPr>
          <p:nvPr/>
        </p:nvSpPr>
        <p:spPr bwMode="auto">
          <a:xfrm>
            <a:off x="598289" y="1836167"/>
            <a:ext cx="2634258" cy="2530450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7" name="Oval 13"/>
          <p:cNvSpPr>
            <a:spLocks/>
          </p:cNvSpPr>
          <p:nvPr/>
        </p:nvSpPr>
        <p:spPr bwMode="auto">
          <a:xfrm>
            <a:off x="1849562" y="1770311"/>
            <a:ext cx="131713" cy="131713"/>
          </a:xfrm>
          <a:prstGeom prst="ellipse">
            <a:avLst/>
          </a:prstGeom>
          <a:solidFill>
            <a:srgbClr val="C3FF61"/>
          </a:solidFill>
          <a:ln w="25400">
            <a:solidFill>
              <a:srgbClr val="7DFFA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rot="10800000" flipH="1">
            <a:off x="1915418" y="1935510"/>
            <a:ext cx="0" cy="342677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915418" y="1303735"/>
            <a:ext cx="0" cy="440904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842865" y="3088556"/>
            <a:ext cx="13841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rot="10800000" flipH="1">
            <a:off x="1908721" y="3009305"/>
            <a:ext cx="0" cy="151805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1947788" y="3134321"/>
            <a:ext cx="869528" cy="862831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1842865" y="2680023"/>
            <a:ext cx="13841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rot="10800000" flipH="1">
            <a:off x="1908721" y="2607469"/>
            <a:ext cx="0" cy="145107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1941091" y="2719090"/>
            <a:ext cx="540246" cy="553641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6" name="Rectangle 22"/>
          <p:cNvSpPr>
            <a:spLocks/>
          </p:cNvSpPr>
          <p:nvPr/>
        </p:nvSpPr>
        <p:spPr bwMode="auto">
          <a:xfrm>
            <a:off x="2486918" y="3432349"/>
            <a:ext cx="312539" cy="36611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a</a:t>
            </a:r>
          </a:p>
        </p:txBody>
      </p:sp>
      <p:sp>
        <p:nvSpPr>
          <p:cNvPr id="21527" name="Rectangle 23"/>
          <p:cNvSpPr>
            <a:spLocks/>
          </p:cNvSpPr>
          <p:nvPr/>
        </p:nvSpPr>
        <p:spPr bwMode="auto">
          <a:xfrm>
            <a:off x="671959" y="2887638"/>
            <a:ext cx="1017984" cy="55364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3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HCC magnet center</a:t>
            </a:r>
          </a:p>
        </p:txBody>
      </p:sp>
      <p:sp>
        <p:nvSpPr>
          <p:cNvPr id="21528" name="Rectangle 24"/>
          <p:cNvSpPr>
            <a:spLocks/>
          </p:cNvSpPr>
          <p:nvPr/>
        </p:nvSpPr>
        <p:spPr bwMode="auto">
          <a:xfrm>
            <a:off x="1416472" y="2338462"/>
            <a:ext cx="1134070" cy="27682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300" i="1" dirty="0" err="1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Larmor</a:t>
            </a:r>
            <a:r>
              <a:rPr lang="en-US" sz="1300" i="1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 center</a:t>
            </a:r>
          </a:p>
        </p:txBody>
      </p:sp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50" y="1461121"/>
            <a:ext cx="185291" cy="250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50" y="2034853"/>
            <a:ext cx="185291" cy="250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44701" y="2844105"/>
            <a:ext cx="91529" cy="120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32" name="Picture 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58690" y="3911203"/>
            <a:ext cx="717724" cy="2511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91000" y="3048000"/>
            <a:ext cx="539130" cy="357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34" name="Picture 3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91000" y="3505200"/>
            <a:ext cx="1023566" cy="375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35" name="Rectangle 31"/>
          <p:cNvSpPr>
            <a:spLocks/>
          </p:cNvSpPr>
          <p:nvPr/>
        </p:nvSpPr>
        <p:spPr bwMode="auto">
          <a:xfrm>
            <a:off x="5105400" y="3124200"/>
            <a:ext cx="2133600" cy="2462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600" b="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HCC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wave number</a:t>
            </a:r>
            <a:endParaRPr lang="en-US" sz="1600" b="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1536" name="Rectangle 32"/>
          <p:cNvSpPr>
            <a:spLocks/>
          </p:cNvSpPr>
          <p:nvPr/>
        </p:nvSpPr>
        <p:spPr bwMode="auto">
          <a:xfrm>
            <a:off x="5471886" y="3570514"/>
            <a:ext cx="883255" cy="2462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HCC pitch</a:t>
            </a:r>
          </a:p>
        </p:txBody>
      </p:sp>
      <p:sp>
        <p:nvSpPr>
          <p:cNvPr id="21537" name="Rectangle 33"/>
          <p:cNvSpPr>
            <a:spLocks/>
          </p:cNvSpPr>
          <p:nvPr/>
        </p:nvSpPr>
        <p:spPr bwMode="auto">
          <a:xfrm>
            <a:off x="4343400" y="5105400"/>
            <a:ext cx="4188023" cy="65186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Need to introduce proper helical quad </a:t>
            </a:r>
            <a:r>
              <a:rPr lang="en-US" sz="1700" i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(</a:t>
            </a:r>
            <a:r>
              <a:rPr lang="en-US" sz="1700" i="1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b</a:t>
            </a:r>
            <a:r>
              <a:rPr lang="en-US" sz="1700" i="1" baseline="-6000" dirty="0" err="1">
                <a:latin typeface="Palatino" charset="0"/>
                <a:ea typeface="Symbol" pitchFamily="18" charset="2"/>
                <a:cs typeface="Symbol" pitchFamily="18" charset="2"/>
                <a:sym typeface="Palatino" charset="0"/>
              </a:rPr>
              <a:t>ϕ</a:t>
            </a:r>
            <a:r>
              <a:rPr lang="en-US" sz="1700" i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)’ </a:t>
            </a:r>
            <a:r>
              <a:rPr lang="en-US" sz="17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to stabilize beam phase space</a:t>
            </a:r>
          </a:p>
        </p:txBody>
      </p:sp>
      <p:sp>
        <p:nvSpPr>
          <p:cNvPr id="21538" name="Rectangle 34"/>
          <p:cNvSpPr>
            <a:spLocks/>
          </p:cNvSpPr>
          <p:nvPr/>
        </p:nvSpPr>
        <p:spPr bwMode="auto">
          <a:xfrm>
            <a:off x="685800" y="4419600"/>
            <a:ext cx="2595563" cy="599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700" dirty="0" smtClean="0">
                <a:ea typeface="Gill Sans" charset="0"/>
                <a:cs typeface="Gill Sans" charset="0"/>
              </a:rPr>
              <a:t>Projected motion </a:t>
            </a:r>
            <a:r>
              <a:rPr lang="en-US" sz="1700" dirty="0">
                <a:ea typeface="Gill Sans" charset="0"/>
                <a:cs typeface="Gill Sans" charset="0"/>
              </a:rPr>
              <a:t>in </a:t>
            </a:r>
            <a:endParaRPr lang="en-US" sz="1700" dirty="0" smtClean="0">
              <a:ea typeface="Gill Sans" charset="0"/>
              <a:cs typeface="Gill Sans" charset="0"/>
            </a:endParaRPr>
          </a:p>
          <a:p>
            <a:pPr algn="ctr"/>
            <a:r>
              <a:rPr lang="en-US" sz="1700" dirty="0" smtClean="0">
                <a:ea typeface="Gill Sans" charset="0"/>
                <a:cs typeface="Gill Sans" charset="0"/>
              </a:rPr>
              <a:t>transverse </a:t>
            </a:r>
            <a:r>
              <a:rPr lang="en-US" sz="1700" dirty="0">
                <a:ea typeface="Gill Sans" charset="0"/>
                <a:cs typeface="Gill Sans" charset="0"/>
              </a:rPr>
              <a:t>(x-y) plane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val 1"/>
          <p:cNvSpPr>
            <a:spLocks/>
          </p:cNvSpPr>
          <p:nvPr/>
        </p:nvSpPr>
        <p:spPr bwMode="auto">
          <a:xfrm>
            <a:off x="1651992" y="3375422"/>
            <a:ext cx="1107281" cy="1107281"/>
          </a:xfrm>
          <a:prstGeom prst="ellipse">
            <a:avLst/>
          </a:prstGeom>
          <a:noFill/>
          <a:ln w="342900">
            <a:solidFill>
              <a:srgbClr val="FF0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750094"/>
          </a:xfrm>
          <a:ln/>
        </p:spPr>
        <p:txBody>
          <a:bodyPr/>
          <a:lstStyle/>
          <a:p>
            <a:r>
              <a:rPr lang="en-US" sz="3400" dirty="0"/>
              <a:t>Design </a:t>
            </a:r>
            <a:r>
              <a:rPr lang="en-US" sz="3400" dirty="0" smtClean="0"/>
              <a:t>of the HCC </a:t>
            </a:r>
            <a:r>
              <a:rPr lang="en-US" sz="3400" dirty="0"/>
              <a:t>magnet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641" y="1035844"/>
            <a:ext cx="2911078" cy="1967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/>
          </p:cNvSpPr>
          <p:nvPr/>
        </p:nvSpPr>
        <p:spPr bwMode="auto">
          <a:xfrm>
            <a:off x="3902273" y="990600"/>
            <a:ext cx="5241727" cy="265211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Consider continuous RF structure inside HCC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HCC field is generated by helical solenoid (HS)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Field parameters in HS has a geometric restriction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From past HS design study: HS coil radius ~ Helix radius (</a:t>
            </a:r>
            <a:r>
              <a:rPr lang="en-US" sz="1300" i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a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)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It makes a lower limit of pill-box type RF frequency</a:t>
            </a:r>
          </a:p>
          <a:p>
            <a:pPr marL="482186" lvl="1"/>
            <a:r>
              <a:rPr lang="en-US" sz="1300" dirty="0">
                <a:latin typeface="Palatino" charset="0"/>
                <a:cs typeface="Times" charset="0"/>
                <a:sym typeface="Palatino" charset="0"/>
              </a:rPr>
              <a:t>Example: λ = 1 m, κ = 1.0, </a:t>
            </a:r>
            <a:r>
              <a:rPr lang="en-US" sz="1300" i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a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= 0.16 m </a:t>
            </a:r>
          </a:p>
          <a:p>
            <a:pPr marL="1205465" lvl="4"/>
            <a:r>
              <a:rPr lang="en-US" sz="1300" dirty="0">
                <a:latin typeface="Palatino" charset="0"/>
                <a:ea typeface="Symbol" pitchFamily="18" charset="2"/>
                <a:cs typeface="Symbol" pitchFamily="18" charset="2"/>
                <a:sym typeface="Palatino" charset="0"/>
              </a:rPr>
              <a:t>→ pillbox RF frequency ~ 800 MHz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High freq RF structure destroys the longitudinal phase space stability 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Hence, no cooling in high freq RF channel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Furthermore, additional space between coil and RF cell is needed for thermal isolation, pressure barrier, etc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Required minimum gap = 80 mm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89621" y="3905622"/>
            <a:ext cx="2621979" cy="2540496"/>
            <a:chOff x="0" y="0"/>
            <a:chExt cx="2349" cy="2276"/>
          </a:xfrm>
        </p:grpSpPr>
        <p:sp>
          <p:nvSpPr>
            <p:cNvPr id="22534" name="Oval 6"/>
            <p:cNvSpPr>
              <a:spLocks/>
            </p:cNvSpPr>
            <p:nvPr/>
          </p:nvSpPr>
          <p:spPr bwMode="auto">
            <a:xfrm>
              <a:off x="0" y="0"/>
              <a:ext cx="2349" cy="22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35" name="Rectangle 7"/>
            <p:cNvSpPr>
              <a:spLocks/>
            </p:cNvSpPr>
            <p:nvPr/>
          </p:nvSpPr>
          <p:spPr bwMode="auto">
            <a:xfrm>
              <a:off x="344" y="333"/>
              <a:ext cx="1661" cy="1609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682006" y="5161359"/>
            <a:ext cx="3028280" cy="14511"/>
          </a:xfrm>
          <a:prstGeom prst="line">
            <a:avLst/>
          </a:prstGeom>
          <a:noFill/>
          <a:ln w="12700">
            <a:solidFill>
              <a:srgbClr val="B6DCD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2200052" y="3616524"/>
            <a:ext cx="5581" cy="3017119"/>
          </a:xfrm>
          <a:prstGeom prst="line">
            <a:avLst/>
          </a:prstGeom>
          <a:noFill/>
          <a:ln w="12700">
            <a:solidFill>
              <a:srgbClr val="B6DCD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22538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761" y="4402336"/>
            <a:ext cx="2653233" cy="1555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389" y="4415731"/>
            <a:ext cx="2658814" cy="1551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162101" y="3864322"/>
            <a:ext cx="88180" cy="84832"/>
            <a:chOff x="0" y="0"/>
            <a:chExt cx="79" cy="75"/>
          </a:xfrm>
        </p:grpSpPr>
        <p:sp>
          <p:nvSpPr>
            <p:cNvPr id="22541" name="Oval 13"/>
            <p:cNvSpPr>
              <a:spLocks/>
            </p:cNvSpPr>
            <p:nvPr/>
          </p:nvSpPr>
          <p:spPr bwMode="auto">
            <a:xfrm>
              <a:off x="0" y="0"/>
              <a:ext cx="79" cy="7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2" name="Rectangle 14"/>
            <p:cNvSpPr>
              <a:spLocks/>
            </p:cNvSpPr>
            <p:nvPr/>
          </p:nvSpPr>
          <p:spPr bwMode="auto">
            <a:xfrm>
              <a:off x="11" y="11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32495" y="4473774"/>
            <a:ext cx="89297" cy="83716"/>
            <a:chOff x="0" y="0"/>
            <a:chExt cx="79" cy="74"/>
          </a:xfrm>
        </p:grpSpPr>
        <p:sp>
          <p:nvSpPr>
            <p:cNvPr id="22544" name="Oval 16"/>
            <p:cNvSpPr>
              <a:spLocks/>
            </p:cNvSpPr>
            <p:nvPr/>
          </p:nvSpPr>
          <p:spPr bwMode="auto">
            <a:xfrm>
              <a:off x="0" y="0"/>
              <a:ext cx="79" cy="74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5" name="Rectangle 17"/>
            <p:cNvSpPr>
              <a:spLocks/>
            </p:cNvSpPr>
            <p:nvPr/>
          </p:nvSpPr>
          <p:spPr bwMode="auto">
            <a:xfrm>
              <a:off x="11" y="10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25798" y="5779741"/>
            <a:ext cx="89297" cy="83716"/>
            <a:chOff x="0" y="0"/>
            <a:chExt cx="79" cy="74"/>
          </a:xfrm>
        </p:grpSpPr>
        <p:sp>
          <p:nvSpPr>
            <p:cNvPr id="22547" name="Oval 19"/>
            <p:cNvSpPr>
              <a:spLocks/>
            </p:cNvSpPr>
            <p:nvPr/>
          </p:nvSpPr>
          <p:spPr bwMode="auto">
            <a:xfrm>
              <a:off x="0" y="0"/>
              <a:ext cx="79" cy="74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8" name="Rectangle 20"/>
            <p:cNvSpPr>
              <a:spLocks/>
            </p:cNvSpPr>
            <p:nvPr/>
          </p:nvSpPr>
          <p:spPr bwMode="auto">
            <a:xfrm>
              <a:off x="11" y="10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137544" y="6405935"/>
            <a:ext cx="89297" cy="83715"/>
            <a:chOff x="0" y="0"/>
            <a:chExt cx="79" cy="74"/>
          </a:xfrm>
        </p:grpSpPr>
        <p:sp>
          <p:nvSpPr>
            <p:cNvPr id="22550" name="Oval 22"/>
            <p:cNvSpPr>
              <a:spLocks/>
            </p:cNvSpPr>
            <p:nvPr/>
          </p:nvSpPr>
          <p:spPr bwMode="auto">
            <a:xfrm>
              <a:off x="0" y="0"/>
              <a:ext cx="79" cy="74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1" name="Rectangle 23"/>
            <p:cNvSpPr>
              <a:spLocks/>
            </p:cNvSpPr>
            <p:nvPr/>
          </p:nvSpPr>
          <p:spPr bwMode="auto">
            <a:xfrm>
              <a:off x="11" y="10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287242" y="4490517"/>
            <a:ext cx="87064" cy="83715"/>
            <a:chOff x="0" y="0"/>
            <a:chExt cx="78" cy="74"/>
          </a:xfrm>
        </p:grpSpPr>
        <p:sp>
          <p:nvSpPr>
            <p:cNvPr id="22553" name="Oval 25"/>
            <p:cNvSpPr>
              <a:spLocks/>
            </p:cNvSpPr>
            <p:nvPr/>
          </p:nvSpPr>
          <p:spPr bwMode="auto">
            <a:xfrm>
              <a:off x="0" y="0"/>
              <a:ext cx="78" cy="74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4" name="Rectangle 26"/>
            <p:cNvSpPr>
              <a:spLocks/>
            </p:cNvSpPr>
            <p:nvPr/>
          </p:nvSpPr>
          <p:spPr bwMode="auto">
            <a:xfrm>
              <a:off x="11" y="10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276079" y="5796484"/>
            <a:ext cx="89297" cy="83715"/>
            <a:chOff x="0" y="0"/>
            <a:chExt cx="79" cy="74"/>
          </a:xfrm>
        </p:grpSpPr>
        <p:sp>
          <p:nvSpPr>
            <p:cNvPr id="22556" name="Oval 28"/>
            <p:cNvSpPr>
              <a:spLocks/>
            </p:cNvSpPr>
            <p:nvPr/>
          </p:nvSpPr>
          <p:spPr bwMode="auto">
            <a:xfrm>
              <a:off x="0" y="0"/>
              <a:ext cx="79" cy="74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7" name="Rectangle 29"/>
            <p:cNvSpPr>
              <a:spLocks/>
            </p:cNvSpPr>
            <p:nvPr/>
          </p:nvSpPr>
          <p:spPr bwMode="auto">
            <a:xfrm>
              <a:off x="11" y="10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2175496" y="6409284"/>
            <a:ext cx="87064" cy="83716"/>
            <a:chOff x="0" y="0"/>
            <a:chExt cx="78" cy="75"/>
          </a:xfrm>
        </p:grpSpPr>
        <p:sp>
          <p:nvSpPr>
            <p:cNvPr id="22559" name="Oval 31"/>
            <p:cNvSpPr>
              <a:spLocks/>
            </p:cNvSpPr>
            <p:nvPr/>
          </p:nvSpPr>
          <p:spPr bwMode="auto">
            <a:xfrm>
              <a:off x="0" y="0"/>
              <a:ext cx="78" cy="75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0" name="Rectangle 32"/>
            <p:cNvSpPr>
              <a:spLocks/>
            </p:cNvSpPr>
            <p:nvPr/>
          </p:nvSpPr>
          <p:spPr bwMode="auto">
            <a:xfrm>
              <a:off x="11" y="11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2561" name="Line 33"/>
          <p:cNvSpPr>
            <a:spLocks noChangeShapeType="1"/>
          </p:cNvSpPr>
          <p:nvPr/>
        </p:nvSpPr>
        <p:spPr bwMode="auto">
          <a:xfrm rot="10800000">
            <a:off x="1470050" y="3502670"/>
            <a:ext cx="1942207" cy="1059285"/>
          </a:xfrm>
          <a:prstGeom prst="line">
            <a:avLst/>
          </a:prstGeom>
          <a:noFill/>
          <a:ln w="12700">
            <a:solidFill>
              <a:srgbClr val="B6DCD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22562" name="Picture 3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1058" y="3512716"/>
            <a:ext cx="1967880" cy="108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63" name="AutoShape 35"/>
          <p:cNvSpPr>
            <a:spLocks/>
          </p:cNvSpPr>
          <p:nvPr/>
        </p:nvSpPr>
        <p:spPr bwMode="auto">
          <a:xfrm rot="5400000">
            <a:off x="1868537" y="3857625"/>
            <a:ext cx="218777" cy="39290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070C0"/>
            </a:solidFill>
            <a:prstDash val="solid"/>
            <a:miter lim="800000"/>
            <a:headEnd type="none" w="med" len="med"/>
            <a:tailEnd type="arrow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4" name="AutoShape 36"/>
          <p:cNvSpPr>
            <a:spLocks/>
          </p:cNvSpPr>
          <p:nvPr/>
        </p:nvSpPr>
        <p:spPr bwMode="auto">
          <a:xfrm rot="5400000" flipH="1">
            <a:off x="1883606" y="3576899"/>
            <a:ext cx="198686" cy="38286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rot="10800000">
            <a:off x="1419820" y="3905623"/>
            <a:ext cx="733351" cy="1116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66" name="Rectangle 38"/>
          <p:cNvSpPr>
            <a:spLocks/>
          </p:cNvSpPr>
          <p:nvPr/>
        </p:nvSpPr>
        <p:spPr bwMode="auto">
          <a:xfrm>
            <a:off x="1721197" y="3408908"/>
            <a:ext cx="446484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br2</a:t>
            </a:r>
          </a:p>
        </p:txBody>
      </p:sp>
      <p:sp>
        <p:nvSpPr>
          <p:cNvPr id="22567" name="Rectangle 39"/>
          <p:cNvSpPr>
            <a:spLocks/>
          </p:cNvSpPr>
          <p:nvPr/>
        </p:nvSpPr>
        <p:spPr bwMode="auto">
          <a:xfrm>
            <a:off x="1667619" y="4147840"/>
            <a:ext cx="473273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br1</a:t>
            </a:r>
          </a:p>
        </p:txBody>
      </p:sp>
      <p:sp>
        <p:nvSpPr>
          <p:cNvPr id="22568" name="Rectangle 40"/>
          <p:cNvSpPr>
            <a:spLocks/>
          </p:cNvSpPr>
          <p:nvPr/>
        </p:nvSpPr>
        <p:spPr bwMode="auto">
          <a:xfrm>
            <a:off x="1465585" y="4846588"/>
            <a:ext cx="1553766" cy="44648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HCC magnet center</a:t>
            </a:r>
          </a:p>
        </p:txBody>
      </p:sp>
      <p:sp>
        <p:nvSpPr>
          <p:cNvPr id="22569" name="Rectangle 41"/>
          <p:cNvSpPr>
            <a:spLocks/>
          </p:cNvSpPr>
          <p:nvPr/>
        </p:nvSpPr>
        <p:spPr bwMode="auto">
          <a:xfrm>
            <a:off x="2683371" y="6394773"/>
            <a:ext cx="1393031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Reference orbit</a:t>
            </a:r>
          </a:p>
        </p:txBody>
      </p:sp>
      <p:sp>
        <p:nvSpPr>
          <p:cNvPr id="22570" name="Rectangle 42"/>
          <p:cNvSpPr>
            <a:spLocks/>
          </p:cNvSpPr>
          <p:nvPr/>
        </p:nvSpPr>
        <p:spPr bwMode="auto">
          <a:xfrm>
            <a:off x="2117452" y="3291706"/>
            <a:ext cx="634008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Coil-2</a:t>
            </a:r>
          </a:p>
        </p:txBody>
      </p:sp>
      <p:sp>
        <p:nvSpPr>
          <p:cNvPr id="22571" name="Rectangle 43"/>
          <p:cNvSpPr>
            <a:spLocks/>
          </p:cNvSpPr>
          <p:nvPr/>
        </p:nvSpPr>
        <p:spPr bwMode="auto">
          <a:xfrm>
            <a:off x="4039567" y="4230440"/>
            <a:ext cx="4929188" cy="179486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Need to adjust (</a:t>
            </a:r>
            <a:r>
              <a:rPr lang="en-US" sz="1300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Bz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, b, b’) on red dot (</a:t>
            </a:r>
            <a:r>
              <a:rPr lang="en-US" sz="13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Coil-2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center)</a:t>
            </a:r>
          </a:p>
          <a:p>
            <a:pPr marL="27905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Blue dot and green dot are centers of upstream (</a:t>
            </a:r>
            <a:r>
              <a:rPr lang="en-US" sz="1300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Coil-1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) and </a:t>
            </a:r>
          </a:p>
          <a:p>
            <a:pPr marL="27905"/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  downstream (</a:t>
            </a:r>
            <a:r>
              <a:rPr lang="en-US" sz="1300" dirty="0">
                <a:solidFill>
                  <a:srgbClr val="FF8000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Coil-3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) HS coils</a:t>
            </a:r>
          </a:p>
          <a:p>
            <a:pPr marL="27905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Coil-1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and </a:t>
            </a:r>
            <a:r>
              <a:rPr lang="en-US" sz="1300" dirty="0">
                <a:solidFill>
                  <a:srgbClr val="FF8000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Coil-3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generate </a:t>
            </a:r>
            <a:r>
              <a:rPr lang="en-US" sz="1300" dirty="0">
                <a:ea typeface="Gill Sans" charset="0"/>
                <a:cs typeface="Gill Sans" charset="0"/>
              </a:rPr>
              <a:t>br1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and </a:t>
            </a:r>
            <a:r>
              <a:rPr lang="en-US" sz="1300" dirty="0">
                <a:ea typeface="Gill Sans" charset="0"/>
                <a:cs typeface="Gill Sans" charset="0"/>
              </a:rPr>
              <a:t>br2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on red dot</a:t>
            </a:r>
          </a:p>
          <a:p>
            <a:pPr marL="27905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en-US" sz="1300" dirty="0">
                <a:ea typeface="Gill Sans" charset="0"/>
                <a:cs typeface="Gill Sans" charset="0"/>
              </a:rPr>
              <a:t>Br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on red dot is zero by sum of </a:t>
            </a:r>
            <a:r>
              <a:rPr lang="en-US" sz="1300" dirty="0">
                <a:ea typeface="Gill Sans" charset="0"/>
                <a:cs typeface="Gill Sans" charset="0"/>
              </a:rPr>
              <a:t>br1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and </a:t>
            </a:r>
            <a:r>
              <a:rPr lang="en-US" sz="1300" dirty="0">
                <a:ea typeface="Gill Sans" charset="0"/>
                <a:cs typeface="Gill Sans" charset="0"/>
              </a:rPr>
              <a:t>br2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but those generate </a:t>
            </a:r>
            <a:r>
              <a:rPr lang="en-US" sz="1300" dirty="0" err="1">
                <a:ea typeface="Lucida Grande" charset="0"/>
                <a:cs typeface="Lucida Grande" charset="0"/>
              </a:rPr>
              <a:t>Bφ</a:t>
            </a:r>
            <a:endParaRPr lang="en-US" sz="1300" dirty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27905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en-US" sz="1300" dirty="0" err="1">
                <a:ea typeface="Gill Sans" charset="0"/>
                <a:cs typeface="Gill Sans" charset="0"/>
              </a:rPr>
              <a:t>Bz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and </a:t>
            </a:r>
            <a:r>
              <a:rPr lang="en-US" sz="1300" dirty="0" err="1">
                <a:ea typeface="Lucida Grande" charset="0"/>
                <a:cs typeface="Lucida Grande" charset="0"/>
              </a:rPr>
              <a:t>Bφ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are tuned by the location of HS coil</a:t>
            </a:r>
          </a:p>
          <a:p>
            <a:pPr marL="27905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b’ is tuned by bore of the HS coil</a:t>
            </a:r>
          </a:p>
          <a:p>
            <a:pPr marL="375034" lvl="1"/>
            <a:r>
              <a:rPr lang="en-US" sz="1300" dirty="0">
                <a:latin typeface="Palatino" charset="0"/>
                <a:ea typeface="Symbol" pitchFamily="18" charset="2"/>
                <a:cs typeface="Symbol" pitchFamily="18" charset="2"/>
                <a:sym typeface="Palatino" charset="0"/>
              </a:rPr>
              <a:t>→ Optimum HS coil radius for cooling ~ Helix radius (</a:t>
            </a:r>
            <a:r>
              <a:rPr lang="en-US" sz="1300" i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a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)</a:t>
            </a:r>
          </a:p>
        </p:txBody>
      </p:sp>
      <p:sp>
        <p:nvSpPr>
          <p:cNvPr id="22572" name="Line 44"/>
          <p:cNvSpPr>
            <a:spLocks noChangeShapeType="1"/>
          </p:cNvSpPr>
          <p:nvPr/>
        </p:nvSpPr>
        <p:spPr bwMode="auto">
          <a:xfrm>
            <a:off x="2107406" y="5179219"/>
            <a:ext cx="214313" cy="1117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73" name="Line 45"/>
          <p:cNvSpPr>
            <a:spLocks noChangeShapeType="1"/>
          </p:cNvSpPr>
          <p:nvPr/>
        </p:nvSpPr>
        <p:spPr bwMode="auto">
          <a:xfrm>
            <a:off x="2214562" y="5072062"/>
            <a:ext cx="1117" cy="232172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74" name="Oval 46"/>
          <p:cNvSpPr>
            <a:spLocks/>
          </p:cNvSpPr>
          <p:nvPr/>
        </p:nvSpPr>
        <p:spPr bwMode="auto">
          <a:xfrm>
            <a:off x="2812852" y="3955852"/>
            <a:ext cx="1107281" cy="1107281"/>
          </a:xfrm>
          <a:prstGeom prst="ellipse">
            <a:avLst/>
          </a:prstGeom>
          <a:noFill/>
          <a:ln w="342900">
            <a:solidFill>
              <a:srgbClr val="FF8000">
                <a:alpha val="48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75" name="Oval 47"/>
          <p:cNvSpPr>
            <a:spLocks/>
          </p:cNvSpPr>
          <p:nvPr/>
        </p:nvSpPr>
        <p:spPr bwMode="auto">
          <a:xfrm>
            <a:off x="517922" y="3955852"/>
            <a:ext cx="1107281" cy="1107281"/>
          </a:xfrm>
          <a:prstGeom prst="ellipse">
            <a:avLst/>
          </a:prstGeom>
          <a:noFill/>
          <a:ln w="342900">
            <a:solidFill>
              <a:srgbClr val="0080FF">
                <a:alpha val="46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76" name="Rectangle 48"/>
          <p:cNvSpPr>
            <a:spLocks/>
          </p:cNvSpPr>
          <p:nvPr/>
        </p:nvSpPr>
        <p:spPr bwMode="auto">
          <a:xfrm>
            <a:off x="359420" y="4006081"/>
            <a:ext cx="642938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Coil-1</a:t>
            </a:r>
          </a:p>
        </p:txBody>
      </p:sp>
      <p:sp>
        <p:nvSpPr>
          <p:cNvPr id="22577" name="Rectangle 49"/>
          <p:cNvSpPr>
            <a:spLocks/>
          </p:cNvSpPr>
          <p:nvPr/>
        </p:nvSpPr>
        <p:spPr bwMode="auto">
          <a:xfrm>
            <a:off x="3239244" y="3916785"/>
            <a:ext cx="651867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Coil-3</a:t>
            </a:r>
          </a:p>
        </p:txBody>
      </p:sp>
      <p:sp>
        <p:nvSpPr>
          <p:cNvPr id="22578" name="Rectangle 50"/>
          <p:cNvSpPr>
            <a:spLocks/>
          </p:cNvSpPr>
          <p:nvPr/>
        </p:nvSpPr>
        <p:spPr bwMode="auto">
          <a:xfrm>
            <a:off x="914400" y="3733800"/>
            <a:ext cx="762000" cy="3810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600" dirty="0" err="1" smtClean="0">
                <a:ea typeface="Lucida Grande" charset="0"/>
                <a:cs typeface="Lucida Grande" charset="0"/>
              </a:rPr>
              <a:t>B</a:t>
            </a:r>
            <a:r>
              <a:rPr lang="en-US" baseline="-25000" dirty="0" err="1" smtClean="0">
                <a:ea typeface="Lucida Grande" charset="0"/>
                <a:cs typeface="Lucida Grande" charset="0"/>
              </a:rPr>
              <a:t>φ</a:t>
            </a:r>
            <a:endParaRPr lang="en-US" baseline="-25000" dirty="0">
              <a:latin typeface="Symbol" pitchFamily="18" charset="2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358063" cy="767953"/>
          </a:xfrm>
          <a:ln/>
        </p:spPr>
        <p:txBody>
          <a:bodyPr/>
          <a:lstStyle/>
          <a:p>
            <a:r>
              <a:rPr lang="en-US" sz="3400" dirty="0"/>
              <a:t>Current progress of RF design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992" y="775767"/>
            <a:ext cx="2214563" cy="60375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0344" y="775767"/>
            <a:ext cx="4732734" cy="33508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/>
          </p:cNvSpPr>
          <p:nvPr/>
        </p:nvSpPr>
        <p:spPr bwMode="auto">
          <a:xfrm>
            <a:off x="2261444" y="6299894"/>
            <a:ext cx="740587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HS coil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866305" y="6206133"/>
            <a:ext cx="400720" cy="24110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976685" y="575965"/>
            <a:ext cx="2180982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Wedge shape RF cell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rot="10800000" flipH="1">
            <a:off x="1696640" y="892969"/>
            <a:ext cx="214313" cy="47327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2438401" y="4419600"/>
            <a:ext cx="6705600" cy="157162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</a:t>
            </a:r>
            <a:r>
              <a:rPr lang="en-US" sz="1700" dirty="0" smtClean="0">
                <a:ea typeface="Gill Sans" charset="0"/>
                <a:cs typeface="Gill Sans" charset="0"/>
              </a:rPr>
              <a:t>Done with Lars </a:t>
            </a:r>
            <a:r>
              <a:rPr lang="en-US" sz="1700" dirty="0" err="1" smtClean="0">
                <a:ea typeface="Gill Sans" charset="0"/>
                <a:cs typeface="Gill Sans" charset="0"/>
              </a:rPr>
              <a:t>Thorndahl</a:t>
            </a:r>
            <a:r>
              <a:rPr lang="en-US" sz="1700" dirty="0" smtClean="0">
                <a:ea typeface="Gill Sans" charset="0"/>
                <a:cs typeface="Gill Sans" charset="0"/>
              </a:rPr>
              <a:t>.  Wedge </a:t>
            </a:r>
            <a:r>
              <a:rPr lang="en-US" sz="1700" dirty="0">
                <a:ea typeface="Gill Sans" charset="0"/>
                <a:cs typeface="Gill Sans" charset="0"/>
              </a:rPr>
              <a:t>shape RF is considered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Acceleration field direction </a:t>
            </a:r>
            <a:r>
              <a:rPr lang="en-US" sz="1700" dirty="0" smtClean="0">
                <a:ea typeface="Gill Sans" charset="0"/>
                <a:cs typeface="Gill Sans" charset="0"/>
              </a:rPr>
              <a:t>follows the </a:t>
            </a:r>
            <a:r>
              <a:rPr lang="en-US" sz="1700" dirty="0">
                <a:ea typeface="Gill Sans" charset="0"/>
                <a:cs typeface="Gill Sans" charset="0"/>
              </a:rPr>
              <a:t>helix beam path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Induce traveling wave RF structure, hence there is no</a:t>
            </a: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   window between RF cells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Asymmetric field structure in radial direction (y-axis </a:t>
            </a:r>
            <a:r>
              <a:rPr lang="en-US" sz="1700" dirty="0" smtClean="0">
                <a:ea typeface="Gill Sans" charset="0"/>
                <a:cs typeface="Gill Sans" charset="0"/>
              </a:rPr>
              <a:t>in plot</a:t>
            </a:r>
            <a:r>
              <a:rPr lang="en-US" sz="1700" dirty="0">
                <a:ea typeface="Gill Sans" charset="0"/>
                <a:cs typeface="Gill Sans" charset="0"/>
              </a:rPr>
              <a:t>)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</a:t>
            </a:r>
            <a:r>
              <a:rPr lang="en-US" sz="1700" dirty="0" smtClean="0">
                <a:ea typeface="Gill Sans" charset="0"/>
                <a:cs typeface="Gill Sans" charset="0"/>
              </a:rPr>
              <a:t>Requires large </a:t>
            </a:r>
            <a:r>
              <a:rPr lang="en-US" sz="1700" dirty="0">
                <a:ea typeface="Gill Sans" charset="0"/>
                <a:cs typeface="Gill Sans" charset="0"/>
              </a:rPr>
              <a:t>RF power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D:\Microsoft Office\Templates\Blank Presentation.pot</Template>
  <TotalTime>38905</TotalTime>
  <Words>1119</Words>
  <Application>Microsoft PowerPoint</Application>
  <PresentationFormat>On-screen Show (4:3)</PresentationFormat>
  <Paragraphs>236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Blank Presentation</vt:lpstr>
      <vt:lpstr>3_Custom Design</vt:lpstr>
      <vt:lpstr>4_Custom Design</vt:lpstr>
      <vt:lpstr>5_Custom Design</vt:lpstr>
      <vt:lpstr>2_Custom Design</vt:lpstr>
      <vt:lpstr>1_Custom Design</vt:lpstr>
      <vt:lpstr>Custom Design</vt:lpstr>
      <vt:lpstr>AAC Meeting</vt:lpstr>
      <vt:lpstr>Contents</vt:lpstr>
      <vt:lpstr>Goal of this project</vt:lpstr>
      <vt:lpstr>Concept of Helical Cooling Channel (HCC)</vt:lpstr>
      <vt:lpstr>Simulation study of HCC for Muon Collider </vt:lpstr>
      <vt:lpstr>  Pre-cooler was the MANX inspiration</vt:lpstr>
      <vt:lpstr>HCC field parameters</vt:lpstr>
      <vt:lpstr>Design of the HCC magnet</vt:lpstr>
      <vt:lpstr>Current progress of RF design</vt:lpstr>
      <vt:lpstr>     Compact dielectric RF for HCC</vt:lpstr>
      <vt:lpstr>Design MANX</vt:lpstr>
      <vt:lpstr>Slide 12</vt:lpstr>
      <vt:lpstr>Mount MANX at RAL beamline</vt:lpstr>
      <vt:lpstr>Key parameters to test HCC theory</vt:lpstr>
      <vt:lpstr>     ToF in HCC and pure solenoid</vt:lpstr>
      <vt:lpstr>Future Prospect</vt:lpstr>
      <vt:lpstr>Summary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witherel</dc:creator>
  <cp:lastModifiedBy>sasse</cp:lastModifiedBy>
  <cp:revision>492</cp:revision>
  <cp:lastPrinted>2001-04-02T15:26:12Z</cp:lastPrinted>
  <dcterms:created xsi:type="dcterms:W3CDTF">1999-03-30T20:07:59Z</dcterms:created>
  <dcterms:modified xsi:type="dcterms:W3CDTF">2009-02-03T22:01:44Z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U:\web stuff</vt:lpwstr>
  </property>
</Properties>
</file>