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70" r:id="rId7"/>
    <p:sldId id="262" r:id="rId8"/>
    <p:sldId id="263" r:id="rId9"/>
    <p:sldId id="265" r:id="rId10"/>
    <p:sldId id="266" r:id="rId11"/>
    <p:sldId id="267" r:id="rId12"/>
    <p:sldId id="268" r:id="rId13"/>
    <p:sldId id="269" r:id="rId14"/>
    <p:sldId id="271" r:id="rId15"/>
    <p:sldId id="275" r:id="rId16"/>
    <p:sldId id="276" r:id="rId17"/>
    <p:sldId id="277" r:id="rId18"/>
    <p:sldId id="278" r:id="rId19"/>
    <p:sldId id="274" r:id="rId20"/>
    <p:sldId id="280" r:id="rId21"/>
    <p:sldId id="281" r:id="rId22"/>
    <p:sldId id="282" r:id="rId23"/>
    <p:sldId id="283" r:id="rId24"/>
    <p:sldId id="284" r:id="rId25"/>
    <p:sldId id="285" r:id="rId26"/>
    <p:sldId id="279" r:id="rId27"/>
    <p:sldId id="26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AB051D"/>
    <a:srgbClr val="2C2C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E019652-01BE-4872-97F4-F6B84200F8E0}" type="datetimeFigureOut">
              <a:rPr lang="en-US"/>
              <a:pPr>
                <a:defRPr/>
              </a:pPr>
              <a:t>3/18/2008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9C6A77-89A9-4D8A-AA32-B816B7064D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1FD8D5-656F-49C5-A525-A1990B5625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marL="228600" indent="-228600" eaLnBrk="1" hangingPunct="1">
              <a:buFontTx/>
              <a:buAutoNum type="arabicPeriod"/>
            </a:pPr>
            <a:r>
              <a:rPr lang="en-US" smtClean="0"/>
              <a:t>It’s not medicine</a:t>
            </a:r>
          </a:p>
          <a:p>
            <a:pPr marL="228600" indent="-228600" eaLnBrk="1" hangingPunct="1">
              <a:buFontTx/>
              <a:buAutoNum type="arabicPeriod"/>
            </a:pPr>
            <a:r>
              <a:rPr lang="en-US" smtClean="0"/>
              <a:t>The definition is not the same as it is in the real world</a:t>
            </a:r>
          </a:p>
          <a:p>
            <a:pPr marL="228600" indent="-228600" eaLnBrk="1" hangingPunct="1">
              <a:buFontTx/>
              <a:buAutoNum type="arabicPeriod"/>
            </a:pPr>
            <a:r>
              <a:rPr lang="en-US" smtClean="0"/>
              <a:t>It is a part of clinical care – not too small to know about.</a:t>
            </a:r>
          </a:p>
        </p:txBody>
      </p:sp>
      <p:sp>
        <p:nvSpPr>
          <p:cNvPr id="26628" name="Slide Number Placeholder 3"/>
          <p:cNvSpPr>
            <a:spLocks noGrp="1"/>
          </p:cNvSpPr>
          <p:nvPr>
            <p:ph type="sldNum" sz="quarter" idx="5"/>
          </p:nvPr>
        </p:nvSpPr>
        <p:spPr>
          <a:noFill/>
        </p:spPr>
        <p:txBody>
          <a:bodyPr/>
          <a:lstStyle/>
          <a:p>
            <a:fld id="{5561C115-E8A7-464C-B4F5-5265040CBDE0}" type="slidenum">
              <a:rPr lang="en-US" smtClean="0"/>
              <a:pPr/>
              <a:t>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D79F681A-2ACC-4D10-98C9-B21144C0DCE6}" type="slidenum">
              <a:rPr lang="en-US" smtClean="0"/>
              <a:pPr/>
              <a:t>19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71FD8D5-656F-49C5-A525-A1990B5625BC}" type="slidenum">
              <a:rPr lang="en-US" smtClean="0"/>
              <a:pPr>
                <a:defRPr/>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440E6-A2EA-4099-9818-1B7AFEE670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8E1721-2BE6-477B-9191-2F860580C7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DAF527-6A52-4429-B98C-6BEF212636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17CB38-9F86-4936-9270-72A62C59E71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CFD849-85BB-4A8B-8655-5DBAEA084E6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54A8F6-B8F8-41CA-B2F2-C0CBF169A1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DA54AE-1096-434D-93FD-F46A6BF5B4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FF0241-2559-43BD-B2AD-9ED361DE6DF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736D26-E167-45A3-BD57-70D3D4438C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0ADF85-2D5B-4774-B946-8DD8B086C9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FA2654-C636-421B-BF4D-2A0856D17E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62200" y="274638"/>
            <a:ext cx="6324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32CAC2E-332C-4D24-B0FE-CB5639884BDB}" type="slidenum">
              <a:rPr lang="en-US"/>
              <a:pPr>
                <a:defRPr/>
              </a:pPr>
              <a:t>‹#›</a:t>
            </a:fld>
            <a:endParaRPr lang="en-US"/>
          </a:p>
        </p:txBody>
      </p:sp>
      <p:sp>
        <p:nvSpPr>
          <p:cNvPr id="1031" name="Line 7"/>
          <p:cNvSpPr>
            <a:spLocks noChangeShapeType="1"/>
          </p:cNvSpPr>
          <p:nvPr userDrawn="1"/>
        </p:nvSpPr>
        <p:spPr bwMode="auto">
          <a:xfrm>
            <a:off x="304800" y="1447800"/>
            <a:ext cx="0" cy="5257800"/>
          </a:xfrm>
          <a:prstGeom prst="line">
            <a:avLst/>
          </a:prstGeom>
          <a:noFill/>
          <a:ln w="76200" cmpd="tri">
            <a:solidFill>
              <a:srgbClr val="2C2C84"/>
            </a:solidFill>
            <a:round/>
            <a:headEnd/>
            <a:tailEnd/>
          </a:ln>
          <a:effectLst/>
        </p:spPr>
        <p:txBody>
          <a:bodyPr/>
          <a:lstStyle/>
          <a:p>
            <a:pPr>
              <a:defRPr/>
            </a:pPr>
            <a:endParaRPr lang="en-US"/>
          </a:p>
        </p:txBody>
      </p:sp>
      <p:sp>
        <p:nvSpPr>
          <p:cNvPr id="1032" name="Line 8"/>
          <p:cNvSpPr>
            <a:spLocks noChangeShapeType="1"/>
          </p:cNvSpPr>
          <p:nvPr userDrawn="1"/>
        </p:nvSpPr>
        <p:spPr bwMode="auto">
          <a:xfrm flipH="1">
            <a:off x="2286000" y="304800"/>
            <a:ext cx="6400800" cy="0"/>
          </a:xfrm>
          <a:prstGeom prst="line">
            <a:avLst/>
          </a:prstGeom>
          <a:noFill/>
          <a:ln w="76200" cmpd="tri">
            <a:solidFill>
              <a:srgbClr val="2C2C84"/>
            </a:solidFill>
            <a:round/>
            <a:headEnd/>
            <a:tailEnd/>
          </a:ln>
          <a:effectLst/>
        </p:spPr>
        <p:txBody>
          <a:bodyPr/>
          <a:lstStyle/>
          <a:p>
            <a:pPr>
              <a:defRPr/>
            </a:pPr>
            <a:endParaRPr lang="en-US"/>
          </a:p>
        </p:txBody>
      </p:sp>
      <p:pic>
        <p:nvPicPr>
          <p:cNvPr id="1033" name="Picture 9" descr="nnlm_logo_200p"/>
          <p:cNvPicPr>
            <a:picLocks noChangeAspect="1" noChangeArrowheads="1"/>
          </p:cNvPicPr>
          <p:nvPr userDrawn="1"/>
        </p:nvPicPr>
        <p:blipFill>
          <a:blip r:embed="rId13"/>
          <a:srcRect/>
          <a:stretch>
            <a:fillRect/>
          </a:stretch>
        </p:blipFill>
        <p:spPr bwMode="auto">
          <a:xfrm>
            <a:off x="304800" y="228600"/>
            <a:ext cx="1905000" cy="1057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eorgia" pitchFamily="18" charset="0"/>
        </a:defRPr>
      </a:lvl2pPr>
      <a:lvl3pPr algn="ctr" rtl="0" eaLnBrk="0" fontAlgn="base" hangingPunct="0">
        <a:spcBef>
          <a:spcPct val="0"/>
        </a:spcBef>
        <a:spcAft>
          <a:spcPct val="0"/>
        </a:spcAft>
        <a:defRPr sz="4400">
          <a:solidFill>
            <a:schemeClr val="tx2"/>
          </a:solidFill>
          <a:latin typeface="Georgia" pitchFamily="18" charset="0"/>
        </a:defRPr>
      </a:lvl3pPr>
      <a:lvl4pPr algn="ctr" rtl="0" eaLnBrk="0" fontAlgn="base" hangingPunct="0">
        <a:spcBef>
          <a:spcPct val="0"/>
        </a:spcBef>
        <a:spcAft>
          <a:spcPct val="0"/>
        </a:spcAft>
        <a:defRPr sz="4400">
          <a:solidFill>
            <a:schemeClr val="tx2"/>
          </a:solidFill>
          <a:latin typeface="Georgia" pitchFamily="18" charset="0"/>
        </a:defRPr>
      </a:lvl4pPr>
      <a:lvl5pPr algn="ctr" rtl="0" eaLnBrk="0" fontAlgn="base" hangingPunct="0">
        <a:spcBef>
          <a:spcPct val="0"/>
        </a:spcBef>
        <a:spcAft>
          <a:spcPct val="0"/>
        </a:spcAft>
        <a:defRPr sz="4400">
          <a:solidFill>
            <a:schemeClr val="tx2"/>
          </a:solidFill>
          <a:latin typeface="Georg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ncbi.nlm.nih.gov/sites/entrez?db=pubmed"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nlm.nih.gov/mesh/MBrowser.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nlm.nih.gov/mesh/presentations/EAHIL_krakow_2007_sep/mesh_overview/index.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ii.nlm.nih.gov/" TargetMode="External"/><Relationship Id="rId4" Type="http://schemas.openxmlformats.org/officeDocument/2006/relationships/hyperlink" Target="http://www.nlm.nih.gov/mesh/introduction200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p:txBody>
          <a:bodyPr/>
          <a:lstStyle/>
          <a:p>
            <a:pPr eaLnBrk="1" hangingPunct="1"/>
            <a:r>
              <a:rPr lang="en-US" b="1" smtClean="0"/>
              <a:t>Region-wide Webconference</a:t>
            </a:r>
          </a:p>
          <a:p>
            <a:pPr eaLnBrk="1" hangingPunct="1"/>
            <a:r>
              <a:rPr lang="en-US" b="1" smtClean="0"/>
              <a:t>March 18, 2008</a:t>
            </a:r>
          </a:p>
        </p:txBody>
      </p:sp>
      <p:sp>
        <p:nvSpPr>
          <p:cNvPr id="2051" name="Title 5"/>
          <p:cNvSpPr>
            <a:spLocks noGrp="1"/>
          </p:cNvSpPr>
          <p:nvPr>
            <p:ph type="ctrTitle"/>
          </p:nvPr>
        </p:nvSpPr>
        <p:spPr/>
        <p:txBody>
          <a:bodyPr/>
          <a:lstStyle/>
          <a:p>
            <a:pPr eaLnBrk="1" hangingPunct="1"/>
            <a:r>
              <a:rPr lang="en-US" dirty="0" smtClean="0"/>
              <a:t>MeSH®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2133600"/>
            <a:ext cx="7543800" cy="2062103"/>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 not afraid of greatness, some are born great, some achieve greatness, and some have greatness thrust upon them.</a:t>
            </a:r>
          </a:p>
        </p:txBody>
      </p:sp>
      <p:sp>
        <p:nvSpPr>
          <p:cNvPr id="11267" name="TextBox 8"/>
          <p:cNvSpPr txBox="1">
            <a:spLocks noChangeArrowheads="1"/>
          </p:cNvSpPr>
          <p:nvPr/>
        </p:nvSpPr>
        <p:spPr bwMode="auto">
          <a:xfrm>
            <a:off x="3657600" y="6096000"/>
            <a:ext cx="5334000" cy="369888"/>
          </a:xfrm>
          <a:prstGeom prst="rect">
            <a:avLst/>
          </a:prstGeom>
          <a:noFill/>
          <a:ln w="9525">
            <a:noFill/>
            <a:miter lim="800000"/>
            <a:headEnd/>
            <a:tailEnd/>
          </a:ln>
        </p:spPr>
        <p:txBody>
          <a:bodyPr>
            <a:spAutoFit/>
          </a:bodyPr>
          <a:lstStyle/>
          <a:p>
            <a:r>
              <a:rPr lang="en-US"/>
              <a:t>William Shakespeare’s Twelfth Night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Born Great</a:t>
            </a:r>
          </a:p>
        </p:txBody>
      </p:sp>
      <p:sp>
        <p:nvSpPr>
          <p:cNvPr id="12291" name="Content Placeholder 2"/>
          <p:cNvSpPr>
            <a:spLocks noGrp="1"/>
          </p:cNvSpPr>
          <p:nvPr>
            <p:ph idx="1"/>
          </p:nvPr>
        </p:nvSpPr>
        <p:spPr/>
        <p:txBody>
          <a:bodyPr/>
          <a:lstStyle/>
          <a:p>
            <a:pPr eaLnBrk="1" hangingPunct="1"/>
            <a:r>
              <a:rPr lang="en-US" smtClean="0"/>
              <a:t>AE – adverse effects</a:t>
            </a:r>
          </a:p>
          <a:p>
            <a:pPr eaLnBrk="1" hangingPunct="1">
              <a:buFontTx/>
              <a:buNone/>
            </a:pPr>
            <a:endParaRPr lang="en-US" smtClean="0"/>
          </a:p>
          <a:p>
            <a:pPr eaLnBrk="1" hangingPunct="1"/>
            <a:r>
              <a:rPr lang="en-US" smtClean="0"/>
              <a:t>TH – therapy</a:t>
            </a:r>
          </a:p>
          <a:p>
            <a:pPr eaLnBrk="1" hangingPunct="1">
              <a:buFontTx/>
              <a:buNone/>
            </a:pPr>
            <a:endParaRPr lang="en-US" smtClean="0"/>
          </a:p>
          <a:p>
            <a:pPr eaLnBrk="1" hangingPunct="1"/>
            <a:r>
              <a:rPr lang="en-US" smtClean="0"/>
              <a:t>DI – diagnoses</a:t>
            </a:r>
          </a:p>
          <a:p>
            <a:pPr eaLnBrk="1" hangingPunct="1"/>
            <a:endParaRPr lang="en-US" smtClean="0"/>
          </a:p>
          <a:p>
            <a:pPr eaLnBrk="1" hangingPunct="1"/>
            <a:r>
              <a:rPr lang="en-US" smtClean="0"/>
              <a:t>NU - Nursing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Achieved Greatness</a:t>
            </a:r>
          </a:p>
        </p:txBody>
      </p:sp>
      <p:sp>
        <p:nvSpPr>
          <p:cNvPr id="13315" name="Content Placeholder 2"/>
          <p:cNvSpPr>
            <a:spLocks noGrp="1"/>
          </p:cNvSpPr>
          <p:nvPr>
            <p:ph idx="1"/>
          </p:nvPr>
        </p:nvSpPr>
        <p:spPr/>
        <p:txBody>
          <a:bodyPr/>
          <a:lstStyle/>
          <a:p>
            <a:pPr eaLnBrk="1" hangingPunct="1"/>
            <a:r>
              <a:rPr lang="en-US" smtClean="0"/>
              <a:t>CI – Chemically Induced</a:t>
            </a:r>
          </a:p>
          <a:p>
            <a:pPr eaLnBrk="1" hangingPunct="1"/>
            <a:endParaRPr lang="en-US" smtClean="0"/>
          </a:p>
          <a:p>
            <a:pPr eaLnBrk="1" hangingPunct="1"/>
            <a:r>
              <a:rPr lang="en-US" smtClean="0"/>
              <a:t>TU – Therapeutic Use</a:t>
            </a:r>
          </a:p>
          <a:p>
            <a:pPr eaLnBrk="1" hangingPunct="1"/>
            <a:endParaRPr lang="en-US" smtClean="0"/>
          </a:p>
          <a:p>
            <a:pPr eaLnBrk="1" hangingPunct="1"/>
            <a:r>
              <a:rPr lang="en-US" smtClean="0"/>
              <a:t>VE – Veterinary</a:t>
            </a:r>
          </a:p>
          <a:p>
            <a:pPr eaLnBrk="1" hangingPunct="1"/>
            <a:endParaRPr lang="en-US" smtClean="0"/>
          </a:p>
          <a:p>
            <a:pPr eaLnBrk="1" hangingPunct="1"/>
            <a:r>
              <a:rPr lang="en-US" smtClean="0"/>
              <a:t>SN – Statistics &amp; Numerical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0" y="381000"/>
            <a:ext cx="6324600" cy="1143000"/>
          </a:xfrm>
        </p:spPr>
        <p:txBody>
          <a:bodyPr/>
          <a:lstStyle/>
          <a:p>
            <a:pPr eaLnBrk="1" hangingPunct="1"/>
            <a:r>
              <a:rPr lang="en-US" smtClean="0"/>
              <a:t>Greatness thrust on them</a:t>
            </a:r>
          </a:p>
        </p:txBody>
      </p:sp>
      <p:sp>
        <p:nvSpPr>
          <p:cNvPr id="14339" name="Content Placeholder 2"/>
          <p:cNvSpPr>
            <a:spLocks noGrp="1"/>
          </p:cNvSpPr>
          <p:nvPr>
            <p:ph sz="half" idx="1"/>
          </p:nvPr>
        </p:nvSpPr>
        <p:spPr/>
        <p:txBody>
          <a:bodyPr/>
          <a:lstStyle/>
          <a:p>
            <a:pPr eaLnBrk="1" hangingPunct="1"/>
            <a:r>
              <a:rPr lang="en-US" smtClean="0"/>
              <a:t>PK – Pharmacokinetics</a:t>
            </a:r>
          </a:p>
          <a:p>
            <a:pPr eaLnBrk="1" hangingPunct="1"/>
            <a:endParaRPr lang="en-US" smtClean="0"/>
          </a:p>
          <a:p>
            <a:pPr eaLnBrk="1" hangingPunct="1"/>
            <a:r>
              <a:rPr lang="en-US" smtClean="0"/>
              <a:t>ET – Ethnology</a:t>
            </a:r>
          </a:p>
          <a:p>
            <a:pPr eaLnBrk="1" hangingPunct="1"/>
            <a:endParaRPr lang="en-US" smtClean="0"/>
          </a:p>
          <a:p>
            <a:pPr eaLnBrk="1" hangingPunct="1"/>
            <a:r>
              <a:rPr lang="en-US" smtClean="0"/>
              <a:t>IN – Injuries</a:t>
            </a:r>
          </a:p>
          <a:p>
            <a:pPr eaLnBrk="1" hangingPunct="1"/>
            <a:endParaRPr lang="en-US" smtClean="0"/>
          </a:p>
          <a:p>
            <a:pPr eaLnBrk="1" hangingPunct="1"/>
            <a:r>
              <a:rPr lang="en-US" smtClean="0"/>
              <a:t>CN - Congenital</a:t>
            </a:r>
          </a:p>
        </p:txBody>
      </p:sp>
      <p:pic>
        <p:nvPicPr>
          <p:cNvPr id="14340" name="Content Placeholder 4" descr="push.jpg"/>
          <p:cNvPicPr>
            <a:picLocks noGrp="1" noChangeAspect="1"/>
          </p:cNvPicPr>
          <p:nvPr>
            <p:ph sz="half" idx="2"/>
          </p:nvPr>
        </p:nvPicPr>
        <p:blipFill>
          <a:blip r:embed="rId2"/>
          <a:srcRect/>
          <a:stretch>
            <a:fillRect/>
          </a:stretch>
        </p:blipFill>
        <p:spPr>
          <a:xfrm>
            <a:off x="4064000" y="2667000"/>
            <a:ext cx="4656138" cy="16764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762000" y="2590800"/>
            <a:ext cx="7391400" cy="1143000"/>
          </a:xfrm>
        </p:spPr>
        <p:txBody>
          <a:bodyPr/>
          <a:lstStyle/>
          <a:p>
            <a:r>
              <a:rPr lang="en-US" smtClean="0"/>
              <a:t>What is your favorite overlooked subheading?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r>
              <a:rPr lang="en-US" dirty="0" smtClean="0"/>
              <a:t>Using MeSH®</a:t>
            </a:r>
          </a:p>
        </p:txBody>
      </p:sp>
      <p:sp>
        <p:nvSpPr>
          <p:cNvPr id="16387" name="Content Placeholder 3"/>
          <p:cNvSpPr>
            <a:spLocks noGrp="1"/>
          </p:cNvSpPr>
          <p:nvPr>
            <p:ph idx="1"/>
          </p:nvPr>
        </p:nvSpPr>
        <p:spPr/>
        <p:txBody>
          <a:bodyPr/>
          <a:lstStyle/>
          <a:p>
            <a:r>
              <a:rPr lang="en-US" dirty="0" smtClean="0"/>
              <a:t>Bring a search into focus </a:t>
            </a:r>
          </a:p>
          <a:p>
            <a:pPr lvl="1"/>
            <a:r>
              <a:rPr lang="en-US" dirty="0" smtClean="0"/>
              <a:t>Too many results</a:t>
            </a:r>
          </a:p>
          <a:p>
            <a:pPr lvl="1"/>
            <a:r>
              <a:rPr lang="en-US" dirty="0" smtClean="0"/>
              <a:t>Results are not exactly right</a:t>
            </a:r>
          </a:p>
          <a:p>
            <a:endParaRPr lang="en-US" dirty="0" smtClean="0"/>
          </a:p>
          <a:p>
            <a:r>
              <a:rPr lang="en-US" dirty="0" smtClean="0"/>
              <a:t>Find the invisible</a:t>
            </a:r>
          </a:p>
          <a:p>
            <a:pPr lvl="1"/>
            <a:r>
              <a:rPr lang="en-US" dirty="0" smtClean="0"/>
              <a:t>Topics too new to have a MeSH term</a:t>
            </a:r>
          </a:p>
          <a:p>
            <a:pPr lvl="1"/>
            <a:r>
              <a:rPr lang="en-US" dirty="0" smtClean="0"/>
              <a:t>Topic too complex to express one term</a:t>
            </a:r>
          </a:p>
          <a:p>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r>
              <a:rPr lang="en-US" smtClean="0"/>
              <a:t>Bringing into Focus</a:t>
            </a:r>
          </a:p>
        </p:txBody>
      </p:sp>
      <p:sp>
        <p:nvSpPr>
          <p:cNvPr id="17411" name="Content Placeholder 3"/>
          <p:cNvSpPr>
            <a:spLocks noGrp="1"/>
          </p:cNvSpPr>
          <p:nvPr>
            <p:ph idx="1"/>
          </p:nvPr>
        </p:nvSpPr>
        <p:spPr>
          <a:xfrm>
            <a:off x="457200" y="1600200"/>
            <a:ext cx="8229600" cy="4953000"/>
          </a:xfrm>
        </p:spPr>
        <p:txBody>
          <a:bodyPr/>
          <a:lstStyle/>
          <a:p>
            <a:pPr>
              <a:lnSpc>
                <a:spcPct val="150000"/>
              </a:lnSpc>
            </a:pPr>
            <a:r>
              <a:rPr lang="en-US" dirty="0" err="1" smtClean="0"/>
              <a:t>Hyperlipidemia</a:t>
            </a:r>
            <a:r>
              <a:rPr lang="en-US" dirty="0" smtClean="0"/>
              <a:t> – 50,000+ citations</a:t>
            </a:r>
          </a:p>
          <a:p>
            <a:pPr>
              <a:lnSpc>
                <a:spcPct val="150000"/>
              </a:lnSpc>
            </a:pPr>
            <a:r>
              <a:rPr lang="en-US" dirty="0" err="1" smtClean="0"/>
              <a:t>Hyperlipidemia</a:t>
            </a:r>
            <a:r>
              <a:rPr lang="en-US" dirty="0" smtClean="0"/>
              <a:t> &amp; drug therapy – 14,000+ </a:t>
            </a:r>
          </a:p>
          <a:p>
            <a:pPr>
              <a:lnSpc>
                <a:spcPct val="150000"/>
              </a:lnSpc>
            </a:pPr>
            <a:r>
              <a:rPr lang="en-US" dirty="0" err="1" smtClean="0"/>
              <a:t>Hyperlipidemia</a:t>
            </a:r>
            <a:r>
              <a:rPr lang="en-US" dirty="0" smtClean="0"/>
              <a:t>, drug therapy, &amp; prognosis – 1600+</a:t>
            </a:r>
          </a:p>
          <a:p>
            <a:pPr>
              <a:lnSpc>
                <a:spcPct val="150000"/>
              </a:lnSpc>
            </a:pPr>
            <a:r>
              <a:rPr lang="en-US" dirty="0" err="1" smtClean="0"/>
              <a:t>Hyperlipidemia</a:t>
            </a:r>
            <a:r>
              <a:rPr lang="en-US" dirty="0" smtClean="0"/>
              <a:t>/drug therapy as the major topic and prognosis as a Mesh term – 900</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hyper.jpg"/>
          <p:cNvPicPr>
            <a:picLocks noChangeAspect="1"/>
          </p:cNvPicPr>
          <p:nvPr/>
        </p:nvPicPr>
        <p:blipFill>
          <a:blip r:embed="rId2"/>
          <a:srcRect/>
          <a:stretch>
            <a:fillRect/>
          </a:stretch>
        </p:blipFill>
        <p:spPr bwMode="auto">
          <a:xfrm>
            <a:off x="490538" y="609600"/>
            <a:ext cx="8407400" cy="5867400"/>
          </a:xfrm>
          <a:prstGeom prst="rect">
            <a:avLst/>
          </a:prstGeom>
          <a:noFill/>
          <a:ln w="9525">
            <a:noFill/>
            <a:miter lim="800000"/>
            <a:headEnd/>
            <a:tailEnd/>
          </a:ln>
        </p:spPr>
      </p:pic>
      <p:sp>
        <p:nvSpPr>
          <p:cNvPr id="3" name="Rounded Rectangle 2"/>
          <p:cNvSpPr/>
          <p:nvPr/>
        </p:nvSpPr>
        <p:spPr>
          <a:xfrm>
            <a:off x="762000" y="3429000"/>
            <a:ext cx="8153400" cy="762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hyper2.jpg"/>
          <p:cNvPicPr>
            <a:picLocks noChangeAspect="1"/>
          </p:cNvPicPr>
          <p:nvPr/>
        </p:nvPicPr>
        <p:blipFill>
          <a:blip r:embed="rId2"/>
          <a:srcRect/>
          <a:stretch>
            <a:fillRect/>
          </a:stretch>
        </p:blipFill>
        <p:spPr bwMode="auto">
          <a:xfrm>
            <a:off x="388938" y="609600"/>
            <a:ext cx="8755062" cy="59245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r>
              <a:rPr lang="en-US" smtClean="0"/>
              <a:t>Finding the Invisible</a:t>
            </a:r>
          </a:p>
        </p:txBody>
      </p:sp>
      <p:sp>
        <p:nvSpPr>
          <p:cNvPr id="21507" name="Content Placeholder 3"/>
          <p:cNvSpPr>
            <a:spLocks noGrp="1"/>
          </p:cNvSpPr>
          <p:nvPr>
            <p:ph idx="1"/>
          </p:nvPr>
        </p:nvSpPr>
        <p:spPr>
          <a:xfrm>
            <a:off x="457200" y="1752600"/>
            <a:ext cx="8229600" cy="4876800"/>
          </a:xfrm>
        </p:spPr>
        <p:txBody>
          <a:bodyPr/>
          <a:lstStyle/>
          <a:p>
            <a:pPr indent="0">
              <a:buFontTx/>
              <a:buNone/>
              <a:defRPr/>
            </a:pPr>
            <a:r>
              <a:rPr lang="en-US" dirty="0" smtClean="0"/>
              <a:t>If you search for Left ventricle pacing, this is how your search will be translated:</a:t>
            </a:r>
          </a:p>
          <a:p>
            <a:pPr lvl="1">
              <a:buFontTx/>
              <a:buNone/>
              <a:defRPr/>
            </a:pPr>
            <a:endParaRPr lang="en-US" dirty="0" smtClean="0"/>
          </a:p>
          <a:p>
            <a:pPr marL="971550" lvl="1" indent="-514350">
              <a:buFont typeface="+mj-lt"/>
              <a:buAutoNum type="arabicPeriod"/>
              <a:defRPr/>
            </a:pPr>
            <a:r>
              <a:rPr lang="en-US" dirty="0" smtClean="0"/>
              <a:t>"heart ventricles"[TIAB] NOT Medline[SB] </a:t>
            </a:r>
          </a:p>
          <a:p>
            <a:pPr marL="971550" lvl="1" indent="-514350">
              <a:buFont typeface="+mj-lt"/>
              <a:buAutoNum type="arabicPeriod"/>
              <a:defRPr/>
            </a:pPr>
            <a:r>
              <a:rPr lang="en-US" dirty="0" smtClean="0"/>
              <a:t>OR "heart ventricles"[MeSH Terms] </a:t>
            </a:r>
          </a:p>
          <a:p>
            <a:pPr marL="971550" lvl="1" indent="-514350">
              <a:buFont typeface="+mj-lt"/>
              <a:buAutoNum type="arabicPeriod"/>
              <a:defRPr/>
            </a:pPr>
            <a:r>
              <a:rPr lang="en-US" dirty="0" smtClean="0"/>
              <a:t>OR left ventricle[Text Word]</a:t>
            </a:r>
          </a:p>
          <a:p>
            <a:pPr marL="971550" lvl="1" indent="-514350">
              <a:buFont typeface="+mj-lt"/>
              <a:buAutoNum type="arabicPeriod"/>
              <a:defRPr/>
            </a:pPr>
            <a:r>
              <a:rPr lang="en-US" dirty="0" smtClean="0"/>
              <a:t>AND pacing[All Fields]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AGENDA</a:t>
            </a:r>
          </a:p>
        </p:txBody>
      </p:sp>
      <p:sp>
        <p:nvSpPr>
          <p:cNvPr id="3075" name="Content Placeholder 7"/>
          <p:cNvSpPr>
            <a:spLocks noGrp="1"/>
          </p:cNvSpPr>
          <p:nvPr>
            <p:ph idx="1"/>
          </p:nvPr>
        </p:nvSpPr>
        <p:spPr/>
        <p:txBody>
          <a:bodyPr/>
          <a:lstStyle/>
          <a:p>
            <a:pPr eaLnBrk="1" hangingPunct="1"/>
            <a:r>
              <a:rPr lang="en-US" sz="2800" dirty="0" smtClean="0"/>
              <a:t>The Basics </a:t>
            </a:r>
          </a:p>
          <a:p>
            <a:pPr eaLnBrk="1" hangingPunct="1">
              <a:buFontTx/>
              <a:buNone/>
            </a:pPr>
            <a:endParaRPr lang="en-US" sz="2800" dirty="0" smtClean="0"/>
          </a:p>
          <a:p>
            <a:pPr eaLnBrk="1" hangingPunct="1"/>
            <a:r>
              <a:rPr lang="en-US" sz="2800" dirty="0" smtClean="0"/>
              <a:t>Why was I excited about Skin Care?</a:t>
            </a:r>
          </a:p>
          <a:p>
            <a:pPr eaLnBrk="1" hangingPunct="1">
              <a:buFontTx/>
              <a:buNone/>
            </a:pPr>
            <a:endParaRPr lang="en-US" sz="2800" dirty="0" smtClean="0"/>
          </a:p>
          <a:p>
            <a:pPr eaLnBrk="1" hangingPunct="1"/>
            <a:r>
              <a:rPr lang="en-US" sz="2800" dirty="0" smtClean="0"/>
              <a:t>Qualifiers or Subheadings</a:t>
            </a:r>
          </a:p>
          <a:p>
            <a:pPr eaLnBrk="1" hangingPunct="1">
              <a:buFontTx/>
              <a:buNone/>
            </a:pPr>
            <a:endParaRPr lang="en-US" sz="2800" dirty="0" smtClean="0"/>
          </a:p>
          <a:p>
            <a:pPr eaLnBrk="1" hangingPunct="1"/>
            <a:r>
              <a:rPr lang="en-US" sz="2800" dirty="0" smtClean="0"/>
              <a:t>Using MeSH®</a:t>
            </a:r>
          </a:p>
          <a:p>
            <a:pPr eaLnBrk="1" hangingPunct="1"/>
            <a:endParaRPr lang="en-US" sz="2800" dirty="0" smtClean="0"/>
          </a:p>
          <a:p>
            <a:pPr eaLnBrk="1" hangingPunct="1"/>
            <a:r>
              <a:rPr lang="en-US" sz="2800" dirty="0" smtClean="0"/>
              <a:t>MeSH Database or Browser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Lost in Translation</a:t>
            </a:r>
          </a:p>
        </p:txBody>
      </p:sp>
      <p:sp>
        <p:nvSpPr>
          <p:cNvPr id="21507" name="Content Placeholder 2"/>
          <p:cNvSpPr>
            <a:spLocks noGrp="1"/>
          </p:cNvSpPr>
          <p:nvPr>
            <p:ph idx="1"/>
          </p:nvPr>
        </p:nvSpPr>
        <p:spPr/>
        <p:txBody>
          <a:bodyPr/>
          <a:lstStyle/>
          <a:p>
            <a:r>
              <a:rPr lang="en-US" dirty="0" smtClean="0"/>
              <a:t>The key information is forgotten in the first two terms. </a:t>
            </a:r>
          </a:p>
          <a:p>
            <a:endParaRPr lang="en-US" dirty="0" smtClean="0"/>
          </a:p>
          <a:p>
            <a:r>
              <a:rPr lang="en-US" dirty="0" smtClean="0"/>
              <a:t>“Pacing” wasn’t matched up with a MeSH term even though “cardiac, pacing artificial” is a recognized term</a:t>
            </a:r>
          </a:p>
          <a:p>
            <a:endParaRPr lang="en-US" dirty="0" smtClean="0"/>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4"/>
          <p:cNvSpPr>
            <a:spLocks noGrp="1"/>
          </p:cNvSpPr>
          <p:nvPr>
            <p:ph type="body" idx="1"/>
          </p:nvPr>
        </p:nvSpPr>
        <p:spPr>
          <a:xfrm>
            <a:off x="457200" y="2286000"/>
            <a:ext cx="7772400" cy="1500188"/>
          </a:xfrm>
        </p:spPr>
        <p:txBody>
          <a:bodyPr/>
          <a:lstStyle/>
          <a:p>
            <a:r>
              <a:rPr lang="en-US" sz="2800" dirty="0" smtClean="0"/>
              <a:t>How can we use MeSH to makeover this search? </a:t>
            </a:r>
          </a:p>
        </p:txBody>
      </p:sp>
      <p:pic>
        <p:nvPicPr>
          <p:cNvPr id="22531" name="Picture 5" descr="go.jpg">
            <a:hlinkClick r:id="rId2"/>
          </p:cNvPr>
          <p:cNvPicPr>
            <a:picLocks noChangeAspect="1"/>
          </p:cNvPicPr>
          <p:nvPr/>
        </p:nvPicPr>
        <p:blipFill>
          <a:blip r:embed="rId3"/>
          <a:srcRect/>
          <a:stretch>
            <a:fillRect/>
          </a:stretch>
        </p:blipFill>
        <p:spPr bwMode="auto">
          <a:xfrm>
            <a:off x="6858000" y="5638800"/>
            <a:ext cx="1362075" cy="83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MeSH</a:t>
            </a:r>
            <a:endParaRPr lang="en-US" dirty="0"/>
          </a:p>
        </p:txBody>
      </p:sp>
      <p:sp>
        <p:nvSpPr>
          <p:cNvPr id="3" name="Subtitle 2"/>
          <p:cNvSpPr>
            <a:spLocks noGrp="1"/>
          </p:cNvSpPr>
          <p:nvPr>
            <p:ph type="subTitle" idx="1"/>
          </p:nvPr>
        </p:nvSpPr>
        <p:spPr/>
        <p:txBody>
          <a:bodyPr/>
          <a:lstStyle/>
          <a:p>
            <a:r>
              <a:rPr lang="en-US" dirty="0" smtClean="0"/>
              <a:t>Database vs. Browser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0" y="274638"/>
            <a:ext cx="6400800" cy="1143000"/>
          </a:xfrm>
        </p:spPr>
        <p:txBody>
          <a:bodyPr/>
          <a:lstStyle/>
          <a:p>
            <a:r>
              <a:rPr lang="en-US" dirty="0" smtClean="0"/>
              <a:t>What’s the difference?</a:t>
            </a:r>
            <a:endParaRPr lang="en-US" dirty="0"/>
          </a:p>
        </p:txBody>
      </p:sp>
      <p:sp>
        <p:nvSpPr>
          <p:cNvPr id="8" name="Text Placeholder 7"/>
          <p:cNvSpPr>
            <a:spLocks noGrp="1"/>
          </p:cNvSpPr>
          <p:nvPr>
            <p:ph type="body" idx="1"/>
          </p:nvPr>
        </p:nvSpPr>
        <p:spPr>
          <a:xfrm>
            <a:off x="381000" y="1295400"/>
            <a:ext cx="4040188" cy="487362"/>
          </a:xfrm>
        </p:spPr>
        <p:txBody>
          <a:bodyPr/>
          <a:lstStyle/>
          <a:p>
            <a:pPr algn="ctr"/>
            <a:r>
              <a:rPr lang="en-US" dirty="0" smtClean="0"/>
              <a:t>Database</a:t>
            </a:r>
            <a:endParaRPr lang="en-US" dirty="0"/>
          </a:p>
        </p:txBody>
      </p:sp>
      <p:sp>
        <p:nvSpPr>
          <p:cNvPr id="9" name="Content Placeholder 8"/>
          <p:cNvSpPr>
            <a:spLocks noGrp="1"/>
          </p:cNvSpPr>
          <p:nvPr>
            <p:ph sz="half" idx="2"/>
          </p:nvPr>
        </p:nvSpPr>
        <p:spPr>
          <a:xfrm>
            <a:off x="457200" y="2133600"/>
            <a:ext cx="4040188" cy="4297363"/>
          </a:xfrm>
        </p:spPr>
        <p:txBody>
          <a:bodyPr/>
          <a:lstStyle/>
          <a:p>
            <a:pPr>
              <a:buNone/>
            </a:pPr>
            <a:r>
              <a:rPr lang="en-US" dirty="0" smtClean="0"/>
              <a:t>	Description: </a:t>
            </a:r>
            <a:r>
              <a:rPr lang="en-US" dirty="0" err="1" smtClean="0"/>
              <a:t>Entrez</a:t>
            </a:r>
            <a:r>
              <a:rPr lang="en-US" dirty="0" smtClean="0"/>
              <a:t> database of NLM controlled vocabulary used for indexing articles for MEDLINE/PubMed. MeSH terminology provides a consistent way to retrieve information that may use different wording for the same concepts.</a:t>
            </a:r>
          </a:p>
          <a:p>
            <a:pPr>
              <a:buNone/>
            </a:pPr>
            <a:endParaRPr lang="en-US" dirty="0"/>
          </a:p>
        </p:txBody>
      </p:sp>
      <p:sp>
        <p:nvSpPr>
          <p:cNvPr id="10" name="Text Placeholder 9"/>
          <p:cNvSpPr>
            <a:spLocks noGrp="1"/>
          </p:cNvSpPr>
          <p:nvPr>
            <p:ph type="body" sz="quarter" idx="3"/>
          </p:nvPr>
        </p:nvSpPr>
        <p:spPr>
          <a:xfrm>
            <a:off x="4572000" y="1295400"/>
            <a:ext cx="4041775" cy="487362"/>
          </a:xfrm>
        </p:spPr>
        <p:txBody>
          <a:bodyPr/>
          <a:lstStyle/>
          <a:p>
            <a:pPr algn="ctr"/>
            <a:r>
              <a:rPr lang="en-US" dirty="0" smtClean="0"/>
              <a:t>Browser</a:t>
            </a:r>
            <a:endParaRPr lang="en-US" dirty="0"/>
          </a:p>
        </p:txBody>
      </p:sp>
      <p:sp>
        <p:nvSpPr>
          <p:cNvPr id="11" name="Content Placeholder 10"/>
          <p:cNvSpPr>
            <a:spLocks noGrp="1"/>
          </p:cNvSpPr>
          <p:nvPr>
            <p:ph sz="quarter" idx="4"/>
          </p:nvPr>
        </p:nvSpPr>
        <p:spPr>
          <a:xfrm>
            <a:off x="4572000" y="2133600"/>
            <a:ext cx="4041775" cy="4297363"/>
          </a:xfrm>
        </p:spPr>
        <p:txBody>
          <a:bodyPr/>
          <a:lstStyle/>
          <a:p>
            <a:pPr>
              <a:buNone/>
            </a:pPr>
            <a:r>
              <a:rPr lang="en-US" dirty="0" smtClean="0"/>
              <a:t>	Description: Medical Subject Heading look-up tool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dirty="0" smtClean="0"/>
              <a:t>Where to find it?</a:t>
            </a:r>
            <a:endParaRPr lang="en-US" dirty="0"/>
          </a:p>
        </p:txBody>
      </p:sp>
      <p:sp>
        <p:nvSpPr>
          <p:cNvPr id="3" name="Text Placeholder 2"/>
          <p:cNvSpPr>
            <a:spLocks noGrp="1"/>
          </p:cNvSpPr>
          <p:nvPr>
            <p:ph type="body" idx="1"/>
          </p:nvPr>
        </p:nvSpPr>
        <p:spPr/>
        <p:txBody>
          <a:bodyPr/>
          <a:lstStyle/>
          <a:p>
            <a:pPr algn="ctr"/>
            <a:r>
              <a:rPr lang="en-US" dirty="0" smtClean="0"/>
              <a:t>Database</a:t>
            </a:r>
            <a:endParaRPr lang="en-US" dirty="0"/>
          </a:p>
        </p:txBody>
      </p:sp>
      <p:sp>
        <p:nvSpPr>
          <p:cNvPr id="4" name="Content Placeholder 3"/>
          <p:cNvSpPr>
            <a:spLocks noGrp="1"/>
          </p:cNvSpPr>
          <p:nvPr>
            <p:ph sz="half" idx="2"/>
          </p:nvPr>
        </p:nvSpPr>
        <p:spPr/>
        <p:txBody>
          <a:bodyPr/>
          <a:lstStyle/>
          <a:p>
            <a:r>
              <a:rPr lang="en-US" dirty="0" smtClean="0"/>
              <a:t>List of databases</a:t>
            </a:r>
          </a:p>
          <a:p>
            <a:pPr lvl="1"/>
            <a:r>
              <a:rPr lang="en-US" dirty="0" smtClean="0"/>
              <a:t>Alphabetic listing</a:t>
            </a:r>
          </a:p>
          <a:p>
            <a:pPr lvl="1">
              <a:buNone/>
            </a:pPr>
            <a:endParaRPr lang="en-US" dirty="0" smtClean="0"/>
          </a:p>
          <a:p>
            <a:pPr lvl="1"/>
            <a:r>
              <a:rPr lang="en-US" dirty="0" err="1" smtClean="0"/>
              <a:t>Entrez</a:t>
            </a:r>
            <a:r>
              <a:rPr lang="en-US" dirty="0" smtClean="0"/>
              <a:t> link listed under “Select Resource” on right side of web page</a:t>
            </a:r>
          </a:p>
          <a:p>
            <a:pPr lvl="1">
              <a:buNone/>
            </a:pPr>
            <a:endParaRPr lang="en-US" dirty="0" smtClean="0"/>
          </a:p>
          <a:p>
            <a:r>
              <a:rPr lang="en-US" dirty="0" smtClean="0"/>
              <a:t>From PubMed</a:t>
            </a:r>
            <a:endParaRPr lang="en-US" dirty="0"/>
          </a:p>
        </p:txBody>
      </p:sp>
      <p:sp>
        <p:nvSpPr>
          <p:cNvPr id="5" name="Text Placeholder 4"/>
          <p:cNvSpPr>
            <a:spLocks noGrp="1"/>
          </p:cNvSpPr>
          <p:nvPr>
            <p:ph type="body" sz="quarter" idx="3"/>
          </p:nvPr>
        </p:nvSpPr>
        <p:spPr/>
        <p:txBody>
          <a:bodyPr/>
          <a:lstStyle/>
          <a:p>
            <a:pPr algn="ctr"/>
            <a:r>
              <a:rPr lang="en-US" dirty="0" smtClean="0"/>
              <a:t>Browser</a:t>
            </a:r>
            <a:endParaRPr lang="en-US" dirty="0"/>
          </a:p>
        </p:txBody>
      </p:sp>
      <p:sp>
        <p:nvSpPr>
          <p:cNvPr id="6" name="Content Placeholder 5"/>
          <p:cNvSpPr>
            <a:spLocks noGrp="1"/>
          </p:cNvSpPr>
          <p:nvPr>
            <p:ph sz="quarter" idx="4"/>
          </p:nvPr>
        </p:nvSpPr>
        <p:spPr/>
        <p:txBody>
          <a:bodyPr/>
          <a:lstStyle/>
          <a:p>
            <a:r>
              <a:rPr lang="en-US" dirty="0" smtClean="0"/>
              <a:t>List of databases</a:t>
            </a:r>
          </a:p>
          <a:p>
            <a:pPr lvl="1"/>
            <a:r>
              <a:rPr lang="en-US" dirty="0" smtClean="0"/>
              <a:t>Alphabetic listing</a:t>
            </a:r>
          </a:p>
          <a:p>
            <a:pPr lvl="1">
              <a:buNone/>
            </a:pPr>
            <a:endParaRPr lang="en-US" dirty="0" smtClean="0"/>
          </a:p>
          <a:p>
            <a:r>
              <a:rPr lang="en-US" dirty="0" smtClean="0"/>
              <a:t>Library Catalogs and Services</a:t>
            </a:r>
          </a:p>
          <a:p>
            <a:pPr>
              <a:buNone/>
            </a:pPr>
            <a:endParaRPr lang="en-US" dirty="0" smtClean="0"/>
          </a:p>
          <a:p>
            <a:r>
              <a:rPr lang="en-US" i="1" dirty="0" smtClean="0">
                <a:solidFill>
                  <a:schemeClr val="accent2">
                    <a:lumMod val="75000"/>
                  </a:schemeClr>
                </a:solidFill>
              </a:rPr>
              <a:t>Especially for Librarians</a:t>
            </a:r>
            <a:endParaRPr lang="en-US" i="1" dirty="0">
              <a:solidFill>
                <a:schemeClr val="accent2">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dirty="0" smtClean="0"/>
              <a:t>Special Features</a:t>
            </a:r>
            <a:endParaRPr lang="en-US" dirty="0"/>
          </a:p>
        </p:txBody>
      </p:sp>
      <p:sp>
        <p:nvSpPr>
          <p:cNvPr id="3" name="Text Placeholder 2"/>
          <p:cNvSpPr>
            <a:spLocks noGrp="1"/>
          </p:cNvSpPr>
          <p:nvPr>
            <p:ph type="body" idx="1"/>
          </p:nvPr>
        </p:nvSpPr>
        <p:spPr>
          <a:xfrm>
            <a:off x="457200" y="1371600"/>
            <a:ext cx="4040188" cy="498475"/>
          </a:xfrm>
        </p:spPr>
        <p:txBody>
          <a:bodyPr/>
          <a:lstStyle/>
          <a:p>
            <a:pPr algn="ctr"/>
            <a:r>
              <a:rPr lang="en-US" dirty="0" smtClean="0"/>
              <a:t>Database</a:t>
            </a:r>
            <a:endParaRPr lang="en-US" dirty="0"/>
          </a:p>
        </p:txBody>
      </p:sp>
      <p:sp>
        <p:nvSpPr>
          <p:cNvPr id="4" name="Content Placeholder 3"/>
          <p:cNvSpPr>
            <a:spLocks noGrp="1"/>
          </p:cNvSpPr>
          <p:nvPr>
            <p:ph sz="half" idx="2"/>
          </p:nvPr>
        </p:nvSpPr>
        <p:spPr/>
        <p:txBody>
          <a:bodyPr/>
          <a:lstStyle/>
          <a:p>
            <a:r>
              <a:rPr lang="en-US" dirty="0" smtClean="0"/>
              <a:t>Seamless interaction between PubMed/ Medline and MeSH database</a:t>
            </a:r>
          </a:p>
          <a:p>
            <a:endParaRPr lang="en-US" dirty="0" smtClean="0"/>
          </a:p>
          <a:p>
            <a:r>
              <a:rPr lang="en-US" dirty="0" smtClean="0"/>
              <a:t>Easy of use for building a search strategy</a:t>
            </a:r>
          </a:p>
          <a:p>
            <a:endParaRPr lang="en-US" dirty="0"/>
          </a:p>
        </p:txBody>
      </p:sp>
      <p:sp>
        <p:nvSpPr>
          <p:cNvPr id="5" name="Text Placeholder 4"/>
          <p:cNvSpPr>
            <a:spLocks noGrp="1"/>
          </p:cNvSpPr>
          <p:nvPr>
            <p:ph type="body" sz="quarter" idx="3"/>
          </p:nvPr>
        </p:nvSpPr>
        <p:spPr>
          <a:xfrm>
            <a:off x="4572000" y="1447800"/>
            <a:ext cx="4041775" cy="446087"/>
          </a:xfrm>
        </p:spPr>
        <p:txBody>
          <a:bodyPr/>
          <a:lstStyle/>
          <a:p>
            <a:pPr algn="ctr"/>
            <a:r>
              <a:rPr lang="en-US" dirty="0" smtClean="0"/>
              <a:t>Browser</a:t>
            </a:r>
            <a:endParaRPr lang="en-US" dirty="0"/>
          </a:p>
        </p:txBody>
      </p:sp>
      <p:sp>
        <p:nvSpPr>
          <p:cNvPr id="6" name="Content Placeholder 5"/>
          <p:cNvSpPr>
            <a:spLocks noGrp="1"/>
          </p:cNvSpPr>
          <p:nvPr>
            <p:ph sz="quarter" idx="4"/>
          </p:nvPr>
        </p:nvSpPr>
        <p:spPr/>
        <p:txBody>
          <a:bodyPr/>
          <a:lstStyle/>
          <a:p>
            <a:r>
              <a:rPr lang="en-US" dirty="0" smtClean="0"/>
              <a:t>Easy browsing of tree structure</a:t>
            </a:r>
          </a:p>
          <a:p>
            <a:endParaRPr lang="en-US" dirty="0" smtClean="0"/>
          </a:p>
          <a:p>
            <a:r>
              <a:rPr lang="en-US" dirty="0" smtClean="0"/>
              <a:t>Descriptor Data includes annotation</a:t>
            </a:r>
          </a:p>
          <a:p>
            <a:endParaRPr lang="en-US" dirty="0" smtClean="0"/>
          </a:p>
          <a:p>
            <a:r>
              <a:rPr lang="en-US" dirty="0" smtClean="0"/>
              <a:t>Multiple formats for viewing data</a:t>
            </a:r>
            <a:endParaRPr lang="en-US" dirty="0"/>
          </a:p>
        </p:txBody>
      </p:sp>
      <p:pic>
        <p:nvPicPr>
          <p:cNvPr id="7" name="Picture 5" descr="go.jpg">
            <a:hlinkClick r:id="rId2"/>
          </p:cNvPr>
          <p:cNvPicPr>
            <a:picLocks noChangeAspect="1"/>
          </p:cNvPicPr>
          <p:nvPr/>
        </p:nvPicPr>
        <p:blipFill>
          <a:blip r:embed="rId3"/>
          <a:srcRect/>
          <a:stretch>
            <a:fillRect/>
          </a:stretch>
        </p:blipFill>
        <p:spPr bwMode="auto">
          <a:xfrm>
            <a:off x="6858000" y="5638800"/>
            <a:ext cx="1362075" cy="83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qa.jpg"/>
          <p:cNvPicPr>
            <a:picLocks noChangeAspect="1"/>
          </p:cNvPicPr>
          <p:nvPr/>
        </p:nvPicPr>
        <p:blipFill>
          <a:blip r:embed="rId2"/>
          <a:srcRect/>
          <a:stretch>
            <a:fillRect/>
          </a:stretch>
        </p:blipFill>
        <p:spPr bwMode="auto">
          <a:xfrm>
            <a:off x="2667000" y="847725"/>
            <a:ext cx="5105400" cy="534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362200" y="274638"/>
            <a:ext cx="6324600" cy="944562"/>
          </a:xfrm>
        </p:spPr>
        <p:txBody>
          <a:bodyPr/>
          <a:lstStyle/>
          <a:p>
            <a:pPr eaLnBrk="1" hangingPunct="1"/>
            <a:r>
              <a:rPr lang="en-US" dirty="0" smtClean="0"/>
              <a:t>Additional Resources</a:t>
            </a:r>
          </a:p>
        </p:txBody>
      </p:sp>
      <p:sp>
        <p:nvSpPr>
          <p:cNvPr id="24579" name="Content Placeholder 2"/>
          <p:cNvSpPr>
            <a:spLocks noGrp="1"/>
          </p:cNvSpPr>
          <p:nvPr>
            <p:ph idx="1"/>
          </p:nvPr>
        </p:nvSpPr>
        <p:spPr>
          <a:xfrm>
            <a:off x="381000" y="1371600"/>
            <a:ext cx="8458200" cy="5257800"/>
          </a:xfrm>
        </p:spPr>
        <p:txBody>
          <a:bodyPr/>
          <a:lstStyle/>
          <a:p>
            <a:pPr eaLnBrk="1" hangingPunct="1"/>
            <a:r>
              <a:rPr lang="en-US" sz="2800" dirty="0" smtClean="0"/>
              <a:t>PowerPoint presentation overview of MeSH® - </a:t>
            </a:r>
            <a:r>
              <a:rPr lang="en-US" sz="2000" dirty="0" smtClean="0">
                <a:hlinkClick r:id="rId3"/>
              </a:rPr>
              <a:t>http://www.nlm.nih.gov/mesh/presentations/EAHIL_krakow_2007_sep/mesh_overview/index.htm</a:t>
            </a:r>
            <a:endParaRPr lang="en-US" sz="2000" dirty="0" smtClean="0"/>
          </a:p>
          <a:p>
            <a:pPr eaLnBrk="1" hangingPunct="1"/>
            <a:r>
              <a:rPr lang="en-US" sz="2800" dirty="0" smtClean="0"/>
              <a:t>Web site for additions, changes and deletions in </a:t>
            </a:r>
            <a:r>
              <a:rPr lang="en-US" sz="2800" dirty="0" err="1" smtClean="0"/>
              <a:t>MeSH</a:t>
            </a:r>
            <a:r>
              <a:rPr lang="en-US" sz="2800" dirty="0" smtClean="0"/>
              <a:t>- </a:t>
            </a:r>
            <a:r>
              <a:rPr lang="en-US" sz="2000" dirty="0" smtClean="0">
                <a:hlinkClick r:id="rId4"/>
              </a:rPr>
              <a:t>http://www.nlm.nih.gov/mesh/introduction2008.html</a:t>
            </a:r>
            <a:endParaRPr lang="en-US" sz="2000" dirty="0" smtClean="0"/>
          </a:p>
          <a:p>
            <a:pPr eaLnBrk="1" hangingPunct="1"/>
            <a:r>
              <a:rPr lang="en-US" sz="2800" dirty="0" smtClean="0"/>
              <a:t>Web site for information about Indexing Initiative – </a:t>
            </a:r>
            <a:r>
              <a:rPr lang="en-US" sz="2000" dirty="0" smtClean="0">
                <a:hlinkClick r:id="rId5"/>
              </a:rPr>
              <a:t>http://ii.nlm.nih.gov/</a:t>
            </a:r>
            <a:endParaRPr lang="en-US" sz="2000" dirty="0" smtClean="0"/>
          </a:p>
          <a:p>
            <a:pPr eaLnBrk="1" hangingPunct="1"/>
            <a:r>
              <a:rPr lang="en-US" sz="2800" dirty="0" smtClean="0"/>
              <a:t>MLA-accredited courses on MeSH®</a:t>
            </a:r>
          </a:p>
          <a:p>
            <a:pPr lvl="1" eaLnBrk="1" hangingPunct="1"/>
            <a:r>
              <a:rPr lang="en-US" sz="2400" dirty="0" smtClean="0"/>
              <a:t>MeSH for Searchers by E. Diane Johnson, University of Missouri, Columbia</a:t>
            </a:r>
          </a:p>
          <a:p>
            <a:pPr lvl="1" eaLnBrk="1" hangingPunct="1"/>
            <a:r>
              <a:rPr lang="en-US" sz="2400" dirty="0" smtClean="0"/>
              <a:t>NLM Training: PubMed by NLM or NTCC staff</a:t>
            </a:r>
          </a:p>
          <a:p>
            <a:pPr eaLnBrk="1" hangingPunct="1"/>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What is MeSH®?</a:t>
            </a:r>
          </a:p>
        </p:txBody>
      </p:sp>
      <p:sp>
        <p:nvSpPr>
          <p:cNvPr id="4099" name="Content Placeholder 2"/>
          <p:cNvSpPr>
            <a:spLocks noGrp="1"/>
          </p:cNvSpPr>
          <p:nvPr>
            <p:ph idx="1"/>
          </p:nvPr>
        </p:nvSpPr>
        <p:spPr>
          <a:xfrm>
            <a:off x="457200" y="1600200"/>
            <a:ext cx="8229600" cy="5105400"/>
          </a:xfrm>
        </p:spPr>
        <p:txBody>
          <a:bodyPr/>
          <a:lstStyle/>
          <a:p>
            <a:pPr eaLnBrk="1" hangingPunct="1"/>
            <a:r>
              <a:rPr lang="en-US" smtClean="0"/>
              <a:t>National Library of Medicine's controlled vocabulary thesaurus</a:t>
            </a:r>
          </a:p>
          <a:p>
            <a:pPr eaLnBrk="1" hangingPunct="1">
              <a:buFontTx/>
              <a:buNone/>
            </a:pPr>
            <a:endParaRPr lang="en-US" smtClean="0"/>
          </a:p>
          <a:p>
            <a:pPr eaLnBrk="1" hangingPunct="1"/>
            <a:r>
              <a:rPr lang="en-US" smtClean="0"/>
              <a:t>Sets of descriptors are arranged in hierarchical and alphabetical structures </a:t>
            </a:r>
          </a:p>
          <a:p>
            <a:pPr eaLnBrk="1" hangingPunct="1">
              <a:buFontTx/>
              <a:buNone/>
            </a:pPr>
            <a:endParaRPr lang="en-US" smtClean="0"/>
          </a:p>
          <a:p>
            <a:pPr eaLnBrk="1" hangingPunct="1"/>
            <a:r>
              <a:rPr lang="en-US" smtClean="0"/>
              <a:t>Used for indexing articles from 4,800 of the world's leading biomedical journals for MEDLINE/PubMED®</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rot="16200000">
            <a:off x="4572000" y="3352800"/>
            <a:ext cx="5029200" cy="914400"/>
          </a:xfrm>
        </p:spPr>
        <p:txBody>
          <a:bodyPr/>
          <a:lstStyle/>
          <a:p>
            <a:pPr algn="ctr" eaLnBrk="1" hangingPunct="1"/>
            <a:r>
              <a:rPr lang="en-US" sz="2800" dirty="0" smtClean="0"/>
              <a:t>Parts of Mesh</a:t>
            </a:r>
            <a:br>
              <a:rPr lang="en-US" sz="2800" dirty="0" smtClean="0"/>
            </a:br>
            <a:endParaRPr lang="en-US" sz="2800" dirty="0" smtClean="0"/>
          </a:p>
        </p:txBody>
      </p:sp>
      <p:sp>
        <p:nvSpPr>
          <p:cNvPr id="5123" name="Content Placeholder 4"/>
          <p:cNvSpPr>
            <a:spLocks noGrp="1"/>
          </p:cNvSpPr>
          <p:nvPr>
            <p:ph idx="1"/>
          </p:nvPr>
        </p:nvSpPr>
        <p:spPr>
          <a:xfrm>
            <a:off x="609600" y="1524000"/>
            <a:ext cx="6019800" cy="5014913"/>
          </a:xfrm>
        </p:spPr>
        <p:txBody>
          <a:bodyPr/>
          <a:lstStyle/>
          <a:p>
            <a:pPr eaLnBrk="1" hangingPunct="1"/>
            <a:r>
              <a:rPr lang="en-US" smtClean="0"/>
              <a:t>Descriptors (24,000+)</a:t>
            </a:r>
          </a:p>
          <a:p>
            <a:pPr lvl="1" eaLnBrk="1" hangingPunct="1"/>
            <a:r>
              <a:rPr lang="en-US" smtClean="0"/>
              <a:t>Main Headings </a:t>
            </a:r>
          </a:p>
          <a:p>
            <a:pPr lvl="1" eaLnBrk="1" hangingPunct="1"/>
            <a:r>
              <a:rPr lang="en-US" smtClean="0"/>
              <a:t>Geographic Headings</a:t>
            </a:r>
          </a:p>
          <a:p>
            <a:pPr lvl="1" eaLnBrk="1" hangingPunct="1"/>
            <a:r>
              <a:rPr lang="en-US" smtClean="0"/>
              <a:t>Check Tags</a:t>
            </a:r>
          </a:p>
          <a:p>
            <a:pPr lvl="1" eaLnBrk="1" hangingPunct="1"/>
            <a:r>
              <a:rPr lang="en-US" smtClean="0"/>
              <a:t>Publication Types</a:t>
            </a:r>
          </a:p>
          <a:p>
            <a:pPr eaLnBrk="1" hangingPunct="1"/>
            <a:r>
              <a:rPr lang="en-US" smtClean="0"/>
              <a:t>Qualifiers (83)</a:t>
            </a:r>
          </a:p>
          <a:p>
            <a:pPr eaLnBrk="1" hangingPunct="1"/>
            <a:r>
              <a:rPr lang="en-US" smtClean="0"/>
              <a:t>Supplementary Chemicals (170,000)</a:t>
            </a:r>
          </a:p>
        </p:txBody>
      </p:sp>
      <p:sp>
        <p:nvSpPr>
          <p:cNvPr id="5124" name="Text Placeholder 5"/>
          <p:cNvSpPr>
            <a:spLocks noGrp="1"/>
          </p:cNvSpPr>
          <p:nvPr>
            <p:ph type="body" sz="half" idx="2"/>
          </p:nvPr>
        </p:nvSpPr>
        <p:spPr>
          <a:xfrm rot="16200000">
            <a:off x="5619750" y="3219450"/>
            <a:ext cx="5029200" cy="1181100"/>
          </a:xfrm>
        </p:spPr>
        <p:txBody>
          <a:bodyPr/>
          <a:lstStyle/>
          <a:p>
            <a:pPr eaLnBrk="1" hangingPunct="1"/>
            <a:r>
              <a:rPr lang="en-US" sz="1800" smtClean="0"/>
              <a:t>http://www.nlm.nih.gov/mesh/presentations/EAHIL_krakow_2007_sep/mesh_overview/index.htm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pPr eaLnBrk="1" hangingPunct="1"/>
            <a:r>
              <a:rPr lang="en-US" smtClean="0"/>
              <a:t>Parts - continued</a:t>
            </a:r>
          </a:p>
        </p:txBody>
      </p:sp>
      <p:sp>
        <p:nvSpPr>
          <p:cNvPr id="6147" name="Content Placeholder 5"/>
          <p:cNvSpPr>
            <a:spLocks noGrp="1"/>
          </p:cNvSpPr>
          <p:nvPr>
            <p:ph idx="1"/>
          </p:nvPr>
        </p:nvSpPr>
        <p:spPr>
          <a:xfrm>
            <a:off x="457200" y="1600200"/>
            <a:ext cx="8229600" cy="4876800"/>
          </a:xfrm>
        </p:spPr>
        <p:txBody>
          <a:bodyPr/>
          <a:lstStyle/>
          <a:p>
            <a:pPr eaLnBrk="1" hangingPunct="1"/>
            <a:r>
              <a:rPr lang="en-US" dirty="0" smtClean="0"/>
              <a:t>Check tags – A group of Medical Subject Headings (MeSH) which indexers are expected to consider (“check” for) routinely for every article indexed. </a:t>
            </a:r>
          </a:p>
          <a:p>
            <a:pPr eaLnBrk="1" hangingPunct="1"/>
            <a:endParaRPr lang="en-US" dirty="0" smtClean="0"/>
          </a:p>
          <a:p>
            <a:pPr eaLnBrk="1" hangingPunct="1"/>
            <a:r>
              <a:rPr lang="en-US" dirty="0" smtClean="0"/>
              <a:t>Publication Type - The type of material that the article represents. It characterizes the nature of the information or the manner in which it is conveyed.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09600" y="2133600"/>
            <a:ext cx="7772400" cy="1500188"/>
          </a:xfrm>
        </p:spPr>
        <p:txBody>
          <a:bodyPr/>
          <a:lstStyle/>
          <a:p>
            <a:pPr algn="ctr"/>
            <a:r>
              <a:rPr lang="en-US" sz="3600" smtClean="0"/>
              <a:t>Why was I excited about Skin Care?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eaLnBrk="1" hangingPunct="1"/>
            <a:r>
              <a:rPr lang="en-US" sz="3600" smtClean="0"/>
              <a:t>A young librarian’s journey</a:t>
            </a:r>
          </a:p>
        </p:txBody>
      </p:sp>
      <p:pic>
        <p:nvPicPr>
          <p:cNvPr id="8195" name="Content Placeholder 4" descr="toni.jpg"/>
          <p:cNvPicPr>
            <a:picLocks noGrp="1" noChangeAspect="1"/>
          </p:cNvPicPr>
          <p:nvPr>
            <p:ph sz="half" idx="1"/>
          </p:nvPr>
        </p:nvPicPr>
        <p:blipFill>
          <a:blip r:embed="rId2"/>
          <a:srcRect/>
          <a:stretch>
            <a:fillRect/>
          </a:stretch>
        </p:blipFill>
        <p:spPr>
          <a:xfrm>
            <a:off x="1104900" y="2033588"/>
            <a:ext cx="2743200" cy="3657600"/>
          </a:xfrm>
        </p:spPr>
      </p:pic>
      <p:sp>
        <p:nvSpPr>
          <p:cNvPr id="8196" name="Content Placeholder 5"/>
          <p:cNvSpPr>
            <a:spLocks noGrp="1"/>
          </p:cNvSpPr>
          <p:nvPr>
            <p:ph sz="half" idx="2"/>
          </p:nvPr>
        </p:nvSpPr>
        <p:spPr/>
        <p:txBody>
          <a:bodyPr/>
          <a:lstStyle/>
          <a:p>
            <a:pPr eaLnBrk="1" hangingPunct="1"/>
            <a:r>
              <a:rPr lang="en-US" smtClean="0"/>
              <a:t>The year – 1993</a:t>
            </a:r>
          </a:p>
          <a:p>
            <a:pPr eaLnBrk="1" hangingPunct="1"/>
            <a:r>
              <a:rPr lang="en-US" smtClean="0"/>
              <a:t>Place – rural North Carolina</a:t>
            </a:r>
          </a:p>
          <a:p>
            <a:pPr eaLnBrk="1" hangingPunct="1"/>
            <a:r>
              <a:rPr lang="en-US" smtClean="0"/>
              <a:t>My first professional librarian job and only my second library job!</a:t>
            </a:r>
          </a:p>
          <a:p>
            <a:pPr eaLnBrk="1" hangingPunct="1"/>
            <a:r>
              <a:rPr lang="en-US" smtClean="0"/>
              <a:t>Elhill training months away in Chapel Hill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a:xfrm>
            <a:off x="2362200" y="274638"/>
            <a:ext cx="6324600" cy="944562"/>
          </a:xfrm>
        </p:spPr>
        <p:txBody>
          <a:bodyPr/>
          <a:lstStyle/>
          <a:p>
            <a:pPr eaLnBrk="1" hangingPunct="1"/>
            <a:r>
              <a:rPr lang="en-US" smtClean="0"/>
              <a:t>Skin Care</a:t>
            </a:r>
          </a:p>
        </p:txBody>
      </p:sp>
      <p:sp>
        <p:nvSpPr>
          <p:cNvPr id="9219" name="Content Placeholder 7"/>
          <p:cNvSpPr>
            <a:spLocks noGrp="1"/>
          </p:cNvSpPr>
          <p:nvPr>
            <p:ph sz="half" idx="1"/>
          </p:nvPr>
        </p:nvSpPr>
        <p:spPr>
          <a:xfrm>
            <a:off x="365125" y="1371600"/>
            <a:ext cx="4038600" cy="5257800"/>
          </a:xfrm>
        </p:spPr>
        <p:txBody>
          <a:bodyPr/>
          <a:lstStyle/>
          <a:p>
            <a:pPr marL="90488" indent="0" eaLnBrk="1" hangingPunct="1">
              <a:buFontTx/>
              <a:buNone/>
            </a:pPr>
            <a:r>
              <a:rPr lang="en-US" sz="2000" smtClean="0"/>
              <a:t>Scope note - Maintenance of the hygienic state of the skin under optimal conditions of cleanliness and comfort. Effective in skin care are proper washing, bathing, cleansing, and the use of soaps, detergents, oils, etc. In various disease states, therapeutic and protective solutions and ointments are useful. The care of the skin is particularly important in various occupations, in exposure to sunlight, in neonates, and in pressure ulcer. </a:t>
            </a:r>
          </a:p>
        </p:txBody>
      </p:sp>
      <p:sp>
        <p:nvSpPr>
          <p:cNvPr id="9220" name="Content Placeholder 8"/>
          <p:cNvSpPr>
            <a:spLocks noGrp="1"/>
          </p:cNvSpPr>
          <p:nvPr>
            <p:ph sz="half" idx="2"/>
          </p:nvPr>
        </p:nvSpPr>
        <p:spPr>
          <a:xfrm>
            <a:off x="4648200" y="1219200"/>
            <a:ext cx="4038600" cy="5334000"/>
          </a:xfrm>
        </p:spPr>
        <p:txBody>
          <a:bodyPr/>
          <a:lstStyle/>
          <a:p>
            <a:pPr eaLnBrk="1" hangingPunct="1">
              <a:buFont typeface="Wingdings" pitchFamily="2" charset="2"/>
              <a:buChar char="§"/>
            </a:pPr>
            <a:r>
              <a:rPr lang="en-US" smtClean="0"/>
              <a:t>Therapeutics</a:t>
            </a:r>
          </a:p>
          <a:p>
            <a:pPr lvl="1" eaLnBrk="1" hangingPunct="1">
              <a:buFont typeface="Wingdings" pitchFamily="2" charset="2"/>
              <a:buChar char="§"/>
            </a:pPr>
            <a:r>
              <a:rPr lang="en-US" smtClean="0"/>
              <a:t>Hygiene</a:t>
            </a:r>
          </a:p>
          <a:p>
            <a:pPr lvl="2" eaLnBrk="1" hangingPunct="1">
              <a:buFont typeface="Wingdings" pitchFamily="2" charset="2"/>
              <a:buChar char="§"/>
            </a:pPr>
            <a:r>
              <a:rPr lang="en-US" smtClean="0"/>
              <a:t>Oral Hygiene</a:t>
            </a:r>
          </a:p>
          <a:p>
            <a:pPr lvl="2" eaLnBrk="1" hangingPunct="1">
              <a:buFont typeface="Wingdings" pitchFamily="2" charset="2"/>
              <a:buChar char="§"/>
            </a:pPr>
            <a:r>
              <a:rPr lang="en-US" smtClean="0"/>
              <a:t>Skin Care</a:t>
            </a:r>
          </a:p>
          <a:p>
            <a:pPr lvl="2" eaLnBrk="1" hangingPunct="1">
              <a:buFont typeface="Wingdings" pitchFamily="2" charset="2"/>
              <a:buChar char="§"/>
            </a:pPr>
            <a:endParaRPr lang="en-US" smtClean="0"/>
          </a:p>
          <a:p>
            <a:pPr eaLnBrk="1" hangingPunct="1">
              <a:buFont typeface="Wingdings" pitchFamily="2" charset="2"/>
              <a:buChar char="§"/>
            </a:pPr>
            <a:r>
              <a:rPr lang="en-US" smtClean="0"/>
              <a:t>Therapeutics</a:t>
            </a:r>
          </a:p>
          <a:p>
            <a:pPr lvl="1" eaLnBrk="1" hangingPunct="1">
              <a:buFont typeface="Wingdings" pitchFamily="2" charset="2"/>
              <a:buChar char="§"/>
            </a:pPr>
            <a:r>
              <a:rPr lang="en-US" smtClean="0"/>
              <a:t>Acoustic Stimulation</a:t>
            </a:r>
          </a:p>
          <a:p>
            <a:pPr lvl="1" eaLnBrk="1" hangingPunct="1">
              <a:buFont typeface="Wingdings" pitchFamily="2" charset="2"/>
              <a:buChar char="§"/>
            </a:pPr>
            <a:r>
              <a:rPr lang="en-US" smtClean="0"/>
              <a:t>…</a:t>
            </a:r>
          </a:p>
          <a:p>
            <a:pPr lvl="1" eaLnBrk="1" hangingPunct="1">
              <a:buFont typeface="Wingdings" pitchFamily="2" charset="2"/>
              <a:buChar char="§"/>
            </a:pPr>
            <a:r>
              <a:rPr lang="en-US" smtClean="0"/>
              <a:t>Cosmetic Techniques</a:t>
            </a:r>
          </a:p>
          <a:p>
            <a:pPr lvl="2" eaLnBrk="1" hangingPunct="1">
              <a:buFont typeface="Wingdings" pitchFamily="2" charset="2"/>
              <a:buChar char="§"/>
            </a:pPr>
            <a:r>
              <a:rPr lang="en-US" smtClean="0"/>
              <a:t>Dermabrasion</a:t>
            </a:r>
          </a:p>
          <a:p>
            <a:pPr lvl="1" eaLnBrk="1" hangingPunct="1">
              <a:buFont typeface="Wingdings" pitchFamily="2" charset="2"/>
              <a:buChar char="§"/>
            </a:pPr>
            <a:r>
              <a:rPr lang="en-US" smtClean="0"/>
              <a:t>…</a:t>
            </a:r>
          </a:p>
          <a:p>
            <a:pPr lvl="1" eaLnBrk="1" hangingPunct="1">
              <a:buFont typeface="Wingdings" pitchFamily="2" charset="2"/>
              <a:buChar char="§"/>
            </a:pPr>
            <a:r>
              <a:rPr lang="en-US" smtClean="0"/>
              <a:t>Hygiene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pPr eaLnBrk="1" hangingPunct="1"/>
            <a:r>
              <a:rPr lang="en-US" smtClean="0"/>
              <a:t>Subheadings/Qualifiers</a:t>
            </a:r>
          </a:p>
        </p:txBody>
      </p:sp>
      <p:pic>
        <p:nvPicPr>
          <p:cNvPr id="10243" name="Content Placeholder 6" descr="superhero.jpg"/>
          <p:cNvPicPr>
            <a:picLocks noGrp="1" noChangeAspect="1"/>
          </p:cNvPicPr>
          <p:nvPr>
            <p:ph sz="half" idx="1"/>
          </p:nvPr>
        </p:nvPicPr>
        <p:blipFill>
          <a:blip r:embed="rId2"/>
          <a:srcRect/>
          <a:stretch>
            <a:fillRect/>
          </a:stretch>
        </p:blipFill>
        <p:spPr>
          <a:xfrm>
            <a:off x="838200" y="1352550"/>
            <a:ext cx="3048000" cy="5151438"/>
          </a:xfrm>
        </p:spPr>
      </p:pic>
      <p:sp>
        <p:nvSpPr>
          <p:cNvPr id="10244" name="Content Placeholder 7"/>
          <p:cNvSpPr>
            <a:spLocks noGrp="1"/>
          </p:cNvSpPr>
          <p:nvPr>
            <p:ph sz="half" idx="2"/>
          </p:nvPr>
        </p:nvSpPr>
        <p:spPr>
          <a:xfrm>
            <a:off x="4267200" y="1600200"/>
            <a:ext cx="4419600" cy="4876800"/>
          </a:xfrm>
        </p:spPr>
        <p:txBody>
          <a:bodyPr/>
          <a:lstStyle/>
          <a:p>
            <a:pPr eaLnBrk="1" hangingPunct="1">
              <a:buFont typeface="Wingdings" pitchFamily="2" charset="2"/>
              <a:buChar char="§"/>
            </a:pPr>
            <a:r>
              <a:rPr lang="en-US" smtClean="0"/>
              <a:t>Therapy</a:t>
            </a:r>
          </a:p>
          <a:p>
            <a:pPr lvl="1" eaLnBrk="1" hangingPunct="1">
              <a:buFont typeface="Wingdings" pitchFamily="2" charset="2"/>
              <a:buChar char="§"/>
            </a:pPr>
            <a:r>
              <a:rPr lang="en-US" smtClean="0"/>
              <a:t>Diet Therapy</a:t>
            </a:r>
          </a:p>
          <a:p>
            <a:pPr lvl="1" eaLnBrk="1" hangingPunct="1">
              <a:buFont typeface="Wingdings" pitchFamily="2" charset="2"/>
              <a:buChar char="§"/>
            </a:pPr>
            <a:r>
              <a:rPr lang="en-US" smtClean="0"/>
              <a:t>Drug Therapy</a:t>
            </a:r>
          </a:p>
          <a:p>
            <a:pPr lvl="1" eaLnBrk="1" hangingPunct="1">
              <a:buFont typeface="Wingdings" pitchFamily="2" charset="2"/>
              <a:buChar char="§"/>
            </a:pPr>
            <a:r>
              <a:rPr lang="en-US" smtClean="0"/>
              <a:t>Nursing</a:t>
            </a:r>
          </a:p>
          <a:p>
            <a:pPr lvl="1" eaLnBrk="1" hangingPunct="1">
              <a:buFont typeface="Wingdings" pitchFamily="2" charset="2"/>
              <a:buChar char="§"/>
            </a:pPr>
            <a:r>
              <a:rPr lang="en-US" smtClean="0"/>
              <a:t>Prevention &amp; Control</a:t>
            </a:r>
          </a:p>
          <a:p>
            <a:pPr lvl="1" eaLnBrk="1" hangingPunct="1">
              <a:buFont typeface="Wingdings" pitchFamily="2" charset="2"/>
              <a:buChar char="§"/>
            </a:pPr>
            <a:r>
              <a:rPr lang="en-US" smtClean="0"/>
              <a:t>Radiotherapy</a:t>
            </a:r>
          </a:p>
          <a:p>
            <a:pPr lvl="1" eaLnBrk="1" hangingPunct="1">
              <a:buFont typeface="Wingdings" pitchFamily="2" charset="2"/>
              <a:buChar char="§"/>
            </a:pPr>
            <a:r>
              <a:rPr lang="en-US" smtClean="0"/>
              <a:t>Rehabilitation</a:t>
            </a:r>
          </a:p>
          <a:p>
            <a:pPr lvl="1" eaLnBrk="1" hangingPunct="1">
              <a:buFont typeface="Wingdings" pitchFamily="2" charset="2"/>
              <a:buChar char="§"/>
            </a:pPr>
            <a:r>
              <a:rPr lang="en-US" smtClean="0"/>
              <a:t>Surgery</a:t>
            </a:r>
          </a:p>
          <a:p>
            <a:pPr lvl="2" eaLnBrk="1" hangingPunct="1">
              <a:buFont typeface="Wingdings" pitchFamily="2" charset="2"/>
              <a:buChar char="§"/>
            </a:pPr>
            <a:r>
              <a:rPr lang="en-US" smtClean="0"/>
              <a:t>Transplantation</a:t>
            </a:r>
          </a:p>
          <a:p>
            <a:pPr eaLnBrk="1" hangingPunct="1"/>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739</Words>
  <Application>Microsoft Office PowerPoint</Application>
  <PresentationFormat>On-screen Show (4:3)</PresentationFormat>
  <Paragraphs>162</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MeSH®</vt:lpstr>
      <vt:lpstr>AGENDA</vt:lpstr>
      <vt:lpstr>What is MeSH®?</vt:lpstr>
      <vt:lpstr>Parts of Mesh </vt:lpstr>
      <vt:lpstr>Parts - continued</vt:lpstr>
      <vt:lpstr>Slide 6</vt:lpstr>
      <vt:lpstr>A young librarian’s journey</vt:lpstr>
      <vt:lpstr>Skin Care</vt:lpstr>
      <vt:lpstr>Subheadings/Qualifiers</vt:lpstr>
      <vt:lpstr>Slide 10</vt:lpstr>
      <vt:lpstr>Born Great</vt:lpstr>
      <vt:lpstr>Achieved Greatness</vt:lpstr>
      <vt:lpstr>Greatness thrust on them</vt:lpstr>
      <vt:lpstr>What is your favorite overlooked subheading?</vt:lpstr>
      <vt:lpstr>Using MeSH®</vt:lpstr>
      <vt:lpstr>Bringing into Focus</vt:lpstr>
      <vt:lpstr>Slide 17</vt:lpstr>
      <vt:lpstr>Slide 18</vt:lpstr>
      <vt:lpstr>Finding the Invisible</vt:lpstr>
      <vt:lpstr>Lost in Translation</vt:lpstr>
      <vt:lpstr>Slide 21</vt:lpstr>
      <vt:lpstr>MeSH</vt:lpstr>
      <vt:lpstr>What’s the difference?</vt:lpstr>
      <vt:lpstr>Where to find it?</vt:lpstr>
      <vt:lpstr>Special Features</vt:lpstr>
      <vt:lpstr>Slide 26</vt:lpstr>
      <vt:lpstr>Additional Resources</vt:lpstr>
    </vt:vector>
  </TitlesOfParts>
  <Company>University of Maryland Baltimore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Takes a Village:</dc:title>
  <dc:creator>Toni C. Yancey</dc:creator>
  <cp:lastModifiedBy>cbecker</cp:lastModifiedBy>
  <cp:revision>106</cp:revision>
  <dcterms:created xsi:type="dcterms:W3CDTF">2007-08-13T20:58:05Z</dcterms:created>
  <dcterms:modified xsi:type="dcterms:W3CDTF">2008-03-18T20:34:25Z</dcterms:modified>
</cp:coreProperties>
</file>