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70" r:id="rId8"/>
    <p:sldId id="271" r:id="rId9"/>
    <p:sldId id="266" r:id="rId10"/>
    <p:sldId id="267" r:id="rId11"/>
    <p:sldId id="265"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rzeld"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5475" autoAdjust="0"/>
  </p:normalViewPr>
  <p:slideViewPr>
    <p:cSldViewPr>
      <p:cViewPr varScale="1">
        <p:scale>
          <a:sx n="100" d="100"/>
          <a:sy n="100" d="100"/>
        </p:scale>
        <p:origin x="-194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986D1F5-9C37-4C3C-8ECA-3FD767B5A3FB}" type="datetimeFigureOut">
              <a:rPr lang="en-US"/>
              <a:pPr>
                <a:defRPr/>
              </a:pPr>
              <a:t>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99B45BB-7A14-450E-94FD-C21A13E7EE1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376ED56-DAFE-40F8-BB0C-F5872859E53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376ED56-DAFE-40F8-BB0C-F5872859E53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99B45BB-7A14-450E-94FD-C21A13E7EE1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018E773-FEC8-4EBC-ACF9-75DD4AFB75E4}" type="datetimeFigureOut">
              <a:rPr lang="en-US"/>
              <a:pPr>
                <a:defRPr/>
              </a:pPr>
              <a:t>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37F812-D157-41AC-A7EB-32AB8E7481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F27D8D-54C3-4DD5-96EC-CB62549EDF1C}" type="datetimeFigureOut">
              <a:rPr lang="en-US"/>
              <a:pPr>
                <a:defRPr/>
              </a:pPr>
              <a:t>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9047C9-5A80-4A1C-B77D-76E27808E7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560E4D-DF25-4F85-8CC1-50A567A13526}" type="datetimeFigureOut">
              <a:rPr lang="en-US"/>
              <a:pPr>
                <a:defRPr/>
              </a:pPr>
              <a:t>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D05C8-7009-497A-80CB-7707D8F115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39A544-4FC8-463A-BC48-A28D8B202FD9}" type="datetimeFigureOut">
              <a:rPr lang="en-US"/>
              <a:pPr>
                <a:defRPr/>
              </a:pPr>
              <a:t>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691E71-B93F-45AE-BFD1-707CC4FAEE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DC88C6F-9393-4D38-91A3-34BF5F284D0B}" type="datetimeFigureOut">
              <a:rPr lang="en-US"/>
              <a:pPr>
                <a:defRPr/>
              </a:pPr>
              <a:t>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4D78B8-D247-4788-8E10-8F7ABE4CB4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C4DAF1-CA4F-46AD-842E-3CE28E9D5205}" type="datetimeFigureOut">
              <a:rPr lang="en-US"/>
              <a:pPr>
                <a:defRPr/>
              </a:pPr>
              <a:t>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069CE0-2E05-44B2-9BDB-246940F513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6EDD34-874A-482C-B330-593F6BCDDC71}" type="datetimeFigureOut">
              <a:rPr lang="en-US"/>
              <a:pPr>
                <a:defRPr/>
              </a:pPr>
              <a:t>1/8/2009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648D658-33AE-45D0-BF1C-4EF81C18FA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4DD4FE-2A33-478B-A012-317D0A780762}" type="datetimeFigureOut">
              <a:rPr lang="en-US"/>
              <a:pPr>
                <a:defRPr/>
              </a:pPr>
              <a:t>1/8/2009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08587D-50E6-455D-916B-883A2546DB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5D4BDD-B27B-4BBF-B03F-27C3E565F389}" type="datetimeFigureOut">
              <a:rPr lang="en-US"/>
              <a:pPr>
                <a:defRPr/>
              </a:pPr>
              <a:t>1/8/2009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0B0A33-1C17-474B-B667-F7E0A817BD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BB1962-33AD-40DE-A79F-C194709CAFD1}" type="datetimeFigureOut">
              <a:rPr lang="en-US"/>
              <a:pPr>
                <a:defRPr/>
              </a:pPr>
              <a:t>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6A8C2C-B9C2-472B-9CA2-E83F6780C7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D31E0D-5CA4-499F-A3C2-CA2353EB9789}" type="datetimeFigureOut">
              <a:rPr lang="en-US"/>
              <a:pPr>
                <a:defRPr/>
              </a:pPr>
              <a:t>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1BFA56-F685-4475-8C19-55DA00E4EE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987A808-8278-47B8-BA8A-F5BC75FF829F}" type="datetimeFigureOut">
              <a:rPr lang="en-US"/>
              <a:pPr>
                <a:defRPr/>
              </a:pPr>
              <a:t>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01309D2-1DC8-4C96-9E15-83DB1758A1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akesh@wustl.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ctsdsr@persistent.co.i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2308225"/>
          </a:xfrm>
        </p:spPr>
        <p:txBody>
          <a:bodyPr rtlCol="0">
            <a:normAutofit fontScale="90000"/>
          </a:bodyPr>
          <a:lstStyle/>
          <a:p>
            <a:pPr eaLnBrk="1" fontAlgn="auto" hangingPunct="1">
              <a:spcAft>
                <a:spcPts val="0"/>
              </a:spcAft>
              <a:defRPr/>
            </a:pPr>
            <a:r>
              <a:rPr lang="en-US" dirty="0">
                <a:latin typeface="Cambria" pitchFamily="18" charset="0"/>
              </a:rPr>
              <a:t>Clinical and Translational Sciences Data Standards Repository (</a:t>
            </a:r>
            <a:r>
              <a:rPr lang="en-US" dirty="0" err="1">
                <a:latin typeface="Cambria" pitchFamily="18" charset="0"/>
              </a:rPr>
              <a:t>ctsDSR</a:t>
            </a:r>
            <a:r>
              <a:rPr lang="en-US" dirty="0">
                <a:latin typeface="Cambria" pitchFamily="18" charset="0"/>
              </a:rPr>
              <a:t>)</a:t>
            </a:r>
            <a:br>
              <a:rPr lang="en-US" dirty="0">
                <a:latin typeface="Cambria" pitchFamily="18" charset="0"/>
              </a:rPr>
            </a:br>
            <a:endParaRPr lang="en-US" dirty="0">
              <a:latin typeface="Cambria" pitchFamily="18" charset="0"/>
            </a:endParaRPr>
          </a:p>
        </p:txBody>
      </p:sp>
      <p:sp>
        <p:nvSpPr>
          <p:cNvPr id="2051" name="Text Box 7"/>
          <p:cNvSpPr txBox="1">
            <a:spLocks noChangeArrowheads="1"/>
          </p:cNvSpPr>
          <p:nvPr/>
        </p:nvSpPr>
        <p:spPr bwMode="auto">
          <a:xfrm>
            <a:off x="4724400" y="5349875"/>
            <a:ext cx="3962400" cy="1171575"/>
          </a:xfrm>
          <a:prstGeom prst="rect">
            <a:avLst/>
          </a:prstGeom>
          <a:noFill/>
          <a:ln w="9525">
            <a:noFill/>
            <a:miter lim="800000"/>
            <a:headEnd/>
            <a:tailEnd/>
          </a:ln>
        </p:spPr>
        <p:txBody>
          <a:bodyPr>
            <a:spAutoFit/>
          </a:bodyPr>
          <a:lstStyle/>
          <a:p>
            <a:pPr algn="r">
              <a:spcBef>
                <a:spcPct val="50000"/>
              </a:spcBef>
            </a:pPr>
            <a:endParaRPr lang="en-US" sz="800">
              <a:latin typeface="Calibri" pitchFamily="34" charset="0"/>
            </a:endParaRPr>
          </a:p>
          <a:p>
            <a:pPr algn="r">
              <a:spcBef>
                <a:spcPct val="50000"/>
              </a:spcBef>
            </a:pPr>
            <a:r>
              <a:rPr lang="en-US" sz="1400" b="1">
                <a:latin typeface="Calibri" pitchFamily="34" charset="0"/>
              </a:rPr>
              <a:t>Washington University</a:t>
            </a:r>
          </a:p>
          <a:p>
            <a:pPr algn="r">
              <a:spcBef>
                <a:spcPct val="50000"/>
              </a:spcBef>
            </a:pPr>
            <a:r>
              <a:rPr lang="en-US" sz="1400" b="1">
                <a:latin typeface="Calibri" pitchFamily="34" charset="0"/>
              </a:rPr>
              <a:t>Persistent Systems</a:t>
            </a:r>
          </a:p>
          <a:p>
            <a:pPr algn="r">
              <a:spcBef>
                <a:spcPct val="50000"/>
              </a:spcBef>
            </a:pPr>
            <a:r>
              <a:rPr lang="en-US" sz="1400" b="1">
                <a:latin typeface="Calibri" pitchFamily="34" charset="0"/>
              </a:rPr>
              <a:t>January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4400" y="0"/>
            <a:ext cx="6858000" cy="1143000"/>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Resulting Architecture</a:t>
            </a:r>
            <a:br>
              <a:rPr lang="en-US" dirty="0" smtClean="0"/>
            </a:br>
            <a:endParaRPr lang="en-US" dirty="0" smtClean="0"/>
          </a:p>
        </p:txBody>
      </p:sp>
      <p:sp>
        <p:nvSpPr>
          <p:cNvPr id="13315" name="Rectangle 3"/>
          <p:cNvSpPr>
            <a:spLocks noGrp="1" noChangeArrowheads="1"/>
          </p:cNvSpPr>
          <p:nvPr>
            <p:ph idx="1"/>
          </p:nvPr>
        </p:nvSpPr>
        <p:spPr>
          <a:xfrm>
            <a:off x="304800" y="1371600"/>
            <a:ext cx="8458200" cy="990600"/>
          </a:xfrm>
        </p:spPr>
        <p:txBody>
          <a:bodyPr/>
          <a:lstStyle/>
          <a:p>
            <a:pPr eaLnBrk="1" hangingPunct="1">
              <a:buClr>
                <a:schemeClr val="tx1"/>
              </a:buClr>
            </a:pPr>
            <a:r>
              <a:rPr lang="en-US" sz="2000" smtClean="0"/>
              <a:t>LexBIG Vocabulary Services Integration</a:t>
            </a:r>
          </a:p>
          <a:p>
            <a:pPr eaLnBrk="1" hangingPunct="1">
              <a:buClr>
                <a:schemeClr val="tx1"/>
              </a:buClr>
            </a:pPr>
            <a:r>
              <a:rPr lang="en-US" sz="2000" smtClean="0"/>
              <a:t>Integration with ctsDSR</a:t>
            </a:r>
            <a:endParaRPr lang="en-US" sz="2400" smtClean="0"/>
          </a:p>
        </p:txBody>
      </p:sp>
      <p:sp>
        <p:nvSpPr>
          <p:cNvPr id="13316" name="Text Box 6"/>
          <p:cNvSpPr txBox="1">
            <a:spLocks noChangeArrowheads="1"/>
          </p:cNvSpPr>
          <p:nvPr/>
        </p:nvSpPr>
        <p:spPr bwMode="auto">
          <a:xfrm>
            <a:off x="3733800" y="3824288"/>
            <a:ext cx="1162050" cy="366712"/>
          </a:xfrm>
          <a:prstGeom prst="rect">
            <a:avLst/>
          </a:prstGeom>
          <a:solidFill>
            <a:srgbClr val="00CCFF"/>
          </a:solidFill>
          <a:ln w="9525">
            <a:noFill/>
            <a:miter lim="800000"/>
            <a:headEnd/>
            <a:tailEnd/>
          </a:ln>
        </p:spPr>
        <p:txBody>
          <a:bodyPr wrap="none">
            <a:spAutoFit/>
          </a:bodyPr>
          <a:lstStyle/>
          <a:p>
            <a:r>
              <a:rPr lang="en-US" b="1">
                <a:latin typeface="Calibri" pitchFamily="34" charset="0"/>
              </a:rPr>
              <a:t>caTissue</a:t>
            </a:r>
          </a:p>
        </p:txBody>
      </p:sp>
      <p:sp>
        <p:nvSpPr>
          <p:cNvPr id="13317" name="AutoShape 7"/>
          <p:cNvSpPr>
            <a:spLocks noChangeArrowheads="1"/>
          </p:cNvSpPr>
          <p:nvPr/>
        </p:nvSpPr>
        <p:spPr bwMode="auto">
          <a:xfrm>
            <a:off x="6705600" y="3124200"/>
            <a:ext cx="1371600" cy="8382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atin typeface="Calibri" pitchFamily="34" charset="0"/>
              </a:rPr>
              <a:t>caDSR</a:t>
            </a:r>
          </a:p>
        </p:txBody>
      </p:sp>
      <p:sp>
        <p:nvSpPr>
          <p:cNvPr id="13318" name="AutoShape 9"/>
          <p:cNvSpPr>
            <a:spLocks noChangeArrowheads="1"/>
          </p:cNvSpPr>
          <p:nvPr/>
        </p:nvSpPr>
        <p:spPr bwMode="auto">
          <a:xfrm>
            <a:off x="6705600" y="4114800"/>
            <a:ext cx="1371600" cy="8382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atin typeface="Calibri" pitchFamily="34" charset="0"/>
              </a:rPr>
              <a:t>EVS</a:t>
            </a:r>
          </a:p>
        </p:txBody>
      </p:sp>
      <p:sp>
        <p:nvSpPr>
          <p:cNvPr id="13319" name="Text Box 10"/>
          <p:cNvSpPr txBox="1">
            <a:spLocks noChangeArrowheads="1"/>
          </p:cNvSpPr>
          <p:nvPr/>
        </p:nvSpPr>
        <p:spPr bwMode="auto">
          <a:xfrm>
            <a:off x="6781800" y="2514600"/>
            <a:ext cx="1250950" cy="366713"/>
          </a:xfrm>
          <a:prstGeom prst="rect">
            <a:avLst/>
          </a:prstGeom>
          <a:noFill/>
          <a:ln w="9525">
            <a:noFill/>
            <a:miter lim="800000"/>
            <a:headEnd/>
            <a:tailEnd/>
          </a:ln>
        </p:spPr>
        <p:txBody>
          <a:bodyPr wrap="none">
            <a:spAutoFit/>
          </a:bodyPr>
          <a:lstStyle/>
          <a:p>
            <a:r>
              <a:rPr lang="en-US" b="1">
                <a:latin typeface="Calibri" pitchFamily="34" charset="0"/>
              </a:rPr>
              <a:t>NCI-CBIIT</a:t>
            </a:r>
          </a:p>
        </p:txBody>
      </p:sp>
      <p:sp>
        <p:nvSpPr>
          <p:cNvPr id="13320" name="Text Box 11"/>
          <p:cNvSpPr txBox="1">
            <a:spLocks noChangeArrowheads="1"/>
          </p:cNvSpPr>
          <p:nvPr/>
        </p:nvSpPr>
        <p:spPr bwMode="auto">
          <a:xfrm>
            <a:off x="609600" y="2514600"/>
            <a:ext cx="806450" cy="366713"/>
          </a:xfrm>
          <a:prstGeom prst="rect">
            <a:avLst/>
          </a:prstGeom>
          <a:noFill/>
          <a:ln w="9525">
            <a:noFill/>
            <a:miter lim="800000"/>
            <a:headEnd/>
            <a:tailEnd/>
          </a:ln>
        </p:spPr>
        <p:txBody>
          <a:bodyPr wrap="none">
            <a:spAutoFit/>
          </a:bodyPr>
          <a:lstStyle/>
          <a:p>
            <a:r>
              <a:rPr lang="en-US" b="1">
                <a:latin typeface="Calibri" pitchFamily="34" charset="0"/>
              </a:rPr>
              <a:t>Site n</a:t>
            </a:r>
          </a:p>
        </p:txBody>
      </p:sp>
      <p:sp>
        <p:nvSpPr>
          <p:cNvPr id="13321" name="AutoShape 12"/>
          <p:cNvSpPr>
            <a:spLocks noChangeArrowheads="1"/>
          </p:cNvSpPr>
          <p:nvPr/>
        </p:nvSpPr>
        <p:spPr bwMode="auto">
          <a:xfrm>
            <a:off x="381000" y="3124200"/>
            <a:ext cx="1371600" cy="8382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atin typeface="Calibri" pitchFamily="34" charset="0"/>
              </a:rPr>
              <a:t>ctsDSR</a:t>
            </a:r>
          </a:p>
        </p:txBody>
      </p:sp>
      <p:sp>
        <p:nvSpPr>
          <p:cNvPr id="13322" name="AutoShape 13"/>
          <p:cNvSpPr>
            <a:spLocks noChangeArrowheads="1"/>
          </p:cNvSpPr>
          <p:nvPr/>
        </p:nvSpPr>
        <p:spPr bwMode="auto">
          <a:xfrm>
            <a:off x="381000" y="4114800"/>
            <a:ext cx="1371600" cy="8382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atin typeface="Calibri" pitchFamily="34" charset="0"/>
              </a:rPr>
              <a:t>LexBIG</a:t>
            </a:r>
          </a:p>
        </p:txBody>
      </p:sp>
      <p:cxnSp>
        <p:nvCxnSpPr>
          <p:cNvPr id="13323" name="AutoShape 14"/>
          <p:cNvCxnSpPr>
            <a:cxnSpLocks noChangeShapeType="1"/>
            <a:stCxn id="13316" idx="3"/>
            <a:endCxn id="13317" idx="2"/>
          </p:cNvCxnSpPr>
          <p:nvPr/>
        </p:nvCxnSpPr>
        <p:spPr bwMode="auto">
          <a:xfrm flipV="1">
            <a:off x="4895850" y="3543300"/>
            <a:ext cx="1809750" cy="465138"/>
          </a:xfrm>
          <a:prstGeom prst="bentConnector3">
            <a:avLst>
              <a:gd name="adj1" fmla="val 50000"/>
            </a:avLst>
          </a:prstGeom>
          <a:noFill/>
          <a:ln w="9525">
            <a:solidFill>
              <a:schemeClr val="tx1"/>
            </a:solidFill>
            <a:miter lim="800000"/>
            <a:headEnd/>
            <a:tailEnd type="triangle" w="med" len="med"/>
          </a:ln>
        </p:spPr>
      </p:cxnSp>
      <p:cxnSp>
        <p:nvCxnSpPr>
          <p:cNvPr id="13324" name="AutoShape 15"/>
          <p:cNvCxnSpPr>
            <a:cxnSpLocks noChangeShapeType="1"/>
            <a:stCxn id="13316" idx="3"/>
            <a:endCxn id="13318" idx="2"/>
          </p:cNvCxnSpPr>
          <p:nvPr/>
        </p:nvCxnSpPr>
        <p:spPr bwMode="auto">
          <a:xfrm>
            <a:off x="4895850" y="4008438"/>
            <a:ext cx="1809750" cy="525462"/>
          </a:xfrm>
          <a:prstGeom prst="bentConnector3">
            <a:avLst>
              <a:gd name="adj1" fmla="val 50000"/>
            </a:avLst>
          </a:prstGeom>
          <a:noFill/>
          <a:ln w="9525">
            <a:solidFill>
              <a:schemeClr val="tx1"/>
            </a:solidFill>
            <a:miter lim="800000"/>
            <a:headEnd/>
            <a:tailEnd type="triangle" w="med" len="med"/>
          </a:ln>
        </p:spPr>
      </p:cxnSp>
      <p:cxnSp>
        <p:nvCxnSpPr>
          <p:cNvPr id="13325" name="AutoShape 16"/>
          <p:cNvCxnSpPr>
            <a:cxnSpLocks noChangeShapeType="1"/>
            <a:stCxn id="13316" idx="1"/>
            <a:endCxn id="13322" idx="4"/>
          </p:cNvCxnSpPr>
          <p:nvPr/>
        </p:nvCxnSpPr>
        <p:spPr bwMode="auto">
          <a:xfrm rot="10800000" flipV="1">
            <a:off x="1752600" y="4008438"/>
            <a:ext cx="1981200" cy="525462"/>
          </a:xfrm>
          <a:prstGeom prst="bentConnector3">
            <a:avLst>
              <a:gd name="adj1" fmla="val 50000"/>
            </a:avLst>
          </a:prstGeom>
          <a:noFill/>
          <a:ln w="9525">
            <a:solidFill>
              <a:schemeClr val="tx1"/>
            </a:solidFill>
            <a:miter lim="800000"/>
            <a:headEnd/>
            <a:tailEnd type="triangle" w="med" len="med"/>
          </a:ln>
        </p:spPr>
      </p:cxnSp>
      <p:cxnSp>
        <p:nvCxnSpPr>
          <p:cNvPr id="13326" name="AutoShape 17"/>
          <p:cNvCxnSpPr>
            <a:cxnSpLocks noChangeShapeType="1"/>
            <a:stCxn id="13316" idx="1"/>
            <a:endCxn id="13321" idx="4"/>
          </p:cNvCxnSpPr>
          <p:nvPr/>
        </p:nvCxnSpPr>
        <p:spPr bwMode="auto">
          <a:xfrm rot="10800000">
            <a:off x="1752600" y="3543300"/>
            <a:ext cx="1981200" cy="465138"/>
          </a:xfrm>
          <a:prstGeom prst="bentConnector3">
            <a:avLst>
              <a:gd name="adj1" fmla="val 50000"/>
            </a:avLst>
          </a:prstGeom>
          <a:noFill/>
          <a:ln w="9525">
            <a:solidFill>
              <a:schemeClr val="tx1"/>
            </a:solidFill>
            <a:miter lim="800000"/>
            <a:headEnd/>
            <a:tailEnd type="triangle" w="med" len="med"/>
          </a:ln>
        </p:spPr>
      </p:cxnSp>
      <p:sp>
        <p:nvSpPr>
          <p:cNvPr id="13327" name="Text Box 18"/>
          <p:cNvSpPr txBox="1">
            <a:spLocks noChangeArrowheads="1"/>
          </p:cNvSpPr>
          <p:nvPr/>
        </p:nvSpPr>
        <p:spPr bwMode="auto">
          <a:xfrm>
            <a:off x="5334000" y="3702050"/>
            <a:ext cx="844550" cy="641350"/>
          </a:xfrm>
          <a:prstGeom prst="rect">
            <a:avLst/>
          </a:prstGeom>
          <a:solidFill>
            <a:schemeClr val="bg1"/>
          </a:solidFill>
          <a:ln w="9525">
            <a:noFill/>
            <a:miter lim="800000"/>
            <a:headEnd/>
            <a:tailEnd/>
          </a:ln>
        </p:spPr>
        <p:txBody>
          <a:bodyPr wrap="none">
            <a:spAutoFit/>
          </a:bodyPr>
          <a:lstStyle/>
          <a:p>
            <a:pPr algn="ctr"/>
            <a:r>
              <a:rPr lang="en-US" b="1">
                <a:latin typeface="Calibri" pitchFamily="34" charset="0"/>
              </a:rPr>
              <a:t>Static</a:t>
            </a:r>
          </a:p>
          <a:p>
            <a:pPr algn="ctr"/>
            <a:r>
              <a:rPr lang="en-US" b="1">
                <a:latin typeface="Calibri" pitchFamily="34" charset="0"/>
              </a:rPr>
              <a:t>Model</a:t>
            </a:r>
          </a:p>
        </p:txBody>
      </p:sp>
      <p:sp>
        <p:nvSpPr>
          <p:cNvPr id="13328" name="Text Box 19"/>
          <p:cNvSpPr txBox="1">
            <a:spLocks noChangeArrowheads="1"/>
          </p:cNvSpPr>
          <p:nvPr/>
        </p:nvSpPr>
        <p:spPr bwMode="auto">
          <a:xfrm>
            <a:off x="2057400" y="3702050"/>
            <a:ext cx="1289050" cy="641350"/>
          </a:xfrm>
          <a:prstGeom prst="rect">
            <a:avLst/>
          </a:prstGeom>
          <a:solidFill>
            <a:schemeClr val="bg1"/>
          </a:solidFill>
          <a:ln w="9525">
            <a:noFill/>
            <a:miter lim="800000"/>
            <a:headEnd/>
            <a:tailEnd/>
          </a:ln>
        </p:spPr>
        <p:txBody>
          <a:bodyPr>
            <a:spAutoFit/>
          </a:bodyPr>
          <a:lstStyle/>
          <a:p>
            <a:pPr algn="ctr"/>
            <a:r>
              <a:rPr lang="en-US" b="1">
                <a:latin typeface="Calibri" pitchFamily="34" charset="0"/>
              </a:rPr>
              <a:t>Dynamic</a:t>
            </a:r>
          </a:p>
          <a:p>
            <a:pPr algn="ctr"/>
            <a:r>
              <a:rPr lang="en-US" b="1">
                <a:latin typeface="Calibri" pitchFamily="34" charset="0"/>
              </a:rPr>
              <a:t>Model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000" smtClean="0"/>
              <a:t>ctsDSR/cgMDR/LexBIG/SIW Alignment</a:t>
            </a:r>
          </a:p>
        </p:txBody>
      </p:sp>
      <p:sp>
        <p:nvSpPr>
          <p:cNvPr id="14339" name="Content Placeholder 2"/>
          <p:cNvSpPr>
            <a:spLocks noGrp="1"/>
          </p:cNvSpPr>
          <p:nvPr>
            <p:ph idx="1"/>
          </p:nvPr>
        </p:nvSpPr>
        <p:spPr/>
        <p:txBody>
          <a:bodyPr/>
          <a:lstStyle/>
          <a:p>
            <a:pPr eaLnBrk="1" hangingPunct="1"/>
            <a:r>
              <a:rPr lang="en-US" sz="2000" dirty="0" smtClean="0"/>
              <a:t>Conform to a single metadata model (</a:t>
            </a:r>
            <a:r>
              <a:rPr lang="en-US" sz="2000" dirty="0" err="1" smtClean="0"/>
              <a:t>caDSR</a:t>
            </a:r>
            <a:r>
              <a:rPr lang="en-US" sz="2000" dirty="0" smtClean="0"/>
              <a:t> + </a:t>
            </a:r>
            <a:r>
              <a:rPr lang="en-US" sz="2000" dirty="0" err="1" smtClean="0"/>
              <a:t>cgMDR</a:t>
            </a:r>
            <a:r>
              <a:rPr lang="en-US" sz="2000" dirty="0" smtClean="0"/>
              <a:t>)</a:t>
            </a:r>
          </a:p>
          <a:p>
            <a:pPr eaLnBrk="1" hangingPunct="1"/>
            <a:r>
              <a:rPr lang="en-US" sz="2000" dirty="0" smtClean="0"/>
              <a:t>Facilitate CDE reuse in UML modeling tools (</a:t>
            </a:r>
            <a:r>
              <a:rPr lang="en-US" sz="2000" dirty="0" err="1" smtClean="0"/>
              <a:t>cgMDR</a:t>
            </a:r>
            <a:r>
              <a:rPr lang="en-US" sz="2000" dirty="0" smtClean="0"/>
              <a:t> + </a:t>
            </a:r>
            <a:r>
              <a:rPr lang="en-US" sz="2000" dirty="0" err="1" smtClean="0"/>
              <a:t>caDSR</a:t>
            </a:r>
            <a:r>
              <a:rPr lang="en-US" sz="2000" dirty="0" smtClean="0"/>
              <a:t> + other domain MDRs (official Registrars) focus)</a:t>
            </a:r>
          </a:p>
          <a:p>
            <a:pPr eaLnBrk="1" hangingPunct="1"/>
            <a:r>
              <a:rPr lang="en-US" sz="2000" dirty="0" smtClean="0"/>
              <a:t>Support semantic annotation using federated </a:t>
            </a:r>
            <a:r>
              <a:rPr lang="en-US" sz="2000" dirty="0" err="1" smtClean="0"/>
              <a:t>LexBIG</a:t>
            </a:r>
            <a:r>
              <a:rPr lang="en-US" sz="2000" dirty="0" smtClean="0"/>
              <a:t> terminology services</a:t>
            </a:r>
          </a:p>
          <a:p>
            <a:pPr eaLnBrk="1" hangingPunct="1"/>
            <a:r>
              <a:rPr lang="en-US" sz="2000" dirty="0" smtClean="0"/>
              <a:t>Add novel concepts/definitions into a local </a:t>
            </a:r>
            <a:r>
              <a:rPr lang="en-US" sz="2000" dirty="0" err="1" smtClean="0"/>
              <a:t>LexBIG</a:t>
            </a:r>
            <a:r>
              <a:rPr lang="en-US" sz="2000" dirty="0" smtClean="0"/>
              <a:t> terminology server ‘on the fly’ to annotate models (</a:t>
            </a:r>
            <a:r>
              <a:rPr lang="en-US" sz="2000" dirty="0" err="1" smtClean="0"/>
              <a:t>LexBIG</a:t>
            </a:r>
            <a:r>
              <a:rPr lang="en-US" sz="2000" dirty="0" smtClean="0"/>
              <a:t> focus</a:t>
            </a:r>
            <a:r>
              <a:rPr lang="en-US" sz="2000" dirty="0" smtClean="0"/>
              <a:t>)</a:t>
            </a:r>
            <a:endParaRPr lang="en-US" sz="2000" dirty="0" smtClean="0">
              <a:solidFill>
                <a:srgbClr val="FF0000"/>
              </a:solidFill>
            </a:endParaRPr>
          </a:p>
          <a:p>
            <a:pPr eaLnBrk="1" hangingPunct="1"/>
            <a:r>
              <a:rPr lang="en-US" sz="2000" dirty="0" smtClean="0"/>
              <a:t>Facilitate CDE sharing in a </a:t>
            </a:r>
            <a:r>
              <a:rPr lang="en-US" sz="2000" dirty="0" err="1" smtClean="0"/>
              <a:t>caBIG</a:t>
            </a:r>
            <a:r>
              <a:rPr lang="en-US" sz="2000" dirty="0" smtClean="0"/>
              <a:t>-compliant fashion (</a:t>
            </a:r>
            <a:r>
              <a:rPr lang="en-US" sz="2000" dirty="0" err="1" smtClean="0"/>
              <a:t>cgMDR</a:t>
            </a:r>
            <a:r>
              <a:rPr lang="en-US" sz="2000" dirty="0" smtClean="0"/>
              <a:t> focus)</a:t>
            </a:r>
          </a:p>
          <a:p>
            <a:pPr eaLnBrk="1" hangingPunct="1"/>
            <a:endParaRPr lang="en-US" sz="2000" dirty="0" smtClean="0"/>
          </a:p>
          <a:p>
            <a:pPr eaLnBrk="1" hangingPunct="1"/>
            <a:endParaRPr lang="en-US" sz="2000" i="1"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References</a:t>
            </a:r>
          </a:p>
        </p:txBody>
      </p:sp>
      <p:sp>
        <p:nvSpPr>
          <p:cNvPr id="15363" name="Content Placeholder 2"/>
          <p:cNvSpPr>
            <a:spLocks noGrp="1"/>
          </p:cNvSpPr>
          <p:nvPr>
            <p:ph idx="1"/>
          </p:nvPr>
        </p:nvSpPr>
        <p:spPr/>
        <p:txBody>
          <a:bodyPr/>
          <a:lstStyle/>
          <a:p>
            <a:pPr eaLnBrk="1" hangingPunct="1">
              <a:buFont typeface="Arial" charset="0"/>
              <a:buNone/>
            </a:pPr>
            <a:r>
              <a:rPr lang="en-US" sz="2000" smtClean="0"/>
              <a:t>Gforge Site : </a:t>
            </a:r>
          </a:p>
          <a:p>
            <a:pPr eaLnBrk="1" hangingPunct="1">
              <a:buFont typeface="Arial" charset="0"/>
              <a:buNone/>
            </a:pPr>
            <a:r>
              <a:rPr lang="en-US" sz="2000" u="sng" smtClean="0"/>
              <a:t>https://gforge.nci.nih.gov/projects/ctsdsr/</a:t>
            </a:r>
          </a:p>
          <a:p>
            <a:pPr eaLnBrk="1" hangingPunct="1">
              <a:buFont typeface="Arial" charset="0"/>
              <a:buNone/>
            </a:pPr>
            <a:endParaRPr lang="en-US" sz="2000" smtClean="0"/>
          </a:p>
          <a:p>
            <a:pPr eaLnBrk="1" hangingPunct="1">
              <a:buFont typeface="Arial" charset="0"/>
              <a:buNone/>
            </a:pPr>
            <a:r>
              <a:rPr lang="en-US" sz="2000" smtClean="0"/>
              <a:t>For any further queries contact </a:t>
            </a:r>
            <a:r>
              <a:rPr lang="en-US" sz="2000" smtClean="0">
                <a:hlinkClick r:id="rId3"/>
              </a:rPr>
              <a:t>rakesh@wustl.edu</a:t>
            </a:r>
            <a:r>
              <a:rPr lang="en-US" sz="2000" smtClean="0"/>
              <a:t> or </a:t>
            </a:r>
            <a:r>
              <a:rPr lang="en-US" sz="2000" smtClean="0">
                <a:hlinkClick r:id="rId4"/>
              </a:rPr>
              <a:t>ctsdsr@persistent.co.in</a:t>
            </a:r>
            <a:endParaRPr lang="en-US" sz="2000" smtClean="0"/>
          </a:p>
          <a:p>
            <a:pPr eaLnBrk="1" hangingPunct="1">
              <a:buFont typeface="Arial" charset="0"/>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Barriers in caBIG Infrastructure</a:t>
            </a:r>
          </a:p>
        </p:txBody>
      </p:sp>
      <p:sp>
        <p:nvSpPr>
          <p:cNvPr id="3" name="Content Placeholder 2"/>
          <p:cNvSpPr>
            <a:spLocks noGrp="1"/>
          </p:cNvSpPr>
          <p:nvPr>
            <p:ph idx="1"/>
          </p:nvPr>
        </p:nvSpPr>
        <p:spPr/>
        <p:txBody>
          <a:bodyPr rtlCol="0">
            <a:normAutofit fontScale="92500"/>
          </a:bodyPr>
          <a:lstStyle/>
          <a:p>
            <a:pPr eaLnBrk="1" fontAlgn="auto" hangingPunct="1">
              <a:lnSpc>
                <a:spcPct val="80000"/>
              </a:lnSpc>
              <a:spcAft>
                <a:spcPts val="0"/>
              </a:spcAft>
              <a:buFont typeface="Arial" pitchFamily="34" charset="0"/>
              <a:buChar char="•"/>
              <a:defRPr/>
            </a:pPr>
            <a:r>
              <a:rPr lang="en-US" sz="2000" b="1" dirty="0" smtClean="0"/>
              <a:t>Pathology, imaging, and clinical data elements required to annotate </a:t>
            </a:r>
            <a:r>
              <a:rPr lang="en-US" sz="2000" b="1" dirty="0" err="1" smtClean="0"/>
              <a:t>biospecimens</a:t>
            </a:r>
            <a:r>
              <a:rPr lang="en-US" sz="2000" b="1" dirty="0" smtClean="0"/>
              <a:t>, patient/participant encounters, and patients/participants are unique to the complex disease being studied</a:t>
            </a:r>
          </a:p>
          <a:p>
            <a:pPr lvl="1" eaLnBrk="1" fontAlgn="auto" hangingPunct="1">
              <a:lnSpc>
                <a:spcPct val="80000"/>
              </a:lnSpc>
              <a:spcAft>
                <a:spcPts val="0"/>
              </a:spcAft>
              <a:buFont typeface="Arial" pitchFamily="34" charset="0"/>
              <a:buChar char="–"/>
              <a:defRPr/>
            </a:pPr>
            <a:r>
              <a:rPr lang="en-US" sz="2000" dirty="0" smtClean="0"/>
              <a:t>Underspecified models may be able to generalize such data elements but they are commonly not semantically specified in enough detail to unambiguously comprehend what the data element stores</a:t>
            </a:r>
          </a:p>
          <a:p>
            <a:pPr lvl="1" eaLnBrk="1" fontAlgn="auto" hangingPunct="1">
              <a:lnSpc>
                <a:spcPct val="80000"/>
              </a:lnSpc>
              <a:spcAft>
                <a:spcPts val="0"/>
              </a:spcAft>
              <a:buFont typeface="Arial" pitchFamily="34" charset="0"/>
              <a:buChar char="–"/>
              <a:defRPr/>
            </a:pPr>
            <a:r>
              <a:rPr lang="en-US" sz="2000" dirty="0" smtClean="0"/>
              <a:t>Developing highly specified models to capture all of the required annotations to describe the clinical and pathological background surrounding participants or </a:t>
            </a:r>
            <a:r>
              <a:rPr lang="en-US" sz="2000" dirty="0" err="1" smtClean="0"/>
              <a:t>biospecimens</a:t>
            </a:r>
            <a:r>
              <a:rPr lang="en-US" sz="2000" dirty="0" smtClean="0"/>
              <a:t> is an untenable solution</a:t>
            </a:r>
          </a:p>
          <a:p>
            <a:pPr lvl="1" eaLnBrk="1" fontAlgn="auto" hangingPunct="1">
              <a:lnSpc>
                <a:spcPct val="80000"/>
              </a:lnSpc>
              <a:spcAft>
                <a:spcPts val="0"/>
              </a:spcAft>
              <a:buFont typeface="Arial" pitchFamily="34" charset="0"/>
              <a:buChar char="–"/>
              <a:defRPr/>
            </a:pPr>
            <a:r>
              <a:rPr lang="en-US" sz="2000" dirty="0" smtClean="0"/>
              <a:t>The current SOP serves </a:t>
            </a:r>
            <a:r>
              <a:rPr lang="en-US" sz="2000" dirty="0"/>
              <a:t>as a single point for </a:t>
            </a:r>
            <a:r>
              <a:rPr lang="en-US" sz="2000" dirty="0" smtClean="0"/>
              <a:t>review and loading of models making </a:t>
            </a:r>
            <a:r>
              <a:rPr lang="en-US" sz="2000" dirty="0"/>
              <a:t>the process of semantic annotation and registration of a large number of models cumbersome and subject to being handled serially.</a:t>
            </a:r>
            <a:endParaRPr lang="en-US" sz="2000" dirty="0" smtClean="0"/>
          </a:p>
          <a:p>
            <a:pPr lvl="1" eaLnBrk="1" fontAlgn="auto" hangingPunct="1">
              <a:lnSpc>
                <a:spcPct val="80000"/>
              </a:lnSpc>
              <a:spcAft>
                <a:spcPts val="0"/>
              </a:spcAft>
              <a:buFont typeface="Arial" pitchFamily="34" charset="0"/>
              <a:buChar char="–"/>
              <a:defRPr/>
            </a:pPr>
            <a:r>
              <a:rPr lang="en-US" sz="2000" dirty="0" smtClean="0"/>
              <a:t>Even with comprehensive, highly specified models, cutting edge research requires capture of new data elements that may not be ready to be widely shared or reviewed (e.g. a novel, predicted biomarker for prostate cancer)</a:t>
            </a:r>
          </a:p>
          <a:p>
            <a:pPr algn="just" eaLnBrk="1" fontAlgn="auto" hangingPunct="1">
              <a:lnSpc>
                <a:spcPct val="80000"/>
              </a:lnSpc>
              <a:spcAft>
                <a:spcPts val="0"/>
              </a:spcAft>
              <a:buFont typeface="Arial" pitchFamily="34" charset="0"/>
              <a:buNone/>
              <a:defRPr/>
            </a:pPr>
            <a:r>
              <a:rPr lang="en-US" sz="2400" i="1" dirty="0" smtClean="0"/>
              <a:t>	</a:t>
            </a:r>
            <a:r>
              <a:rPr lang="en-US" sz="2400" b="1" dirty="0" smtClean="0"/>
              <a:t>Thus</a:t>
            </a:r>
            <a:r>
              <a:rPr lang="en-US" sz="2400" b="1" dirty="0"/>
              <a:t>, a more scalable and </a:t>
            </a:r>
            <a:r>
              <a:rPr lang="en-US" sz="2400" b="1" dirty="0" smtClean="0"/>
              <a:t>decentralized </a:t>
            </a:r>
            <a:r>
              <a:rPr lang="en-US" sz="2400" b="1" dirty="0"/>
              <a:t>infrastructure to </a:t>
            </a:r>
            <a:r>
              <a:rPr lang="en-US" sz="2400" b="1" dirty="0" smtClean="0"/>
              <a:t>provide terminology </a:t>
            </a:r>
            <a:r>
              <a:rPr lang="en-US" sz="2400" b="1" dirty="0"/>
              <a:t>and metadata services is needed. </a:t>
            </a:r>
            <a:endParaRPr lang="en-US" sz="2400" b="1"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LexBIG	</a:t>
            </a:r>
          </a:p>
        </p:txBody>
      </p:sp>
      <p:sp>
        <p:nvSpPr>
          <p:cNvPr id="4099" name="Content Placeholder 2"/>
          <p:cNvSpPr>
            <a:spLocks noGrp="1"/>
          </p:cNvSpPr>
          <p:nvPr>
            <p:ph idx="1"/>
          </p:nvPr>
        </p:nvSpPr>
        <p:spPr/>
        <p:txBody>
          <a:bodyPr/>
          <a:lstStyle/>
          <a:p>
            <a:pPr algn="just" eaLnBrk="1" hangingPunct="1">
              <a:buFont typeface="Arial" charset="0"/>
              <a:buNone/>
            </a:pPr>
            <a:r>
              <a:rPr lang="en-US" sz="2000" smtClean="0"/>
              <a:t>LexBIG is a caBIG initiative to facilitate a truly federated  terminology service.</a:t>
            </a:r>
          </a:p>
          <a:p>
            <a:pPr algn="just" eaLnBrk="1" hangingPunct="1">
              <a:buFont typeface="Arial" charset="0"/>
              <a:buNone/>
            </a:pPr>
            <a:endParaRPr lang="en-US" sz="2000" smtClean="0"/>
          </a:p>
          <a:p>
            <a:pPr algn="just" eaLnBrk="1" hangingPunct="1">
              <a:buFont typeface="Arial" charset="0"/>
              <a:buNone/>
            </a:pPr>
            <a:r>
              <a:rPr lang="en-US" sz="2000" smtClean="0"/>
              <a:t>Major features of LexBIG are:</a:t>
            </a:r>
          </a:p>
          <a:p>
            <a:pPr eaLnBrk="1" hangingPunct="1">
              <a:buFontTx/>
              <a:buChar char="-"/>
            </a:pPr>
            <a:r>
              <a:rPr lang="en-US" sz="2000" smtClean="0"/>
              <a:t>Load controlled vocabularies from other systems (e.g. EVS, UMLS)</a:t>
            </a:r>
          </a:p>
          <a:p>
            <a:pPr eaLnBrk="1" hangingPunct="1">
              <a:buFontTx/>
              <a:buChar char="-"/>
            </a:pPr>
            <a:r>
              <a:rPr lang="en-US" sz="2000" smtClean="0"/>
              <a:t>Load local vocabularies</a:t>
            </a:r>
          </a:p>
          <a:p>
            <a:pPr eaLnBrk="1" hangingPunct="1">
              <a:buFontTx/>
              <a:buChar char="-"/>
            </a:pPr>
            <a:r>
              <a:rPr lang="en-US" sz="2000" smtClean="0"/>
              <a:t>Curate synonyms across vocabularies</a:t>
            </a:r>
          </a:p>
          <a:p>
            <a:pPr eaLnBrk="1" hangingPunct="1">
              <a:buFontTx/>
              <a:buChar char="-"/>
            </a:pPr>
            <a:r>
              <a:rPr lang="en-US" sz="2000" smtClean="0"/>
              <a:t>Curate semantics</a:t>
            </a:r>
          </a:p>
          <a:p>
            <a:pPr eaLnBrk="1" hangingPunct="1">
              <a:buFontTx/>
              <a:buChar char="-"/>
            </a:pPr>
            <a:r>
              <a:rPr lang="en-US" sz="2000" smtClean="0"/>
              <a:t>Expose caGrid APIs for EVS and NCI Metathesaurus</a:t>
            </a:r>
          </a:p>
          <a:p>
            <a:pPr eaLnBrk="1" hangingPunct="1">
              <a:buFontTx/>
              <a:buChar char="-"/>
            </a:pPr>
            <a:endParaRPr lang="en-US" sz="2000" smtClean="0"/>
          </a:p>
          <a:p>
            <a:pPr eaLnBrk="1" hangingPunct="1">
              <a:buFont typeface="Arial" charset="0"/>
              <a:buNone/>
            </a:pPr>
            <a:r>
              <a:rPr lang="en-US" sz="2000" smtClean="0"/>
              <a:t>Current limitations are:</a:t>
            </a:r>
          </a:p>
          <a:p>
            <a:pPr eaLnBrk="1" hangingPunct="1">
              <a:buFontTx/>
              <a:buChar char="-"/>
            </a:pPr>
            <a:r>
              <a:rPr lang="en-US" sz="2000" smtClean="0"/>
              <a:t>Inability to add new concepts/definitions ‘on the fly’ without reversioning the entire vocabulary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cgMDR (CancerGrid MetaData Registry)</a:t>
            </a:r>
          </a:p>
        </p:txBody>
      </p:sp>
      <p:sp>
        <p:nvSpPr>
          <p:cNvPr id="5123" name="Content Placeholder 2"/>
          <p:cNvSpPr>
            <a:spLocks noGrp="1"/>
          </p:cNvSpPr>
          <p:nvPr>
            <p:ph idx="1"/>
          </p:nvPr>
        </p:nvSpPr>
        <p:spPr>
          <a:xfrm>
            <a:off x="304800" y="1219200"/>
            <a:ext cx="8229600" cy="4525963"/>
          </a:xfrm>
        </p:spPr>
        <p:txBody>
          <a:bodyPr/>
          <a:lstStyle/>
          <a:p>
            <a:pPr eaLnBrk="1" hangingPunct="1"/>
            <a:r>
              <a:rPr lang="en-GB" sz="2000" dirty="0" smtClean="0"/>
              <a:t>The Cancer Grid metadata registry software is an open standards, open source implementation of ISO11179-3 allowing users to set up a local metadata registry and populate it with metadata element definitions appropriate to their needs</a:t>
            </a:r>
            <a:r>
              <a:rPr lang="en-GB" sz="2000" dirty="0" smtClean="0"/>
              <a:t>. </a:t>
            </a:r>
            <a:endParaRPr lang="en-GB" sz="2000" dirty="0" smtClean="0"/>
          </a:p>
          <a:p>
            <a:pPr eaLnBrk="1" hangingPunct="1"/>
            <a:r>
              <a:rPr lang="en-US" sz="2000" dirty="0" smtClean="0"/>
              <a:t>Major features of </a:t>
            </a:r>
            <a:r>
              <a:rPr lang="en-US" sz="2000" dirty="0" err="1" smtClean="0"/>
              <a:t>cgMDR</a:t>
            </a:r>
            <a:r>
              <a:rPr lang="en-US" sz="2000" dirty="0" smtClean="0"/>
              <a:t> are:</a:t>
            </a:r>
          </a:p>
          <a:p>
            <a:pPr lvl="1" eaLnBrk="1" hangingPunct="1"/>
            <a:r>
              <a:rPr lang="en-US" sz="1600" dirty="0" smtClean="0"/>
              <a:t>Load </a:t>
            </a:r>
            <a:r>
              <a:rPr lang="en-US" sz="1600" dirty="0" err="1" smtClean="0"/>
              <a:t>caDSR</a:t>
            </a:r>
            <a:r>
              <a:rPr lang="en-US" sz="1600" dirty="0" smtClean="0"/>
              <a:t> extracted metadata</a:t>
            </a:r>
          </a:p>
          <a:p>
            <a:pPr lvl="1" eaLnBrk="1" hangingPunct="1"/>
            <a:r>
              <a:rPr lang="en-US" sz="1600" dirty="0" smtClean="0"/>
              <a:t>Curate new 11179 items  </a:t>
            </a:r>
          </a:p>
          <a:p>
            <a:pPr lvl="1" eaLnBrk="1" hangingPunct="1"/>
            <a:r>
              <a:rPr lang="en-US" sz="1600" dirty="0" smtClean="0"/>
              <a:t>Load local vocabulary</a:t>
            </a:r>
          </a:p>
          <a:p>
            <a:pPr lvl="1" eaLnBrk="1" hangingPunct="1"/>
            <a:r>
              <a:rPr lang="en-US" sz="1600" dirty="0" smtClean="0"/>
              <a:t>Search local and remote ontology </a:t>
            </a:r>
            <a:r>
              <a:rPr lang="en-US" sz="1600" dirty="0" smtClean="0"/>
              <a:t>(</a:t>
            </a:r>
            <a:r>
              <a:rPr lang="en-US" sz="1600" dirty="0" err="1" smtClean="0"/>
              <a:t>LexGrid</a:t>
            </a:r>
            <a:r>
              <a:rPr lang="en-US" sz="1600" dirty="0" smtClean="0"/>
              <a:t>) or metadata (</a:t>
            </a:r>
            <a:r>
              <a:rPr lang="en-US" sz="1600" dirty="0" err="1" smtClean="0"/>
              <a:t>caDSR</a:t>
            </a:r>
            <a:r>
              <a:rPr lang="en-US" sz="1600" dirty="0" smtClean="0"/>
              <a:t> or other </a:t>
            </a:r>
            <a:r>
              <a:rPr lang="en-US" sz="1600" dirty="0" err="1" smtClean="0"/>
              <a:t>cgMDR</a:t>
            </a:r>
            <a:r>
              <a:rPr lang="en-US" sz="1600" dirty="0" smtClean="0"/>
              <a:t>) repositories</a:t>
            </a:r>
          </a:p>
          <a:p>
            <a:pPr lvl="1" eaLnBrk="1" hangingPunct="1"/>
            <a:r>
              <a:rPr lang="en-US" sz="1600" dirty="0" smtClean="0"/>
              <a:t>Provides Excel and EA </a:t>
            </a:r>
            <a:r>
              <a:rPr lang="en-US" sz="1600" dirty="0" err="1" smtClean="0"/>
              <a:t>Plugins</a:t>
            </a:r>
            <a:r>
              <a:rPr lang="en-US" sz="1600" dirty="0" smtClean="0"/>
              <a:t> to use existing </a:t>
            </a:r>
            <a:r>
              <a:rPr lang="en-US" sz="1600" dirty="0" err="1" smtClean="0"/>
              <a:t>caDSR</a:t>
            </a:r>
            <a:r>
              <a:rPr lang="en-US" sz="1600" dirty="0" smtClean="0"/>
              <a:t> or </a:t>
            </a:r>
            <a:r>
              <a:rPr lang="en-US" sz="1600" dirty="0" err="1" smtClean="0"/>
              <a:t>cgMDR</a:t>
            </a:r>
            <a:r>
              <a:rPr lang="en-US" sz="1600" dirty="0" smtClean="0"/>
              <a:t> metadata</a:t>
            </a:r>
          </a:p>
          <a:p>
            <a:pPr lvl="1" eaLnBrk="1" hangingPunct="1"/>
            <a:r>
              <a:rPr lang="en-US" sz="1600" dirty="0" smtClean="0"/>
              <a:t>Provides Excel and EA </a:t>
            </a:r>
            <a:r>
              <a:rPr lang="en-US" sz="1600" dirty="0" err="1" smtClean="0"/>
              <a:t>Plugins</a:t>
            </a:r>
            <a:r>
              <a:rPr lang="en-US" sz="1600" dirty="0" smtClean="0"/>
              <a:t> to create metadata in local </a:t>
            </a:r>
            <a:r>
              <a:rPr lang="en-US" sz="1600" dirty="0" err="1" smtClean="0"/>
              <a:t>cgMDR</a:t>
            </a:r>
            <a:endParaRPr lang="en-US" sz="1600" dirty="0" smtClean="0"/>
          </a:p>
          <a:p>
            <a:pPr lvl="1" eaLnBrk="1" hangingPunct="1"/>
            <a:endParaRPr lang="en-GB" sz="1600" dirty="0" smtClean="0"/>
          </a:p>
          <a:p>
            <a:pPr eaLnBrk="1" hangingPunct="1"/>
            <a:r>
              <a:rPr lang="en-GB" sz="2000" dirty="0" smtClean="0"/>
              <a:t>It partially addresses the need for a federated metadata registry.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Dynamic Extensions</a:t>
            </a:r>
          </a:p>
        </p:txBody>
      </p:sp>
      <p:sp>
        <p:nvSpPr>
          <p:cNvPr id="9219" name="Content Placeholder 2"/>
          <p:cNvSpPr>
            <a:spLocks noGrp="1"/>
          </p:cNvSpPr>
          <p:nvPr>
            <p:ph idx="1"/>
          </p:nvPr>
        </p:nvSpPr>
        <p:spPr/>
        <p:txBody>
          <a:bodyPr/>
          <a:lstStyle/>
          <a:p>
            <a:pPr eaLnBrk="1" hangingPunct="1"/>
            <a:r>
              <a:rPr lang="en-US" sz="2000" smtClean="0"/>
              <a:t>To handle the dynamic nature of biomedical research projects, the Dynamic Extensions (DynExt) component has been developed as part of two simultaneously developed caBIG</a:t>
            </a:r>
            <a:r>
              <a:rPr lang="en-US" sz="2000" baseline="30000" smtClean="0"/>
              <a:t>TM</a:t>
            </a:r>
            <a:r>
              <a:rPr lang="en-US" sz="2000" smtClean="0"/>
              <a:t> applications, caTissue and caELMIR</a:t>
            </a:r>
          </a:p>
          <a:p>
            <a:pPr eaLnBrk="1" hangingPunct="1"/>
            <a:r>
              <a:rPr lang="en-US" sz="2000" smtClean="0"/>
              <a:t>DynExt facilitates the provision of caBIG-compatible extensions to the UML model (i.e. ISO-11179 compliant)</a:t>
            </a:r>
          </a:p>
          <a:p>
            <a:pPr eaLnBrk="1" hangingPunct="1"/>
            <a:r>
              <a:rPr lang="en-US" sz="2000" smtClean="0"/>
              <a:t>It is designed to integrate easily into caBIG</a:t>
            </a:r>
            <a:r>
              <a:rPr lang="en-US" sz="2000" baseline="30000" smtClean="0"/>
              <a:t>TM</a:t>
            </a:r>
            <a:r>
              <a:rPr lang="en-US" sz="2000" smtClean="0"/>
              <a:t>-compatible applications </a:t>
            </a:r>
          </a:p>
          <a:p>
            <a:pPr eaLnBrk="1" hangingPunct="1"/>
            <a:r>
              <a:rPr lang="en-US" sz="2000" smtClean="0"/>
              <a:t>DynExt implements interfaces to the parent application wherein part of the application is statically developed and part is dynamically developed without the end-user knowing the difference between the two.</a:t>
            </a:r>
          </a:p>
          <a:p>
            <a:pPr eaLnBrk="1" hangingPunct="1"/>
            <a:r>
              <a:rPr lang="en-US" sz="2000" smtClean="0"/>
              <a:t>Once the extensions are created, an end user can both add and query for data that is described by those extensions.     </a:t>
            </a:r>
          </a:p>
          <a:p>
            <a:pPr eaLnBrk="1" hangingPunct="1"/>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Issues with </a:t>
            </a:r>
            <a:r>
              <a:rPr lang="en-US" dirty="0" smtClean="0"/>
              <a:t>Using Dynamic </a:t>
            </a:r>
            <a:r>
              <a:rPr lang="en-US" dirty="0" smtClean="0"/>
              <a:t>Extensions</a:t>
            </a:r>
          </a:p>
        </p:txBody>
      </p:sp>
      <p:sp>
        <p:nvSpPr>
          <p:cNvPr id="10243" name="Content Placeholder 2"/>
          <p:cNvSpPr>
            <a:spLocks noGrp="1"/>
          </p:cNvSpPr>
          <p:nvPr>
            <p:ph idx="1"/>
          </p:nvPr>
        </p:nvSpPr>
        <p:spPr/>
        <p:txBody>
          <a:bodyPr/>
          <a:lstStyle/>
          <a:p>
            <a:pPr eaLnBrk="1" hangingPunct="1"/>
            <a:r>
              <a:rPr lang="en-US" sz="2000" smtClean="0"/>
              <a:t>While DynExt provides great flexibility for extending the static models, it renders the parent application caBIG incompatible because portions of ‘relevant’ data cannot be shared in a caBIG-compatible manner</a:t>
            </a:r>
          </a:p>
          <a:p>
            <a:pPr eaLnBrk="1" hangingPunct="1"/>
            <a:r>
              <a:rPr lang="en-US" sz="2000" smtClean="0"/>
              <a:t>Submitting a new DynExt model for compatibility review to aid reuse and to ensure that it is caBIG compatible is a time consuming process.</a:t>
            </a:r>
          </a:p>
          <a:p>
            <a:pPr eaLnBrk="1" hangingPunct="1"/>
            <a:r>
              <a:rPr lang="en-US" sz="2000" smtClean="0"/>
              <a:t>Other barriers like insufficient knowledge of the caDSR “domain” and  unavailability of  resources to annotate and review models pose major difficulties in registering DynExt models and making them reusable</a:t>
            </a:r>
          </a:p>
          <a:p>
            <a:pPr eaLnBrk="1" hangingPunct="1"/>
            <a:r>
              <a:rPr lang="en-US" sz="2000" smtClean="0"/>
              <a:t>In many cases CDEs resulting from DynExt models may not be registered in the caDSR, resulting in several adopters with similar interests not being able to reuse the CDEs thus creating redundant data elements/models on the caGrid.</a:t>
            </a:r>
          </a:p>
          <a:p>
            <a:pPr eaLnBrk="1" hangingPunct="1"/>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err="1" smtClean="0"/>
              <a:t>ctsDSR</a:t>
            </a:r>
            <a:r>
              <a:rPr lang="en-US" dirty="0" smtClean="0"/>
              <a:t>	</a:t>
            </a:r>
            <a:r>
              <a:rPr lang="en-US" dirty="0" smtClean="0"/>
              <a:t>- Proof of Concept Federated Metadata Repository</a:t>
            </a:r>
            <a:endParaRPr lang="en-US" dirty="0" smtClean="0"/>
          </a:p>
        </p:txBody>
      </p:sp>
      <p:sp>
        <p:nvSpPr>
          <p:cNvPr id="3" name="Content Placeholder 2"/>
          <p:cNvSpPr>
            <a:spLocks noGrp="1"/>
          </p:cNvSpPr>
          <p:nvPr>
            <p:ph idx="1"/>
          </p:nvPr>
        </p:nvSpPr>
        <p:spPr>
          <a:xfrm>
            <a:off x="457200" y="1874837"/>
            <a:ext cx="8229600" cy="4525963"/>
          </a:xfrm>
        </p:spPr>
        <p:txBody>
          <a:bodyPr>
            <a:normAutofit lnSpcReduction="10000"/>
          </a:bodyPr>
          <a:lstStyle/>
          <a:p>
            <a:pPr marL="0">
              <a:lnSpc>
                <a:spcPct val="90000"/>
              </a:lnSpc>
              <a:buFont typeface="Arial" charset="0"/>
              <a:buNone/>
            </a:pPr>
            <a:r>
              <a:rPr lang="en-US" sz="2000" dirty="0" smtClean="0"/>
              <a:t>To </a:t>
            </a:r>
            <a:r>
              <a:rPr lang="en-US" sz="2000" dirty="0" smtClean="0"/>
              <a:t>facilitate sharing of CDEs derived from Dynamic Extensions models, we propose to implement a </a:t>
            </a:r>
            <a:r>
              <a:rPr lang="en-US" sz="2000" dirty="0" smtClean="0"/>
              <a:t>federated </a:t>
            </a:r>
            <a:r>
              <a:rPr lang="en-US" sz="2000" dirty="0" smtClean="0"/>
              <a:t>metadata repository called the “</a:t>
            </a:r>
            <a:r>
              <a:rPr lang="en-US" sz="2000" dirty="0" err="1" smtClean="0"/>
              <a:t>ctsDSR</a:t>
            </a:r>
            <a:r>
              <a:rPr lang="en-US" sz="2000" dirty="0" smtClean="0"/>
              <a:t>” (for clinical and translational sciences Data Standards Repository).</a:t>
            </a:r>
          </a:p>
          <a:p>
            <a:pPr marL="0">
              <a:lnSpc>
                <a:spcPct val="90000"/>
              </a:lnSpc>
              <a:buFont typeface="Arial" charset="0"/>
              <a:buNone/>
            </a:pPr>
            <a:endParaRPr lang="en-US" sz="2000" dirty="0" smtClean="0"/>
          </a:p>
          <a:p>
            <a:pPr marL="0">
              <a:lnSpc>
                <a:spcPct val="90000"/>
              </a:lnSpc>
              <a:buFont typeface="Arial" charset="0"/>
              <a:buNone/>
            </a:pPr>
            <a:r>
              <a:rPr lang="en-US" sz="2000" dirty="0" smtClean="0"/>
              <a:t>Major </a:t>
            </a:r>
            <a:r>
              <a:rPr lang="en-US" sz="2000" dirty="0" smtClean="0"/>
              <a:t>requirements for </a:t>
            </a:r>
            <a:r>
              <a:rPr lang="en-US" sz="2000" dirty="0" err="1" smtClean="0"/>
              <a:t>ctsDSR</a:t>
            </a:r>
            <a:r>
              <a:rPr lang="en-US" sz="2000" dirty="0" smtClean="0"/>
              <a:t> are:</a:t>
            </a:r>
          </a:p>
          <a:p>
            <a:pPr lvl="1">
              <a:lnSpc>
                <a:spcPct val="90000"/>
              </a:lnSpc>
              <a:buFont typeface="Wingdings" pitchFamily="2" charset="2"/>
              <a:buChar char="§"/>
            </a:pPr>
            <a:r>
              <a:rPr lang="en-US" sz="2000" dirty="0" smtClean="0"/>
              <a:t>Should be ISO-11179 compliant</a:t>
            </a:r>
          </a:p>
          <a:p>
            <a:pPr lvl="1">
              <a:lnSpc>
                <a:spcPct val="90000"/>
              </a:lnSpc>
              <a:buFont typeface="Wingdings" pitchFamily="2" charset="2"/>
              <a:buChar char="§"/>
            </a:pPr>
            <a:r>
              <a:rPr lang="en-US" sz="2000" dirty="0" smtClean="0"/>
              <a:t>Should reuse and integrate already existing </a:t>
            </a:r>
            <a:r>
              <a:rPr lang="en-US" sz="2000" dirty="0" err="1" smtClean="0"/>
              <a:t>metamodel</a:t>
            </a:r>
            <a:r>
              <a:rPr lang="en-US" sz="2000" dirty="0" smtClean="0"/>
              <a:t> of </a:t>
            </a:r>
            <a:r>
              <a:rPr lang="en-US" sz="2000" dirty="0" err="1" smtClean="0"/>
              <a:t>caDSR</a:t>
            </a:r>
            <a:r>
              <a:rPr lang="en-US" sz="2000" dirty="0" smtClean="0"/>
              <a:t> and </a:t>
            </a:r>
            <a:r>
              <a:rPr lang="en-US" sz="2000" dirty="0" err="1" smtClean="0"/>
              <a:t>cgMDR</a:t>
            </a:r>
            <a:r>
              <a:rPr lang="en-US" sz="2000" dirty="0" smtClean="0"/>
              <a:t> to create a hybrid model</a:t>
            </a:r>
          </a:p>
          <a:p>
            <a:pPr marL="0">
              <a:lnSpc>
                <a:spcPct val="90000"/>
              </a:lnSpc>
              <a:buFont typeface="Wingdings" pitchFamily="2" charset="2"/>
              <a:buChar char="§"/>
            </a:pPr>
            <a:endParaRPr lang="en-US" sz="2400" i="1" dirty="0" smtClean="0"/>
          </a:p>
          <a:p>
            <a:pPr marL="0">
              <a:lnSpc>
                <a:spcPct val="90000"/>
              </a:lnSpc>
              <a:buFont typeface="Wingdings" pitchFamily="2" charset="2"/>
              <a:buNone/>
            </a:pPr>
            <a:r>
              <a:rPr lang="en-US" sz="2000" dirty="0" smtClean="0"/>
              <a:t>New </a:t>
            </a:r>
            <a:r>
              <a:rPr lang="en-US" sz="2000" dirty="0" smtClean="0"/>
              <a:t>features include:</a:t>
            </a:r>
          </a:p>
          <a:p>
            <a:pPr lvl="1">
              <a:lnSpc>
                <a:spcPct val="90000"/>
              </a:lnSpc>
              <a:buFont typeface="Wingdings" pitchFamily="2" charset="2"/>
              <a:buChar char="§"/>
            </a:pPr>
            <a:r>
              <a:rPr lang="en-US" sz="2000" dirty="0" smtClean="0"/>
              <a:t>Capable of loading a semantically annotated model (in XMI format) into the metadata repository</a:t>
            </a:r>
            <a:endParaRPr lang="en-US" sz="2000" i="1" dirty="0" smtClean="0"/>
          </a:p>
          <a:p>
            <a:pPr lvl="1">
              <a:lnSpc>
                <a:spcPct val="90000"/>
              </a:lnSpc>
              <a:buFont typeface="Wingdings" pitchFamily="2" charset="2"/>
              <a:buChar char="§"/>
            </a:pPr>
            <a:r>
              <a:rPr lang="en-US" sz="2000" dirty="0" smtClean="0"/>
              <a:t>Should provide search for metadata using a </a:t>
            </a:r>
            <a:r>
              <a:rPr lang="en-US" sz="2000" dirty="0" err="1" smtClean="0"/>
              <a:t>caCORE</a:t>
            </a:r>
            <a:r>
              <a:rPr lang="en-US" sz="2000" dirty="0" smtClean="0"/>
              <a:t>-like API</a:t>
            </a:r>
            <a:endParaRPr lang="en-US" sz="2000" i="1" dirty="0" smtClean="0"/>
          </a:p>
          <a:p>
            <a:pPr lvl="1">
              <a:lnSpc>
                <a:spcPct val="90000"/>
              </a:lnSpc>
              <a:buFont typeface="Wingdings" pitchFamily="2" charset="2"/>
              <a:buChar char="§"/>
            </a:pPr>
            <a:r>
              <a:rPr lang="en-US" sz="2000" dirty="0" smtClean="0"/>
              <a:t>Should be </a:t>
            </a:r>
            <a:r>
              <a:rPr lang="en-US" sz="2000" dirty="0" err="1" smtClean="0"/>
              <a:t>caGrid</a:t>
            </a:r>
            <a:r>
              <a:rPr lang="en-US" sz="2000" dirty="0" smtClean="0"/>
              <a:t> enabled so that it can be easily queried as a data service</a:t>
            </a:r>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Proof of Concept Project Tasks</a:t>
            </a:r>
            <a:endParaRPr lang="en-US" dirty="0" smtClean="0"/>
          </a:p>
        </p:txBody>
      </p:sp>
      <p:sp>
        <p:nvSpPr>
          <p:cNvPr id="3" name="Content Placeholder 2"/>
          <p:cNvSpPr>
            <a:spLocks noGrp="1"/>
          </p:cNvSpPr>
          <p:nvPr>
            <p:ph idx="1"/>
          </p:nvPr>
        </p:nvSpPr>
        <p:spPr>
          <a:xfrm>
            <a:off x="457200" y="1874837"/>
            <a:ext cx="8229600" cy="4525963"/>
          </a:xfrm>
        </p:spPr>
        <p:txBody>
          <a:bodyPr>
            <a:normAutofit/>
          </a:bodyPr>
          <a:lstStyle/>
          <a:p>
            <a:r>
              <a:rPr lang="en-US" sz="2000" dirty="0" smtClean="0"/>
              <a:t>Perform a gap analysis of </a:t>
            </a:r>
            <a:r>
              <a:rPr lang="en-US" sz="2000" dirty="0" err="1" smtClean="0"/>
              <a:t>caDSR</a:t>
            </a:r>
            <a:r>
              <a:rPr lang="en-US" sz="2000" dirty="0" smtClean="0"/>
              <a:t>/</a:t>
            </a:r>
            <a:r>
              <a:rPr lang="en-US" sz="2000" dirty="0" err="1" smtClean="0"/>
              <a:t>cgMDR</a:t>
            </a:r>
            <a:r>
              <a:rPr lang="en-US" sz="2000" dirty="0" smtClean="0"/>
              <a:t>/</a:t>
            </a:r>
            <a:r>
              <a:rPr lang="en-US" sz="2000" dirty="0" err="1" smtClean="0"/>
              <a:t>DynExt</a:t>
            </a:r>
            <a:r>
              <a:rPr lang="en-US" sz="2000" dirty="0" smtClean="0"/>
              <a:t> </a:t>
            </a:r>
            <a:r>
              <a:rPr lang="en-US" sz="2000" dirty="0" smtClean="0"/>
              <a:t>model </a:t>
            </a:r>
          </a:p>
          <a:p>
            <a:r>
              <a:rPr lang="en-US" sz="2000" dirty="0" smtClean="0"/>
              <a:t>Develop </a:t>
            </a:r>
            <a:r>
              <a:rPr lang="en-US" sz="2000" dirty="0" smtClean="0"/>
              <a:t>implementation plan to address gaps in </a:t>
            </a:r>
            <a:r>
              <a:rPr lang="en-US" sz="2000" dirty="0" err="1" smtClean="0"/>
              <a:t>caDSR</a:t>
            </a:r>
            <a:r>
              <a:rPr lang="en-US" sz="2000" dirty="0" smtClean="0"/>
              <a:t>/</a:t>
            </a:r>
            <a:r>
              <a:rPr lang="en-US" sz="2000" dirty="0" err="1" smtClean="0"/>
              <a:t>cgMDR</a:t>
            </a:r>
            <a:r>
              <a:rPr lang="en-US" sz="2000" dirty="0" smtClean="0"/>
              <a:t>/DE models </a:t>
            </a:r>
          </a:p>
          <a:p>
            <a:r>
              <a:rPr lang="en-US" sz="2000" dirty="0" smtClean="0"/>
              <a:t>Develop </a:t>
            </a:r>
            <a:r>
              <a:rPr lang="en-US" sz="2000" dirty="0" smtClean="0"/>
              <a:t>an object model identified through the gap </a:t>
            </a:r>
            <a:r>
              <a:rPr lang="en-US" sz="2000" dirty="0" smtClean="0"/>
              <a:t>analysis</a:t>
            </a:r>
            <a:r>
              <a:rPr lang="en-US" sz="2000" dirty="0" smtClean="0"/>
              <a:t> </a:t>
            </a:r>
          </a:p>
          <a:p>
            <a:r>
              <a:rPr lang="en-US" sz="2000" dirty="0" smtClean="0"/>
              <a:t>Use </a:t>
            </a:r>
            <a:r>
              <a:rPr lang="en-US" sz="2000" dirty="0" err="1" smtClean="0"/>
              <a:t>caCORE</a:t>
            </a:r>
            <a:r>
              <a:rPr lang="en-US" sz="2000" dirty="0" smtClean="0"/>
              <a:t> SDK 4.1 to generate a read/write API.</a:t>
            </a:r>
          </a:p>
          <a:p>
            <a:r>
              <a:rPr lang="en-US" sz="2000" dirty="0" smtClean="0"/>
              <a:t>Use </a:t>
            </a:r>
            <a:r>
              <a:rPr lang="en-US" sz="2000" dirty="0" smtClean="0"/>
              <a:t>Introduce to generate a grid service (</a:t>
            </a:r>
            <a:r>
              <a:rPr lang="en-US" sz="2000" u="sng" dirty="0" smtClean="0"/>
              <a:t>time permitting in the period of performance for the POC</a:t>
            </a:r>
            <a:r>
              <a:rPr lang="en-US" sz="2000" dirty="0" smtClean="0"/>
              <a:t>).</a:t>
            </a:r>
          </a:p>
          <a:p>
            <a:r>
              <a:rPr lang="en-US" sz="2000" dirty="0" smtClean="0"/>
              <a:t>Load </a:t>
            </a:r>
            <a:r>
              <a:rPr lang="en-US" sz="2000" dirty="0" smtClean="0"/>
              <a:t>Dynamic Extensions metadata (i.e. by importing a semantically annotated XMI) into the </a:t>
            </a:r>
            <a:r>
              <a:rPr lang="en-US" sz="2000" dirty="0" err="1" smtClean="0"/>
              <a:t>ctsDSR</a:t>
            </a:r>
            <a:endParaRPr lang="en-US" sz="2000" dirty="0" smtClean="0"/>
          </a:p>
          <a:p>
            <a:r>
              <a:rPr lang="en-US" sz="2000" dirty="0" smtClean="0"/>
              <a:t>Use </a:t>
            </a:r>
            <a:r>
              <a:rPr lang="en-US" sz="2000" dirty="0" err="1" smtClean="0"/>
              <a:t>caCORE</a:t>
            </a:r>
            <a:r>
              <a:rPr lang="en-US" sz="2000" dirty="0" smtClean="0"/>
              <a:t> (and possibly </a:t>
            </a:r>
            <a:r>
              <a:rPr lang="en-US" sz="2000" dirty="0" err="1" smtClean="0"/>
              <a:t>caGrid</a:t>
            </a:r>
            <a:r>
              <a:rPr lang="en-US" sz="2000" dirty="0" smtClean="0"/>
              <a:t>) client to query  the local </a:t>
            </a:r>
            <a:r>
              <a:rPr lang="en-US" sz="2000" dirty="0" err="1" smtClean="0"/>
              <a:t>ctsDSR</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90500" y="1558925"/>
            <a:ext cx="2514600" cy="650875"/>
          </a:xfrm>
          <a:prstGeom prst="rect">
            <a:avLst/>
          </a:prstGeom>
          <a:solidFill>
            <a:srgbClr val="FFFFCC"/>
          </a:solidFill>
          <a:ln w="9525">
            <a:solidFill>
              <a:srgbClr val="FFFFCC"/>
            </a:solidFill>
            <a:miter lim="800000"/>
            <a:headEnd/>
            <a:tailEnd/>
          </a:ln>
        </p:spPr>
        <p:txBody>
          <a:bodyPr>
            <a:spAutoFit/>
          </a:bodyPr>
          <a:lstStyle/>
          <a:p>
            <a:pPr algn="ctr"/>
            <a:r>
              <a:rPr lang="en-US">
                <a:latin typeface="Calibri" pitchFamily="34" charset="0"/>
                <a:cs typeface="Arial" charset="0"/>
              </a:rPr>
              <a:t>Generate new model using UI</a:t>
            </a:r>
          </a:p>
        </p:txBody>
      </p:sp>
      <p:sp>
        <p:nvSpPr>
          <p:cNvPr id="12291" name="Text Box 3"/>
          <p:cNvSpPr txBox="1">
            <a:spLocks noChangeArrowheads="1"/>
          </p:cNvSpPr>
          <p:nvPr/>
        </p:nvSpPr>
        <p:spPr bwMode="auto">
          <a:xfrm>
            <a:off x="190500" y="2549525"/>
            <a:ext cx="2514600" cy="650875"/>
          </a:xfrm>
          <a:prstGeom prst="rect">
            <a:avLst/>
          </a:prstGeom>
          <a:solidFill>
            <a:srgbClr val="FFFFCC"/>
          </a:solidFill>
          <a:ln w="9525">
            <a:solidFill>
              <a:srgbClr val="FFFFCC"/>
            </a:solidFill>
            <a:miter lim="800000"/>
            <a:headEnd/>
            <a:tailEnd/>
          </a:ln>
        </p:spPr>
        <p:txBody>
          <a:bodyPr>
            <a:spAutoFit/>
          </a:bodyPr>
          <a:lstStyle/>
          <a:p>
            <a:pPr algn="ctr"/>
            <a:r>
              <a:rPr lang="en-US">
                <a:latin typeface="Calibri" pitchFamily="34" charset="0"/>
                <a:cs typeface="Arial" charset="0"/>
              </a:rPr>
              <a:t>Associate to class in static model</a:t>
            </a:r>
          </a:p>
        </p:txBody>
      </p:sp>
      <p:sp>
        <p:nvSpPr>
          <p:cNvPr id="12292" name="Text Box 4"/>
          <p:cNvSpPr txBox="1">
            <a:spLocks noChangeArrowheads="1"/>
          </p:cNvSpPr>
          <p:nvPr/>
        </p:nvSpPr>
        <p:spPr bwMode="auto">
          <a:xfrm>
            <a:off x="152400" y="4953000"/>
            <a:ext cx="2590800" cy="650875"/>
          </a:xfrm>
          <a:prstGeom prst="rect">
            <a:avLst/>
          </a:prstGeom>
          <a:solidFill>
            <a:srgbClr val="FFFFCC"/>
          </a:solidFill>
          <a:ln w="9525">
            <a:solidFill>
              <a:srgbClr val="FFFFCC"/>
            </a:solidFill>
            <a:miter lim="800000"/>
            <a:headEnd/>
            <a:tailEnd/>
          </a:ln>
        </p:spPr>
        <p:txBody>
          <a:bodyPr>
            <a:spAutoFit/>
          </a:bodyPr>
          <a:lstStyle/>
          <a:p>
            <a:pPr algn="ctr"/>
            <a:r>
              <a:rPr lang="en-US">
                <a:latin typeface="Calibri" pitchFamily="34" charset="0"/>
                <a:cs typeface="Arial" charset="0"/>
              </a:rPr>
              <a:t>Auto generate add/edit and query forms</a:t>
            </a:r>
          </a:p>
        </p:txBody>
      </p:sp>
      <p:sp>
        <p:nvSpPr>
          <p:cNvPr id="12293" name="Text Box 5"/>
          <p:cNvSpPr txBox="1">
            <a:spLocks noChangeArrowheads="1"/>
          </p:cNvSpPr>
          <p:nvPr/>
        </p:nvSpPr>
        <p:spPr bwMode="auto">
          <a:xfrm>
            <a:off x="3429000" y="1420813"/>
            <a:ext cx="2514600" cy="1474787"/>
          </a:xfrm>
          <a:prstGeom prst="rect">
            <a:avLst/>
          </a:prstGeom>
          <a:solidFill>
            <a:srgbClr val="FFCCCC"/>
          </a:solidFill>
          <a:ln w="9525">
            <a:solidFill>
              <a:srgbClr val="FFCCCC"/>
            </a:solidFill>
            <a:miter lim="800000"/>
            <a:headEnd/>
            <a:tailEnd/>
          </a:ln>
        </p:spPr>
        <p:txBody>
          <a:bodyPr>
            <a:spAutoFit/>
          </a:bodyPr>
          <a:lstStyle/>
          <a:p>
            <a:pPr algn="ctr"/>
            <a:r>
              <a:rPr lang="en-US">
                <a:latin typeface="Calibri" pitchFamily="34" charset="0"/>
                <a:cs typeface="Arial" charset="0"/>
              </a:rPr>
              <a:t>Utilize controlled vocabularies to define classes and attributes as per ISO11179 specification</a:t>
            </a:r>
          </a:p>
        </p:txBody>
      </p:sp>
      <p:sp>
        <p:nvSpPr>
          <p:cNvPr id="12294" name="Text Box 6"/>
          <p:cNvSpPr txBox="1">
            <a:spLocks noChangeArrowheads="1"/>
          </p:cNvSpPr>
          <p:nvPr/>
        </p:nvSpPr>
        <p:spPr bwMode="auto">
          <a:xfrm>
            <a:off x="3429000" y="3048000"/>
            <a:ext cx="2514600" cy="1200150"/>
          </a:xfrm>
          <a:prstGeom prst="rect">
            <a:avLst/>
          </a:prstGeom>
          <a:solidFill>
            <a:srgbClr val="FFCCCC"/>
          </a:solidFill>
          <a:ln w="9525">
            <a:solidFill>
              <a:srgbClr val="FFCCCC"/>
            </a:solidFill>
            <a:miter lim="800000"/>
            <a:headEnd/>
            <a:tailEnd/>
          </a:ln>
        </p:spPr>
        <p:txBody>
          <a:bodyPr>
            <a:spAutoFit/>
          </a:bodyPr>
          <a:lstStyle/>
          <a:p>
            <a:pPr algn="ctr"/>
            <a:r>
              <a:rPr lang="en-US">
                <a:latin typeface="Calibri" pitchFamily="34" charset="0"/>
                <a:cs typeface="Arial" charset="0"/>
              </a:rPr>
              <a:t>Utilize controlled vocabularies to define enumerated permissible values</a:t>
            </a:r>
          </a:p>
        </p:txBody>
      </p:sp>
      <p:sp>
        <p:nvSpPr>
          <p:cNvPr id="12295" name="Text Box 7"/>
          <p:cNvSpPr txBox="1">
            <a:spLocks noChangeArrowheads="1"/>
          </p:cNvSpPr>
          <p:nvPr/>
        </p:nvSpPr>
        <p:spPr bwMode="auto">
          <a:xfrm>
            <a:off x="3429000" y="4378325"/>
            <a:ext cx="2514600" cy="650875"/>
          </a:xfrm>
          <a:prstGeom prst="rect">
            <a:avLst/>
          </a:prstGeom>
          <a:solidFill>
            <a:srgbClr val="FFCCCC"/>
          </a:solidFill>
          <a:ln w="9525">
            <a:solidFill>
              <a:srgbClr val="FFCCCC"/>
            </a:solidFill>
            <a:miter lim="800000"/>
            <a:headEnd/>
            <a:tailEnd/>
          </a:ln>
        </p:spPr>
        <p:txBody>
          <a:bodyPr>
            <a:spAutoFit/>
          </a:bodyPr>
          <a:lstStyle/>
          <a:p>
            <a:pPr algn="ctr"/>
            <a:r>
              <a:rPr lang="en-US">
                <a:latin typeface="Calibri" pitchFamily="34" charset="0"/>
                <a:cs typeface="Arial" charset="0"/>
              </a:rPr>
              <a:t>Reuse entire classes or individual CDEs</a:t>
            </a:r>
          </a:p>
        </p:txBody>
      </p:sp>
      <p:sp>
        <p:nvSpPr>
          <p:cNvPr id="12296" name="Text Box 8"/>
          <p:cNvSpPr txBox="1">
            <a:spLocks noChangeArrowheads="1"/>
          </p:cNvSpPr>
          <p:nvPr/>
        </p:nvSpPr>
        <p:spPr bwMode="auto">
          <a:xfrm>
            <a:off x="3429000" y="5211763"/>
            <a:ext cx="2514600" cy="650875"/>
          </a:xfrm>
          <a:prstGeom prst="rect">
            <a:avLst/>
          </a:prstGeom>
          <a:solidFill>
            <a:srgbClr val="FFCCCC"/>
          </a:solidFill>
          <a:ln w="9525">
            <a:solidFill>
              <a:srgbClr val="FFCCCC"/>
            </a:solidFill>
            <a:miter lim="800000"/>
            <a:headEnd/>
            <a:tailEnd/>
          </a:ln>
        </p:spPr>
        <p:txBody>
          <a:bodyPr>
            <a:spAutoFit/>
          </a:bodyPr>
          <a:lstStyle/>
          <a:p>
            <a:pPr algn="ctr"/>
            <a:r>
              <a:rPr lang="en-US">
                <a:latin typeface="Calibri" pitchFamily="34" charset="0"/>
                <a:cs typeface="Arial" charset="0"/>
              </a:rPr>
              <a:t>Generate annotated XMI from model</a:t>
            </a:r>
          </a:p>
        </p:txBody>
      </p:sp>
      <p:sp>
        <p:nvSpPr>
          <p:cNvPr id="12297" name="Text Box 9"/>
          <p:cNvSpPr txBox="1">
            <a:spLocks noChangeArrowheads="1"/>
          </p:cNvSpPr>
          <p:nvPr/>
        </p:nvSpPr>
        <p:spPr bwMode="auto">
          <a:xfrm>
            <a:off x="190500" y="3549650"/>
            <a:ext cx="2514600" cy="925513"/>
          </a:xfrm>
          <a:prstGeom prst="rect">
            <a:avLst/>
          </a:prstGeom>
          <a:solidFill>
            <a:srgbClr val="FFFFCC"/>
          </a:solidFill>
          <a:ln w="9525">
            <a:solidFill>
              <a:srgbClr val="FFFFCC"/>
            </a:solidFill>
            <a:miter lim="800000"/>
            <a:headEnd/>
            <a:tailEnd/>
          </a:ln>
        </p:spPr>
        <p:txBody>
          <a:bodyPr>
            <a:spAutoFit/>
          </a:bodyPr>
          <a:lstStyle/>
          <a:p>
            <a:pPr algn="ctr"/>
            <a:r>
              <a:rPr lang="en-US">
                <a:latin typeface="Calibri" pitchFamily="34" charset="0"/>
                <a:cs typeface="Arial" charset="0"/>
              </a:rPr>
              <a:t>Auto generate and create database schema</a:t>
            </a:r>
          </a:p>
        </p:txBody>
      </p:sp>
      <p:sp>
        <p:nvSpPr>
          <p:cNvPr id="12298" name="Text Box 10"/>
          <p:cNvSpPr txBox="1">
            <a:spLocks noChangeArrowheads="1"/>
          </p:cNvSpPr>
          <p:nvPr/>
        </p:nvSpPr>
        <p:spPr bwMode="auto">
          <a:xfrm>
            <a:off x="3429000" y="6324600"/>
            <a:ext cx="2514600" cy="376238"/>
          </a:xfrm>
          <a:prstGeom prst="rect">
            <a:avLst/>
          </a:prstGeom>
          <a:solidFill>
            <a:srgbClr val="FFCCCC"/>
          </a:solidFill>
          <a:ln w="9525">
            <a:solidFill>
              <a:srgbClr val="FFCCCC"/>
            </a:solidFill>
            <a:miter lim="800000"/>
            <a:headEnd/>
            <a:tailEnd/>
          </a:ln>
        </p:spPr>
        <p:txBody>
          <a:bodyPr>
            <a:spAutoFit/>
          </a:bodyPr>
          <a:lstStyle/>
          <a:p>
            <a:pPr algn="ctr"/>
            <a:r>
              <a:rPr lang="en-US">
                <a:latin typeface="Calibri" pitchFamily="34" charset="0"/>
                <a:cs typeface="Arial" charset="0"/>
              </a:rPr>
              <a:t>Load into caDSR</a:t>
            </a:r>
          </a:p>
        </p:txBody>
      </p:sp>
      <p:sp>
        <p:nvSpPr>
          <p:cNvPr id="12299" name="Text Box 11"/>
          <p:cNvSpPr txBox="1">
            <a:spLocks noChangeArrowheads="1"/>
          </p:cNvSpPr>
          <p:nvPr/>
        </p:nvSpPr>
        <p:spPr bwMode="auto">
          <a:xfrm>
            <a:off x="6324600" y="1406525"/>
            <a:ext cx="2514600" cy="650875"/>
          </a:xfrm>
          <a:prstGeom prst="rect">
            <a:avLst/>
          </a:prstGeom>
          <a:solidFill>
            <a:srgbClr val="FFCCFF"/>
          </a:solidFill>
          <a:ln w="9525">
            <a:solidFill>
              <a:srgbClr val="FFCCFF"/>
            </a:solidFill>
            <a:miter lim="800000"/>
            <a:headEnd/>
            <a:tailEnd/>
          </a:ln>
        </p:spPr>
        <p:txBody>
          <a:bodyPr>
            <a:spAutoFit/>
          </a:bodyPr>
          <a:lstStyle/>
          <a:p>
            <a:pPr algn="ctr"/>
            <a:r>
              <a:rPr lang="en-US">
                <a:latin typeface="Calibri" pitchFamily="34" charset="0"/>
                <a:cs typeface="Arial" charset="0"/>
              </a:rPr>
              <a:t>Generate caCORE-like APIs</a:t>
            </a:r>
          </a:p>
        </p:txBody>
      </p:sp>
      <p:sp>
        <p:nvSpPr>
          <p:cNvPr id="12300" name="Text Box 12"/>
          <p:cNvSpPr txBox="1">
            <a:spLocks noChangeArrowheads="1"/>
          </p:cNvSpPr>
          <p:nvPr/>
        </p:nvSpPr>
        <p:spPr bwMode="auto">
          <a:xfrm>
            <a:off x="6324600" y="2281238"/>
            <a:ext cx="2514600" cy="650875"/>
          </a:xfrm>
          <a:prstGeom prst="rect">
            <a:avLst/>
          </a:prstGeom>
          <a:solidFill>
            <a:srgbClr val="FFCCFF"/>
          </a:solidFill>
          <a:ln w="9525">
            <a:solidFill>
              <a:srgbClr val="FFCCFF"/>
            </a:solidFill>
            <a:miter lim="800000"/>
            <a:headEnd/>
            <a:tailEnd/>
          </a:ln>
        </p:spPr>
        <p:txBody>
          <a:bodyPr>
            <a:spAutoFit/>
          </a:bodyPr>
          <a:lstStyle/>
          <a:p>
            <a:pPr algn="ctr"/>
            <a:r>
              <a:rPr lang="en-US">
                <a:latin typeface="Calibri" pitchFamily="34" charset="0"/>
                <a:cs typeface="Arial" charset="0"/>
              </a:rPr>
              <a:t>Create XML schema for registry in GME</a:t>
            </a:r>
          </a:p>
        </p:txBody>
      </p:sp>
      <p:sp>
        <p:nvSpPr>
          <p:cNvPr id="12301" name="Text Box 13"/>
          <p:cNvSpPr txBox="1">
            <a:spLocks noChangeArrowheads="1"/>
          </p:cNvSpPr>
          <p:nvPr/>
        </p:nvSpPr>
        <p:spPr bwMode="auto">
          <a:xfrm>
            <a:off x="6324600" y="3268663"/>
            <a:ext cx="2514600" cy="925512"/>
          </a:xfrm>
          <a:prstGeom prst="rect">
            <a:avLst/>
          </a:prstGeom>
          <a:solidFill>
            <a:srgbClr val="FFCCFF"/>
          </a:solidFill>
          <a:ln w="9525">
            <a:solidFill>
              <a:srgbClr val="FFCCFF"/>
            </a:solidFill>
            <a:miter lim="800000"/>
            <a:headEnd/>
            <a:tailEnd/>
          </a:ln>
        </p:spPr>
        <p:txBody>
          <a:bodyPr>
            <a:spAutoFit/>
          </a:bodyPr>
          <a:lstStyle/>
          <a:p>
            <a:pPr algn="ctr"/>
            <a:r>
              <a:rPr lang="en-US">
                <a:latin typeface="Calibri" pitchFamily="34" charset="0"/>
                <a:cs typeface="Arial" charset="0"/>
              </a:rPr>
              <a:t>Create caGrid data service using Introduce</a:t>
            </a:r>
          </a:p>
        </p:txBody>
      </p:sp>
      <p:sp>
        <p:nvSpPr>
          <p:cNvPr id="12302" name="AutoShape 14"/>
          <p:cNvSpPr>
            <a:spLocks noChangeArrowheads="1"/>
          </p:cNvSpPr>
          <p:nvPr/>
        </p:nvSpPr>
        <p:spPr bwMode="auto">
          <a:xfrm>
            <a:off x="7239000" y="6172200"/>
            <a:ext cx="1524000" cy="685800"/>
          </a:xfrm>
          <a:prstGeom prst="can">
            <a:avLst>
              <a:gd name="adj" fmla="val 25000"/>
            </a:avLst>
          </a:prstGeom>
          <a:solidFill>
            <a:srgbClr val="FFCC99"/>
          </a:solidFill>
          <a:ln w="9525">
            <a:solidFill>
              <a:schemeClr val="tx1"/>
            </a:solidFill>
            <a:round/>
            <a:headEnd/>
            <a:tailEnd/>
          </a:ln>
        </p:spPr>
        <p:txBody>
          <a:bodyPr wrap="none" anchor="ctr"/>
          <a:lstStyle/>
          <a:p>
            <a:pPr algn="ctr"/>
            <a:r>
              <a:rPr lang="en-US">
                <a:latin typeface="Calibri" pitchFamily="34" charset="0"/>
                <a:cs typeface="Arial" charset="0"/>
              </a:rPr>
              <a:t>caDSR</a:t>
            </a:r>
          </a:p>
        </p:txBody>
      </p:sp>
      <p:sp>
        <p:nvSpPr>
          <p:cNvPr id="12303" name="AutoShape 15"/>
          <p:cNvSpPr>
            <a:spLocks noChangeArrowheads="1"/>
          </p:cNvSpPr>
          <p:nvPr/>
        </p:nvSpPr>
        <p:spPr bwMode="auto">
          <a:xfrm>
            <a:off x="7239000" y="5410200"/>
            <a:ext cx="1524000" cy="685800"/>
          </a:xfrm>
          <a:prstGeom prst="can">
            <a:avLst>
              <a:gd name="adj" fmla="val 25000"/>
            </a:avLst>
          </a:prstGeom>
          <a:solidFill>
            <a:srgbClr val="FFCC99"/>
          </a:solidFill>
          <a:ln w="9525">
            <a:solidFill>
              <a:schemeClr val="tx1"/>
            </a:solidFill>
            <a:round/>
            <a:headEnd/>
            <a:tailEnd/>
          </a:ln>
        </p:spPr>
        <p:txBody>
          <a:bodyPr wrap="none" anchor="ctr"/>
          <a:lstStyle/>
          <a:p>
            <a:pPr algn="ctr"/>
            <a:r>
              <a:rPr lang="en-US">
                <a:latin typeface="Calibri" pitchFamily="34" charset="0"/>
                <a:cs typeface="Arial" charset="0"/>
              </a:rPr>
              <a:t>EVS</a:t>
            </a:r>
          </a:p>
        </p:txBody>
      </p:sp>
      <p:sp>
        <p:nvSpPr>
          <p:cNvPr id="12304" name="Rectangle 16"/>
          <p:cNvSpPr>
            <a:spLocks noChangeArrowheads="1"/>
          </p:cNvSpPr>
          <p:nvPr/>
        </p:nvSpPr>
        <p:spPr bwMode="auto">
          <a:xfrm>
            <a:off x="457200" y="-152400"/>
            <a:ext cx="8229600" cy="1143000"/>
          </a:xfrm>
          <a:prstGeom prst="rect">
            <a:avLst/>
          </a:prstGeom>
          <a:noFill/>
          <a:ln w="9525">
            <a:noFill/>
            <a:miter lim="800000"/>
            <a:headEnd/>
            <a:tailEnd/>
          </a:ln>
        </p:spPr>
        <p:txBody>
          <a:bodyPr anchor="ctr"/>
          <a:lstStyle/>
          <a:p>
            <a:pPr eaLnBrk="0" hangingPunct="0"/>
            <a:r>
              <a:rPr lang="en-US" sz="2800" b="1">
                <a:solidFill>
                  <a:srgbClr val="1C2674"/>
                </a:solidFill>
                <a:latin typeface="Calibri" pitchFamily="34" charset="0"/>
              </a:rPr>
              <a:t>Workflow</a:t>
            </a:r>
          </a:p>
        </p:txBody>
      </p:sp>
      <p:sp>
        <p:nvSpPr>
          <p:cNvPr id="12305" name="Line 17"/>
          <p:cNvSpPr>
            <a:spLocks noChangeShapeType="1"/>
          </p:cNvSpPr>
          <p:nvPr/>
        </p:nvSpPr>
        <p:spPr bwMode="auto">
          <a:xfrm>
            <a:off x="1447800" y="2209800"/>
            <a:ext cx="0" cy="304800"/>
          </a:xfrm>
          <a:prstGeom prst="line">
            <a:avLst/>
          </a:prstGeom>
          <a:noFill/>
          <a:ln w="9525">
            <a:solidFill>
              <a:schemeClr val="tx1"/>
            </a:solidFill>
            <a:round/>
            <a:headEnd/>
            <a:tailEnd type="triangle" w="med" len="med"/>
          </a:ln>
        </p:spPr>
        <p:txBody>
          <a:bodyPr/>
          <a:lstStyle/>
          <a:p>
            <a:endParaRPr lang="en-US"/>
          </a:p>
        </p:txBody>
      </p:sp>
      <p:sp>
        <p:nvSpPr>
          <p:cNvPr id="12306" name="Line 18"/>
          <p:cNvSpPr>
            <a:spLocks noChangeShapeType="1"/>
          </p:cNvSpPr>
          <p:nvPr/>
        </p:nvSpPr>
        <p:spPr bwMode="auto">
          <a:xfrm>
            <a:off x="1447800" y="3276600"/>
            <a:ext cx="0" cy="304800"/>
          </a:xfrm>
          <a:prstGeom prst="line">
            <a:avLst/>
          </a:prstGeom>
          <a:noFill/>
          <a:ln w="9525">
            <a:solidFill>
              <a:schemeClr val="tx1"/>
            </a:solidFill>
            <a:round/>
            <a:headEnd/>
            <a:tailEnd type="triangle" w="med" len="med"/>
          </a:ln>
        </p:spPr>
        <p:txBody>
          <a:bodyPr/>
          <a:lstStyle/>
          <a:p>
            <a:endParaRPr lang="en-US"/>
          </a:p>
        </p:txBody>
      </p:sp>
      <p:sp>
        <p:nvSpPr>
          <p:cNvPr id="12307" name="Line 19"/>
          <p:cNvSpPr>
            <a:spLocks noChangeShapeType="1"/>
          </p:cNvSpPr>
          <p:nvPr/>
        </p:nvSpPr>
        <p:spPr bwMode="auto">
          <a:xfrm>
            <a:off x="1447800" y="4560888"/>
            <a:ext cx="0" cy="304800"/>
          </a:xfrm>
          <a:prstGeom prst="line">
            <a:avLst/>
          </a:prstGeom>
          <a:noFill/>
          <a:ln w="9525">
            <a:solidFill>
              <a:schemeClr val="tx1"/>
            </a:solidFill>
            <a:round/>
            <a:headEnd/>
            <a:tailEnd type="triangle" w="med" len="med"/>
          </a:ln>
        </p:spPr>
        <p:txBody>
          <a:bodyPr/>
          <a:lstStyle/>
          <a:p>
            <a:endParaRPr lang="en-US"/>
          </a:p>
        </p:txBody>
      </p:sp>
      <p:sp>
        <p:nvSpPr>
          <p:cNvPr id="12308" name="Line 20"/>
          <p:cNvSpPr>
            <a:spLocks noChangeShapeType="1"/>
          </p:cNvSpPr>
          <p:nvPr/>
        </p:nvSpPr>
        <p:spPr bwMode="auto">
          <a:xfrm>
            <a:off x="2743200" y="1641475"/>
            <a:ext cx="381000" cy="0"/>
          </a:xfrm>
          <a:prstGeom prst="line">
            <a:avLst/>
          </a:prstGeom>
          <a:noFill/>
          <a:ln w="9525">
            <a:solidFill>
              <a:schemeClr val="tx1"/>
            </a:solidFill>
            <a:round/>
            <a:headEnd/>
            <a:tailEnd/>
          </a:ln>
        </p:spPr>
        <p:txBody>
          <a:bodyPr/>
          <a:lstStyle/>
          <a:p>
            <a:endParaRPr lang="en-US"/>
          </a:p>
        </p:txBody>
      </p:sp>
      <p:sp>
        <p:nvSpPr>
          <p:cNvPr id="12309" name="Line 21"/>
          <p:cNvSpPr>
            <a:spLocks noChangeShapeType="1"/>
          </p:cNvSpPr>
          <p:nvPr/>
        </p:nvSpPr>
        <p:spPr bwMode="auto">
          <a:xfrm>
            <a:off x="3124200" y="1641475"/>
            <a:ext cx="0" cy="3921125"/>
          </a:xfrm>
          <a:prstGeom prst="line">
            <a:avLst/>
          </a:prstGeom>
          <a:noFill/>
          <a:ln w="9525">
            <a:solidFill>
              <a:schemeClr val="tx1"/>
            </a:solidFill>
            <a:round/>
            <a:headEnd/>
            <a:tailEnd/>
          </a:ln>
        </p:spPr>
        <p:txBody>
          <a:bodyPr/>
          <a:lstStyle/>
          <a:p>
            <a:endParaRPr lang="en-US"/>
          </a:p>
        </p:txBody>
      </p:sp>
      <p:sp>
        <p:nvSpPr>
          <p:cNvPr id="12310" name="Line 22"/>
          <p:cNvSpPr>
            <a:spLocks noChangeShapeType="1"/>
          </p:cNvSpPr>
          <p:nvPr/>
        </p:nvSpPr>
        <p:spPr bwMode="auto">
          <a:xfrm>
            <a:off x="3124200" y="2057400"/>
            <a:ext cx="228600" cy="0"/>
          </a:xfrm>
          <a:prstGeom prst="line">
            <a:avLst/>
          </a:prstGeom>
          <a:noFill/>
          <a:ln w="9525">
            <a:solidFill>
              <a:schemeClr val="tx1"/>
            </a:solidFill>
            <a:round/>
            <a:headEnd/>
            <a:tailEnd type="triangle" w="med" len="med"/>
          </a:ln>
        </p:spPr>
        <p:txBody>
          <a:bodyPr/>
          <a:lstStyle/>
          <a:p>
            <a:endParaRPr lang="en-US"/>
          </a:p>
        </p:txBody>
      </p:sp>
      <p:sp>
        <p:nvSpPr>
          <p:cNvPr id="12311" name="Line 23"/>
          <p:cNvSpPr>
            <a:spLocks noChangeShapeType="1"/>
          </p:cNvSpPr>
          <p:nvPr/>
        </p:nvSpPr>
        <p:spPr bwMode="auto">
          <a:xfrm>
            <a:off x="3124200" y="3429000"/>
            <a:ext cx="228600" cy="0"/>
          </a:xfrm>
          <a:prstGeom prst="line">
            <a:avLst/>
          </a:prstGeom>
          <a:noFill/>
          <a:ln w="9525">
            <a:solidFill>
              <a:schemeClr val="tx1"/>
            </a:solidFill>
            <a:round/>
            <a:headEnd/>
            <a:tailEnd type="triangle" w="med" len="med"/>
          </a:ln>
        </p:spPr>
        <p:txBody>
          <a:bodyPr/>
          <a:lstStyle/>
          <a:p>
            <a:endParaRPr lang="en-US"/>
          </a:p>
        </p:txBody>
      </p:sp>
      <p:sp>
        <p:nvSpPr>
          <p:cNvPr id="12312" name="Line 24"/>
          <p:cNvSpPr>
            <a:spLocks noChangeShapeType="1"/>
          </p:cNvSpPr>
          <p:nvPr/>
        </p:nvSpPr>
        <p:spPr bwMode="auto">
          <a:xfrm>
            <a:off x="3124200" y="4495800"/>
            <a:ext cx="228600" cy="0"/>
          </a:xfrm>
          <a:prstGeom prst="line">
            <a:avLst/>
          </a:prstGeom>
          <a:noFill/>
          <a:ln w="9525">
            <a:solidFill>
              <a:schemeClr val="tx1"/>
            </a:solidFill>
            <a:round/>
            <a:headEnd/>
            <a:tailEnd type="triangle" w="med" len="med"/>
          </a:ln>
        </p:spPr>
        <p:txBody>
          <a:bodyPr/>
          <a:lstStyle/>
          <a:p>
            <a:endParaRPr lang="en-US"/>
          </a:p>
        </p:txBody>
      </p:sp>
      <p:sp>
        <p:nvSpPr>
          <p:cNvPr id="12313" name="Line 25"/>
          <p:cNvSpPr>
            <a:spLocks noChangeShapeType="1"/>
          </p:cNvSpPr>
          <p:nvPr/>
        </p:nvSpPr>
        <p:spPr bwMode="auto">
          <a:xfrm>
            <a:off x="3124200" y="5562600"/>
            <a:ext cx="228600" cy="0"/>
          </a:xfrm>
          <a:prstGeom prst="line">
            <a:avLst/>
          </a:prstGeom>
          <a:noFill/>
          <a:ln w="9525">
            <a:solidFill>
              <a:schemeClr val="tx1"/>
            </a:solidFill>
            <a:round/>
            <a:headEnd/>
            <a:tailEnd type="triangle" w="med" len="med"/>
          </a:ln>
        </p:spPr>
        <p:txBody>
          <a:bodyPr/>
          <a:lstStyle/>
          <a:p>
            <a:endParaRPr lang="en-US"/>
          </a:p>
        </p:txBody>
      </p:sp>
      <p:sp>
        <p:nvSpPr>
          <p:cNvPr id="12314" name="Line 26"/>
          <p:cNvSpPr>
            <a:spLocks noChangeShapeType="1"/>
          </p:cNvSpPr>
          <p:nvPr/>
        </p:nvSpPr>
        <p:spPr bwMode="auto">
          <a:xfrm>
            <a:off x="6019800" y="2057400"/>
            <a:ext cx="228600" cy="0"/>
          </a:xfrm>
          <a:prstGeom prst="line">
            <a:avLst/>
          </a:prstGeom>
          <a:noFill/>
          <a:ln w="9525">
            <a:solidFill>
              <a:schemeClr val="tx1"/>
            </a:solidFill>
            <a:round/>
            <a:headEnd/>
            <a:tailEnd/>
          </a:ln>
        </p:spPr>
        <p:txBody>
          <a:bodyPr/>
          <a:lstStyle/>
          <a:p>
            <a:endParaRPr lang="en-US"/>
          </a:p>
        </p:txBody>
      </p:sp>
      <p:sp>
        <p:nvSpPr>
          <p:cNvPr id="12315" name="Line 27"/>
          <p:cNvSpPr>
            <a:spLocks noChangeShapeType="1"/>
          </p:cNvSpPr>
          <p:nvPr/>
        </p:nvSpPr>
        <p:spPr bwMode="auto">
          <a:xfrm>
            <a:off x="6248400" y="2057400"/>
            <a:ext cx="0" cy="3733800"/>
          </a:xfrm>
          <a:prstGeom prst="line">
            <a:avLst/>
          </a:prstGeom>
          <a:noFill/>
          <a:ln w="9525">
            <a:solidFill>
              <a:schemeClr val="tx1"/>
            </a:solidFill>
            <a:round/>
            <a:headEnd/>
            <a:tailEnd/>
          </a:ln>
        </p:spPr>
        <p:txBody>
          <a:bodyPr/>
          <a:lstStyle/>
          <a:p>
            <a:endParaRPr lang="en-US"/>
          </a:p>
        </p:txBody>
      </p:sp>
      <p:sp>
        <p:nvSpPr>
          <p:cNvPr id="12316" name="Line 28"/>
          <p:cNvSpPr>
            <a:spLocks noChangeShapeType="1"/>
          </p:cNvSpPr>
          <p:nvPr/>
        </p:nvSpPr>
        <p:spPr bwMode="auto">
          <a:xfrm>
            <a:off x="6248400" y="5791200"/>
            <a:ext cx="990600" cy="0"/>
          </a:xfrm>
          <a:prstGeom prst="line">
            <a:avLst/>
          </a:prstGeom>
          <a:noFill/>
          <a:ln w="9525">
            <a:solidFill>
              <a:schemeClr val="tx1"/>
            </a:solidFill>
            <a:round/>
            <a:headEnd/>
            <a:tailEnd type="triangle" w="med" len="med"/>
          </a:ln>
        </p:spPr>
        <p:txBody>
          <a:bodyPr/>
          <a:lstStyle/>
          <a:p>
            <a:endParaRPr lang="en-US"/>
          </a:p>
        </p:txBody>
      </p:sp>
      <p:sp>
        <p:nvSpPr>
          <p:cNvPr id="12317" name="Line 29"/>
          <p:cNvSpPr>
            <a:spLocks noChangeShapeType="1"/>
          </p:cNvSpPr>
          <p:nvPr/>
        </p:nvSpPr>
        <p:spPr bwMode="auto">
          <a:xfrm>
            <a:off x="6019800" y="3429000"/>
            <a:ext cx="228600" cy="0"/>
          </a:xfrm>
          <a:prstGeom prst="line">
            <a:avLst/>
          </a:prstGeom>
          <a:noFill/>
          <a:ln w="9525">
            <a:solidFill>
              <a:schemeClr val="tx1"/>
            </a:solidFill>
            <a:round/>
            <a:headEnd/>
            <a:tailEnd/>
          </a:ln>
        </p:spPr>
        <p:txBody>
          <a:bodyPr/>
          <a:lstStyle/>
          <a:p>
            <a:endParaRPr lang="en-US"/>
          </a:p>
        </p:txBody>
      </p:sp>
      <p:sp>
        <p:nvSpPr>
          <p:cNvPr id="12318" name="Line 30"/>
          <p:cNvSpPr>
            <a:spLocks noChangeShapeType="1"/>
          </p:cNvSpPr>
          <p:nvPr/>
        </p:nvSpPr>
        <p:spPr bwMode="auto">
          <a:xfrm>
            <a:off x="6019800" y="4724400"/>
            <a:ext cx="152400" cy="0"/>
          </a:xfrm>
          <a:prstGeom prst="line">
            <a:avLst/>
          </a:prstGeom>
          <a:noFill/>
          <a:ln w="9525">
            <a:solidFill>
              <a:schemeClr val="tx1"/>
            </a:solidFill>
            <a:round/>
            <a:headEnd/>
            <a:tailEnd/>
          </a:ln>
        </p:spPr>
        <p:txBody>
          <a:bodyPr/>
          <a:lstStyle/>
          <a:p>
            <a:endParaRPr lang="en-US"/>
          </a:p>
        </p:txBody>
      </p:sp>
      <p:sp>
        <p:nvSpPr>
          <p:cNvPr id="12319" name="Line 31"/>
          <p:cNvSpPr>
            <a:spLocks noChangeShapeType="1"/>
          </p:cNvSpPr>
          <p:nvPr/>
        </p:nvSpPr>
        <p:spPr bwMode="auto">
          <a:xfrm>
            <a:off x="6172200" y="4724400"/>
            <a:ext cx="0" cy="1905000"/>
          </a:xfrm>
          <a:prstGeom prst="line">
            <a:avLst/>
          </a:prstGeom>
          <a:noFill/>
          <a:ln w="9525">
            <a:solidFill>
              <a:schemeClr val="tx1"/>
            </a:solidFill>
            <a:round/>
            <a:headEnd/>
            <a:tailEnd/>
          </a:ln>
        </p:spPr>
        <p:txBody>
          <a:bodyPr/>
          <a:lstStyle/>
          <a:p>
            <a:endParaRPr lang="en-US"/>
          </a:p>
        </p:txBody>
      </p:sp>
      <p:sp>
        <p:nvSpPr>
          <p:cNvPr id="12320" name="Line 32"/>
          <p:cNvSpPr>
            <a:spLocks noChangeShapeType="1"/>
          </p:cNvSpPr>
          <p:nvPr/>
        </p:nvSpPr>
        <p:spPr bwMode="auto">
          <a:xfrm>
            <a:off x="6172200" y="6477000"/>
            <a:ext cx="1066800" cy="0"/>
          </a:xfrm>
          <a:prstGeom prst="line">
            <a:avLst/>
          </a:prstGeom>
          <a:noFill/>
          <a:ln w="9525">
            <a:solidFill>
              <a:schemeClr val="tx1"/>
            </a:solidFill>
            <a:round/>
            <a:headEnd/>
            <a:tailEnd type="triangle" w="med" len="med"/>
          </a:ln>
        </p:spPr>
        <p:txBody>
          <a:bodyPr/>
          <a:lstStyle/>
          <a:p>
            <a:endParaRPr lang="en-US"/>
          </a:p>
        </p:txBody>
      </p:sp>
      <p:sp>
        <p:nvSpPr>
          <p:cNvPr id="12321" name="Text Box 33"/>
          <p:cNvSpPr txBox="1">
            <a:spLocks noChangeArrowheads="1"/>
          </p:cNvSpPr>
          <p:nvPr/>
        </p:nvSpPr>
        <p:spPr bwMode="auto">
          <a:xfrm>
            <a:off x="6324600" y="4530725"/>
            <a:ext cx="2514600" cy="650875"/>
          </a:xfrm>
          <a:prstGeom prst="rect">
            <a:avLst/>
          </a:prstGeom>
          <a:solidFill>
            <a:srgbClr val="66CCFF"/>
          </a:solidFill>
          <a:ln w="9525">
            <a:solidFill>
              <a:srgbClr val="66CCFF"/>
            </a:solidFill>
            <a:miter lim="800000"/>
            <a:headEnd/>
            <a:tailEnd/>
          </a:ln>
        </p:spPr>
        <p:txBody>
          <a:bodyPr>
            <a:spAutoFit/>
          </a:bodyPr>
          <a:lstStyle/>
          <a:p>
            <a:pPr algn="ctr"/>
            <a:r>
              <a:rPr lang="en-US" b="1">
                <a:latin typeface="Calibri" pitchFamily="34" charset="0"/>
                <a:cs typeface="Arial" charset="0"/>
              </a:rPr>
              <a:t>Submit for compatibility review</a:t>
            </a:r>
          </a:p>
        </p:txBody>
      </p:sp>
      <p:sp>
        <p:nvSpPr>
          <p:cNvPr id="12322" name="Line 34"/>
          <p:cNvSpPr>
            <a:spLocks noChangeShapeType="1"/>
          </p:cNvSpPr>
          <p:nvPr/>
        </p:nvSpPr>
        <p:spPr bwMode="auto">
          <a:xfrm>
            <a:off x="4724400" y="5943600"/>
            <a:ext cx="0" cy="381000"/>
          </a:xfrm>
          <a:prstGeom prst="line">
            <a:avLst/>
          </a:prstGeom>
          <a:noFill/>
          <a:ln w="9525">
            <a:solidFill>
              <a:schemeClr val="tx1"/>
            </a:solidFill>
            <a:round/>
            <a:headEnd/>
            <a:tailEnd type="triangle" w="med" len="med"/>
          </a:ln>
        </p:spPr>
        <p:txBody>
          <a:bodyPr/>
          <a:lstStyle/>
          <a:p>
            <a:endParaRPr lang="en-US"/>
          </a:p>
        </p:txBody>
      </p:sp>
      <p:sp>
        <p:nvSpPr>
          <p:cNvPr id="12323" name="Line 35"/>
          <p:cNvSpPr>
            <a:spLocks noChangeShapeType="1"/>
          </p:cNvSpPr>
          <p:nvPr/>
        </p:nvSpPr>
        <p:spPr bwMode="auto">
          <a:xfrm>
            <a:off x="5943600" y="6629400"/>
            <a:ext cx="1295400" cy="0"/>
          </a:xfrm>
          <a:prstGeom prst="line">
            <a:avLst/>
          </a:prstGeom>
          <a:noFill/>
          <a:ln w="9525">
            <a:solidFill>
              <a:schemeClr val="tx1"/>
            </a:solidFill>
            <a:round/>
            <a:headEnd/>
            <a:tailEnd type="triangle" w="med" len="med"/>
          </a:ln>
        </p:spPr>
        <p:txBody>
          <a:bodyPr/>
          <a:lstStyle/>
          <a:p>
            <a:endParaRPr lang="en-US"/>
          </a:p>
        </p:txBody>
      </p:sp>
      <p:sp>
        <p:nvSpPr>
          <p:cNvPr id="12324" name="Line 36"/>
          <p:cNvSpPr>
            <a:spLocks noChangeShapeType="1"/>
          </p:cNvSpPr>
          <p:nvPr/>
        </p:nvSpPr>
        <p:spPr bwMode="auto">
          <a:xfrm>
            <a:off x="7581900" y="2057400"/>
            <a:ext cx="0" cy="228600"/>
          </a:xfrm>
          <a:prstGeom prst="line">
            <a:avLst/>
          </a:prstGeom>
          <a:noFill/>
          <a:ln w="9525">
            <a:solidFill>
              <a:schemeClr val="tx1"/>
            </a:solidFill>
            <a:round/>
            <a:headEnd/>
            <a:tailEnd type="triangle" w="med" len="med"/>
          </a:ln>
        </p:spPr>
        <p:txBody>
          <a:bodyPr/>
          <a:lstStyle/>
          <a:p>
            <a:endParaRPr lang="en-US"/>
          </a:p>
        </p:txBody>
      </p:sp>
      <p:sp>
        <p:nvSpPr>
          <p:cNvPr id="12325" name="Line 37"/>
          <p:cNvSpPr>
            <a:spLocks noChangeShapeType="1"/>
          </p:cNvSpPr>
          <p:nvPr/>
        </p:nvSpPr>
        <p:spPr bwMode="auto">
          <a:xfrm>
            <a:off x="7581900" y="2986088"/>
            <a:ext cx="0" cy="228600"/>
          </a:xfrm>
          <a:prstGeom prst="line">
            <a:avLst/>
          </a:prstGeom>
          <a:noFill/>
          <a:ln w="9525">
            <a:solidFill>
              <a:schemeClr val="tx1"/>
            </a:solidFill>
            <a:round/>
            <a:headEnd/>
            <a:tailEnd type="triangle" w="med" len="med"/>
          </a:ln>
        </p:spPr>
        <p:txBody>
          <a:bodyPr/>
          <a:lstStyle/>
          <a:p>
            <a:endParaRPr lang="en-US"/>
          </a:p>
        </p:txBody>
      </p:sp>
      <p:sp>
        <p:nvSpPr>
          <p:cNvPr id="12326" name="Line 38"/>
          <p:cNvSpPr>
            <a:spLocks noChangeShapeType="1"/>
          </p:cNvSpPr>
          <p:nvPr/>
        </p:nvSpPr>
        <p:spPr bwMode="auto">
          <a:xfrm>
            <a:off x="7581900" y="4248150"/>
            <a:ext cx="0" cy="228600"/>
          </a:xfrm>
          <a:prstGeom prst="line">
            <a:avLst/>
          </a:prstGeom>
          <a:noFill/>
          <a:ln w="38100">
            <a:solidFill>
              <a:schemeClr val="tx1"/>
            </a:solidFill>
            <a:round/>
            <a:headEnd/>
            <a:tailEnd type="triangle" w="med" len="med"/>
          </a:ln>
        </p:spPr>
        <p:txBody>
          <a:bodyPr/>
          <a:lstStyle/>
          <a:p>
            <a:endParaRPr lang="en-US"/>
          </a:p>
        </p:txBody>
      </p:sp>
      <p:sp>
        <p:nvSpPr>
          <p:cNvPr id="12327" name="Line 39"/>
          <p:cNvSpPr>
            <a:spLocks noChangeShapeType="1"/>
          </p:cNvSpPr>
          <p:nvPr/>
        </p:nvSpPr>
        <p:spPr bwMode="auto">
          <a:xfrm>
            <a:off x="6019800" y="5562600"/>
            <a:ext cx="1066800" cy="0"/>
          </a:xfrm>
          <a:prstGeom prst="line">
            <a:avLst/>
          </a:prstGeom>
          <a:noFill/>
          <a:ln w="38100">
            <a:solidFill>
              <a:schemeClr val="tx1"/>
            </a:solidFill>
            <a:round/>
            <a:headEnd/>
            <a:tailEnd/>
          </a:ln>
        </p:spPr>
        <p:txBody>
          <a:bodyPr/>
          <a:lstStyle/>
          <a:p>
            <a:endParaRPr lang="en-US"/>
          </a:p>
        </p:txBody>
      </p:sp>
      <p:sp>
        <p:nvSpPr>
          <p:cNvPr id="12328" name="Line 40"/>
          <p:cNvSpPr>
            <a:spLocks noChangeShapeType="1"/>
          </p:cNvSpPr>
          <p:nvPr/>
        </p:nvSpPr>
        <p:spPr bwMode="auto">
          <a:xfrm flipV="1">
            <a:off x="7086600" y="5257800"/>
            <a:ext cx="0" cy="304800"/>
          </a:xfrm>
          <a:prstGeom prst="line">
            <a:avLst/>
          </a:prstGeom>
          <a:noFill/>
          <a:ln w="38100">
            <a:solidFill>
              <a:schemeClr val="tx1"/>
            </a:solidFill>
            <a:round/>
            <a:headEnd/>
            <a:tailEnd type="triangle" w="med" len="med"/>
          </a:ln>
        </p:spPr>
        <p:txBody>
          <a:bodyPr/>
          <a:lstStyle/>
          <a:p>
            <a:endParaRPr lang="en-US"/>
          </a:p>
        </p:txBody>
      </p:sp>
      <p:sp>
        <p:nvSpPr>
          <p:cNvPr id="12329" name="Line 41"/>
          <p:cNvSpPr>
            <a:spLocks noChangeShapeType="1"/>
          </p:cNvSpPr>
          <p:nvPr/>
        </p:nvSpPr>
        <p:spPr bwMode="auto">
          <a:xfrm flipH="1">
            <a:off x="8915400" y="4876800"/>
            <a:ext cx="152400" cy="0"/>
          </a:xfrm>
          <a:prstGeom prst="line">
            <a:avLst/>
          </a:prstGeom>
          <a:noFill/>
          <a:ln w="38100">
            <a:solidFill>
              <a:schemeClr val="tx1"/>
            </a:solidFill>
            <a:round/>
            <a:headEnd/>
            <a:tailEnd type="triangle" w="med" len="med"/>
          </a:ln>
        </p:spPr>
        <p:txBody>
          <a:bodyPr/>
          <a:lstStyle/>
          <a:p>
            <a:endParaRPr lang="en-US"/>
          </a:p>
        </p:txBody>
      </p:sp>
      <p:sp>
        <p:nvSpPr>
          <p:cNvPr id="12330" name="Line 42"/>
          <p:cNvSpPr>
            <a:spLocks noChangeShapeType="1"/>
          </p:cNvSpPr>
          <p:nvPr/>
        </p:nvSpPr>
        <p:spPr bwMode="auto">
          <a:xfrm>
            <a:off x="8915400" y="1600200"/>
            <a:ext cx="152400" cy="0"/>
          </a:xfrm>
          <a:prstGeom prst="line">
            <a:avLst/>
          </a:prstGeom>
          <a:noFill/>
          <a:ln w="38100">
            <a:solidFill>
              <a:schemeClr val="tx1"/>
            </a:solidFill>
            <a:round/>
            <a:headEnd/>
            <a:tailEnd/>
          </a:ln>
        </p:spPr>
        <p:txBody>
          <a:bodyPr/>
          <a:lstStyle/>
          <a:p>
            <a:endParaRPr lang="en-US"/>
          </a:p>
        </p:txBody>
      </p:sp>
      <p:sp>
        <p:nvSpPr>
          <p:cNvPr id="12331" name="Line 43"/>
          <p:cNvSpPr>
            <a:spLocks noChangeShapeType="1"/>
          </p:cNvSpPr>
          <p:nvPr/>
        </p:nvSpPr>
        <p:spPr bwMode="auto">
          <a:xfrm>
            <a:off x="9067800" y="1600200"/>
            <a:ext cx="0" cy="3276600"/>
          </a:xfrm>
          <a:prstGeom prst="line">
            <a:avLst/>
          </a:prstGeom>
          <a:noFill/>
          <a:ln w="38100">
            <a:solidFill>
              <a:schemeClr val="tx1"/>
            </a:solidFill>
            <a:round/>
            <a:headEnd/>
            <a:tailEnd/>
          </a:ln>
        </p:spPr>
        <p:txBody>
          <a:bodyPr/>
          <a:lstStyle/>
          <a:p>
            <a:endParaRPr lang="en-US"/>
          </a:p>
        </p:txBody>
      </p:sp>
      <p:sp>
        <p:nvSpPr>
          <p:cNvPr id="12332" name="Text Box 44"/>
          <p:cNvSpPr txBox="1">
            <a:spLocks noChangeArrowheads="1"/>
          </p:cNvSpPr>
          <p:nvPr/>
        </p:nvSpPr>
        <p:spPr bwMode="auto">
          <a:xfrm>
            <a:off x="152400" y="1066800"/>
            <a:ext cx="1428750" cy="366713"/>
          </a:xfrm>
          <a:prstGeom prst="rect">
            <a:avLst/>
          </a:prstGeom>
          <a:noFill/>
          <a:ln w="9525">
            <a:noFill/>
            <a:miter lim="800000"/>
            <a:headEnd/>
            <a:tailEnd/>
          </a:ln>
        </p:spPr>
        <p:txBody>
          <a:bodyPr wrap="none">
            <a:spAutoFit/>
          </a:bodyPr>
          <a:lstStyle/>
          <a:p>
            <a:r>
              <a:rPr lang="en-US" b="1">
                <a:latin typeface="Calibri" pitchFamily="34" charset="0"/>
                <a:cs typeface="Arial" charset="0"/>
              </a:rPr>
              <a:t>Application</a:t>
            </a:r>
          </a:p>
        </p:txBody>
      </p:sp>
      <p:sp>
        <p:nvSpPr>
          <p:cNvPr id="12333" name="Text Box 45"/>
          <p:cNvSpPr txBox="1">
            <a:spLocks noChangeArrowheads="1"/>
          </p:cNvSpPr>
          <p:nvPr/>
        </p:nvSpPr>
        <p:spPr bwMode="auto">
          <a:xfrm>
            <a:off x="3295650" y="1081088"/>
            <a:ext cx="819150" cy="366712"/>
          </a:xfrm>
          <a:prstGeom prst="rect">
            <a:avLst/>
          </a:prstGeom>
          <a:noFill/>
          <a:ln w="9525">
            <a:noFill/>
            <a:miter lim="800000"/>
            <a:headEnd/>
            <a:tailEnd/>
          </a:ln>
        </p:spPr>
        <p:txBody>
          <a:bodyPr wrap="none">
            <a:spAutoFit/>
          </a:bodyPr>
          <a:lstStyle/>
          <a:p>
            <a:r>
              <a:rPr lang="en-US" b="1">
                <a:latin typeface="Calibri" pitchFamily="34" charset="0"/>
                <a:cs typeface="Arial" charset="0"/>
              </a:rPr>
              <a:t>VCDE</a:t>
            </a:r>
          </a:p>
        </p:txBody>
      </p:sp>
      <p:sp>
        <p:nvSpPr>
          <p:cNvPr id="12334" name="Text Box 46"/>
          <p:cNvSpPr txBox="1">
            <a:spLocks noChangeArrowheads="1"/>
          </p:cNvSpPr>
          <p:nvPr/>
        </p:nvSpPr>
        <p:spPr bwMode="auto">
          <a:xfrm>
            <a:off x="6242050" y="1081088"/>
            <a:ext cx="844550" cy="366712"/>
          </a:xfrm>
          <a:prstGeom prst="rect">
            <a:avLst/>
          </a:prstGeom>
          <a:noFill/>
          <a:ln w="9525">
            <a:noFill/>
            <a:miter lim="800000"/>
            <a:headEnd/>
            <a:tailEnd/>
          </a:ln>
        </p:spPr>
        <p:txBody>
          <a:bodyPr wrap="none">
            <a:spAutoFit/>
          </a:bodyPr>
          <a:lstStyle/>
          <a:p>
            <a:r>
              <a:rPr lang="en-US" b="1">
                <a:latin typeface="Calibri" pitchFamily="34" charset="0"/>
                <a:cs typeface="Arial" charset="0"/>
              </a:rPr>
              <a:t>ARCH</a:t>
            </a:r>
          </a:p>
        </p:txBody>
      </p:sp>
      <p:sp>
        <p:nvSpPr>
          <p:cNvPr id="51" name="Rectangle 47"/>
          <p:cNvSpPr>
            <a:spLocks noChangeArrowheads="1"/>
          </p:cNvSpPr>
          <p:nvPr/>
        </p:nvSpPr>
        <p:spPr bwMode="auto">
          <a:xfrm>
            <a:off x="2971800" y="1371600"/>
            <a:ext cx="3124200" cy="2971800"/>
          </a:xfrm>
          <a:prstGeom prst="rect">
            <a:avLst/>
          </a:prstGeom>
          <a:solidFill>
            <a:srgbClr val="000080">
              <a:alpha val="50195"/>
            </a:srgbClr>
          </a:solidFill>
          <a:ln w="9525">
            <a:noFill/>
            <a:miter lim="800000"/>
            <a:headEnd/>
            <a:tailEnd/>
          </a:ln>
        </p:spPr>
        <p:txBody>
          <a:bodyPr wrap="none" anchor="ctr"/>
          <a:lstStyle/>
          <a:p>
            <a:endParaRPr lang="en-US">
              <a:latin typeface="Calibri" pitchFamily="34" charset="0"/>
            </a:endParaRPr>
          </a:p>
        </p:txBody>
      </p:sp>
      <p:sp>
        <p:nvSpPr>
          <p:cNvPr id="52" name="Text Box 48"/>
          <p:cNvSpPr txBox="1">
            <a:spLocks noChangeArrowheads="1"/>
          </p:cNvSpPr>
          <p:nvPr/>
        </p:nvSpPr>
        <p:spPr bwMode="auto">
          <a:xfrm>
            <a:off x="3343275" y="2179638"/>
            <a:ext cx="2371725" cy="1554162"/>
          </a:xfrm>
          <a:prstGeom prst="rect">
            <a:avLst/>
          </a:prstGeom>
          <a:noFill/>
          <a:ln w="9525">
            <a:noFill/>
            <a:miter lim="800000"/>
            <a:headEnd/>
            <a:tailEnd/>
          </a:ln>
        </p:spPr>
        <p:txBody>
          <a:bodyPr wrap="none">
            <a:spAutoFit/>
          </a:bodyPr>
          <a:lstStyle/>
          <a:p>
            <a:pPr algn="ctr"/>
            <a:r>
              <a:rPr lang="en-US" sz="3200" b="1">
                <a:solidFill>
                  <a:schemeClr val="bg1"/>
                </a:solidFill>
                <a:latin typeface="Calibri" pitchFamily="34" charset="0"/>
              </a:rPr>
              <a:t>Federated</a:t>
            </a:r>
          </a:p>
          <a:p>
            <a:pPr algn="ctr"/>
            <a:r>
              <a:rPr lang="en-US" sz="3200" b="1">
                <a:solidFill>
                  <a:schemeClr val="bg1"/>
                </a:solidFill>
                <a:latin typeface="Calibri" pitchFamily="34" charset="0"/>
              </a:rPr>
              <a:t>Vocabulary</a:t>
            </a:r>
          </a:p>
          <a:p>
            <a:pPr algn="ctr"/>
            <a:r>
              <a:rPr lang="en-US" sz="3200" b="1">
                <a:solidFill>
                  <a:schemeClr val="bg1"/>
                </a:solidFill>
                <a:latin typeface="Calibri" pitchFamily="34" charset="0"/>
              </a:rPr>
              <a:t>Service</a:t>
            </a:r>
          </a:p>
        </p:txBody>
      </p:sp>
      <p:sp>
        <p:nvSpPr>
          <p:cNvPr id="53" name="Rectangle 49"/>
          <p:cNvSpPr>
            <a:spLocks noChangeArrowheads="1"/>
          </p:cNvSpPr>
          <p:nvPr/>
        </p:nvSpPr>
        <p:spPr bwMode="auto">
          <a:xfrm>
            <a:off x="2971800" y="5943600"/>
            <a:ext cx="3124200" cy="838200"/>
          </a:xfrm>
          <a:prstGeom prst="rect">
            <a:avLst/>
          </a:prstGeom>
          <a:solidFill>
            <a:srgbClr val="000080">
              <a:alpha val="50195"/>
            </a:srgbClr>
          </a:solidFill>
          <a:ln w="9525">
            <a:noFill/>
            <a:miter lim="800000"/>
            <a:headEnd/>
            <a:tailEnd/>
          </a:ln>
        </p:spPr>
        <p:txBody>
          <a:bodyPr wrap="none" anchor="ctr"/>
          <a:lstStyle/>
          <a:p>
            <a:endParaRPr lang="en-US">
              <a:latin typeface="Calibri" pitchFamily="34" charset="0"/>
            </a:endParaRPr>
          </a:p>
        </p:txBody>
      </p:sp>
      <p:sp>
        <p:nvSpPr>
          <p:cNvPr id="54" name="Text Box 50"/>
          <p:cNvSpPr txBox="1">
            <a:spLocks noChangeArrowheads="1"/>
          </p:cNvSpPr>
          <p:nvPr/>
        </p:nvSpPr>
        <p:spPr bwMode="auto">
          <a:xfrm>
            <a:off x="2971800" y="6049963"/>
            <a:ext cx="3284538" cy="584200"/>
          </a:xfrm>
          <a:prstGeom prst="rect">
            <a:avLst/>
          </a:prstGeom>
          <a:noFill/>
          <a:ln w="9525">
            <a:noFill/>
            <a:miter lim="800000"/>
            <a:headEnd/>
            <a:tailEnd/>
          </a:ln>
        </p:spPr>
        <p:txBody>
          <a:bodyPr wrap="none">
            <a:spAutoFit/>
          </a:bodyPr>
          <a:lstStyle/>
          <a:p>
            <a:r>
              <a:rPr lang="en-US" sz="3200" b="1">
                <a:solidFill>
                  <a:schemeClr val="bg1"/>
                </a:solidFill>
                <a:latin typeface="Calibri" pitchFamily="34" charset="0"/>
              </a:rPr>
              <a:t>Decentralized DSR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500" fill="hold"/>
                                        <p:tgtEl>
                                          <p:spTgt spid="52"/>
                                        </p:tgtEl>
                                        <p:attrNameLst>
                                          <p:attrName>ppt_x</p:attrName>
                                        </p:attrNameLst>
                                      </p:cBhvr>
                                      <p:tavLst>
                                        <p:tav tm="0">
                                          <p:val>
                                            <p:strVal val="#ppt_x"/>
                                          </p:val>
                                        </p:tav>
                                        <p:tav tm="100000">
                                          <p:val>
                                            <p:strVal val="#ppt_x"/>
                                          </p:val>
                                        </p:tav>
                                      </p:tavLst>
                                    </p:anim>
                                    <p:anim calcmode="lin" valueType="num">
                                      <p:cBhvr additive="base">
                                        <p:cTn id="12" dur="500" fill="hold"/>
                                        <p:tgtEl>
                                          <p:spTgt spid="5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500" fill="hold"/>
                                        <p:tgtEl>
                                          <p:spTgt spid="53"/>
                                        </p:tgtEl>
                                        <p:attrNameLst>
                                          <p:attrName>ppt_x</p:attrName>
                                        </p:attrNameLst>
                                      </p:cBhvr>
                                      <p:tavLst>
                                        <p:tav tm="0">
                                          <p:val>
                                            <p:strVal val="#ppt_x"/>
                                          </p:val>
                                        </p:tav>
                                        <p:tav tm="100000">
                                          <p:val>
                                            <p:strVal val="#ppt_x"/>
                                          </p:val>
                                        </p:tav>
                                      </p:tavLst>
                                    </p:anim>
                                    <p:anim calcmode="lin" valueType="num">
                                      <p:cBhvr additive="base">
                                        <p:cTn id="16" dur="500" fill="hold"/>
                                        <p:tgtEl>
                                          <p:spTgt spid="5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p:bldP spid="53" grpId="0" animBg="1"/>
      <p:bldP spid="5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1680</TotalTime>
  <Words>936</Words>
  <Application>Microsoft Office PowerPoint</Application>
  <PresentationFormat>On-screen Show (4:3)</PresentationFormat>
  <Paragraphs>126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Office Theme</vt:lpstr>
      <vt:lpstr>Clinical and Translational Sciences Data Standards Repository (ctsDSR) </vt:lpstr>
      <vt:lpstr>Barriers in caBIG Infrastructure</vt:lpstr>
      <vt:lpstr>LexBIG </vt:lpstr>
      <vt:lpstr>cgMDR (CancerGrid MetaData Registry)</vt:lpstr>
      <vt:lpstr>Dynamic Extensions</vt:lpstr>
      <vt:lpstr>Issues with Using Dynamic Extensions</vt:lpstr>
      <vt:lpstr>ctsDSR - Proof of Concept Federated Metadata Repository</vt:lpstr>
      <vt:lpstr>Proof of Concept Project Tasks</vt:lpstr>
      <vt:lpstr>Slide 9</vt:lpstr>
      <vt:lpstr> Resulting Architecture </vt:lpstr>
      <vt:lpstr>ctsDSR/cgMDR/LexBIG/SIW Alignment</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Preeti Lodha</dc:creator>
  <cp:lastModifiedBy>Rakesh Nagarajan</cp:lastModifiedBy>
  <cp:revision>59</cp:revision>
  <dcterms:created xsi:type="dcterms:W3CDTF">2009-01-07T16:40:26Z</dcterms:created>
  <dcterms:modified xsi:type="dcterms:W3CDTF">2009-01-09T02:50:41Z</dcterms:modified>
</cp:coreProperties>
</file>