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8" r:id="rId3"/>
    <p:sldId id="270" r:id="rId4"/>
    <p:sldId id="290" r:id="rId5"/>
    <p:sldId id="274" r:id="rId6"/>
    <p:sldId id="273" r:id="rId7"/>
    <p:sldId id="278" r:id="rId8"/>
    <p:sldId id="291" r:id="rId9"/>
    <p:sldId id="279" r:id="rId10"/>
    <p:sldId id="297" r:id="rId11"/>
    <p:sldId id="259" r:id="rId12"/>
    <p:sldId id="286" r:id="rId13"/>
    <p:sldId id="261" r:id="rId14"/>
    <p:sldId id="276" r:id="rId15"/>
    <p:sldId id="296" r:id="rId16"/>
    <p:sldId id="284" r:id="rId17"/>
    <p:sldId id="267" r:id="rId18"/>
    <p:sldId id="298" r:id="rId19"/>
    <p:sldId id="268" r:id="rId20"/>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ki Ohira" initials="" lastIdx="0" clrIdx="0"/>
  <p:cmAuthor id="1" name="Sharmam" initials="" lastIdx="6" clrIdx="1"/>
  <p:cmAuthor id="2" name="sharmam"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AAF6"/>
    <a:srgbClr val="DDDDDD"/>
    <a:srgbClr val="990000"/>
    <a:srgbClr val="21BAFF"/>
    <a:srgbClr val="FF0000"/>
    <a:srgbClr val="1C2674"/>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8298" autoAdjust="0"/>
    <p:restoredTop sz="91432" autoAdjust="0"/>
  </p:normalViewPr>
  <p:slideViewPr>
    <p:cSldViewPr>
      <p:cViewPr varScale="1">
        <p:scale>
          <a:sx n="88" d="100"/>
          <a:sy n="88" d="100"/>
        </p:scale>
        <p:origin x="-129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smtClean="0"/>
            </a:lvl1pPr>
          </a:lstStyle>
          <a:p>
            <a:pPr>
              <a:defRPr/>
            </a:pPr>
            <a:fld id="{502231AB-59E2-4216-844B-12CF67BB960F}" type="datetimeFigureOut">
              <a:rPr lang="en-US"/>
              <a:pPr>
                <a:defRPr/>
              </a:pPr>
              <a:t>12/10/2008</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smtClean="0"/>
            </a:lvl1pPr>
          </a:lstStyle>
          <a:p>
            <a:pPr>
              <a:defRPr/>
            </a:pPr>
            <a:fld id="{296A6CE0-E129-4DC9-8D0D-D098E3E32DC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93738" y="4379913"/>
            <a:ext cx="5546725" cy="4148137"/>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a:defRPr sz="1200"/>
            </a:lvl1pPr>
          </a:lstStyle>
          <a:p>
            <a:pPr>
              <a:defRPr/>
            </a:pPr>
            <a:fld id="{CCBA7274-362C-4C2F-87C7-4F7D20D620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4E38A33E-459E-497F-BB98-6A4A05A1EFC1}" type="slidenum">
              <a:rPr lang="en-US" smtClean="0"/>
              <a:pPr/>
              <a:t>1</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8E1C5463-3A00-4D84-A07E-D480E3F7B8CF}" type="slidenum">
              <a:rPr lang="en-US" smtClean="0"/>
              <a:pPr/>
              <a:t>10</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US" smtClean="0"/>
              <a:t>Show how caGrid Portal (CQL query builder) or applications like caB2B can be used to aggregate this data.</a:t>
            </a:r>
          </a:p>
          <a:p>
            <a:pPr eaLnBrk="1" hangingPunct="1"/>
            <a:r>
              <a:rPr lang="en-US" smtClean="0"/>
              <a:t>To show a CQL query of data that are aligned (standard CDEs).  Can try to aggregate data that are not quite aligned and the difficulty in doing this.  Show how many data and analytical services are available, and CDEs that are shared between applications.  </a:t>
            </a:r>
          </a:p>
          <a:p>
            <a:pPr eaLnBrk="1" hangingPunct="1"/>
            <a:endParaRPr lang="en-US" smtClean="0"/>
          </a:p>
          <a:p>
            <a:pPr eaLnBrk="1" hangingPunct="1"/>
            <a:r>
              <a:rPr lang="en-US" smtClean="0"/>
              <a:t>Mukesh: For ICR check http://www.cagrid.org/wiki/CaBIG:AnnualMeeting:2008:FederatedQueries:Live_Demo</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4B13A51E-D10D-4FE5-8427-6262B7F0FD6C}" type="slidenum">
              <a:rPr lang="en-US" smtClean="0"/>
              <a:pPr/>
              <a:t>11</a:t>
            </a:fld>
            <a:endParaRPr lang="en-US" smtClean="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US" smtClean="0"/>
              <a:t>Now that the importance of standards has been shown, let the workspaces know there is a group (CDE Leadership Group) that can help them promote their standards!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E288555F-C028-4222-A80F-18D66EA0A3C0}" type="slidenum">
              <a:rPr lang="en-US" smtClean="0"/>
              <a:pPr/>
              <a:t>12</a:t>
            </a:fld>
            <a:endParaRPr lang="en-US" smtClean="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smtClean="0"/>
              <a:t>This slide will need to be</a:t>
            </a:r>
          </a:p>
          <a:p>
            <a:pPr eaLnBrk="1" hangingPunct="1"/>
            <a:r>
              <a:rPr lang="en-US" smtClean="0"/>
              <a:t>Note: (caTissue Suite for TBPT) (AIM/NCIA for IMG) tailored to each workspace.</a:t>
            </a:r>
          </a:p>
          <a:p>
            <a:pPr eaLnBrk="1" hangingPunct="1"/>
            <a:r>
              <a:rPr lang="en-US" smtClean="0"/>
              <a:t>CTMS Case Report Form Harmonization &amp; Standardization project.</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59BA695F-CF21-4EA3-85ED-19ACF9B9A0AA}" type="slidenum">
              <a:rPr lang="en-US" smtClean="0"/>
              <a:pPr/>
              <a:t>13</a:t>
            </a:fld>
            <a:endParaRPr lang="en-US" smtClean="0"/>
          </a:p>
        </p:txBody>
      </p:sp>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lIns="92299" tIns="46149" rIns="92299" bIns="46149"/>
          <a:lstStyle/>
          <a:p>
            <a:pPr eaLnBrk="1" hangingPunct="1"/>
            <a:r>
              <a:rPr lang="en-US" smtClean="0"/>
              <a:t>Introduce this as the effort within VCDE WS to identify candidate CDEs for standardization (those CDEs having high reuse).</a:t>
            </a:r>
          </a:p>
        </p:txBody>
      </p:sp>
      <p:sp>
        <p:nvSpPr>
          <p:cNvPr id="40964" name="Slide Number Placeholder 3"/>
          <p:cNvSpPr txBox="1">
            <a:spLocks noGrp="1"/>
          </p:cNvSpPr>
          <p:nvPr/>
        </p:nvSpPr>
        <p:spPr bwMode="auto">
          <a:xfrm>
            <a:off x="3927475" y="8758238"/>
            <a:ext cx="3005138" cy="460375"/>
          </a:xfrm>
          <a:prstGeom prst="rect">
            <a:avLst/>
          </a:prstGeom>
          <a:noFill/>
          <a:ln w="9525">
            <a:noFill/>
            <a:miter lim="800000"/>
            <a:headEnd/>
            <a:tailEnd/>
          </a:ln>
        </p:spPr>
        <p:txBody>
          <a:bodyPr lIns="92299" tIns="46149" rIns="92299" bIns="46149" anchor="b"/>
          <a:lstStyle/>
          <a:p>
            <a:pPr algn="r" defTabSz="912813"/>
            <a:fld id="{3DB31941-0400-4E6C-8E6D-B8B1AC28B54E}" type="slidenum">
              <a:rPr lang="en-US" sz="1200"/>
              <a:pPr algn="r" defTabSz="912813"/>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7FAAE50C-94C3-49FD-A3A2-0F3A530FF3DC}" type="slidenum">
              <a:rPr lang="en-US" smtClean="0"/>
              <a:pPr/>
              <a:t>14</a:t>
            </a:fld>
            <a:endParaRPr lang="en-US" smtClean="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spcBef>
                <a:spcPct val="0"/>
              </a:spcBef>
            </a:pPr>
            <a:r>
              <a:rPr lang="en-US" smtClean="0">
                <a:solidFill>
                  <a:srgbClr val="8A1906"/>
                </a:solidFill>
              </a:rPr>
              <a:t>POINT Out the CDEs that are applicable to each Domain WS (different ones for each WS, this might be for ICR WS).</a:t>
            </a: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r>
              <a:rPr lang="en-US" smtClean="0"/>
              <a:t>Reused in # (Basis of CSI names)</a:t>
            </a:r>
          </a:p>
          <a:p>
            <a:r>
              <a:rPr lang="en-US" smtClean="0"/>
              <a:t>Standard: Data Element Registration Status</a:t>
            </a:r>
          </a:p>
        </p:txBody>
      </p:sp>
      <p:sp>
        <p:nvSpPr>
          <p:cNvPr id="45059" name="Slide Number Placeholder 3"/>
          <p:cNvSpPr>
            <a:spLocks noGrp="1"/>
          </p:cNvSpPr>
          <p:nvPr>
            <p:ph type="sldNum" sz="quarter" idx="5"/>
          </p:nvPr>
        </p:nvSpPr>
        <p:spPr>
          <a:noFill/>
        </p:spPr>
        <p:txBody>
          <a:bodyPr/>
          <a:lstStyle/>
          <a:p>
            <a:fld id="{9C4632A6-4B3F-468A-881B-7B4D83CFFA06}"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D5E749E9-A2A8-428F-90E7-B4DE3F45AE44}" type="slidenum">
              <a:rPr lang="en-US" smtClean="0"/>
              <a:pPr/>
              <a:t>16</a:t>
            </a:fld>
            <a:endParaRPr lang="en-US"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r>
              <a:rPr lang="en-US" smtClean="0"/>
              <a:t>Can be used as an addendum.</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12C338EB-F22B-4C22-B996-146513A2D914}" type="slidenum">
              <a:rPr lang="en-US" smtClean="0"/>
              <a:pPr/>
              <a:t>17</a:t>
            </a:fld>
            <a:endParaRPr lang="en-US" smtClean="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CBA7274-362C-4C2F-87C7-4F7D20D62026}"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1B7A23AC-F96F-45E2-A3D5-81C6AA914011}" type="slidenum">
              <a:rPr lang="en-US" smtClean="0"/>
              <a:pPr/>
              <a:t>19</a:t>
            </a:fld>
            <a:endParaRPr lang="en-US" smtClean="0"/>
          </a:p>
        </p:txBody>
      </p:sp>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lIns="92299" tIns="46149" rIns="92299" bIns="46149"/>
          <a:lstStyle/>
          <a:p>
            <a:pPr eaLnBrk="1" hangingPunct="1"/>
            <a:endParaRPr lang="en-US" smtClean="0"/>
          </a:p>
        </p:txBody>
      </p:sp>
      <p:sp>
        <p:nvSpPr>
          <p:cNvPr id="53252" name="Slide Number Placeholder 3"/>
          <p:cNvSpPr txBox="1">
            <a:spLocks noGrp="1"/>
          </p:cNvSpPr>
          <p:nvPr/>
        </p:nvSpPr>
        <p:spPr bwMode="auto">
          <a:xfrm>
            <a:off x="3927475" y="8758238"/>
            <a:ext cx="3005138" cy="460375"/>
          </a:xfrm>
          <a:prstGeom prst="rect">
            <a:avLst/>
          </a:prstGeom>
          <a:noFill/>
          <a:ln w="9525">
            <a:noFill/>
            <a:miter lim="800000"/>
            <a:headEnd/>
            <a:tailEnd/>
          </a:ln>
        </p:spPr>
        <p:txBody>
          <a:bodyPr lIns="92299" tIns="46149" rIns="92299" bIns="46149" anchor="b"/>
          <a:lstStyle/>
          <a:p>
            <a:pPr algn="r" defTabSz="912813"/>
            <a:fld id="{8691A1A9-DD9B-40E7-97D6-BD22D9FC92E4}" type="slidenum">
              <a:rPr lang="en-US" sz="1200"/>
              <a:pPr algn="r" defTabSz="912813"/>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134562F0-876B-4C31-BCD5-85C8126E8A5C}" type="slidenum">
              <a:rPr lang="en-US" smtClean="0"/>
              <a:pPr/>
              <a:t>2</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E39C2E7F-B3E8-4208-9A29-F5538F31AC31}" type="slidenum">
              <a:rPr lang="en-US" smtClean="0"/>
              <a:pPr/>
              <a:t>3</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solidFill>
                <a:srgbClr val="FF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pPr eaLnBrk="1" hangingPunct="1"/>
            <a:r>
              <a:rPr lang="en-US" smtClean="0"/>
              <a:t>Modified from 1070a UML_Derived_Metadata_Part_1</a:t>
            </a:r>
          </a:p>
          <a:p>
            <a:pPr eaLnBrk="1" hangingPunct="1"/>
            <a:endParaRPr lang="en-US" smtClean="0"/>
          </a:p>
          <a:p>
            <a:pPr eaLnBrk="1" hangingPunct="1"/>
            <a:r>
              <a:rPr lang="en-US" smtClean="0"/>
              <a:t>This slide shows the full decomposition of UML model elements into caDSR Metadata. </a:t>
            </a:r>
          </a:p>
          <a:p>
            <a:pPr eaLnBrk="1" hangingPunct="1"/>
            <a:r>
              <a:rPr lang="en-US" smtClean="0"/>
              <a:t>The UML Class Gene is mapped to the Object Class of Gene (EVS Concept). </a:t>
            </a:r>
          </a:p>
          <a:p>
            <a:pPr eaLnBrk="1" hangingPunct="1"/>
            <a:r>
              <a:rPr lang="en-US" smtClean="0"/>
              <a:t>The Class Attribute symbol is mapped to the Property Symbol (EVS Concept). </a:t>
            </a:r>
          </a:p>
          <a:p>
            <a:pPr eaLnBrk="1" hangingPunct="1"/>
            <a:r>
              <a:rPr lang="en-US" smtClean="0"/>
              <a:t>The Object Class and Property make up the Data Element Concept (DEC) of Gene Symbol. </a:t>
            </a:r>
          </a:p>
          <a:p>
            <a:pPr eaLnBrk="1" hangingPunct="1"/>
            <a:r>
              <a:rPr lang="en-US" smtClean="0"/>
              <a:t>The class datatype String is mapped to the Representation of string in the Value Domain of java.lang.string. Java.lang.string is an example of a generic Value Domain specifically created for UML models. There is an option in the SIW to select an existing Value Domain for this reason. </a:t>
            </a:r>
          </a:p>
          <a:p>
            <a:pPr eaLnBrk="1" hangingPunct="1"/>
            <a:r>
              <a:rPr lang="en-US" smtClean="0"/>
              <a:t>The complete Common Data Element is made up of the DEC and VD. In this case the DE is named Gene Symbol java.lang.String.</a:t>
            </a:r>
          </a:p>
          <a:p>
            <a:pPr eaLnBrk="1" hangingPunct="1"/>
            <a:endParaRPr lang="en-US" smtClean="0"/>
          </a:p>
        </p:txBody>
      </p:sp>
      <p:sp>
        <p:nvSpPr>
          <p:cNvPr id="24579" name="Slide Number Placeholder 3"/>
          <p:cNvSpPr>
            <a:spLocks noGrp="1"/>
          </p:cNvSpPr>
          <p:nvPr>
            <p:ph type="sldNum" sz="quarter" idx="5"/>
          </p:nvPr>
        </p:nvSpPr>
        <p:spPr>
          <a:noFill/>
        </p:spPr>
        <p:txBody>
          <a:bodyPr/>
          <a:lstStyle/>
          <a:p>
            <a:fld id="{BCD0D24F-044B-44CC-807A-909C9DED608F}"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F16E33BE-5F35-4F3F-B7D5-69D2C9532A5F}" type="slidenum">
              <a:rPr lang="en-US" smtClean="0"/>
              <a:pPr/>
              <a:t>5</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55C32D5E-2240-42B1-8F68-400F4B1647CF}" type="slidenum">
              <a:rPr lang="en-US" smtClean="0"/>
              <a:pPr/>
              <a:t>6</a:t>
            </a:fld>
            <a:endParaRPr lang="en-US" smtClean="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r>
              <a:rPr lang="en-US" smtClean="0"/>
              <a:t>Briefly go through where these standards are stored.  GForge site, caBIG website, caDSR, and CDE Browser.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DA0BE133-43F3-42BA-B762-23CF3991CE29}" type="slidenum">
              <a:rPr lang="en-US" smtClean="0"/>
              <a:pPr/>
              <a:t>7</a:t>
            </a:fld>
            <a:endParaRPr lang="en-US"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en-US" smtClean="0"/>
              <a:t>Emphasize the REUSE of CDEs in UML models that leads to interoperability.</a:t>
            </a:r>
          </a:p>
          <a:p>
            <a:pPr eaLnBrk="1" hangingPunct="1"/>
            <a:endParaRPr lang="en-US" smtClean="0"/>
          </a:p>
          <a:p>
            <a:pPr eaLnBrk="1" hangingPunct="1"/>
            <a:r>
              <a:rPr lang="en-US" smtClean="0"/>
              <a:t>From, Presentation name “08272008_ICR_Telecon_PIR1”</a:t>
            </a:r>
          </a:p>
          <a:p>
            <a:pPr eaLnBrk="1" hangingPunct="1"/>
            <a:r>
              <a:rPr lang="en-US" smtClean="0"/>
              <a:t>Notes: </a:t>
            </a:r>
            <a:r>
              <a:rPr lang="en-GB" smtClean="0"/>
              <a:t>Here is a representation of semantically equivalent Class/attribute pairs.</a:t>
            </a:r>
          </a:p>
          <a:p>
            <a:pPr eaLnBrk="1" hangingPunct="1"/>
            <a:endParaRPr lang="en-GB" smtClean="0"/>
          </a:p>
          <a:p>
            <a:pPr eaLnBrk="1" hangingPunct="1"/>
            <a:r>
              <a:rPr lang="en-US" smtClean="0"/>
              <a:t>Show how caGrid Portal (CQL query builder) or applications like caB2B can be used to aggregate this data.</a:t>
            </a:r>
          </a:p>
          <a:p>
            <a:pPr eaLnBrk="1" hangingPunct="1"/>
            <a:r>
              <a:rPr lang="en-US" smtClean="0"/>
              <a:t>To show a CQL query of data that are aligned (standard CDEs).  Can try to aggregate data that are not quite aligned and the difficulty in doing this.  Show how many data and analytical services are available, and CDEs that are shared between applications.  </a:t>
            </a:r>
          </a:p>
          <a:p>
            <a:pPr eaLnBrk="1" hangingPunct="1"/>
            <a:endParaRPr lang="en-US" smtClean="0"/>
          </a:p>
          <a:p>
            <a:pPr eaLnBrk="1" hangingPunct="1"/>
            <a:r>
              <a:rPr lang="en-US" smtClean="0"/>
              <a:t>Mukesh: For ICR check http://www.cagrid.org/wiki/CaBIG:AnnualMeeting:2008:FederatedQueries:Live_Demo</a:t>
            </a:r>
          </a:p>
          <a:p>
            <a:pPr eaLnBrk="1" hangingPunct="1"/>
            <a:endParaRPr lang="en-GB" smtClean="0"/>
          </a:p>
          <a:p>
            <a:pPr eaLnBrk="1" hangingPunct="1"/>
            <a:endParaRPr lang="en-US" smtClean="0"/>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pPr eaLnBrk="1" hangingPunct="1"/>
            <a:r>
              <a:rPr lang="en-US" smtClean="0"/>
              <a:t>From, Presentation name “08272008_ICR_Telecon_PIR1”</a:t>
            </a:r>
          </a:p>
          <a:p>
            <a:pPr eaLnBrk="1" hangingPunct="1"/>
            <a:endParaRPr lang="en-US" smtClean="0"/>
          </a:p>
          <a:p>
            <a:pPr eaLnBrk="1" hangingPunct="1"/>
            <a:r>
              <a:rPr lang="en-GB" smtClean="0"/>
              <a:t>Notes: Use two differently named attributes to “join”/intersect two different models to gather more information. </a:t>
            </a:r>
          </a:p>
          <a:p>
            <a:pPr eaLnBrk="1" hangingPunct="1"/>
            <a:r>
              <a:rPr lang="en-GB" smtClean="0"/>
              <a:t>Use the services as complementary to each other.</a:t>
            </a:r>
          </a:p>
          <a:p>
            <a:pPr eaLnBrk="1" hangingPunct="1"/>
            <a:endParaRPr lang="en-US" smtClean="0"/>
          </a:p>
        </p:txBody>
      </p:sp>
      <p:sp>
        <p:nvSpPr>
          <p:cNvPr id="30723" name="Slide Number Placeholder 3"/>
          <p:cNvSpPr>
            <a:spLocks noGrp="1"/>
          </p:cNvSpPr>
          <p:nvPr>
            <p:ph type="sldNum" sz="quarter" idx="5"/>
          </p:nvPr>
        </p:nvSpPr>
        <p:spPr>
          <a:noFill/>
        </p:spPr>
        <p:txBody>
          <a:bodyPr/>
          <a:lstStyle/>
          <a:p>
            <a:fld id="{9267DB79-2277-4A88-ACC6-9B12C4AF400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8E1C5463-3A00-4D84-A07E-D480E3F7B8CF}" type="slidenum">
              <a:rPr lang="en-US" smtClean="0"/>
              <a:pPr/>
              <a:t>9</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US" smtClean="0"/>
              <a:t>Show how caGrid Portal (CQL query builder) or applications like caB2B can be used to aggregate this data.</a:t>
            </a:r>
          </a:p>
          <a:p>
            <a:pPr eaLnBrk="1" hangingPunct="1"/>
            <a:r>
              <a:rPr lang="en-US" smtClean="0"/>
              <a:t>To show a CQL query of data that are aligned (standard CDEs).  Can try to aggregate data that are not quite aligned and the difficulty in doing this.  Show how many data and analytical services are available, and CDEs that are shared between applications.  </a:t>
            </a:r>
          </a:p>
          <a:p>
            <a:pPr eaLnBrk="1" hangingPunct="1"/>
            <a:endParaRPr lang="en-US" smtClean="0"/>
          </a:p>
          <a:p>
            <a:pPr eaLnBrk="1" hangingPunct="1"/>
            <a:r>
              <a:rPr lang="en-US" smtClean="0"/>
              <a:t>Mukesh: For ICR check http://www.cagrid.org/wiki/CaBIG:AnnualMeeting:2008:FederatedQueries:Live_Demo</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3" descr="COVER"/>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098" name="Rectangle 2"/>
          <p:cNvSpPr>
            <a:spLocks noGrp="1" noChangeArrowheads="1"/>
          </p:cNvSpPr>
          <p:nvPr>
            <p:ph type="ctrTitle"/>
          </p:nvPr>
        </p:nvSpPr>
        <p:spPr>
          <a:xfrm>
            <a:off x="4953000" y="2133600"/>
            <a:ext cx="3810000" cy="609600"/>
          </a:xfrm>
        </p:spPr>
        <p:txBody>
          <a:bodyPr anchor="t"/>
          <a:lstStyle>
            <a:lvl1pPr algn="r">
              <a:defRPr sz="4000" b="0">
                <a:latin typeface="Arial Black" pitchFamily="34" charset="0"/>
              </a:defRPr>
            </a:lvl1pPr>
          </a:lstStyle>
          <a:p>
            <a:r>
              <a:rPr lang="en-US"/>
              <a:t>Click to edit Master title style</a:t>
            </a:r>
          </a:p>
        </p:txBody>
      </p:sp>
      <p:sp>
        <p:nvSpPr>
          <p:cNvPr id="4099" name="Rectangle 3"/>
          <p:cNvSpPr>
            <a:spLocks noGrp="1" noChangeArrowheads="1"/>
          </p:cNvSpPr>
          <p:nvPr>
            <p:ph type="subTitle" idx="1"/>
          </p:nvPr>
        </p:nvSpPr>
        <p:spPr>
          <a:xfrm>
            <a:off x="5486400" y="4191000"/>
            <a:ext cx="3200400" cy="457200"/>
          </a:xfrm>
        </p:spPr>
        <p:txBody>
          <a:bodyPr/>
          <a:lstStyle>
            <a:lvl1pPr marL="0" indent="0" algn="r">
              <a:buFontTx/>
              <a:buNone/>
              <a:defRPr sz="2000" i="1"/>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0"/>
            <a:ext cx="21145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1912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6858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1371600"/>
            <a:ext cx="8458200" cy="4953000"/>
          </a:xfrm>
        </p:spPr>
        <p:txBody>
          <a:bodyPr/>
          <a:lstStyle/>
          <a:p>
            <a:pPr lvl="0"/>
            <a:endParaRPr lang="en-US"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371600"/>
            <a:ext cx="41529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1529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3716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9" descr="INSIDE"/>
          <p:cNvPicPr>
            <a:picLocks noChangeAspect="1" noChangeArrowheads="1"/>
          </p:cNvPicPr>
          <p:nvPr userDrawn="1"/>
        </p:nvPicPr>
        <p:blipFill>
          <a:blip r:embed="rId15"/>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black">
          <a:xfrm>
            <a:off x="304800" y="0"/>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1371600"/>
            <a:ext cx="84582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Lst>
  <p:txStyles>
    <p:titleStyle>
      <a:lvl1pPr algn="l" rtl="0" eaLnBrk="0" fontAlgn="base" hangingPunct="0">
        <a:spcBef>
          <a:spcPct val="0"/>
        </a:spcBef>
        <a:spcAft>
          <a:spcPct val="0"/>
        </a:spcAft>
        <a:defRPr sz="2800" b="1">
          <a:solidFill>
            <a:srgbClr val="1C2674"/>
          </a:solidFill>
          <a:latin typeface="+mj-lt"/>
          <a:ea typeface="+mj-ea"/>
          <a:cs typeface="+mj-cs"/>
        </a:defRPr>
      </a:lvl1pPr>
      <a:lvl2pPr algn="l" rtl="0" eaLnBrk="0" fontAlgn="base" hangingPunct="0">
        <a:spcBef>
          <a:spcPct val="0"/>
        </a:spcBef>
        <a:spcAft>
          <a:spcPct val="0"/>
        </a:spcAft>
        <a:defRPr sz="2800" b="1">
          <a:solidFill>
            <a:srgbClr val="1C2674"/>
          </a:solidFill>
          <a:latin typeface="Arial" charset="0"/>
        </a:defRPr>
      </a:lvl2pPr>
      <a:lvl3pPr algn="l" rtl="0" eaLnBrk="0" fontAlgn="base" hangingPunct="0">
        <a:spcBef>
          <a:spcPct val="0"/>
        </a:spcBef>
        <a:spcAft>
          <a:spcPct val="0"/>
        </a:spcAft>
        <a:defRPr sz="2800" b="1">
          <a:solidFill>
            <a:srgbClr val="1C2674"/>
          </a:solidFill>
          <a:latin typeface="Arial" charset="0"/>
        </a:defRPr>
      </a:lvl3pPr>
      <a:lvl4pPr algn="l" rtl="0" eaLnBrk="0" fontAlgn="base" hangingPunct="0">
        <a:spcBef>
          <a:spcPct val="0"/>
        </a:spcBef>
        <a:spcAft>
          <a:spcPct val="0"/>
        </a:spcAft>
        <a:defRPr sz="2800" b="1">
          <a:solidFill>
            <a:srgbClr val="1C2674"/>
          </a:solidFill>
          <a:latin typeface="Arial" charset="0"/>
        </a:defRPr>
      </a:lvl4pPr>
      <a:lvl5pPr algn="l" rtl="0" eaLnBrk="0" fontAlgn="base" hangingPunct="0">
        <a:spcBef>
          <a:spcPct val="0"/>
        </a:spcBef>
        <a:spcAft>
          <a:spcPct val="0"/>
        </a:spcAft>
        <a:defRPr sz="2800" b="1">
          <a:solidFill>
            <a:srgbClr val="1C2674"/>
          </a:solidFill>
          <a:latin typeface="Arial" charset="0"/>
        </a:defRPr>
      </a:lvl5pPr>
      <a:lvl6pPr marL="457200" algn="l" rtl="0" fontAlgn="base">
        <a:spcBef>
          <a:spcPct val="0"/>
        </a:spcBef>
        <a:spcAft>
          <a:spcPct val="0"/>
        </a:spcAft>
        <a:defRPr sz="2800" b="1">
          <a:solidFill>
            <a:srgbClr val="1C2674"/>
          </a:solidFill>
          <a:latin typeface="Arial" charset="0"/>
        </a:defRPr>
      </a:lvl6pPr>
      <a:lvl7pPr marL="914400" algn="l" rtl="0" fontAlgn="base">
        <a:spcBef>
          <a:spcPct val="0"/>
        </a:spcBef>
        <a:spcAft>
          <a:spcPct val="0"/>
        </a:spcAft>
        <a:defRPr sz="2800" b="1">
          <a:solidFill>
            <a:srgbClr val="1C2674"/>
          </a:solidFill>
          <a:latin typeface="Arial" charset="0"/>
        </a:defRPr>
      </a:lvl7pPr>
      <a:lvl8pPr marL="1371600" algn="l" rtl="0" fontAlgn="base">
        <a:spcBef>
          <a:spcPct val="0"/>
        </a:spcBef>
        <a:spcAft>
          <a:spcPct val="0"/>
        </a:spcAft>
        <a:defRPr sz="2800" b="1">
          <a:solidFill>
            <a:srgbClr val="1C2674"/>
          </a:solidFill>
          <a:latin typeface="Arial" charset="0"/>
        </a:defRPr>
      </a:lvl8pPr>
      <a:lvl9pPr marL="1828800" algn="l" rtl="0" fontAlgn="base">
        <a:spcBef>
          <a:spcPct val="0"/>
        </a:spcBef>
        <a:spcAft>
          <a:spcPct val="0"/>
        </a:spcAft>
        <a:defRPr sz="2800" b="1">
          <a:solidFill>
            <a:srgbClr val="1C2674"/>
          </a:solidFill>
          <a:latin typeface="Arial" charset="0"/>
        </a:defRPr>
      </a:lvl9pPr>
    </p:titleStyle>
    <p:bodyStyle>
      <a:lvl1pPr marL="342900" indent="-342900" algn="l" rtl="0" eaLnBrk="0" fontAlgn="base" hangingPunct="0">
        <a:spcBef>
          <a:spcPct val="20000"/>
        </a:spcBef>
        <a:spcAft>
          <a:spcPct val="0"/>
        </a:spcAft>
        <a:buClr>
          <a:srgbClr val="00AAF6"/>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AAF6"/>
        </a:buClr>
        <a:buChar char="•"/>
        <a:defRPr sz="2800">
          <a:solidFill>
            <a:schemeClr val="tx1"/>
          </a:solidFill>
          <a:latin typeface="+mn-lt"/>
        </a:defRPr>
      </a:lvl2pPr>
      <a:lvl3pPr marL="1143000" indent="-228600" algn="l" rtl="0" eaLnBrk="0" fontAlgn="base" hangingPunct="0">
        <a:spcBef>
          <a:spcPct val="20000"/>
        </a:spcBef>
        <a:spcAft>
          <a:spcPct val="0"/>
        </a:spcAft>
        <a:buClr>
          <a:srgbClr val="00AAF6"/>
        </a:buClr>
        <a:buChar char="•"/>
        <a:defRPr sz="1600">
          <a:solidFill>
            <a:schemeClr val="tx1"/>
          </a:solidFill>
          <a:latin typeface="+mn-lt"/>
        </a:defRPr>
      </a:lvl3pPr>
      <a:lvl4pPr marL="1600200" indent="-228600" algn="l" rtl="0" eaLnBrk="0" fontAlgn="base" hangingPunct="0">
        <a:spcBef>
          <a:spcPct val="20000"/>
        </a:spcBef>
        <a:spcAft>
          <a:spcPct val="0"/>
        </a:spcAft>
        <a:buClr>
          <a:srgbClr val="00AAF6"/>
        </a:buClr>
        <a:buChar char="•"/>
        <a:defRPr sz="1400">
          <a:solidFill>
            <a:schemeClr val="tx1"/>
          </a:solidFill>
          <a:latin typeface="+mn-lt"/>
        </a:defRPr>
      </a:lvl4pPr>
      <a:lvl5pPr marL="2057400" indent="-228600" algn="l" rtl="0" eaLnBrk="0" fontAlgn="base" hangingPunct="0">
        <a:spcBef>
          <a:spcPct val="20000"/>
        </a:spcBef>
        <a:spcAft>
          <a:spcPct val="0"/>
        </a:spcAft>
        <a:buClr>
          <a:srgbClr val="00AAF6"/>
        </a:buClr>
        <a:buChar char="•"/>
        <a:defRPr sz="1400">
          <a:solidFill>
            <a:schemeClr val="tx1"/>
          </a:solidFill>
          <a:latin typeface="+mn-lt"/>
        </a:defRPr>
      </a:lvl5pPr>
      <a:lvl6pPr marL="2514600" indent="-228600" algn="l" rtl="0" fontAlgn="base">
        <a:spcBef>
          <a:spcPct val="20000"/>
        </a:spcBef>
        <a:spcAft>
          <a:spcPct val="0"/>
        </a:spcAft>
        <a:buClr>
          <a:srgbClr val="00AAF6"/>
        </a:buClr>
        <a:buChar char="•"/>
        <a:defRPr sz="1400">
          <a:solidFill>
            <a:schemeClr val="tx1"/>
          </a:solidFill>
          <a:latin typeface="+mn-lt"/>
        </a:defRPr>
      </a:lvl6pPr>
      <a:lvl7pPr marL="2971800" indent="-228600" algn="l" rtl="0" fontAlgn="base">
        <a:spcBef>
          <a:spcPct val="20000"/>
        </a:spcBef>
        <a:spcAft>
          <a:spcPct val="0"/>
        </a:spcAft>
        <a:buClr>
          <a:srgbClr val="00AAF6"/>
        </a:buClr>
        <a:buChar char="•"/>
        <a:defRPr sz="1400">
          <a:solidFill>
            <a:schemeClr val="tx1"/>
          </a:solidFill>
          <a:latin typeface="+mn-lt"/>
        </a:defRPr>
      </a:lvl7pPr>
      <a:lvl8pPr marL="3429000" indent="-228600" algn="l" rtl="0" fontAlgn="base">
        <a:spcBef>
          <a:spcPct val="20000"/>
        </a:spcBef>
        <a:spcAft>
          <a:spcPct val="0"/>
        </a:spcAft>
        <a:buClr>
          <a:srgbClr val="00AAF6"/>
        </a:buClr>
        <a:buChar char="•"/>
        <a:defRPr sz="1400">
          <a:solidFill>
            <a:schemeClr val="tx1"/>
          </a:solidFill>
          <a:latin typeface="+mn-lt"/>
        </a:defRPr>
      </a:lvl8pPr>
      <a:lvl9pPr marL="3886200" indent="-228600" algn="l" rtl="0" fontAlgn="base">
        <a:spcBef>
          <a:spcPct val="20000"/>
        </a:spcBef>
        <a:spcAft>
          <a:spcPct val="0"/>
        </a:spcAft>
        <a:buClr>
          <a:srgbClr val="00AAF6"/>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hyperlink" Target="mailto:Freimuth.Robert@mayo.edu" TargetMode="External"/><Relationship Id="rId13" Type="http://schemas.openxmlformats.org/officeDocument/2006/relationships/hyperlink" Target="mailto:Lewis.Frey@hsc.utah.edu" TargetMode="External"/><Relationship Id="rId3" Type="http://schemas.openxmlformats.org/officeDocument/2006/relationships/hyperlink" Target="https://gforge.nci.nih.gov/docman/?group_id=317" TargetMode="External"/><Relationship Id="rId7" Type="http://schemas.openxmlformats.org/officeDocument/2006/relationships/hyperlink" Target="mailto:lynne@crch.hawaii.edu" TargetMode="External"/><Relationship Id="rId12" Type="http://schemas.openxmlformats.org/officeDocument/2006/relationships/hyperlink" Target="mailto:swturner@ucdavis.edu"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hyperlink" Target="https://cabig.nci.nih.gov/workspaces/VCDE/Data_Standards/CDE_Standard_Review_Process_mar2505.pdf" TargetMode="External"/><Relationship Id="rId11" Type="http://schemas.openxmlformats.org/officeDocument/2006/relationships/hyperlink" Target="mailto:bes23@georgetown.edu" TargetMode="External"/><Relationship Id="rId5" Type="http://schemas.openxmlformats.org/officeDocument/2006/relationships/hyperlink" Target="https://cabig.nci.nih.gov/workspaces/VCDE/Data_Standards/" TargetMode="External"/><Relationship Id="rId10" Type="http://schemas.openxmlformats.org/officeDocument/2006/relationships/hyperlink" Target="mailto:Sharmam@pathology.wustl.edu" TargetMode="External"/><Relationship Id="rId4" Type="http://schemas.openxmlformats.org/officeDocument/2006/relationships/hyperlink" Target="https://cabig.nci.nih.gov/workspaces/VCDE/work_groups/cde-leadership-work-group/" TargetMode="External"/><Relationship Id="rId9" Type="http://schemas.openxmlformats.org/officeDocument/2006/relationships/hyperlink" Target="mailto:salvatore.mungal@duke.edu"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6"/>
          <p:cNvSpPr>
            <a:spLocks noGrp="1" noChangeArrowheads="1"/>
          </p:cNvSpPr>
          <p:nvPr>
            <p:ph type="ctrTitle"/>
          </p:nvPr>
        </p:nvSpPr>
        <p:spPr>
          <a:xfrm>
            <a:off x="5181600" y="2362200"/>
            <a:ext cx="4114800" cy="1828800"/>
          </a:xfrm>
        </p:spPr>
        <p:txBody>
          <a:bodyPr/>
          <a:lstStyle/>
          <a:p>
            <a:pPr algn="l" eaLnBrk="1" hangingPunct="1"/>
            <a:r>
              <a:rPr lang="en-US" sz="2800" dirty="0" smtClean="0"/>
              <a:t>CDE Leadership Group Introduction to ICR Workspace</a:t>
            </a:r>
          </a:p>
        </p:txBody>
      </p:sp>
      <p:sp>
        <p:nvSpPr>
          <p:cNvPr id="17410" name="Text Box 7"/>
          <p:cNvSpPr txBox="1">
            <a:spLocks noChangeArrowheads="1"/>
          </p:cNvSpPr>
          <p:nvPr/>
        </p:nvSpPr>
        <p:spPr bwMode="auto">
          <a:xfrm>
            <a:off x="5334000" y="4724400"/>
            <a:ext cx="3429000" cy="907941"/>
          </a:xfrm>
          <a:prstGeom prst="rect">
            <a:avLst/>
          </a:prstGeom>
          <a:noFill/>
          <a:ln w="9525">
            <a:noFill/>
            <a:miter lim="800000"/>
            <a:headEnd/>
            <a:tailEnd/>
          </a:ln>
        </p:spPr>
        <p:txBody>
          <a:bodyPr>
            <a:spAutoFit/>
          </a:bodyPr>
          <a:lstStyle/>
          <a:p>
            <a:pPr algn="r">
              <a:spcBef>
                <a:spcPct val="50000"/>
              </a:spcBef>
            </a:pPr>
            <a:r>
              <a:rPr lang="en-US" sz="2400" b="1" dirty="0">
                <a:solidFill>
                  <a:schemeClr val="bg2"/>
                </a:solidFill>
              </a:rPr>
              <a:t>Mukesh Sharma</a:t>
            </a:r>
            <a:r>
              <a:rPr lang="en-US" sz="1400" dirty="0">
                <a:solidFill>
                  <a:schemeClr val="bg2"/>
                </a:solidFill>
              </a:rPr>
              <a:t/>
            </a:r>
            <a:br>
              <a:rPr lang="en-US" sz="1400" dirty="0">
                <a:solidFill>
                  <a:schemeClr val="bg2"/>
                </a:solidFill>
              </a:rPr>
            </a:br>
            <a:endParaRPr lang="en-US" sz="800" dirty="0">
              <a:solidFill>
                <a:schemeClr val="bg2"/>
              </a:solidFill>
            </a:endParaRPr>
          </a:p>
          <a:p>
            <a:pPr algn="r">
              <a:spcBef>
                <a:spcPct val="50000"/>
              </a:spcBef>
            </a:pPr>
            <a:r>
              <a:rPr lang="en-US" sz="1400" b="1" dirty="0">
                <a:solidFill>
                  <a:schemeClr val="bg2"/>
                </a:solidFill>
              </a:rPr>
              <a:t>12/10/2008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533400" y="0"/>
            <a:ext cx="6324600" cy="1143000"/>
          </a:xfrm>
        </p:spPr>
        <p:txBody>
          <a:bodyPr/>
          <a:lstStyle/>
          <a:p>
            <a:pPr eaLnBrk="1" hangingPunct="1"/>
            <a:r>
              <a:rPr lang="en-US" sz="2000" dirty="0" smtClean="0"/>
              <a:t>Data </a:t>
            </a:r>
            <a:r>
              <a:rPr lang="en-US" sz="2000" dirty="0" smtClean="0"/>
              <a:t>aggregation from </a:t>
            </a:r>
            <a:r>
              <a:rPr lang="en-US" sz="2000" dirty="0" err="1" smtClean="0"/>
              <a:t>caBIO</a:t>
            </a:r>
            <a:r>
              <a:rPr lang="en-US" sz="2000" dirty="0" smtClean="0"/>
              <a:t> and grid PIR</a:t>
            </a:r>
          </a:p>
        </p:txBody>
      </p:sp>
      <p:sp>
        <p:nvSpPr>
          <p:cNvPr id="4" name="Rectangle 3"/>
          <p:cNvSpPr/>
          <p:nvPr/>
        </p:nvSpPr>
        <p:spPr>
          <a:xfrm>
            <a:off x="0" y="1066800"/>
            <a:ext cx="8915400" cy="646331"/>
          </a:xfrm>
          <a:prstGeom prst="rect">
            <a:avLst/>
          </a:prstGeom>
        </p:spPr>
        <p:txBody>
          <a:bodyPr wrap="square">
            <a:spAutoFit/>
          </a:bodyPr>
          <a:lstStyle/>
          <a:p>
            <a:r>
              <a:rPr lang="en-US" dirty="0" smtClean="0"/>
              <a:t>For the protein BRCA1_HUMAN identify the zinc finger region and all the nucleic acid sequence information.</a:t>
            </a:r>
            <a:endParaRPr lang="en-US" dirty="0"/>
          </a:p>
        </p:txBody>
      </p:sp>
      <p:pic>
        <p:nvPicPr>
          <p:cNvPr id="2" name="Picture 3"/>
          <p:cNvPicPr>
            <a:picLocks noChangeAspect="1" noChangeArrowheads="1"/>
          </p:cNvPicPr>
          <p:nvPr/>
        </p:nvPicPr>
        <p:blipFill>
          <a:blip r:embed="rId3"/>
          <a:srcRect/>
          <a:stretch>
            <a:fillRect/>
          </a:stretch>
        </p:blipFill>
        <p:spPr bwMode="auto">
          <a:xfrm>
            <a:off x="990600" y="1676400"/>
            <a:ext cx="6943240"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mtClean="0"/>
              <a:t>CDE Leadership Group Goals</a:t>
            </a:r>
          </a:p>
        </p:txBody>
      </p:sp>
      <p:sp>
        <p:nvSpPr>
          <p:cNvPr id="35842" name="Rectangle 4"/>
          <p:cNvSpPr>
            <a:spLocks noGrp="1" noChangeArrowheads="1"/>
          </p:cNvSpPr>
          <p:nvPr>
            <p:ph type="body" idx="1"/>
          </p:nvPr>
        </p:nvSpPr>
        <p:spPr>
          <a:xfrm>
            <a:off x="304800" y="1524000"/>
            <a:ext cx="8458200" cy="5181600"/>
          </a:xfrm>
        </p:spPr>
        <p:txBody>
          <a:bodyPr/>
          <a:lstStyle/>
          <a:p>
            <a:pPr eaLnBrk="1" hangingPunct="1"/>
            <a:r>
              <a:rPr lang="en-US" altLang="ja-JP" sz="1800" smtClean="0">
                <a:ea typeface="ＭＳ Ｐゴシック" pitchFamily="34" charset="-128"/>
              </a:rPr>
              <a:t>The CDE Leadership Group is an effort within the VCDE Workspace to identify commonly used CDEs to validate as caBIG</a:t>
            </a:r>
            <a:r>
              <a:rPr lang="en-US" altLang="ja-JP" sz="1800" baseline="30000" smtClean="0">
                <a:ea typeface="ＭＳ Ｐゴシック" pitchFamily="34" charset="-128"/>
                <a:cs typeface="Arial" charset="0"/>
              </a:rPr>
              <a:t>®</a:t>
            </a:r>
            <a:r>
              <a:rPr lang="en-US" altLang="ja-JP" sz="1800" smtClean="0">
                <a:ea typeface="ＭＳ Ｐゴシック" pitchFamily="34" charset="-128"/>
              </a:rPr>
              <a:t> standards for reuse.</a:t>
            </a:r>
            <a:br>
              <a:rPr lang="en-US" altLang="ja-JP" sz="1800" smtClean="0">
                <a:ea typeface="ＭＳ Ｐゴシック" pitchFamily="34" charset="-128"/>
              </a:rPr>
            </a:br>
            <a:endParaRPr lang="en-US" altLang="ja-JP" sz="1800" smtClean="0">
              <a:ea typeface="ＭＳ Ｐゴシック" pitchFamily="34" charset="-128"/>
            </a:endParaRPr>
          </a:p>
          <a:p>
            <a:pPr eaLnBrk="1" hangingPunct="1"/>
            <a:r>
              <a:rPr lang="en-US" altLang="ja-JP" sz="1800" smtClean="0">
                <a:ea typeface="ＭＳ Ｐゴシック" pitchFamily="34" charset="-128"/>
              </a:rPr>
              <a:t>Goals of the CDE Leadership Group include:</a:t>
            </a:r>
          </a:p>
          <a:p>
            <a:pPr lvl="1" eaLnBrk="1" hangingPunct="1"/>
            <a:r>
              <a:rPr lang="en-US" altLang="ja-JP" sz="1800" smtClean="0">
                <a:ea typeface="ＭＳ Ｐゴシック" pitchFamily="34" charset="-128"/>
              </a:rPr>
              <a:t>Bring forward reusable CDEs from caBIG</a:t>
            </a:r>
            <a:r>
              <a:rPr lang="en-US" altLang="ja-JP" sz="1800" baseline="30000" smtClean="0">
                <a:ea typeface="ＭＳ Ｐゴシック" pitchFamily="34" charset="-128"/>
              </a:rPr>
              <a:t>®</a:t>
            </a:r>
            <a:r>
              <a:rPr lang="en-US" altLang="ja-JP" sz="1800" smtClean="0">
                <a:ea typeface="ＭＳ Ｐゴシック" pitchFamily="34" charset="-128"/>
              </a:rPr>
              <a:t> Domain Workspaces</a:t>
            </a:r>
          </a:p>
          <a:p>
            <a:pPr lvl="1" eaLnBrk="1" hangingPunct="1"/>
            <a:r>
              <a:rPr lang="en-US" altLang="ja-JP" sz="1800" smtClean="0">
                <a:ea typeface="ＭＳ Ｐゴシック" pitchFamily="34" charset="-128"/>
              </a:rPr>
              <a:t>Make reuse of CDEs easier for developers and to ensure that high impact CDEs are brought forward for standard use in caBIG</a:t>
            </a:r>
            <a:r>
              <a:rPr lang="en-US" altLang="ja-JP" sz="1800" baseline="30000" smtClean="0">
                <a:ea typeface="ＭＳ Ｐゴシック" pitchFamily="34" charset="-128"/>
              </a:rPr>
              <a:t>®</a:t>
            </a:r>
            <a:r>
              <a:rPr lang="en-US" altLang="ja-JP" sz="1800" smtClean="0">
                <a:ea typeface="ＭＳ Ｐゴシック" pitchFamily="34" charset="-128"/>
              </a:rPr>
              <a:t> to achieve semantic interoperability.</a:t>
            </a:r>
          </a:p>
          <a:p>
            <a:pPr lvl="1" eaLnBrk="1" hangingPunct="1"/>
            <a:r>
              <a:rPr lang="en-US" altLang="ja-JP" sz="1800" smtClean="0">
                <a:ea typeface="ＭＳ Ｐゴシック" pitchFamily="34" charset="-128"/>
              </a:rPr>
              <a:t>Provide VCDE mentors with information on advising developers on CDE reuse.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0" y="0"/>
            <a:ext cx="6858000" cy="1143000"/>
          </a:xfrm>
        </p:spPr>
        <p:txBody>
          <a:bodyPr/>
          <a:lstStyle/>
          <a:p>
            <a:pPr eaLnBrk="1" hangingPunct="1"/>
            <a:r>
              <a:rPr lang="en-US" dirty="0" smtClean="0"/>
              <a:t>We would like ICR WS to help us bring standards forward</a:t>
            </a:r>
          </a:p>
        </p:txBody>
      </p:sp>
      <p:sp>
        <p:nvSpPr>
          <p:cNvPr id="37890" name="Rectangle 3"/>
          <p:cNvSpPr>
            <a:spLocks noGrp="1" noChangeArrowheads="1"/>
          </p:cNvSpPr>
          <p:nvPr>
            <p:ph type="body" idx="1"/>
          </p:nvPr>
        </p:nvSpPr>
        <p:spPr>
          <a:xfrm>
            <a:off x="228600" y="1447800"/>
            <a:ext cx="8458200" cy="4953000"/>
          </a:xfrm>
        </p:spPr>
        <p:txBody>
          <a:bodyPr/>
          <a:lstStyle/>
          <a:p>
            <a:pPr eaLnBrk="1" hangingPunct="1"/>
            <a:r>
              <a:rPr lang="en-US" sz="1800" dirty="0" smtClean="0"/>
              <a:t>DATA STANDARDS (Model objects and attributes and CDEs) identified in ICR Workspace.  </a:t>
            </a:r>
          </a:p>
          <a:p>
            <a:pPr lvl="2" eaLnBrk="1" hangingPunct="1"/>
            <a:endParaRPr lang="en-US" sz="900" dirty="0" smtClean="0"/>
          </a:p>
          <a:p>
            <a:pPr lvl="2" eaLnBrk="1" hangingPunct="1"/>
            <a:r>
              <a:rPr lang="en-US" sz="1800" dirty="0" smtClean="0"/>
              <a:t>Through re-use  in ICR WS applications (</a:t>
            </a:r>
            <a:r>
              <a:rPr lang="en-US" sz="1800" dirty="0" err="1" smtClean="0"/>
              <a:t>eg</a:t>
            </a:r>
            <a:r>
              <a:rPr lang="en-US" sz="1800" dirty="0" smtClean="0"/>
              <a:t>, </a:t>
            </a:r>
            <a:r>
              <a:rPr lang="en-US" sz="1800" dirty="0" err="1" smtClean="0"/>
              <a:t>caArray</a:t>
            </a:r>
            <a:r>
              <a:rPr lang="en-US" sz="1800" dirty="0" smtClean="0"/>
              <a:t>, </a:t>
            </a:r>
            <a:r>
              <a:rPr lang="en-US" sz="1800" dirty="0" err="1" smtClean="0"/>
              <a:t>caBIO</a:t>
            </a:r>
            <a:r>
              <a:rPr lang="en-US" sz="1800" dirty="0" smtClean="0"/>
              <a:t>, </a:t>
            </a:r>
            <a:r>
              <a:rPr lang="en-US" sz="1800" dirty="0" err="1" smtClean="0"/>
              <a:t>gridPIR</a:t>
            </a:r>
            <a:r>
              <a:rPr lang="en-US" sz="1800" dirty="0" smtClean="0"/>
              <a:t>, </a:t>
            </a:r>
            <a:r>
              <a:rPr lang="en-US" sz="1800" dirty="0" err="1" smtClean="0"/>
              <a:t>caFE</a:t>
            </a:r>
            <a:r>
              <a:rPr lang="en-US" sz="1800" dirty="0" smtClean="0"/>
              <a:t>, </a:t>
            </a:r>
            <a:r>
              <a:rPr lang="en-US" sz="1800" dirty="0" err="1" smtClean="0"/>
              <a:t>GenePattern</a:t>
            </a:r>
            <a:r>
              <a:rPr lang="en-US" sz="1800" dirty="0" smtClean="0"/>
              <a:t>).</a:t>
            </a:r>
          </a:p>
          <a:p>
            <a:pPr lvl="2" eaLnBrk="1" hangingPunct="1"/>
            <a:r>
              <a:rPr lang="en-US" sz="1800" dirty="0" smtClean="0"/>
              <a:t>Information Representation WG’s ICR</a:t>
            </a:r>
            <a:r>
              <a:rPr lang="en-US" sz="900" dirty="0" smtClean="0"/>
              <a:t> </a:t>
            </a:r>
            <a:r>
              <a:rPr lang="en-US" sz="1800" dirty="0" smtClean="0"/>
              <a:t>DAM development</a:t>
            </a:r>
          </a:p>
          <a:p>
            <a:pPr lvl="2" eaLnBrk="1" hangingPunct="1"/>
            <a:r>
              <a:rPr lang="en-US" sz="1800" dirty="0" smtClean="0"/>
              <a:t>Inter and intra workspace and governance collaboration</a:t>
            </a:r>
          </a:p>
          <a:p>
            <a:pPr lvl="2" eaLnBrk="1" hangingPunct="1">
              <a:buFontTx/>
              <a:buNone/>
            </a:pPr>
            <a:endParaRPr lang="en-US" sz="1800" dirty="0" smtClean="0"/>
          </a:p>
          <a:p>
            <a:pPr eaLnBrk="1" hangingPunct="1"/>
            <a:r>
              <a:rPr lang="en-US" sz="1800" dirty="0" smtClean="0"/>
              <a:t>DATA STANDARDS (Object Models and CDEs) identified by High Impact CDE Identification (effort within the VCDE WS).</a:t>
            </a:r>
          </a:p>
          <a:p>
            <a:pPr eaLnBrk="1" hangingPunct="1"/>
            <a:endParaRPr lang="en-US" sz="1800" dirty="0" smtClean="0"/>
          </a:p>
          <a:p>
            <a:pPr eaLnBrk="1" hangingPunct="1"/>
            <a:r>
              <a:rPr lang="en-US" sz="1800" dirty="0" smtClean="0"/>
              <a:t>Other suggestions from ICR WS?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p:txBody>
          <a:bodyPr/>
          <a:lstStyle/>
          <a:p>
            <a:pPr eaLnBrk="1" hangingPunct="1"/>
            <a:r>
              <a:rPr lang="en-US" smtClean="0"/>
              <a:t>High Impact CDE Identification</a:t>
            </a:r>
          </a:p>
        </p:txBody>
      </p:sp>
      <p:sp>
        <p:nvSpPr>
          <p:cNvPr id="39938" name="Content Placeholder 2"/>
          <p:cNvSpPr>
            <a:spLocks noGrp="1"/>
          </p:cNvSpPr>
          <p:nvPr>
            <p:ph idx="4294967295"/>
          </p:nvPr>
        </p:nvSpPr>
        <p:spPr>
          <a:xfrm>
            <a:off x="228600" y="1295400"/>
            <a:ext cx="8458200" cy="4343400"/>
          </a:xfrm>
        </p:spPr>
        <p:txBody>
          <a:bodyPr/>
          <a:lstStyle/>
          <a:p>
            <a:pPr eaLnBrk="1" hangingPunct="1"/>
            <a:r>
              <a:rPr lang="en-US" sz="1800" smtClean="0"/>
              <a:t>CDEs designated as caBIG Standards by the </a:t>
            </a:r>
            <a:r>
              <a:rPr lang="en-US" altLang="ja-JP" sz="1600" smtClean="0">
                <a:ea typeface="ＭＳ Ｐゴシック" pitchFamily="34" charset="-128"/>
              </a:rPr>
              <a:t>caBIG</a:t>
            </a:r>
            <a:r>
              <a:rPr lang="en-US" altLang="ja-JP" sz="1600" baseline="30000" smtClean="0">
                <a:ea typeface="ＭＳ Ｐゴシック" pitchFamily="34" charset="-128"/>
                <a:cs typeface="Arial" charset="0"/>
              </a:rPr>
              <a:t>®</a:t>
            </a:r>
            <a:r>
              <a:rPr lang="en-US" sz="1800" smtClean="0"/>
              <a:t> Community should be reused.</a:t>
            </a:r>
          </a:p>
          <a:p>
            <a:pPr eaLnBrk="1" hangingPunct="1">
              <a:buFontTx/>
              <a:buNone/>
            </a:pPr>
            <a:endParaRPr lang="en-US" sz="1800" smtClean="0"/>
          </a:p>
          <a:p>
            <a:pPr eaLnBrk="1" hangingPunct="1"/>
            <a:r>
              <a:rPr lang="en-US" sz="1800" smtClean="0"/>
              <a:t>‘High impact’ CDEs are CDEs that are pervasive through many developer projects and are ‘touch points’ for semantic interoperability. </a:t>
            </a:r>
          </a:p>
          <a:p>
            <a:pPr eaLnBrk="1" hangingPunct="1">
              <a:buFontTx/>
              <a:buNone/>
            </a:pPr>
            <a:endParaRPr lang="en-US" sz="1800" smtClean="0"/>
          </a:p>
          <a:p>
            <a:pPr eaLnBrk="1" hangingPunct="1"/>
            <a:r>
              <a:rPr lang="en-US" sz="1800" smtClean="0"/>
              <a:t>To permit interoperability, the classes and attributes in the UML models for different applications should be semantically annotated to be the same.</a:t>
            </a:r>
          </a:p>
          <a:p>
            <a:pPr eaLnBrk="1" hangingPunct="1">
              <a:buFontTx/>
              <a:buNone/>
            </a:pPr>
            <a:endParaRPr lang="en-US" sz="1800" smtClean="0"/>
          </a:p>
          <a:p>
            <a:pPr eaLnBrk="1" hangingPunct="1"/>
            <a:r>
              <a:rPr lang="en-US" sz="1800" smtClean="0"/>
              <a:t>Some examples of high impact CDEs include those where the object class is biospecimen, genes or gene products.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1"/>
          <p:cNvSpPr>
            <a:spLocks noGrp="1" noChangeArrowheads="1"/>
          </p:cNvSpPr>
          <p:nvPr>
            <p:ph type="title"/>
          </p:nvPr>
        </p:nvSpPr>
        <p:spPr/>
        <p:txBody>
          <a:bodyPr/>
          <a:lstStyle/>
          <a:p>
            <a:pPr eaLnBrk="1" hangingPunct="1"/>
            <a:r>
              <a:rPr lang="en-US" smtClean="0"/>
              <a:t>High Impact Information for ICR WS</a:t>
            </a:r>
            <a:br>
              <a:rPr lang="en-US" smtClean="0"/>
            </a:br>
            <a:r>
              <a:rPr lang="en-US" smtClean="0"/>
              <a:t>(Manual review)</a:t>
            </a:r>
          </a:p>
        </p:txBody>
      </p:sp>
      <p:graphicFrame>
        <p:nvGraphicFramePr>
          <p:cNvPr id="48132" name="Group 4"/>
          <p:cNvGraphicFramePr>
            <a:graphicFrameLocks noGrp="1"/>
          </p:cNvGraphicFramePr>
          <p:nvPr>
            <p:ph idx="1"/>
          </p:nvPr>
        </p:nvGraphicFramePr>
        <p:xfrm>
          <a:off x="304800" y="1600200"/>
          <a:ext cx="8458200" cy="4587874"/>
        </p:xfrm>
        <a:graphic>
          <a:graphicData uri="http://schemas.openxmlformats.org/drawingml/2006/table">
            <a:tbl>
              <a:tblPr/>
              <a:tblGrid>
                <a:gridCol w="3243263"/>
                <a:gridCol w="1106487"/>
                <a:gridCol w="3009900"/>
                <a:gridCol w="1098550"/>
              </a:tblGrid>
              <a:tr h="1120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Information Captured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No. Of Models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Information Captured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No. Of Models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99"/>
                    </a:solidFill>
                  </a:tcPr>
                </a:tc>
              </a:tr>
              <a:tr h="29686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rPr>
                        <a:t>Participant</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rPr>
                        <a:t>22</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Genomic Identifier</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7</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r>
              <a:tr h="2952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Protocol</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19</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Metadata</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7</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r>
              <a:tr h="2952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Biospecimen/Specimen</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19</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Participant Sex</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7</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r>
              <a:tr h="29686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Organization/institution</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14</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Species</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6</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r>
              <a:tr h="2952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Address</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12</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Treatment</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6</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r>
              <a:tr h="2952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Person</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12</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Chromosome</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5</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r>
              <a:tr h="29686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Participant Ethnicity</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10</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Disease/Tumor</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5</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r>
              <a:tr h="38893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Diagnosis-histologic, clinical</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8</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Image</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5</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r>
              <a:tr h="41433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Organism</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8</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Participant First Name / Last Name</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5</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r>
              <a:tr h="29686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Patient</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8</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Protein</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5</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r>
              <a:tr h="2952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Gene</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charset="0"/>
                        </a:rPr>
                        <a:t>7</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Study</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rPr>
                        <a:t>5</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CC"/>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high impact CDEs for ICR</a:t>
            </a:r>
            <a:br>
              <a:rPr lang="en-US" smtClean="0"/>
            </a:br>
            <a:r>
              <a:rPr lang="en-US" smtClean="0"/>
              <a:t>(Automated approach)</a:t>
            </a:r>
          </a:p>
        </p:txBody>
      </p:sp>
      <p:graphicFrame>
        <p:nvGraphicFramePr>
          <p:cNvPr id="4" name="Table Placeholder 3"/>
          <p:cNvGraphicFramePr>
            <a:graphicFrameLocks noGrp="1"/>
          </p:cNvGraphicFramePr>
          <p:nvPr>
            <p:ph type="tbl" idx="1"/>
          </p:nvPr>
        </p:nvGraphicFramePr>
        <p:xfrm>
          <a:off x="76200" y="1143000"/>
          <a:ext cx="9067800" cy="3992880"/>
        </p:xfrm>
        <a:graphic>
          <a:graphicData uri="http://schemas.openxmlformats.org/drawingml/2006/table">
            <a:tbl>
              <a:tblPr firstRow="1" bandRow="1">
                <a:tableStyleId>{5C22544A-7EE6-4342-B048-85BDC9FD1C3A}</a:tableStyleId>
              </a:tblPr>
              <a:tblGrid>
                <a:gridCol w="6096000"/>
                <a:gridCol w="1219200"/>
                <a:gridCol w="685800"/>
                <a:gridCol w="1066800"/>
              </a:tblGrid>
              <a:tr h="4068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mn-cs"/>
                        </a:rPr>
                        <a:t>CDE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Arial" charset="0"/>
                        <a:ea typeface="+mn-ea"/>
                        <a:cs typeface="+mn-cs"/>
                      </a:endParaRPr>
                    </a:p>
                  </a:txBody>
                  <a:tcPr marL="9525" marR="9525" marT="9525" marB="0" anchor="b">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chemeClr val="tx1"/>
                          </a:solidFill>
                          <a:effectLst/>
                          <a:latin typeface="Arial" charset="0"/>
                          <a:ea typeface="+mn-ea"/>
                          <a:cs typeface="+mn-cs"/>
                        </a:rPr>
                        <a:t>CDE Public </a:t>
                      </a:r>
                      <a:r>
                        <a:rPr kumimoji="0" lang="en-US" sz="1400" b="1" i="0" u="none" strike="noStrike" kern="1200" cap="none" normalizeH="0" baseline="0" dirty="0" smtClean="0">
                          <a:ln>
                            <a:noFill/>
                          </a:ln>
                          <a:solidFill>
                            <a:schemeClr val="tx1"/>
                          </a:solidFill>
                          <a:effectLst/>
                          <a:latin typeface="Arial" charset="0"/>
                          <a:ea typeface="+mn-ea"/>
                          <a:cs typeface="+mn-cs"/>
                        </a:rPr>
                        <a:t>ID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Arial" charset="0"/>
                        <a:ea typeface="+mn-ea"/>
                        <a:cs typeface="+mn-cs"/>
                      </a:endParaRPr>
                    </a:p>
                  </a:txBody>
                  <a:tcPr marL="9525" marR="9525" marT="9525" marB="0" anchor="b">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chemeClr val="tx1"/>
                          </a:solidFill>
                          <a:effectLst/>
                          <a:latin typeface="Arial" charset="0"/>
                          <a:ea typeface="+mn-ea"/>
                          <a:cs typeface="+mn-cs"/>
                        </a:rPr>
                        <a:t>Reused </a:t>
                      </a:r>
                      <a:r>
                        <a:rPr kumimoji="0" lang="en-US" sz="1400" b="1" i="0" u="none" strike="noStrike" kern="1200" cap="none" normalizeH="0" baseline="0" dirty="0" smtClean="0">
                          <a:ln>
                            <a:noFill/>
                          </a:ln>
                          <a:solidFill>
                            <a:schemeClr val="tx1"/>
                          </a:solidFill>
                          <a:effectLst/>
                          <a:latin typeface="Arial" charset="0"/>
                          <a:ea typeface="+mn-ea"/>
                          <a:cs typeface="+mn-cs"/>
                        </a:rPr>
                        <a:t>in no.</a:t>
                      </a:r>
                      <a:endParaRPr kumimoji="0" lang="en-US" sz="1400" b="1" i="0" u="none" strike="noStrike" kern="1200" cap="none" normalizeH="0" baseline="0" dirty="0">
                        <a:ln>
                          <a:noFill/>
                        </a:ln>
                        <a:solidFill>
                          <a:schemeClr val="tx1"/>
                        </a:solidFill>
                        <a:effectLst/>
                        <a:latin typeface="Arial" charset="0"/>
                        <a:ea typeface="+mn-ea"/>
                        <a:cs typeface="+mn-cs"/>
                      </a:endParaRPr>
                    </a:p>
                  </a:txBody>
                  <a:tcPr marL="9525" marR="9525" marT="9525" marB="0" anchor="b">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mn-cs"/>
                        </a:rPr>
                        <a:t>Standard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Arial" charset="0"/>
                        <a:ea typeface="+mn-ea"/>
                        <a:cs typeface="+mn-cs"/>
                      </a:endParaRPr>
                    </a:p>
                  </a:txBody>
                  <a:tcPr marL="9525" marR="9525" marT="9525" marB="0" anchor="b">
                    <a:solidFill>
                      <a:srgbClr val="FFFF00"/>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Organism Identifier </a:t>
                      </a:r>
                      <a:r>
                        <a:rPr kumimoji="0" lang="en-US" sz="1400" b="0" i="0" u="none" strike="noStrike" kern="1200" cap="none" normalizeH="0" baseline="0" dirty="0" err="1" smtClean="0">
                          <a:ln>
                            <a:noFill/>
                          </a:ln>
                          <a:solidFill>
                            <a:srgbClr val="000000"/>
                          </a:solidFill>
                          <a:effectLst/>
                          <a:latin typeface="Arial" charset="0"/>
                          <a:ea typeface="+mn-ea"/>
                          <a:cs typeface="+mn-cs"/>
                        </a:rPr>
                        <a:t>java.lang.Long</a:t>
                      </a:r>
                      <a:endParaRPr kumimoji="0" lang="en-US" sz="1400" b="0" i="0" u="none" strike="noStrike" kern="1200" cap="none" normalizeH="0" baseline="0" dirty="0" smtClean="0">
                        <a:ln>
                          <a:noFill/>
                        </a:ln>
                        <a:solidFill>
                          <a:srgbClr val="000000"/>
                        </a:solidFill>
                        <a:effectLst/>
                        <a:latin typeface="Arial" charset="0"/>
                        <a:ea typeface="+mn-ea"/>
                        <a:cs typeface="+mn-cs"/>
                      </a:endParaRP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2223783</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6</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 </a:t>
                      </a:r>
                    </a:p>
                  </a:txBody>
                  <a:tcPr marL="9525" marR="9525" marT="9525" marB="0" anchor="b">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Organism </a:t>
                      </a:r>
                      <a:r>
                        <a:rPr kumimoji="0" lang="en-US" sz="1400" b="0" i="0" u="none" strike="noStrike" kern="1200" cap="none" normalizeH="0" baseline="0" dirty="0" err="1" smtClean="0">
                          <a:ln>
                            <a:noFill/>
                          </a:ln>
                          <a:solidFill>
                            <a:srgbClr val="000000"/>
                          </a:solidFill>
                          <a:effectLst/>
                          <a:latin typeface="Arial" charset="0"/>
                          <a:ea typeface="+mn-ea"/>
                          <a:cs typeface="+mn-cs"/>
                        </a:rPr>
                        <a:t>Scientific_Name</a:t>
                      </a:r>
                      <a:r>
                        <a:rPr kumimoji="0" lang="en-US" sz="1400" b="0" i="0" u="none" strike="noStrike" kern="1200" cap="none" normalizeH="0" baseline="0" dirty="0" smtClean="0">
                          <a:ln>
                            <a:noFill/>
                          </a:ln>
                          <a:solidFill>
                            <a:srgbClr val="000000"/>
                          </a:solidFill>
                          <a:effectLst/>
                          <a:latin typeface="Arial" charset="0"/>
                          <a:ea typeface="+mn-ea"/>
                          <a:cs typeface="+mn-cs"/>
                        </a:rPr>
                        <a:t> </a:t>
                      </a:r>
                      <a:r>
                        <a:rPr kumimoji="0" lang="en-US" sz="1400" b="0" i="0" u="none" strike="noStrike" kern="1200" cap="none" normalizeH="0" baseline="0" dirty="0" err="1" smtClean="0">
                          <a:ln>
                            <a:noFill/>
                          </a:ln>
                          <a:solidFill>
                            <a:srgbClr val="000000"/>
                          </a:solidFill>
                          <a:effectLst/>
                          <a:latin typeface="Arial" charset="0"/>
                          <a:ea typeface="+mn-ea"/>
                          <a:cs typeface="+mn-cs"/>
                        </a:rPr>
                        <a:t>java.lang.String</a:t>
                      </a:r>
                      <a:endParaRPr kumimoji="0" lang="en-US" sz="1400" b="0" i="0" u="none" strike="noStrike" kern="1200" cap="none" normalizeH="0" baseline="0" dirty="0" smtClean="0">
                        <a:ln>
                          <a:noFill/>
                        </a:ln>
                        <a:solidFill>
                          <a:srgbClr val="000000"/>
                        </a:solidFill>
                        <a:effectLst/>
                        <a:latin typeface="Arial" charset="0"/>
                        <a:ea typeface="+mn-ea"/>
                        <a:cs typeface="+mn-cs"/>
                      </a:endParaRP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2223784</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5</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 </a:t>
                      </a:r>
                    </a:p>
                  </a:txBody>
                  <a:tcPr marL="9525" marR="9525" marT="9525" marB="0" anchor="b">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Organism Common Name </a:t>
                      </a:r>
                      <a:r>
                        <a:rPr kumimoji="0" lang="en-US" sz="1400" b="0" i="0" u="none" strike="noStrike" kern="1200" cap="none" normalizeH="0" baseline="0" dirty="0" err="1" smtClean="0">
                          <a:ln>
                            <a:noFill/>
                          </a:ln>
                          <a:solidFill>
                            <a:srgbClr val="000000"/>
                          </a:solidFill>
                          <a:effectLst/>
                          <a:latin typeface="Arial" charset="0"/>
                          <a:ea typeface="+mn-ea"/>
                          <a:cs typeface="+mn-cs"/>
                        </a:rPr>
                        <a:t>java.lang.String</a:t>
                      </a:r>
                      <a:endParaRPr kumimoji="0" lang="en-US" sz="1400" b="0" i="0" u="none" strike="noStrike" kern="1200" cap="none" normalizeH="0" baseline="0" dirty="0" smtClean="0">
                        <a:ln>
                          <a:noFill/>
                        </a:ln>
                        <a:solidFill>
                          <a:srgbClr val="000000"/>
                        </a:solidFill>
                        <a:effectLst/>
                        <a:latin typeface="Arial" charset="0"/>
                        <a:ea typeface="+mn-ea"/>
                        <a:cs typeface="+mn-cs"/>
                      </a:endParaRP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2223787</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4</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 </a:t>
                      </a:r>
                    </a:p>
                  </a:txBody>
                  <a:tcPr marL="9525" marR="9525" marT="9525" marB="0" anchor="b">
                    <a:solidFill>
                      <a:srgbClr val="FFFFCC"/>
                    </a:solidFill>
                  </a:tcPr>
                </a:tc>
              </a:tr>
              <a:tr h="34628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Organism National Center for Biotechnology Information Taxonomy Identifier java.lang.Long</a:t>
                      </a:r>
                    </a:p>
                  </a:txBody>
                  <a:tcPr marL="9525" marR="9525" marT="9525" marB="0">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2342465</a:t>
                      </a:r>
                    </a:p>
                  </a:txBody>
                  <a:tcPr marL="9525" marR="9525" marT="9525" marB="0" anchor="c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3</a:t>
                      </a:r>
                    </a:p>
                  </a:txBody>
                  <a:tcPr marL="9525" marR="9525" marT="9525" marB="0" anchor="ctr">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Arial" charset="0"/>
                          <a:ea typeface="+mn-ea"/>
                          <a:cs typeface="+mn-cs"/>
                        </a:rPr>
                        <a:t> </a:t>
                      </a:r>
                    </a:p>
                  </a:txBody>
                  <a:tcPr marL="9525" marR="9525" marT="9525" marB="0">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Gene Identifier </a:t>
                      </a:r>
                      <a:r>
                        <a:rPr kumimoji="0" lang="en-US" sz="1400" b="0" i="0" u="none" strike="noStrike" kern="1200" cap="none" normalizeH="0" baseline="0" dirty="0" err="1">
                          <a:ln>
                            <a:noFill/>
                          </a:ln>
                          <a:solidFill>
                            <a:srgbClr val="000000"/>
                          </a:solidFill>
                          <a:effectLst/>
                          <a:latin typeface="Arial" charset="0"/>
                          <a:ea typeface="+mn-ea"/>
                          <a:cs typeface="+mn-cs"/>
                        </a:rPr>
                        <a:t>java.lang.Long</a:t>
                      </a:r>
                      <a:endParaRPr kumimoji="0" lang="en-US" sz="1400" b="0" i="0" u="none" strike="noStrike" kern="1200" cap="none" normalizeH="0" baseline="0" dirty="0">
                        <a:ln>
                          <a:noFill/>
                        </a:ln>
                        <a:solidFill>
                          <a:srgbClr val="000000"/>
                        </a:solidFill>
                        <a:effectLst/>
                        <a:latin typeface="Arial" charset="0"/>
                        <a:ea typeface="+mn-ea"/>
                        <a:cs typeface="+mn-cs"/>
                      </a:endParaRP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2223838</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8</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 </a:t>
                      </a:r>
                    </a:p>
                  </a:txBody>
                  <a:tcPr marL="9525" marR="9525" marT="9525" marB="0" anchor="b">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Gene </a:t>
                      </a:r>
                      <a:r>
                        <a:rPr kumimoji="0" lang="en-US" sz="1400" b="0" i="0" u="none" strike="noStrike" kern="1200" cap="none" normalizeH="0" baseline="0" dirty="0" err="1">
                          <a:ln>
                            <a:noFill/>
                          </a:ln>
                          <a:solidFill>
                            <a:srgbClr val="000000"/>
                          </a:solidFill>
                          <a:effectLst/>
                          <a:latin typeface="Arial" charset="0"/>
                          <a:ea typeface="+mn-ea"/>
                          <a:cs typeface="+mn-cs"/>
                        </a:rPr>
                        <a:t>Entrez</a:t>
                      </a:r>
                      <a:r>
                        <a:rPr kumimoji="0" lang="en-US" sz="1400" b="0" i="0" u="none" strike="noStrike" kern="1200" cap="none" normalizeH="0" baseline="0" dirty="0">
                          <a:ln>
                            <a:noFill/>
                          </a:ln>
                          <a:solidFill>
                            <a:srgbClr val="000000"/>
                          </a:solidFill>
                          <a:effectLst/>
                          <a:latin typeface="Arial" charset="0"/>
                          <a:ea typeface="+mn-ea"/>
                          <a:cs typeface="+mn-cs"/>
                        </a:rPr>
                        <a:t> Gene Genomic Identifier</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2322246</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5</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Standard</a:t>
                      </a:r>
                    </a:p>
                  </a:txBody>
                  <a:tcPr marL="9525" marR="9525" marT="9525" marB="0" anchor="b">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Gene Name </a:t>
                      </a:r>
                      <a:r>
                        <a:rPr kumimoji="0" lang="en-US" sz="1400" b="0" i="0" u="none" strike="noStrike" kern="1200" cap="none" normalizeH="0" baseline="0" dirty="0" err="1">
                          <a:ln>
                            <a:noFill/>
                          </a:ln>
                          <a:solidFill>
                            <a:srgbClr val="000000"/>
                          </a:solidFill>
                          <a:effectLst/>
                          <a:latin typeface="Arial" charset="0"/>
                          <a:ea typeface="+mn-ea"/>
                          <a:cs typeface="+mn-cs"/>
                        </a:rPr>
                        <a:t>java.lang.String</a:t>
                      </a:r>
                      <a:endParaRPr kumimoji="0" lang="en-US" sz="1400" b="0" i="0" u="none" strike="noStrike" kern="1200" cap="none" normalizeH="0" baseline="0" dirty="0">
                        <a:ln>
                          <a:noFill/>
                        </a:ln>
                        <a:solidFill>
                          <a:srgbClr val="000000"/>
                        </a:solidFill>
                        <a:effectLst/>
                        <a:latin typeface="Arial" charset="0"/>
                        <a:ea typeface="+mn-ea"/>
                        <a:cs typeface="+mn-cs"/>
                      </a:endParaRP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2223839</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4</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 </a:t>
                      </a:r>
                    </a:p>
                  </a:txBody>
                  <a:tcPr marL="9525" marR="9525" marT="9525" marB="0" anchor="b">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Gene </a:t>
                      </a:r>
                      <a:r>
                        <a:rPr kumimoji="0" lang="en-US" sz="1400" b="0" i="0" u="none" strike="noStrike" kern="1200" cap="none" normalizeH="0" baseline="0" dirty="0" err="1">
                          <a:ln>
                            <a:noFill/>
                          </a:ln>
                          <a:solidFill>
                            <a:srgbClr val="000000"/>
                          </a:solidFill>
                          <a:effectLst/>
                          <a:latin typeface="Arial" charset="0"/>
                          <a:ea typeface="+mn-ea"/>
                          <a:cs typeface="+mn-cs"/>
                        </a:rPr>
                        <a:t>Gene</a:t>
                      </a:r>
                      <a:r>
                        <a:rPr kumimoji="0" lang="en-US" sz="1400" b="0" i="0" u="none" strike="noStrike" kern="1200" cap="none" normalizeH="0" baseline="0" dirty="0">
                          <a:ln>
                            <a:noFill/>
                          </a:ln>
                          <a:solidFill>
                            <a:srgbClr val="000000"/>
                          </a:solidFill>
                          <a:effectLst/>
                          <a:latin typeface="Arial" charset="0"/>
                          <a:ea typeface="+mn-ea"/>
                          <a:cs typeface="+mn-cs"/>
                        </a:rPr>
                        <a:t> Symbol </a:t>
                      </a:r>
                      <a:r>
                        <a:rPr kumimoji="0" lang="en-US" sz="1400" b="0" i="0" u="none" strike="noStrike" kern="1200" cap="none" normalizeH="0" baseline="0" dirty="0" err="1">
                          <a:ln>
                            <a:noFill/>
                          </a:ln>
                          <a:solidFill>
                            <a:srgbClr val="000000"/>
                          </a:solidFill>
                          <a:effectLst/>
                          <a:latin typeface="Arial" charset="0"/>
                          <a:ea typeface="+mn-ea"/>
                          <a:cs typeface="+mn-cs"/>
                        </a:rPr>
                        <a:t>java.lang.String</a:t>
                      </a:r>
                      <a:endParaRPr kumimoji="0" lang="en-US" sz="1400" b="0" i="0" u="none" strike="noStrike" kern="1200" cap="none" normalizeH="0" baseline="0" dirty="0">
                        <a:ln>
                          <a:noFill/>
                        </a:ln>
                        <a:solidFill>
                          <a:srgbClr val="000000"/>
                        </a:solidFill>
                        <a:effectLst/>
                        <a:latin typeface="Arial" charset="0"/>
                        <a:ea typeface="+mn-ea"/>
                        <a:cs typeface="+mn-cs"/>
                      </a:endParaRP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2223841</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4</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 </a:t>
                      </a:r>
                    </a:p>
                  </a:txBody>
                  <a:tcPr marL="9525" marR="9525" marT="9525" marB="0" anchor="b">
                    <a:solidFill>
                      <a:srgbClr val="FFFFCC"/>
                    </a:solidFill>
                  </a:tcPr>
                </a:tc>
              </a:tr>
              <a:tr h="18859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Protein </a:t>
                      </a:r>
                      <a:r>
                        <a:rPr kumimoji="0" lang="en-US" sz="1400" b="0" i="0" u="none" strike="noStrike" kern="1200" cap="none" normalizeH="0" baseline="0" dirty="0" err="1">
                          <a:ln>
                            <a:noFill/>
                          </a:ln>
                          <a:solidFill>
                            <a:srgbClr val="000000"/>
                          </a:solidFill>
                          <a:effectLst/>
                          <a:latin typeface="Arial" charset="0"/>
                          <a:ea typeface="+mn-ea"/>
                          <a:cs typeface="+mn-cs"/>
                        </a:rPr>
                        <a:t>UniProtKB</a:t>
                      </a:r>
                      <a:r>
                        <a:rPr kumimoji="0" lang="en-US" sz="1400" b="0" i="0" u="none" strike="noStrike" kern="1200" cap="none" normalizeH="0" baseline="0" dirty="0">
                          <a:ln>
                            <a:noFill/>
                          </a:ln>
                          <a:solidFill>
                            <a:srgbClr val="000000"/>
                          </a:solidFill>
                          <a:effectLst/>
                          <a:latin typeface="Arial" charset="0"/>
                          <a:ea typeface="+mn-ea"/>
                          <a:cs typeface="+mn-cs"/>
                        </a:rPr>
                        <a:t> Primary Accession Number Genomic Identifier</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2322254</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3</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Standard</a:t>
                      </a:r>
                    </a:p>
                  </a:txBody>
                  <a:tcPr marL="9525" marR="9525" marT="9525" marB="0" anchor="b">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Protein Identifier </a:t>
                      </a:r>
                      <a:r>
                        <a:rPr kumimoji="0" lang="en-US" sz="1400" b="0" i="0" u="none" strike="noStrike" kern="1200" cap="none" normalizeH="0" baseline="0" dirty="0" err="1">
                          <a:ln>
                            <a:noFill/>
                          </a:ln>
                          <a:solidFill>
                            <a:srgbClr val="000000"/>
                          </a:solidFill>
                          <a:effectLst/>
                          <a:latin typeface="Arial" charset="0"/>
                          <a:ea typeface="+mn-ea"/>
                          <a:cs typeface="+mn-cs"/>
                        </a:rPr>
                        <a:t>java.lang.Long</a:t>
                      </a:r>
                      <a:endParaRPr kumimoji="0" lang="en-US" sz="1400" b="0" i="0" u="none" strike="noStrike" kern="1200" cap="none" normalizeH="0" baseline="0" dirty="0">
                        <a:ln>
                          <a:noFill/>
                        </a:ln>
                        <a:solidFill>
                          <a:srgbClr val="000000"/>
                        </a:solidFill>
                        <a:effectLst/>
                        <a:latin typeface="Arial" charset="0"/>
                        <a:ea typeface="+mn-ea"/>
                        <a:cs typeface="+mn-cs"/>
                      </a:endParaRP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2223878</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6</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 </a:t>
                      </a:r>
                    </a:p>
                  </a:txBody>
                  <a:tcPr marL="9525" marR="9525" marT="9525" marB="0" anchor="b">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Protein Sequence Identifier </a:t>
                      </a:r>
                      <a:r>
                        <a:rPr kumimoji="0" lang="en-US" sz="1400" b="0" i="0" u="none" strike="noStrike" kern="1200" cap="none" normalizeH="0" baseline="0" dirty="0" err="1">
                          <a:ln>
                            <a:noFill/>
                          </a:ln>
                          <a:solidFill>
                            <a:srgbClr val="000000"/>
                          </a:solidFill>
                          <a:effectLst/>
                          <a:latin typeface="Arial" charset="0"/>
                          <a:ea typeface="+mn-ea"/>
                          <a:cs typeface="+mn-cs"/>
                        </a:rPr>
                        <a:t>java.lang.Long</a:t>
                      </a:r>
                      <a:endParaRPr kumimoji="0" lang="en-US" sz="1400" b="0" i="0" u="none" strike="noStrike" kern="1200" cap="none" normalizeH="0" baseline="0" dirty="0">
                        <a:ln>
                          <a:noFill/>
                        </a:ln>
                        <a:solidFill>
                          <a:srgbClr val="000000"/>
                        </a:solidFill>
                        <a:effectLst/>
                        <a:latin typeface="Arial" charset="0"/>
                        <a:ea typeface="+mn-ea"/>
                        <a:cs typeface="+mn-cs"/>
                      </a:endParaRP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2223883</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3</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 </a:t>
                      </a:r>
                    </a:p>
                  </a:txBody>
                  <a:tcPr marL="9525" marR="9525" marT="9525" marB="0" anchor="b">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Protein Alternative Name Identifier </a:t>
                      </a:r>
                      <a:r>
                        <a:rPr kumimoji="0" lang="en-US" sz="1400" b="0" i="0" u="none" strike="noStrike" kern="1200" cap="none" normalizeH="0" baseline="0" dirty="0" err="1">
                          <a:ln>
                            <a:noFill/>
                          </a:ln>
                          <a:solidFill>
                            <a:srgbClr val="000000"/>
                          </a:solidFill>
                          <a:effectLst/>
                          <a:latin typeface="Arial" charset="0"/>
                          <a:ea typeface="+mn-ea"/>
                          <a:cs typeface="+mn-cs"/>
                        </a:rPr>
                        <a:t>java.lang.Long</a:t>
                      </a:r>
                      <a:endParaRPr kumimoji="0" lang="en-US" sz="1400" b="0" i="0" u="none" strike="noStrike" kern="1200" cap="none" normalizeH="0" baseline="0" dirty="0">
                        <a:ln>
                          <a:noFill/>
                        </a:ln>
                        <a:solidFill>
                          <a:srgbClr val="000000"/>
                        </a:solidFill>
                        <a:effectLst/>
                        <a:latin typeface="Arial" charset="0"/>
                        <a:ea typeface="+mn-ea"/>
                        <a:cs typeface="+mn-cs"/>
                      </a:endParaRP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2223888</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3</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 </a:t>
                      </a:r>
                    </a:p>
                  </a:txBody>
                  <a:tcPr marL="9525" marR="9525" marT="9525" marB="0" anchor="b">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Biochemical Pathway Identifier </a:t>
                      </a:r>
                      <a:r>
                        <a:rPr kumimoji="0" lang="en-US" sz="1400" b="0" i="0" u="none" strike="noStrike" kern="1200" cap="none" normalizeH="0" baseline="0" dirty="0" err="1">
                          <a:ln>
                            <a:noFill/>
                          </a:ln>
                          <a:solidFill>
                            <a:srgbClr val="000000"/>
                          </a:solidFill>
                          <a:effectLst/>
                          <a:latin typeface="Arial" charset="0"/>
                          <a:ea typeface="+mn-ea"/>
                          <a:cs typeface="+mn-cs"/>
                        </a:rPr>
                        <a:t>java.lang.Long</a:t>
                      </a:r>
                      <a:endParaRPr kumimoji="0" lang="en-US" sz="1400" b="0" i="0" u="none" strike="noStrike" kern="1200" cap="none" normalizeH="0" baseline="0" dirty="0">
                        <a:ln>
                          <a:noFill/>
                        </a:ln>
                        <a:solidFill>
                          <a:srgbClr val="000000"/>
                        </a:solidFill>
                        <a:effectLst/>
                        <a:latin typeface="Arial" charset="0"/>
                        <a:ea typeface="+mn-ea"/>
                        <a:cs typeface="+mn-cs"/>
                      </a:endParaRP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2223806</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3</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 </a:t>
                      </a:r>
                    </a:p>
                  </a:txBody>
                  <a:tcPr marL="9525" marR="9525" marT="9525" marB="0" anchor="b">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400" b="0" i="0" u="none" strike="noStrike" kern="1200" cap="none" normalizeH="0" baseline="0" dirty="0" err="1">
                          <a:ln>
                            <a:noFill/>
                          </a:ln>
                          <a:solidFill>
                            <a:srgbClr val="000000"/>
                          </a:solidFill>
                          <a:effectLst/>
                          <a:latin typeface="Arial" charset="0"/>
                          <a:ea typeface="+mn-ea"/>
                          <a:cs typeface="+mn-cs"/>
                        </a:rPr>
                        <a:t>Scientific</a:t>
                      </a:r>
                      <a:r>
                        <a:rPr kumimoji="0" lang="fr-FR" sz="1400" b="0" i="0" u="none" strike="noStrike" kern="1200" cap="none" normalizeH="0" baseline="0" dirty="0">
                          <a:ln>
                            <a:noFill/>
                          </a:ln>
                          <a:solidFill>
                            <a:srgbClr val="000000"/>
                          </a:solidFill>
                          <a:effectLst/>
                          <a:latin typeface="Arial" charset="0"/>
                          <a:ea typeface="+mn-ea"/>
                          <a:cs typeface="+mn-cs"/>
                        </a:rPr>
                        <a:t> Publication </a:t>
                      </a:r>
                      <a:r>
                        <a:rPr kumimoji="0" lang="fr-FR" sz="1400" b="0" i="0" u="none" strike="noStrike" kern="1200" cap="none" normalizeH="0" baseline="0" dirty="0" err="1">
                          <a:ln>
                            <a:noFill/>
                          </a:ln>
                          <a:solidFill>
                            <a:srgbClr val="000000"/>
                          </a:solidFill>
                          <a:effectLst/>
                          <a:latin typeface="Arial" charset="0"/>
                          <a:ea typeface="+mn-ea"/>
                          <a:cs typeface="+mn-cs"/>
                        </a:rPr>
                        <a:t>PubMed</a:t>
                      </a:r>
                      <a:r>
                        <a:rPr kumimoji="0" lang="fr-FR" sz="1400" b="0" i="0" u="none" strike="noStrike" kern="1200" cap="none" normalizeH="0" baseline="0" dirty="0">
                          <a:ln>
                            <a:noFill/>
                          </a:ln>
                          <a:solidFill>
                            <a:srgbClr val="000000"/>
                          </a:solidFill>
                          <a:effectLst/>
                          <a:latin typeface="Arial" charset="0"/>
                          <a:ea typeface="+mn-ea"/>
                          <a:cs typeface="+mn-cs"/>
                        </a:rPr>
                        <a:t> Identifier </a:t>
                      </a:r>
                      <a:r>
                        <a:rPr kumimoji="0" lang="fr-FR" sz="1400" b="0" i="0" u="none" strike="noStrike" kern="1200" cap="none" normalizeH="0" baseline="0" dirty="0" err="1">
                          <a:ln>
                            <a:noFill/>
                          </a:ln>
                          <a:solidFill>
                            <a:srgbClr val="000000"/>
                          </a:solidFill>
                          <a:effectLst/>
                          <a:latin typeface="Arial" charset="0"/>
                          <a:ea typeface="+mn-ea"/>
                          <a:cs typeface="+mn-cs"/>
                        </a:rPr>
                        <a:t>java.lang.Long</a:t>
                      </a:r>
                      <a:endParaRPr kumimoji="0" lang="fr-FR" sz="1400" b="0" i="0" u="none" strike="noStrike" kern="1200" cap="none" normalizeH="0" baseline="0" dirty="0">
                        <a:ln>
                          <a:noFill/>
                        </a:ln>
                        <a:solidFill>
                          <a:srgbClr val="000000"/>
                        </a:solidFill>
                        <a:effectLst/>
                        <a:latin typeface="Arial" charset="0"/>
                        <a:ea typeface="+mn-ea"/>
                        <a:cs typeface="+mn-cs"/>
                      </a:endParaRP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2224328</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3</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 </a:t>
                      </a:r>
                    </a:p>
                  </a:txBody>
                  <a:tcPr marL="9525" marR="9525" marT="9525" marB="0" anchor="b">
                    <a:solidFill>
                      <a:srgbClr val="FFFFCC"/>
                    </a:solidFill>
                  </a:tcPr>
                </a:tc>
              </a:tr>
              <a:tr h="2056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Microarray Identifier java.lang.Long</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2223905</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3</a:t>
                      </a:r>
                    </a:p>
                  </a:txBody>
                  <a:tcPr marL="9525" marR="9525" marT="9525" marB="0" anchor="b">
                    <a:solidFill>
                      <a:srgbClr val="FF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mn-cs"/>
                        </a:rPr>
                        <a:t> </a:t>
                      </a:r>
                    </a:p>
                  </a:txBody>
                  <a:tcPr marL="9525" marR="9525" marT="9525" marB="0" anchor="b">
                    <a:solidFill>
                      <a:srgbClr val="FFFFCC"/>
                    </a:solidFill>
                  </a:tcPr>
                </a:tc>
              </a:tr>
            </a:tbl>
          </a:graphicData>
        </a:graphic>
      </p:graphicFrame>
      <p:sp>
        <p:nvSpPr>
          <p:cNvPr id="44121" name="TextBox 5"/>
          <p:cNvSpPr txBox="1">
            <a:spLocks noChangeArrowheads="1"/>
          </p:cNvSpPr>
          <p:nvPr/>
        </p:nvSpPr>
        <p:spPr bwMode="auto">
          <a:xfrm>
            <a:off x="46038" y="5562600"/>
            <a:ext cx="9097962" cy="369888"/>
          </a:xfrm>
          <a:prstGeom prst="rect">
            <a:avLst/>
          </a:prstGeom>
          <a:noFill/>
          <a:ln w="9525">
            <a:noFill/>
            <a:miter lim="800000"/>
            <a:headEnd/>
            <a:tailEnd/>
          </a:ln>
        </p:spPr>
        <p:txBody>
          <a:bodyPr wrap="none">
            <a:spAutoFit/>
          </a:bodyPr>
          <a:lstStyle/>
          <a:p>
            <a:r>
              <a:rPr lang="en-US"/>
              <a:t>Other CDEs of interest can be grouped under: Study/Project; Organization; Person/User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2" descr="magic"/>
          <p:cNvPicPr>
            <a:picLocks noChangeAspect="1" noChangeArrowheads="1"/>
          </p:cNvPicPr>
          <p:nvPr/>
        </p:nvPicPr>
        <p:blipFill>
          <a:blip r:embed="rId3"/>
          <a:srcRect/>
          <a:stretch>
            <a:fillRect/>
          </a:stretch>
        </p:blipFill>
        <p:spPr bwMode="auto">
          <a:xfrm>
            <a:off x="0" y="0"/>
            <a:ext cx="127000" cy="127000"/>
          </a:xfrm>
          <a:prstGeom prst="rect">
            <a:avLst/>
          </a:prstGeom>
          <a:noFill/>
          <a:ln w="9525">
            <a:noFill/>
            <a:miter lim="800000"/>
            <a:headEnd/>
            <a:tailEnd/>
          </a:ln>
        </p:spPr>
      </p:pic>
      <p:sp>
        <p:nvSpPr>
          <p:cNvPr id="48130" name="Rectangle 3"/>
          <p:cNvSpPr>
            <a:spLocks noGrp="1" noChangeArrowheads="1"/>
          </p:cNvSpPr>
          <p:nvPr>
            <p:ph type="title"/>
          </p:nvPr>
        </p:nvSpPr>
        <p:spPr/>
        <p:txBody>
          <a:bodyPr/>
          <a:lstStyle/>
          <a:p>
            <a:pPr defTabSz="457200" eaLnBrk="1" hangingPunct="1"/>
            <a:r>
              <a:rPr lang="en-US" smtClean="0"/>
              <a:t>CDE Data Standards Process</a:t>
            </a:r>
          </a:p>
        </p:txBody>
      </p:sp>
      <p:sp>
        <p:nvSpPr>
          <p:cNvPr id="48131" name="Rectangle 4"/>
          <p:cNvSpPr>
            <a:spLocks noChangeArrowheads="1"/>
          </p:cNvSpPr>
          <p:nvPr/>
        </p:nvSpPr>
        <p:spPr bwMode="auto">
          <a:xfrm>
            <a:off x="381000" y="1905000"/>
            <a:ext cx="2057400" cy="685800"/>
          </a:xfrm>
          <a:prstGeom prst="rect">
            <a:avLst/>
          </a:prstGeom>
          <a:solidFill>
            <a:schemeClr val="accent1"/>
          </a:solidFill>
          <a:ln w="9525">
            <a:solidFill>
              <a:schemeClr val="tx1"/>
            </a:solidFill>
            <a:miter lim="800000"/>
            <a:headEnd/>
            <a:tailEnd/>
          </a:ln>
        </p:spPr>
        <p:txBody>
          <a:bodyPr wrap="none" anchor="ctr"/>
          <a:lstStyle/>
          <a:p>
            <a:pPr algn="ctr"/>
            <a:r>
              <a:rPr lang="en-US" sz="1400" b="1"/>
              <a:t>Proposed</a:t>
            </a:r>
          </a:p>
          <a:p>
            <a:pPr algn="ctr"/>
            <a:r>
              <a:rPr lang="en-US" sz="1400" b="1"/>
              <a:t>Standard</a:t>
            </a:r>
          </a:p>
        </p:txBody>
      </p:sp>
      <p:sp>
        <p:nvSpPr>
          <p:cNvPr id="48132" name="Line 5"/>
          <p:cNvSpPr>
            <a:spLocks noChangeShapeType="1"/>
          </p:cNvSpPr>
          <p:nvPr/>
        </p:nvSpPr>
        <p:spPr bwMode="auto">
          <a:xfrm>
            <a:off x="1371600" y="2590800"/>
            <a:ext cx="0" cy="762000"/>
          </a:xfrm>
          <a:prstGeom prst="line">
            <a:avLst/>
          </a:prstGeom>
          <a:noFill/>
          <a:ln w="38100">
            <a:solidFill>
              <a:schemeClr val="tx1"/>
            </a:solidFill>
            <a:round/>
            <a:headEnd/>
            <a:tailEnd type="triangle" w="med" len="med"/>
          </a:ln>
        </p:spPr>
        <p:txBody>
          <a:bodyPr/>
          <a:lstStyle/>
          <a:p>
            <a:endParaRPr lang="en-US"/>
          </a:p>
        </p:txBody>
      </p:sp>
      <p:sp>
        <p:nvSpPr>
          <p:cNvPr id="48133" name="Rectangle 6"/>
          <p:cNvSpPr>
            <a:spLocks noChangeArrowheads="1"/>
          </p:cNvSpPr>
          <p:nvPr/>
        </p:nvSpPr>
        <p:spPr bwMode="auto">
          <a:xfrm>
            <a:off x="381000" y="4800600"/>
            <a:ext cx="2057400" cy="685800"/>
          </a:xfrm>
          <a:prstGeom prst="rect">
            <a:avLst/>
          </a:prstGeom>
          <a:solidFill>
            <a:schemeClr val="accent1"/>
          </a:solidFill>
          <a:ln w="9525">
            <a:solidFill>
              <a:schemeClr val="tx1"/>
            </a:solidFill>
            <a:miter lim="800000"/>
            <a:headEnd/>
            <a:tailEnd/>
          </a:ln>
        </p:spPr>
        <p:txBody>
          <a:bodyPr wrap="none" anchor="ctr"/>
          <a:lstStyle/>
          <a:p>
            <a:pPr algn="ctr"/>
            <a:r>
              <a:rPr lang="en-US" sz="1400" b="1"/>
              <a:t>Acceptance by </a:t>
            </a:r>
          </a:p>
          <a:p>
            <a:pPr algn="ctr"/>
            <a:r>
              <a:rPr lang="en-US" sz="1400" b="1"/>
              <a:t>VCDE Workspace</a:t>
            </a:r>
          </a:p>
        </p:txBody>
      </p:sp>
      <p:sp>
        <p:nvSpPr>
          <p:cNvPr id="48134" name="Rectangle 7"/>
          <p:cNvSpPr>
            <a:spLocks noChangeArrowheads="1"/>
          </p:cNvSpPr>
          <p:nvPr/>
        </p:nvSpPr>
        <p:spPr bwMode="auto">
          <a:xfrm>
            <a:off x="381000" y="3352800"/>
            <a:ext cx="2057400" cy="685800"/>
          </a:xfrm>
          <a:prstGeom prst="rect">
            <a:avLst/>
          </a:prstGeom>
          <a:solidFill>
            <a:schemeClr val="accent1"/>
          </a:solidFill>
          <a:ln w="9525">
            <a:solidFill>
              <a:schemeClr val="tx1"/>
            </a:solidFill>
            <a:miter lim="800000"/>
            <a:headEnd/>
            <a:tailEnd/>
          </a:ln>
        </p:spPr>
        <p:txBody>
          <a:bodyPr wrap="none" anchor="ctr"/>
          <a:lstStyle/>
          <a:p>
            <a:pPr algn="ctr"/>
            <a:r>
              <a:rPr lang="en-US" sz="1400" b="1"/>
              <a:t>Review By </a:t>
            </a:r>
          </a:p>
          <a:p>
            <a:pPr algn="ctr"/>
            <a:r>
              <a:rPr lang="en-US" sz="1400" b="1"/>
              <a:t>VCDE CDE Standard </a:t>
            </a:r>
          </a:p>
          <a:p>
            <a:pPr algn="ctr"/>
            <a:r>
              <a:rPr lang="en-US" sz="1400" b="1"/>
              <a:t>Review Small Group</a:t>
            </a:r>
          </a:p>
        </p:txBody>
      </p:sp>
      <p:sp>
        <p:nvSpPr>
          <p:cNvPr id="48135" name="Line 8"/>
          <p:cNvSpPr>
            <a:spLocks noChangeShapeType="1"/>
          </p:cNvSpPr>
          <p:nvPr/>
        </p:nvSpPr>
        <p:spPr bwMode="auto">
          <a:xfrm>
            <a:off x="1371600" y="4038600"/>
            <a:ext cx="0" cy="762000"/>
          </a:xfrm>
          <a:prstGeom prst="line">
            <a:avLst/>
          </a:prstGeom>
          <a:noFill/>
          <a:ln w="38100">
            <a:solidFill>
              <a:schemeClr val="tx1"/>
            </a:solidFill>
            <a:round/>
            <a:headEnd/>
            <a:tailEnd type="triangle" w="med" len="med"/>
          </a:ln>
        </p:spPr>
        <p:txBody>
          <a:bodyPr/>
          <a:lstStyle/>
          <a:p>
            <a:endParaRPr lang="en-US"/>
          </a:p>
        </p:txBody>
      </p:sp>
      <p:sp>
        <p:nvSpPr>
          <p:cNvPr id="48136" name="Rectangle 9"/>
          <p:cNvSpPr>
            <a:spLocks noChangeArrowheads="1"/>
          </p:cNvSpPr>
          <p:nvPr/>
        </p:nvSpPr>
        <p:spPr bwMode="auto">
          <a:xfrm>
            <a:off x="6629400" y="1905000"/>
            <a:ext cx="2057400" cy="685800"/>
          </a:xfrm>
          <a:prstGeom prst="rect">
            <a:avLst/>
          </a:prstGeom>
          <a:solidFill>
            <a:schemeClr val="accent1"/>
          </a:solidFill>
          <a:ln w="9525">
            <a:solidFill>
              <a:schemeClr val="tx1"/>
            </a:solidFill>
            <a:miter lim="800000"/>
            <a:headEnd/>
            <a:tailEnd/>
          </a:ln>
        </p:spPr>
        <p:txBody>
          <a:bodyPr wrap="none" anchor="ctr"/>
          <a:lstStyle/>
          <a:p>
            <a:pPr algn="ctr"/>
            <a:r>
              <a:rPr lang="en-US" sz="1400" b="1"/>
              <a:t>Standard</a:t>
            </a:r>
          </a:p>
        </p:txBody>
      </p:sp>
      <p:sp>
        <p:nvSpPr>
          <p:cNvPr id="48137" name="Line 10"/>
          <p:cNvSpPr>
            <a:spLocks noChangeShapeType="1"/>
          </p:cNvSpPr>
          <p:nvPr/>
        </p:nvSpPr>
        <p:spPr bwMode="auto">
          <a:xfrm>
            <a:off x="7620000" y="2590800"/>
            <a:ext cx="0" cy="762000"/>
          </a:xfrm>
          <a:prstGeom prst="line">
            <a:avLst/>
          </a:prstGeom>
          <a:noFill/>
          <a:ln w="38100">
            <a:solidFill>
              <a:schemeClr val="tx1"/>
            </a:solidFill>
            <a:round/>
            <a:headEnd type="triangle" w="med" len="med"/>
            <a:tailEnd/>
          </a:ln>
        </p:spPr>
        <p:txBody>
          <a:bodyPr/>
          <a:lstStyle/>
          <a:p>
            <a:endParaRPr lang="en-US"/>
          </a:p>
        </p:txBody>
      </p:sp>
      <p:sp>
        <p:nvSpPr>
          <p:cNvPr id="48138" name="Rectangle 11"/>
          <p:cNvSpPr>
            <a:spLocks noChangeArrowheads="1"/>
          </p:cNvSpPr>
          <p:nvPr/>
        </p:nvSpPr>
        <p:spPr bwMode="auto">
          <a:xfrm>
            <a:off x="3505200" y="4800600"/>
            <a:ext cx="2057400" cy="685800"/>
          </a:xfrm>
          <a:prstGeom prst="rect">
            <a:avLst/>
          </a:prstGeom>
          <a:solidFill>
            <a:schemeClr val="accent1"/>
          </a:solidFill>
          <a:ln w="9525">
            <a:solidFill>
              <a:schemeClr val="tx1"/>
            </a:solidFill>
            <a:miter lim="800000"/>
            <a:headEnd/>
            <a:tailEnd/>
          </a:ln>
        </p:spPr>
        <p:txBody>
          <a:bodyPr wrap="none" anchor="ctr"/>
          <a:lstStyle/>
          <a:p>
            <a:pPr algn="ctr"/>
            <a:r>
              <a:rPr lang="en-US" sz="1400" b="1"/>
              <a:t>caBIG</a:t>
            </a:r>
            <a:r>
              <a:rPr lang="en-US" sz="1400" b="1" baseline="30000">
                <a:cs typeface="Arial" charset="0"/>
              </a:rPr>
              <a:t>®</a:t>
            </a:r>
            <a:r>
              <a:rPr lang="en-US" sz="1400" b="1"/>
              <a:t>-Wide</a:t>
            </a:r>
          </a:p>
          <a:p>
            <a:pPr algn="ctr"/>
            <a:r>
              <a:rPr lang="en-US" sz="1400" b="1"/>
              <a:t>Comment Period</a:t>
            </a:r>
          </a:p>
        </p:txBody>
      </p:sp>
      <p:sp>
        <p:nvSpPr>
          <p:cNvPr id="48139" name="Rectangle 12"/>
          <p:cNvSpPr>
            <a:spLocks noChangeArrowheads="1"/>
          </p:cNvSpPr>
          <p:nvPr/>
        </p:nvSpPr>
        <p:spPr bwMode="auto">
          <a:xfrm>
            <a:off x="6629400" y="3352800"/>
            <a:ext cx="2057400" cy="685800"/>
          </a:xfrm>
          <a:prstGeom prst="rect">
            <a:avLst/>
          </a:prstGeom>
          <a:solidFill>
            <a:schemeClr val="accent1"/>
          </a:solidFill>
          <a:ln w="9525">
            <a:solidFill>
              <a:schemeClr val="tx1"/>
            </a:solidFill>
            <a:miter lim="800000"/>
            <a:headEnd/>
            <a:tailEnd/>
          </a:ln>
        </p:spPr>
        <p:txBody>
          <a:bodyPr wrap="none" anchor="ctr"/>
          <a:lstStyle/>
          <a:p>
            <a:pPr algn="ctr"/>
            <a:r>
              <a:rPr lang="en-US" sz="1400" b="1"/>
              <a:t>Final Approval</a:t>
            </a:r>
          </a:p>
          <a:p>
            <a:pPr algn="ctr"/>
            <a:r>
              <a:rPr lang="en-US" sz="1400" b="1"/>
              <a:t>From VCDE Workspace</a:t>
            </a:r>
          </a:p>
        </p:txBody>
      </p:sp>
      <p:sp>
        <p:nvSpPr>
          <p:cNvPr id="48140" name="Line 13"/>
          <p:cNvSpPr>
            <a:spLocks noChangeShapeType="1"/>
          </p:cNvSpPr>
          <p:nvPr/>
        </p:nvSpPr>
        <p:spPr bwMode="auto">
          <a:xfrm>
            <a:off x="7620000" y="4038600"/>
            <a:ext cx="0" cy="762000"/>
          </a:xfrm>
          <a:prstGeom prst="line">
            <a:avLst/>
          </a:prstGeom>
          <a:noFill/>
          <a:ln w="38100">
            <a:solidFill>
              <a:schemeClr val="tx1"/>
            </a:solidFill>
            <a:round/>
            <a:headEnd type="triangle" w="med" len="med"/>
            <a:tailEnd/>
          </a:ln>
        </p:spPr>
        <p:txBody>
          <a:bodyPr/>
          <a:lstStyle/>
          <a:p>
            <a:endParaRPr lang="en-US"/>
          </a:p>
        </p:txBody>
      </p:sp>
      <p:sp>
        <p:nvSpPr>
          <p:cNvPr id="48141" name="Rectangle 15"/>
          <p:cNvSpPr>
            <a:spLocks noChangeArrowheads="1"/>
          </p:cNvSpPr>
          <p:nvPr/>
        </p:nvSpPr>
        <p:spPr bwMode="auto">
          <a:xfrm>
            <a:off x="6629400" y="4800600"/>
            <a:ext cx="2057400" cy="685800"/>
          </a:xfrm>
          <a:prstGeom prst="rect">
            <a:avLst/>
          </a:prstGeom>
          <a:solidFill>
            <a:schemeClr val="accent1"/>
          </a:solidFill>
          <a:ln w="9525">
            <a:solidFill>
              <a:schemeClr val="tx1"/>
            </a:solidFill>
            <a:miter lim="800000"/>
            <a:headEnd/>
            <a:tailEnd/>
          </a:ln>
        </p:spPr>
        <p:txBody>
          <a:bodyPr wrap="none" anchor="ctr"/>
          <a:lstStyle/>
          <a:p>
            <a:pPr algn="ctr"/>
            <a:r>
              <a:rPr lang="en-US" sz="1400" b="1"/>
              <a:t>CDE Standard </a:t>
            </a:r>
          </a:p>
          <a:p>
            <a:pPr algn="ctr"/>
            <a:r>
              <a:rPr lang="en-US" sz="1400" b="1"/>
              <a:t>Review Small Group </a:t>
            </a:r>
          </a:p>
          <a:p>
            <a:pPr algn="ctr"/>
            <a:r>
              <a:rPr lang="en-US" sz="1400" b="1"/>
              <a:t>Address Comments</a:t>
            </a:r>
          </a:p>
        </p:txBody>
      </p:sp>
      <p:sp>
        <p:nvSpPr>
          <p:cNvPr id="48142" name="Line 17"/>
          <p:cNvSpPr>
            <a:spLocks noChangeShapeType="1"/>
          </p:cNvSpPr>
          <p:nvPr/>
        </p:nvSpPr>
        <p:spPr bwMode="auto">
          <a:xfrm>
            <a:off x="2438400" y="5105400"/>
            <a:ext cx="1066800" cy="0"/>
          </a:xfrm>
          <a:prstGeom prst="line">
            <a:avLst/>
          </a:prstGeom>
          <a:noFill/>
          <a:ln w="38100">
            <a:solidFill>
              <a:schemeClr val="tx1"/>
            </a:solidFill>
            <a:round/>
            <a:headEnd/>
            <a:tailEnd type="triangle" w="med" len="med"/>
          </a:ln>
        </p:spPr>
        <p:txBody>
          <a:bodyPr/>
          <a:lstStyle/>
          <a:p>
            <a:endParaRPr lang="en-US"/>
          </a:p>
        </p:txBody>
      </p:sp>
      <p:sp>
        <p:nvSpPr>
          <p:cNvPr id="48143" name="Line 18"/>
          <p:cNvSpPr>
            <a:spLocks noChangeShapeType="1"/>
          </p:cNvSpPr>
          <p:nvPr/>
        </p:nvSpPr>
        <p:spPr bwMode="auto">
          <a:xfrm>
            <a:off x="5562600" y="5105400"/>
            <a:ext cx="1066800" cy="0"/>
          </a:xfrm>
          <a:prstGeom prst="line">
            <a:avLst/>
          </a:prstGeom>
          <a:noFill/>
          <a:ln w="38100">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mtClean="0"/>
              <a:t>Resources</a:t>
            </a:r>
          </a:p>
        </p:txBody>
      </p:sp>
      <p:sp>
        <p:nvSpPr>
          <p:cNvPr id="64514" name="Rectangle 3"/>
          <p:cNvSpPr>
            <a:spLocks noGrp="1" noChangeArrowheads="1"/>
          </p:cNvSpPr>
          <p:nvPr>
            <p:ph type="body" sz="half" idx="1"/>
          </p:nvPr>
        </p:nvSpPr>
        <p:spPr>
          <a:xfrm>
            <a:off x="304800" y="1143000"/>
            <a:ext cx="8382000" cy="2438400"/>
          </a:xfrm>
        </p:spPr>
        <p:txBody>
          <a:bodyPr/>
          <a:lstStyle/>
          <a:p>
            <a:pPr marL="234950" indent="-234950" eaLnBrk="1" hangingPunct="1">
              <a:defRPr/>
            </a:pPr>
            <a:r>
              <a:rPr lang="en-US" sz="1600" dirty="0" smtClean="0"/>
              <a:t>CDE Leadership Group </a:t>
            </a:r>
            <a:r>
              <a:rPr lang="en-US" sz="1600" dirty="0" err="1" smtClean="0"/>
              <a:t>GForge</a:t>
            </a:r>
            <a:r>
              <a:rPr lang="en-US" sz="1600" dirty="0" smtClean="0"/>
              <a:t> site: </a:t>
            </a:r>
            <a:r>
              <a:rPr lang="en-US" sz="1600" b="0" dirty="0" smtClean="0">
                <a:hlinkClick r:id="rId3"/>
              </a:rPr>
              <a:t>https://gforge.nci.nih.gov/docman/?group_id=317</a:t>
            </a:r>
            <a:r>
              <a:rPr lang="en-US" sz="1600" b="0" dirty="0" smtClean="0"/>
              <a:t> </a:t>
            </a:r>
          </a:p>
          <a:p>
            <a:pPr marL="234950" indent="-234950" eaLnBrk="1" hangingPunct="1">
              <a:defRPr/>
            </a:pPr>
            <a:r>
              <a:rPr lang="en-US" sz="1600" dirty="0" smtClean="0"/>
              <a:t>CDE Leadership Working Group, caBIG</a:t>
            </a:r>
            <a:r>
              <a:rPr lang="en-US" sz="1600" baseline="30000" dirty="0" smtClean="0"/>
              <a:t>TM</a:t>
            </a:r>
            <a:r>
              <a:rPr lang="en-US" sz="1600" dirty="0" smtClean="0"/>
              <a:t> site: </a:t>
            </a:r>
            <a:r>
              <a:rPr lang="en-US" sz="1600" b="0" dirty="0" smtClean="0">
                <a:hlinkClick r:id="rId4"/>
              </a:rPr>
              <a:t>https://cabig.nci.nih.gov/workspaces/VCDE/work_groups/cde-leadership-work-group/</a:t>
            </a:r>
            <a:endParaRPr lang="en-US" sz="1600" b="0" dirty="0" smtClean="0"/>
          </a:p>
          <a:p>
            <a:pPr marL="234950" indent="-234950" eaLnBrk="1" hangingPunct="1">
              <a:defRPr/>
            </a:pPr>
            <a:r>
              <a:rPr lang="en-US" sz="1600" dirty="0" smtClean="0"/>
              <a:t>Data Standards page on caBIG</a:t>
            </a:r>
            <a:r>
              <a:rPr lang="en-US" sz="1600" baseline="30000" dirty="0" smtClean="0"/>
              <a:t>TM</a:t>
            </a:r>
            <a:r>
              <a:rPr lang="en-US" sz="1600" dirty="0" smtClean="0"/>
              <a:t> site: </a:t>
            </a:r>
            <a:r>
              <a:rPr lang="en-US" sz="1600" b="0" dirty="0" smtClean="0">
                <a:hlinkClick r:id="rId5"/>
              </a:rPr>
              <a:t>https://cabig.nci.nih.gov/workspaces/VCDE/Data_Standards/</a:t>
            </a:r>
            <a:r>
              <a:rPr lang="en-US" sz="1600" b="0" dirty="0" smtClean="0"/>
              <a:t> </a:t>
            </a:r>
          </a:p>
          <a:p>
            <a:pPr lvl="1" eaLnBrk="1" hangingPunct="1">
              <a:defRPr/>
            </a:pPr>
            <a:r>
              <a:rPr lang="en-US" sz="1600" dirty="0" smtClean="0"/>
              <a:t>Link to VCDE Data Standard Governance Process: </a:t>
            </a:r>
            <a:r>
              <a:rPr lang="en-US" sz="1400" dirty="0" smtClean="0">
                <a:hlinkClick r:id="rId6"/>
              </a:rPr>
              <a:t>https://cabig.nci.nih.gov/workspaces/VCDE/Data_Standards/CDE_Standard_Review_Process_mar2505.pdf</a:t>
            </a:r>
            <a:r>
              <a:rPr lang="en-US" sz="1600" dirty="0" smtClean="0"/>
              <a:t> </a:t>
            </a:r>
          </a:p>
          <a:p>
            <a:pPr marL="285750" lvl="1" eaLnBrk="1" hangingPunct="1">
              <a:defRPr/>
            </a:pPr>
            <a:r>
              <a:rPr lang="en-US" sz="1600" b="1" dirty="0" smtClean="0"/>
              <a:t>CDE Leadership group representatives and VCDE guide to mentors-</a:t>
            </a:r>
          </a:p>
        </p:txBody>
      </p:sp>
      <p:graphicFrame>
        <p:nvGraphicFramePr>
          <p:cNvPr id="24639" name="Group 63"/>
          <p:cNvGraphicFramePr>
            <a:graphicFrameLocks noGrp="1"/>
          </p:cNvGraphicFramePr>
          <p:nvPr>
            <p:ph sz="half" idx="2"/>
          </p:nvPr>
        </p:nvGraphicFramePr>
        <p:xfrm>
          <a:off x="457200" y="3713163"/>
          <a:ext cx="7239000" cy="2993136"/>
        </p:xfrm>
        <a:graphic>
          <a:graphicData uri="http://schemas.openxmlformats.org/drawingml/2006/table">
            <a:tbl>
              <a:tblPr/>
              <a:tblGrid>
                <a:gridCol w="1828800"/>
                <a:gridCol w="2946400"/>
                <a:gridCol w="2463800"/>
              </a:tblGrid>
              <a:tr h="381000">
                <a:tc>
                  <a:txBody>
                    <a:bodyPr/>
                    <a:lstStyle/>
                    <a:p>
                      <a:pPr marL="0" marR="0" lvl="0" indent="0" algn="ctr" defTabSz="914400" rtl="0" eaLnBrk="1" fontAlgn="base" latinLnBrk="0" hangingPunct="1">
                        <a:lnSpc>
                          <a:spcPct val="100000"/>
                        </a:lnSpc>
                        <a:spcBef>
                          <a:spcPct val="20000"/>
                        </a:spcBef>
                        <a:spcAft>
                          <a:spcPct val="0"/>
                        </a:spcAft>
                        <a:buClr>
                          <a:srgbClr val="00AAF6"/>
                        </a:buClr>
                        <a:buSzTx/>
                        <a:buFontTx/>
                        <a:buNone/>
                        <a:tabLst/>
                      </a:pPr>
                      <a:r>
                        <a:rPr kumimoji="0" lang="en-US" sz="1600" b="1" i="0" u="none" strike="noStrike" cap="none" normalizeH="0" baseline="0" dirty="0" smtClean="0">
                          <a:ln>
                            <a:noFill/>
                          </a:ln>
                          <a:solidFill>
                            <a:schemeClr val="tx1"/>
                          </a:solidFill>
                          <a:effectLst/>
                          <a:latin typeface="Arial" charset="0"/>
                        </a:rPr>
                        <a:t>Domain Workspace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AAF6"/>
                        </a:buClr>
                        <a:buSzTx/>
                        <a:buFontTx/>
                        <a:buNone/>
                        <a:tabLst/>
                      </a:pPr>
                      <a:r>
                        <a:rPr kumimoji="0" lang="en-US" sz="1600" b="1" i="0" u="none" strike="noStrike" cap="none" normalizeH="0" baseline="0" dirty="0" smtClean="0">
                          <a:ln>
                            <a:noFill/>
                          </a:ln>
                          <a:solidFill>
                            <a:schemeClr val="tx1"/>
                          </a:solidFill>
                          <a:effectLst/>
                          <a:latin typeface="Arial" charset="0"/>
                        </a:rPr>
                        <a:t>CDE leadership Group Representative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AAF6"/>
                        </a:buClr>
                        <a:buSzTx/>
                        <a:buFontTx/>
                        <a:buNone/>
                        <a:tabLst/>
                      </a:pPr>
                      <a:r>
                        <a:rPr kumimoji="0" lang="en-US" sz="1600" b="1" i="0" u="none" strike="noStrike" cap="none" normalizeH="0" baseline="0" smtClean="0">
                          <a:ln>
                            <a:noFill/>
                          </a:ln>
                          <a:solidFill>
                            <a:schemeClr val="tx1"/>
                          </a:solidFill>
                          <a:effectLst/>
                          <a:latin typeface="Arial" charset="0"/>
                        </a:rPr>
                        <a:t>Guide to Mentors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rgbClr val="00AAF6"/>
                        </a:buClr>
                        <a:buSzTx/>
                        <a:buFontTx/>
                        <a:buNone/>
                        <a:tabLst/>
                      </a:pPr>
                      <a:r>
                        <a:rPr kumimoji="0" lang="en-US" sz="1600" b="1" i="0" u="none" strike="noStrike" cap="none" normalizeH="0" baseline="0" smtClean="0">
                          <a:ln>
                            <a:noFill/>
                          </a:ln>
                          <a:solidFill>
                            <a:schemeClr val="tx1"/>
                          </a:solidFill>
                          <a:effectLst/>
                          <a:latin typeface="Arial" charset="0"/>
                        </a:rPr>
                        <a:t>CTMS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dirty="0" smtClean="0">
                          <a:ln>
                            <a:noFill/>
                          </a:ln>
                          <a:solidFill>
                            <a:schemeClr val="tx1"/>
                          </a:solidFill>
                          <a:effectLst/>
                          <a:latin typeface="Arial" charset="0"/>
                        </a:rPr>
                        <a:t>Lynne </a:t>
                      </a:r>
                      <a:r>
                        <a:rPr kumimoji="0" lang="en-US" sz="1200" b="1" i="0" u="none" strike="noStrike" cap="none" normalizeH="0" baseline="0" dirty="0" err="1" smtClean="0">
                          <a:ln>
                            <a:noFill/>
                          </a:ln>
                          <a:solidFill>
                            <a:schemeClr val="tx1"/>
                          </a:solidFill>
                          <a:effectLst/>
                          <a:latin typeface="Arial" charset="0"/>
                        </a:rPr>
                        <a:t>Wilkens</a:t>
                      </a:r>
                      <a:endParaRPr kumimoji="0" lang="en-U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dirty="0" smtClean="0">
                          <a:ln>
                            <a:noFill/>
                          </a:ln>
                          <a:solidFill>
                            <a:schemeClr val="tx1"/>
                          </a:solidFill>
                          <a:effectLst/>
                          <a:latin typeface="Arial" charset="0"/>
                          <a:hlinkClick r:id="rId7"/>
                        </a:rPr>
                        <a:t>lynne@crch.hawaii.edu</a:t>
                      </a:r>
                      <a:r>
                        <a:rPr kumimoji="0" lang="en-US" sz="1200" b="1"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smtClean="0">
                          <a:ln>
                            <a:noFill/>
                          </a:ln>
                          <a:solidFill>
                            <a:schemeClr val="tx1"/>
                          </a:solidFill>
                          <a:effectLst/>
                          <a:latin typeface="Arial" charset="0"/>
                        </a:rPr>
                        <a:t>Bob Freimuth</a:t>
                      </a:r>
                    </a:p>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smtClean="0">
                          <a:ln>
                            <a:noFill/>
                          </a:ln>
                          <a:solidFill>
                            <a:schemeClr val="tx1"/>
                          </a:solidFill>
                          <a:effectLst/>
                          <a:latin typeface="Arial" charset="0"/>
                          <a:hlinkClick r:id="rId8"/>
                        </a:rPr>
                        <a:t>Freimuth.Robert@mayo.edu</a:t>
                      </a:r>
                      <a:endParaRPr kumimoji="0" lang="en-US" sz="12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smtClean="0">
                          <a:ln>
                            <a:noFill/>
                          </a:ln>
                          <a:solidFill>
                            <a:schemeClr val="tx1"/>
                          </a:solidFill>
                          <a:effectLst/>
                          <a:latin typeface="Arial" charset="0"/>
                        </a:rPr>
                        <a:t>Sal Mungal</a:t>
                      </a:r>
                    </a:p>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smtClean="0">
                          <a:ln>
                            <a:noFill/>
                          </a:ln>
                          <a:solidFill>
                            <a:schemeClr val="tx1"/>
                          </a:solidFill>
                          <a:effectLst/>
                          <a:latin typeface="Arial" charset="0"/>
                          <a:hlinkClick r:id="rId9"/>
                        </a:rPr>
                        <a:t>salvatore.mungal@duke.edu</a:t>
                      </a:r>
                      <a:r>
                        <a:rPr kumimoji="0" lang="en-US" sz="1200" b="1"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rgbClr val="00AAF6"/>
                        </a:buClr>
                        <a:buSzTx/>
                        <a:buFontTx/>
                        <a:buNone/>
                        <a:tabLst/>
                      </a:pPr>
                      <a:r>
                        <a:rPr kumimoji="0" lang="en-US" sz="1600" b="1" i="0" u="none" strike="noStrike" cap="none" normalizeH="0" baseline="0" smtClean="0">
                          <a:ln>
                            <a:noFill/>
                          </a:ln>
                          <a:solidFill>
                            <a:schemeClr val="tx1"/>
                          </a:solidFill>
                          <a:effectLst/>
                          <a:latin typeface="Arial" charset="0"/>
                        </a:rPr>
                        <a:t>ICR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dirty="0" err="1" smtClean="0">
                          <a:ln>
                            <a:noFill/>
                          </a:ln>
                          <a:solidFill>
                            <a:schemeClr val="tx1"/>
                          </a:solidFill>
                          <a:effectLst/>
                          <a:latin typeface="Arial" charset="0"/>
                        </a:rPr>
                        <a:t>Mukesh</a:t>
                      </a:r>
                      <a:r>
                        <a:rPr kumimoji="0" lang="en-US" sz="1200" b="1" i="0" u="none" strike="noStrike" cap="none" normalizeH="0" baseline="0" dirty="0" smtClean="0">
                          <a:ln>
                            <a:noFill/>
                          </a:ln>
                          <a:solidFill>
                            <a:schemeClr val="tx1"/>
                          </a:solidFill>
                          <a:effectLst/>
                          <a:latin typeface="Arial" charset="0"/>
                        </a:rPr>
                        <a:t> Sharma</a:t>
                      </a:r>
                    </a:p>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dirty="0" smtClean="0">
                          <a:ln>
                            <a:noFill/>
                          </a:ln>
                          <a:solidFill>
                            <a:schemeClr val="tx1"/>
                          </a:solidFill>
                          <a:effectLst/>
                          <a:latin typeface="Arial" charset="0"/>
                          <a:hlinkClick r:id="rId10"/>
                        </a:rPr>
                        <a:t>Sharmam@pathology.wustl.edu</a:t>
                      </a:r>
                      <a:r>
                        <a:rPr kumimoji="0" lang="en-US" sz="1200" b="1"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smtClean="0">
                          <a:ln>
                            <a:noFill/>
                          </a:ln>
                          <a:solidFill>
                            <a:schemeClr val="tx1"/>
                          </a:solidFill>
                          <a:effectLst/>
                          <a:latin typeface="Arial" charset="0"/>
                        </a:rPr>
                        <a:t>Baris Suzek</a:t>
                      </a:r>
                    </a:p>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smtClean="0">
                          <a:ln>
                            <a:noFill/>
                          </a:ln>
                          <a:solidFill>
                            <a:schemeClr val="tx1"/>
                          </a:solidFill>
                          <a:effectLst/>
                          <a:latin typeface="Arial" charset="0"/>
                          <a:hlinkClick r:id="rId11"/>
                        </a:rPr>
                        <a:t>bes23@georgetown.edu</a:t>
                      </a:r>
                      <a:r>
                        <a:rPr kumimoji="0" lang="en-US" sz="1200" b="1"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rgbClr val="00AAF6"/>
                        </a:buClr>
                        <a:buSzTx/>
                        <a:buFontTx/>
                        <a:buNone/>
                        <a:tabLst/>
                      </a:pPr>
                      <a:r>
                        <a:rPr kumimoji="0" lang="en-US" sz="1600" b="1" i="0" u="none" strike="noStrike" cap="none" normalizeH="0" baseline="0" smtClean="0">
                          <a:ln>
                            <a:noFill/>
                          </a:ln>
                          <a:solidFill>
                            <a:schemeClr val="tx1"/>
                          </a:solidFill>
                          <a:effectLst/>
                          <a:latin typeface="Arial" charset="0"/>
                        </a:rPr>
                        <a:t>IMG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smtClean="0">
                          <a:ln>
                            <a:noFill/>
                          </a:ln>
                          <a:solidFill>
                            <a:schemeClr val="tx1"/>
                          </a:solidFill>
                          <a:effectLst/>
                          <a:latin typeface="Arial" charset="0"/>
                        </a:rPr>
                        <a:t>Mukesh Sharma</a:t>
                      </a:r>
                    </a:p>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smtClean="0">
                          <a:ln>
                            <a:noFill/>
                          </a:ln>
                          <a:solidFill>
                            <a:schemeClr val="tx1"/>
                          </a:solidFill>
                          <a:effectLst/>
                          <a:latin typeface="Arial" charset="0"/>
                          <a:hlinkClick r:id="rId10"/>
                        </a:rPr>
                        <a:t>Sharmam@pathology.wustl.edu</a:t>
                      </a:r>
                      <a:r>
                        <a:rPr kumimoji="0" lang="en-US" sz="1200" b="1"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smtClean="0">
                          <a:ln>
                            <a:noFill/>
                          </a:ln>
                          <a:solidFill>
                            <a:schemeClr val="tx1"/>
                          </a:solidFill>
                          <a:effectLst/>
                          <a:latin typeface="Arial" charset="0"/>
                        </a:rPr>
                        <a:t>Stuart Turner</a:t>
                      </a:r>
                    </a:p>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smtClean="0">
                          <a:ln>
                            <a:noFill/>
                          </a:ln>
                          <a:solidFill>
                            <a:schemeClr val="tx1"/>
                          </a:solidFill>
                          <a:effectLst/>
                          <a:latin typeface="Arial" charset="0"/>
                          <a:hlinkClick r:id="rId12"/>
                        </a:rPr>
                        <a:t>swturner@ucdavis.edu</a:t>
                      </a:r>
                      <a:r>
                        <a:rPr kumimoji="0" lang="en-US" sz="1200" b="1"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rgbClr val="00AAF6"/>
                        </a:buClr>
                        <a:buSzTx/>
                        <a:buFontTx/>
                        <a:buNone/>
                        <a:tabLst/>
                      </a:pPr>
                      <a:r>
                        <a:rPr kumimoji="0" lang="en-US" sz="1600" b="1" i="0" u="none" strike="noStrike" cap="none" normalizeH="0" baseline="0" dirty="0" smtClean="0">
                          <a:ln>
                            <a:noFill/>
                          </a:ln>
                          <a:solidFill>
                            <a:schemeClr val="tx1"/>
                          </a:solidFill>
                          <a:effectLst/>
                          <a:latin typeface="Arial" charset="0"/>
                        </a:rPr>
                        <a:t>TBPT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dirty="0" smtClean="0">
                          <a:ln>
                            <a:noFill/>
                          </a:ln>
                          <a:solidFill>
                            <a:schemeClr val="tx1"/>
                          </a:solidFill>
                          <a:effectLst/>
                          <a:latin typeface="Arial" charset="0"/>
                        </a:rPr>
                        <a:t>Lynne </a:t>
                      </a:r>
                      <a:r>
                        <a:rPr kumimoji="0" lang="en-US" sz="1200" b="1" i="0" u="none" strike="noStrike" cap="none" normalizeH="0" baseline="0" dirty="0" err="1" smtClean="0">
                          <a:ln>
                            <a:noFill/>
                          </a:ln>
                          <a:solidFill>
                            <a:schemeClr val="tx1"/>
                          </a:solidFill>
                          <a:effectLst/>
                          <a:latin typeface="Arial" charset="0"/>
                        </a:rPr>
                        <a:t>Wilkens</a:t>
                      </a:r>
                      <a:endParaRPr kumimoji="0" lang="en-U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dirty="0" smtClean="0">
                          <a:ln>
                            <a:noFill/>
                          </a:ln>
                          <a:solidFill>
                            <a:schemeClr val="tx1"/>
                          </a:solidFill>
                          <a:effectLst/>
                          <a:latin typeface="Arial" charset="0"/>
                          <a:hlinkClick r:id="rId7"/>
                        </a:rPr>
                        <a:t>lynne@crch.hawaii.edu</a:t>
                      </a:r>
                      <a:r>
                        <a:rPr kumimoji="0" lang="en-US" sz="1200" b="1"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dirty="0" smtClean="0">
                          <a:ln>
                            <a:noFill/>
                          </a:ln>
                          <a:solidFill>
                            <a:schemeClr val="tx1"/>
                          </a:solidFill>
                          <a:effectLst/>
                          <a:latin typeface="Arial" charset="0"/>
                        </a:rPr>
                        <a:t>Lewis Frey</a:t>
                      </a:r>
                    </a:p>
                    <a:p>
                      <a:pPr marL="0" marR="0" lvl="0" indent="0" algn="l" defTabSz="914400" rtl="0" eaLnBrk="1" fontAlgn="base" latinLnBrk="0" hangingPunct="1">
                        <a:lnSpc>
                          <a:spcPct val="100000"/>
                        </a:lnSpc>
                        <a:spcBef>
                          <a:spcPct val="20000"/>
                        </a:spcBef>
                        <a:spcAft>
                          <a:spcPct val="0"/>
                        </a:spcAft>
                        <a:buClr>
                          <a:srgbClr val="00AAF6"/>
                        </a:buClr>
                        <a:buSzTx/>
                        <a:buFontTx/>
                        <a:buNone/>
                        <a:tabLst/>
                      </a:pPr>
                      <a:r>
                        <a:rPr kumimoji="0" lang="en-US" sz="1200" b="1" i="0" u="none" strike="noStrike" cap="none" normalizeH="0" baseline="0" dirty="0" smtClean="0">
                          <a:ln>
                            <a:noFill/>
                          </a:ln>
                          <a:solidFill>
                            <a:schemeClr val="tx1"/>
                          </a:solidFill>
                          <a:effectLst/>
                          <a:latin typeface="Arial" charset="0"/>
                          <a:hlinkClick r:id="rId13"/>
                        </a:rPr>
                        <a:t>Lewis.Frey@hsc.utah.edu</a:t>
                      </a:r>
                      <a:r>
                        <a:rPr kumimoji="0" lang="en-US" sz="1200" b="1"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Text Placeholder 2"/>
          <p:cNvSpPr>
            <a:spLocks noGrp="1"/>
          </p:cNvSpPr>
          <p:nvPr>
            <p:ph type="body" sz="half" idx="1"/>
          </p:nvPr>
        </p:nvSpPr>
        <p:spPr>
          <a:xfrm>
            <a:off x="609600" y="1371600"/>
            <a:ext cx="4152900" cy="4953000"/>
          </a:xfrm>
        </p:spPr>
        <p:txBody>
          <a:bodyPr/>
          <a:lstStyle/>
          <a:p>
            <a:pPr>
              <a:buNone/>
            </a:pPr>
            <a:r>
              <a:rPr lang="en-US" u="sng" dirty="0" smtClean="0"/>
              <a:t>CDE Leadership</a:t>
            </a:r>
          </a:p>
          <a:p>
            <a:pPr>
              <a:buNone/>
            </a:pPr>
            <a:r>
              <a:rPr lang="en-US" sz="2400" b="0" dirty="0" smtClean="0"/>
              <a:t>Brian Davis</a:t>
            </a:r>
          </a:p>
          <a:p>
            <a:pPr>
              <a:buNone/>
            </a:pPr>
            <a:r>
              <a:rPr lang="en-US" sz="2400" b="0" dirty="0" smtClean="0"/>
              <a:t>Rakesh Nagarajan</a:t>
            </a:r>
          </a:p>
          <a:p>
            <a:pPr>
              <a:buNone/>
            </a:pPr>
            <a:r>
              <a:rPr lang="en-US" sz="2400" b="0" dirty="0" smtClean="0"/>
              <a:t>Riki Ohira</a:t>
            </a:r>
          </a:p>
          <a:p>
            <a:pPr>
              <a:buNone/>
            </a:pPr>
            <a:r>
              <a:rPr lang="en-US" sz="2400" b="0" dirty="0" smtClean="0"/>
              <a:t>Dianne Reeves</a:t>
            </a:r>
          </a:p>
          <a:p>
            <a:pPr>
              <a:buNone/>
            </a:pPr>
            <a:r>
              <a:rPr lang="en-US" sz="2400" b="0" dirty="0" smtClean="0"/>
              <a:t>Daniela Smith</a:t>
            </a:r>
          </a:p>
          <a:p>
            <a:pPr>
              <a:buNone/>
            </a:pPr>
            <a:r>
              <a:rPr lang="en-US" sz="2400" b="0" dirty="0" smtClean="0"/>
              <a:t>Lynne Wilkens</a:t>
            </a:r>
            <a:endParaRPr lang="en-US" sz="2400" b="0" dirty="0"/>
          </a:p>
        </p:txBody>
      </p:sp>
      <p:sp>
        <p:nvSpPr>
          <p:cNvPr id="4" name="Content Placeholder 3"/>
          <p:cNvSpPr>
            <a:spLocks noGrp="1"/>
          </p:cNvSpPr>
          <p:nvPr>
            <p:ph sz="half" idx="2"/>
          </p:nvPr>
        </p:nvSpPr>
        <p:spPr>
          <a:xfrm>
            <a:off x="5181600" y="1371600"/>
            <a:ext cx="3124200" cy="4953000"/>
          </a:xfrm>
        </p:spPr>
        <p:txBody>
          <a:bodyPr/>
          <a:lstStyle/>
          <a:p>
            <a:pPr>
              <a:buNone/>
            </a:pPr>
            <a:r>
              <a:rPr lang="en-US" u="sng" dirty="0" smtClean="0"/>
              <a:t>ICR/IRWG</a:t>
            </a:r>
          </a:p>
          <a:p>
            <a:pPr>
              <a:buNone/>
            </a:pPr>
            <a:r>
              <a:rPr lang="en-US" sz="2400" b="0" dirty="0" smtClean="0"/>
              <a:t>Robert Freimuth</a:t>
            </a:r>
          </a:p>
          <a:p>
            <a:pPr>
              <a:buNone/>
            </a:pPr>
            <a:r>
              <a:rPr lang="en-US" sz="2400" b="0" dirty="0" smtClean="0"/>
              <a:t>Elaine Freund </a:t>
            </a:r>
          </a:p>
          <a:p>
            <a:pPr>
              <a:buNone/>
            </a:pPr>
            <a:r>
              <a:rPr lang="en-US" sz="2400" b="0" dirty="0" smtClean="0"/>
              <a:t>Juli Klemm</a:t>
            </a:r>
          </a:p>
          <a:p>
            <a:pPr>
              <a:buNone/>
            </a:pPr>
            <a:r>
              <a:rPr lang="en-US" sz="2400" b="0" dirty="0" smtClean="0"/>
              <a:t>Patti Kwong</a:t>
            </a:r>
          </a:p>
          <a:p>
            <a:pPr>
              <a:buNone/>
            </a:pPr>
            <a:r>
              <a:rPr lang="en-US" sz="2400" b="0" dirty="0" smtClean="0"/>
              <a:t>Li Kramer </a:t>
            </a:r>
          </a:p>
          <a:p>
            <a:pPr>
              <a:buNone/>
            </a:pPr>
            <a:r>
              <a:rPr lang="en-US" sz="2400" b="0" dirty="0" smtClean="0"/>
              <a:t>Ted Liefeld</a:t>
            </a:r>
          </a:p>
          <a:p>
            <a:pPr>
              <a:buNone/>
            </a:pPr>
            <a:r>
              <a:rPr lang="en-US" sz="2400" b="0" dirty="0" smtClean="0"/>
              <a:t>Sue Pan</a:t>
            </a:r>
          </a:p>
          <a:p>
            <a:pPr>
              <a:buNone/>
            </a:pPr>
            <a:r>
              <a:rPr lang="en-US" sz="2400" b="0" dirty="0" smtClean="0"/>
              <a:t>Konrad Rokicki</a:t>
            </a:r>
          </a:p>
          <a:p>
            <a:pPr>
              <a:buNone/>
            </a:pPr>
            <a:r>
              <a:rPr lang="en-US" sz="2400" b="0" dirty="0" smtClean="0"/>
              <a:t>Grace Stafford</a:t>
            </a:r>
          </a:p>
          <a:p>
            <a:pPr>
              <a:buNone/>
            </a:pPr>
            <a:r>
              <a:rPr lang="en-US" sz="2400" b="0" dirty="0" smtClean="0"/>
              <a:t>Baris Suzek</a:t>
            </a:r>
          </a:p>
          <a:p>
            <a:pPr>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body" idx="4294967295"/>
          </p:nvPr>
        </p:nvSpPr>
        <p:spPr/>
        <p:txBody>
          <a:bodyPr/>
          <a:lstStyle/>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r>
              <a:rPr lang="en-US" smtClean="0"/>
              <a:t>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mtClean="0"/>
              <a:t>Agenda</a:t>
            </a:r>
          </a:p>
        </p:txBody>
      </p:sp>
      <p:sp>
        <p:nvSpPr>
          <p:cNvPr id="19458" name="Rectangle 3"/>
          <p:cNvSpPr>
            <a:spLocks noGrp="1" noChangeArrowheads="1"/>
          </p:cNvSpPr>
          <p:nvPr>
            <p:ph type="body" idx="1"/>
          </p:nvPr>
        </p:nvSpPr>
        <p:spPr>
          <a:xfrm>
            <a:off x="304800" y="1295400"/>
            <a:ext cx="8458200" cy="5181600"/>
          </a:xfrm>
        </p:spPr>
        <p:txBody>
          <a:bodyPr/>
          <a:lstStyle/>
          <a:p>
            <a:pPr eaLnBrk="1" hangingPunct="1"/>
            <a:r>
              <a:rPr lang="en-US" sz="2000" dirty="0" smtClean="0"/>
              <a:t>What do Standards mean to you?</a:t>
            </a:r>
          </a:p>
          <a:p>
            <a:pPr lvl="1" eaLnBrk="1" hangingPunct="1"/>
            <a:r>
              <a:rPr lang="en-US" sz="2000" dirty="0" smtClean="0"/>
              <a:t>What is the relationship of UML models and CDEs?</a:t>
            </a:r>
          </a:p>
          <a:p>
            <a:pPr lvl="1" eaLnBrk="1" hangingPunct="1"/>
            <a:r>
              <a:rPr lang="en-US" sz="2000" dirty="0" smtClean="0"/>
              <a:t>Where to find existing data standards?</a:t>
            </a:r>
          </a:p>
          <a:p>
            <a:pPr lvl="1" eaLnBrk="1" hangingPunct="1"/>
            <a:r>
              <a:rPr lang="en-US" sz="2000" dirty="0" smtClean="0"/>
              <a:t>Why should  ICR WS and VCDE WS work together? (Interoperability!!)</a:t>
            </a:r>
          </a:p>
          <a:p>
            <a:pPr eaLnBrk="1" hangingPunct="1"/>
            <a:r>
              <a:rPr lang="en-US" sz="2000" dirty="0" smtClean="0"/>
              <a:t>Introduction to CDE Leadership Group</a:t>
            </a:r>
          </a:p>
          <a:p>
            <a:pPr eaLnBrk="1" hangingPunct="1"/>
            <a:r>
              <a:rPr lang="en-US" sz="2000" dirty="0" smtClean="0"/>
              <a:t>ICR WS to bring forward candidates for standardization</a:t>
            </a:r>
          </a:p>
          <a:p>
            <a:pPr eaLnBrk="1" hangingPunct="1"/>
            <a:r>
              <a:rPr lang="en-US" sz="2000" dirty="0" smtClean="0"/>
              <a:t>High Impact CDE Identification</a:t>
            </a:r>
          </a:p>
          <a:p>
            <a:pPr eaLnBrk="1" hangingPunct="1"/>
            <a:r>
              <a:rPr lang="en-US" sz="2000" dirty="0" smtClean="0"/>
              <a:t>Resources</a:t>
            </a:r>
          </a:p>
          <a:p>
            <a:pPr eaLnBrk="1" hangingPunct="1"/>
            <a:r>
              <a:rPr lang="en-US" sz="2000" dirty="0" smtClean="0"/>
              <a:t>Questions</a:t>
            </a:r>
          </a:p>
          <a:p>
            <a:pPr eaLnBrk="1" hangingPunct="1"/>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mtClean="0"/>
              <a:t>What do Standards mean to you?</a:t>
            </a:r>
          </a:p>
        </p:txBody>
      </p:sp>
      <p:sp>
        <p:nvSpPr>
          <p:cNvPr id="21506" name="Rectangle 3"/>
          <p:cNvSpPr>
            <a:spLocks noGrp="1" noChangeArrowheads="1"/>
          </p:cNvSpPr>
          <p:nvPr>
            <p:ph type="body" idx="1"/>
          </p:nvPr>
        </p:nvSpPr>
        <p:spPr>
          <a:xfrm>
            <a:off x="304800" y="1371600"/>
            <a:ext cx="8458200" cy="5029200"/>
          </a:xfrm>
        </p:spPr>
        <p:txBody>
          <a:bodyPr/>
          <a:lstStyle/>
          <a:p>
            <a:pPr eaLnBrk="1" hangingPunct="1"/>
            <a:r>
              <a:rPr lang="en-US" sz="1800" smtClean="0"/>
              <a:t>There are Different standards that caBIG uses to enable interoperability</a:t>
            </a:r>
          </a:p>
          <a:p>
            <a:pPr lvl="1" eaLnBrk="1" hangingPunct="1"/>
            <a:r>
              <a:rPr lang="en-US" sz="1800" smtClean="0"/>
              <a:t>caGrid standards (specified in the caGrid Developer’s Guide on the caGrid wiki)</a:t>
            </a:r>
          </a:p>
          <a:p>
            <a:pPr lvl="1" eaLnBrk="1" hangingPunct="1"/>
            <a:r>
              <a:rPr lang="en-US" sz="1800" smtClean="0"/>
              <a:t>Vocabulary Standards (common vocabulary-common language)</a:t>
            </a:r>
          </a:p>
          <a:p>
            <a:pPr lvl="1" eaLnBrk="1" hangingPunct="1"/>
            <a:r>
              <a:rPr lang="en-US" sz="1800" smtClean="0"/>
              <a:t>Data Standards</a:t>
            </a:r>
          </a:p>
          <a:p>
            <a:pPr lvl="2" eaLnBrk="1" hangingPunct="1"/>
            <a:r>
              <a:rPr lang="en-US" smtClean="0"/>
              <a:t>Datatypes</a:t>
            </a:r>
          </a:p>
          <a:p>
            <a:pPr lvl="2" eaLnBrk="1" hangingPunct="1"/>
            <a:r>
              <a:rPr lang="en-US" smtClean="0"/>
              <a:t>CDEs</a:t>
            </a:r>
          </a:p>
          <a:p>
            <a:pPr lvl="1" eaLnBrk="1" hangingPunct="1"/>
            <a:r>
              <a:rPr lang="en-US" sz="1800" smtClean="0"/>
              <a:t>Modeling “best practices”</a:t>
            </a:r>
          </a:p>
          <a:p>
            <a:pPr eaLnBrk="1" hangingPunct="1"/>
            <a:r>
              <a:rPr lang="en-US" sz="1800" smtClean="0"/>
              <a:t>Using STANDARDS should</a:t>
            </a:r>
          </a:p>
          <a:p>
            <a:pPr lvl="1" eaLnBrk="1" hangingPunct="1"/>
            <a:r>
              <a:rPr lang="en-US" sz="1800" smtClean="0"/>
              <a:t>Help applications pass caBIG compatibility reviews.</a:t>
            </a:r>
          </a:p>
          <a:p>
            <a:pPr lvl="1" eaLnBrk="1" hangingPunct="1"/>
            <a:r>
              <a:rPr lang="en-US" sz="1800" smtClean="0"/>
              <a:t>Save software developers time in modeling.</a:t>
            </a:r>
          </a:p>
          <a:p>
            <a:pPr lvl="1" eaLnBrk="1" hangingPunct="1"/>
            <a:r>
              <a:rPr lang="en-US" sz="1800" smtClean="0"/>
              <a:t>Help domain workspace applications semantically interoperate among themselves and with other caBIG</a:t>
            </a:r>
            <a:r>
              <a:rPr lang="en-US" sz="1800" baseline="30000" smtClean="0">
                <a:cs typeface="Arial" charset="0"/>
              </a:rPr>
              <a:t>®</a:t>
            </a:r>
            <a:r>
              <a:rPr lang="en-US" sz="1800" smtClean="0"/>
              <a:t> applications.</a:t>
            </a:r>
          </a:p>
          <a:p>
            <a:pPr lvl="1" eaLnBrk="1" hangingPunct="1"/>
            <a:endParaRPr lang="en-US" sz="1800" smtClean="0"/>
          </a:p>
          <a:p>
            <a:pPr lvl="1" eaLnBrk="1" hangingPunct="1"/>
            <a:r>
              <a:rPr lang="en-US" sz="1800" smtClean="0"/>
              <a:t>We are concentrating on DATA (and Modeling) Standards today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304800" y="228600"/>
            <a:ext cx="6858000" cy="914400"/>
          </a:xfrm>
        </p:spPr>
        <p:txBody>
          <a:bodyPr/>
          <a:lstStyle/>
          <a:p>
            <a:pPr eaLnBrk="1" hangingPunct="1"/>
            <a:r>
              <a:rPr lang="en-US" smtClean="0"/>
              <a:t>The relationship of UML models and CDEs in caDSR</a:t>
            </a:r>
          </a:p>
        </p:txBody>
      </p:sp>
      <p:sp>
        <p:nvSpPr>
          <p:cNvPr id="23554" name="Rectangle 3"/>
          <p:cNvSpPr>
            <a:spLocks noChangeArrowheads="1"/>
          </p:cNvSpPr>
          <p:nvPr/>
        </p:nvSpPr>
        <p:spPr bwMode="auto">
          <a:xfrm>
            <a:off x="76200" y="2249488"/>
            <a:ext cx="2514600" cy="2244725"/>
          </a:xfrm>
          <a:prstGeom prst="rect">
            <a:avLst/>
          </a:prstGeom>
          <a:solidFill>
            <a:srgbClr val="FFFFCC"/>
          </a:solidFill>
          <a:ln w="0">
            <a:solidFill>
              <a:srgbClr val="990033"/>
            </a:solidFill>
            <a:miter lim="800000"/>
            <a:headEnd/>
            <a:tailEnd/>
          </a:ln>
        </p:spPr>
        <p:txBody>
          <a:bodyPr/>
          <a:lstStyle/>
          <a:p>
            <a:endParaRPr lang="en-US"/>
          </a:p>
        </p:txBody>
      </p:sp>
      <p:sp>
        <p:nvSpPr>
          <p:cNvPr id="23555" name="Rectangle 4"/>
          <p:cNvSpPr>
            <a:spLocks noChangeArrowheads="1"/>
          </p:cNvSpPr>
          <p:nvPr/>
        </p:nvSpPr>
        <p:spPr bwMode="auto">
          <a:xfrm>
            <a:off x="990600" y="2325688"/>
            <a:ext cx="684213" cy="334962"/>
          </a:xfrm>
          <a:prstGeom prst="rect">
            <a:avLst/>
          </a:prstGeom>
          <a:noFill/>
          <a:ln w="9525">
            <a:noFill/>
            <a:miter lim="800000"/>
            <a:headEnd/>
            <a:tailEnd/>
          </a:ln>
        </p:spPr>
        <p:txBody>
          <a:bodyPr wrap="none" lIns="0" tIns="0" rIns="0" bIns="0">
            <a:spAutoFit/>
          </a:bodyPr>
          <a:lstStyle/>
          <a:p>
            <a:pPr eaLnBrk="0" hangingPunct="0"/>
            <a:r>
              <a:rPr lang="en-US" sz="2200">
                <a:solidFill>
                  <a:srgbClr val="000000"/>
                </a:solidFill>
              </a:rPr>
              <a:t>Gene</a:t>
            </a:r>
            <a:endParaRPr lang="en-US" sz="1000"/>
          </a:p>
        </p:txBody>
      </p:sp>
      <p:sp>
        <p:nvSpPr>
          <p:cNvPr id="23556" name="Rectangle 5"/>
          <p:cNvSpPr>
            <a:spLocks noChangeArrowheads="1"/>
          </p:cNvSpPr>
          <p:nvPr/>
        </p:nvSpPr>
        <p:spPr bwMode="auto">
          <a:xfrm>
            <a:off x="76200" y="2690813"/>
            <a:ext cx="2514600" cy="1803400"/>
          </a:xfrm>
          <a:prstGeom prst="rect">
            <a:avLst/>
          </a:prstGeom>
          <a:noFill/>
          <a:ln w="0">
            <a:solidFill>
              <a:srgbClr val="990033"/>
            </a:solidFill>
            <a:miter lim="800000"/>
            <a:headEnd/>
            <a:tailEnd/>
          </a:ln>
        </p:spPr>
        <p:txBody>
          <a:bodyPr/>
          <a:lstStyle/>
          <a:p>
            <a:endParaRPr lang="en-US"/>
          </a:p>
        </p:txBody>
      </p:sp>
      <p:sp>
        <p:nvSpPr>
          <p:cNvPr id="23557" name="Rectangle 6"/>
          <p:cNvSpPr>
            <a:spLocks noChangeArrowheads="1"/>
          </p:cNvSpPr>
          <p:nvPr/>
        </p:nvSpPr>
        <p:spPr bwMode="auto">
          <a:xfrm>
            <a:off x="76200" y="4202113"/>
            <a:ext cx="2514600" cy="293687"/>
          </a:xfrm>
          <a:prstGeom prst="rect">
            <a:avLst/>
          </a:prstGeom>
          <a:noFill/>
          <a:ln w="0">
            <a:solidFill>
              <a:srgbClr val="990033"/>
            </a:solidFill>
            <a:miter lim="800000"/>
            <a:headEnd/>
            <a:tailEnd/>
          </a:ln>
        </p:spPr>
        <p:txBody>
          <a:bodyPr/>
          <a:lstStyle/>
          <a:p>
            <a:endParaRPr lang="en-US"/>
          </a:p>
        </p:txBody>
      </p:sp>
      <p:sp>
        <p:nvSpPr>
          <p:cNvPr id="23558" name="Rectangle 7"/>
          <p:cNvSpPr>
            <a:spLocks noChangeArrowheads="1"/>
          </p:cNvSpPr>
          <p:nvPr/>
        </p:nvSpPr>
        <p:spPr bwMode="auto">
          <a:xfrm>
            <a:off x="277813" y="2895600"/>
            <a:ext cx="1779587" cy="30797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rPr>
              <a:t>- symbol: String</a:t>
            </a:r>
            <a:endParaRPr lang="en-US" sz="1000"/>
          </a:p>
        </p:txBody>
      </p:sp>
      <p:sp>
        <p:nvSpPr>
          <p:cNvPr id="23559" name="Rectangle 8"/>
          <p:cNvSpPr>
            <a:spLocks noChangeArrowheads="1"/>
          </p:cNvSpPr>
          <p:nvPr/>
        </p:nvSpPr>
        <p:spPr bwMode="auto">
          <a:xfrm>
            <a:off x="3733800" y="2209800"/>
            <a:ext cx="3124200" cy="4191000"/>
          </a:xfrm>
          <a:prstGeom prst="rect">
            <a:avLst/>
          </a:prstGeom>
          <a:solidFill>
            <a:srgbClr val="CCECFF"/>
          </a:solidFill>
          <a:ln w="0">
            <a:solidFill>
              <a:srgbClr val="990033"/>
            </a:solidFill>
            <a:miter lim="800000"/>
            <a:headEnd/>
            <a:tailEnd/>
          </a:ln>
        </p:spPr>
        <p:txBody>
          <a:bodyPr/>
          <a:lstStyle/>
          <a:p>
            <a:endParaRPr lang="en-US"/>
          </a:p>
        </p:txBody>
      </p:sp>
      <p:sp>
        <p:nvSpPr>
          <p:cNvPr id="23560" name="Rectangle 9"/>
          <p:cNvSpPr>
            <a:spLocks noChangeArrowheads="1"/>
          </p:cNvSpPr>
          <p:nvPr/>
        </p:nvSpPr>
        <p:spPr bwMode="auto">
          <a:xfrm>
            <a:off x="3810000" y="2286000"/>
            <a:ext cx="3052763" cy="276225"/>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rPr>
              <a:t>Gene Symbol java.lang.String</a:t>
            </a:r>
            <a:endParaRPr lang="en-US" sz="800"/>
          </a:p>
        </p:txBody>
      </p:sp>
      <p:sp>
        <p:nvSpPr>
          <p:cNvPr id="23561" name="Rectangle 10"/>
          <p:cNvSpPr>
            <a:spLocks noChangeArrowheads="1"/>
          </p:cNvSpPr>
          <p:nvPr/>
        </p:nvSpPr>
        <p:spPr bwMode="auto">
          <a:xfrm>
            <a:off x="3810000" y="3073400"/>
            <a:ext cx="2971800" cy="1803400"/>
          </a:xfrm>
          <a:prstGeom prst="rect">
            <a:avLst/>
          </a:prstGeom>
          <a:solidFill>
            <a:srgbClr val="FFFFCC"/>
          </a:solidFill>
          <a:ln w="0">
            <a:solidFill>
              <a:srgbClr val="990033"/>
            </a:solidFill>
            <a:miter lim="800000"/>
            <a:headEnd/>
            <a:tailEnd/>
          </a:ln>
        </p:spPr>
        <p:txBody>
          <a:bodyPr/>
          <a:lstStyle/>
          <a:p>
            <a:endParaRPr lang="en-US"/>
          </a:p>
        </p:txBody>
      </p:sp>
      <p:sp>
        <p:nvSpPr>
          <p:cNvPr id="23562" name="Rectangle 11"/>
          <p:cNvSpPr>
            <a:spLocks noChangeArrowheads="1"/>
          </p:cNvSpPr>
          <p:nvPr/>
        </p:nvSpPr>
        <p:spPr bwMode="auto">
          <a:xfrm>
            <a:off x="4572000" y="3124200"/>
            <a:ext cx="1397819" cy="276999"/>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rPr>
              <a:t>Gene </a:t>
            </a:r>
            <a:r>
              <a:rPr lang="en-US" smtClean="0">
                <a:solidFill>
                  <a:srgbClr val="000000"/>
                </a:solidFill>
              </a:rPr>
              <a:t>Symbol</a:t>
            </a:r>
            <a:endParaRPr lang="en-US" dirty="0"/>
          </a:p>
        </p:txBody>
      </p:sp>
      <p:sp>
        <p:nvSpPr>
          <p:cNvPr id="23563" name="Rectangle 12"/>
          <p:cNvSpPr>
            <a:spLocks noChangeArrowheads="1"/>
          </p:cNvSpPr>
          <p:nvPr/>
        </p:nvSpPr>
        <p:spPr bwMode="auto">
          <a:xfrm>
            <a:off x="3810000" y="5105400"/>
            <a:ext cx="2971800" cy="1066800"/>
          </a:xfrm>
          <a:prstGeom prst="rect">
            <a:avLst/>
          </a:prstGeom>
          <a:solidFill>
            <a:srgbClr val="FFCCCC"/>
          </a:solidFill>
          <a:ln w="0">
            <a:solidFill>
              <a:srgbClr val="0000FF"/>
            </a:solidFill>
            <a:miter lim="800000"/>
            <a:headEnd/>
            <a:tailEnd/>
          </a:ln>
        </p:spPr>
        <p:txBody>
          <a:bodyPr/>
          <a:lstStyle/>
          <a:p>
            <a:endParaRPr lang="en-US"/>
          </a:p>
        </p:txBody>
      </p:sp>
      <p:sp>
        <p:nvSpPr>
          <p:cNvPr id="23564" name="Rectangle 13"/>
          <p:cNvSpPr>
            <a:spLocks noChangeArrowheads="1"/>
          </p:cNvSpPr>
          <p:nvPr/>
        </p:nvSpPr>
        <p:spPr bwMode="auto">
          <a:xfrm>
            <a:off x="4591050" y="5211763"/>
            <a:ext cx="1574800" cy="274637"/>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rPr>
              <a:t>java.lang.String</a:t>
            </a:r>
            <a:endParaRPr lang="en-US"/>
          </a:p>
        </p:txBody>
      </p:sp>
      <p:sp>
        <p:nvSpPr>
          <p:cNvPr id="23565" name="Rectangle 14"/>
          <p:cNvSpPr>
            <a:spLocks noChangeArrowheads="1"/>
          </p:cNvSpPr>
          <p:nvPr/>
        </p:nvSpPr>
        <p:spPr bwMode="auto">
          <a:xfrm>
            <a:off x="3962400" y="4191000"/>
            <a:ext cx="2667000" cy="584200"/>
          </a:xfrm>
          <a:prstGeom prst="rect">
            <a:avLst/>
          </a:prstGeom>
          <a:solidFill>
            <a:schemeClr val="bg1"/>
          </a:solidFill>
          <a:ln w="0">
            <a:solidFill>
              <a:srgbClr val="990033"/>
            </a:solidFill>
            <a:miter lim="800000"/>
            <a:headEnd/>
            <a:tailEnd/>
          </a:ln>
        </p:spPr>
        <p:txBody>
          <a:bodyPr/>
          <a:lstStyle/>
          <a:p>
            <a:endParaRPr lang="en-US"/>
          </a:p>
        </p:txBody>
      </p:sp>
      <p:sp>
        <p:nvSpPr>
          <p:cNvPr id="23566" name="Rectangle 15"/>
          <p:cNvSpPr>
            <a:spLocks noChangeArrowheads="1"/>
          </p:cNvSpPr>
          <p:nvPr/>
        </p:nvSpPr>
        <p:spPr bwMode="auto">
          <a:xfrm>
            <a:off x="4953000" y="4343400"/>
            <a:ext cx="682625" cy="246063"/>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Symbol</a:t>
            </a:r>
            <a:endParaRPr lang="en-US" sz="1600"/>
          </a:p>
        </p:txBody>
      </p:sp>
      <p:sp>
        <p:nvSpPr>
          <p:cNvPr id="23567" name="Rectangle 16"/>
          <p:cNvSpPr>
            <a:spLocks noChangeArrowheads="1"/>
          </p:cNvSpPr>
          <p:nvPr/>
        </p:nvSpPr>
        <p:spPr bwMode="auto">
          <a:xfrm>
            <a:off x="3962400" y="3505200"/>
            <a:ext cx="2667000" cy="584200"/>
          </a:xfrm>
          <a:prstGeom prst="rect">
            <a:avLst/>
          </a:prstGeom>
          <a:solidFill>
            <a:schemeClr val="bg1"/>
          </a:solidFill>
          <a:ln w="0">
            <a:solidFill>
              <a:srgbClr val="990033"/>
            </a:solidFill>
            <a:miter lim="800000"/>
            <a:headEnd/>
            <a:tailEnd/>
          </a:ln>
        </p:spPr>
        <p:txBody>
          <a:bodyPr/>
          <a:lstStyle/>
          <a:p>
            <a:endParaRPr lang="en-US"/>
          </a:p>
        </p:txBody>
      </p:sp>
      <p:sp>
        <p:nvSpPr>
          <p:cNvPr id="23568" name="Rectangle 17"/>
          <p:cNvSpPr>
            <a:spLocks noChangeArrowheads="1"/>
          </p:cNvSpPr>
          <p:nvPr/>
        </p:nvSpPr>
        <p:spPr bwMode="auto">
          <a:xfrm>
            <a:off x="5110163" y="3565525"/>
            <a:ext cx="496887" cy="24447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Gene</a:t>
            </a:r>
            <a:endParaRPr lang="en-US" sz="1600"/>
          </a:p>
        </p:txBody>
      </p:sp>
      <p:sp>
        <p:nvSpPr>
          <p:cNvPr id="23569" name="Rectangle 18"/>
          <p:cNvSpPr>
            <a:spLocks noChangeArrowheads="1"/>
          </p:cNvSpPr>
          <p:nvPr/>
        </p:nvSpPr>
        <p:spPr bwMode="auto">
          <a:xfrm>
            <a:off x="3962400" y="5511800"/>
            <a:ext cx="2667000" cy="584200"/>
          </a:xfrm>
          <a:prstGeom prst="rect">
            <a:avLst/>
          </a:prstGeom>
          <a:solidFill>
            <a:schemeClr val="bg1"/>
          </a:solidFill>
          <a:ln w="0">
            <a:solidFill>
              <a:srgbClr val="990033"/>
            </a:solidFill>
            <a:miter lim="800000"/>
            <a:headEnd/>
            <a:tailEnd/>
          </a:ln>
        </p:spPr>
        <p:txBody>
          <a:bodyPr/>
          <a:lstStyle/>
          <a:p>
            <a:endParaRPr lang="en-US"/>
          </a:p>
        </p:txBody>
      </p:sp>
      <p:sp>
        <p:nvSpPr>
          <p:cNvPr id="23570" name="Rectangle 19"/>
          <p:cNvSpPr>
            <a:spLocks noChangeArrowheads="1"/>
          </p:cNvSpPr>
          <p:nvPr/>
        </p:nvSpPr>
        <p:spPr bwMode="auto">
          <a:xfrm>
            <a:off x="5029200" y="5562600"/>
            <a:ext cx="530225" cy="24447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String</a:t>
            </a:r>
            <a:endParaRPr lang="en-US" sz="1600"/>
          </a:p>
        </p:txBody>
      </p:sp>
      <p:cxnSp>
        <p:nvCxnSpPr>
          <p:cNvPr id="23571" name="AutoShape 20"/>
          <p:cNvCxnSpPr>
            <a:cxnSpLocks noChangeShapeType="1"/>
            <a:stCxn id="23555" idx="3"/>
            <a:endCxn id="23568" idx="1"/>
          </p:cNvCxnSpPr>
          <p:nvPr/>
        </p:nvCxnSpPr>
        <p:spPr bwMode="auto">
          <a:xfrm>
            <a:off x="1674813" y="2493963"/>
            <a:ext cx="3435350" cy="1193800"/>
          </a:xfrm>
          <a:prstGeom prst="bentConnector3">
            <a:avLst>
              <a:gd name="adj1" fmla="val 49954"/>
            </a:avLst>
          </a:prstGeom>
          <a:noFill/>
          <a:ln w="28575">
            <a:solidFill>
              <a:srgbClr val="CC6600"/>
            </a:solidFill>
            <a:miter lim="800000"/>
            <a:headEnd/>
            <a:tailEnd type="triangle" w="med" len="med"/>
          </a:ln>
        </p:spPr>
      </p:cxnSp>
      <p:cxnSp>
        <p:nvCxnSpPr>
          <p:cNvPr id="23572" name="AutoShape 21"/>
          <p:cNvCxnSpPr>
            <a:cxnSpLocks noChangeShapeType="1"/>
          </p:cNvCxnSpPr>
          <p:nvPr/>
        </p:nvCxnSpPr>
        <p:spPr bwMode="auto">
          <a:xfrm rot="5400000" flipV="1">
            <a:off x="2294731" y="1774032"/>
            <a:ext cx="1477963" cy="3873500"/>
          </a:xfrm>
          <a:prstGeom prst="bentConnector4">
            <a:avLst>
              <a:gd name="adj1" fmla="val -15468"/>
              <a:gd name="adj2" fmla="val 54014"/>
            </a:avLst>
          </a:prstGeom>
          <a:noFill/>
          <a:ln w="28575">
            <a:solidFill>
              <a:srgbClr val="CC6600"/>
            </a:solidFill>
            <a:miter lim="800000"/>
            <a:headEnd/>
            <a:tailEnd type="triangle" w="med" len="med"/>
          </a:ln>
        </p:spPr>
      </p:cxnSp>
      <p:cxnSp>
        <p:nvCxnSpPr>
          <p:cNvPr id="23573" name="AutoShape 22"/>
          <p:cNvCxnSpPr>
            <a:cxnSpLocks noChangeShapeType="1"/>
            <a:stCxn id="23558" idx="3"/>
            <a:endCxn id="23570" idx="1"/>
          </p:cNvCxnSpPr>
          <p:nvPr/>
        </p:nvCxnSpPr>
        <p:spPr bwMode="auto">
          <a:xfrm>
            <a:off x="2057400" y="3049588"/>
            <a:ext cx="2971800" cy="2635250"/>
          </a:xfrm>
          <a:prstGeom prst="bentConnector3">
            <a:avLst>
              <a:gd name="adj1" fmla="val 50000"/>
            </a:avLst>
          </a:prstGeom>
          <a:noFill/>
          <a:ln w="28575">
            <a:solidFill>
              <a:srgbClr val="800080"/>
            </a:solidFill>
            <a:miter lim="800000"/>
            <a:headEnd/>
            <a:tailEnd type="triangle" w="med" len="med"/>
          </a:ln>
        </p:spPr>
      </p:cxnSp>
      <p:sp>
        <p:nvSpPr>
          <p:cNvPr id="23574" name="Rectangle 23"/>
          <p:cNvSpPr>
            <a:spLocks noChangeArrowheads="1"/>
          </p:cNvSpPr>
          <p:nvPr/>
        </p:nvSpPr>
        <p:spPr bwMode="auto">
          <a:xfrm>
            <a:off x="614363" y="1798638"/>
            <a:ext cx="1366837" cy="334962"/>
          </a:xfrm>
          <a:prstGeom prst="rect">
            <a:avLst/>
          </a:prstGeom>
          <a:noFill/>
          <a:ln w="9525">
            <a:noFill/>
            <a:miter lim="800000"/>
            <a:headEnd/>
            <a:tailEnd/>
          </a:ln>
        </p:spPr>
        <p:txBody>
          <a:bodyPr wrap="none" lIns="0" tIns="0" rIns="0" bIns="0">
            <a:spAutoFit/>
          </a:bodyPr>
          <a:lstStyle/>
          <a:p>
            <a:pPr eaLnBrk="0" hangingPunct="0"/>
            <a:r>
              <a:rPr lang="en-US" sz="2200">
                <a:solidFill>
                  <a:srgbClr val="000000"/>
                </a:solidFill>
              </a:rPr>
              <a:t>UML Class</a:t>
            </a:r>
            <a:endParaRPr lang="en-US" sz="1000"/>
          </a:p>
        </p:txBody>
      </p:sp>
      <p:sp>
        <p:nvSpPr>
          <p:cNvPr id="23575" name="Rectangle 24"/>
          <p:cNvSpPr>
            <a:spLocks noChangeArrowheads="1"/>
          </p:cNvSpPr>
          <p:nvPr/>
        </p:nvSpPr>
        <p:spPr bwMode="auto">
          <a:xfrm>
            <a:off x="4049713" y="1752600"/>
            <a:ext cx="2655887" cy="334963"/>
          </a:xfrm>
          <a:prstGeom prst="rect">
            <a:avLst/>
          </a:prstGeom>
          <a:noFill/>
          <a:ln w="9525">
            <a:noFill/>
            <a:miter lim="800000"/>
            <a:headEnd/>
            <a:tailEnd/>
          </a:ln>
        </p:spPr>
        <p:txBody>
          <a:bodyPr wrap="none" lIns="0" tIns="0" rIns="0" bIns="0">
            <a:spAutoFit/>
          </a:bodyPr>
          <a:lstStyle/>
          <a:p>
            <a:pPr eaLnBrk="0" hangingPunct="0"/>
            <a:r>
              <a:rPr lang="en-US" sz="2200">
                <a:solidFill>
                  <a:srgbClr val="000000"/>
                </a:solidFill>
              </a:rPr>
              <a:t>caDSR Data Element</a:t>
            </a:r>
            <a:endParaRPr lang="en-US" sz="1000"/>
          </a:p>
        </p:txBody>
      </p:sp>
      <p:pic>
        <p:nvPicPr>
          <p:cNvPr id="23576" name="Picture 25"/>
          <p:cNvPicPr>
            <a:picLocks noChangeAspect="1" noChangeArrowheads="1"/>
          </p:cNvPicPr>
          <p:nvPr/>
        </p:nvPicPr>
        <p:blipFill>
          <a:blip r:embed="rId3"/>
          <a:srcRect r="56958"/>
          <a:stretch>
            <a:fillRect/>
          </a:stretch>
        </p:blipFill>
        <p:spPr bwMode="auto">
          <a:xfrm>
            <a:off x="6096000" y="3581400"/>
            <a:ext cx="457200" cy="404813"/>
          </a:xfrm>
          <a:prstGeom prst="rect">
            <a:avLst/>
          </a:prstGeom>
          <a:noFill/>
          <a:ln w="9525">
            <a:noFill/>
            <a:miter lim="800000"/>
            <a:headEnd/>
            <a:tailEnd/>
          </a:ln>
        </p:spPr>
      </p:pic>
      <p:pic>
        <p:nvPicPr>
          <p:cNvPr id="23577" name="Picture 26"/>
          <p:cNvPicPr>
            <a:picLocks noChangeAspect="1" noChangeArrowheads="1"/>
          </p:cNvPicPr>
          <p:nvPr/>
        </p:nvPicPr>
        <p:blipFill>
          <a:blip r:embed="rId3"/>
          <a:srcRect r="56958"/>
          <a:stretch>
            <a:fillRect/>
          </a:stretch>
        </p:blipFill>
        <p:spPr bwMode="auto">
          <a:xfrm>
            <a:off x="6096000" y="4267200"/>
            <a:ext cx="457200" cy="404813"/>
          </a:xfrm>
          <a:prstGeom prst="rect">
            <a:avLst/>
          </a:prstGeom>
          <a:noFill/>
          <a:ln w="9525">
            <a:noFill/>
            <a:miter lim="800000"/>
            <a:headEnd/>
            <a:tailEnd/>
          </a:ln>
        </p:spPr>
      </p:pic>
      <p:pic>
        <p:nvPicPr>
          <p:cNvPr id="23578" name="Picture 27"/>
          <p:cNvPicPr>
            <a:picLocks noChangeAspect="1" noChangeArrowheads="1"/>
          </p:cNvPicPr>
          <p:nvPr/>
        </p:nvPicPr>
        <p:blipFill>
          <a:blip r:embed="rId3"/>
          <a:srcRect r="56958"/>
          <a:stretch>
            <a:fillRect/>
          </a:stretch>
        </p:blipFill>
        <p:spPr bwMode="auto">
          <a:xfrm>
            <a:off x="6096000" y="5614988"/>
            <a:ext cx="457200" cy="404812"/>
          </a:xfrm>
          <a:prstGeom prst="rect">
            <a:avLst/>
          </a:prstGeom>
          <a:noFill/>
          <a:ln w="9525">
            <a:noFill/>
            <a:miter lim="800000"/>
            <a:headEnd/>
            <a:tailEnd/>
          </a:ln>
        </p:spPr>
      </p:pic>
      <p:sp>
        <p:nvSpPr>
          <p:cNvPr id="23579" name="TextBox 27"/>
          <p:cNvSpPr txBox="1">
            <a:spLocks noChangeArrowheads="1"/>
          </p:cNvSpPr>
          <p:nvPr/>
        </p:nvSpPr>
        <p:spPr bwMode="auto">
          <a:xfrm>
            <a:off x="304800" y="1143000"/>
            <a:ext cx="5133975" cy="369888"/>
          </a:xfrm>
          <a:prstGeom prst="rect">
            <a:avLst/>
          </a:prstGeom>
          <a:noFill/>
          <a:ln w="9525">
            <a:noFill/>
            <a:miter lim="800000"/>
            <a:headEnd/>
            <a:tailEnd/>
          </a:ln>
        </p:spPr>
        <p:txBody>
          <a:bodyPr wrap="none">
            <a:spAutoFit/>
          </a:bodyPr>
          <a:lstStyle/>
          <a:p>
            <a:r>
              <a:rPr lang="en-US" b="1"/>
              <a:t>Comparing Class Diagrams to Data Elements</a:t>
            </a:r>
            <a:endParaRPr lang="en-US"/>
          </a:p>
        </p:txBody>
      </p:sp>
      <p:sp>
        <p:nvSpPr>
          <p:cNvPr id="23580" name="TextBox 28"/>
          <p:cNvSpPr txBox="1">
            <a:spLocks noChangeArrowheads="1"/>
          </p:cNvSpPr>
          <p:nvPr/>
        </p:nvSpPr>
        <p:spPr bwMode="auto">
          <a:xfrm>
            <a:off x="6799263" y="2209800"/>
            <a:ext cx="1582737" cy="646113"/>
          </a:xfrm>
          <a:prstGeom prst="rect">
            <a:avLst/>
          </a:prstGeom>
          <a:noFill/>
          <a:ln w="9525">
            <a:noFill/>
            <a:miter lim="800000"/>
            <a:headEnd/>
            <a:tailEnd/>
          </a:ln>
        </p:spPr>
        <p:txBody>
          <a:bodyPr wrap="none">
            <a:spAutoFit/>
          </a:bodyPr>
          <a:lstStyle/>
          <a:p>
            <a:r>
              <a:rPr lang="en-US" u="sng">
                <a:solidFill>
                  <a:srgbClr val="000000"/>
                </a:solidFill>
              </a:rPr>
              <a:t>Data Element</a:t>
            </a:r>
            <a:endParaRPr lang="en-US" sz="800" u="sng"/>
          </a:p>
          <a:p>
            <a:endParaRPr lang="en-US"/>
          </a:p>
        </p:txBody>
      </p:sp>
      <p:sp>
        <p:nvSpPr>
          <p:cNvPr id="23581" name="TextBox 29"/>
          <p:cNvSpPr txBox="1">
            <a:spLocks noChangeArrowheads="1"/>
          </p:cNvSpPr>
          <p:nvPr/>
        </p:nvSpPr>
        <p:spPr bwMode="auto">
          <a:xfrm>
            <a:off x="6791325" y="3011488"/>
            <a:ext cx="2505075" cy="646112"/>
          </a:xfrm>
          <a:prstGeom prst="rect">
            <a:avLst/>
          </a:prstGeom>
          <a:noFill/>
          <a:ln w="9525">
            <a:noFill/>
            <a:miter lim="800000"/>
            <a:headEnd/>
            <a:tailEnd/>
          </a:ln>
        </p:spPr>
        <p:txBody>
          <a:bodyPr wrap="none">
            <a:spAutoFit/>
          </a:bodyPr>
          <a:lstStyle/>
          <a:p>
            <a:r>
              <a:rPr lang="en-US" u="sng">
                <a:solidFill>
                  <a:srgbClr val="000000"/>
                </a:solidFill>
              </a:rPr>
              <a:t>Data Element Concept</a:t>
            </a:r>
            <a:endParaRPr lang="en-US" u="sng"/>
          </a:p>
          <a:p>
            <a:endParaRPr lang="en-US"/>
          </a:p>
        </p:txBody>
      </p:sp>
      <p:sp>
        <p:nvSpPr>
          <p:cNvPr id="23582" name="Rectangle 21"/>
          <p:cNvSpPr>
            <a:spLocks noChangeArrowheads="1"/>
          </p:cNvSpPr>
          <p:nvPr/>
        </p:nvSpPr>
        <p:spPr bwMode="auto">
          <a:xfrm>
            <a:off x="6858000" y="3505200"/>
            <a:ext cx="1150938" cy="24447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Object Class</a:t>
            </a:r>
            <a:endParaRPr lang="en-US" sz="1600"/>
          </a:p>
        </p:txBody>
      </p:sp>
      <p:sp>
        <p:nvSpPr>
          <p:cNvPr id="23583" name="Rectangle 19"/>
          <p:cNvSpPr>
            <a:spLocks noChangeArrowheads="1"/>
          </p:cNvSpPr>
          <p:nvPr/>
        </p:nvSpPr>
        <p:spPr bwMode="auto">
          <a:xfrm>
            <a:off x="6851650" y="4343400"/>
            <a:ext cx="768350" cy="24447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Property</a:t>
            </a:r>
            <a:endParaRPr lang="en-US" sz="1600"/>
          </a:p>
        </p:txBody>
      </p:sp>
      <p:sp>
        <p:nvSpPr>
          <p:cNvPr id="23584" name="Rectangle 17"/>
          <p:cNvSpPr>
            <a:spLocks noChangeArrowheads="1"/>
          </p:cNvSpPr>
          <p:nvPr/>
        </p:nvSpPr>
        <p:spPr bwMode="auto">
          <a:xfrm>
            <a:off x="6870700" y="5211763"/>
            <a:ext cx="1435100" cy="274637"/>
          </a:xfrm>
          <a:prstGeom prst="rect">
            <a:avLst/>
          </a:prstGeom>
          <a:noFill/>
          <a:ln w="9525">
            <a:noFill/>
            <a:miter lim="800000"/>
            <a:headEnd/>
            <a:tailEnd/>
          </a:ln>
        </p:spPr>
        <p:txBody>
          <a:bodyPr wrap="none" lIns="0" tIns="0" rIns="0" bIns="0">
            <a:spAutoFit/>
          </a:bodyPr>
          <a:lstStyle/>
          <a:p>
            <a:pPr eaLnBrk="0" hangingPunct="0"/>
            <a:r>
              <a:rPr lang="en-US" u="sng">
                <a:solidFill>
                  <a:srgbClr val="000000"/>
                </a:solidFill>
              </a:rPr>
              <a:t>Value Domain</a:t>
            </a:r>
            <a:endParaRPr lang="en-US" u="sng"/>
          </a:p>
        </p:txBody>
      </p:sp>
      <p:sp>
        <p:nvSpPr>
          <p:cNvPr id="23585" name="Rectangle 23"/>
          <p:cNvSpPr>
            <a:spLocks noChangeArrowheads="1"/>
          </p:cNvSpPr>
          <p:nvPr/>
        </p:nvSpPr>
        <p:spPr bwMode="auto">
          <a:xfrm>
            <a:off x="6858000" y="5572125"/>
            <a:ext cx="1724025" cy="24447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Permissible Values</a:t>
            </a:r>
            <a:endParaRPr lang="en-US" sz="160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0" y="228600"/>
            <a:ext cx="6858000" cy="914400"/>
          </a:xfrm>
        </p:spPr>
        <p:txBody>
          <a:bodyPr/>
          <a:lstStyle/>
          <a:p>
            <a:pPr marL="342900" indent="-342900" eaLnBrk="1" hangingPunct="1"/>
            <a:r>
              <a:rPr lang="en-US" smtClean="0"/>
              <a:t>Where to find existing data standards?</a:t>
            </a:r>
            <a:r>
              <a:rPr lang="en-US" sz="2000" smtClean="0"/>
              <a:t/>
            </a:r>
            <a:br>
              <a:rPr lang="en-US" sz="2000" smtClean="0"/>
            </a:br>
            <a:endParaRPr lang="en-US" sz="1800" smtClean="0"/>
          </a:p>
        </p:txBody>
      </p:sp>
      <p:pic>
        <p:nvPicPr>
          <p:cNvPr id="25602" name="Picture 4"/>
          <p:cNvPicPr>
            <a:picLocks noChangeAspect="1" noChangeArrowheads="1"/>
          </p:cNvPicPr>
          <p:nvPr/>
        </p:nvPicPr>
        <p:blipFill>
          <a:blip r:embed="rId3"/>
          <a:srcRect t="9677" b="5734"/>
          <a:stretch>
            <a:fillRect/>
          </a:stretch>
        </p:blipFill>
        <p:spPr bwMode="auto">
          <a:xfrm>
            <a:off x="1066800" y="1676400"/>
            <a:ext cx="7086600" cy="4495800"/>
          </a:xfrm>
          <a:prstGeom prst="rect">
            <a:avLst/>
          </a:prstGeom>
          <a:noFill/>
          <a:ln w="9525">
            <a:noFill/>
            <a:miter lim="800000"/>
            <a:headEnd/>
            <a:tailEnd/>
          </a:ln>
        </p:spPr>
      </p:pic>
      <p:sp>
        <p:nvSpPr>
          <p:cNvPr id="25603" name="TextBox 3"/>
          <p:cNvSpPr txBox="1">
            <a:spLocks noChangeArrowheads="1"/>
          </p:cNvSpPr>
          <p:nvPr/>
        </p:nvSpPr>
        <p:spPr bwMode="auto">
          <a:xfrm>
            <a:off x="250825" y="1066800"/>
            <a:ext cx="6378575" cy="646113"/>
          </a:xfrm>
          <a:prstGeom prst="rect">
            <a:avLst/>
          </a:prstGeom>
          <a:noFill/>
          <a:ln w="9525">
            <a:noFill/>
            <a:miter lim="800000"/>
            <a:headEnd/>
            <a:tailEnd/>
          </a:ln>
        </p:spPr>
        <p:txBody>
          <a:bodyPr wrap="none">
            <a:spAutoFit/>
          </a:bodyPr>
          <a:lstStyle/>
          <a:p>
            <a:r>
              <a:rPr lang="en-US"/>
              <a:t>caBIG</a:t>
            </a:r>
            <a:r>
              <a:rPr lang="en-US" baseline="30000">
                <a:cs typeface="Arial" charset="0"/>
              </a:rPr>
              <a:t>®</a:t>
            </a:r>
            <a:r>
              <a:rPr lang="en-US"/>
              <a:t> Site for Data Standards </a:t>
            </a:r>
          </a:p>
          <a:p>
            <a:r>
              <a:rPr lang="en-US"/>
              <a:t>https://cabig.nci.nih.gov/workspaces/VCDE/Data_Standards/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228600" y="304800"/>
            <a:ext cx="6858000" cy="838200"/>
          </a:xfrm>
        </p:spPr>
        <p:txBody>
          <a:bodyPr/>
          <a:lstStyle/>
          <a:p>
            <a:pPr eaLnBrk="1" hangingPunct="1"/>
            <a:r>
              <a:rPr lang="en-US" smtClean="0"/>
              <a:t>Where to find existing data standards? </a:t>
            </a:r>
            <a:endParaRPr lang="en-US" sz="2000" smtClean="0"/>
          </a:p>
        </p:txBody>
      </p:sp>
      <p:pic>
        <p:nvPicPr>
          <p:cNvPr id="27650" name="Picture 4"/>
          <p:cNvPicPr>
            <a:picLocks noChangeAspect="1" noChangeArrowheads="1"/>
          </p:cNvPicPr>
          <p:nvPr/>
        </p:nvPicPr>
        <p:blipFill>
          <a:blip r:embed="rId3"/>
          <a:srcRect t="2509" b="5734"/>
          <a:stretch>
            <a:fillRect/>
          </a:stretch>
        </p:blipFill>
        <p:spPr bwMode="auto">
          <a:xfrm>
            <a:off x="990600" y="1371600"/>
            <a:ext cx="7086600" cy="4876800"/>
          </a:xfrm>
          <a:prstGeom prst="rect">
            <a:avLst/>
          </a:prstGeom>
          <a:noFill/>
          <a:ln w="9525">
            <a:noFill/>
            <a:miter lim="800000"/>
            <a:headEnd/>
            <a:tailEnd/>
          </a:ln>
        </p:spPr>
      </p:pic>
      <p:sp>
        <p:nvSpPr>
          <p:cNvPr id="4" name="Rectangle 3"/>
          <p:cNvSpPr/>
          <p:nvPr/>
        </p:nvSpPr>
        <p:spPr>
          <a:xfrm>
            <a:off x="685800" y="5410200"/>
            <a:ext cx="7772400" cy="609600"/>
          </a:xfrm>
          <a:prstGeom prst="rect">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2" name="TextBox 4"/>
          <p:cNvSpPr txBox="1">
            <a:spLocks noChangeArrowheads="1"/>
          </p:cNvSpPr>
          <p:nvPr/>
        </p:nvSpPr>
        <p:spPr bwMode="auto">
          <a:xfrm>
            <a:off x="228600" y="1066800"/>
            <a:ext cx="7962900" cy="369888"/>
          </a:xfrm>
          <a:prstGeom prst="rect">
            <a:avLst/>
          </a:prstGeom>
          <a:noFill/>
          <a:ln w="9525">
            <a:noFill/>
            <a:miter lim="800000"/>
            <a:headEnd/>
            <a:tailEnd/>
          </a:ln>
        </p:spPr>
        <p:txBody>
          <a:bodyPr wrap="none">
            <a:spAutoFit/>
          </a:bodyPr>
          <a:lstStyle/>
          <a:p>
            <a:r>
              <a:rPr lang="en-US"/>
              <a:t>GForge site for Data Standards: https://gforge.nci.nih.gov/frs/?group_id=109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2000" smtClean="0"/>
              <a:t>Why should  ICR WS and VCDE WS work together? </a:t>
            </a:r>
            <a:br>
              <a:rPr lang="en-US" sz="2000" smtClean="0"/>
            </a:br>
            <a:r>
              <a:rPr lang="en-US" sz="2000" smtClean="0"/>
              <a:t>CDE Reuse and Interoperability</a:t>
            </a:r>
          </a:p>
        </p:txBody>
      </p:sp>
      <p:sp>
        <p:nvSpPr>
          <p:cNvPr id="31746" name="Slide Number Placeholder 3"/>
          <p:cNvSpPr txBox="1">
            <a:spLocks/>
          </p:cNvSpPr>
          <p:nvPr/>
        </p:nvSpPr>
        <p:spPr bwMode="auto">
          <a:xfrm>
            <a:off x="8313738" y="5756275"/>
            <a:ext cx="655637" cy="457200"/>
          </a:xfrm>
          <a:prstGeom prst="rect">
            <a:avLst/>
          </a:prstGeom>
          <a:noFill/>
          <a:ln w="9525">
            <a:noFill/>
            <a:miter lim="800000"/>
            <a:headEnd/>
            <a:tailEnd/>
          </a:ln>
        </p:spPr>
        <p:txBody>
          <a:bodyPr/>
          <a:lstStyle/>
          <a:p>
            <a:fld id="{FE0BB08C-2F96-4F0D-9CE3-7C7B15E368E5}" type="slidenum">
              <a:rPr lang="en-US"/>
              <a:pPr/>
              <a:t>7</a:t>
            </a:fld>
            <a:endParaRPr lang="en-US"/>
          </a:p>
        </p:txBody>
      </p:sp>
      <p:pic>
        <p:nvPicPr>
          <p:cNvPr id="31747" name="Picture 3"/>
          <p:cNvPicPr>
            <a:picLocks noChangeAspect="1" noChangeArrowheads="1"/>
          </p:cNvPicPr>
          <p:nvPr/>
        </p:nvPicPr>
        <p:blipFill>
          <a:blip r:embed="rId3"/>
          <a:srcRect l="3067" t="5647" r="60992" b="58505"/>
          <a:stretch>
            <a:fillRect/>
          </a:stretch>
        </p:blipFill>
        <p:spPr bwMode="auto">
          <a:xfrm>
            <a:off x="5562600" y="3492500"/>
            <a:ext cx="3281363" cy="2614613"/>
          </a:xfrm>
          <a:prstGeom prst="rect">
            <a:avLst/>
          </a:prstGeom>
          <a:noFill/>
          <a:ln w="9525">
            <a:noFill/>
            <a:miter lim="800000"/>
            <a:headEnd/>
            <a:tailEnd/>
          </a:ln>
        </p:spPr>
      </p:pic>
      <p:pic>
        <p:nvPicPr>
          <p:cNvPr id="31748" name="Picture 4"/>
          <p:cNvPicPr>
            <a:picLocks noChangeAspect="1" noChangeArrowheads="1"/>
          </p:cNvPicPr>
          <p:nvPr/>
        </p:nvPicPr>
        <p:blipFill>
          <a:blip r:embed="rId4"/>
          <a:srcRect l="7376" t="18654" r="4918" b="20985"/>
          <a:stretch>
            <a:fillRect/>
          </a:stretch>
        </p:blipFill>
        <p:spPr bwMode="auto">
          <a:xfrm>
            <a:off x="617538" y="1787525"/>
            <a:ext cx="2943225" cy="1281113"/>
          </a:xfrm>
          <a:prstGeom prst="rect">
            <a:avLst/>
          </a:prstGeom>
          <a:noFill/>
          <a:ln w="9525">
            <a:noFill/>
            <a:miter lim="800000"/>
            <a:headEnd/>
            <a:tailEnd/>
          </a:ln>
        </p:spPr>
      </p:pic>
      <p:pic>
        <p:nvPicPr>
          <p:cNvPr id="31749" name="Picture 5"/>
          <p:cNvPicPr>
            <a:picLocks noChangeAspect="1" noChangeArrowheads="1"/>
          </p:cNvPicPr>
          <p:nvPr/>
        </p:nvPicPr>
        <p:blipFill>
          <a:blip r:embed="rId5"/>
          <a:srcRect l="9827" t="14470" r="8316" b="19731"/>
          <a:stretch>
            <a:fillRect/>
          </a:stretch>
        </p:blipFill>
        <p:spPr bwMode="auto">
          <a:xfrm>
            <a:off x="6096000" y="1447800"/>
            <a:ext cx="1773238" cy="1643063"/>
          </a:xfrm>
          <a:prstGeom prst="rect">
            <a:avLst/>
          </a:prstGeom>
          <a:noFill/>
          <a:ln w="9525">
            <a:noFill/>
            <a:miter lim="800000"/>
            <a:headEnd/>
            <a:tailEnd/>
          </a:ln>
        </p:spPr>
      </p:pic>
      <p:pic>
        <p:nvPicPr>
          <p:cNvPr id="31750" name="Picture 6"/>
          <p:cNvPicPr>
            <a:picLocks noChangeAspect="1" noChangeArrowheads="1"/>
          </p:cNvPicPr>
          <p:nvPr/>
        </p:nvPicPr>
        <p:blipFill>
          <a:blip r:embed="rId6"/>
          <a:srcRect l="7170" t="18405" r="4482" b="22653"/>
          <a:stretch>
            <a:fillRect/>
          </a:stretch>
        </p:blipFill>
        <p:spPr bwMode="auto">
          <a:xfrm>
            <a:off x="292100" y="4648200"/>
            <a:ext cx="3235325" cy="1366838"/>
          </a:xfrm>
          <a:prstGeom prst="rect">
            <a:avLst/>
          </a:prstGeom>
          <a:noFill/>
          <a:ln w="9525">
            <a:noFill/>
            <a:miter lim="800000"/>
            <a:headEnd/>
            <a:tailEnd/>
          </a:ln>
        </p:spPr>
      </p:pic>
      <p:sp>
        <p:nvSpPr>
          <p:cNvPr id="31751" name="Oval 8"/>
          <p:cNvSpPr>
            <a:spLocks noChangeArrowheads="1"/>
          </p:cNvSpPr>
          <p:nvPr/>
        </p:nvSpPr>
        <p:spPr bwMode="auto">
          <a:xfrm>
            <a:off x="533400" y="2692400"/>
            <a:ext cx="2387600" cy="228600"/>
          </a:xfrm>
          <a:prstGeom prst="ellipse">
            <a:avLst/>
          </a:prstGeom>
          <a:noFill/>
          <a:ln w="28575">
            <a:solidFill>
              <a:srgbClr val="FF0000"/>
            </a:solidFill>
            <a:round/>
            <a:headEnd/>
            <a:tailEnd/>
          </a:ln>
        </p:spPr>
        <p:txBody>
          <a:bodyPr wrap="none" anchor="ctr"/>
          <a:lstStyle/>
          <a:p>
            <a:pPr>
              <a:spcBef>
                <a:spcPct val="50000"/>
              </a:spcBef>
            </a:pPr>
            <a:endParaRPr lang="en-US"/>
          </a:p>
        </p:txBody>
      </p:sp>
      <p:sp>
        <p:nvSpPr>
          <p:cNvPr id="31752" name="Oval 9"/>
          <p:cNvSpPr>
            <a:spLocks noChangeArrowheads="1"/>
          </p:cNvSpPr>
          <p:nvPr/>
        </p:nvSpPr>
        <p:spPr bwMode="auto">
          <a:xfrm>
            <a:off x="5486400" y="5664200"/>
            <a:ext cx="2387600" cy="228600"/>
          </a:xfrm>
          <a:prstGeom prst="ellipse">
            <a:avLst/>
          </a:prstGeom>
          <a:noFill/>
          <a:ln w="28575">
            <a:solidFill>
              <a:srgbClr val="FF0000"/>
            </a:solidFill>
            <a:round/>
            <a:headEnd/>
            <a:tailEnd/>
          </a:ln>
        </p:spPr>
        <p:txBody>
          <a:bodyPr wrap="none" anchor="ctr"/>
          <a:lstStyle/>
          <a:p>
            <a:pPr>
              <a:spcBef>
                <a:spcPct val="50000"/>
              </a:spcBef>
            </a:pPr>
            <a:endParaRPr lang="en-US"/>
          </a:p>
        </p:txBody>
      </p:sp>
      <p:sp>
        <p:nvSpPr>
          <p:cNvPr id="31753" name="Oval 10"/>
          <p:cNvSpPr>
            <a:spLocks noChangeArrowheads="1"/>
          </p:cNvSpPr>
          <p:nvPr/>
        </p:nvSpPr>
        <p:spPr bwMode="auto">
          <a:xfrm>
            <a:off x="292100" y="5486400"/>
            <a:ext cx="2667000" cy="228600"/>
          </a:xfrm>
          <a:prstGeom prst="ellipse">
            <a:avLst/>
          </a:prstGeom>
          <a:noFill/>
          <a:ln w="28575">
            <a:solidFill>
              <a:srgbClr val="FF0000"/>
            </a:solidFill>
            <a:round/>
            <a:headEnd/>
            <a:tailEnd/>
          </a:ln>
        </p:spPr>
        <p:txBody>
          <a:bodyPr wrap="none" anchor="ctr"/>
          <a:lstStyle/>
          <a:p>
            <a:pPr>
              <a:spcBef>
                <a:spcPct val="50000"/>
              </a:spcBef>
            </a:pPr>
            <a:endParaRPr lang="en-US"/>
          </a:p>
        </p:txBody>
      </p:sp>
      <p:sp>
        <p:nvSpPr>
          <p:cNvPr id="31754" name="Oval 11"/>
          <p:cNvSpPr>
            <a:spLocks noChangeArrowheads="1"/>
          </p:cNvSpPr>
          <p:nvPr/>
        </p:nvSpPr>
        <p:spPr bwMode="auto">
          <a:xfrm>
            <a:off x="5791200" y="2755900"/>
            <a:ext cx="2387600" cy="228600"/>
          </a:xfrm>
          <a:prstGeom prst="ellipse">
            <a:avLst/>
          </a:prstGeom>
          <a:noFill/>
          <a:ln w="28575">
            <a:solidFill>
              <a:srgbClr val="FF0000"/>
            </a:solidFill>
            <a:round/>
            <a:headEnd/>
            <a:tailEnd/>
          </a:ln>
        </p:spPr>
        <p:txBody>
          <a:bodyPr wrap="none" anchor="ctr"/>
          <a:lstStyle/>
          <a:p>
            <a:pPr>
              <a:spcBef>
                <a:spcPct val="50000"/>
              </a:spcBef>
            </a:pPr>
            <a:endParaRPr lang="en-US"/>
          </a:p>
        </p:txBody>
      </p:sp>
      <p:sp>
        <p:nvSpPr>
          <p:cNvPr id="31755" name="Line 12"/>
          <p:cNvSpPr>
            <a:spLocks noChangeShapeType="1"/>
          </p:cNvSpPr>
          <p:nvPr/>
        </p:nvSpPr>
        <p:spPr bwMode="auto">
          <a:xfrm>
            <a:off x="2933700" y="2844800"/>
            <a:ext cx="2819400" cy="0"/>
          </a:xfrm>
          <a:prstGeom prst="line">
            <a:avLst/>
          </a:prstGeom>
          <a:noFill/>
          <a:ln w="9525">
            <a:solidFill>
              <a:schemeClr val="tx1"/>
            </a:solidFill>
            <a:round/>
            <a:headEnd/>
            <a:tailEnd/>
          </a:ln>
        </p:spPr>
        <p:txBody>
          <a:bodyPr/>
          <a:lstStyle/>
          <a:p>
            <a:endParaRPr lang="en-US"/>
          </a:p>
        </p:txBody>
      </p:sp>
      <p:sp>
        <p:nvSpPr>
          <p:cNvPr id="31756" name="Line 13"/>
          <p:cNvSpPr>
            <a:spLocks noChangeShapeType="1"/>
          </p:cNvSpPr>
          <p:nvPr/>
        </p:nvSpPr>
        <p:spPr bwMode="auto">
          <a:xfrm>
            <a:off x="2971800" y="5626100"/>
            <a:ext cx="2438400" cy="152400"/>
          </a:xfrm>
          <a:prstGeom prst="line">
            <a:avLst/>
          </a:prstGeom>
          <a:noFill/>
          <a:ln w="9525">
            <a:solidFill>
              <a:schemeClr val="tx1"/>
            </a:solidFill>
            <a:round/>
            <a:headEnd/>
            <a:tailEnd/>
          </a:ln>
        </p:spPr>
        <p:txBody>
          <a:bodyPr/>
          <a:lstStyle/>
          <a:p>
            <a:endParaRPr lang="en-US"/>
          </a:p>
        </p:txBody>
      </p:sp>
      <p:sp>
        <p:nvSpPr>
          <p:cNvPr id="31757" name="Rectangle 14"/>
          <p:cNvSpPr>
            <a:spLocks noChangeArrowheads="1"/>
          </p:cNvSpPr>
          <p:nvPr/>
        </p:nvSpPr>
        <p:spPr bwMode="auto">
          <a:xfrm>
            <a:off x="3521075" y="2457450"/>
            <a:ext cx="2330450" cy="396875"/>
          </a:xfrm>
          <a:prstGeom prst="rect">
            <a:avLst/>
          </a:prstGeom>
          <a:noFill/>
          <a:ln w="9525">
            <a:noFill/>
            <a:miter lim="800000"/>
            <a:headEnd/>
            <a:tailEnd/>
          </a:ln>
        </p:spPr>
        <p:txBody>
          <a:bodyPr wrap="none">
            <a:spAutoFit/>
          </a:bodyPr>
          <a:lstStyle/>
          <a:p>
            <a:r>
              <a:rPr lang="en-GB" sz="2000"/>
              <a:t>CDE: 2223841v3.0</a:t>
            </a:r>
          </a:p>
        </p:txBody>
      </p:sp>
      <p:sp>
        <p:nvSpPr>
          <p:cNvPr id="31758" name="Rectangle 15"/>
          <p:cNvSpPr>
            <a:spLocks noChangeArrowheads="1"/>
          </p:cNvSpPr>
          <p:nvPr/>
        </p:nvSpPr>
        <p:spPr bwMode="auto">
          <a:xfrm>
            <a:off x="1257300" y="3162300"/>
            <a:ext cx="1087438" cy="396875"/>
          </a:xfrm>
          <a:prstGeom prst="rect">
            <a:avLst/>
          </a:prstGeom>
          <a:noFill/>
          <a:ln w="9525">
            <a:noFill/>
            <a:miter lim="800000"/>
            <a:headEnd/>
            <a:tailEnd/>
          </a:ln>
        </p:spPr>
        <p:txBody>
          <a:bodyPr wrap="none">
            <a:spAutoFit/>
          </a:bodyPr>
          <a:lstStyle/>
          <a:p>
            <a:r>
              <a:rPr lang="en-GB" sz="2000" b="1"/>
              <a:t>gridPIR</a:t>
            </a:r>
          </a:p>
        </p:txBody>
      </p:sp>
      <p:sp>
        <p:nvSpPr>
          <p:cNvPr id="31759" name="Rectangle 16"/>
          <p:cNvSpPr>
            <a:spLocks noChangeArrowheads="1"/>
          </p:cNvSpPr>
          <p:nvPr/>
        </p:nvSpPr>
        <p:spPr bwMode="auto">
          <a:xfrm>
            <a:off x="3340100" y="5156200"/>
            <a:ext cx="2330450" cy="396875"/>
          </a:xfrm>
          <a:prstGeom prst="rect">
            <a:avLst/>
          </a:prstGeom>
          <a:noFill/>
          <a:ln w="9525">
            <a:noFill/>
            <a:miter lim="800000"/>
            <a:headEnd/>
            <a:tailEnd/>
          </a:ln>
        </p:spPr>
        <p:txBody>
          <a:bodyPr wrap="none">
            <a:spAutoFit/>
          </a:bodyPr>
          <a:lstStyle/>
          <a:p>
            <a:r>
              <a:rPr lang="en-GB" sz="2000"/>
              <a:t>CDE: 2342468v1.0</a:t>
            </a:r>
          </a:p>
        </p:txBody>
      </p:sp>
      <p:sp>
        <p:nvSpPr>
          <p:cNvPr id="31760" name="Rectangle 17"/>
          <p:cNvSpPr>
            <a:spLocks noChangeArrowheads="1"/>
          </p:cNvSpPr>
          <p:nvPr/>
        </p:nvSpPr>
        <p:spPr bwMode="auto">
          <a:xfrm>
            <a:off x="6477000" y="3149600"/>
            <a:ext cx="917575" cy="396875"/>
          </a:xfrm>
          <a:prstGeom prst="rect">
            <a:avLst/>
          </a:prstGeom>
          <a:noFill/>
          <a:ln w="9525">
            <a:noFill/>
            <a:miter lim="800000"/>
            <a:headEnd/>
            <a:tailEnd/>
          </a:ln>
        </p:spPr>
        <p:txBody>
          <a:bodyPr wrap="none">
            <a:spAutoFit/>
          </a:bodyPr>
          <a:lstStyle/>
          <a:p>
            <a:r>
              <a:rPr lang="en-GB" sz="2000" b="1"/>
              <a:t>caBIO</a:t>
            </a:r>
          </a:p>
        </p:txBody>
      </p:sp>
      <p:sp>
        <p:nvSpPr>
          <p:cNvPr id="31761" name="TextBox 18"/>
          <p:cNvSpPr txBox="1">
            <a:spLocks noChangeArrowheads="1"/>
          </p:cNvSpPr>
          <p:nvPr/>
        </p:nvSpPr>
        <p:spPr bwMode="auto">
          <a:xfrm>
            <a:off x="0" y="6596063"/>
            <a:ext cx="5380038" cy="261937"/>
          </a:xfrm>
          <a:prstGeom prst="rect">
            <a:avLst/>
          </a:prstGeom>
          <a:noFill/>
          <a:ln w="9525">
            <a:noFill/>
            <a:miter lim="800000"/>
            <a:headEnd/>
            <a:tailEnd/>
          </a:ln>
        </p:spPr>
        <p:txBody>
          <a:bodyPr wrap="none">
            <a:spAutoFit/>
          </a:bodyPr>
          <a:lstStyle/>
          <a:p>
            <a:r>
              <a:rPr lang="en-US" sz="1100" i="1"/>
              <a:t>https://gforge.nci.nih.gov/frs/download.php/4722/08272008_ICR_Telecon_</a:t>
            </a:r>
            <a:r>
              <a:rPr lang="en-US" sz="1100" b="1" i="1"/>
              <a:t>PIR</a:t>
            </a:r>
            <a:r>
              <a:rPr lang="en-US" sz="1100" i="1"/>
              <a:t>1.ppt</a:t>
            </a:r>
            <a:endParaRPr lang="en-US" sz="1100"/>
          </a:p>
        </p:txBody>
      </p:sp>
      <p:sp>
        <p:nvSpPr>
          <p:cNvPr id="31762" name="TextBox 18"/>
          <p:cNvSpPr txBox="1">
            <a:spLocks noChangeArrowheads="1"/>
          </p:cNvSpPr>
          <p:nvPr/>
        </p:nvSpPr>
        <p:spPr bwMode="auto">
          <a:xfrm>
            <a:off x="152400" y="1143000"/>
            <a:ext cx="3643313" cy="369888"/>
          </a:xfrm>
          <a:prstGeom prst="rect">
            <a:avLst/>
          </a:prstGeom>
          <a:noFill/>
          <a:ln w="9525">
            <a:noFill/>
            <a:miter lim="800000"/>
            <a:headEnd/>
            <a:tailEnd/>
          </a:ln>
        </p:spPr>
        <p:txBody>
          <a:bodyPr wrap="none">
            <a:spAutoFit/>
          </a:bodyPr>
          <a:lstStyle/>
          <a:p>
            <a:r>
              <a:rPr lang="en-US" b="1"/>
              <a:t>gridPIR and caBIO UML models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3"/>
          <p:cNvSpPr txBox="1">
            <a:spLocks/>
          </p:cNvSpPr>
          <p:nvPr/>
        </p:nvSpPr>
        <p:spPr bwMode="auto">
          <a:xfrm>
            <a:off x="8313738" y="6059488"/>
            <a:ext cx="655637" cy="457200"/>
          </a:xfrm>
          <a:prstGeom prst="rect">
            <a:avLst/>
          </a:prstGeom>
          <a:noFill/>
          <a:ln w="9525">
            <a:noFill/>
            <a:miter lim="800000"/>
            <a:headEnd/>
            <a:tailEnd/>
          </a:ln>
        </p:spPr>
        <p:txBody>
          <a:bodyPr/>
          <a:lstStyle/>
          <a:p>
            <a:fld id="{1EB4B9A6-1FBC-433A-81A4-F64FE81A46C2}" type="slidenum">
              <a:rPr lang="en-US"/>
              <a:pPr/>
              <a:t>8</a:t>
            </a:fld>
            <a:endParaRPr lang="en-US"/>
          </a:p>
        </p:txBody>
      </p:sp>
      <p:sp>
        <p:nvSpPr>
          <p:cNvPr id="5" name="Rectangle 2"/>
          <p:cNvSpPr txBox="1">
            <a:spLocks noChangeArrowheads="1"/>
          </p:cNvSpPr>
          <p:nvPr/>
        </p:nvSpPr>
        <p:spPr bwMode="black">
          <a:xfrm>
            <a:off x="228600" y="712788"/>
            <a:ext cx="9753600" cy="1150937"/>
          </a:xfrm>
          <a:prstGeom prst="rect">
            <a:avLst/>
          </a:prstGeom>
          <a:noFill/>
          <a:ln w="9525">
            <a:noFill/>
            <a:miter lim="800000"/>
            <a:headEnd/>
            <a:tailEnd/>
          </a:ln>
          <a:effectLst/>
        </p:spPr>
        <p:txBody>
          <a:bodyPr anchor="ctr"/>
          <a:lstStyle/>
          <a:p>
            <a:pPr>
              <a:defRPr/>
            </a:pPr>
            <a:r>
              <a:rPr lang="en-GB" sz="2000" b="1" kern="0" dirty="0">
                <a:latin typeface="+mj-lt"/>
                <a:ea typeface="+mj-ea"/>
                <a:cs typeface="+mj-cs"/>
              </a:rPr>
              <a:t>Collect information on the same protein from different resources</a:t>
            </a:r>
          </a:p>
        </p:txBody>
      </p:sp>
      <p:pic>
        <p:nvPicPr>
          <p:cNvPr id="29699" name="Picture 3"/>
          <p:cNvPicPr>
            <a:picLocks noChangeAspect="1" noChangeArrowheads="1"/>
          </p:cNvPicPr>
          <p:nvPr/>
        </p:nvPicPr>
        <p:blipFill>
          <a:blip r:embed="rId3"/>
          <a:srcRect/>
          <a:stretch>
            <a:fillRect/>
          </a:stretch>
        </p:blipFill>
        <p:spPr bwMode="auto">
          <a:xfrm>
            <a:off x="1219200" y="4419600"/>
            <a:ext cx="7772400" cy="2246313"/>
          </a:xfrm>
          <a:prstGeom prst="rect">
            <a:avLst/>
          </a:prstGeom>
          <a:noFill/>
          <a:ln w="9525">
            <a:noFill/>
            <a:miter lim="800000"/>
            <a:headEnd/>
            <a:tailEnd/>
          </a:ln>
        </p:spPr>
      </p:pic>
      <p:pic>
        <p:nvPicPr>
          <p:cNvPr id="29700" name="Picture 4"/>
          <p:cNvPicPr>
            <a:picLocks noChangeAspect="1" noChangeArrowheads="1"/>
          </p:cNvPicPr>
          <p:nvPr/>
        </p:nvPicPr>
        <p:blipFill>
          <a:blip r:embed="rId4"/>
          <a:srcRect/>
          <a:stretch>
            <a:fillRect/>
          </a:stretch>
        </p:blipFill>
        <p:spPr bwMode="auto">
          <a:xfrm>
            <a:off x="876300" y="1600200"/>
            <a:ext cx="8229600" cy="2533650"/>
          </a:xfrm>
          <a:prstGeom prst="rect">
            <a:avLst/>
          </a:prstGeom>
          <a:noFill/>
          <a:ln w="9525">
            <a:noFill/>
            <a:miter lim="800000"/>
            <a:headEnd/>
            <a:tailEnd/>
          </a:ln>
        </p:spPr>
      </p:pic>
      <p:sp>
        <p:nvSpPr>
          <p:cNvPr id="29701" name="Rectangle 5"/>
          <p:cNvSpPr>
            <a:spLocks noChangeArrowheads="1"/>
          </p:cNvSpPr>
          <p:nvPr/>
        </p:nvSpPr>
        <p:spPr bwMode="auto">
          <a:xfrm>
            <a:off x="1308100" y="4381500"/>
            <a:ext cx="1371600" cy="396875"/>
          </a:xfrm>
          <a:prstGeom prst="rect">
            <a:avLst/>
          </a:prstGeom>
          <a:solidFill>
            <a:schemeClr val="bg1"/>
          </a:solidFill>
          <a:ln w="9525">
            <a:noFill/>
            <a:miter lim="800000"/>
            <a:headEnd/>
            <a:tailEnd/>
          </a:ln>
        </p:spPr>
        <p:txBody>
          <a:bodyPr>
            <a:spAutoFit/>
          </a:bodyPr>
          <a:lstStyle/>
          <a:p>
            <a:r>
              <a:rPr lang="en-GB" sz="2000" b="1"/>
              <a:t>gridPIR</a:t>
            </a:r>
          </a:p>
        </p:txBody>
      </p:sp>
      <p:sp>
        <p:nvSpPr>
          <p:cNvPr id="29702" name="Rectangle 6"/>
          <p:cNvSpPr>
            <a:spLocks noChangeArrowheads="1"/>
          </p:cNvSpPr>
          <p:nvPr/>
        </p:nvSpPr>
        <p:spPr bwMode="auto">
          <a:xfrm>
            <a:off x="927100" y="1570038"/>
            <a:ext cx="917575" cy="396875"/>
          </a:xfrm>
          <a:prstGeom prst="rect">
            <a:avLst/>
          </a:prstGeom>
          <a:solidFill>
            <a:schemeClr val="bg1"/>
          </a:solidFill>
          <a:ln w="9525">
            <a:noFill/>
            <a:miter lim="800000"/>
            <a:headEnd/>
            <a:tailEnd/>
          </a:ln>
        </p:spPr>
        <p:txBody>
          <a:bodyPr wrap="none">
            <a:spAutoFit/>
          </a:bodyPr>
          <a:lstStyle/>
          <a:p>
            <a:r>
              <a:rPr lang="en-GB" sz="2000" b="1"/>
              <a:t>caBIO</a:t>
            </a:r>
          </a:p>
        </p:txBody>
      </p:sp>
      <p:sp>
        <p:nvSpPr>
          <p:cNvPr id="29703" name="Oval 7"/>
          <p:cNvSpPr>
            <a:spLocks noChangeArrowheads="1"/>
          </p:cNvSpPr>
          <p:nvPr/>
        </p:nvSpPr>
        <p:spPr bwMode="auto">
          <a:xfrm>
            <a:off x="1066800" y="5753100"/>
            <a:ext cx="2438400" cy="190500"/>
          </a:xfrm>
          <a:prstGeom prst="ellipse">
            <a:avLst/>
          </a:prstGeom>
          <a:noFill/>
          <a:ln w="28575">
            <a:solidFill>
              <a:srgbClr val="FF0000"/>
            </a:solidFill>
            <a:round/>
            <a:headEnd/>
            <a:tailEnd/>
          </a:ln>
        </p:spPr>
        <p:txBody>
          <a:bodyPr wrap="none" anchor="ctr"/>
          <a:lstStyle/>
          <a:p>
            <a:pPr>
              <a:spcBef>
                <a:spcPct val="50000"/>
              </a:spcBef>
            </a:pPr>
            <a:endParaRPr lang="en-US"/>
          </a:p>
        </p:txBody>
      </p:sp>
      <p:sp>
        <p:nvSpPr>
          <p:cNvPr id="29704" name="Oval 8"/>
          <p:cNvSpPr>
            <a:spLocks noChangeArrowheads="1"/>
          </p:cNvSpPr>
          <p:nvPr/>
        </p:nvSpPr>
        <p:spPr bwMode="auto">
          <a:xfrm>
            <a:off x="1066800" y="3352800"/>
            <a:ext cx="2667000" cy="228600"/>
          </a:xfrm>
          <a:prstGeom prst="ellipse">
            <a:avLst/>
          </a:prstGeom>
          <a:noFill/>
          <a:ln w="28575">
            <a:solidFill>
              <a:srgbClr val="FF0000"/>
            </a:solidFill>
            <a:round/>
            <a:headEnd/>
            <a:tailEnd/>
          </a:ln>
        </p:spPr>
        <p:txBody>
          <a:bodyPr wrap="none" anchor="ctr"/>
          <a:lstStyle/>
          <a:p>
            <a:pPr>
              <a:spcBef>
                <a:spcPct val="50000"/>
              </a:spcBef>
            </a:pPr>
            <a:endParaRPr lang="en-US"/>
          </a:p>
        </p:txBody>
      </p:sp>
      <p:sp>
        <p:nvSpPr>
          <p:cNvPr id="29705" name="AutoShape 9"/>
          <p:cNvSpPr>
            <a:spLocks/>
          </p:cNvSpPr>
          <p:nvPr/>
        </p:nvSpPr>
        <p:spPr bwMode="auto">
          <a:xfrm>
            <a:off x="990600" y="3429000"/>
            <a:ext cx="76200" cy="2438400"/>
          </a:xfrm>
          <a:prstGeom prst="leftBrace">
            <a:avLst>
              <a:gd name="adj1" fmla="val 266667"/>
              <a:gd name="adj2" fmla="val 50000"/>
            </a:avLst>
          </a:prstGeom>
          <a:noFill/>
          <a:ln w="9525">
            <a:solidFill>
              <a:schemeClr val="tx1"/>
            </a:solidFill>
            <a:round/>
            <a:headEnd/>
            <a:tailEnd/>
          </a:ln>
        </p:spPr>
        <p:txBody>
          <a:bodyPr wrap="none" anchor="ctr"/>
          <a:lstStyle/>
          <a:p>
            <a:pPr>
              <a:spcBef>
                <a:spcPct val="50000"/>
              </a:spcBef>
            </a:pPr>
            <a:endParaRPr lang="en-US"/>
          </a:p>
        </p:txBody>
      </p:sp>
      <p:sp>
        <p:nvSpPr>
          <p:cNvPr id="29706" name="Text Box 10"/>
          <p:cNvSpPr txBox="1">
            <a:spLocks noChangeArrowheads="1"/>
          </p:cNvSpPr>
          <p:nvPr/>
        </p:nvSpPr>
        <p:spPr bwMode="auto">
          <a:xfrm>
            <a:off x="0" y="3657600"/>
            <a:ext cx="1066800" cy="2327275"/>
          </a:xfrm>
          <a:prstGeom prst="rect">
            <a:avLst/>
          </a:prstGeom>
          <a:noFill/>
          <a:ln w="38100">
            <a:solidFill>
              <a:srgbClr val="0000FF"/>
            </a:solidFill>
            <a:miter lim="800000"/>
            <a:headEnd/>
            <a:tailEnd/>
          </a:ln>
        </p:spPr>
        <p:txBody>
          <a:bodyPr>
            <a:spAutoFit/>
          </a:bodyPr>
          <a:lstStyle/>
          <a:p>
            <a:pPr>
              <a:spcBef>
                <a:spcPct val="50000"/>
              </a:spcBef>
            </a:pPr>
            <a:r>
              <a:rPr lang="en-GB" b="1"/>
              <a:t>Join caBIO and gridPIRand access to more info</a:t>
            </a:r>
          </a:p>
        </p:txBody>
      </p:sp>
      <p:sp>
        <p:nvSpPr>
          <p:cNvPr id="29707" name="Oval 11"/>
          <p:cNvSpPr>
            <a:spLocks noChangeArrowheads="1"/>
          </p:cNvSpPr>
          <p:nvPr/>
        </p:nvSpPr>
        <p:spPr bwMode="auto">
          <a:xfrm>
            <a:off x="6324600" y="1524000"/>
            <a:ext cx="2667000" cy="2438400"/>
          </a:xfrm>
          <a:prstGeom prst="ellipse">
            <a:avLst/>
          </a:prstGeom>
          <a:noFill/>
          <a:ln w="28575">
            <a:solidFill>
              <a:srgbClr val="FF0000"/>
            </a:solidFill>
            <a:round/>
            <a:headEnd/>
            <a:tailEnd/>
          </a:ln>
        </p:spPr>
        <p:txBody>
          <a:bodyPr wrap="none" anchor="ctr"/>
          <a:lstStyle/>
          <a:p>
            <a:pPr>
              <a:spcBef>
                <a:spcPct val="50000"/>
              </a:spcBef>
            </a:pPr>
            <a:endParaRPr lang="en-US"/>
          </a:p>
        </p:txBody>
      </p:sp>
      <p:sp>
        <p:nvSpPr>
          <p:cNvPr id="29708" name="Oval 12"/>
          <p:cNvSpPr>
            <a:spLocks noChangeArrowheads="1"/>
          </p:cNvSpPr>
          <p:nvPr/>
        </p:nvSpPr>
        <p:spPr bwMode="auto">
          <a:xfrm>
            <a:off x="6324600" y="4343400"/>
            <a:ext cx="2667000" cy="2362200"/>
          </a:xfrm>
          <a:prstGeom prst="ellipse">
            <a:avLst/>
          </a:prstGeom>
          <a:noFill/>
          <a:ln w="28575">
            <a:solidFill>
              <a:srgbClr val="FF0000"/>
            </a:solidFill>
            <a:round/>
            <a:headEnd/>
            <a:tailEnd/>
          </a:ln>
        </p:spPr>
        <p:txBody>
          <a:bodyPr wrap="none" anchor="ctr"/>
          <a:lstStyle/>
          <a:p>
            <a:pPr>
              <a:spcBef>
                <a:spcPct val="50000"/>
              </a:spcBef>
            </a:pPr>
            <a:endParaRPr lang="en-US"/>
          </a:p>
        </p:txBody>
      </p:sp>
      <p:sp>
        <p:nvSpPr>
          <p:cNvPr id="29709" name="Text Box 13"/>
          <p:cNvSpPr txBox="1">
            <a:spLocks noChangeArrowheads="1"/>
          </p:cNvSpPr>
          <p:nvPr/>
        </p:nvSpPr>
        <p:spPr bwMode="auto">
          <a:xfrm>
            <a:off x="6781800" y="4648200"/>
            <a:ext cx="1600200" cy="366713"/>
          </a:xfrm>
          <a:prstGeom prst="rect">
            <a:avLst/>
          </a:prstGeom>
          <a:noFill/>
          <a:ln w="9525">
            <a:noFill/>
            <a:miter lim="800000"/>
            <a:headEnd/>
            <a:tailEnd/>
          </a:ln>
        </p:spPr>
        <p:txBody>
          <a:bodyPr>
            <a:spAutoFit/>
          </a:bodyPr>
          <a:lstStyle/>
          <a:p>
            <a:pPr>
              <a:spcBef>
                <a:spcPct val="50000"/>
              </a:spcBef>
            </a:pPr>
            <a:r>
              <a:rPr lang="en-US" b="1"/>
              <a:t>Annotations</a:t>
            </a:r>
          </a:p>
        </p:txBody>
      </p:sp>
      <p:sp>
        <p:nvSpPr>
          <p:cNvPr id="29710" name="Text Box 14"/>
          <p:cNvSpPr txBox="1">
            <a:spLocks noChangeArrowheads="1"/>
          </p:cNvSpPr>
          <p:nvPr/>
        </p:nvSpPr>
        <p:spPr bwMode="auto">
          <a:xfrm>
            <a:off x="6781800" y="1676400"/>
            <a:ext cx="2057400" cy="366713"/>
          </a:xfrm>
          <a:prstGeom prst="rect">
            <a:avLst/>
          </a:prstGeom>
          <a:noFill/>
          <a:ln w="9525">
            <a:noFill/>
            <a:miter lim="800000"/>
            <a:headEnd/>
            <a:tailEnd/>
          </a:ln>
        </p:spPr>
        <p:txBody>
          <a:bodyPr>
            <a:spAutoFit/>
          </a:bodyPr>
          <a:lstStyle/>
          <a:p>
            <a:pPr>
              <a:spcBef>
                <a:spcPct val="50000"/>
              </a:spcBef>
            </a:pPr>
            <a:r>
              <a:rPr lang="en-US" b="1"/>
              <a:t>Genomic Info</a:t>
            </a:r>
          </a:p>
        </p:txBody>
      </p:sp>
      <p:sp>
        <p:nvSpPr>
          <p:cNvPr id="29711" name="Line 15"/>
          <p:cNvSpPr>
            <a:spLocks noChangeShapeType="1"/>
          </p:cNvSpPr>
          <p:nvPr/>
        </p:nvSpPr>
        <p:spPr bwMode="auto">
          <a:xfrm flipV="1">
            <a:off x="1066800" y="3581400"/>
            <a:ext cx="685800" cy="609600"/>
          </a:xfrm>
          <a:prstGeom prst="line">
            <a:avLst/>
          </a:prstGeom>
          <a:noFill/>
          <a:ln w="38100">
            <a:solidFill>
              <a:schemeClr val="tx1"/>
            </a:solidFill>
            <a:round/>
            <a:headEnd/>
            <a:tailEnd type="triangle" w="med" len="med"/>
          </a:ln>
        </p:spPr>
        <p:txBody>
          <a:bodyPr>
            <a:spAutoFit/>
          </a:bodyPr>
          <a:lstStyle/>
          <a:p>
            <a:endParaRPr lang="en-US"/>
          </a:p>
        </p:txBody>
      </p:sp>
      <p:sp>
        <p:nvSpPr>
          <p:cNvPr id="29712" name="Line 16"/>
          <p:cNvSpPr>
            <a:spLocks noChangeShapeType="1"/>
          </p:cNvSpPr>
          <p:nvPr/>
        </p:nvSpPr>
        <p:spPr bwMode="auto">
          <a:xfrm>
            <a:off x="1066800" y="5105400"/>
            <a:ext cx="609600" cy="609600"/>
          </a:xfrm>
          <a:prstGeom prst="line">
            <a:avLst/>
          </a:prstGeom>
          <a:noFill/>
          <a:ln w="38100">
            <a:solidFill>
              <a:schemeClr val="tx1"/>
            </a:solidFill>
            <a:round/>
            <a:headEnd/>
            <a:tailEnd type="triangle" w="med" len="med"/>
          </a:ln>
        </p:spPr>
        <p:txBody>
          <a:bodyPr>
            <a:spAutoFit/>
          </a:bodyPr>
          <a:lstStyle/>
          <a:p>
            <a:endParaRPr lang="en-US"/>
          </a:p>
        </p:txBody>
      </p:sp>
      <p:sp>
        <p:nvSpPr>
          <p:cNvPr id="29713" name="Rectangle 2"/>
          <p:cNvSpPr>
            <a:spLocks noGrp="1" noChangeArrowheads="1"/>
          </p:cNvSpPr>
          <p:nvPr>
            <p:ph type="title"/>
          </p:nvPr>
        </p:nvSpPr>
        <p:spPr>
          <a:xfrm>
            <a:off x="0" y="0"/>
            <a:ext cx="7467600" cy="990600"/>
          </a:xfrm>
        </p:spPr>
        <p:txBody>
          <a:bodyPr/>
          <a:lstStyle/>
          <a:p>
            <a:pPr marL="342900" indent="-1588" eaLnBrk="1" hangingPunct="1"/>
            <a:r>
              <a:rPr lang="en-US" sz="2000" dirty="0" smtClean="0"/>
              <a:t>Why should  ICR WS and VCDE WS work together? </a:t>
            </a:r>
            <a:br>
              <a:rPr lang="en-US" sz="2000" dirty="0" smtClean="0"/>
            </a:br>
            <a:r>
              <a:rPr lang="en-US" sz="2000" dirty="0" smtClean="0"/>
              <a:t>CDE Reuse and Interoperability</a:t>
            </a:r>
          </a:p>
        </p:txBody>
      </p:sp>
      <p:sp>
        <p:nvSpPr>
          <p:cNvPr id="29714" name="TextBox 20"/>
          <p:cNvSpPr txBox="1">
            <a:spLocks noChangeArrowheads="1"/>
          </p:cNvSpPr>
          <p:nvPr/>
        </p:nvSpPr>
        <p:spPr bwMode="auto">
          <a:xfrm>
            <a:off x="0" y="6596063"/>
            <a:ext cx="5380038" cy="261937"/>
          </a:xfrm>
          <a:prstGeom prst="rect">
            <a:avLst/>
          </a:prstGeom>
          <a:noFill/>
          <a:ln w="9525">
            <a:noFill/>
            <a:miter lim="800000"/>
            <a:headEnd/>
            <a:tailEnd/>
          </a:ln>
        </p:spPr>
        <p:txBody>
          <a:bodyPr wrap="none">
            <a:spAutoFit/>
          </a:bodyPr>
          <a:lstStyle/>
          <a:p>
            <a:r>
              <a:rPr lang="en-US" sz="1100" i="1"/>
              <a:t>https://gforge.nci.nih.gov/frs/download.php/4722/08272008_ICR_Telecon_</a:t>
            </a:r>
            <a:r>
              <a:rPr lang="en-US" sz="1100" b="1" i="1"/>
              <a:t>PIR</a:t>
            </a:r>
            <a:r>
              <a:rPr lang="en-US" sz="1100" i="1"/>
              <a:t>1.ppt</a:t>
            </a:r>
            <a:endParaRPr lang="en-US" sz="11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304800" y="0"/>
            <a:ext cx="6553200" cy="1143000"/>
          </a:xfrm>
        </p:spPr>
        <p:txBody>
          <a:bodyPr/>
          <a:lstStyle/>
          <a:p>
            <a:pPr eaLnBrk="1" hangingPunct="1"/>
            <a:r>
              <a:rPr lang="en-US" sz="2000" dirty="0" smtClean="0"/>
              <a:t>Data </a:t>
            </a:r>
            <a:r>
              <a:rPr lang="en-US" sz="2000" dirty="0" smtClean="0"/>
              <a:t>aggregation from </a:t>
            </a:r>
            <a:r>
              <a:rPr lang="en-US" sz="2000" dirty="0" err="1" smtClean="0"/>
              <a:t>caBIO</a:t>
            </a:r>
            <a:r>
              <a:rPr lang="en-US" sz="2000" dirty="0" smtClean="0"/>
              <a:t> and grid PIR</a:t>
            </a:r>
          </a:p>
        </p:txBody>
      </p:sp>
      <p:sp>
        <p:nvSpPr>
          <p:cNvPr id="4" name="Rectangle 3"/>
          <p:cNvSpPr/>
          <p:nvPr/>
        </p:nvSpPr>
        <p:spPr>
          <a:xfrm>
            <a:off x="0" y="1066800"/>
            <a:ext cx="8915400" cy="646331"/>
          </a:xfrm>
          <a:prstGeom prst="rect">
            <a:avLst/>
          </a:prstGeom>
        </p:spPr>
        <p:txBody>
          <a:bodyPr wrap="square">
            <a:spAutoFit/>
          </a:bodyPr>
          <a:lstStyle/>
          <a:p>
            <a:r>
              <a:rPr lang="en-US" dirty="0" smtClean="0"/>
              <a:t>For the protein BRCA1_HUMAN identify the zinc finger region and all the nucleic acid sequence information.</a:t>
            </a:r>
            <a:endParaRPr lang="en-US" dirty="0"/>
          </a:p>
        </p:txBody>
      </p:sp>
      <p:pic>
        <p:nvPicPr>
          <p:cNvPr id="1027" name="Picture 3"/>
          <p:cNvPicPr>
            <a:picLocks noChangeAspect="1" noChangeArrowheads="1"/>
          </p:cNvPicPr>
          <p:nvPr/>
        </p:nvPicPr>
        <p:blipFill>
          <a:blip r:embed="rId3"/>
          <a:srcRect/>
          <a:stretch>
            <a:fillRect/>
          </a:stretch>
        </p:blipFill>
        <p:spPr bwMode="auto">
          <a:xfrm>
            <a:off x="990601" y="1752600"/>
            <a:ext cx="7169530" cy="484846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1991</TotalTime>
  <Words>1529</Words>
  <PresentationFormat>On-screen Show (4:3)</PresentationFormat>
  <Paragraphs>341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CDE Leadership Group Introduction to ICR Workspace</vt:lpstr>
      <vt:lpstr>Agenda</vt:lpstr>
      <vt:lpstr>What do Standards mean to you?</vt:lpstr>
      <vt:lpstr>The relationship of UML models and CDEs in caDSR</vt:lpstr>
      <vt:lpstr>Where to find existing data standards? </vt:lpstr>
      <vt:lpstr>Where to find existing data standards? </vt:lpstr>
      <vt:lpstr>Why should  ICR WS and VCDE WS work together?  CDE Reuse and Interoperability</vt:lpstr>
      <vt:lpstr>Why should  ICR WS and VCDE WS work together?  CDE Reuse and Interoperability</vt:lpstr>
      <vt:lpstr>Data aggregation from caBIO and grid PIR</vt:lpstr>
      <vt:lpstr>Data aggregation from caBIO and grid PIR</vt:lpstr>
      <vt:lpstr>CDE Leadership Group Goals</vt:lpstr>
      <vt:lpstr>We would like ICR WS to help us bring standards forward</vt:lpstr>
      <vt:lpstr>High Impact CDE Identification</vt:lpstr>
      <vt:lpstr>High Impact Information for ICR WS (Manual review)</vt:lpstr>
      <vt:lpstr>high impact CDEs for ICR (Automated approach)</vt:lpstr>
      <vt:lpstr>CDE Data Standards Process</vt:lpstr>
      <vt:lpstr>Resources</vt:lpstr>
      <vt:lpstr>Acknowledgements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cp:lastModifiedBy>sharmam</cp:lastModifiedBy>
  <cp:revision>220</cp:revision>
  <dcterms:modified xsi:type="dcterms:W3CDTF">2008-12-10T16:31:03Z</dcterms:modified>
</cp:coreProperties>
</file>