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9296400" cy="14782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92" autoAdjust="0"/>
    <p:restoredTop sz="94645" autoAdjust="0"/>
  </p:normalViewPr>
  <p:slideViewPr>
    <p:cSldViewPr>
      <p:cViewPr>
        <p:scale>
          <a:sx n="25" d="100"/>
          <a:sy n="25" d="100"/>
        </p:scale>
        <p:origin x="-1674" y="1302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png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DEC88-C188-4334-BD4F-0C6339012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A465B-4DAE-4E60-870B-96A759D50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1757363"/>
            <a:ext cx="7405688" cy="37450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1757363"/>
            <a:ext cx="22067837" cy="37450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13016-F9FF-4F82-B6AF-BCE092E6C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4E49D-21AF-4B67-944F-CE857016E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0074-3C97-4C37-B2D1-6CE6AB515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10240963"/>
            <a:ext cx="14736762" cy="2896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0240963"/>
            <a:ext cx="14736763" cy="2896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C7E72-AFFA-453C-9645-3C82BBB71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BDD5F-BDE0-43CA-883C-1F97431DC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D612D-784A-4DC1-8FBE-C82D55945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63065-5095-4E96-BE32-2ADBE8ADA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577B4-B6B2-44F6-9351-893C6E625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076B-1C7D-4F3B-B699-F0D95CF10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1757363"/>
            <a:ext cx="296259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10240963"/>
            <a:ext cx="29625925" cy="289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39970075"/>
            <a:ext cx="7680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70075"/>
            <a:ext cx="10423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70075"/>
            <a:ext cx="7680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fld id="{B8E74AAA-1722-4256-BEF8-6A77E4DF48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cs typeface="+mn-cs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cs typeface="+mn-cs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cs typeface="+mn-cs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cs typeface="+mn-cs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cs typeface="+mn-cs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cs typeface="+mn-cs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cs typeface="+mn-cs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8956000" y="609600"/>
          <a:ext cx="2897188" cy="1879600"/>
        </p:xfrm>
        <a:graphic>
          <a:graphicData uri="http://schemas.openxmlformats.org/presentationml/2006/ole">
            <p:oleObj spid="_x0000_s1026" name="Bitmap Image" r:id="rId4" imgW="2362530" imgH="1533739" progId="PBrush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343400" y="533400"/>
            <a:ext cx="24231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HIRDLS Retrieval Characterization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Rashid </a:t>
            </a:r>
            <a:r>
              <a:rPr lang="en-US" sz="4800" b="1" dirty="0" err="1" smtClean="0">
                <a:solidFill>
                  <a:schemeClr val="accent2"/>
                </a:solidFill>
              </a:rPr>
              <a:t>Khosravi</a:t>
            </a:r>
            <a:r>
              <a:rPr lang="en-US" sz="4800" b="1" dirty="0" smtClean="0">
                <a:solidFill>
                  <a:schemeClr val="accent2"/>
                </a:solidFill>
              </a:rPr>
              <a:t>, J. </a:t>
            </a:r>
            <a:r>
              <a:rPr lang="en-US" sz="4800" b="1" dirty="0" err="1" smtClean="0">
                <a:solidFill>
                  <a:schemeClr val="accent2"/>
                </a:solidFill>
              </a:rPr>
              <a:t>Gille</a:t>
            </a:r>
            <a:r>
              <a:rPr lang="en-US" sz="4800" b="1" dirty="0" smtClean="0">
                <a:solidFill>
                  <a:schemeClr val="accent2"/>
                </a:solidFill>
              </a:rPr>
              <a:t>, J. Barnett, and the HIRDLS Team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Aura STMG, Oct. 27-30, 2008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400" y="3048000"/>
            <a:ext cx="164592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indent="0"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HIRDLS averaging kernels for T, O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b="1" dirty="0" smtClean="0">
                <a:solidFill>
                  <a:schemeClr val="accent2"/>
                </a:solidFill>
              </a:rPr>
              <a:t>, and HNO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b="1" dirty="0" smtClean="0">
                <a:solidFill>
                  <a:schemeClr val="accent2"/>
                </a:solidFill>
              </a:rPr>
              <a:t> are examined for a mid-latitude NH winter profile. It is shown that for regions of high signal-to-noise ratio the retrievals follow the observed radiances very closely (minimal contribution from a priori) and have very high resolution (~ 1 km). Curtain plots show that HIRDLS retrievals maintain these characteristics for all latitudes throughout an orbit. Temperature error decomposition shows that the total estimated precision, which is very small (0.5-0.8 K) from 16-55 km, increases rapidly in the UTLS region, being dominated by the a priori errors. In future versions, the current temperature a priori data (CIRA) will be replaced with GEOS data to allow better temperature retrievals in cloudy regions as well as in clear regions in the lower troposphere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01700" y="9144000"/>
          <a:ext cx="7518400" cy="2616200"/>
        </p:xfrm>
        <a:graphic>
          <a:graphicData uri="http://schemas.openxmlformats.org/presentationml/2006/ole">
            <p:oleObj spid="_x0000_s1027" name="Equation" r:id="rId5" imgW="7518240" imgH="261612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0" y="8534400"/>
            <a:ext cx="66294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Retrieval Method: Optimal Estimation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17400" y="10629900"/>
            <a:ext cx="80010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; i.e., response to perturbation is a </a:t>
            </a:r>
            <a:r>
              <a:rPr lang="el-GR" sz="28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δ</a:t>
            </a:r>
            <a:r>
              <a:rPr lang="en-US" sz="28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function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9050" y="3200400"/>
            <a:ext cx="219075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ABSTRACT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20400" y="9144000"/>
            <a:ext cx="102108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sz="2800" b="1" u="sng" dirty="0" smtClean="0">
                <a:solidFill>
                  <a:schemeClr val="accent2"/>
                </a:solidFill>
              </a:rPr>
              <a:t>Solution</a:t>
            </a:r>
            <a:r>
              <a:rPr lang="en-US" sz="2800" b="1" dirty="0" smtClean="0">
                <a:solidFill>
                  <a:schemeClr val="accent2"/>
                </a:solidFill>
              </a:rPr>
              <a:t>: minimize with respect to X (Maximum Likelihood)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10972800" y="9677400"/>
          <a:ext cx="8839200" cy="1612900"/>
        </p:xfrm>
        <a:graphic>
          <a:graphicData uri="http://schemas.openxmlformats.org/presentationml/2006/ole">
            <p:oleObj spid="_x0000_s1028" name="Equation" r:id="rId6" imgW="8839080" imgH="161280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0972800" y="11353800"/>
            <a:ext cx="1127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Convergence Criteria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set a tolerance limit; avoids waste of computational time</a:t>
            </a:r>
          </a:p>
          <a:p>
            <a:pPr marL="514350" indent="-514350" eaLnBrk="1" hangingPunct="1">
              <a:buFontTx/>
              <a:buAutoNum type="alphaLcParenR"/>
              <a:defRPr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indent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b) set an optimal limit for number of iterations; avoids stopping 	</a:t>
            </a:r>
          </a:p>
          <a:p>
            <a:pPr indent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before convergence, and never-converging retrievals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07600" y="12725400"/>
            <a:ext cx="1021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In general, vertical resolution degrades and fraction from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 priori increases with higher noise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631400" y="9144000"/>
          <a:ext cx="1219200" cy="825500"/>
        </p:xfrm>
        <a:graphic>
          <a:graphicData uri="http://schemas.openxmlformats.org/presentationml/2006/ole">
            <p:oleObj spid="_x0000_s1030" name="Equation" r:id="rId7" imgW="1218960" imgH="825480" progId="Equation.DSMT4">
              <p:embed/>
            </p:oleObj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/>
          <a:srcRect l="26180" t="24626" r="49069" b="45619"/>
          <a:stretch>
            <a:fillRect/>
          </a:stretch>
        </p:blipFill>
        <p:spPr bwMode="auto">
          <a:xfrm>
            <a:off x="7772400" y="15240000"/>
            <a:ext cx="5486400" cy="40399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Rectangle 17"/>
          <p:cNvSpPr/>
          <p:nvPr/>
        </p:nvSpPr>
        <p:spPr>
          <a:xfrm>
            <a:off x="25679400" y="8534400"/>
            <a:ext cx="311809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Averaging Kernels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419600" y="9982200"/>
          <a:ext cx="4254500" cy="1130300"/>
        </p:xfrm>
        <a:graphic>
          <a:graphicData uri="http://schemas.openxmlformats.org/presentationml/2006/ole">
            <p:oleObj spid="_x0000_s1031" name="Equation" r:id="rId9" imgW="4254480" imgH="113004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838200" y="11506200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Constrains solution to prior knowledge of atmospheric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state weighted by the a priori errors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0" y="12649200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Evaluates difference between measured and simulated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radiances weighted by the measurement errors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926800" y="9144000"/>
            <a:ext cx="8991600" cy="52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 response of retrieval to perturbations in true state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2631400" y="10134600"/>
          <a:ext cx="711200" cy="495300"/>
        </p:xfrm>
        <a:graphic>
          <a:graphicData uri="http://schemas.openxmlformats.org/presentationml/2006/ole">
            <p:oleObj spid="_x0000_s1032" name="Equation" r:id="rId10" imgW="711000" imgH="49500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23241000" y="10058400"/>
            <a:ext cx="96774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retrieval response at levels j to a perturbation at level </a:t>
            </a:r>
            <a:r>
              <a:rPr lang="en-US" sz="2800" b="1" dirty="0" err="1" smtClean="0">
                <a:solidFill>
                  <a:schemeClr val="accent2"/>
                </a:solidFill>
              </a:rPr>
              <a:t>i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07600" y="106680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75000"/>
            </a:pPr>
            <a:r>
              <a:rPr lang="en-US" sz="2800" b="1" dirty="0" smtClean="0">
                <a:solidFill>
                  <a:schemeClr val="accent2"/>
                </a:solidFill>
              </a:rPr>
              <a:t>Ideally, 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4079200" y="10782300"/>
          <a:ext cx="635000" cy="330200"/>
        </p:xfrm>
        <a:graphic>
          <a:graphicData uri="http://schemas.openxmlformats.org/presentationml/2006/ole">
            <p:oleObj spid="_x0000_s1034" name="Equation" r:id="rId11" imgW="634680" imgH="330120" progId="Equation.DSMT4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22250400" y="113538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FWHM of each row = vertical resolution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07600" y="11963400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Area of </a:t>
            </a:r>
            <a:r>
              <a:rPr lang="en-US" sz="2800" b="1" dirty="0" smtClean="0"/>
              <a:t>A</a:t>
            </a:r>
            <a:r>
              <a:rPr lang="en-US" sz="2800" b="1" dirty="0" smtClean="0">
                <a:solidFill>
                  <a:schemeClr val="accent2"/>
                </a:solidFill>
              </a:rPr>
              <a:t> = fraction of retrieval from observed radiances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762000" y="14401800"/>
            <a:ext cx="17983200" cy="5334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Averaging Kernels for T, O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b="1" dirty="0" smtClean="0">
                <a:solidFill>
                  <a:schemeClr val="accent2"/>
                </a:solidFill>
              </a:rPr>
              <a:t>, H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O, and HNO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b="1" dirty="0" smtClean="0">
                <a:solidFill>
                  <a:schemeClr val="accent2"/>
                </a:solidFill>
              </a:rPr>
              <a:t>; NH Mid-Latitude Winter, </a:t>
            </a:r>
            <a:r>
              <a:rPr lang="en-US" sz="2800" b="1" u="sng" dirty="0" smtClean="0">
                <a:solidFill>
                  <a:srgbClr val="7030A0"/>
                </a:solidFill>
              </a:rPr>
              <a:t>Nominal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Measurement Noise (V003)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4400" y="15316200"/>
            <a:ext cx="662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Kernels (</a:t>
            </a:r>
            <a:r>
              <a:rPr lang="en-US" sz="2800" b="1" dirty="0" smtClean="0">
                <a:solidFill>
                  <a:srgbClr val="00B050"/>
                </a:solidFill>
              </a:rPr>
              <a:t>green</a:t>
            </a:r>
            <a:r>
              <a:rPr lang="en-US" sz="2800" b="1" dirty="0" smtClean="0">
                <a:solidFill>
                  <a:schemeClr val="accent2"/>
                </a:solidFill>
              </a:rPr>
              <a:t>) are sharply peaked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and very close to 1; i.e., near ideal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Vertical Resolution (blue) ≈ 1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Area of each kernel (</a:t>
            </a:r>
            <a:r>
              <a:rPr lang="en-US" sz="2800" b="1" dirty="0" smtClean="0">
                <a:solidFill>
                  <a:srgbClr val="FF0000"/>
                </a:solidFill>
              </a:rPr>
              <a:t>red dots</a:t>
            </a:r>
            <a:r>
              <a:rPr lang="en-US" sz="2800" b="1" dirty="0" smtClean="0">
                <a:solidFill>
                  <a:schemeClr val="accent2"/>
                </a:solidFill>
              </a:rPr>
              <a:t>) = 0.99; i.e., retrieval is dominated by observed radiances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/>
          <a:srcRect l="30625" t="6000" r="29271" b="45000"/>
          <a:stretch>
            <a:fillRect/>
          </a:stretch>
        </p:blipFill>
        <p:spPr bwMode="auto">
          <a:xfrm>
            <a:off x="26670000" y="15240000"/>
            <a:ext cx="5486400" cy="418961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/>
          <a:srcRect l="10947" t="12788" r="6948" b="42007"/>
          <a:stretch>
            <a:fillRect/>
          </a:stretch>
        </p:blipFill>
        <p:spPr bwMode="auto">
          <a:xfrm>
            <a:off x="13944600" y="15163800"/>
            <a:ext cx="5486400" cy="427657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/>
          <a:srcRect l="11368" t="13680" r="6527" b="42156"/>
          <a:stretch>
            <a:fillRect/>
          </a:stretch>
        </p:blipFill>
        <p:spPr bwMode="auto">
          <a:xfrm>
            <a:off x="20345400" y="15240000"/>
            <a:ext cx="5486400" cy="417810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42" name="Rectangle 41"/>
          <p:cNvSpPr/>
          <p:nvPr/>
        </p:nvSpPr>
        <p:spPr>
          <a:xfrm>
            <a:off x="914400" y="20955000"/>
            <a:ext cx="6248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near-Ideal characteristics of the averaging kernels are retained as noise increases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Degradations occur w/ 10x Noise: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vertical resolution decreases (by a small Amount)</a:t>
            </a:r>
          </a:p>
        </p:txBody>
      </p: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7467600" y="20650200"/>
            <a:ext cx="7391399" cy="3946606"/>
            <a:chOff x="4724400" y="1419225"/>
            <a:chExt cx="4245655" cy="2266950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8"/>
            <a:srcRect l="50105" t="24626" r="20943" b="46231"/>
            <a:stretch>
              <a:fillRect/>
            </a:stretch>
          </p:blipFill>
          <p:spPr bwMode="auto">
            <a:xfrm>
              <a:off x="4724400" y="1419225"/>
              <a:ext cx="3676650" cy="22669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7907338" y="1914525"/>
              <a:ext cx="1062717" cy="300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u="none" baseline="0" dirty="0" smtClean="0">
                  <a:solidFill>
                    <a:srgbClr val="443BFB"/>
                  </a:solidFill>
                  <a:latin typeface="+mj-lt"/>
                </a:rPr>
                <a:t>2x  Noise</a:t>
              </a:r>
              <a:endParaRPr lang="en-US" sz="2800" b="1" u="none" baseline="0" dirty="0">
                <a:solidFill>
                  <a:srgbClr val="443BFB"/>
                </a:solidFill>
                <a:latin typeface="+mj-lt"/>
              </a:endParaRPr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/>
          <a:srcRect l="20105" t="53891" r="49445" b="16721"/>
          <a:stretch>
            <a:fillRect/>
          </a:stretch>
        </p:blipFill>
        <p:spPr bwMode="auto">
          <a:xfrm>
            <a:off x="14630400" y="20650200"/>
            <a:ext cx="6682435" cy="39502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6" name="Rectangle 55"/>
          <p:cNvSpPr/>
          <p:nvPr/>
        </p:nvSpPr>
        <p:spPr>
          <a:xfrm>
            <a:off x="21183600" y="21488400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43BFB"/>
                </a:solidFill>
              </a:rPr>
              <a:t>10x  Noise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24231600" y="209550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This sensitivity study shows that a large increase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In noise is required to degrade the near ideal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characteristics of HIRDLS retrievals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Note that the contribution of a priori to the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retrievals remains minimal for most altitudes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Reason: </a:t>
            </a:r>
            <a:r>
              <a:rPr lang="en-US" sz="2800" b="1" dirty="0" smtClean="0">
                <a:solidFill>
                  <a:srgbClr val="C00000"/>
                </a:solidFill>
              </a:rPr>
              <a:t>HIRDLS is a very low noise instrument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5800" y="19964400"/>
            <a:ext cx="11887200" cy="5334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Sensitivity of Averaging Kernels with </a:t>
            </a:r>
            <a:r>
              <a:rPr lang="en-US" sz="2800" b="1" u="sng" dirty="0" smtClean="0">
                <a:solidFill>
                  <a:srgbClr val="7030A0"/>
                </a:solidFill>
              </a:rPr>
              <a:t>Increasing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Measurement Noise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38200" y="25450800"/>
            <a:ext cx="12420600" cy="5334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Variations of a Priori Contribution and Vertical Resolution with Latitude</a:t>
            </a: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5"/>
          <a:srcRect l="5208" t="22611" r="85417" b="55267"/>
          <a:stretch>
            <a:fillRect/>
          </a:stretch>
        </p:blipFill>
        <p:spPr bwMode="auto">
          <a:xfrm>
            <a:off x="0" y="27813000"/>
            <a:ext cx="1828800" cy="304803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5"/>
          <a:srcRect l="18006" t="49579" r="48363" b="4281"/>
          <a:stretch>
            <a:fillRect/>
          </a:stretch>
        </p:blipFill>
        <p:spPr bwMode="auto">
          <a:xfrm>
            <a:off x="6781800" y="26060400"/>
            <a:ext cx="5486400" cy="531651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6"/>
          <a:srcRect l="18155" t="2949" r="48512" b="51122"/>
          <a:stretch>
            <a:fillRect/>
          </a:stretch>
        </p:blipFill>
        <p:spPr bwMode="auto">
          <a:xfrm>
            <a:off x="21564600" y="26060400"/>
            <a:ext cx="5486400" cy="533951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6"/>
          <a:srcRect l="6250" t="22965" r="86012" b="55967"/>
          <a:stretch>
            <a:fillRect/>
          </a:stretch>
        </p:blipFill>
        <p:spPr bwMode="auto">
          <a:xfrm>
            <a:off x="20269200" y="27965400"/>
            <a:ext cx="1506814" cy="289771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6"/>
          <a:srcRect l="18006" t="49721" r="48512" b="4350"/>
          <a:stretch>
            <a:fillRect/>
          </a:stretch>
        </p:blipFill>
        <p:spPr bwMode="auto">
          <a:xfrm>
            <a:off x="26898600" y="26060400"/>
            <a:ext cx="5486400" cy="531574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5"/>
          <a:srcRect l="18601" t="3018" r="48512" b="51053"/>
          <a:stretch>
            <a:fillRect/>
          </a:stretch>
        </p:blipFill>
        <p:spPr bwMode="auto">
          <a:xfrm>
            <a:off x="1524000" y="26060400"/>
            <a:ext cx="5486400" cy="541192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55" name="Rectangle 54"/>
          <p:cNvSpPr/>
          <p:nvPr/>
        </p:nvSpPr>
        <p:spPr>
          <a:xfrm>
            <a:off x="13106400" y="27127200"/>
            <a:ext cx="670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Fraction of retrieval from observed radiances (</a:t>
            </a:r>
            <a:r>
              <a:rPr lang="en-US" sz="2800" b="1" dirty="0" smtClean="0">
                <a:solidFill>
                  <a:srgbClr val="00B050"/>
                </a:solidFill>
              </a:rPr>
              <a:t>left</a:t>
            </a:r>
            <a:r>
              <a:rPr lang="en-US" sz="2800" b="1" dirty="0" smtClean="0">
                <a:solidFill>
                  <a:schemeClr val="accent2"/>
                </a:solidFill>
              </a:rPr>
              <a:t>) remains very close to 1 throughout the orbit.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Similarly, vertical resolution (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right</a:t>
            </a:r>
            <a:r>
              <a:rPr lang="en-US" sz="2800" b="1" dirty="0" smtClean="0">
                <a:solidFill>
                  <a:schemeClr val="accent2"/>
                </a:solidFill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remains  at 1 km.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7"/>
          <a:srcRect l="14167" t="14126" r="8750" b="44082"/>
          <a:stretch>
            <a:fillRect/>
          </a:stretch>
        </p:blipFill>
        <p:spPr bwMode="auto">
          <a:xfrm>
            <a:off x="7696200" y="33299400"/>
            <a:ext cx="6975048" cy="53540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2" name="Rectangle 61"/>
          <p:cNvSpPr/>
          <p:nvPr/>
        </p:nvSpPr>
        <p:spPr>
          <a:xfrm>
            <a:off x="838200" y="32385000"/>
            <a:ext cx="6858000" cy="5334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Error Analysis, Effect of a priori Errors</a:t>
            </a: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8"/>
          <a:srcRect l="30000" t="20000" r="25833" b="30667"/>
          <a:stretch>
            <a:fillRect/>
          </a:stretch>
        </p:blipFill>
        <p:spPr bwMode="auto">
          <a:xfrm>
            <a:off x="25603200" y="33223200"/>
            <a:ext cx="7315200" cy="51072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9"/>
          <a:srcRect l="12847" t="14224" r="8333" b="43593"/>
          <a:stretch>
            <a:fillRect/>
          </a:stretch>
        </p:blipFill>
        <p:spPr bwMode="auto">
          <a:xfrm>
            <a:off x="14859000" y="33375600"/>
            <a:ext cx="6858000" cy="519633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5" name="Rectangle 64"/>
          <p:cNvSpPr/>
          <p:nvPr/>
        </p:nvSpPr>
        <p:spPr>
          <a:xfrm>
            <a:off x="838200" y="335280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Left </a:t>
            </a:r>
            <a:r>
              <a:rPr lang="en-US" sz="2800" b="1" dirty="0" smtClean="0">
                <a:solidFill>
                  <a:schemeClr val="accent2"/>
                </a:solidFill>
              </a:rPr>
              <a:t>Fig. shows total T error and its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components. In UTLS, a priori and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forward model (to lesser extent)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dominate.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Middle Fig. shows that reducing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a priori errors improves the total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error in UTLS.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Right Fig. shows reducing a priori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errors smoothes T in UTLS (only) a bit.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19888200" y="32994600"/>
            <a:ext cx="2209800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20802600" y="32308800"/>
            <a:ext cx="570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Negative Precision Threshold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17678400" y="32918400"/>
            <a:ext cx="3962400" cy="152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21869400" y="35890200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V003,</a:t>
            </a:r>
          </a:p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+/- 20K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19507200" y="35052000"/>
            <a:ext cx="27432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27736800" y="36728400"/>
            <a:ext cx="914400" cy="914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rot="5400000">
            <a:off x="26936700" y="37985700"/>
            <a:ext cx="15240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Rectangle 87"/>
          <p:cNvSpPr/>
          <p:nvPr/>
        </p:nvSpPr>
        <p:spPr>
          <a:xfrm>
            <a:off x="25413397" y="39243000"/>
            <a:ext cx="63578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Some smoothing of the retrieved </a:t>
            </a:r>
          </a:p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temperature profile due to </a:t>
            </a:r>
          </a:p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Decreasing a priori errors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62000" y="3916680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3200" b="1" u="sng" dirty="0" smtClean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91" name="Rectangle 90"/>
          <p:cNvSpPr/>
          <p:nvPr/>
        </p:nvSpPr>
        <p:spPr>
          <a:xfrm>
            <a:off x="838200" y="39776400"/>
            <a:ext cx="2004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Because of very low noise, HIRDLS averaging kernels show near ideal characteristics: sharply peaked near 1,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high vertical resolution, and minimal contribution from a priori to the retrievals (except in cloudy regions and lower troposphere).These characteristics are maintained for all latitudes throughout an orbit.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In the UTLS region or lower troposphere, a priori contribution to the retrievals increases, and hence the precision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there is dominated by a priori errors, and to a lesser extent by forward model errors. In future versions of HIRDLS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retrievals, GEOS temperature data will be used as a priori, which will allow better retrievals in the UTLS region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with smaller total errors. Also, the  forward model errors will be updated, which will further reduce the total errors.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1201400" y="30403800"/>
            <a:ext cx="25908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13944600" y="310134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Cloudy Regions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724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Bitmap Image</vt:lpstr>
      <vt:lpstr>Equation</vt:lpstr>
      <vt:lpstr>Slide 1</vt:lpstr>
    </vt:vector>
  </TitlesOfParts>
  <Company>NCAR/ACD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Henderson</dc:creator>
  <cp:lastModifiedBy>rashid</cp:lastModifiedBy>
  <cp:revision>177</cp:revision>
  <dcterms:created xsi:type="dcterms:W3CDTF">2008-08-28T20:33:03Z</dcterms:created>
  <dcterms:modified xsi:type="dcterms:W3CDTF">2008-10-21T15:42:27Z</dcterms:modified>
</cp:coreProperties>
</file>