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134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4D897-763A-4E53-8E37-46C0D0039E76}" type="datetimeFigureOut">
              <a:rPr lang="en-US" smtClean="0"/>
              <a:pPr/>
              <a:t>12/16/2008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F925B-EBF9-4C4D-88B2-336D5915A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42F12EF9-7E05-413A-A75B-0E7F7C3F89D5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C17F-B16F-432E-A128-CA24DFD16699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0C9-4578-4389-95A9-29FC5D05D046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64C0-8E54-4A32-8785-D2EE1DE620AC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3A6E-B1BE-4DEB-BA31-4DCD47757489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7C8F-5C72-4A99-9486-6C12BA94717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EE65-E364-4289-8965-16EA53FC94FC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D560-AEA7-45C7-A4E0-39D879442B4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27AA-99C4-4701-86FC-EBA849E00835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2420-413E-4929-B427-D7B23335603D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E7A7-A0FD-4704-B1D5-7CB5D641D7B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DA187D5E-2308-423A-ABC7-8C03C58F8822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209800"/>
            <a:ext cx="5410200" cy="2895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Ancillary </a:t>
            </a:r>
            <a:r>
              <a:rPr lang="en-US" sz="5400" dirty="0"/>
              <a:t>R</a:t>
            </a:r>
            <a:r>
              <a:rPr lang="en-US" sz="5400" dirty="0" smtClean="0"/>
              <a:t>adiation Safety Training</a:t>
            </a:r>
            <a:endParaRPr lang="en-US" sz="5400" dirty="0"/>
          </a:p>
        </p:txBody>
      </p:sp>
      <p:pic>
        <p:nvPicPr>
          <p:cNvPr id="4" name="Picture 3" descr="NOAA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81000"/>
            <a:ext cx="1611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://images.inmagine.com/img/corbis/crbs035/crbs0351519.jpg"/>
          <p:cNvPicPr>
            <a:picLocks noChangeAspect="1" noChangeArrowheads="1"/>
          </p:cNvPicPr>
          <p:nvPr/>
        </p:nvPicPr>
        <p:blipFill>
          <a:blip r:embed="rId3"/>
          <a:srcRect t="14000"/>
          <a:stretch>
            <a:fillRect/>
          </a:stretch>
        </p:blipFill>
        <p:spPr bwMode="auto">
          <a:xfrm>
            <a:off x="304800" y="1752600"/>
            <a:ext cx="3389128" cy="38862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2667000" cy="2286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304800" y="152400"/>
            <a:chExt cx="8534400" cy="6477000"/>
          </a:xfrm>
        </p:grpSpPr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2"/>
            <a:srcRect l="10407" t="15292" r="8822" b="3710"/>
            <a:stretch>
              <a:fillRect/>
            </a:stretch>
          </p:blipFill>
          <p:spPr bwMode="auto">
            <a:xfrm>
              <a:off x="304800" y="152400"/>
              <a:ext cx="8534400" cy="64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6705600" y="5029200"/>
              <a:ext cx="10668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alpha val="9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76400" y="2362200"/>
            <a:ext cx="5943600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1"/>
                </a:solidFill>
              </a:rPr>
              <a:t>Points to Remember:</a:t>
            </a:r>
          </a:p>
          <a:p>
            <a:pPr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Do not work with, disassemble, or remove  placarded equipment unless previously cleared by the Radiation Safety Officer (</a:t>
            </a:r>
            <a:r>
              <a:rPr lang="en-US" sz="1600" dirty="0" err="1" smtClean="0">
                <a:solidFill>
                  <a:schemeClr val="bg1"/>
                </a:solidFill>
              </a:rPr>
              <a:t>RSO</a:t>
            </a:r>
            <a:r>
              <a:rPr lang="en-US" sz="1600" dirty="0" smtClean="0">
                <a:solidFill>
                  <a:schemeClr val="bg1"/>
                </a:solidFill>
              </a:rPr>
              <a:t>) or the laboratory staff.</a:t>
            </a:r>
          </a:p>
          <a:p>
            <a:pPr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If you are uncertain regarding precautions to follow, ask the laboratory staff or contact the Radiation Safety Officer for appropriate guidelines.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1143000"/>
            <a:ext cx="628370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Ancillary Radiation Safety Training Certificate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51008" y="2310114"/>
            <a:ext cx="59436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162800" cy="3886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Recognize the radiation symbol and warning signs or postings</a:t>
            </a:r>
          </a:p>
          <a:p>
            <a:r>
              <a:rPr lang="en-US" sz="3200" dirty="0" smtClean="0"/>
              <a:t>Understand safety rules for working radioactive materials (RAM) laboratories. </a:t>
            </a:r>
          </a:p>
          <a:p>
            <a:r>
              <a:rPr lang="en-US" sz="3200" dirty="0" smtClean="0"/>
              <a:t>Understanding the basic principles of ionizing radiation.</a:t>
            </a:r>
          </a:p>
          <a:p>
            <a:r>
              <a:rPr lang="en-US" sz="3200" dirty="0" smtClean="0"/>
              <a:t>Important point of contacts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Warning Signs and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30480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Door posting and label for fume hoods, refrigerators, freezers, and other large equipment used for handling radioactive materials.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3200" y="29718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Radioactive materials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waste container.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39000" y="4267200"/>
            <a:ext cx="1905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Radiation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waste labels – attached to each radioactive material waste container.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410200"/>
            <a:ext cx="3962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Radioactive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material tape – posted on small lab equipment used for handling radioactive materials.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www.unitednuclear.com/tapero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2857500" cy="1590675"/>
          </a:xfrm>
          <a:prstGeom prst="rect">
            <a:avLst/>
          </a:prstGeom>
          <a:noFill/>
        </p:spPr>
      </p:pic>
      <p:pic>
        <p:nvPicPr>
          <p:cNvPr id="1028" name="Picture 4" descr="http://www.safety-direct.com.au/LImage.aspx?i=239&amp;t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1332199" cy="21336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4724400" y="4038600"/>
            <a:ext cx="2347752" cy="2362200"/>
            <a:chOff x="6172200" y="3429000"/>
            <a:chExt cx="2347752" cy="2362200"/>
          </a:xfrm>
        </p:grpSpPr>
        <p:pic>
          <p:nvPicPr>
            <p:cNvPr id="1030" name="Picture 6" descr="http://www.purdue.edu/rem/home/graphics/RadMatIn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72200" y="3429000"/>
              <a:ext cx="2347752" cy="23622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6858000" y="3505200"/>
              <a:ext cx="914400" cy="1026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32" name="Picture 8" descr="http://www.chem.harvard.edu/safety/waste_co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066800"/>
            <a:ext cx="1488281" cy="1905000"/>
          </a:xfrm>
          <a:prstGeom prst="rect">
            <a:avLst/>
          </a:prstGeom>
          <a:noFill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Principle Rule When Working </a:t>
            </a:r>
            <a:r>
              <a:rPr lang="en-US" u="sng" dirty="0" smtClean="0"/>
              <a:t>in</a:t>
            </a:r>
            <a:r>
              <a:rPr lang="en-US" dirty="0" smtClean="0"/>
              <a:t> a Lab with Radioactive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752600"/>
            <a:ext cx="52578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u="sng" dirty="0" smtClean="0"/>
              <a:t>Avoid</a:t>
            </a:r>
            <a:r>
              <a:rPr lang="en-US" sz="4000" dirty="0" smtClean="0"/>
              <a:t> </a:t>
            </a:r>
            <a:r>
              <a:rPr lang="en-US" sz="4000" u="sng" dirty="0" smtClean="0"/>
              <a:t>contact with any objects that are labeled with the radiation sign</a:t>
            </a:r>
            <a:endParaRPr lang="en-US" sz="4000" u="sng" dirty="0"/>
          </a:p>
        </p:txBody>
      </p:sp>
      <p:pic>
        <p:nvPicPr>
          <p:cNvPr id="16386" name="Picture 2" descr="http://www.kinectrics.com/images/RadioBubb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581400"/>
            <a:ext cx="2089858" cy="2955925"/>
          </a:xfrm>
          <a:prstGeom prst="rect">
            <a:avLst/>
          </a:prstGeom>
          <a:noFill/>
        </p:spPr>
      </p:pic>
      <p:pic>
        <p:nvPicPr>
          <p:cNvPr id="16388" name="Picture 4" descr="http://ehs.virginia.edu/tree/jug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2627587" cy="1905000"/>
          </a:xfrm>
          <a:prstGeom prst="rect">
            <a:avLst/>
          </a:prstGeom>
          <a:noFill/>
        </p:spPr>
      </p:pic>
      <p:pic>
        <p:nvPicPr>
          <p:cNvPr id="16390" name="Picture 6" descr="http://cache.daylife.com/imageserve/0dafd6I6PFe67/610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648200"/>
            <a:ext cx="3441700" cy="1901398"/>
          </a:xfrm>
          <a:prstGeom prst="rect">
            <a:avLst/>
          </a:prstGeom>
          <a:noFill/>
        </p:spPr>
      </p:pic>
      <p:pic>
        <p:nvPicPr>
          <p:cNvPr id="16392" name="Picture 8" descr="http://www.ehs.psu.edu/images/rad_sign0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133600"/>
            <a:ext cx="2133600" cy="2361946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191000"/>
            <a:ext cx="54102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Radiation?</a:t>
            </a:r>
            <a:br>
              <a:rPr lang="en-US" dirty="0" smtClean="0"/>
            </a:br>
            <a:r>
              <a:rPr lang="en-US" i="1" dirty="0" smtClean="0"/>
              <a:t>Radiation is the transfer of energy</a:t>
            </a:r>
            <a:endParaRPr lang="en-US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321300" y="2667000"/>
            <a:ext cx="3822700" cy="3886200"/>
            <a:chOff x="4876800" y="2362200"/>
            <a:chExt cx="3822700" cy="3886200"/>
          </a:xfrm>
        </p:grpSpPr>
        <p:pic>
          <p:nvPicPr>
            <p:cNvPr id="17410" name="Picture 2" descr="http://www.uraniumsa.org/about/images/radiation_hand.gif"/>
            <p:cNvPicPr>
              <a:picLocks noChangeAspect="1" noChangeArrowheads="1"/>
            </p:cNvPicPr>
            <p:nvPr/>
          </p:nvPicPr>
          <p:blipFill>
            <a:blip r:embed="rId2"/>
            <a:srcRect t="7303"/>
            <a:stretch>
              <a:fillRect/>
            </a:stretch>
          </p:blipFill>
          <p:spPr bwMode="auto">
            <a:xfrm>
              <a:off x="4876800" y="2362200"/>
              <a:ext cx="3822700" cy="3868606"/>
            </a:xfrm>
            <a:prstGeom prst="rect">
              <a:avLst/>
            </a:prstGeom>
            <a:noFill/>
          </p:spPr>
        </p:pic>
        <p:pic>
          <p:nvPicPr>
            <p:cNvPr id="17412" name="Picture 4" descr="http://images.google.com/url?q=http://upload.wikimedia.org/wikipedia/commons/thumb/a/ae/RadiationPenetration2-pn.png/300px-RadiationPenetration2-pn.png&amp;usg=AFQjCNEr4NMJW-EUAelLtyWTIdxEKYUYfQ"/>
            <p:cNvPicPr>
              <a:picLocks noChangeAspect="1" noChangeArrowheads="1"/>
            </p:cNvPicPr>
            <p:nvPr/>
          </p:nvPicPr>
          <p:blipFill>
            <a:blip r:embed="rId3"/>
            <a:srcRect r="79654"/>
            <a:stretch>
              <a:fillRect/>
            </a:stretch>
          </p:blipFill>
          <p:spPr bwMode="auto">
            <a:xfrm>
              <a:off x="4876800" y="3124200"/>
              <a:ext cx="654050" cy="3124200"/>
            </a:xfrm>
            <a:prstGeom prst="rect">
              <a:avLst/>
            </a:prstGeom>
            <a:noFill/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3276600"/>
            <a:ext cx="2514600" cy="533400"/>
          </a:xfr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Types of Ionizing Radiation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414" name="Picture 6" descr="http://www.rerf.or.jp/general/image/gen_01_e.jpg"/>
          <p:cNvPicPr>
            <a:picLocks noChangeAspect="1" noChangeArrowheads="1"/>
          </p:cNvPicPr>
          <p:nvPr/>
        </p:nvPicPr>
        <p:blipFill>
          <a:blip r:embed="rId4"/>
          <a:srcRect l="3093" t="3412" r="3093" b="5670"/>
          <a:stretch>
            <a:fillRect/>
          </a:stretch>
        </p:blipFill>
        <p:spPr bwMode="auto">
          <a:xfrm>
            <a:off x="0" y="0"/>
            <a:ext cx="7194396" cy="3200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781800" cy="990600"/>
          </a:xfrm>
        </p:spPr>
        <p:txBody>
          <a:bodyPr/>
          <a:lstStyle/>
          <a:p>
            <a:r>
              <a:rPr lang="en-US" dirty="0" smtClean="0"/>
              <a:t>Where is Radiation Found?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219200"/>
            <a:ext cx="4191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Radiation is found all around us and even inside our bodies.  It is found in the air, water, ground, building materials, and even some foods.</a:t>
            </a:r>
            <a:endParaRPr lang="en-US" sz="2800" dirty="0"/>
          </a:p>
        </p:txBody>
      </p:sp>
      <p:pic>
        <p:nvPicPr>
          <p:cNvPr id="5" name="Picture 4" descr="http://www.stoller-eser.com/images/Background_Radiation_Graph.jpg"/>
          <p:cNvPicPr>
            <a:picLocks noChangeAspect="1" noChangeArrowheads="1"/>
          </p:cNvPicPr>
          <p:nvPr/>
        </p:nvPicPr>
        <p:blipFill>
          <a:blip r:embed="rId2"/>
          <a:srcRect r="33767"/>
          <a:stretch>
            <a:fillRect/>
          </a:stretch>
        </p:blipFill>
        <p:spPr bwMode="auto">
          <a:xfrm>
            <a:off x="152400" y="2667000"/>
            <a:ext cx="4847863" cy="3752850"/>
          </a:xfrm>
          <a:prstGeom prst="rect">
            <a:avLst/>
          </a:prstGeom>
          <a:noFill/>
        </p:spPr>
      </p:pic>
      <p:pic>
        <p:nvPicPr>
          <p:cNvPr id="6" name="Picture 5" descr="http://www.stoller-eser.com/images/Background_Radiation_Graph.jpg"/>
          <p:cNvPicPr>
            <a:picLocks noChangeAspect="1" noChangeArrowheads="1"/>
          </p:cNvPicPr>
          <p:nvPr/>
        </p:nvPicPr>
        <p:blipFill>
          <a:blip r:embed="rId2"/>
          <a:srcRect l="65126" t="24365" b="8629"/>
          <a:stretch>
            <a:fillRect/>
          </a:stretch>
        </p:blipFill>
        <p:spPr bwMode="auto">
          <a:xfrm>
            <a:off x="4936051" y="3903240"/>
            <a:ext cx="2552547" cy="25146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and Manufactured Radiation In the U.S. Contributes 250-400 mrems per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http://www.nukeworker.com/study/gert/gertFig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5029200" cy="40104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6172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5966619"/>
            <a:ext cx="7543800" cy="89138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Radioactive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material and sources at NOAA facilities 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do not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represent an exposure issue for ancillary staff.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  <a:tileRect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Rules for Working in Laboratories with Radioactive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 Before you start work and enter the area, contact the Radiation Safety Officer.</a:t>
            </a:r>
          </a:p>
          <a:p>
            <a:r>
              <a:rPr lang="en-US" sz="2400" dirty="0" smtClean="0"/>
              <a:t>Read all room postings before performing your work.</a:t>
            </a:r>
          </a:p>
          <a:p>
            <a:r>
              <a:rPr lang="en-US" sz="2400" dirty="0" smtClean="0"/>
              <a:t>Announce yourself and purpose for being in the lab.</a:t>
            </a:r>
          </a:p>
          <a:p>
            <a:r>
              <a:rPr lang="en-US" sz="2400" dirty="0" smtClean="0"/>
              <a:t>Contact the Radiation Safety Officer if no one is present in the lab.</a:t>
            </a:r>
          </a:p>
          <a:p>
            <a:r>
              <a:rPr lang="en-US" sz="2400" dirty="0" smtClean="0"/>
              <a:t>Ask lab personnel which areas should be avoided.</a:t>
            </a:r>
          </a:p>
          <a:p>
            <a:r>
              <a:rPr lang="en-US" sz="2400" u="sng" dirty="0" smtClean="0"/>
              <a:t>DO NOT </a:t>
            </a:r>
            <a:r>
              <a:rPr lang="en-US" sz="2400" dirty="0" smtClean="0"/>
              <a:t>handle anything labeled with the radioactive sign until you are given clearance to do so from the Radiation Safety Officer.</a:t>
            </a:r>
          </a:p>
          <a:p>
            <a:r>
              <a:rPr lang="en-US" sz="2400" dirty="0" smtClean="0"/>
              <a:t>For assistance contact the Radiation Safety Officer during business hours.</a:t>
            </a:r>
            <a:endParaRPr lang="en-US" sz="2400" dirty="0"/>
          </a:p>
        </p:txBody>
      </p:sp>
      <p:pic>
        <p:nvPicPr>
          <p:cNvPr id="22530" name="Picture 2" descr="http://www.uchsc.edu/safety/Images/RadiationSymb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648200"/>
            <a:ext cx="510530" cy="47625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848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Emergency Procedures for Work-Related Accidents, Injuries and Spills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600200"/>
          <a:ext cx="6781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4580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EMERGENCY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</a:tr>
              <a:tr h="1129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Accidents or spills with injuries that require urgent medical attention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911</a:t>
                      </a:r>
                      <a:endParaRPr lang="en-US" dirty="0"/>
                    </a:p>
                  </a:txBody>
                  <a:tcPr/>
                </a:tc>
              </a:tr>
              <a:tr h="21461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Accident or spills without injuries or with injuries that do not require urgent</a:t>
                      </a:r>
                      <a:r>
                        <a:rPr lang="en-US" baseline="0" dirty="0" smtClean="0"/>
                        <a:t> medical attention (i.e. on site first aid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DURING</a:t>
                      </a:r>
                      <a:r>
                        <a:rPr lang="en-US" baseline="0" dirty="0" smtClean="0"/>
                        <a:t> NORMAL BUSINESS HOURS:  XXX-XXX-XXXX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AFTER HOURS, WEEKENDS AND HOLIDAYS: </a:t>
                      </a:r>
                    </a:p>
                    <a:p>
                      <a:pPr algn="ctr"/>
                      <a:r>
                        <a:rPr lang="en-US" baseline="0" dirty="0" smtClean="0"/>
                        <a:t>XXX-XXX-XXXX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5105400"/>
            <a:ext cx="7848600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sng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Important Note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 If radioactive material is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involved, </a:t>
            </a:r>
            <a:r>
              <a:rPr kumimoji="0" lang="en-US" sz="4400" b="0" i="0" u="sng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do not leave the area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unless it is unsafe to remain there.  Contact the Radiation Safety Officer and wait for assistance to arrive.  This will prevent the spread of contamination.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  <a:tileRect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284</TotalTime>
  <Words>539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Firelight</vt:lpstr>
      <vt:lpstr>Ancillary Radiation Safety Training</vt:lpstr>
      <vt:lpstr>Course Objectives</vt:lpstr>
      <vt:lpstr>Radiation Warning Signs and Labels</vt:lpstr>
      <vt:lpstr>Principle Rule When Working in a Lab with Radioactive Materials</vt:lpstr>
      <vt:lpstr>What is Radiation? Radiation is the transfer of energy</vt:lpstr>
      <vt:lpstr>Where is Radiation Found?</vt:lpstr>
      <vt:lpstr>Background and Manufactured Radiation In the U.S. Contributes 250-400 mrems per year</vt:lpstr>
      <vt:lpstr>Basic Rules for Working in Laboratories with Radioactive Materials</vt:lpstr>
      <vt:lpstr>Emergency Procedures for Work-Related Accidents, Injuries and Spills</vt:lpstr>
      <vt:lpstr>Slide 10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Radiation-Man</dc:title>
  <dc:creator>William L Freeman</dc:creator>
  <cp:lastModifiedBy>William L Freeman</cp:lastModifiedBy>
  <cp:revision>5</cp:revision>
  <dcterms:created xsi:type="dcterms:W3CDTF">2008-11-21T17:37:12Z</dcterms:created>
  <dcterms:modified xsi:type="dcterms:W3CDTF">2008-12-16T20:46:32Z</dcterms:modified>
</cp:coreProperties>
</file>