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embeddings/oleObject4.bin" ContentType="application/vnd.openxmlformats-officedocument.oleObject"/>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wmf" ContentType="image/x-wmf"/>
  <Override PartName="/ppt/embeddings/oleObject6.bin" ContentType="application/vnd.openxmlformats-officedocument.oleObject"/>
  <Override PartName="/ppt/notesSlides/notesSlide4.xml" ContentType="application/vnd.openxmlformats-officedocument.presentationml.notesSlide+xml"/>
  <Override PartName="/ppt/embeddings/oleObject5.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oleObject3.bin" ContentType="application/vnd.openxmlformats-officedocument.oleObject"/>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embeddings/oleObject7.bin" ContentType="application/vnd.openxmlformats-officedocument.oleObject"/>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embeddings/oleObject10.bin" ContentType="application/vnd.openxmlformats-officedocument.oleObject"/>
  <Override PartName="/ppt/presProps.xml" ContentType="application/vnd.openxmlformats-officedocument.presentationml.presProps+xml"/>
  <Default Extension="vml" ContentType="application/vnd.openxmlformats-officedocument.vmlDrawing"/>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embeddings/oleObject9.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embeddings/oleObject11.bin" ContentType="application/vnd.openxmlformats-officedocument.oleObject"/>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embeddings/oleObject8.bin" ContentType="application/vnd.openxmlformats-officedocument.oleObject"/>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25"/>
  </p:notesMasterIdLst>
  <p:handoutMasterIdLst>
    <p:handoutMasterId r:id="rId26"/>
  </p:handoutMasterIdLst>
  <p:sldIdLst>
    <p:sldId id="332" r:id="rId2"/>
    <p:sldId id="341" r:id="rId3"/>
    <p:sldId id="317" r:id="rId4"/>
    <p:sldId id="263" r:id="rId5"/>
    <p:sldId id="264" r:id="rId6"/>
    <p:sldId id="265" r:id="rId7"/>
    <p:sldId id="266" r:id="rId8"/>
    <p:sldId id="268" r:id="rId9"/>
    <p:sldId id="326" r:id="rId10"/>
    <p:sldId id="276" r:id="rId11"/>
    <p:sldId id="335" r:id="rId12"/>
    <p:sldId id="278" r:id="rId13"/>
    <p:sldId id="336" r:id="rId14"/>
    <p:sldId id="337" r:id="rId15"/>
    <p:sldId id="338" r:id="rId16"/>
    <p:sldId id="280" r:id="rId17"/>
    <p:sldId id="329" r:id="rId18"/>
    <p:sldId id="334" r:id="rId19"/>
    <p:sldId id="340" r:id="rId20"/>
    <p:sldId id="319" r:id="rId21"/>
    <p:sldId id="327" r:id="rId22"/>
    <p:sldId id="285" r:id="rId23"/>
    <p:sldId id="304" r:id="rId24"/>
  </p:sldIdLst>
  <p:sldSz cx="9144000" cy="6858000" type="screen4x3"/>
  <p:notesSz cx="6946900" cy="92329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200" kern="1200">
        <a:solidFill>
          <a:srgbClr val="000000"/>
        </a:solidFill>
        <a:latin typeface="Times New Roman" pitchFamily="18" charset="0"/>
        <a:ea typeface="+mn-ea"/>
        <a:cs typeface="+mn-cs"/>
      </a:defRPr>
    </a:lvl1pPr>
    <a:lvl2pPr marL="457200" algn="l" rtl="0" eaLnBrk="0" fontAlgn="base" hangingPunct="0">
      <a:spcBef>
        <a:spcPct val="0"/>
      </a:spcBef>
      <a:spcAft>
        <a:spcPct val="0"/>
      </a:spcAft>
      <a:defRPr sz="1200" kern="1200">
        <a:solidFill>
          <a:srgbClr val="000000"/>
        </a:solidFill>
        <a:latin typeface="Times New Roman" pitchFamily="18" charset="0"/>
        <a:ea typeface="+mn-ea"/>
        <a:cs typeface="+mn-cs"/>
      </a:defRPr>
    </a:lvl2pPr>
    <a:lvl3pPr marL="914400" algn="l" rtl="0" eaLnBrk="0" fontAlgn="base" hangingPunct="0">
      <a:spcBef>
        <a:spcPct val="0"/>
      </a:spcBef>
      <a:spcAft>
        <a:spcPct val="0"/>
      </a:spcAft>
      <a:defRPr sz="1200" kern="1200">
        <a:solidFill>
          <a:srgbClr val="000000"/>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rgbClr val="000000"/>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rgbClr val="000000"/>
        </a:solidFill>
        <a:latin typeface="Times New Roman" pitchFamily="18" charset="0"/>
        <a:ea typeface="+mn-ea"/>
        <a:cs typeface="+mn-cs"/>
      </a:defRPr>
    </a:lvl6pPr>
    <a:lvl7pPr marL="2743200" algn="l" defTabSz="914400" rtl="0" eaLnBrk="1" latinLnBrk="0" hangingPunct="1">
      <a:defRPr sz="1200" kern="1200">
        <a:solidFill>
          <a:srgbClr val="000000"/>
        </a:solidFill>
        <a:latin typeface="Times New Roman" pitchFamily="18" charset="0"/>
        <a:ea typeface="+mn-ea"/>
        <a:cs typeface="+mn-cs"/>
      </a:defRPr>
    </a:lvl7pPr>
    <a:lvl8pPr marL="3200400" algn="l" defTabSz="914400" rtl="0" eaLnBrk="1" latinLnBrk="0" hangingPunct="1">
      <a:defRPr sz="1200" kern="1200">
        <a:solidFill>
          <a:srgbClr val="000000"/>
        </a:solidFill>
        <a:latin typeface="Times New Roman" pitchFamily="18" charset="0"/>
        <a:ea typeface="+mn-ea"/>
        <a:cs typeface="+mn-cs"/>
      </a:defRPr>
    </a:lvl8pPr>
    <a:lvl9pPr marL="3657600" algn="l" defTabSz="914400" rtl="0" eaLnBrk="1" latinLnBrk="0" hangingPunct="1">
      <a:defRPr sz="1200" kern="1200">
        <a:solidFill>
          <a:srgbClr val="0000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063DE8"/>
    <a:srgbClr val="006B61"/>
    <a:srgbClr val="00AE00"/>
    <a:srgbClr val="009688"/>
    <a:srgbClr val="768628"/>
    <a:srgbClr val="60C900"/>
    <a:srgbClr val="DC0081"/>
    <a:srgbClr val="000000"/>
    <a:srgbClr val="8CF4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horzBarState="maximized">
    <p:restoredLeft sz="15620"/>
    <p:restoredTop sz="94660"/>
  </p:normalViewPr>
  <p:slideViewPr>
    <p:cSldViewPr>
      <p:cViewPr varScale="1">
        <p:scale>
          <a:sx n="128" d="100"/>
          <a:sy n="128" d="100"/>
        </p:scale>
        <p:origin x="-3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00"/>
    </p:cViewPr>
  </p:sorter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handoutMaster" Target="handoutMasters/handoutMaster1.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6263"/>
            <a:ext cx="5095875" cy="4154487"/>
          </a:xfrm>
          <a:prstGeom prst="rect">
            <a:avLst/>
          </a:prstGeom>
          <a:noFill/>
          <a:ln w="12700">
            <a:noFill/>
            <a:miter lim="800000"/>
            <a:headEnd/>
            <a:tailEnd/>
          </a:ln>
          <a:effectLst/>
        </p:spPr>
        <p:txBody>
          <a:bodyPr vert="horz" wrap="square" lIns="91492" tIns="44943" rIns="91492" bIns="449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3" name="Rectangle 3"/>
          <p:cNvSpPr>
            <a:spLocks noGrp="1" noRot="1" noChangeAspect="1" noChangeArrowheads="1" noTextEdit="1"/>
          </p:cNvSpPr>
          <p:nvPr>
            <p:ph type="sldImg" idx="2"/>
          </p:nvPr>
        </p:nvSpPr>
        <p:spPr bwMode="auto">
          <a:xfrm>
            <a:off x="1165225" y="693738"/>
            <a:ext cx="4616450" cy="3462337"/>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 history will follow after this slide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that,</a:t>
            </a:r>
            <a:r>
              <a:rPr lang="en-US" baseline="0" dirty="0" smtClean="0"/>
              <a:t> “then…”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1169374" y="693100"/>
            <a:ext cx="4608152" cy="3462337"/>
          </a:xfrm>
          <a:prstGeom prst="rect">
            <a:avLst/>
          </a:prstGeom>
          <a:solidFill>
            <a:srgbClr val="FFFFFF"/>
          </a:solidFill>
          <a:ln w="9525">
            <a:solidFill>
              <a:srgbClr val="000000"/>
            </a:solidFill>
            <a:miter lim="800000"/>
            <a:headEnd/>
            <a:tailEnd/>
          </a:ln>
          <a:effectLst/>
        </p:spPr>
        <p:txBody>
          <a:bodyPr wrap="none" lIns="90864" tIns="45432" rIns="90864" bIns="45432" anchor="ctr"/>
          <a:lstStyle/>
          <a:p>
            <a:endParaRPr lang="en-US"/>
          </a:p>
        </p:txBody>
      </p:sp>
      <p:sp>
        <p:nvSpPr>
          <p:cNvPr id="275459" name="Rectangle 3"/>
          <p:cNvSpPr txBox="1">
            <a:spLocks noGrp="1" noChangeArrowheads="1"/>
          </p:cNvSpPr>
          <p:nvPr>
            <p:ph type="body"/>
          </p:nvPr>
        </p:nvSpPr>
        <p:spPr bwMode="auto">
          <a:xfrm>
            <a:off x="925099" y="4385943"/>
            <a:ext cx="5095128" cy="4157016"/>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1169374" y="693100"/>
            <a:ext cx="4608152" cy="3462337"/>
          </a:xfrm>
          <a:prstGeom prst="rect">
            <a:avLst/>
          </a:prstGeom>
          <a:solidFill>
            <a:srgbClr val="FFFFFF"/>
          </a:solidFill>
          <a:ln w="9525">
            <a:solidFill>
              <a:srgbClr val="000000"/>
            </a:solidFill>
            <a:miter lim="800000"/>
            <a:headEnd/>
            <a:tailEnd/>
          </a:ln>
          <a:effectLst/>
        </p:spPr>
        <p:txBody>
          <a:bodyPr wrap="none" lIns="90864" tIns="45432" rIns="90864" bIns="45432" anchor="ctr"/>
          <a:lstStyle/>
          <a:p>
            <a:endParaRPr lang="en-US"/>
          </a:p>
        </p:txBody>
      </p:sp>
      <p:sp>
        <p:nvSpPr>
          <p:cNvPr id="275459" name="Rectangle 3"/>
          <p:cNvSpPr txBox="1">
            <a:spLocks noGrp="1" noChangeArrowheads="1"/>
          </p:cNvSpPr>
          <p:nvPr>
            <p:ph type="body"/>
          </p:nvPr>
        </p:nvSpPr>
        <p:spPr bwMode="auto">
          <a:xfrm>
            <a:off x="925099" y="4385943"/>
            <a:ext cx="5095128" cy="4157016"/>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don’t have a statistics in US like our</a:t>
            </a:r>
            <a:r>
              <a:rPr lang="en-US" baseline="0" dirty="0" smtClean="0"/>
              <a:t> European colleagues.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0"/>
            <a:ext cx="22098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813" y="0"/>
            <a:ext cx="6480175"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006B61"/>
                </a:solidFill>
              </a:defRPr>
            </a:lvl2pPr>
            <a:lvl3pPr>
              <a:defRPr>
                <a:solidFill>
                  <a:srgbClr val="0070C0"/>
                </a:solidFill>
              </a:defRPr>
            </a:lvl3pPr>
            <a:lvl4pPr>
              <a:defRPr>
                <a:solidFill>
                  <a:srgbClr val="00B0F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0813" y="1219200"/>
            <a:ext cx="4344987"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344988"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wmf"/><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0"/>
            <a:ext cx="6400800" cy="944563"/>
          </a:xfrm>
          <a:prstGeom prst="rect">
            <a:avLst/>
          </a:prstGeom>
          <a:noFill/>
          <a:ln w="12700">
            <a:noFill/>
            <a:miter lim="800000"/>
            <a:headEnd/>
            <a:tailEnd/>
          </a:ln>
          <a:effectLst/>
        </p:spPr>
        <p:txBody>
          <a:bodyPr vert="horz" wrap="square" lIns="84138" tIns="41275" rIns="84138" bIns="41275" numCol="1" anchor="ctr" anchorCtr="0" compatLnSpc="1">
            <a:prstTxWarp prst="textNoShape">
              <a:avLst/>
            </a:prstTxWarp>
          </a:bodyPr>
          <a:lstStyle/>
          <a:p>
            <a:pPr lvl="0"/>
            <a:r>
              <a:rPr lang="en-US" smtClean="0"/>
              <a:t>Click to edit Master title style</a:t>
            </a:r>
          </a:p>
        </p:txBody>
      </p:sp>
      <p:sp>
        <p:nvSpPr>
          <p:cNvPr id="1028" name="Line 4"/>
          <p:cNvSpPr>
            <a:spLocks noChangeShapeType="1"/>
          </p:cNvSpPr>
          <p:nvPr/>
        </p:nvSpPr>
        <p:spPr bwMode="auto">
          <a:xfrm>
            <a:off x="1447800" y="990600"/>
            <a:ext cx="6400800" cy="0"/>
          </a:xfrm>
          <a:prstGeom prst="line">
            <a:avLst/>
          </a:prstGeom>
          <a:noFill/>
          <a:ln w="76200" cmpd="tri">
            <a:solidFill>
              <a:srgbClr val="00279F"/>
            </a:solidFill>
            <a:round/>
            <a:headEnd/>
            <a:tailEnd/>
          </a:ln>
          <a:effectLst/>
        </p:spPr>
        <p:txBody>
          <a:bodyPr wrap="none" anchor="ctr"/>
          <a:lstStyle/>
          <a:p>
            <a:pPr>
              <a:defRPr/>
            </a:pPr>
            <a:endParaRPr lang="en-US"/>
          </a:p>
        </p:txBody>
      </p:sp>
      <p:sp>
        <p:nvSpPr>
          <p:cNvPr id="1031" name="Rectangle 7"/>
          <p:cNvSpPr>
            <a:spLocks noChangeArrowheads="1"/>
          </p:cNvSpPr>
          <p:nvPr/>
        </p:nvSpPr>
        <p:spPr bwMode="auto">
          <a:xfrm>
            <a:off x="8696325" y="6167438"/>
            <a:ext cx="379413" cy="274637"/>
          </a:xfrm>
          <a:prstGeom prst="rect">
            <a:avLst/>
          </a:prstGeom>
          <a:noFill/>
          <a:ln w="12700">
            <a:noFill/>
            <a:miter lim="800000"/>
            <a:headEnd/>
            <a:tailEnd/>
          </a:ln>
          <a:effectLst/>
        </p:spPr>
        <p:txBody>
          <a:bodyPr wrap="none" anchor="ctr"/>
          <a:lstStyle/>
          <a:p>
            <a:pPr>
              <a:defRPr/>
            </a:pPr>
            <a:endParaRPr lang="en-US"/>
          </a:p>
        </p:txBody>
      </p:sp>
      <p:sp>
        <p:nvSpPr>
          <p:cNvPr id="1032" name="Rectangle 8"/>
          <p:cNvSpPr>
            <a:spLocks noChangeArrowheads="1"/>
          </p:cNvSpPr>
          <p:nvPr/>
        </p:nvSpPr>
        <p:spPr bwMode="auto">
          <a:xfrm>
            <a:off x="76200" y="6540500"/>
            <a:ext cx="1670050" cy="241300"/>
          </a:xfrm>
          <a:prstGeom prst="rect">
            <a:avLst/>
          </a:prstGeom>
          <a:noFill/>
          <a:ln w="12700">
            <a:noFill/>
            <a:miter lim="800000"/>
            <a:headEnd/>
            <a:tailEnd/>
          </a:ln>
          <a:effectLst/>
        </p:spPr>
        <p:txBody>
          <a:bodyPr lIns="90488" tIns="44450" rIns="90488" bIns="44450">
            <a:spAutoFit/>
          </a:bodyPr>
          <a:lstStyle/>
          <a:p>
            <a:pPr>
              <a:defRPr/>
            </a:pPr>
            <a:r>
              <a:rPr lang="en-US" sz="1000" b="1" dirty="0">
                <a:solidFill>
                  <a:schemeClr val="tx1"/>
                </a:solidFill>
                <a:latin typeface="Arial" charset="0"/>
              </a:rPr>
              <a:t>A. Sim, CRD</a:t>
            </a:r>
            <a:r>
              <a:rPr lang="en-US" sz="1000" dirty="0">
                <a:solidFill>
                  <a:schemeClr val="tx1"/>
                </a:solidFill>
                <a:latin typeface="Arial" charset="0"/>
              </a:rPr>
              <a:t>, </a:t>
            </a:r>
            <a:r>
              <a:rPr lang="en-US" sz="1000" b="1" dirty="0">
                <a:solidFill>
                  <a:schemeClr val="tx1"/>
                </a:solidFill>
                <a:latin typeface="Arial" charset="0"/>
              </a:rPr>
              <a:t>L</a:t>
            </a:r>
            <a:r>
              <a:rPr lang="en-US" sz="400" b="1" dirty="0">
                <a:solidFill>
                  <a:schemeClr val="tx1"/>
                </a:solidFill>
                <a:latin typeface="Arial" charset="0"/>
              </a:rPr>
              <a:t> </a:t>
            </a:r>
            <a:r>
              <a:rPr lang="en-US" sz="1000" b="1" dirty="0">
                <a:solidFill>
                  <a:schemeClr val="tx1"/>
                </a:solidFill>
                <a:latin typeface="Arial" charset="0"/>
              </a:rPr>
              <a:t>B</a:t>
            </a:r>
            <a:r>
              <a:rPr lang="en-US" sz="400" b="1" dirty="0">
                <a:solidFill>
                  <a:schemeClr val="tx1"/>
                </a:solidFill>
                <a:latin typeface="Arial" charset="0"/>
              </a:rPr>
              <a:t> </a:t>
            </a:r>
            <a:r>
              <a:rPr lang="en-US" sz="1000" b="1" dirty="0">
                <a:solidFill>
                  <a:schemeClr val="tx1"/>
                </a:solidFill>
                <a:latin typeface="Arial" charset="0"/>
              </a:rPr>
              <a:t>N</a:t>
            </a:r>
            <a:r>
              <a:rPr lang="en-US" sz="400" b="1" dirty="0">
                <a:solidFill>
                  <a:schemeClr val="tx1"/>
                </a:solidFill>
                <a:latin typeface="Arial" charset="0"/>
              </a:rPr>
              <a:t> </a:t>
            </a:r>
            <a:r>
              <a:rPr lang="en-US" sz="1000" b="1" dirty="0">
                <a:solidFill>
                  <a:schemeClr val="tx1"/>
                </a:solidFill>
                <a:latin typeface="Arial" charset="0"/>
              </a:rPr>
              <a:t>L</a:t>
            </a:r>
            <a:r>
              <a:rPr lang="en-US" sz="1000" dirty="0">
                <a:solidFill>
                  <a:schemeClr val="tx1"/>
                </a:solidFill>
                <a:latin typeface="Arial" charset="0"/>
              </a:rPr>
              <a:t> </a:t>
            </a:r>
          </a:p>
        </p:txBody>
      </p:sp>
      <p:sp>
        <p:nvSpPr>
          <p:cNvPr id="1033" name="Rectangle 9"/>
          <p:cNvSpPr>
            <a:spLocks noChangeArrowheads="1"/>
          </p:cNvSpPr>
          <p:nvPr/>
        </p:nvSpPr>
        <p:spPr bwMode="auto">
          <a:xfrm>
            <a:off x="8756650" y="6554788"/>
            <a:ext cx="298450" cy="211137"/>
          </a:xfrm>
          <a:prstGeom prst="rect">
            <a:avLst/>
          </a:prstGeom>
          <a:noFill/>
          <a:ln w="12700">
            <a:noFill/>
            <a:miter lim="800000"/>
            <a:headEnd/>
            <a:tailEnd/>
          </a:ln>
          <a:effectLst/>
        </p:spPr>
        <p:txBody>
          <a:bodyPr wrap="none" lIns="90488" tIns="44450" rIns="90488" bIns="44450">
            <a:spAutoFit/>
          </a:bodyPr>
          <a:lstStyle/>
          <a:p>
            <a:pPr>
              <a:defRPr/>
            </a:pPr>
            <a:fld id="{9FA2E5A4-05B1-4DD8-B930-9B259D1BDD98}" type="slidenum">
              <a:rPr lang="en-US" sz="800">
                <a:solidFill>
                  <a:srgbClr val="009688"/>
                </a:solidFill>
              </a:rPr>
              <a:pPr>
                <a:defRPr/>
              </a:pPr>
              <a:t>‹#›</a:t>
            </a:fld>
            <a:endParaRPr lang="en-US" sz="800">
              <a:solidFill>
                <a:srgbClr val="009688"/>
              </a:solidFill>
            </a:endParaRPr>
          </a:p>
        </p:txBody>
      </p:sp>
      <p:pic>
        <p:nvPicPr>
          <p:cNvPr id="2" name="Picture 12"/>
          <p:cNvPicPr>
            <a:picLocks noChangeArrowheads="1"/>
          </p:cNvPicPr>
          <p:nvPr/>
        </p:nvPicPr>
        <p:blipFill>
          <a:blip r:embed="rId13"/>
          <a:srcRect/>
          <a:stretch>
            <a:fillRect/>
          </a:stretch>
        </p:blipFill>
        <p:spPr bwMode="auto">
          <a:xfrm>
            <a:off x="152400" y="152400"/>
            <a:ext cx="1257300" cy="792163"/>
          </a:xfrm>
          <a:prstGeom prst="rect">
            <a:avLst/>
          </a:prstGeom>
          <a:noFill/>
          <a:ln w="12700">
            <a:noFill/>
            <a:miter lim="800000"/>
            <a:headEnd/>
            <a:tailEnd/>
          </a:ln>
        </p:spPr>
      </p:pic>
      <p:sp>
        <p:nvSpPr>
          <p:cNvPr id="1038" name="Rectangle 14"/>
          <p:cNvSpPr>
            <a:spLocks noChangeArrowheads="1"/>
          </p:cNvSpPr>
          <p:nvPr/>
        </p:nvSpPr>
        <p:spPr bwMode="auto">
          <a:xfrm>
            <a:off x="2209800" y="6540500"/>
            <a:ext cx="5257800" cy="241300"/>
          </a:xfrm>
          <a:prstGeom prst="rect">
            <a:avLst/>
          </a:prstGeom>
          <a:noFill/>
          <a:ln w="12700">
            <a:noFill/>
            <a:miter lim="800000"/>
            <a:headEnd/>
            <a:tailEnd/>
          </a:ln>
          <a:effectLst/>
        </p:spPr>
        <p:txBody>
          <a:bodyPr lIns="90488" tIns="44450" rIns="90488" bIns="44450">
            <a:spAutoFit/>
          </a:bodyPr>
          <a:lstStyle/>
          <a:p>
            <a:pPr algn="ctr">
              <a:defRPr/>
            </a:pPr>
            <a:r>
              <a:rPr lang="en-US" sz="1000" dirty="0" smtClean="0">
                <a:solidFill>
                  <a:schemeClr val="tx1"/>
                </a:solidFill>
                <a:latin typeface="Arial" charset="0"/>
              </a:rPr>
              <a:t>SC 2008</a:t>
            </a:r>
            <a:endParaRPr lang="en-US" sz="1000" dirty="0">
              <a:solidFill>
                <a:schemeClr val="tx1"/>
              </a:solidFill>
              <a:latin typeface="Arial" charset="0"/>
            </a:endParaRPr>
          </a:p>
        </p:txBody>
      </p:sp>
      <p:sp>
        <p:nvSpPr>
          <p:cNvPr id="1027" name="Rectangle 3"/>
          <p:cNvSpPr>
            <a:spLocks noGrp="1" noChangeArrowheads="1"/>
          </p:cNvSpPr>
          <p:nvPr>
            <p:ph type="body" idx="1"/>
          </p:nvPr>
        </p:nvSpPr>
        <p:spPr bwMode="auto">
          <a:xfrm>
            <a:off x="150813" y="1219200"/>
            <a:ext cx="8842375" cy="5257800"/>
          </a:xfrm>
          <a:prstGeom prst="rect">
            <a:avLst/>
          </a:prstGeom>
          <a:noFill/>
          <a:ln w="12700">
            <a:noFill/>
            <a:miter lim="800000"/>
            <a:headEnd/>
            <a:tailEnd/>
          </a:ln>
          <a:effectLst/>
        </p:spPr>
        <p:txBody>
          <a:bodyPr vert="horz" wrap="square" lIns="84138" tIns="41275" rIns="84138" bIns="41275" numCol="1" anchor="t" anchorCtr="0" compatLnSpc="1">
            <a:prstTxWarp prst="textNoShape">
              <a:avLst/>
            </a:prstTxWarp>
          </a:bodyPr>
          <a:lstStyle/>
          <a:p>
            <a:pPr lvl="0"/>
            <a:r>
              <a:rPr lang="en-US" dirty="0" smtClean="0"/>
              <a:t>text styles Click to edit Master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25500" rtl="0" eaLnBrk="0" fontAlgn="base" hangingPunct="0">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ctr" defTabSz="825500"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2pPr>
      <a:lvl3pPr algn="ctr" defTabSz="825500"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3pPr>
      <a:lvl4pPr algn="ctr" defTabSz="825500"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4pPr>
      <a:lvl5pPr algn="ctr" defTabSz="825500"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5pPr>
      <a:lvl6pPr marL="457200" algn="ctr" defTabSz="825500"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6pPr>
      <a:lvl7pPr marL="914400" algn="ctr" defTabSz="825500"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7pPr>
      <a:lvl8pPr marL="1371600" algn="ctr" defTabSz="825500"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8pPr>
      <a:lvl9pPr marL="1828800" algn="ctr" defTabSz="825500"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charset="0"/>
        </a:defRPr>
      </a:lvl9pPr>
    </p:titleStyle>
    <p:bodyStyle>
      <a:lvl1pPr marL="309563" indent="-309563" algn="l" defTabSz="825500" rtl="0" eaLnBrk="0" fontAlgn="base" hangingPunct="0">
        <a:lnSpc>
          <a:spcPct val="85000"/>
        </a:lnSpc>
        <a:spcBef>
          <a:spcPct val="20000"/>
        </a:spcBef>
        <a:spcAft>
          <a:spcPct val="20000"/>
        </a:spcAft>
        <a:buClr>
          <a:schemeClr val="hlink"/>
        </a:buClr>
        <a:buSzPct val="100000"/>
        <a:buChar char="•"/>
        <a:defRPr sz="2800" b="1">
          <a:solidFill>
            <a:schemeClr val="tx1"/>
          </a:solidFill>
          <a:effectLst>
            <a:outerShdw blurRad="38100" dist="38100" dir="2700000" algn="tl">
              <a:srgbClr val="C0C0C0"/>
            </a:outerShdw>
          </a:effectLst>
          <a:latin typeface="+mn-lt"/>
          <a:ea typeface="+mn-ea"/>
          <a:cs typeface="+mn-cs"/>
        </a:defRPr>
      </a:lvl1pPr>
      <a:lvl2pPr marL="671513" indent="-247650" algn="l" defTabSz="825500" rtl="0" eaLnBrk="0" fontAlgn="base" hangingPunct="0">
        <a:lnSpc>
          <a:spcPct val="85000"/>
        </a:lnSpc>
        <a:spcBef>
          <a:spcPct val="10000"/>
        </a:spcBef>
        <a:spcAft>
          <a:spcPct val="10000"/>
        </a:spcAft>
        <a:buClr>
          <a:schemeClr val="hlink"/>
        </a:buClr>
        <a:buSzPct val="100000"/>
        <a:buChar char="•"/>
        <a:defRPr sz="2400" b="1">
          <a:solidFill>
            <a:schemeClr val="accent2"/>
          </a:solidFill>
          <a:latin typeface="+mn-lt"/>
        </a:defRPr>
      </a:lvl2pPr>
      <a:lvl3pPr marL="1031875" indent="-206375" algn="l" defTabSz="825500" rtl="0" eaLnBrk="0" fontAlgn="base" hangingPunct="0">
        <a:lnSpc>
          <a:spcPct val="85000"/>
        </a:lnSpc>
        <a:spcBef>
          <a:spcPct val="10000"/>
        </a:spcBef>
        <a:spcAft>
          <a:spcPct val="10000"/>
        </a:spcAft>
        <a:buClr>
          <a:schemeClr val="hlink"/>
        </a:buClr>
        <a:buSzPct val="100000"/>
        <a:buChar char="•"/>
        <a:defRPr sz="2000" b="1">
          <a:solidFill>
            <a:schemeClr val="accent1"/>
          </a:solidFill>
          <a:latin typeface="+mn-lt"/>
        </a:defRPr>
      </a:lvl3pPr>
      <a:lvl4pPr marL="1446213" indent="-207963" algn="l" defTabSz="825500" rtl="0" eaLnBrk="0" fontAlgn="base" hangingPunct="0">
        <a:lnSpc>
          <a:spcPct val="85000"/>
        </a:lnSpc>
        <a:spcBef>
          <a:spcPct val="10000"/>
        </a:spcBef>
        <a:spcAft>
          <a:spcPct val="10000"/>
        </a:spcAft>
        <a:buClr>
          <a:schemeClr val="hlink"/>
        </a:buClr>
        <a:buSzPct val="100000"/>
        <a:buChar char="•"/>
        <a:defRPr sz="2000" b="1">
          <a:solidFill>
            <a:srgbClr val="DC0081"/>
          </a:solidFill>
          <a:latin typeface="+mn-lt"/>
        </a:defRPr>
      </a:lvl4pPr>
      <a:lvl5pPr marL="1857375" indent="-206375" algn="l" defTabSz="825500" rtl="0" eaLnBrk="0" fontAlgn="base" hangingPunct="0">
        <a:lnSpc>
          <a:spcPct val="85000"/>
        </a:lnSpc>
        <a:spcBef>
          <a:spcPct val="10000"/>
        </a:spcBef>
        <a:spcAft>
          <a:spcPct val="10000"/>
        </a:spcAft>
        <a:buClr>
          <a:schemeClr val="hlink"/>
        </a:buClr>
        <a:buSzPct val="100000"/>
        <a:buChar char="•"/>
        <a:defRPr sz="1600" b="1">
          <a:solidFill>
            <a:srgbClr val="063DE8"/>
          </a:solidFill>
          <a:latin typeface="+mn-lt"/>
        </a:defRPr>
      </a:lvl5pPr>
      <a:lvl6pPr marL="2314575" indent="-206375" algn="l" defTabSz="825500" rtl="0" eaLnBrk="0" fontAlgn="base" hangingPunct="0">
        <a:lnSpc>
          <a:spcPct val="85000"/>
        </a:lnSpc>
        <a:spcBef>
          <a:spcPct val="10000"/>
        </a:spcBef>
        <a:spcAft>
          <a:spcPct val="10000"/>
        </a:spcAft>
        <a:buClr>
          <a:schemeClr val="hlink"/>
        </a:buClr>
        <a:buSzPct val="100000"/>
        <a:buChar char="•"/>
        <a:defRPr sz="1600" b="1">
          <a:solidFill>
            <a:srgbClr val="063DE8"/>
          </a:solidFill>
          <a:latin typeface="+mn-lt"/>
        </a:defRPr>
      </a:lvl6pPr>
      <a:lvl7pPr marL="2771775" indent="-206375" algn="l" defTabSz="825500" rtl="0" eaLnBrk="0" fontAlgn="base" hangingPunct="0">
        <a:lnSpc>
          <a:spcPct val="85000"/>
        </a:lnSpc>
        <a:spcBef>
          <a:spcPct val="10000"/>
        </a:spcBef>
        <a:spcAft>
          <a:spcPct val="10000"/>
        </a:spcAft>
        <a:buClr>
          <a:schemeClr val="hlink"/>
        </a:buClr>
        <a:buSzPct val="100000"/>
        <a:buChar char="•"/>
        <a:defRPr sz="1600" b="1">
          <a:solidFill>
            <a:srgbClr val="063DE8"/>
          </a:solidFill>
          <a:latin typeface="+mn-lt"/>
        </a:defRPr>
      </a:lvl7pPr>
      <a:lvl8pPr marL="3228975" indent="-206375" algn="l" defTabSz="825500" rtl="0" eaLnBrk="0" fontAlgn="base" hangingPunct="0">
        <a:lnSpc>
          <a:spcPct val="85000"/>
        </a:lnSpc>
        <a:spcBef>
          <a:spcPct val="10000"/>
        </a:spcBef>
        <a:spcAft>
          <a:spcPct val="10000"/>
        </a:spcAft>
        <a:buClr>
          <a:schemeClr val="hlink"/>
        </a:buClr>
        <a:buSzPct val="100000"/>
        <a:buChar char="•"/>
        <a:defRPr sz="1600" b="1">
          <a:solidFill>
            <a:srgbClr val="063DE8"/>
          </a:solidFill>
          <a:latin typeface="+mn-lt"/>
        </a:defRPr>
      </a:lvl8pPr>
      <a:lvl9pPr marL="3686175" indent="-206375" algn="l" defTabSz="825500" rtl="0" eaLnBrk="0" fontAlgn="base" hangingPunct="0">
        <a:lnSpc>
          <a:spcPct val="85000"/>
        </a:lnSpc>
        <a:spcBef>
          <a:spcPct val="10000"/>
        </a:spcBef>
        <a:spcAft>
          <a:spcPct val="10000"/>
        </a:spcAft>
        <a:buClr>
          <a:schemeClr val="hlink"/>
        </a:buClr>
        <a:buSzPct val="100000"/>
        <a:buChar char="•"/>
        <a:defRPr sz="1600" b="1">
          <a:solidFill>
            <a:srgbClr val="063DE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5" Type="http://schemas.openxmlformats.org/officeDocument/2006/relationships/image" Target="../media/image34.tiff"/><Relationship Id="rId31" Type="http://schemas.openxmlformats.org/officeDocument/2006/relationships/image" Target="../media/image30.gif"/><Relationship Id="rId34" Type="http://schemas.openxmlformats.org/officeDocument/2006/relationships/image" Target="../media/image33.gif"/><Relationship Id="rId7" Type="http://schemas.openxmlformats.org/officeDocument/2006/relationships/image" Target="../media/image7.jpeg"/><Relationship Id="rId1" Type="http://schemas.openxmlformats.org/officeDocument/2006/relationships/vmlDrawing" Target="../drawings/vmlDrawing1.vml"/><Relationship Id="rId24" Type="http://schemas.openxmlformats.org/officeDocument/2006/relationships/image" Target="../media/image23.png"/><Relationship Id="rId25" Type="http://schemas.openxmlformats.org/officeDocument/2006/relationships/image" Target="../media/image24.jpeg"/><Relationship Id="rId8" Type="http://schemas.openxmlformats.org/officeDocument/2006/relationships/image" Target="../media/image8.wmf"/><Relationship Id="rId13" Type="http://schemas.openxmlformats.org/officeDocument/2006/relationships/image" Target="../media/image13.png"/><Relationship Id="rId10" Type="http://schemas.openxmlformats.org/officeDocument/2006/relationships/image" Target="../media/image10.png"/><Relationship Id="rId32" Type="http://schemas.openxmlformats.org/officeDocument/2006/relationships/image" Target="../media/image31.gif"/><Relationship Id="rId12" Type="http://schemas.openxmlformats.org/officeDocument/2006/relationships/image" Target="../media/image12.png"/><Relationship Id="rId17" Type="http://schemas.openxmlformats.org/officeDocument/2006/relationships/image" Target="../media/image16.png"/><Relationship Id="rId9" Type="http://schemas.openxmlformats.org/officeDocument/2006/relationships/image" Target="../media/image9.png"/><Relationship Id="rId18" Type="http://schemas.openxmlformats.org/officeDocument/2006/relationships/image" Target="../media/image17.png"/><Relationship Id="rId3" Type="http://schemas.openxmlformats.org/officeDocument/2006/relationships/image" Target="../media/image3.png"/><Relationship Id="rId27" Type="http://schemas.openxmlformats.org/officeDocument/2006/relationships/image" Target="../media/image26.png"/><Relationship Id="rId14" Type="http://schemas.openxmlformats.org/officeDocument/2006/relationships/image" Target="../media/image14.jpeg"/><Relationship Id="rId23" Type="http://schemas.openxmlformats.org/officeDocument/2006/relationships/image" Target="../media/image22.jpeg"/><Relationship Id="rId4" Type="http://schemas.openxmlformats.org/officeDocument/2006/relationships/image" Target="../media/image4.jpeg"/><Relationship Id="rId28" Type="http://schemas.openxmlformats.org/officeDocument/2006/relationships/image" Target="../media/image27.gif"/><Relationship Id="rId26" Type="http://schemas.openxmlformats.org/officeDocument/2006/relationships/image" Target="../media/image25.gif"/><Relationship Id="rId30" Type="http://schemas.openxmlformats.org/officeDocument/2006/relationships/image" Target="../media/image29.tiff"/><Relationship Id="rId11" Type="http://schemas.openxmlformats.org/officeDocument/2006/relationships/image" Target="../media/image11.png"/><Relationship Id="rId29" Type="http://schemas.openxmlformats.org/officeDocument/2006/relationships/image" Target="../media/image28.jpeg"/><Relationship Id="rId6" Type="http://schemas.openxmlformats.org/officeDocument/2006/relationships/image" Target="../media/image6.png"/><Relationship Id="rId16" Type="http://schemas.openxmlformats.org/officeDocument/2006/relationships/image" Target="../media/image15.jpeg"/><Relationship Id="rId33" Type="http://schemas.openxmlformats.org/officeDocument/2006/relationships/image" Target="../media/image32.jpeg"/><Relationship Id="rId5" Type="http://schemas.openxmlformats.org/officeDocument/2006/relationships/image" Target="../media/image5.png"/><Relationship Id="rId15" Type="http://schemas.openxmlformats.org/officeDocument/2006/relationships/oleObject" Target="../embeddings/oleObject1.bin"/><Relationship Id="rId19" Type="http://schemas.openxmlformats.org/officeDocument/2006/relationships/image" Target="../media/image18.jpeg"/><Relationship Id="rId20" Type="http://schemas.openxmlformats.org/officeDocument/2006/relationships/image" Target="../media/image19.png"/><Relationship Id="rId22" Type="http://schemas.openxmlformats.org/officeDocument/2006/relationships/image" Target="../media/image21.jpeg"/><Relationship Id="rId21" Type="http://schemas.openxmlformats.org/officeDocument/2006/relationships/image" Target="../media/image20.png"/><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3"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42.emf"/><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NUL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5" Type="http://schemas.openxmlformats.org/officeDocument/2006/relationships/image" Target="../media/image34.tiff"/><Relationship Id="rId31" Type="http://schemas.openxmlformats.org/officeDocument/2006/relationships/image" Target="../media/image22.jpeg"/><Relationship Id="rId34" Type="http://schemas.openxmlformats.org/officeDocument/2006/relationships/image" Target="../media/image25.gif"/><Relationship Id="rId7" Type="http://schemas.openxmlformats.org/officeDocument/2006/relationships/image" Target="../media/image26.png"/><Relationship Id="rId36" Type="http://schemas.openxmlformats.org/officeDocument/2006/relationships/image" Target="../media/image10.png"/><Relationship Id="rId1" Type="http://schemas.openxmlformats.org/officeDocument/2006/relationships/vmlDrawing" Target="../drawings/vmlDrawing2.vml"/><Relationship Id="rId24" Type="http://schemas.openxmlformats.org/officeDocument/2006/relationships/image" Target="../media/image49.jpeg"/><Relationship Id="rId25" Type="http://schemas.openxmlformats.org/officeDocument/2006/relationships/oleObject" Target="../embeddings/oleObject3.bin"/><Relationship Id="rId8" Type="http://schemas.openxmlformats.org/officeDocument/2006/relationships/image" Target="../media/image28.jpeg"/><Relationship Id="rId13" Type="http://schemas.openxmlformats.org/officeDocument/2006/relationships/image" Target="../media/image30.gif"/><Relationship Id="rId10" Type="http://schemas.openxmlformats.org/officeDocument/2006/relationships/image" Target="../media/image18.jpeg"/><Relationship Id="rId32" Type="http://schemas.openxmlformats.org/officeDocument/2006/relationships/image" Target="../media/image15.jpeg"/><Relationship Id="rId12" Type="http://schemas.openxmlformats.org/officeDocument/2006/relationships/image" Target="../media/image3.png"/><Relationship Id="rId17" Type="http://schemas.openxmlformats.org/officeDocument/2006/relationships/image" Target="../media/image20.png"/><Relationship Id="rId9" Type="http://schemas.openxmlformats.org/officeDocument/2006/relationships/image" Target="../media/image17.png"/><Relationship Id="rId18" Type="http://schemas.openxmlformats.org/officeDocument/2006/relationships/image" Target="../media/image24.jpeg"/><Relationship Id="rId3" Type="http://schemas.openxmlformats.org/officeDocument/2006/relationships/oleObject" Target="../embeddings/oleObject2.bin"/><Relationship Id="rId27" Type="http://schemas.openxmlformats.org/officeDocument/2006/relationships/image" Target="../media/image50.png"/><Relationship Id="rId14" Type="http://schemas.openxmlformats.org/officeDocument/2006/relationships/image" Target="../media/image32.jpeg"/><Relationship Id="rId23" Type="http://schemas.openxmlformats.org/officeDocument/2006/relationships/image" Target="../media/image48.png"/><Relationship Id="rId4" Type="http://schemas.openxmlformats.org/officeDocument/2006/relationships/image" Target="../media/image45.jpeg"/><Relationship Id="rId28" Type="http://schemas.openxmlformats.org/officeDocument/2006/relationships/image" Target="../media/image51.png"/><Relationship Id="rId26" Type="http://schemas.openxmlformats.org/officeDocument/2006/relationships/image" Target="../media/image19.png"/><Relationship Id="rId30" Type="http://schemas.openxmlformats.org/officeDocument/2006/relationships/image" Target="../media/image53.png"/><Relationship Id="rId11" Type="http://schemas.openxmlformats.org/officeDocument/2006/relationships/image" Target="../media/image46.png"/><Relationship Id="rId29" Type="http://schemas.openxmlformats.org/officeDocument/2006/relationships/image" Target="../media/image52.png"/><Relationship Id="rId6" Type="http://schemas.openxmlformats.org/officeDocument/2006/relationships/image" Target="../media/image7.jpeg"/><Relationship Id="rId16" Type="http://schemas.openxmlformats.org/officeDocument/2006/relationships/image" Target="../media/image29.tiff"/><Relationship Id="rId33" Type="http://schemas.openxmlformats.org/officeDocument/2006/relationships/image" Target="../media/image54.jpeg"/><Relationship Id="rId5" Type="http://schemas.openxmlformats.org/officeDocument/2006/relationships/image" Target="../media/image6.png"/><Relationship Id="rId15" Type="http://schemas.openxmlformats.org/officeDocument/2006/relationships/image" Target="../media/image31.gif"/><Relationship Id="rId19" Type="http://schemas.openxmlformats.org/officeDocument/2006/relationships/image" Target="../media/image23.png"/><Relationship Id="rId20" Type="http://schemas.openxmlformats.org/officeDocument/2006/relationships/image" Target="../media/image8.wmf"/><Relationship Id="rId22" Type="http://schemas.openxmlformats.org/officeDocument/2006/relationships/image" Target="../media/image5.png"/><Relationship Id="rId21" Type="http://schemas.openxmlformats.org/officeDocument/2006/relationships/image" Target="../media/image47.pn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4" Type="http://schemas.openxmlformats.org/officeDocument/2006/relationships/image" Target="../media/image34.tiff"/><Relationship Id="rId20" Type="http://schemas.openxmlformats.org/officeDocument/2006/relationships/oleObject" Target="../embeddings/oleObject8.bin"/><Relationship Id="rId4" Type="http://schemas.openxmlformats.org/officeDocument/2006/relationships/oleObject" Target="../embeddings/oleObject4.bin"/><Relationship Id="rId21" Type="http://schemas.openxmlformats.org/officeDocument/2006/relationships/image" Target="../media/image50.png"/><Relationship Id="rId22" Type="http://schemas.openxmlformats.org/officeDocument/2006/relationships/oleObject" Target="../embeddings/oleObject9.bin"/><Relationship Id="rId23" Type="http://schemas.openxmlformats.org/officeDocument/2006/relationships/image" Target="../media/image8.wmf"/><Relationship Id="rId7" Type="http://schemas.openxmlformats.org/officeDocument/2006/relationships/image" Target="../media/image26.png"/><Relationship Id="rId11" Type="http://schemas.openxmlformats.org/officeDocument/2006/relationships/image" Target="../media/image31.gif"/><Relationship Id="rId1" Type="http://schemas.openxmlformats.org/officeDocument/2006/relationships/vmlDrawing" Target="../drawings/vmlDrawing3.vml"/><Relationship Id="rId24" Type="http://schemas.openxmlformats.org/officeDocument/2006/relationships/oleObject" Target="../embeddings/oleObject10.bin"/><Relationship Id="rId6" Type="http://schemas.openxmlformats.org/officeDocument/2006/relationships/oleObject" Target="../embeddings/oleObject5.bin"/><Relationship Id="rId16" Type="http://schemas.openxmlformats.org/officeDocument/2006/relationships/image" Target="../media/image25.gif"/><Relationship Id="rId8" Type="http://schemas.openxmlformats.org/officeDocument/2006/relationships/image" Target="../media/image28.jpeg"/><Relationship Id="rId13" Type="http://schemas.openxmlformats.org/officeDocument/2006/relationships/image" Target="../media/image29.tiff"/><Relationship Id="rId10" Type="http://schemas.openxmlformats.org/officeDocument/2006/relationships/image" Target="../media/image48.png"/><Relationship Id="rId5" Type="http://schemas.openxmlformats.org/officeDocument/2006/relationships/image" Target="../media/image19.png"/><Relationship Id="rId15" Type="http://schemas.openxmlformats.org/officeDocument/2006/relationships/image" Target="../media/image51.png"/><Relationship Id="rId12" Type="http://schemas.openxmlformats.org/officeDocument/2006/relationships/image" Target="../media/image18.jpeg"/><Relationship Id="rId17" Type="http://schemas.openxmlformats.org/officeDocument/2006/relationships/image" Target="../media/image46.png"/><Relationship Id="rId19" Type="http://schemas.openxmlformats.org/officeDocument/2006/relationships/oleObject" Target="../embeddings/oleObject7.bin"/><Relationship Id="rId2" Type="http://schemas.openxmlformats.org/officeDocument/2006/relationships/slideLayout" Target="../slideLayouts/slideLayout2.xml"/><Relationship Id="rId9" Type="http://schemas.openxmlformats.org/officeDocument/2006/relationships/image" Target="../media/image23.png"/><Relationship Id="rId3" Type="http://schemas.openxmlformats.org/officeDocument/2006/relationships/image" Target="../media/image15.jpeg"/><Relationship Id="rId18"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5" Type="http://schemas.openxmlformats.org/officeDocument/2006/relationships/image" Target="../media/image33.gif"/><Relationship Id="rId31" Type="http://schemas.openxmlformats.org/officeDocument/2006/relationships/image" Target="../media/image29.tiff"/><Relationship Id="rId34" Type="http://schemas.openxmlformats.org/officeDocument/2006/relationships/image" Target="../media/image32.jpeg"/><Relationship Id="rId7" Type="http://schemas.openxmlformats.org/officeDocument/2006/relationships/image" Target="../media/image6.png"/><Relationship Id="rId36" Type="http://schemas.openxmlformats.org/officeDocument/2006/relationships/image" Target="../media/image34.tiff"/><Relationship Id="rId1" Type="http://schemas.openxmlformats.org/officeDocument/2006/relationships/vmlDrawing" Target="../drawings/vmlDrawing4.vml"/><Relationship Id="rId24" Type="http://schemas.openxmlformats.org/officeDocument/2006/relationships/image" Target="../media/image22.jpeg"/><Relationship Id="rId25" Type="http://schemas.openxmlformats.org/officeDocument/2006/relationships/image" Target="../media/image23.png"/><Relationship Id="rId8" Type="http://schemas.openxmlformats.org/officeDocument/2006/relationships/image" Target="../media/image7.jpeg"/><Relationship Id="rId13" Type="http://schemas.openxmlformats.org/officeDocument/2006/relationships/image" Target="../media/image12.png"/><Relationship Id="rId10" Type="http://schemas.openxmlformats.org/officeDocument/2006/relationships/image" Target="../media/image9.png"/><Relationship Id="rId32" Type="http://schemas.openxmlformats.org/officeDocument/2006/relationships/image" Target="../media/image30.gif"/><Relationship Id="rId12" Type="http://schemas.openxmlformats.org/officeDocument/2006/relationships/image" Target="../media/image11.png"/><Relationship Id="rId17" Type="http://schemas.openxmlformats.org/officeDocument/2006/relationships/image" Target="../media/image15.jpeg"/><Relationship Id="rId9" Type="http://schemas.openxmlformats.org/officeDocument/2006/relationships/image" Target="../media/image8.wmf"/><Relationship Id="rId18" Type="http://schemas.openxmlformats.org/officeDocument/2006/relationships/image" Target="../media/image16.png"/><Relationship Id="rId3" Type="http://schemas.openxmlformats.org/officeDocument/2006/relationships/notesSlide" Target="../notesSlides/notesSlide6.xml"/><Relationship Id="rId27" Type="http://schemas.openxmlformats.org/officeDocument/2006/relationships/image" Target="../media/image25.gif"/><Relationship Id="rId14" Type="http://schemas.openxmlformats.org/officeDocument/2006/relationships/image" Target="../media/image13.png"/><Relationship Id="rId23" Type="http://schemas.openxmlformats.org/officeDocument/2006/relationships/image" Target="../media/image21.jpeg"/><Relationship Id="rId4" Type="http://schemas.openxmlformats.org/officeDocument/2006/relationships/image" Target="../media/image3.png"/><Relationship Id="rId28" Type="http://schemas.openxmlformats.org/officeDocument/2006/relationships/image" Target="../media/image26.png"/><Relationship Id="rId26" Type="http://schemas.openxmlformats.org/officeDocument/2006/relationships/image" Target="../media/image24.jpeg"/><Relationship Id="rId30" Type="http://schemas.openxmlformats.org/officeDocument/2006/relationships/image" Target="../media/image28.jpeg"/><Relationship Id="rId11" Type="http://schemas.openxmlformats.org/officeDocument/2006/relationships/image" Target="../media/image10.png"/><Relationship Id="rId29" Type="http://schemas.openxmlformats.org/officeDocument/2006/relationships/image" Target="../media/image27.gif"/><Relationship Id="rId6" Type="http://schemas.openxmlformats.org/officeDocument/2006/relationships/image" Target="../media/image5.png"/><Relationship Id="rId16" Type="http://schemas.openxmlformats.org/officeDocument/2006/relationships/oleObject" Target="../embeddings/oleObject11.bin"/><Relationship Id="rId33" Type="http://schemas.openxmlformats.org/officeDocument/2006/relationships/image" Target="../media/image31.gif"/><Relationship Id="rId5" Type="http://schemas.openxmlformats.org/officeDocument/2006/relationships/image" Target="../media/image4.jpeg"/><Relationship Id="rId15" Type="http://schemas.openxmlformats.org/officeDocument/2006/relationships/image" Target="../media/image14.jpeg"/><Relationship Id="rId19" Type="http://schemas.openxmlformats.org/officeDocument/2006/relationships/image" Target="../media/image17.png"/><Relationship Id="rId20" Type="http://schemas.openxmlformats.org/officeDocument/2006/relationships/image" Target="../media/image18.jpeg"/><Relationship Id="rId22" Type="http://schemas.openxmlformats.org/officeDocument/2006/relationships/image" Target="../media/image20.png"/><Relationship Id="rId21" Type="http://schemas.openxmlformats.org/officeDocument/2006/relationships/image" Target="../media/image19.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2225" y="2120900"/>
            <a:ext cx="8939213" cy="3429000"/>
          </a:xfrm>
          <a:prstGeom prst="rect">
            <a:avLst/>
          </a:prstGeom>
          <a:noFill/>
          <a:ln w="12700">
            <a:noFill/>
            <a:miter lim="800000"/>
            <a:headEnd/>
            <a:tailEnd/>
          </a:ln>
        </p:spPr>
        <p:txBody>
          <a:bodyPr wrap="none" anchor="ctr"/>
          <a:lstStyle/>
          <a:p>
            <a:pPr eaLnBrk="0" hangingPunct="0"/>
            <a:endParaRPr lang="en-US"/>
          </a:p>
        </p:txBody>
      </p:sp>
      <p:sp>
        <p:nvSpPr>
          <p:cNvPr id="4100" name="Rectangle 4"/>
          <p:cNvSpPr>
            <a:spLocks noChangeArrowheads="1"/>
          </p:cNvSpPr>
          <p:nvPr/>
        </p:nvSpPr>
        <p:spPr bwMode="auto">
          <a:xfrm>
            <a:off x="228600" y="1066800"/>
            <a:ext cx="8686800" cy="3048000"/>
          </a:xfrm>
          <a:prstGeom prst="rect">
            <a:avLst/>
          </a:prstGeom>
          <a:noFill/>
          <a:ln w="12700">
            <a:noFill/>
            <a:miter lim="800000"/>
            <a:headEnd/>
            <a:tailEnd/>
          </a:ln>
          <a:effectLst/>
        </p:spPr>
        <p:txBody>
          <a:bodyPr lIns="90488" tIns="44450" rIns="90488" bIns="44450" anchor="ctr"/>
          <a:lstStyle/>
          <a:p>
            <a:pPr algn="ctr" eaLnBrk="0" hangingPunct="0">
              <a:lnSpc>
                <a:spcPct val="90000"/>
              </a:lnSpc>
              <a:spcAft>
                <a:spcPct val="25000"/>
              </a:spcAft>
              <a:defRPr/>
            </a:pPr>
            <a:endParaRPr lang="en-US" sz="3600" b="1" dirty="0">
              <a:solidFill>
                <a:srgbClr val="063DE8"/>
              </a:solidFill>
              <a:effectLst>
                <a:outerShdw blurRad="38100" dist="38100" dir="2700000" algn="tl">
                  <a:srgbClr val="C0C0C0"/>
                </a:outerShdw>
              </a:effectLst>
              <a:latin typeface="Arial" charset="0"/>
            </a:endParaRPr>
          </a:p>
          <a:p>
            <a:pPr algn="ctr" eaLnBrk="0" hangingPunct="0">
              <a:lnSpc>
                <a:spcPct val="90000"/>
              </a:lnSpc>
              <a:spcAft>
                <a:spcPct val="25000"/>
              </a:spcAft>
              <a:defRPr/>
            </a:pPr>
            <a:endParaRPr lang="en-US" sz="3600" b="1" dirty="0">
              <a:solidFill>
                <a:srgbClr val="063DE8"/>
              </a:solidFill>
              <a:effectLst>
                <a:outerShdw blurRad="38100" dist="38100" dir="2700000" algn="tl">
                  <a:srgbClr val="C0C0C0"/>
                </a:outerShdw>
              </a:effectLst>
              <a:latin typeface="Arial" charset="0"/>
            </a:endParaRPr>
          </a:p>
          <a:p>
            <a:pPr algn="ctr" eaLnBrk="0" hangingPunct="0">
              <a:lnSpc>
                <a:spcPct val="90000"/>
              </a:lnSpc>
              <a:spcAft>
                <a:spcPct val="25000"/>
              </a:spcAft>
              <a:defRPr/>
            </a:pPr>
            <a:r>
              <a:rPr lang="en-US" sz="3600" b="1" dirty="0">
                <a:solidFill>
                  <a:srgbClr val="063DE8"/>
                </a:solidFill>
                <a:effectLst>
                  <a:outerShdw blurRad="38100" dist="38100" dir="2700000" algn="tl">
                    <a:srgbClr val="C0C0C0"/>
                  </a:outerShdw>
                </a:effectLst>
                <a:latin typeface="Arial" charset="0"/>
              </a:rPr>
              <a:t>Uniform</a:t>
            </a:r>
            <a:r>
              <a:rPr lang="en-US" sz="3600" b="1" dirty="0" smtClean="0">
                <a:solidFill>
                  <a:srgbClr val="063DE8"/>
                </a:solidFill>
                <a:effectLst>
                  <a:outerShdw blurRad="38100" dist="38100" dir="2700000" algn="tl">
                    <a:srgbClr val="C0C0C0"/>
                  </a:outerShdw>
                </a:effectLst>
                <a:latin typeface="Arial" charset="0"/>
              </a:rPr>
              <a:t> Grid Storage </a:t>
            </a:r>
            <a:r>
              <a:rPr lang="en-US" sz="3600" b="1" dirty="0">
                <a:solidFill>
                  <a:srgbClr val="063DE8"/>
                </a:solidFill>
                <a:effectLst>
                  <a:outerShdw blurRad="38100" dist="38100" dir="2700000" algn="tl">
                    <a:srgbClr val="C0C0C0"/>
                  </a:outerShdw>
                </a:effectLst>
                <a:latin typeface="Arial" charset="0"/>
              </a:rPr>
              <a:t>Access </a:t>
            </a:r>
            <a:r>
              <a:rPr lang="en-US" sz="3600" b="1" dirty="0" smtClean="0">
                <a:solidFill>
                  <a:srgbClr val="063DE8"/>
                </a:solidFill>
                <a:effectLst>
                  <a:outerShdw blurRad="38100" dist="38100" dir="2700000" algn="tl">
                    <a:srgbClr val="C0C0C0"/>
                  </a:outerShdw>
                </a:effectLst>
                <a:latin typeface="Arial" charset="0"/>
              </a:rPr>
              <a:t/>
            </a:r>
            <a:br>
              <a:rPr lang="en-US" sz="3600" b="1" dirty="0" smtClean="0">
                <a:solidFill>
                  <a:srgbClr val="063DE8"/>
                </a:solidFill>
                <a:effectLst>
                  <a:outerShdw blurRad="38100" dist="38100" dir="2700000" algn="tl">
                    <a:srgbClr val="C0C0C0"/>
                  </a:outerShdw>
                </a:effectLst>
                <a:latin typeface="Arial" charset="0"/>
              </a:rPr>
            </a:br>
            <a:r>
              <a:rPr lang="en-US" sz="1000" b="1" dirty="0" smtClean="0">
                <a:solidFill>
                  <a:srgbClr val="009688"/>
                </a:solidFill>
                <a:effectLst>
                  <a:outerShdw blurRad="38100" dist="38100" dir="2700000" algn="tl">
                    <a:srgbClr val="C0C0C0"/>
                  </a:outerShdw>
                </a:effectLst>
                <a:latin typeface="Arial" charset="0"/>
              </a:rPr>
              <a:t/>
            </a:r>
            <a:br>
              <a:rPr lang="en-US" sz="1000" b="1" dirty="0" smtClean="0">
                <a:solidFill>
                  <a:srgbClr val="009688"/>
                </a:solidFill>
                <a:effectLst>
                  <a:outerShdw blurRad="38100" dist="38100" dir="2700000" algn="tl">
                    <a:srgbClr val="C0C0C0"/>
                  </a:outerShdw>
                </a:effectLst>
                <a:latin typeface="Arial" charset="0"/>
              </a:rPr>
            </a:br>
            <a:r>
              <a:rPr lang="en-US" sz="2000" b="1" dirty="0" smtClean="0">
                <a:solidFill>
                  <a:srgbClr val="002060"/>
                </a:solidFill>
                <a:effectLst>
                  <a:outerShdw blurRad="38100" dist="38100" dir="2700000" algn="tl">
                    <a:srgbClr val="C0C0C0"/>
                  </a:outerShdw>
                </a:effectLst>
                <a:latin typeface="Arial" charset="0"/>
              </a:rPr>
              <a:t>S</a:t>
            </a:r>
            <a:r>
              <a:rPr lang="en-US" sz="2000" b="1" dirty="0" smtClean="0">
                <a:solidFill>
                  <a:srgbClr val="002060"/>
                </a:solidFill>
                <a:effectLst>
                  <a:outerShdw blurRad="38100" dist="38100" dir="2700000" algn="tl">
                    <a:srgbClr val="C0C0C0"/>
                  </a:outerShdw>
                </a:effectLst>
                <a:latin typeface="Arial" charset="0"/>
              </a:rPr>
              <a:t>cientific Data management Research Group</a:t>
            </a:r>
            <a:br>
              <a:rPr lang="en-US" sz="2000" b="1" dirty="0" smtClean="0">
                <a:solidFill>
                  <a:srgbClr val="002060"/>
                </a:solidFill>
                <a:effectLst>
                  <a:outerShdw blurRad="38100" dist="38100" dir="2700000" algn="tl">
                    <a:srgbClr val="C0C0C0"/>
                  </a:outerShdw>
                </a:effectLst>
                <a:latin typeface="Arial" charset="0"/>
              </a:rPr>
            </a:br>
            <a:r>
              <a:rPr lang="en-US" sz="2000" b="1" dirty="0" smtClean="0">
                <a:solidFill>
                  <a:srgbClr val="002060"/>
                </a:solidFill>
                <a:effectLst>
                  <a:outerShdw blurRad="38100" dist="38100" dir="2700000" algn="tl">
                    <a:srgbClr val="C0C0C0"/>
                  </a:outerShdw>
                </a:effectLst>
                <a:latin typeface="Arial" charset="0"/>
              </a:rPr>
              <a:t>C</a:t>
            </a:r>
            <a:r>
              <a:rPr lang="en-US" sz="2000" b="1" dirty="0" smtClean="0">
                <a:solidFill>
                  <a:srgbClr val="002060"/>
                </a:solidFill>
                <a:effectLst>
                  <a:outerShdw blurRad="38100" dist="38100" dir="2700000" algn="tl">
                    <a:srgbClr val="C0C0C0"/>
                  </a:outerShdw>
                </a:effectLst>
                <a:latin typeface="Arial" charset="0"/>
              </a:rPr>
              <a:t>omputational </a:t>
            </a:r>
            <a:r>
              <a:rPr lang="en-US" sz="2000" b="1" dirty="0">
                <a:solidFill>
                  <a:srgbClr val="002060"/>
                </a:solidFill>
                <a:effectLst>
                  <a:outerShdw blurRad="38100" dist="38100" dir="2700000" algn="tl">
                    <a:srgbClr val="C0C0C0"/>
                  </a:outerShdw>
                </a:effectLst>
                <a:latin typeface="Arial" charset="0"/>
              </a:rPr>
              <a:t>Research Division</a:t>
            </a:r>
            <a:br>
              <a:rPr lang="en-US" sz="2000" b="1" dirty="0">
                <a:solidFill>
                  <a:srgbClr val="002060"/>
                </a:solidFill>
                <a:effectLst>
                  <a:outerShdw blurRad="38100" dist="38100" dir="2700000" algn="tl">
                    <a:srgbClr val="C0C0C0"/>
                  </a:outerShdw>
                </a:effectLst>
                <a:latin typeface="Arial" charset="0"/>
              </a:rPr>
            </a:br>
            <a:r>
              <a:rPr lang="en-US" sz="2000" b="1" dirty="0">
                <a:solidFill>
                  <a:srgbClr val="002060"/>
                </a:solidFill>
                <a:effectLst>
                  <a:outerShdw blurRad="38100" dist="38100" dir="2700000" algn="tl">
                    <a:srgbClr val="C0C0C0"/>
                  </a:outerShdw>
                </a:effectLst>
                <a:latin typeface="Arial" charset="0"/>
              </a:rPr>
              <a:t>Lawrence Berkeley National Laboratory</a:t>
            </a:r>
            <a:endParaRPr lang="en-US" sz="2000" b="1" dirty="0" smtClean="0">
              <a:solidFill>
                <a:srgbClr val="002060"/>
              </a:solidFill>
              <a:effectLst>
                <a:outerShdw blurRad="38100" dist="38100" dir="2700000" algn="tl">
                  <a:srgbClr val="C0C0C0"/>
                </a:outerShdw>
              </a:effectLst>
              <a:latin typeface="Arial" charset="0"/>
            </a:endParaRPr>
          </a:p>
          <a:p>
            <a:pPr algn="ctr">
              <a:lnSpc>
                <a:spcPct val="90000"/>
              </a:lnSpc>
              <a:spcAft>
                <a:spcPct val="25000"/>
              </a:spcAft>
              <a:defRPr/>
            </a:pPr>
            <a:r>
              <a:rPr lang="en-US" sz="1800" b="1" dirty="0" smtClean="0">
                <a:solidFill>
                  <a:srgbClr val="009688"/>
                </a:solidFill>
                <a:effectLst>
                  <a:outerShdw blurRad="38100" dist="38100" dir="2700000" algn="tl">
                    <a:srgbClr val="C0C0C0"/>
                  </a:outerShdw>
                </a:effectLst>
                <a:latin typeface="Arial" charset="0"/>
              </a:rPr>
              <a:t>Contact:  Alex </a:t>
            </a:r>
            <a:r>
              <a:rPr lang="en-US" sz="1800" b="1" dirty="0" smtClean="0">
                <a:solidFill>
                  <a:srgbClr val="009688"/>
                </a:solidFill>
                <a:effectLst>
                  <a:outerShdw blurRad="38100" dist="38100" dir="2700000" algn="tl">
                    <a:srgbClr val="C0C0C0"/>
                  </a:outerShdw>
                </a:effectLst>
                <a:latin typeface="Arial" charset="0"/>
              </a:rPr>
              <a:t>Sim &lt;</a:t>
            </a:r>
            <a:r>
              <a:rPr lang="en-US" sz="1800" b="1" dirty="0" err="1" smtClean="0">
                <a:solidFill>
                  <a:srgbClr val="009688"/>
                </a:solidFill>
                <a:effectLst>
                  <a:outerShdw blurRad="38100" dist="38100" dir="2700000" algn="tl">
                    <a:srgbClr val="C0C0C0"/>
                  </a:outerShdw>
                </a:effectLst>
                <a:latin typeface="Arial" charset="0"/>
              </a:rPr>
              <a:t>ASim@lbl.gov</a:t>
            </a:r>
            <a:r>
              <a:rPr lang="en-US" sz="1800" b="1" dirty="0" smtClean="0">
                <a:solidFill>
                  <a:srgbClr val="009688"/>
                </a:solidFill>
                <a:effectLst>
                  <a:outerShdw blurRad="38100" dist="38100" dir="2700000" algn="tl">
                    <a:srgbClr val="C0C0C0"/>
                  </a:outerShdw>
                </a:effectLst>
                <a:latin typeface="Arial" charset="0"/>
              </a:rPr>
              <a:t>&gt;</a:t>
            </a:r>
            <a:br>
              <a:rPr lang="en-US" sz="1800" b="1" dirty="0" smtClean="0">
                <a:solidFill>
                  <a:srgbClr val="009688"/>
                </a:solidFill>
                <a:effectLst>
                  <a:outerShdw blurRad="38100" dist="38100" dir="2700000" algn="tl">
                    <a:srgbClr val="C0C0C0"/>
                  </a:outerShdw>
                </a:effectLst>
                <a:latin typeface="Arial" charset="0"/>
              </a:rPr>
            </a:br>
            <a:endParaRPr lang="en-US" sz="800" b="1" dirty="0" smtClean="0">
              <a:solidFill>
                <a:srgbClr val="009688"/>
              </a:solidFill>
              <a:effectLst>
                <a:outerShdw blurRad="38100" dist="38100" dir="2700000" algn="tl">
                  <a:srgbClr val="C0C0C0"/>
                </a:outerShdw>
              </a:effectLst>
              <a:latin typeface="Arial" charset="0"/>
            </a:endParaRPr>
          </a:p>
          <a:p>
            <a:pPr algn="ctr">
              <a:lnSpc>
                <a:spcPct val="90000"/>
              </a:lnSpc>
              <a:spcAft>
                <a:spcPct val="25000"/>
              </a:spcAft>
              <a:defRPr/>
            </a:pPr>
            <a:r>
              <a:rPr lang="en-US" sz="1800" b="1" dirty="0">
                <a:solidFill>
                  <a:srgbClr val="009688"/>
                </a:solidFill>
                <a:effectLst>
                  <a:outerShdw blurRad="38100" dist="38100" dir="2700000" algn="tl">
                    <a:srgbClr val="C0C0C0"/>
                  </a:outerShdw>
                </a:effectLst>
                <a:latin typeface="Arial" charset="0"/>
              </a:rPr>
              <a:t>Super Computing </a:t>
            </a:r>
            <a:r>
              <a:rPr lang="en-US" sz="1800" b="1" dirty="0" smtClean="0">
                <a:solidFill>
                  <a:srgbClr val="009688"/>
                </a:solidFill>
                <a:effectLst>
                  <a:outerShdw blurRad="38100" dist="38100" dir="2700000" algn="tl">
                    <a:srgbClr val="C0C0C0"/>
                  </a:outerShdw>
                </a:effectLst>
                <a:latin typeface="Arial" charset="0"/>
              </a:rPr>
              <a:t>2008, Nov. 17-20, </a:t>
            </a:r>
            <a:r>
              <a:rPr lang="en-US" sz="1800" b="1" dirty="0" smtClean="0">
                <a:solidFill>
                  <a:srgbClr val="009688"/>
                </a:solidFill>
                <a:effectLst>
                  <a:outerShdw blurRad="38100" dist="38100" dir="2700000" algn="tl">
                    <a:srgbClr val="C0C0C0"/>
                  </a:outerShdw>
                </a:effectLst>
                <a:latin typeface="Arial" charset="0"/>
              </a:rPr>
              <a:t>2008</a:t>
            </a:r>
            <a:r>
              <a:rPr lang="en-US" sz="1800" b="1" dirty="0" smtClean="0">
                <a:solidFill>
                  <a:srgbClr val="009688"/>
                </a:solidFill>
                <a:effectLst>
                  <a:outerShdw blurRad="38100" dist="38100" dir="2700000" algn="tl">
                    <a:srgbClr val="C0C0C0"/>
                  </a:outerShdw>
                </a:effectLst>
                <a:latin typeface="Arial" charset="0"/>
              </a:rPr>
              <a:t/>
            </a:r>
            <a:br>
              <a:rPr lang="en-US" sz="1800" b="1" dirty="0" smtClean="0">
                <a:solidFill>
                  <a:srgbClr val="009688"/>
                </a:solidFill>
                <a:effectLst>
                  <a:outerShdw blurRad="38100" dist="38100" dir="2700000" algn="tl">
                    <a:srgbClr val="C0C0C0"/>
                  </a:outerShdw>
                </a:effectLst>
                <a:latin typeface="Arial" charset="0"/>
              </a:rPr>
            </a:br>
            <a:r>
              <a:rPr lang="en-US" sz="1800" b="1" dirty="0" smtClean="0">
                <a:solidFill>
                  <a:srgbClr val="009688"/>
                </a:solidFill>
                <a:effectLst>
                  <a:outerShdw blurRad="38100" dist="38100" dir="2700000" algn="tl">
                    <a:srgbClr val="C0C0C0"/>
                  </a:outerShdw>
                </a:effectLst>
                <a:latin typeface="Arial" charset="0"/>
              </a:rPr>
              <a:t>Austin, TX, </a:t>
            </a:r>
            <a:r>
              <a:rPr lang="en-US" sz="1800" b="1" dirty="0">
                <a:solidFill>
                  <a:srgbClr val="009688"/>
                </a:solidFill>
                <a:effectLst>
                  <a:outerShdw blurRad="38100" dist="38100" dir="2700000" algn="tl">
                    <a:srgbClr val="C0C0C0"/>
                  </a:outerShdw>
                </a:effectLst>
                <a:latin typeface="Arial" charset="0"/>
              </a:rPr>
              <a:t>USA</a:t>
            </a:r>
            <a:endParaRPr lang="en-US" sz="1800" b="1" dirty="0" smtClean="0">
              <a:solidFill>
                <a:srgbClr val="009688"/>
              </a:solidFill>
              <a:effectLst>
                <a:outerShdw blurRad="38100" dist="38100" dir="2700000" algn="tl">
                  <a:srgbClr val="C0C0C0"/>
                </a:outerShdw>
              </a:effectLst>
              <a:latin typeface="Arial" charset="0"/>
            </a:endParaRPr>
          </a:p>
          <a:p>
            <a:pPr algn="ctr" eaLnBrk="0" hangingPunct="0">
              <a:lnSpc>
                <a:spcPct val="90000"/>
              </a:lnSpc>
              <a:spcAft>
                <a:spcPct val="25000"/>
              </a:spcAft>
              <a:defRPr/>
            </a:pPr>
            <a:endParaRPr lang="en-US" sz="3200" b="1" dirty="0" smtClean="0">
              <a:solidFill>
                <a:srgbClr val="009688"/>
              </a:solidFill>
              <a:effectLst>
                <a:outerShdw blurRad="38100" dist="38100" dir="2700000" algn="tl">
                  <a:srgbClr val="C0C0C0"/>
                </a:outerShdw>
              </a:effectLst>
              <a:latin typeface="Arial" charset="0"/>
            </a:endParaRPr>
          </a:p>
          <a:p>
            <a:pPr algn="ctr" eaLnBrk="0" latinLnBrk="1" hangingPunct="0">
              <a:lnSpc>
                <a:spcPct val="90000"/>
              </a:lnSpc>
              <a:spcAft>
                <a:spcPct val="25000"/>
              </a:spcAft>
              <a:defRPr/>
            </a:pPr>
            <a:endParaRPr lang="en-US" sz="3200" b="1" dirty="0">
              <a:solidFill>
                <a:srgbClr val="009688"/>
              </a:solidFill>
              <a:effectLst>
                <a:outerShdw blurRad="38100" dist="38100" dir="2700000" algn="tl">
                  <a:srgbClr val="C0C0C0"/>
                </a:outerShdw>
              </a:effectLst>
              <a:latin typeface="Arial" charset="0"/>
            </a:endParaRPr>
          </a:p>
        </p:txBody>
      </p:sp>
      <p:sp>
        <p:nvSpPr>
          <p:cNvPr id="21509" name="Rectangle 6"/>
          <p:cNvSpPr>
            <a:spLocks noChangeArrowheads="1"/>
          </p:cNvSpPr>
          <p:nvPr/>
        </p:nvSpPr>
        <p:spPr bwMode="auto">
          <a:xfrm>
            <a:off x="8793163" y="6570663"/>
            <a:ext cx="228600" cy="180975"/>
          </a:xfrm>
          <a:prstGeom prst="rect">
            <a:avLst/>
          </a:prstGeom>
          <a:solidFill>
            <a:schemeClr val="bg1"/>
          </a:solidFill>
          <a:ln w="12700">
            <a:noFill/>
            <a:miter lim="800000"/>
            <a:headEnd/>
            <a:tailEnd/>
          </a:ln>
        </p:spPr>
        <p:txBody>
          <a:bodyPr wrap="none" anchor="ctr"/>
          <a:lstStyle/>
          <a:p>
            <a:pPr eaLnBrk="0" hangingPunct="0"/>
            <a:endParaRPr lang="en-US"/>
          </a:p>
        </p:txBody>
      </p:sp>
      <p:sp>
        <p:nvSpPr>
          <p:cNvPr id="21510" name="Rectangle 7"/>
          <p:cNvSpPr>
            <a:spLocks noChangeArrowheads="1"/>
          </p:cNvSpPr>
          <p:nvPr/>
        </p:nvSpPr>
        <p:spPr bwMode="auto">
          <a:xfrm>
            <a:off x="2765425" y="1065213"/>
            <a:ext cx="2755900" cy="174625"/>
          </a:xfrm>
          <a:prstGeom prst="rect">
            <a:avLst/>
          </a:prstGeom>
          <a:solidFill>
            <a:schemeClr val="bg1"/>
          </a:solidFill>
          <a:ln w="12700">
            <a:noFill/>
            <a:miter lim="800000"/>
            <a:headEnd/>
            <a:tailEnd/>
          </a:ln>
        </p:spPr>
        <p:txBody>
          <a:bodyPr wrap="none" anchor="ctr"/>
          <a:lstStyle/>
          <a:p>
            <a:pPr eaLnBrk="0" hangingPunct="0"/>
            <a:endParaRPr lang="en-US"/>
          </a:p>
        </p:txBody>
      </p:sp>
      <p:grpSp>
        <p:nvGrpSpPr>
          <p:cNvPr id="49" name="Group 48"/>
          <p:cNvGrpSpPr/>
          <p:nvPr/>
        </p:nvGrpSpPr>
        <p:grpSpPr>
          <a:xfrm>
            <a:off x="609600" y="4206240"/>
            <a:ext cx="7985280" cy="2194560"/>
            <a:chOff x="609600" y="4206240"/>
            <a:chExt cx="7985280" cy="2194560"/>
          </a:xfrm>
        </p:grpSpPr>
        <p:pic>
          <p:nvPicPr>
            <p:cNvPr id="87" name="Picture 7" descr="osg-logo"/>
            <p:cNvPicPr>
              <a:picLocks noChangeAspect="1" noChangeArrowheads="1"/>
            </p:cNvPicPr>
            <p:nvPr/>
          </p:nvPicPr>
          <p:blipFill>
            <a:blip r:embed="rId3"/>
            <a:srcRect/>
            <a:stretch>
              <a:fillRect/>
            </a:stretch>
          </p:blipFill>
          <p:spPr bwMode="auto">
            <a:xfrm>
              <a:off x="6584406" y="5920740"/>
              <a:ext cx="730602" cy="388029"/>
            </a:xfrm>
            <a:prstGeom prst="rect">
              <a:avLst/>
            </a:prstGeom>
            <a:noFill/>
            <a:ln w="9525">
              <a:noFill/>
              <a:miter lim="800000"/>
              <a:headEnd/>
              <a:tailEnd/>
            </a:ln>
          </p:spPr>
        </p:pic>
        <p:pic>
          <p:nvPicPr>
            <p:cNvPr id="88" name="Picture 8" descr="E-Science logo RGB"/>
            <p:cNvPicPr>
              <a:picLocks noChangeAspect="1" noChangeArrowheads="1"/>
            </p:cNvPicPr>
            <p:nvPr/>
          </p:nvPicPr>
          <p:blipFill>
            <a:blip r:embed="rId4"/>
            <a:srcRect/>
            <a:stretch>
              <a:fillRect/>
            </a:stretch>
          </p:blipFill>
          <p:spPr bwMode="auto">
            <a:xfrm>
              <a:off x="3405356" y="6046470"/>
              <a:ext cx="967811" cy="229783"/>
            </a:xfrm>
            <a:prstGeom prst="rect">
              <a:avLst/>
            </a:prstGeom>
            <a:noFill/>
            <a:ln w="9525">
              <a:noFill/>
              <a:miter lim="800000"/>
              <a:headEnd/>
              <a:tailEnd/>
            </a:ln>
          </p:spPr>
        </p:pic>
        <p:pic>
          <p:nvPicPr>
            <p:cNvPr id="89" name="Picture 10" descr="starLogoMenu"/>
            <p:cNvPicPr>
              <a:picLocks noChangeAspect="1" noChangeArrowheads="1"/>
            </p:cNvPicPr>
            <p:nvPr/>
          </p:nvPicPr>
          <p:blipFill>
            <a:blip r:embed="rId5"/>
            <a:srcRect/>
            <a:stretch>
              <a:fillRect/>
            </a:stretch>
          </p:blipFill>
          <p:spPr bwMode="auto">
            <a:xfrm>
              <a:off x="7268922" y="5927144"/>
              <a:ext cx="512371" cy="347926"/>
            </a:xfrm>
            <a:prstGeom prst="rect">
              <a:avLst/>
            </a:prstGeom>
            <a:noFill/>
            <a:ln w="9525">
              <a:noFill/>
              <a:miter lim="800000"/>
              <a:headEnd/>
              <a:tailEnd/>
            </a:ln>
          </p:spPr>
        </p:pic>
        <p:pic>
          <p:nvPicPr>
            <p:cNvPr id="90" name="Picture 16" descr="LCGlogo"/>
            <p:cNvPicPr>
              <a:picLocks noChangeAspect="1" noChangeArrowheads="1"/>
            </p:cNvPicPr>
            <p:nvPr/>
          </p:nvPicPr>
          <p:blipFill>
            <a:blip r:embed="rId6"/>
            <a:srcRect/>
            <a:stretch>
              <a:fillRect/>
            </a:stretch>
          </p:blipFill>
          <p:spPr bwMode="auto">
            <a:xfrm>
              <a:off x="5589844" y="5920740"/>
              <a:ext cx="455440" cy="416210"/>
            </a:xfrm>
            <a:prstGeom prst="rect">
              <a:avLst/>
            </a:prstGeom>
            <a:noFill/>
            <a:ln w="9525">
              <a:noFill/>
              <a:miter lim="800000"/>
              <a:headEnd/>
              <a:tailEnd/>
            </a:ln>
          </p:spPr>
        </p:pic>
        <p:pic>
          <p:nvPicPr>
            <p:cNvPr id="91" name="Picture 17" descr="CCLRC150"/>
            <p:cNvPicPr>
              <a:picLocks noChangeAspect="1" noChangeArrowheads="1"/>
            </p:cNvPicPr>
            <p:nvPr/>
          </p:nvPicPr>
          <p:blipFill>
            <a:blip r:embed="rId7"/>
            <a:srcRect/>
            <a:stretch>
              <a:fillRect/>
            </a:stretch>
          </p:blipFill>
          <p:spPr bwMode="auto">
            <a:xfrm>
              <a:off x="4000022" y="4892040"/>
              <a:ext cx="683161" cy="257963"/>
            </a:xfrm>
            <a:prstGeom prst="rect">
              <a:avLst/>
            </a:prstGeom>
            <a:noFill/>
            <a:ln w="9525">
              <a:noFill/>
              <a:miter lim="800000"/>
              <a:headEnd/>
              <a:tailEnd/>
            </a:ln>
          </p:spPr>
        </p:pic>
        <p:pic>
          <p:nvPicPr>
            <p:cNvPr id="92" name="Picture 18"/>
            <p:cNvPicPr>
              <a:picLocks noChangeArrowheads="1"/>
            </p:cNvPicPr>
            <p:nvPr/>
          </p:nvPicPr>
          <p:blipFill>
            <a:blip r:embed="rId8"/>
            <a:srcRect/>
            <a:stretch>
              <a:fillRect/>
            </a:stretch>
          </p:blipFill>
          <p:spPr bwMode="auto">
            <a:xfrm>
              <a:off x="1456113" y="4769857"/>
              <a:ext cx="740090" cy="468236"/>
            </a:xfrm>
            <a:prstGeom prst="rect">
              <a:avLst/>
            </a:prstGeom>
            <a:noFill/>
            <a:ln w="12700">
              <a:noFill/>
              <a:miter lim="800000"/>
              <a:headEnd/>
              <a:tailEnd/>
            </a:ln>
          </p:spPr>
        </p:pic>
        <p:pic>
          <p:nvPicPr>
            <p:cNvPr id="93" name="Picture 19" descr="logo-StoRM300x90"/>
            <p:cNvPicPr>
              <a:picLocks noChangeAspect="1" noChangeArrowheads="1"/>
            </p:cNvPicPr>
            <p:nvPr/>
          </p:nvPicPr>
          <p:blipFill>
            <a:blip r:embed="rId9"/>
            <a:srcRect/>
            <a:stretch>
              <a:fillRect/>
            </a:stretch>
          </p:blipFill>
          <p:spPr bwMode="auto">
            <a:xfrm>
              <a:off x="4913220" y="4343400"/>
              <a:ext cx="1007041" cy="274320"/>
            </a:xfrm>
            <a:prstGeom prst="rect">
              <a:avLst/>
            </a:prstGeom>
            <a:noFill/>
            <a:ln w="9525">
              <a:noFill/>
              <a:miter lim="800000"/>
              <a:headEnd/>
              <a:tailEnd/>
            </a:ln>
          </p:spPr>
        </p:pic>
        <p:pic>
          <p:nvPicPr>
            <p:cNvPr id="94" name="Picture 20" descr="ICTP_logo_100x100"/>
            <p:cNvPicPr>
              <a:picLocks noChangeAspect="1" noChangeArrowheads="1"/>
            </p:cNvPicPr>
            <p:nvPr/>
          </p:nvPicPr>
          <p:blipFill>
            <a:blip r:embed="rId10"/>
            <a:srcRect/>
            <a:stretch>
              <a:fillRect/>
            </a:stretch>
          </p:blipFill>
          <p:spPr bwMode="auto">
            <a:xfrm>
              <a:off x="4340870" y="5956213"/>
              <a:ext cx="398510" cy="364183"/>
            </a:xfrm>
            <a:prstGeom prst="rect">
              <a:avLst/>
            </a:prstGeom>
            <a:noFill/>
            <a:ln w="9525">
              <a:noFill/>
              <a:miter lim="800000"/>
              <a:headEnd/>
              <a:tailEnd/>
            </a:ln>
          </p:spPr>
        </p:pic>
        <p:pic>
          <p:nvPicPr>
            <p:cNvPr id="95" name="Picture 21" descr="infn160x120"/>
            <p:cNvPicPr>
              <a:picLocks noChangeAspect="1" noChangeArrowheads="1"/>
            </p:cNvPicPr>
            <p:nvPr/>
          </p:nvPicPr>
          <p:blipFill>
            <a:blip r:embed="rId11"/>
            <a:srcRect/>
            <a:stretch>
              <a:fillRect/>
            </a:stretch>
          </p:blipFill>
          <p:spPr bwMode="auto">
            <a:xfrm>
              <a:off x="2148363" y="5372100"/>
              <a:ext cx="612429" cy="419757"/>
            </a:xfrm>
            <a:prstGeom prst="rect">
              <a:avLst/>
            </a:prstGeom>
            <a:noFill/>
            <a:ln w="9525">
              <a:noFill/>
              <a:miter lim="800000"/>
              <a:headEnd/>
              <a:tailEnd/>
            </a:ln>
          </p:spPr>
        </p:pic>
        <p:pic>
          <p:nvPicPr>
            <p:cNvPr id="96" name="Picture 22" descr="INFNGridLogo193x199"/>
            <p:cNvPicPr>
              <a:picLocks noChangeAspect="1" noChangeArrowheads="1"/>
            </p:cNvPicPr>
            <p:nvPr/>
          </p:nvPicPr>
          <p:blipFill>
            <a:blip r:embed="rId12"/>
            <a:srcRect/>
            <a:stretch>
              <a:fillRect/>
            </a:stretch>
          </p:blipFill>
          <p:spPr bwMode="auto">
            <a:xfrm>
              <a:off x="4786823" y="5947541"/>
              <a:ext cx="386650" cy="364183"/>
            </a:xfrm>
            <a:prstGeom prst="rect">
              <a:avLst/>
            </a:prstGeom>
            <a:noFill/>
            <a:ln w="9525">
              <a:noFill/>
              <a:miter lim="800000"/>
              <a:headEnd/>
              <a:tailEnd/>
            </a:ln>
          </p:spPr>
        </p:pic>
        <p:pic>
          <p:nvPicPr>
            <p:cNvPr id="97" name="Picture 23" descr="logo_egrid_transparent_104x128"/>
            <p:cNvPicPr>
              <a:picLocks noChangeAspect="1" noChangeArrowheads="1"/>
            </p:cNvPicPr>
            <p:nvPr/>
          </p:nvPicPr>
          <p:blipFill>
            <a:blip r:embed="rId13"/>
            <a:srcRect/>
            <a:stretch>
              <a:fillRect/>
            </a:stretch>
          </p:blipFill>
          <p:spPr bwMode="auto">
            <a:xfrm>
              <a:off x="5242263" y="5982225"/>
              <a:ext cx="289395" cy="312157"/>
            </a:xfrm>
            <a:prstGeom prst="rect">
              <a:avLst/>
            </a:prstGeom>
            <a:noFill/>
            <a:ln w="9525">
              <a:noFill/>
              <a:miter lim="800000"/>
              <a:headEnd/>
              <a:tailEnd/>
            </a:ln>
          </p:spPr>
        </p:pic>
        <p:pic>
          <p:nvPicPr>
            <p:cNvPr id="98" name="Picture 24" descr="SC-Banner-small-cmyk"/>
            <p:cNvPicPr>
              <a:picLocks noChangeAspect="1" noChangeArrowheads="1"/>
            </p:cNvPicPr>
            <p:nvPr/>
          </p:nvPicPr>
          <p:blipFill>
            <a:blip r:embed="rId14"/>
            <a:srcRect/>
            <a:stretch>
              <a:fillRect/>
            </a:stretch>
          </p:blipFill>
          <p:spPr bwMode="auto">
            <a:xfrm>
              <a:off x="1898064" y="6057900"/>
              <a:ext cx="845649" cy="252544"/>
            </a:xfrm>
            <a:prstGeom prst="rect">
              <a:avLst/>
            </a:prstGeom>
            <a:noFill/>
            <a:ln w="9525">
              <a:noFill/>
              <a:miter lim="800000"/>
              <a:headEnd/>
              <a:tailEnd/>
            </a:ln>
          </p:spPr>
        </p:pic>
        <p:graphicFrame>
          <p:nvGraphicFramePr>
            <p:cNvPr id="99" name="Object 25"/>
            <p:cNvGraphicFramePr>
              <a:graphicFrameLocks noChangeAspect="1"/>
            </p:cNvGraphicFramePr>
            <p:nvPr/>
          </p:nvGraphicFramePr>
          <p:xfrm>
            <a:off x="1446624" y="4249595"/>
            <a:ext cx="518356" cy="505285"/>
          </p:xfrm>
          <a:graphic>
            <a:graphicData uri="http://schemas.openxmlformats.org/presentationml/2006/ole">
              <p:oleObj spid="_x0000_s36866" name="Visio" r:id="rId15" imgW="3771900" imgH="4025900" progId="">
                <p:embed/>
              </p:oleObj>
            </a:graphicData>
          </a:graphic>
        </p:graphicFrame>
        <p:sp>
          <p:nvSpPr>
            <p:cNvPr id="100" name="Text Box 47"/>
            <p:cNvSpPr txBox="1">
              <a:spLocks noChangeArrowheads="1"/>
            </p:cNvSpPr>
            <p:nvPr/>
          </p:nvSpPr>
          <p:spPr bwMode="auto">
            <a:xfrm>
              <a:off x="850045" y="4360151"/>
              <a:ext cx="681974" cy="276999"/>
            </a:xfrm>
            <a:prstGeom prst="rect">
              <a:avLst/>
            </a:prstGeom>
            <a:noFill/>
            <a:ln w="12700">
              <a:noFill/>
              <a:miter lim="800000"/>
              <a:headEnd/>
              <a:tailEnd/>
            </a:ln>
          </p:spPr>
          <p:txBody>
            <a:bodyPr>
              <a:prstTxWarp prst="textNoShape">
                <a:avLst/>
              </a:prstTxWarp>
              <a:spAutoFit/>
            </a:bodyPr>
            <a:lstStyle/>
            <a:p>
              <a:pPr>
                <a:spcBef>
                  <a:spcPct val="50000"/>
                </a:spcBef>
              </a:pPr>
              <a:r>
                <a:rPr lang="en-US" sz="1400" b="1">
                  <a:solidFill>
                    <a:schemeClr val="tx1"/>
                  </a:solidFill>
                </a:rPr>
                <a:t>SRMs</a:t>
              </a:r>
            </a:p>
          </p:txBody>
        </p:sp>
        <p:sp>
          <p:nvSpPr>
            <p:cNvPr id="101" name="Text Box 48"/>
            <p:cNvSpPr txBox="1">
              <a:spLocks noChangeArrowheads="1"/>
            </p:cNvSpPr>
            <p:nvPr/>
          </p:nvSpPr>
          <p:spPr bwMode="auto">
            <a:xfrm>
              <a:off x="707716" y="4883665"/>
              <a:ext cx="793462" cy="221599"/>
            </a:xfrm>
            <a:prstGeom prst="rect">
              <a:avLst/>
            </a:prstGeom>
            <a:noFill/>
            <a:ln w="12700">
              <a:noFill/>
              <a:miter lim="800000"/>
              <a:headEnd/>
              <a:tailEnd/>
            </a:ln>
          </p:spPr>
          <p:txBody>
            <a:bodyPr>
              <a:prstTxWarp prst="textNoShape">
                <a:avLst/>
              </a:prstTxWarp>
              <a:spAutoFit/>
            </a:bodyPr>
            <a:lstStyle/>
            <a:p>
              <a:pPr>
                <a:spcBef>
                  <a:spcPct val="50000"/>
                </a:spcBef>
              </a:pPr>
              <a:r>
                <a:rPr lang="en-US" sz="1000" b="1">
                  <a:solidFill>
                    <a:schemeClr val="tx1"/>
                  </a:solidFill>
                </a:rPr>
                <a:t>institutions</a:t>
              </a:r>
            </a:p>
          </p:txBody>
        </p:sp>
        <p:sp>
          <p:nvSpPr>
            <p:cNvPr id="102" name="Text Box 49"/>
            <p:cNvSpPr txBox="1">
              <a:spLocks noChangeArrowheads="1"/>
            </p:cNvSpPr>
            <p:nvPr/>
          </p:nvSpPr>
          <p:spPr bwMode="auto">
            <a:xfrm>
              <a:off x="609600" y="6002721"/>
              <a:ext cx="909694" cy="230832"/>
            </a:xfrm>
            <a:prstGeom prst="rect">
              <a:avLst/>
            </a:prstGeom>
            <a:noFill/>
            <a:ln w="12700">
              <a:noFill/>
              <a:miter lim="800000"/>
              <a:headEnd/>
              <a:tailEnd/>
            </a:ln>
          </p:spPr>
          <p:txBody>
            <a:bodyPr>
              <a:prstTxWarp prst="textNoShape">
                <a:avLst/>
              </a:prstTxWarp>
              <a:spAutoFit/>
            </a:bodyPr>
            <a:lstStyle/>
            <a:p>
              <a:pPr>
                <a:spcBef>
                  <a:spcPct val="50000"/>
                </a:spcBef>
              </a:pPr>
              <a:r>
                <a:rPr lang="en-US" sz="900" b="1" dirty="0">
                  <a:solidFill>
                    <a:schemeClr val="tx1"/>
                  </a:solidFill>
                </a:rPr>
                <a:t>organizations</a:t>
              </a:r>
            </a:p>
          </p:txBody>
        </p:sp>
        <p:pic>
          <p:nvPicPr>
            <p:cNvPr id="103" name="Picture 4" descr="D:\Documents\WorkingOn\sc07\dpm_logo.jpg"/>
            <p:cNvPicPr>
              <a:picLocks noChangeAspect="1" noChangeArrowheads="1"/>
            </p:cNvPicPr>
            <p:nvPr/>
          </p:nvPicPr>
          <p:blipFill>
            <a:blip r:embed="rId16"/>
            <a:srcRect/>
            <a:stretch>
              <a:fillRect/>
            </a:stretch>
          </p:blipFill>
          <p:spPr bwMode="auto">
            <a:xfrm>
              <a:off x="3964751" y="4229101"/>
              <a:ext cx="858231" cy="457199"/>
            </a:xfrm>
            <a:prstGeom prst="rect">
              <a:avLst/>
            </a:prstGeom>
            <a:noFill/>
            <a:ln w="9525">
              <a:noFill/>
              <a:miter lim="800000"/>
              <a:headEnd/>
              <a:tailEnd/>
            </a:ln>
          </p:spPr>
        </p:pic>
        <p:pic>
          <p:nvPicPr>
            <p:cNvPr id="104" name="Picture 5" descr="D:\Documents\WorkingOn\sc07\LCG-FR-SansOmbre.gif"/>
            <p:cNvPicPr>
              <a:picLocks noChangeAspect="1" noChangeArrowheads="1"/>
            </p:cNvPicPr>
            <p:nvPr/>
          </p:nvPicPr>
          <p:blipFill>
            <a:blip r:embed="rId17"/>
            <a:srcRect/>
            <a:stretch>
              <a:fillRect/>
            </a:stretch>
          </p:blipFill>
          <p:spPr bwMode="auto">
            <a:xfrm>
              <a:off x="6138569" y="5920740"/>
              <a:ext cx="472576" cy="411480"/>
            </a:xfrm>
            <a:prstGeom prst="rect">
              <a:avLst/>
            </a:prstGeom>
            <a:noFill/>
            <a:ln w="9525">
              <a:noFill/>
              <a:miter lim="800000"/>
              <a:headEnd/>
              <a:tailEnd/>
            </a:ln>
          </p:spPr>
        </p:pic>
        <p:pic>
          <p:nvPicPr>
            <p:cNvPr id="105" name="Picture 6" descr="D:\Documents\WorkingOn\sc07\Logo_CNRS_quadri-BIG-FondBl.gif"/>
            <p:cNvPicPr>
              <a:picLocks noChangeAspect="1" noChangeArrowheads="1"/>
            </p:cNvPicPr>
            <p:nvPr/>
          </p:nvPicPr>
          <p:blipFill>
            <a:blip r:embed="rId18"/>
            <a:srcRect/>
            <a:stretch>
              <a:fillRect/>
            </a:stretch>
          </p:blipFill>
          <p:spPr bwMode="auto">
            <a:xfrm>
              <a:off x="5394481" y="4883505"/>
              <a:ext cx="685904" cy="351435"/>
            </a:xfrm>
            <a:prstGeom prst="rect">
              <a:avLst/>
            </a:prstGeom>
            <a:noFill/>
            <a:ln w="9525">
              <a:noFill/>
              <a:miter lim="800000"/>
              <a:headEnd/>
              <a:tailEnd/>
            </a:ln>
          </p:spPr>
        </p:pic>
        <p:pic>
          <p:nvPicPr>
            <p:cNvPr id="106" name="Picture 7" descr="D:\Documents\WorkingOn\sc07\LogoCouleurcopie.jpg"/>
            <p:cNvPicPr>
              <a:picLocks noChangeAspect="1" noChangeArrowheads="1"/>
            </p:cNvPicPr>
            <p:nvPr/>
          </p:nvPicPr>
          <p:blipFill>
            <a:blip r:embed="rId19"/>
            <a:srcRect/>
            <a:stretch>
              <a:fillRect/>
            </a:stretch>
          </p:blipFill>
          <p:spPr bwMode="auto">
            <a:xfrm>
              <a:off x="3199922" y="4903470"/>
              <a:ext cx="754696" cy="342900"/>
            </a:xfrm>
            <a:prstGeom prst="rect">
              <a:avLst/>
            </a:prstGeom>
            <a:noFill/>
            <a:ln w="9525">
              <a:noFill/>
              <a:miter lim="800000"/>
              <a:headEnd/>
              <a:tailEnd/>
            </a:ln>
          </p:spPr>
        </p:pic>
        <p:pic>
          <p:nvPicPr>
            <p:cNvPr id="107" name="Picture 11" descr="bnl"/>
            <p:cNvPicPr>
              <a:picLocks noChangeAspect="1" noChangeArrowheads="1"/>
            </p:cNvPicPr>
            <p:nvPr/>
          </p:nvPicPr>
          <p:blipFill>
            <a:blip r:embed="rId20"/>
            <a:srcRect/>
            <a:stretch>
              <a:fillRect/>
            </a:stretch>
          </p:blipFill>
          <p:spPr bwMode="auto">
            <a:xfrm>
              <a:off x="2285523" y="4892040"/>
              <a:ext cx="841108" cy="342900"/>
            </a:xfrm>
            <a:prstGeom prst="rect">
              <a:avLst/>
            </a:prstGeom>
            <a:noFill/>
            <a:ln w="9525">
              <a:noFill/>
              <a:miter lim="800000"/>
              <a:headEnd/>
              <a:tailEnd/>
            </a:ln>
          </p:spPr>
        </p:pic>
        <p:pic>
          <p:nvPicPr>
            <p:cNvPr id="108" name="Picture 12" descr="doe"/>
            <p:cNvPicPr>
              <a:picLocks noChangeAspect="1" noChangeArrowheads="1"/>
            </p:cNvPicPr>
            <p:nvPr/>
          </p:nvPicPr>
          <p:blipFill>
            <a:blip r:embed="rId21"/>
            <a:srcRect/>
            <a:stretch>
              <a:fillRect/>
            </a:stretch>
          </p:blipFill>
          <p:spPr bwMode="auto">
            <a:xfrm>
              <a:off x="1417930" y="5920740"/>
              <a:ext cx="480134" cy="480060"/>
            </a:xfrm>
            <a:prstGeom prst="rect">
              <a:avLst/>
            </a:prstGeom>
            <a:noFill/>
            <a:ln w="9525">
              <a:noFill/>
              <a:miter lim="800000"/>
              <a:headEnd/>
              <a:tailEnd/>
            </a:ln>
          </p:spPr>
        </p:pic>
        <p:pic>
          <p:nvPicPr>
            <p:cNvPr id="109" name="Picture 53" descr="egee_bigger"/>
            <p:cNvPicPr>
              <a:picLocks noChangeAspect="1" noChangeArrowheads="1"/>
            </p:cNvPicPr>
            <p:nvPr/>
          </p:nvPicPr>
          <p:blipFill>
            <a:blip r:embed="rId22"/>
            <a:srcRect/>
            <a:stretch>
              <a:fillRect/>
            </a:stretch>
          </p:blipFill>
          <p:spPr bwMode="auto">
            <a:xfrm>
              <a:off x="2765239" y="6080760"/>
              <a:ext cx="694137" cy="171450"/>
            </a:xfrm>
            <a:prstGeom prst="rect">
              <a:avLst/>
            </a:prstGeom>
            <a:noFill/>
            <a:ln w="9525">
              <a:noFill/>
              <a:miter lim="800000"/>
              <a:headEnd/>
              <a:tailEnd/>
            </a:ln>
          </p:spPr>
        </p:pic>
        <p:pic>
          <p:nvPicPr>
            <p:cNvPr id="110" name="Picture 41" descr="D:\Documents\WorkingOn\Untitled-1.jpg"/>
            <p:cNvPicPr>
              <a:picLocks noChangeAspect="1" noChangeArrowheads="1"/>
            </p:cNvPicPr>
            <p:nvPr/>
          </p:nvPicPr>
          <p:blipFill>
            <a:blip r:embed="rId23"/>
            <a:srcRect/>
            <a:stretch>
              <a:fillRect/>
            </a:stretch>
          </p:blipFill>
          <p:spPr bwMode="auto">
            <a:xfrm>
              <a:off x="5040120" y="5303520"/>
              <a:ext cx="537241" cy="480060"/>
            </a:xfrm>
            <a:prstGeom prst="rect">
              <a:avLst/>
            </a:prstGeom>
            <a:noFill/>
            <a:ln w="9525">
              <a:noFill/>
              <a:miter lim="800000"/>
              <a:headEnd/>
              <a:tailEnd/>
            </a:ln>
          </p:spPr>
        </p:pic>
        <p:pic>
          <p:nvPicPr>
            <p:cNvPr id="111" name="Picture 21" descr="D:\Documents\WorkingOn\tt2.gif"/>
            <p:cNvPicPr>
              <a:picLocks noChangeAspect="1" noChangeArrowheads="1"/>
            </p:cNvPicPr>
            <p:nvPr/>
          </p:nvPicPr>
          <p:blipFill>
            <a:blip r:embed="rId24"/>
            <a:srcRect/>
            <a:stretch>
              <a:fillRect/>
            </a:stretch>
          </p:blipFill>
          <p:spPr bwMode="auto">
            <a:xfrm>
              <a:off x="5645918" y="5372100"/>
              <a:ext cx="411503" cy="411479"/>
            </a:xfrm>
            <a:prstGeom prst="rect">
              <a:avLst/>
            </a:prstGeom>
            <a:noFill/>
            <a:ln w="9525">
              <a:noFill/>
              <a:miter lim="800000"/>
              <a:headEnd/>
              <a:tailEnd/>
            </a:ln>
          </p:spPr>
        </p:pic>
        <p:pic>
          <p:nvPicPr>
            <p:cNvPr id="112" name="Picture 22" descr="D:\Documents\WorkingOn\tigre-logo.jpg"/>
            <p:cNvPicPr>
              <a:picLocks noChangeAspect="1" noChangeArrowheads="1"/>
            </p:cNvPicPr>
            <p:nvPr/>
          </p:nvPicPr>
          <p:blipFill>
            <a:blip r:embed="rId25"/>
            <a:srcRect/>
            <a:stretch>
              <a:fillRect/>
            </a:stretch>
          </p:blipFill>
          <p:spPr bwMode="auto">
            <a:xfrm>
              <a:off x="7771872" y="5943600"/>
              <a:ext cx="823008" cy="315311"/>
            </a:xfrm>
            <a:prstGeom prst="rect">
              <a:avLst/>
            </a:prstGeom>
            <a:noFill/>
            <a:ln w="9525">
              <a:noFill/>
              <a:miter lim="800000"/>
              <a:headEnd/>
              <a:tailEnd/>
            </a:ln>
          </p:spPr>
        </p:pic>
        <p:grpSp>
          <p:nvGrpSpPr>
            <p:cNvPr id="3" name="Group 56"/>
            <p:cNvGrpSpPr/>
            <p:nvPr/>
          </p:nvGrpSpPr>
          <p:grpSpPr>
            <a:xfrm>
              <a:off x="6057421" y="4206240"/>
              <a:ext cx="1645919" cy="573730"/>
              <a:chOff x="6031919" y="1371600"/>
              <a:chExt cx="1828800" cy="637478"/>
            </a:xfrm>
          </p:grpSpPr>
          <p:pic>
            <p:nvPicPr>
              <p:cNvPr id="126" name="Picture 125" descr="ASGClogo.gif"/>
              <p:cNvPicPr>
                <a:picLocks noChangeAspect="1"/>
              </p:cNvPicPr>
              <p:nvPr/>
            </p:nvPicPr>
            <p:blipFill>
              <a:blip r:embed="rId26"/>
              <a:stretch>
                <a:fillRect/>
              </a:stretch>
            </p:blipFill>
            <p:spPr>
              <a:xfrm>
                <a:off x="6031919" y="1371600"/>
                <a:ext cx="675409" cy="637478"/>
              </a:xfrm>
              <a:prstGeom prst="rect">
                <a:avLst/>
              </a:prstGeom>
            </p:spPr>
          </p:pic>
          <p:sp>
            <p:nvSpPr>
              <p:cNvPr id="127" name="Rounded Rectangle 126"/>
              <p:cNvSpPr/>
              <p:nvPr/>
            </p:nvSpPr>
            <p:spPr bwMode="auto">
              <a:xfrm>
                <a:off x="6489120" y="1676401"/>
                <a:ext cx="1371599" cy="228600"/>
              </a:xfrm>
              <a:prstGeom prst="roundRect">
                <a:avLst/>
              </a:prstGeom>
              <a:noFill/>
              <a:ln w="12700" cap="flat" cmpd="sng" algn="ctr">
                <a:noFill/>
                <a:prstDash val="solid"/>
                <a:round/>
                <a:headEnd type="none" w="med" len="med"/>
                <a:tailEnd type="none" w="med" len="med"/>
              </a:ln>
              <a:effectLst/>
            </p:spPr>
            <p:txBody>
              <a:bodyPr/>
              <a:lstStyle/>
              <a:p>
                <a:r>
                  <a:rPr lang="en-US" sz="900" b="1" i="1" dirty="0" smtClean="0">
                    <a:solidFill>
                      <a:srgbClr val="660066"/>
                    </a:solidFill>
                    <a:latin typeface="Tahoma"/>
                    <a:cs typeface="Tahoma"/>
                  </a:rPr>
                  <a:t>SRM/</a:t>
                </a:r>
                <a:r>
                  <a:rPr lang="en-US" sz="900" b="1" i="1" dirty="0" err="1" smtClean="0">
                    <a:solidFill>
                      <a:srgbClr val="660066"/>
                    </a:solidFill>
                    <a:latin typeface="Tahoma"/>
                    <a:cs typeface="Tahoma"/>
                  </a:rPr>
                  <a:t>iRODS</a:t>
                </a:r>
                <a:r>
                  <a:rPr lang="en-US" sz="900" b="1" i="1" dirty="0" smtClean="0">
                    <a:solidFill>
                      <a:srgbClr val="660066"/>
                    </a:solidFill>
                    <a:latin typeface="Tahoma"/>
                    <a:cs typeface="Tahoma"/>
                  </a:rPr>
                  <a:t>-SRB</a:t>
                </a:r>
                <a:endParaRPr lang="en-US" sz="900" b="1" i="1" dirty="0">
                  <a:solidFill>
                    <a:srgbClr val="660066"/>
                  </a:solidFill>
                  <a:latin typeface="Tahoma"/>
                  <a:cs typeface="Tahoma"/>
                </a:endParaRPr>
              </a:p>
            </p:txBody>
          </p:sp>
        </p:grpSp>
        <p:pic>
          <p:nvPicPr>
            <p:cNvPr id="114" name="Picture 113" descr="CASTOR_logo_250.png"/>
            <p:cNvPicPr>
              <a:picLocks noChangeAspect="1"/>
            </p:cNvPicPr>
            <p:nvPr/>
          </p:nvPicPr>
          <p:blipFill>
            <a:blip r:embed="rId27"/>
            <a:stretch>
              <a:fillRect/>
            </a:stretch>
          </p:blipFill>
          <p:spPr>
            <a:xfrm>
              <a:off x="2109439" y="4274820"/>
              <a:ext cx="1067624" cy="411480"/>
            </a:xfrm>
            <a:prstGeom prst="rect">
              <a:avLst/>
            </a:prstGeom>
          </p:spPr>
        </p:pic>
        <p:grpSp>
          <p:nvGrpSpPr>
            <p:cNvPr id="4" name="Group 50"/>
            <p:cNvGrpSpPr/>
            <p:nvPr/>
          </p:nvGrpSpPr>
          <p:grpSpPr>
            <a:xfrm>
              <a:off x="3314222" y="4274820"/>
              <a:ext cx="617220" cy="548640"/>
              <a:chOff x="3162300" y="4191000"/>
              <a:chExt cx="685800" cy="609600"/>
            </a:xfrm>
          </p:grpSpPr>
          <p:sp>
            <p:nvSpPr>
              <p:cNvPr id="124" name="Text Box 36"/>
              <p:cNvSpPr txBox="1">
                <a:spLocks noChangeArrowheads="1"/>
              </p:cNvSpPr>
              <p:nvPr/>
            </p:nvSpPr>
            <p:spPr bwMode="auto">
              <a:xfrm>
                <a:off x="3162300" y="4572000"/>
                <a:ext cx="685800" cy="228600"/>
              </a:xfrm>
              <a:prstGeom prst="rect">
                <a:avLst/>
              </a:prstGeom>
              <a:noFill/>
              <a:ln w="12700">
                <a:noFill/>
                <a:miter lim="800000"/>
                <a:headEnd/>
                <a:tailEnd/>
              </a:ln>
            </p:spPr>
            <p:txBody>
              <a:bodyPr wrap="square" lIns="72384" tIns="36192" rIns="72384" bIns="36192">
                <a:prstTxWarp prst="textNoShape">
                  <a:avLst/>
                </a:prstTxWarp>
                <a:spAutoFit/>
              </a:bodyPr>
              <a:lstStyle/>
              <a:p>
                <a:pPr algn="ctr" defTabSz="723900"/>
                <a:r>
                  <a:rPr lang="en-US" sz="1000" b="1" dirty="0" err="1">
                    <a:solidFill>
                      <a:schemeClr val="accent4"/>
                    </a:solidFill>
                    <a:latin typeface="Tahoma"/>
                    <a:cs typeface="Tahoma"/>
                  </a:rPr>
                  <a:t>dCache</a:t>
                </a:r>
                <a:endParaRPr lang="en-US" sz="1000" b="1" dirty="0">
                  <a:solidFill>
                    <a:schemeClr val="accent4"/>
                  </a:solidFill>
                  <a:latin typeface="Tahoma"/>
                  <a:cs typeface="Tahoma"/>
                </a:endParaRPr>
              </a:p>
            </p:txBody>
          </p:sp>
          <p:pic>
            <p:nvPicPr>
              <p:cNvPr id="125" name="Picture 124" descr="dcache-logo.gif"/>
              <p:cNvPicPr>
                <a:picLocks noChangeAspect="1"/>
              </p:cNvPicPr>
              <p:nvPr/>
            </p:nvPicPr>
            <p:blipFill>
              <a:blip r:embed="rId28"/>
              <a:stretch>
                <a:fillRect/>
              </a:stretch>
            </p:blipFill>
            <p:spPr>
              <a:xfrm>
                <a:off x="3200400" y="4191000"/>
                <a:ext cx="609600" cy="435429"/>
              </a:xfrm>
              <a:prstGeom prst="rect">
                <a:avLst/>
              </a:prstGeom>
            </p:spPr>
          </p:pic>
        </p:grpSp>
        <p:pic>
          <p:nvPicPr>
            <p:cNvPr id="116" name="Picture 115" descr="cern-logo.jpg"/>
            <p:cNvPicPr>
              <a:picLocks noChangeAspect="1"/>
            </p:cNvPicPr>
            <p:nvPr/>
          </p:nvPicPr>
          <p:blipFill>
            <a:blip r:embed="rId29"/>
            <a:stretch>
              <a:fillRect/>
            </a:stretch>
          </p:blipFill>
          <p:spPr>
            <a:xfrm>
              <a:off x="4822982" y="4777740"/>
              <a:ext cx="490654" cy="480060"/>
            </a:xfrm>
            <a:prstGeom prst="rect">
              <a:avLst/>
            </a:prstGeom>
          </p:spPr>
        </p:pic>
        <p:pic>
          <p:nvPicPr>
            <p:cNvPr id="117" name="Picture 116" descr="UCSD.tiff"/>
            <p:cNvPicPr>
              <a:picLocks noChangeAspect="1"/>
            </p:cNvPicPr>
            <p:nvPr/>
          </p:nvPicPr>
          <p:blipFill>
            <a:blip r:embed="rId30"/>
            <a:stretch>
              <a:fillRect/>
            </a:stretch>
          </p:blipFill>
          <p:spPr>
            <a:xfrm>
              <a:off x="6194581" y="5372100"/>
              <a:ext cx="411480" cy="467751"/>
            </a:xfrm>
            <a:prstGeom prst="rect">
              <a:avLst/>
            </a:prstGeom>
          </p:spPr>
        </p:pic>
        <p:pic>
          <p:nvPicPr>
            <p:cNvPr id="118" name="Picture 117" descr="desy_logo.gif"/>
            <p:cNvPicPr>
              <a:picLocks noChangeAspect="1"/>
            </p:cNvPicPr>
            <p:nvPr/>
          </p:nvPicPr>
          <p:blipFill>
            <a:blip r:embed="rId31"/>
            <a:stretch>
              <a:fillRect/>
            </a:stretch>
          </p:blipFill>
          <p:spPr>
            <a:xfrm>
              <a:off x="6194581" y="4823460"/>
              <a:ext cx="480060" cy="480060"/>
            </a:xfrm>
            <a:prstGeom prst="rect">
              <a:avLst/>
            </a:prstGeom>
          </p:spPr>
        </p:pic>
        <p:grpSp>
          <p:nvGrpSpPr>
            <p:cNvPr id="5" name="Group 58"/>
            <p:cNvGrpSpPr/>
            <p:nvPr/>
          </p:nvGrpSpPr>
          <p:grpSpPr>
            <a:xfrm>
              <a:off x="1393983" y="5280660"/>
              <a:ext cx="754379" cy="592727"/>
              <a:chOff x="2794000" y="4713514"/>
              <a:chExt cx="838199" cy="658586"/>
            </a:xfrm>
          </p:grpSpPr>
          <p:pic>
            <p:nvPicPr>
              <p:cNvPr id="122" name="Picture 121" descr="fermi_logo.gif"/>
              <p:cNvPicPr>
                <a:picLocks noChangeAspect="1"/>
              </p:cNvPicPr>
              <p:nvPr/>
            </p:nvPicPr>
            <p:blipFill>
              <a:blip r:embed="rId32"/>
              <a:stretch>
                <a:fillRect/>
              </a:stretch>
            </p:blipFill>
            <p:spPr>
              <a:xfrm>
                <a:off x="2895600" y="4713514"/>
                <a:ext cx="609600" cy="544285"/>
              </a:xfrm>
              <a:prstGeom prst="rect">
                <a:avLst/>
              </a:prstGeom>
            </p:spPr>
          </p:pic>
          <p:sp>
            <p:nvSpPr>
              <p:cNvPr id="123" name="Rounded Rectangle 122"/>
              <p:cNvSpPr/>
              <p:nvPr/>
            </p:nvSpPr>
            <p:spPr bwMode="auto">
              <a:xfrm>
                <a:off x="2794000" y="5143500"/>
                <a:ext cx="838199" cy="228600"/>
              </a:xfrm>
              <a:prstGeom prst="roundRect">
                <a:avLst/>
              </a:prstGeom>
              <a:noFill/>
              <a:ln w="12700" cap="flat" cmpd="sng" algn="ctr">
                <a:noFill/>
                <a:prstDash val="solid"/>
                <a:round/>
                <a:headEnd type="none" w="med" len="med"/>
                <a:tailEnd type="none" w="med" len="med"/>
              </a:ln>
              <a:effectLst/>
            </p:spPr>
            <p:txBody>
              <a:bodyPr/>
              <a:lstStyle/>
              <a:p>
                <a:r>
                  <a:rPr lang="en-US" sz="900" b="1" dirty="0" err="1" smtClean="0">
                    <a:solidFill>
                      <a:schemeClr val="accent4"/>
                    </a:solidFill>
                    <a:latin typeface="Tahoma"/>
                    <a:cs typeface="Tahoma"/>
                  </a:rPr>
                  <a:t>Fermilab</a:t>
                </a:r>
                <a:endParaRPr lang="en-US" sz="900" b="1" dirty="0">
                  <a:solidFill>
                    <a:schemeClr val="accent4"/>
                  </a:solidFill>
                  <a:latin typeface="Tahoma"/>
                  <a:cs typeface="Tahoma"/>
                </a:endParaRPr>
              </a:p>
            </p:txBody>
          </p:sp>
        </p:grpSp>
        <p:pic>
          <p:nvPicPr>
            <p:cNvPr id="120" name="Picture 119" descr="ndgf-logo.jpg"/>
            <p:cNvPicPr>
              <a:picLocks noChangeAspect="1"/>
            </p:cNvPicPr>
            <p:nvPr/>
          </p:nvPicPr>
          <p:blipFill>
            <a:blip r:embed="rId33"/>
            <a:stretch>
              <a:fillRect/>
            </a:stretch>
          </p:blipFill>
          <p:spPr>
            <a:xfrm>
              <a:off x="2902742" y="5372100"/>
              <a:ext cx="1097280" cy="365760"/>
            </a:xfrm>
            <a:prstGeom prst="rect">
              <a:avLst/>
            </a:prstGeom>
          </p:spPr>
        </p:pic>
        <p:pic>
          <p:nvPicPr>
            <p:cNvPr id="121" name="Picture 120" descr="nlogo.gif"/>
            <p:cNvPicPr>
              <a:picLocks noChangeAspect="1"/>
            </p:cNvPicPr>
            <p:nvPr/>
          </p:nvPicPr>
          <p:blipFill>
            <a:blip r:embed="rId34"/>
            <a:stretch>
              <a:fillRect/>
            </a:stretch>
          </p:blipFill>
          <p:spPr>
            <a:xfrm>
              <a:off x="4137182" y="5303520"/>
              <a:ext cx="891540" cy="485690"/>
            </a:xfrm>
            <a:prstGeom prst="rect">
              <a:avLst/>
            </a:prstGeom>
          </p:spPr>
        </p:pic>
        <p:pic>
          <p:nvPicPr>
            <p:cNvPr id="48" name="Picture 47" descr="unl_black.tif"/>
            <p:cNvPicPr>
              <a:picLocks noChangeAspect="1"/>
            </p:cNvPicPr>
            <p:nvPr/>
          </p:nvPicPr>
          <p:blipFill>
            <a:blip r:embed="rId35"/>
            <a:stretch>
              <a:fillRect/>
            </a:stretch>
          </p:blipFill>
          <p:spPr>
            <a:xfrm>
              <a:off x="6797675" y="5410200"/>
              <a:ext cx="746125" cy="305439"/>
            </a:xfrm>
            <a:prstGeom prst="rect">
              <a:avLst/>
            </a:prstGeom>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sz="2400" dirty="0">
                <a:solidFill>
                  <a:schemeClr val="tx1"/>
                </a:solidFill>
              </a:rPr>
              <a:t>Be</a:t>
            </a:r>
            <a:r>
              <a:rPr lang="en-US" sz="2400" dirty="0"/>
              <a:t>rkeley </a:t>
            </a:r>
            <a:r>
              <a:rPr lang="en-US" sz="2400" dirty="0">
                <a:solidFill>
                  <a:schemeClr val="tx1"/>
                </a:solidFill>
              </a:rPr>
              <a:t>St</a:t>
            </a:r>
            <a:r>
              <a:rPr lang="en-US" sz="2400" dirty="0"/>
              <a:t>orage </a:t>
            </a:r>
            <a:r>
              <a:rPr lang="en-US" sz="2400" dirty="0">
                <a:solidFill>
                  <a:schemeClr val="tx1"/>
                </a:solidFill>
              </a:rPr>
              <a:t>Man</a:t>
            </a:r>
            <a:r>
              <a:rPr lang="en-US" sz="2400" dirty="0"/>
              <a:t>ager (</a:t>
            </a:r>
            <a:r>
              <a:rPr lang="en-US" sz="2400" dirty="0" err="1">
                <a:solidFill>
                  <a:schemeClr val="tx1"/>
                </a:solidFill>
              </a:rPr>
              <a:t>BeStMan</a:t>
            </a:r>
            <a:r>
              <a:rPr lang="en-US" sz="2400" dirty="0"/>
              <a:t>)</a:t>
            </a:r>
            <a:br>
              <a:rPr lang="en-US" sz="2400" dirty="0"/>
            </a:br>
            <a:r>
              <a:rPr lang="en-US" sz="2400" dirty="0"/>
              <a:t>LBNL</a:t>
            </a:r>
          </a:p>
        </p:txBody>
      </p:sp>
      <p:sp>
        <p:nvSpPr>
          <p:cNvPr id="263171" name="Rectangle 3"/>
          <p:cNvSpPr>
            <a:spLocks noGrp="1" noChangeArrowheads="1"/>
          </p:cNvSpPr>
          <p:nvPr>
            <p:ph type="body" idx="1"/>
          </p:nvPr>
        </p:nvSpPr>
        <p:spPr>
          <a:xfrm>
            <a:off x="152400" y="1295400"/>
            <a:ext cx="3200400" cy="2895600"/>
          </a:xfrm>
        </p:spPr>
        <p:txBody>
          <a:bodyPr/>
          <a:lstStyle/>
          <a:p>
            <a:r>
              <a:rPr lang="en-US" sz="1600" dirty="0">
                <a:solidFill>
                  <a:schemeClr val="tx1"/>
                </a:solidFill>
              </a:rPr>
              <a:t>Java implementation</a:t>
            </a:r>
          </a:p>
          <a:p>
            <a:r>
              <a:rPr lang="en-US" sz="1600" dirty="0">
                <a:solidFill>
                  <a:schemeClr val="tx1"/>
                </a:solidFill>
              </a:rPr>
              <a:t>Designed to work with </a:t>
            </a:r>
            <a:r>
              <a:rPr lang="en-US" sz="1600" dirty="0" err="1" smtClean="0">
                <a:solidFill>
                  <a:schemeClr val="tx1"/>
                </a:solidFill>
              </a:rPr>
              <a:t>unix</a:t>
            </a:r>
            <a:r>
              <a:rPr lang="en-US" sz="1600" dirty="0" smtClean="0">
                <a:solidFill>
                  <a:schemeClr val="tx1"/>
                </a:solidFill>
              </a:rPr>
              <a:t>-based disk </a:t>
            </a:r>
            <a:r>
              <a:rPr lang="en-US" sz="1600" dirty="0">
                <a:solidFill>
                  <a:schemeClr val="tx1"/>
                </a:solidFill>
              </a:rPr>
              <a:t>systems </a:t>
            </a:r>
          </a:p>
          <a:p>
            <a:r>
              <a:rPr lang="en-US" sz="1600" dirty="0">
                <a:solidFill>
                  <a:schemeClr val="tx1"/>
                </a:solidFill>
              </a:rPr>
              <a:t>As well as MSS to stage/archive from/to its own disk (currently HPSS</a:t>
            </a:r>
            <a:r>
              <a:rPr lang="en-US" sz="1600" dirty="0" smtClean="0">
                <a:solidFill>
                  <a:schemeClr val="tx1"/>
                </a:solidFill>
              </a:rPr>
              <a:t>)</a:t>
            </a:r>
          </a:p>
          <a:p>
            <a:r>
              <a:rPr lang="en-US" sz="1600" dirty="0" smtClean="0"/>
              <a:t>Adaptable to other file systems and storages (e.g. NCAR MSS, </a:t>
            </a:r>
            <a:r>
              <a:rPr lang="en-US" sz="1600" dirty="0" err="1" smtClean="0"/>
              <a:t>Hadoop</a:t>
            </a:r>
            <a:r>
              <a:rPr lang="en-US" sz="1600" dirty="0" smtClean="0"/>
              <a:t>, </a:t>
            </a:r>
            <a:r>
              <a:rPr lang="en-US" sz="1600" dirty="0" err="1" smtClean="0"/>
              <a:t>Lustre</a:t>
            </a:r>
            <a:r>
              <a:rPr lang="en-US" sz="1600" dirty="0" smtClean="0"/>
              <a:t>, </a:t>
            </a:r>
            <a:r>
              <a:rPr lang="en-US" sz="1600" dirty="0" err="1" smtClean="0"/>
              <a:t>Xrootd</a:t>
            </a:r>
            <a:r>
              <a:rPr lang="en-US" sz="1600" dirty="0" smtClean="0"/>
              <a:t>)</a:t>
            </a:r>
            <a:endParaRPr lang="en-US" sz="1600" dirty="0">
              <a:solidFill>
                <a:schemeClr val="tx1"/>
              </a:solidFill>
            </a:endParaRPr>
          </a:p>
          <a:p>
            <a:r>
              <a:rPr lang="en-US" sz="1600" dirty="0">
                <a:solidFill>
                  <a:schemeClr val="tx1"/>
                </a:solidFill>
              </a:rPr>
              <a:t>Uses in-memory </a:t>
            </a:r>
            <a:r>
              <a:rPr lang="en-US" sz="1600" dirty="0" smtClean="0">
                <a:solidFill>
                  <a:schemeClr val="tx1"/>
                </a:solidFill>
              </a:rPr>
              <a:t>database (</a:t>
            </a:r>
            <a:r>
              <a:rPr lang="en-US" sz="1600" dirty="0" err="1">
                <a:solidFill>
                  <a:schemeClr val="tx1"/>
                </a:solidFill>
              </a:rPr>
              <a:t>BerkeleyDB</a:t>
            </a:r>
            <a:r>
              <a:rPr lang="en-US" sz="1600" dirty="0">
                <a:solidFill>
                  <a:schemeClr val="tx1"/>
                </a:solidFill>
              </a:rPr>
              <a:t>)</a:t>
            </a:r>
          </a:p>
        </p:txBody>
      </p:sp>
      <p:pic>
        <p:nvPicPr>
          <p:cNvPr id="263172" name="Picture 4"/>
          <p:cNvPicPr>
            <a:picLocks noChangeAspect="1" noChangeArrowheads="1"/>
          </p:cNvPicPr>
          <p:nvPr/>
        </p:nvPicPr>
        <p:blipFill>
          <a:blip r:embed="rId2"/>
          <a:srcRect/>
          <a:stretch>
            <a:fillRect/>
          </a:stretch>
        </p:blipFill>
        <p:spPr bwMode="auto">
          <a:xfrm>
            <a:off x="3352800" y="1371600"/>
            <a:ext cx="5334000" cy="2459038"/>
          </a:xfrm>
          <a:prstGeom prst="rect">
            <a:avLst/>
          </a:prstGeom>
          <a:noFill/>
          <a:ln w="9525">
            <a:noFill/>
            <a:miter lim="800000"/>
            <a:headEnd/>
            <a:tailEnd/>
          </a:ln>
        </p:spPr>
      </p:pic>
      <p:sp>
        <p:nvSpPr>
          <p:cNvPr id="263173" name="Rectangle 5"/>
          <p:cNvSpPr>
            <a:spLocks noChangeArrowheads="1"/>
          </p:cNvSpPr>
          <p:nvPr/>
        </p:nvSpPr>
        <p:spPr bwMode="auto">
          <a:xfrm>
            <a:off x="228600" y="4191000"/>
            <a:ext cx="8458200" cy="2286000"/>
          </a:xfrm>
          <a:prstGeom prst="rect">
            <a:avLst/>
          </a:prstGeom>
          <a:noFill/>
          <a:ln w="12700">
            <a:noFill/>
            <a:miter lim="800000"/>
            <a:headEnd/>
            <a:tailEnd/>
          </a:ln>
          <a:effectLst/>
        </p:spPr>
        <p:txBody>
          <a:bodyPr lIns="84138" tIns="41275" rIns="84138" bIns="41275"/>
          <a:lstStyle/>
          <a:p>
            <a:pPr marL="309563" indent="-309563" algn="l" defTabSz="825500">
              <a:lnSpc>
                <a:spcPct val="85000"/>
              </a:lnSpc>
              <a:spcBef>
                <a:spcPct val="20000"/>
              </a:spcBef>
              <a:spcAft>
                <a:spcPct val="20000"/>
              </a:spcAft>
              <a:buClr>
                <a:schemeClr val="hlink"/>
              </a:buClr>
              <a:buSzPct val="100000"/>
              <a:buFontTx/>
              <a:buChar char="•"/>
            </a:pPr>
            <a:r>
              <a:rPr lang="en-US" sz="1600" b="1" dirty="0">
                <a:solidFill>
                  <a:schemeClr val="tx1"/>
                </a:solidFill>
                <a:effectLst>
                  <a:outerShdw blurRad="38100" dist="38100" dir="2700000" algn="tl">
                    <a:srgbClr val="C0C0C0"/>
                  </a:outerShdw>
                </a:effectLst>
                <a:latin typeface="Arial" charset="0"/>
              </a:rPr>
              <a:t>Multiple transfer protocols</a:t>
            </a:r>
          </a:p>
          <a:p>
            <a:pPr marL="309563" indent="-309563" algn="l" defTabSz="825500">
              <a:lnSpc>
                <a:spcPct val="85000"/>
              </a:lnSpc>
              <a:spcBef>
                <a:spcPct val="20000"/>
              </a:spcBef>
              <a:spcAft>
                <a:spcPct val="20000"/>
              </a:spcAft>
              <a:buClr>
                <a:schemeClr val="hlink"/>
              </a:buClr>
              <a:buSzPct val="100000"/>
              <a:buFontTx/>
              <a:buChar char="•"/>
            </a:pPr>
            <a:r>
              <a:rPr lang="en-US" sz="1600" b="1" dirty="0">
                <a:solidFill>
                  <a:schemeClr val="tx1"/>
                </a:solidFill>
                <a:effectLst>
                  <a:outerShdw blurRad="38100" dist="38100" dir="2700000" algn="tl">
                    <a:srgbClr val="C0C0C0"/>
                  </a:outerShdw>
                </a:effectLst>
                <a:latin typeface="Arial" charset="0"/>
              </a:rPr>
              <a:t>Space reservation</a:t>
            </a:r>
          </a:p>
          <a:p>
            <a:pPr marL="309563" indent="-309563" algn="l" defTabSz="825500">
              <a:lnSpc>
                <a:spcPct val="85000"/>
              </a:lnSpc>
              <a:spcBef>
                <a:spcPct val="20000"/>
              </a:spcBef>
              <a:spcAft>
                <a:spcPct val="20000"/>
              </a:spcAft>
              <a:buClr>
                <a:schemeClr val="hlink"/>
              </a:buClr>
              <a:buSzPct val="100000"/>
              <a:buFontTx/>
              <a:buChar char="•"/>
            </a:pPr>
            <a:r>
              <a:rPr lang="en-US" sz="1600" b="1" dirty="0">
                <a:solidFill>
                  <a:schemeClr val="tx1"/>
                </a:solidFill>
                <a:effectLst>
                  <a:outerShdw blurRad="38100" dist="38100" dir="2700000" algn="tl">
                    <a:srgbClr val="C0C0C0"/>
                  </a:outerShdw>
                </a:effectLst>
                <a:latin typeface="Arial" charset="0"/>
              </a:rPr>
              <a:t>Directory management (no ACLs)</a:t>
            </a:r>
          </a:p>
          <a:p>
            <a:pPr marL="309563" indent="-309563" algn="l" defTabSz="825500">
              <a:lnSpc>
                <a:spcPct val="85000"/>
              </a:lnSpc>
              <a:spcBef>
                <a:spcPct val="20000"/>
              </a:spcBef>
              <a:spcAft>
                <a:spcPct val="20000"/>
              </a:spcAft>
              <a:buClr>
                <a:schemeClr val="hlink"/>
              </a:buClr>
              <a:buSzPct val="100000"/>
              <a:buFontTx/>
              <a:buChar char="•"/>
            </a:pPr>
            <a:r>
              <a:rPr lang="en-US" sz="1600" b="1" dirty="0">
                <a:solidFill>
                  <a:schemeClr val="tx1"/>
                </a:solidFill>
                <a:effectLst>
                  <a:outerShdw blurRad="38100" dist="38100" dir="2700000" algn="tl">
                    <a:srgbClr val="C0C0C0"/>
                  </a:outerShdw>
                </a:effectLst>
                <a:latin typeface="Arial" charset="0"/>
              </a:rPr>
              <a:t>Can copy files from/to remote SRMs</a:t>
            </a:r>
          </a:p>
          <a:p>
            <a:pPr marL="309563" indent="-309563" algn="l" defTabSz="825500">
              <a:lnSpc>
                <a:spcPct val="85000"/>
              </a:lnSpc>
              <a:spcBef>
                <a:spcPct val="20000"/>
              </a:spcBef>
              <a:spcAft>
                <a:spcPct val="20000"/>
              </a:spcAft>
              <a:buClr>
                <a:schemeClr val="hlink"/>
              </a:buClr>
              <a:buSzPct val="100000"/>
              <a:buFontTx/>
              <a:buChar char="•"/>
            </a:pPr>
            <a:r>
              <a:rPr lang="en-US" sz="1600" b="1" dirty="0">
                <a:solidFill>
                  <a:schemeClr val="tx1"/>
                </a:solidFill>
                <a:effectLst>
                  <a:outerShdw blurRad="38100" dist="38100" dir="2700000" algn="tl">
                    <a:srgbClr val="C0C0C0"/>
                  </a:outerShdw>
                </a:effectLst>
                <a:latin typeface="Arial" charset="0"/>
              </a:rPr>
              <a:t>Can copy entire directory robustly</a:t>
            </a:r>
          </a:p>
          <a:p>
            <a:pPr marL="671513" lvl="1" indent="-247650" algn="l" defTabSz="825500">
              <a:lnSpc>
                <a:spcPct val="85000"/>
              </a:lnSpc>
              <a:spcBef>
                <a:spcPct val="10000"/>
              </a:spcBef>
              <a:spcAft>
                <a:spcPct val="10000"/>
              </a:spcAft>
              <a:buClr>
                <a:schemeClr val="hlink"/>
              </a:buClr>
              <a:buSzPct val="100000"/>
              <a:buFontTx/>
              <a:buChar char="•"/>
            </a:pPr>
            <a:r>
              <a:rPr lang="en-US" sz="1400" b="1" dirty="0">
                <a:solidFill>
                  <a:schemeClr val="tx1"/>
                </a:solidFill>
                <a:latin typeface="Arial" charset="0"/>
              </a:rPr>
              <a:t>Large scale data movement of thousands of files</a:t>
            </a:r>
          </a:p>
          <a:p>
            <a:pPr marL="671513" lvl="1" indent="-247650" algn="l" defTabSz="825500">
              <a:lnSpc>
                <a:spcPct val="85000"/>
              </a:lnSpc>
              <a:spcBef>
                <a:spcPct val="10000"/>
              </a:spcBef>
              <a:spcAft>
                <a:spcPct val="10000"/>
              </a:spcAft>
              <a:buClr>
                <a:schemeClr val="hlink"/>
              </a:buClr>
              <a:buSzPct val="100000"/>
              <a:buFontTx/>
              <a:buChar char="•"/>
            </a:pPr>
            <a:r>
              <a:rPr lang="en-US" sz="1400" b="1" dirty="0">
                <a:solidFill>
                  <a:schemeClr val="tx1"/>
                </a:solidFill>
                <a:latin typeface="Arial" charset="0"/>
              </a:rPr>
              <a:t>Recovers from transient failures (e.g. MSS maintenance, network down)</a:t>
            </a:r>
          </a:p>
        </p:txBody>
      </p:sp>
      <p:sp>
        <p:nvSpPr>
          <p:cNvPr id="263174" name="Rectangle 6"/>
          <p:cNvSpPr>
            <a:spLocks noChangeArrowheads="1"/>
          </p:cNvSpPr>
          <p:nvPr/>
        </p:nvSpPr>
        <p:spPr bwMode="auto">
          <a:xfrm>
            <a:off x="5029200" y="4267200"/>
            <a:ext cx="3886200" cy="1371600"/>
          </a:xfrm>
          <a:prstGeom prst="rect">
            <a:avLst/>
          </a:prstGeom>
          <a:noFill/>
          <a:ln w="12700">
            <a:noFill/>
            <a:miter lim="800000"/>
            <a:headEnd/>
            <a:tailEnd/>
          </a:ln>
          <a:effectLst/>
        </p:spPr>
        <p:txBody>
          <a:bodyPr lIns="84138" tIns="41275" rIns="84138" bIns="41275"/>
          <a:lstStyle/>
          <a:p>
            <a:pPr marL="309563" indent="-309563" algn="l" defTabSz="825500">
              <a:lnSpc>
                <a:spcPct val="85000"/>
              </a:lnSpc>
              <a:spcBef>
                <a:spcPct val="20000"/>
              </a:spcBef>
              <a:spcAft>
                <a:spcPct val="20000"/>
              </a:spcAft>
              <a:buClr>
                <a:schemeClr val="hlink"/>
              </a:buClr>
              <a:buSzPct val="100000"/>
              <a:buFontTx/>
              <a:buChar char="•"/>
            </a:pPr>
            <a:r>
              <a:rPr lang="en-US" sz="1600" b="1" dirty="0">
                <a:solidFill>
                  <a:schemeClr val="tx1"/>
                </a:solidFill>
                <a:effectLst>
                  <a:outerShdw blurRad="38100" dist="38100" dir="2700000" algn="tl">
                    <a:srgbClr val="C0C0C0"/>
                  </a:outerShdw>
                </a:effectLst>
                <a:latin typeface="Arial" charset="0"/>
              </a:rPr>
              <a:t>Local Policy</a:t>
            </a:r>
          </a:p>
          <a:p>
            <a:pPr marL="671513" lvl="1" indent="-247650" algn="l" defTabSz="825500">
              <a:lnSpc>
                <a:spcPct val="85000"/>
              </a:lnSpc>
              <a:spcBef>
                <a:spcPct val="10000"/>
              </a:spcBef>
              <a:spcAft>
                <a:spcPct val="10000"/>
              </a:spcAft>
              <a:buClr>
                <a:schemeClr val="hlink"/>
              </a:buClr>
              <a:buSzPct val="100000"/>
              <a:buFontTx/>
              <a:buChar char="•"/>
            </a:pPr>
            <a:r>
              <a:rPr lang="en-US" sz="1400" b="1" dirty="0">
                <a:solidFill>
                  <a:schemeClr val="tx1"/>
                </a:solidFill>
                <a:latin typeface="Arial" charset="0"/>
              </a:rPr>
              <a:t>Fair request processing</a:t>
            </a:r>
          </a:p>
          <a:p>
            <a:pPr marL="671513" lvl="1" indent="-247650" algn="l" defTabSz="825500">
              <a:lnSpc>
                <a:spcPct val="85000"/>
              </a:lnSpc>
              <a:spcBef>
                <a:spcPct val="10000"/>
              </a:spcBef>
              <a:spcAft>
                <a:spcPct val="10000"/>
              </a:spcAft>
              <a:buClr>
                <a:schemeClr val="hlink"/>
              </a:buClr>
              <a:buSzPct val="100000"/>
              <a:buFontTx/>
              <a:buChar char="•"/>
            </a:pPr>
            <a:r>
              <a:rPr lang="en-US" sz="1400" b="1" dirty="0">
                <a:solidFill>
                  <a:schemeClr val="tx1"/>
                </a:solidFill>
                <a:latin typeface="Arial" charset="0"/>
              </a:rPr>
              <a:t>File replacement in disk</a:t>
            </a:r>
          </a:p>
          <a:p>
            <a:pPr marL="671513" lvl="1" indent="-247650" algn="l" defTabSz="825500">
              <a:lnSpc>
                <a:spcPct val="85000"/>
              </a:lnSpc>
              <a:spcBef>
                <a:spcPct val="10000"/>
              </a:spcBef>
              <a:spcAft>
                <a:spcPct val="10000"/>
              </a:spcAft>
              <a:buClr>
                <a:schemeClr val="hlink"/>
              </a:buClr>
              <a:buSzPct val="100000"/>
              <a:buFontTx/>
              <a:buChar char="•"/>
            </a:pPr>
            <a:r>
              <a:rPr lang="en-US" sz="1400" b="1" dirty="0">
                <a:solidFill>
                  <a:schemeClr val="tx1"/>
                </a:solidFill>
                <a:latin typeface="Arial" charset="0"/>
              </a:rPr>
              <a:t>Garbage collection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sz="2400">
                <a:solidFill>
                  <a:schemeClr val="tx1"/>
                </a:solidFill>
              </a:rPr>
              <a:t>Castor-SRM</a:t>
            </a:r>
            <a:r>
              <a:rPr lang="en-US" sz="2400"/>
              <a:t/>
            </a:r>
            <a:br>
              <a:rPr lang="en-US" sz="2400"/>
            </a:br>
            <a:r>
              <a:rPr lang="en-US" sz="2400"/>
              <a:t>CERN and Rutherford Appleton Laboratory </a:t>
            </a:r>
          </a:p>
        </p:txBody>
      </p:sp>
      <p:sp>
        <p:nvSpPr>
          <p:cNvPr id="264195" name="Rectangle 3"/>
          <p:cNvSpPr>
            <a:spLocks noGrp="1" noChangeArrowheads="1"/>
          </p:cNvSpPr>
          <p:nvPr>
            <p:ph type="body" idx="1"/>
          </p:nvPr>
        </p:nvSpPr>
        <p:spPr>
          <a:xfrm>
            <a:off x="301558" y="3505200"/>
            <a:ext cx="4096966" cy="2971800"/>
          </a:xfrm>
          <a:ln>
            <a:solidFill>
              <a:srgbClr val="DC0081"/>
            </a:solidFill>
          </a:ln>
        </p:spPr>
        <p:txBody>
          <a:bodyPr/>
          <a:lstStyle/>
          <a:p>
            <a:pPr>
              <a:lnSpc>
                <a:spcPct val="90000"/>
              </a:lnSpc>
              <a:spcBef>
                <a:spcPct val="15000"/>
              </a:spcBef>
            </a:pPr>
            <a:r>
              <a:rPr lang="en-US" sz="1600" dirty="0">
                <a:solidFill>
                  <a:schemeClr val="tx1"/>
                </a:solidFill>
              </a:rPr>
              <a:t>CASTOR is the HSM in production at </a:t>
            </a:r>
            <a:r>
              <a:rPr lang="en-US" sz="1600" dirty="0" smtClean="0">
                <a:solidFill>
                  <a:schemeClr val="tx1"/>
                </a:solidFill>
              </a:rPr>
              <a:t>CERN</a:t>
            </a:r>
          </a:p>
          <a:p>
            <a:pPr lvl="1">
              <a:lnSpc>
                <a:spcPct val="90000"/>
              </a:lnSpc>
              <a:spcBef>
                <a:spcPct val="15000"/>
              </a:spcBef>
            </a:pPr>
            <a:r>
              <a:rPr lang="en-US" sz="1400" b="0" dirty="0" smtClean="0">
                <a:solidFill>
                  <a:schemeClr val="tx1"/>
                </a:solidFill>
              </a:rPr>
              <a:t>21 PB on tape, 5 PB on disk, 100M+ files</a:t>
            </a:r>
          </a:p>
          <a:p>
            <a:pPr>
              <a:lnSpc>
                <a:spcPct val="90000"/>
              </a:lnSpc>
              <a:spcBef>
                <a:spcPct val="15000"/>
              </a:spcBef>
            </a:pPr>
            <a:r>
              <a:rPr lang="en-US" sz="1600" dirty="0" smtClean="0">
                <a:solidFill>
                  <a:schemeClr val="tx1"/>
                </a:solidFill>
              </a:rPr>
              <a:t>Support </a:t>
            </a:r>
            <a:r>
              <a:rPr lang="en-US" sz="1600" dirty="0">
                <a:solidFill>
                  <a:schemeClr val="tx1"/>
                </a:solidFill>
              </a:rPr>
              <a:t>for </a:t>
            </a:r>
            <a:r>
              <a:rPr lang="en-US" sz="1600" dirty="0" smtClean="0">
                <a:solidFill>
                  <a:schemeClr val="tx1"/>
                </a:solidFill>
              </a:rPr>
              <a:t>any </a:t>
            </a:r>
            <a:r>
              <a:rPr lang="en-US" sz="1600" dirty="0" err="1" smtClean="0">
                <a:solidFill>
                  <a:schemeClr val="tx1"/>
                </a:solidFill>
              </a:rPr>
              <a:t>TapeN-DiskM</a:t>
            </a:r>
            <a:r>
              <a:rPr lang="en-US" sz="1600" dirty="0" smtClean="0">
                <a:solidFill>
                  <a:schemeClr val="tx1"/>
                </a:solidFill>
              </a:rPr>
              <a:t> storage class</a:t>
            </a:r>
            <a:endParaRPr lang="en-US" sz="1400" b="0" dirty="0">
              <a:solidFill>
                <a:schemeClr val="tx1"/>
              </a:solidFill>
            </a:endParaRPr>
          </a:p>
          <a:p>
            <a:pPr>
              <a:lnSpc>
                <a:spcPct val="90000"/>
              </a:lnSpc>
              <a:spcBef>
                <a:spcPct val="15000"/>
              </a:spcBef>
            </a:pPr>
            <a:r>
              <a:rPr lang="en-US" sz="1600" dirty="0">
                <a:solidFill>
                  <a:schemeClr val="tx1"/>
                </a:solidFill>
              </a:rPr>
              <a:t>Designed to meet Large </a:t>
            </a:r>
            <a:r>
              <a:rPr lang="en-US" sz="1600" dirty="0" err="1">
                <a:solidFill>
                  <a:schemeClr val="tx1"/>
                </a:solidFill>
              </a:rPr>
              <a:t>Hadron</a:t>
            </a:r>
            <a:r>
              <a:rPr lang="en-US" sz="1600" dirty="0">
                <a:solidFill>
                  <a:schemeClr val="tx1"/>
                </a:solidFill>
              </a:rPr>
              <a:t> Collider Computing requirements</a:t>
            </a:r>
          </a:p>
          <a:p>
            <a:pPr lvl="1">
              <a:lnSpc>
                <a:spcPct val="90000"/>
              </a:lnSpc>
              <a:spcBef>
                <a:spcPct val="15000"/>
              </a:spcBef>
            </a:pPr>
            <a:r>
              <a:rPr lang="en-US" sz="1400" b="0" dirty="0">
                <a:solidFill>
                  <a:schemeClr val="tx1"/>
                </a:solidFill>
              </a:rPr>
              <a:t>Maximize throughput from clients to tape (e.g. LHC experiments data taking</a:t>
            </a:r>
            <a:r>
              <a:rPr lang="en-US" sz="1400" b="0" dirty="0" smtClean="0">
                <a:solidFill>
                  <a:schemeClr val="tx1"/>
                </a:solidFill>
              </a:rPr>
              <a:t>)</a:t>
            </a:r>
          </a:p>
          <a:p>
            <a:pPr>
              <a:lnSpc>
                <a:spcPct val="90000"/>
              </a:lnSpc>
              <a:spcBef>
                <a:spcPct val="15000"/>
              </a:spcBef>
            </a:pPr>
            <a:r>
              <a:rPr lang="en-US" sz="1600" dirty="0" smtClean="0"/>
              <a:t>Also deployed at ASGC, CNAF, RAL</a:t>
            </a:r>
            <a:endParaRPr lang="en-US" sz="1600" dirty="0"/>
          </a:p>
        </p:txBody>
      </p:sp>
      <p:pic>
        <p:nvPicPr>
          <p:cNvPr id="264199" name="Picture 7"/>
          <p:cNvPicPr>
            <a:picLocks noChangeAspect="1" noChangeArrowheads="1"/>
          </p:cNvPicPr>
          <p:nvPr/>
        </p:nvPicPr>
        <p:blipFill>
          <a:blip r:embed="rId2"/>
          <a:srcRect/>
          <a:stretch>
            <a:fillRect/>
          </a:stretch>
        </p:blipFill>
        <p:spPr bwMode="auto">
          <a:xfrm>
            <a:off x="1600200" y="1295400"/>
            <a:ext cx="5638800" cy="2008188"/>
          </a:xfrm>
          <a:prstGeom prst="rect">
            <a:avLst/>
          </a:prstGeom>
          <a:noFill/>
          <a:ln w="9525">
            <a:noFill/>
            <a:miter lim="800000"/>
            <a:headEnd/>
            <a:tailEnd/>
          </a:ln>
        </p:spPr>
      </p:pic>
      <p:sp>
        <p:nvSpPr>
          <p:cNvPr id="264200" name="Rectangle 8"/>
          <p:cNvSpPr>
            <a:spLocks noChangeArrowheads="1"/>
          </p:cNvSpPr>
          <p:nvPr/>
        </p:nvSpPr>
        <p:spPr bwMode="auto">
          <a:xfrm>
            <a:off x="4648200" y="3505200"/>
            <a:ext cx="3962400" cy="2438400"/>
          </a:xfrm>
          <a:prstGeom prst="rect">
            <a:avLst/>
          </a:prstGeom>
          <a:noFill/>
          <a:ln w="12700">
            <a:solidFill>
              <a:srgbClr val="DC0081"/>
            </a:solidFill>
            <a:miter lim="800000"/>
            <a:headEnd/>
            <a:tailEnd/>
          </a:ln>
          <a:effectLst/>
        </p:spPr>
        <p:txBody>
          <a:bodyPr lIns="84138" tIns="41275" rIns="84138" bIns="41275"/>
          <a:lstStyle/>
          <a:p>
            <a:pPr marL="309563" indent="-309563" algn="l" defTabSz="825500">
              <a:lnSpc>
                <a:spcPct val="85000"/>
              </a:lnSpc>
              <a:spcBef>
                <a:spcPct val="20000"/>
              </a:spcBef>
              <a:spcAft>
                <a:spcPct val="20000"/>
              </a:spcAft>
              <a:buClr>
                <a:schemeClr val="hlink"/>
              </a:buClr>
              <a:buSzPct val="100000"/>
              <a:buFontTx/>
              <a:buChar char="•"/>
            </a:pPr>
            <a:r>
              <a:rPr lang="en-US" sz="1600" b="1">
                <a:solidFill>
                  <a:schemeClr val="tx1"/>
                </a:solidFill>
                <a:effectLst>
                  <a:outerShdw blurRad="38100" dist="38100" dir="2700000" algn="tl">
                    <a:srgbClr val="C0C0C0"/>
                  </a:outerShdw>
                </a:effectLst>
                <a:latin typeface="Arial" charset="0"/>
              </a:rPr>
              <a:t>C++ Implementation</a:t>
            </a:r>
          </a:p>
          <a:p>
            <a:pPr marL="309563" indent="-309563" algn="l" defTabSz="825500">
              <a:lnSpc>
                <a:spcPct val="85000"/>
              </a:lnSpc>
              <a:spcBef>
                <a:spcPct val="20000"/>
              </a:spcBef>
              <a:spcAft>
                <a:spcPct val="20000"/>
              </a:spcAft>
              <a:buClr>
                <a:schemeClr val="hlink"/>
              </a:buClr>
              <a:buSzPct val="100000"/>
              <a:buFontTx/>
              <a:buChar char="•"/>
            </a:pPr>
            <a:r>
              <a:rPr lang="en-US" sz="1600" b="1">
                <a:solidFill>
                  <a:schemeClr val="tx1"/>
                </a:solidFill>
                <a:effectLst>
                  <a:outerShdw blurRad="38100" dist="38100" dir="2700000" algn="tl">
                    <a:srgbClr val="C0C0C0"/>
                  </a:outerShdw>
                </a:effectLst>
                <a:latin typeface="Arial" charset="0"/>
              </a:rPr>
              <a:t>Reuse of CASTOR software infrastructure</a:t>
            </a:r>
          </a:p>
          <a:p>
            <a:pPr marL="671513" lvl="1" indent="-247650" algn="l" defTabSz="825500">
              <a:lnSpc>
                <a:spcPct val="85000"/>
              </a:lnSpc>
              <a:spcBef>
                <a:spcPct val="10000"/>
              </a:spcBef>
              <a:spcAft>
                <a:spcPct val="10000"/>
              </a:spcAft>
              <a:buClr>
                <a:schemeClr val="hlink"/>
              </a:buClr>
              <a:buSzPct val="100000"/>
              <a:buFontTx/>
              <a:buChar char="•"/>
            </a:pPr>
            <a:r>
              <a:rPr lang="en-US" sz="1400">
                <a:solidFill>
                  <a:schemeClr val="tx1"/>
                </a:solidFill>
                <a:latin typeface="Arial" charset="0"/>
              </a:rPr>
              <a:t>Derived SRM specific classes</a:t>
            </a:r>
          </a:p>
          <a:p>
            <a:pPr marL="309563" indent="-309563" algn="l" defTabSz="825500">
              <a:lnSpc>
                <a:spcPct val="85000"/>
              </a:lnSpc>
              <a:spcBef>
                <a:spcPct val="20000"/>
              </a:spcBef>
              <a:spcAft>
                <a:spcPct val="20000"/>
              </a:spcAft>
              <a:buClr>
                <a:schemeClr val="hlink"/>
              </a:buClr>
              <a:buSzPct val="100000"/>
              <a:buFontTx/>
              <a:buChar char="•"/>
            </a:pPr>
            <a:r>
              <a:rPr lang="en-US" sz="1600" b="1">
                <a:solidFill>
                  <a:schemeClr val="tx1"/>
                </a:solidFill>
                <a:effectLst>
                  <a:outerShdw blurRad="38100" dist="38100" dir="2700000" algn="tl">
                    <a:srgbClr val="C0C0C0"/>
                  </a:outerShdw>
                </a:effectLst>
                <a:latin typeface="Arial" charset="0"/>
              </a:rPr>
              <a:t>Configurable number of thread pools for both front- and back-ends</a:t>
            </a:r>
          </a:p>
          <a:p>
            <a:pPr marL="309563" indent="-309563" algn="l" defTabSz="825500">
              <a:lnSpc>
                <a:spcPct val="85000"/>
              </a:lnSpc>
              <a:spcBef>
                <a:spcPct val="20000"/>
              </a:spcBef>
              <a:spcAft>
                <a:spcPct val="20000"/>
              </a:spcAft>
              <a:buClr>
                <a:schemeClr val="hlink"/>
              </a:buClr>
              <a:buSzPct val="100000"/>
              <a:buFontTx/>
              <a:buChar char="•"/>
            </a:pPr>
            <a:r>
              <a:rPr lang="en-US" sz="1600" b="1">
                <a:solidFill>
                  <a:schemeClr val="tx1"/>
                </a:solidFill>
                <a:effectLst>
                  <a:outerShdw blurRad="38100" dist="38100" dir="2700000" algn="tl">
                    <a:srgbClr val="C0C0C0"/>
                  </a:outerShdw>
                </a:effectLst>
                <a:latin typeface="Arial" charset="0"/>
              </a:rPr>
              <a:t>ORACLE centric</a:t>
            </a:r>
          </a:p>
          <a:p>
            <a:pPr marL="309563" indent="-309563" algn="l" defTabSz="825500">
              <a:lnSpc>
                <a:spcPct val="85000"/>
              </a:lnSpc>
              <a:spcBef>
                <a:spcPct val="20000"/>
              </a:spcBef>
              <a:spcAft>
                <a:spcPct val="20000"/>
              </a:spcAft>
              <a:buClr>
                <a:schemeClr val="hlink"/>
              </a:buClr>
              <a:buSzPct val="100000"/>
              <a:buFontTx/>
              <a:buChar char="•"/>
            </a:pPr>
            <a:r>
              <a:rPr lang="en-US" sz="1600" b="1">
                <a:solidFill>
                  <a:schemeClr val="tx1"/>
                </a:solidFill>
                <a:effectLst>
                  <a:outerShdw blurRad="38100" dist="38100" dir="2700000" algn="tl">
                    <a:srgbClr val="C0C0C0"/>
                  </a:outerShdw>
                </a:effectLst>
                <a:latin typeface="Arial" charset="0"/>
              </a:rPr>
              <a:t>Front and back ends can be distributed on multiple hosts</a:t>
            </a:r>
          </a:p>
          <a:p>
            <a:pPr marL="309563" indent="-309563" algn="l" defTabSz="825500">
              <a:lnSpc>
                <a:spcPct val="85000"/>
              </a:lnSpc>
              <a:spcBef>
                <a:spcPct val="20000"/>
              </a:spcBef>
              <a:spcAft>
                <a:spcPct val="20000"/>
              </a:spcAft>
              <a:buClr>
                <a:schemeClr val="hlink"/>
              </a:buClr>
              <a:buSzPct val="100000"/>
              <a:buFontTx/>
              <a:buChar char="•"/>
            </a:pPr>
            <a:endParaRPr lang="en-US" sz="1800" b="1">
              <a:solidFill>
                <a:schemeClr val="tx1"/>
              </a:solidFill>
              <a:effectLst>
                <a:outerShdw blurRad="38100" dist="38100" dir="2700000" algn="tl">
                  <a:srgbClr val="C0C0C0"/>
                </a:outerShdw>
              </a:effectLst>
              <a:latin typeface="Arial" charset="0"/>
            </a:endParaRPr>
          </a:p>
        </p:txBody>
      </p:sp>
      <p:sp>
        <p:nvSpPr>
          <p:cNvPr id="6" name="TextBox 5"/>
          <p:cNvSpPr txBox="1"/>
          <p:nvPr/>
        </p:nvSpPr>
        <p:spPr>
          <a:xfrm>
            <a:off x="6457265" y="5943600"/>
            <a:ext cx="2153335" cy="646331"/>
          </a:xfrm>
          <a:prstGeom prst="rect">
            <a:avLst/>
          </a:prstGeom>
          <a:noFill/>
        </p:spPr>
        <p:txBody>
          <a:bodyPr wrap="none" rtlCol="0">
            <a:spAutoFit/>
          </a:bodyPr>
          <a:lstStyle/>
          <a:p>
            <a:r>
              <a:rPr lang="en-US" sz="900" dirty="0" smtClean="0">
                <a:solidFill>
                  <a:schemeClr val="accent4"/>
                </a:solidFill>
                <a:latin typeface="Verdana"/>
                <a:cs typeface="Verdana"/>
              </a:rPr>
              <a:t>Slide courtesy: Jan van </a:t>
            </a:r>
            <a:r>
              <a:rPr lang="en-US" sz="900" dirty="0" err="1" smtClean="0">
                <a:solidFill>
                  <a:schemeClr val="accent4"/>
                </a:solidFill>
                <a:latin typeface="Verdana"/>
                <a:cs typeface="Verdana"/>
              </a:rPr>
              <a:t>Eldik</a:t>
            </a:r>
            <a:endParaRPr lang="en-US" sz="900" dirty="0" smtClean="0">
              <a:solidFill>
                <a:schemeClr val="accent4"/>
              </a:solidFill>
              <a:latin typeface="Verdana"/>
              <a:cs typeface="Verdana"/>
            </a:endParaRPr>
          </a:p>
          <a:p>
            <a:r>
              <a:rPr lang="en-US" sz="900" dirty="0" smtClean="0">
                <a:solidFill>
                  <a:schemeClr val="accent4"/>
                </a:solidFill>
                <a:latin typeface="Verdana"/>
                <a:cs typeface="Verdana"/>
              </a:rPr>
              <a:t>                      Giuseppe Lo </a:t>
            </a:r>
            <a:r>
              <a:rPr lang="en-US" sz="900" dirty="0" err="1" smtClean="0">
                <a:solidFill>
                  <a:schemeClr val="accent4"/>
                </a:solidFill>
                <a:latin typeface="Verdana"/>
                <a:cs typeface="Verdana"/>
              </a:rPr>
              <a:t>Presti</a:t>
            </a:r>
            <a:endParaRPr lang="en-US" sz="900" dirty="0" smtClean="0">
              <a:solidFill>
                <a:schemeClr val="accent4"/>
              </a:solidFill>
              <a:latin typeface="Verdana"/>
              <a:cs typeface="Verdana"/>
            </a:endParaRPr>
          </a:p>
          <a:p>
            <a:r>
              <a:rPr lang="en-US" sz="900" dirty="0" smtClean="0">
                <a:solidFill>
                  <a:schemeClr val="accent4"/>
                </a:solidFill>
                <a:latin typeface="Verdana"/>
                <a:cs typeface="Verdana"/>
              </a:rPr>
              <a:t>                      Shaun De Witt</a:t>
            </a:r>
          </a:p>
          <a:p>
            <a:endParaRPr lang="en-US" sz="900" dirty="0">
              <a:solidFill>
                <a:schemeClr val="accent4"/>
              </a:solidFill>
              <a:latin typeface="Verdana"/>
              <a:cs typeface="Verdan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sz="2400" dirty="0" err="1">
                <a:solidFill>
                  <a:schemeClr val="tx1"/>
                </a:solidFill>
              </a:rPr>
              <a:t>dCache</a:t>
            </a:r>
            <a:r>
              <a:rPr lang="en-US" sz="2400" dirty="0">
                <a:solidFill>
                  <a:schemeClr val="tx1"/>
                </a:solidFill>
              </a:rPr>
              <a:t>-SRM</a:t>
            </a:r>
            <a:r>
              <a:rPr lang="en-US" sz="2400" dirty="0"/>
              <a:t/>
            </a:r>
            <a:br>
              <a:rPr lang="en-US" sz="2400" dirty="0"/>
            </a:br>
            <a:r>
              <a:rPr lang="en-US" sz="2400" dirty="0" smtClean="0"/>
              <a:t>FNAL, DESY, NDGF </a:t>
            </a:r>
            <a:endParaRPr lang="en-US" sz="2400" dirty="0"/>
          </a:p>
        </p:txBody>
      </p:sp>
      <p:sp>
        <p:nvSpPr>
          <p:cNvPr id="265219" name="Rectangle 3"/>
          <p:cNvSpPr>
            <a:spLocks noGrp="1" noChangeArrowheads="1"/>
          </p:cNvSpPr>
          <p:nvPr>
            <p:ph type="body" idx="1"/>
          </p:nvPr>
        </p:nvSpPr>
        <p:spPr>
          <a:xfrm>
            <a:off x="228600" y="1066800"/>
            <a:ext cx="3581400" cy="5334000"/>
          </a:xfrm>
          <a:ln>
            <a:solidFill>
              <a:srgbClr val="DC0081"/>
            </a:solidFill>
          </a:ln>
        </p:spPr>
        <p:txBody>
          <a:bodyPr/>
          <a:lstStyle/>
          <a:p>
            <a:pPr>
              <a:lnSpc>
                <a:spcPct val="75000"/>
              </a:lnSpc>
            </a:pPr>
            <a:r>
              <a:rPr lang="en-US" sz="1600">
                <a:solidFill>
                  <a:schemeClr val="tx1"/>
                </a:solidFill>
              </a:rPr>
              <a:t>Strict name space and data storage separation</a:t>
            </a:r>
          </a:p>
          <a:p>
            <a:pPr>
              <a:lnSpc>
                <a:spcPct val="75000"/>
              </a:lnSpc>
            </a:pPr>
            <a:r>
              <a:rPr lang="en-US" sz="1600">
                <a:solidFill>
                  <a:schemeClr val="tx1"/>
                </a:solidFill>
              </a:rPr>
              <a:t>Automatic file replication on based on access patterns</a:t>
            </a:r>
          </a:p>
          <a:p>
            <a:pPr>
              <a:lnSpc>
                <a:spcPct val="75000"/>
              </a:lnSpc>
            </a:pPr>
            <a:r>
              <a:rPr lang="en-US" sz="1600">
                <a:solidFill>
                  <a:schemeClr val="tx1"/>
                </a:solidFill>
              </a:rPr>
              <a:t>HSM Connectivity (Enstore, OSM, TSM, HPSS, DMF)</a:t>
            </a:r>
          </a:p>
          <a:p>
            <a:pPr>
              <a:lnSpc>
                <a:spcPct val="75000"/>
              </a:lnSpc>
            </a:pPr>
            <a:r>
              <a:rPr lang="en-US" sz="1600">
                <a:solidFill>
                  <a:schemeClr val="tx1"/>
                </a:solidFill>
              </a:rPr>
              <a:t>Automated HSM migration and restore</a:t>
            </a:r>
          </a:p>
          <a:p>
            <a:pPr>
              <a:lnSpc>
                <a:spcPct val="75000"/>
              </a:lnSpc>
            </a:pPr>
            <a:r>
              <a:rPr lang="en-US" sz="1600">
                <a:solidFill>
                  <a:schemeClr val="tx1"/>
                </a:solidFill>
              </a:rPr>
              <a:t>Scales to Peta-byte range on 1000’s of disks</a:t>
            </a:r>
          </a:p>
          <a:p>
            <a:pPr>
              <a:lnSpc>
                <a:spcPct val="75000"/>
              </a:lnSpc>
            </a:pPr>
            <a:r>
              <a:rPr lang="en-US" sz="1600">
                <a:solidFill>
                  <a:schemeClr val="tx1"/>
                </a:solidFill>
              </a:rPr>
              <a:t>Supported protocols:</a:t>
            </a:r>
          </a:p>
          <a:p>
            <a:pPr>
              <a:lnSpc>
                <a:spcPct val="75000"/>
              </a:lnSpc>
            </a:pPr>
            <a:r>
              <a:rPr lang="en-US" sz="1600">
                <a:solidFill>
                  <a:schemeClr val="tx1"/>
                </a:solidFill>
              </a:rPr>
              <a:t>(gsi/krb)FTP, (gsi/krb)dCap, xRoot, NFS 2/3</a:t>
            </a:r>
          </a:p>
          <a:p>
            <a:pPr>
              <a:lnSpc>
                <a:spcPct val="75000"/>
              </a:lnSpc>
            </a:pPr>
            <a:r>
              <a:rPr lang="en-US" sz="1600">
                <a:solidFill>
                  <a:schemeClr val="tx1"/>
                </a:solidFill>
              </a:rPr>
              <a:t>Separate IO queues per protocol</a:t>
            </a:r>
          </a:p>
          <a:p>
            <a:pPr>
              <a:lnSpc>
                <a:spcPct val="75000"/>
              </a:lnSpc>
            </a:pPr>
            <a:r>
              <a:rPr lang="en-US" sz="1600">
                <a:solidFill>
                  <a:schemeClr val="tx1"/>
                </a:solidFill>
              </a:rPr>
              <a:t>Resilient dataset management</a:t>
            </a:r>
          </a:p>
          <a:p>
            <a:pPr>
              <a:lnSpc>
                <a:spcPct val="75000"/>
              </a:lnSpc>
            </a:pPr>
            <a:r>
              <a:rPr lang="en-US" sz="1600">
                <a:solidFill>
                  <a:schemeClr val="tx1"/>
                </a:solidFill>
              </a:rPr>
              <a:t>Command line and graphical admin interface</a:t>
            </a:r>
          </a:p>
          <a:p>
            <a:pPr>
              <a:lnSpc>
                <a:spcPct val="75000"/>
              </a:lnSpc>
            </a:pPr>
            <a:r>
              <a:rPr lang="en-US" sz="1600">
                <a:solidFill>
                  <a:schemeClr val="tx1"/>
                </a:solidFill>
              </a:rPr>
              <a:t>Variety of Authorization mechanisms including VOMS</a:t>
            </a:r>
          </a:p>
          <a:p>
            <a:pPr>
              <a:lnSpc>
                <a:spcPct val="75000"/>
              </a:lnSpc>
            </a:pPr>
            <a:r>
              <a:rPr lang="en-US" sz="1600">
                <a:solidFill>
                  <a:schemeClr val="tx1"/>
                </a:solidFill>
              </a:rPr>
              <a:t>Deployed in a large number of institutions worldwide</a:t>
            </a:r>
            <a:r>
              <a:rPr lang="en-US" sz="1400">
                <a:solidFill>
                  <a:schemeClr val="tx1"/>
                </a:solidFill>
              </a:rPr>
              <a:t> </a:t>
            </a:r>
            <a:endParaRPr lang="en-US" sz="1600">
              <a:solidFill>
                <a:schemeClr val="tx1"/>
              </a:solidFill>
            </a:endParaRPr>
          </a:p>
        </p:txBody>
      </p:sp>
      <p:sp>
        <p:nvSpPr>
          <p:cNvPr id="265221" name="Rectangle 5"/>
          <p:cNvSpPr>
            <a:spLocks noChangeArrowheads="1"/>
          </p:cNvSpPr>
          <p:nvPr/>
        </p:nvSpPr>
        <p:spPr bwMode="auto">
          <a:xfrm>
            <a:off x="3886200" y="4572000"/>
            <a:ext cx="5105400" cy="1828800"/>
          </a:xfrm>
          <a:prstGeom prst="rect">
            <a:avLst/>
          </a:prstGeom>
          <a:noFill/>
          <a:ln w="12700">
            <a:solidFill>
              <a:srgbClr val="DC0081"/>
            </a:solidFill>
            <a:miter lim="800000"/>
            <a:headEnd/>
            <a:tailEnd/>
          </a:ln>
          <a:effectLst/>
        </p:spPr>
        <p:txBody>
          <a:bodyPr lIns="84138" tIns="41275" rIns="84138" bIns="41275"/>
          <a:lstStyle/>
          <a:p>
            <a:pPr marL="309563" indent="-309563" algn="l" defTabSz="825500">
              <a:lnSpc>
                <a:spcPct val="85000"/>
              </a:lnSpc>
              <a:spcBef>
                <a:spcPct val="20000"/>
              </a:spcBef>
              <a:spcAft>
                <a:spcPct val="20000"/>
              </a:spcAft>
              <a:buClr>
                <a:schemeClr val="hlink"/>
              </a:buClr>
              <a:buSzPct val="100000"/>
              <a:buFontTx/>
              <a:buChar char="•"/>
            </a:pPr>
            <a:r>
              <a:rPr lang="en-US" sz="1600" b="1">
                <a:solidFill>
                  <a:schemeClr val="tx1"/>
                </a:solidFill>
                <a:effectLst>
                  <a:outerShdw blurRad="38100" dist="38100" dir="2700000" algn="tl">
                    <a:srgbClr val="C0C0C0"/>
                  </a:outerShdw>
                </a:effectLst>
                <a:latin typeface="Arial" charset="0"/>
              </a:rPr>
              <a:t>SRM 1.1 and SRM 2.2</a:t>
            </a:r>
          </a:p>
          <a:p>
            <a:pPr marL="309563" indent="-309563" algn="l" defTabSz="825500">
              <a:lnSpc>
                <a:spcPct val="85000"/>
              </a:lnSpc>
              <a:spcBef>
                <a:spcPct val="20000"/>
              </a:spcBef>
              <a:spcAft>
                <a:spcPct val="20000"/>
              </a:spcAft>
              <a:buClr>
                <a:schemeClr val="hlink"/>
              </a:buClr>
              <a:buSzPct val="100000"/>
              <a:buFontTx/>
              <a:buChar char="•"/>
            </a:pPr>
            <a:r>
              <a:rPr lang="en-US" sz="1600" b="1">
                <a:solidFill>
                  <a:schemeClr val="tx1"/>
                </a:solidFill>
                <a:effectLst>
                  <a:outerShdw blurRad="38100" dist="38100" dir="2700000" algn="tl">
                    <a:srgbClr val="C0C0C0"/>
                  </a:outerShdw>
                </a:effectLst>
                <a:latin typeface="Arial" charset="0"/>
              </a:rPr>
              <a:t>Dynamic Space Management</a:t>
            </a:r>
          </a:p>
          <a:p>
            <a:pPr marL="309563" indent="-309563" algn="l" defTabSz="825500">
              <a:lnSpc>
                <a:spcPct val="85000"/>
              </a:lnSpc>
              <a:spcBef>
                <a:spcPct val="20000"/>
              </a:spcBef>
              <a:spcAft>
                <a:spcPct val="20000"/>
              </a:spcAft>
              <a:buClr>
                <a:schemeClr val="hlink"/>
              </a:buClr>
              <a:buSzPct val="100000"/>
              <a:buFontTx/>
              <a:buChar char="•"/>
            </a:pPr>
            <a:r>
              <a:rPr lang="en-US" sz="1600" b="1">
                <a:solidFill>
                  <a:schemeClr val="tx1"/>
                </a:solidFill>
                <a:effectLst>
                  <a:outerShdw blurRad="38100" dist="38100" dir="2700000" algn="tl">
                    <a:srgbClr val="C0C0C0"/>
                  </a:outerShdw>
                </a:effectLst>
                <a:latin typeface="Arial" charset="0"/>
              </a:rPr>
              <a:t>Request queuing and scheduling</a:t>
            </a:r>
          </a:p>
          <a:p>
            <a:pPr marL="309563" indent="-309563" algn="l" defTabSz="825500">
              <a:lnSpc>
                <a:spcPct val="85000"/>
              </a:lnSpc>
              <a:spcBef>
                <a:spcPct val="20000"/>
              </a:spcBef>
              <a:spcAft>
                <a:spcPct val="20000"/>
              </a:spcAft>
              <a:buClr>
                <a:schemeClr val="hlink"/>
              </a:buClr>
              <a:buSzPct val="100000"/>
              <a:buFontTx/>
              <a:buChar char="•"/>
            </a:pPr>
            <a:r>
              <a:rPr lang="en-US" sz="1600" b="1">
                <a:solidFill>
                  <a:schemeClr val="tx1"/>
                </a:solidFill>
                <a:effectLst>
                  <a:outerShdw blurRad="38100" dist="38100" dir="2700000" algn="tl">
                    <a:srgbClr val="C0C0C0"/>
                  </a:outerShdw>
                </a:effectLst>
                <a:latin typeface="Arial" charset="0"/>
              </a:rPr>
              <a:t>Load balancing</a:t>
            </a:r>
          </a:p>
          <a:p>
            <a:pPr marL="309563" indent="-309563" algn="l" defTabSz="825500">
              <a:lnSpc>
                <a:spcPct val="85000"/>
              </a:lnSpc>
              <a:spcBef>
                <a:spcPct val="20000"/>
              </a:spcBef>
              <a:spcAft>
                <a:spcPct val="20000"/>
              </a:spcAft>
              <a:buClr>
                <a:schemeClr val="hlink"/>
              </a:buClr>
              <a:buSzPct val="100000"/>
              <a:buFontTx/>
              <a:buChar char="•"/>
            </a:pPr>
            <a:r>
              <a:rPr lang="en-US" sz="1600" b="1">
                <a:solidFill>
                  <a:schemeClr val="tx1"/>
                </a:solidFill>
                <a:effectLst>
                  <a:outerShdw blurRad="38100" dist="38100" dir="2700000" algn="tl">
                    <a:srgbClr val="C0C0C0"/>
                  </a:outerShdw>
                </a:effectLst>
                <a:latin typeface="Arial" charset="0"/>
              </a:rPr>
              <a:t>Robust replication using SrmCopy functionality via SRM, (gsi)FTP and http protocols</a:t>
            </a:r>
            <a:endParaRPr lang="en-US" sz="1800" b="1">
              <a:solidFill>
                <a:schemeClr val="tx1"/>
              </a:solidFill>
              <a:effectLst>
                <a:outerShdw blurRad="38100" dist="38100" dir="2700000" algn="tl">
                  <a:srgbClr val="C0C0C0"/>
                </a:outerShdw>
              </a:effectLst>
              <a:latin typeface="Arial" charset="0"/>
            </a:endParaRPr>
          </a:p>
        </p:txBody>
      </p:sp>
      <p:pic>
        <p:nvPicPr>
          <p:cNvPr id="265223" name="Picture 7" descr="dCachePicture"/>
          <p:cNvPicPr>
            <a:picLocks noChangeAspect="1" noChangeArrowheads="1"/>
          </p:cNvPicPr>
          <p:nvPr/>
        </p:nvPicPr>
        <p:blipFill>
          <a:blip r:embed="rId2"/>
          <a:srcRect/>
          <a:stretch>
            <a:fillRect/>
          </a:stretch>
        </p:blipFill>
        <p:spPr bwMode="auto">
          <a:xfrm>
            <a:off x="3886200" y="990600"/>
            <a:ext cx="5029200" cy="3554413"/>
          </a:xfrm>
          <a:prstGeom prst="rect">
            <a:avLst/>
          </a:prstGeom>
          <a:noFill/>
        </p:spPr>
      </p:pic>
      <p:sp>
        <p:nvSpPr>
          <p:cNvPr id="6" name="TextBox 5"/>
          <p:cNvSpPr txBox="1"/>
          <p:nvPr/>
        </p:nvSpPr>
        <p:spPr>
          <a:xfrm>
            <a:off x="6705282" y="6400800"/>
            <a:ext cx="2133918" cy="230832"/>
          </a:xfrm>
          <a:prstGeom prst="rect">
            <a:avLst/>
          </a:prstGeom>
          <a:noFill/>
        </p:spPr>
        <p:txBody>
          <a:bodyPr wrap="none" rtlCol="0">
            <a:spAutoFit/>
          </a:bodyPr>
          <a:lstStyle/>
          <a:p>
            <a:r>
              <a:rPr lang="en-US" sz="900" dirty="0" smtClean="0">
                <a:solidFill>
                  <a:schemeClr val="accent4"/>
                </a:solidFill>
                <a:latin typeface="Verdana"/>
                <a:cs typeface="Verdana"/>
              </a:rPr>
              <a:t>Slide courtesy: </a:t>
            </a:r>
            <a:r>
              <a:rPr lang="en-US" sz="900" dirty="0" err="1" smtClean="0">
                <a:solidFill>
                  <a:schemeClr val="accent4"/>
                </a:solidFill>
                <a:latin typeface="Verdana"/>
                <a:cs typeface="Verdana"/>
              </a:rPr>
              <a:t>Timur</a:t>
            </a:r>
            <a:r>
              <a:rPr lang="en-US" sz="900" dirty="0" smtClean="0">
                <a:solidFill>
                  <a:schemeClr val="accent4"/>
                </a:solidFill>
                <a:latin typeface="Verdana"/>
                <a:cs typeface="Verdana"/>
              </a:rPr>
              <a:t> </a:t>
            </a:r>
            <a:r>
              <a:rPr lang="en-US" sz="900" dirty="0" err="1" smtClean="0">
                <a:solidFill>
                  <a:schemeClr val="accent4"/>
                </a:solidFill>
                <a:latin typeface="Verdana"/>
                <a:cs typeface="Verdana"/>
              </a:rPr>
              <a:t>Perelmutov</a:t>
            </a:r>
            <a:endParaRPr lang="en-US" sz="900" dirty="0">
              <a:solidFill>
                <a:schemeClr val="accent4"/>
              </a:solidFill>
              <a:latin typeface="Verdana"/>
              <a:cs typeface="Verdan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279F"/>
                </a:solidFill>
              </a:rPr>
              <a:t>Disk Pool Manager (DPM)</a:t>
            </a:r>
            <a:br>
              <a:rPr lang="en-US" sz="2400" dirty="0" smtClean="0">
                <a:solidFill>
                  <a:srgbClr val="00279F"/>
                </a:solidFill>
              </a:rPr>
            </a:br>
            <a:r>
              <a:rPr lang="en-US" sz="2400" dirty="0" smtClean="0">
                <a:solidFill>
                  <a:srgbClr val="00279F"/>
                </a:solidFill>
              </a:rPr>
              <a:t>CERN</a:t>
            </a:r>
            <a:endParaRPr lang="en-US" dirty="0"/>
          </a:p>
        </p:txBody>
      </p:sp>
      <p:sp>
        <p:nvSpPr>
          <p:cNvPr id="6" name="Content Placeholder 2"/>
          <p:cNvSpPr>
            <a:spLocks noGrp="1"/>
          </p:cNvSpPr>
          <p:nvPr>
            <p:ph idx="1"/>
          </p:nvPr>
        </p:nvSpPr>
        <p:spPr>
          <a:xfrm>
            <a:off x="304800" y="1143000"/>
            <a:ext cx="8589963" cy="5429250"/>
          </a:xfrm>
        </p:spPr>
        <p:txBody>
          <a:bodyPr/>
          <a:lstStyle/>
          <a:p>
            <a:r>
              <a:rPr lang="fr-CH" sz="2400" dirty="0" smtClean="0"/>
              <a:t>Objective</a:t>
            </a:r>
          </a:p>
          <a:p>
            <a:pPr lvl="1"/>
            <a:r>
              <a:rPr lang="fr-CH" sz="2000" dirty="0" smtClean="0"/>
              <a:t>Provide a reliable, secure and robust storage system</a:t>
            </a:r>
          </a:p>
          <a:p>
            <a:r>
              <a:rPr lang="fr-CH" sz="2400" dirty="0" smtClean="0"/>
              <a:t>Requirements</a:t>
            </a:r>
          </a:p>
          <a:p>
            <a:pPr lvl="1"/>
            <a:r>
              <a:rPr lang="fr-CH" sz="2000" dirty="0" smtClean="0"/>
              <a:t>Store a few hundreds of TB</a:t>
            </a:r>
          </a:p>
          <a:p>
            <a:pPr lvl="1"/>
            <a:r>
              <a:rPr lang="fr-CH" sz="2000" dirty="0" smtClean="0"/>
              <a:t>Easy to install and to manage</a:t>
            </a:r>
          </a:p>
          <a:p>
            <a:pPr lvl="1"/>
            <a:r>
              <a:rPr lang="fr-CH" sz="2000" dirty="0" smtClean="0"/>
              <a:t>Scalable storage system</a:t>
            </a:r>
          </a:p>
          <a:p>
            <a:pPr lvl="1"/>
            <a:r>
              <a:rPr lang="fr-CH" sz="2000" dirty="0" smtClean="0"/>
              <a:t>Interoperable with other SEs</a:t>
            </a:r>
          </a:p>
          <a:p>
            <a:r>
              <a:rPr lang="fr-CH" sz="2400" dirty="0" smtClean="0"/>
              <a:t>Production</a:t>
            </a:r>
          </a:p>
          <a:p>
            <a:pPr lvl="1"/>
            <a:r>
              <a:rPr lang="fr-CH" sz="2000" dirty="0" smtClean="0"/>
              <a:t>187 DPM installed</a:t>
            </a:r>
          </a:p>
          <a:p>
            <a:pPr lvl="1"/>
            <a:r>
              <a:rPr lang="fr-CH" sz="2000" dirty="0" smtClean="0"/>
              <a:t>224 supported VOs</a:t>
            </a:r>
          </a:p>
          <a:p>
            <a:pPr lvl="1"/>
            <a:r>
              <a:rPr lang="fr-CH" sz="2000" dirty="0" smtClean="0"/>
              <a:t>Biggest DPM : 200 TB </a:t>
            </a:r>
          </a:p>
          <a:p>
            <a:pPr lvl="1"/>
            <a:r>
              <a:rPr lang="fr-CH" sz="2000" dirty="0" smtClean="0"/>
              <a:t>Expanding to 400 TB</a:t>
            </a:r>
          </a:p>
        </p:txBody>
      </p:sp>
      <p:pic>
        <p:nvPicPr>
          <p:cNvPr id="7" name="Picture 5" descr="dpm_around.jpg"/>
          <p:cNvPicPr>
            <a:picLocks noChangeAspect="1"/>
          </p:cNvPicPr>
          <p:nvPr/>
        </p:nvPicPr>
        <p:blipFill>
          <a:blip r:embed="rId2"/>
          <a:srcRect/>
          <a:stretch>
            <a:fillRect/>
          </a:stretch>
        </p:blipFill>
        <p:spPr bwMode="auto">
          <a:xfrm>
            <a:off x="4711700" y="2971800"/>
            <a:ext cx="4229100" cy="2881312"/>
          </a:xfrm>
          <a:prstGeom prst="rect">
            <a:avLst/>
          </a:prstGeom>
          <a:noFill/>
          <a:ln w="9525">
            <a:noFill/>
            <a:miter lim="800000"/>
            <a:headEnd/>
            <a:tailEnd/>
          </a:ln>
        </p:spPr>
      </p:pic>
      <p:pic>
        <p:nvPicPr>
          <p:cNvPr id="8" name="Picture 6" descr="logo_3.jpg"/>
          <p:cNvPicPr>
            <a:picLocks noChangeAspect="1"/>
          </p:cNvPicPr>
          <p:nvPr/>
        </p:nvPicPr>
        <p:blipFill>
          <a:blip r:embed="rId3"/>
          <a:srcRect/>
          <a:stretch>
            <a:fillRect/>
          </a:stretch>
        </p:blipFill>
        <p:spPr bwMode="auto">
          <a:xfrm>
            <a:off x="6172200" y="1981200"/>
            <a:ext cx="1501775" cy="800100"/>
          </a:xfrm>
          <a:prstGeom prst="rect">
            <a:avLst/>
          </a:prstGeom>
          <a:noFill/>
          <a:ln w="9525">
            <a:noFill/>
            <a:miter lim="800000"/>
            <a:headEnd/>
            <a:tailEnd/>
          </a:ln>
        </p:spPr>
      </p:pic>
      <p:sp>
        <p:nvSpPr>
          <p:cNvPr id="9" name="TextBox 8"/>
          <p:cNvSpPr txBox="1"/>
          <p:nvPr/>
        </p:nvSpPr>
        <p:spPr>
          <a:xfrm>
            <a:off x="6553200" y="5867400"/>
            <a:ext cx="2218088" cy="784830"/>
          </a:xfrm>
          <a:prstGeom prst="rect">
            <a:avLst/>
          </a:prstGeom>
          <a:noFill/>
        </p:spPr>
        <p:txBody>
          <a:bodyPr wrap="none" rtlCol="0">
            <a:spAutoFit/>
          </a:bodyPr>
          <a:lstStyle/>
          <a:p>
            <a:r>
              <a:rPr lang="en-US" sz="900" dirty="0" smtClean="0">
                <a:solidFill>
                  <a:schemeClr val="accent4"/>
                </a:solidFill>
                <a:latin typeface="Verdana"/>
                <a:cs typeface="Verdana"/>
              </a:rPr>
              <a:t>Slide courtesy: Maarten </a:t>
            </a:r>
            <a:r>
              <a:rPr lang="en-US" sz="900" dirty="0" err="1" smtClean="0">
                <a:solidFill>
                  <a:schemeClr val="accent4"/>
                </a:solidFill>
                <a:latin typeface="Verdana"/>
                <a:cs typeface="Verdana"/>
              </a:rPr>
              <a:t>Litmaath</a:t>
            </a:r>
            <a:endParaRPr lang="en-US" sz="900" dirty="0" smtClean="0">
              <a:solidFill>
                <a:schemeClr val="accent4"/>
              </a:solidFill>
              <a:latin typeface="Verdana"/>
              <a:cs typeface="Verdana"/>
            </a:endParaRPr>
          </a:p>
          <a:p>
            <a:r>
              <a:rPr lang="en-US" sz="900" dirty="0" smtClean="0">
                <a:solidFill>
                  <a:schemeClr val="accent4"/>
                </a:solidFill>
                <a:latin typeface="Verdana"/>
                <a:cs typeface="Verdana"/>
              </a:rPr>
              <a:t>                       </a:t>
            </a:r>
            <a:r>
              <a:rPr lang="en-US" sz="900" dirty="0" err="1" smtClean="0">
                <a:solidFill>
                  <a:schemeClr val="accent4"/>
                </a:solidFill>
                <a:latin typeface="Verdana"/>
                <a:cs typeface="Verdana"/>
              </a:rPr>
              <a:t>Flavia</a:t>
            </a:r>
            <a:r>
              <a:rPr lang="en-US" sz="900" dirty="0" smtClean="0">
                <a:solidFill>
                  <a:schemeClr val="accent4"/>
                </a:solidFill>
                <a:latin typeface="Verdana"/>
                <a:cs typeface="Verdana"/>
              </a:rPr>
              <a:t> </a:t>
            </a:r>
            <a:r>
              <a:rPr lang="en-US" sz="900" dirty="0" err="1" smtClean="0">
                <a:solidFill>
                  <a:schemeClr val="accent4"/>
                </a:solidFill>
                <a:latin typeface="Verdana"/>
                <a:cs typeface="Verdana"/>
              </a:rPr>
              <a:t>Donno</a:t>
            </a:r>
            <a:endParaRPr lang="en-US" sz="900" dirty="0" smtClean="0">
              <a:solidFill>
                <a:schemeClr val="accent4"/>
              </a:solidFill>
              <a:latin typeface="Verdana"/>
              <a:cs typeface="Verdana"/>
            </a:endParaRPr>
          </a:p>
          <a:p>
            <a:r>
              <a:rPr lang="en-US" sz="900" dirty="0" smtClean="0">
                <a:solidFill>
                  <a:schemeClr val="accent4"/>
                </a:solidFill>
                <a:latin typeface="Verdana"/>
                <a:cs typeface="Verdana"/>
              </a:rPr>
              <a:t>                       </a:t>
            </a:r>
            <a:r>
              <a:rPr lang="en-US" sz="900" dirty="0" err="1" smtClean="0">
                <a:solidFill>
                  <a:schemeClr val="accent4"/>
                </a:solidFill>
                <a:latin typeface="Verdana"/>
                <a:cs typeface="Verdana"/>
              </a:rPr>
              <a:t>Akos</a:t>
            </a:r>
            <a:r>
              <a:rPr lang="en-US" sz="900" dirty="0" smtClean="0">
                <a:solidFill>
                  <a:schemeClr val="accent4"/>
                </a:solidFill>
                <a:latin typeface="Verdana"/>
                <a:cs typeface="Verdana"/>
              </a:rPr>
              <a:t> </a:t>
            </a:r>
            <a:r>
              <a:rPr lang="en-US" sz="900" dirty="0" err="1" smtClean="0">
                <a:solidFill>
                  <a:schemeClr val="accent4"/>
                </a:solidFill>
                <a:latin typeface="Verdana"/>
                <a:cs typeface="Verdana"/>
              </a:rPr>
              <a:t>Frohner</a:t>
            </a:r>
            <a:endParaRPr lang="en-US" sz="900" dirty="0" smtClean="0">
              <a:solidFill>
                <a:schemeClr val="accent4"/>
              </a:solidFill>
              <a:latin typeface="Verdana"/>
              <a:cs typeface="Verdana"/>
            </a:endParaRPr>
          </a:p>
          <a:p>
            <a:r>
              <a:rPr lang="en-US" sz="900" dirty="0" smtClean="0">
                <a:solidFill>
                  <a:schemeClr val="accent4"/>
                </a:solidFill>
                <a:latin typeface="Verdana"/>
                <a:cs typeface="Verdana"/>
              </a:rPr>
              <a:t>                       David Smith</a:t>
            </a:r>
          </a:p>
          <a:p>
            <a:r>
              <a:rPr lang="en-US" sz="900" dirty="0" smtClean="0">
                <a:solidFill>
                  <a:schemeClr val="accent4"/>
                </a:solidFill>
                <a:latin typeface="Verdana"/>
                <a:cs typeface="Verdana"/>
              </a:rPr>
              <a:t>                       Jean-Philippe Baud</a:t>
            </a:r>
            <a:endParaRPr lang="en-US" sz="900" dirty="0">
              <a:solidFill>
                <a:schemeClr val="accent4"/>
              </a:solidFill>
              <a:latin typeface="Verdana"/>
              <a:cs typeface="Verdan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sz="2400" dirty="0" smtClean="0">
                <a:solidFill>
                  <a:schemeClr val="tx1"/>
                </a:solidFill>
              </a:rPr>
              <a:t>DPM: technical aspects</a:t>
            </a:r>
            <a:endParaRPr lang="en-US" sz="2400" dirty="0"/>
          </a:p>
        </p:txBody>
      </p:sp>
      <p:sp>
        <p:nvSpPr>
          <p:cNvPr id="276483" name="Rectangle 3"/>
          <p:cNvSpPr>
            <a:spLocks noGrp="1" noChangeArrowheads="1"/>
          </p:cNvSpPr>
          <p:nvPr>
            <p:ph type="body" idx="1"/>
          </p:nvPr>
        </p:nvSpPr>
        <p:spPr>
          <a:xfrm>
            <a:off x="152400" y="1066800"/>
            <a:ext cx="3657600" cy="5410200"/>
          </a:xfrm>
          <a:noFill/>
          <a:ln>
            <a:solidFill>
              <a:schemeClr val="tx1"/>
            </a:solidFill>
          </a:ln>
        </p:spPr>
        <p:txBody>
          <a:bodyPr/>
          <a:lstStyle/>
          <a:p>
            <a:pPr>
              <a:lnSpc>
                <a:spcPct val="65000"/>
              </a:lnSpc>
            </a:pPr>
            <a:r>
              <a:rPr lang="en-US" sz="1600" dirty="0">
                <a:solidFill>
                  <a:schemeClr val="tx1"/>
                </a:solidFill>
              </a:rPr>
              <a:t>Manages storage on disks only</a:t>
            </a:r>
          </a:p>
          <a:p>
            <a:pPr>
              <a:lnSpc>
                <a:spcPct val="65000"/>
              </a:lnSpc>
            </a:pPr>
            <a:endParaRPr lang="fi-FI" sz="800" dirty="0">
              <a:solidFill>
                <a:schemeClr val="tx1"/>
              </a:solidFill>
            </a:endParaRPr>
          </a:p>
          <a:p>
            <a:pPr>
              <a:lnSpc>
                <a:spcPct val="65000"/>
              </a:lnSpc>
            </a:pPr>
            <a:r>
              <a:rPr lang="fi-FI" sz="1600" dirty="0">
                <a:solidFill>
                  <a:schemeClr val="tx1"/>
                </a:solidFill>
              </a:rPr>
              <a:t>Security</a:t>
            </a:r>
          </a:p>
          <a:p>
            <a:pPr lvl="1">
              <a:lnSpc>
                <a:spcPct val="65000"/>
              </a:lnSpc>
            </a:pPr>
            <a:r>
              <a:rPr lang="fi-FI" sz="1400" b="0" dirty="0">
                <a:solidFill>
                  <a:schemeClr val="tx1"/>
                </a:solidFill>
              </a:rPr>
              <a:t>GSI for authentication</a:t>
            </a:r>
          </a:p>
          <a:p>
            <a:pPr lvl="1">
              <a:lnSpc>
                <a:spcPct val="65000"/>
              </a:lnSpc>
            </a:pPr>
            <a:r>
              <a:rPr lang="fi-FI" sz="1400" b="0" dirty="0">
                <a:solidFill>
                  <a:schemeClr val="tx1"/>
                </a:solidFill>
              </a:rPr>
              <a:t>VOMS for authorization</a:t>
            </a:r>
          </a:p>
          <a:p>
            <a:pPr lvl="1">
              <a:lnSpc>
                <a:spcPct val="65000"/>
              </a:lnSpc>
            </a:pPr>
            <a:r>
              <a:rPr lang="fi-FI" sz="1400" b="0" dirty="0">
                <a:solidFill>
                  <a:schemeClr val="tx1"/>
                </a:solidFill>
              </a:rPr>
              <a:t>Standard POSIX permissions + ACLs based on user’s DN and VOMS roles</a:t>
            </a:r>
          </a:p>
          <a:p>
            <a:pPr>
              <a:lnSpc>
                <a:spcPct val="65000"/>
              </a:lnSpc>
            </a:pPr>
            <a:endParaRPr lang="fi-FI" sz="800" b="0" dirty="0">
              <a:solidFill>
                <a:schemeClr val="tx1"/>
              </a:solidFill>
              <a:effectLst/>
            </a:endParaRPr>
          </a:p>
          <a:p>
            <a:pPr>
              <a:lnSpc>
                <a:spcPct val="65000"/>
              </a:lnSpc>
            </a:pPr>
            <a:r>
              <a:rPr lang="fi-FI" sz="1600" dirty="0">
                <a:solidFill>
                  <a:schemeClr val="tx1"/>
                </a:solidFill>
              </a:rPr>
              <a:t>Virtual ids</a:t>
            </a:r>
          </a:p>
          <a:p>
            <a:pPr lvl="1">
              <a:lnSpc>
                <a:spcPct val="65000"/>
              </a:lnSpc>
            </a:pPr>
            <a:r>
              <a:rPr lang="fi-FI" sz="1400" b="0" dirty="0">
                <a:solidFill>
                  <a:schemeClr val="tx1"/>
                </a:solidFill>
              </a:rPr>
              <a:t>Accounts created on the fly</a:t>
            </a:r>
          </a:p>
          <a:p>
            <a:pPr>
              <a:lnSpc>
                <a:spcPct val="65000"/>
              </a:lnSpc>
            </a:pPr>
            <a:endParaRPr lang="fi-FI" sz="800" b="0" dirty="0">
              <a:solidFill>
                <a:schemeClr val="tx1"/>
              </a:solidFill>
              <a:effectLst/>
            </a:endParaRPr>
          </a:p>
          <a:p>
            <a:pPr>
              <a:lnSpc>
                <a:spcPct val="65000"/>
              </a:lnSpc>
            </a:pPr>
            <a:r>
              <a:rPr lang="fi-FI" sz="1600" dirty="0">
                <a:solidFill>
                  <a:schemeClr val="tx1"/>
                </a:solidFill>
              </a:rPr>
              <a:t>Full SRMv2.2 </a:t>
            </a:r>
            <a:r>
              <a:rPr lang="fi-FI" sz="1600" dirty="0" err="1" smtClean="0">
                <a:solidFill>
                  <a:schemeClr val="tx1"/>
                </a:solidFill>
              </a:rPr>
              <a:t>implementation</a:t>
            </a:r>
            <a:endParaRPr lang="fi-FI" sz="1600" dirty="0" smtClean="0">
              <a:solidFill>
                <a:schemeClr val="tx1"/>
              </a:solidFill>
            </a:endParaRPr>
          </a:p>
          <a:p>
            <a:pPr>
              <a:lnSpc>
                <a:spcPct val="65000"/>
              </a:lnSpc>
            </a:pPr>
            <a:endParaRPr lang="fi-FI" sz="800" dirty="0">
              <a:solidFill>
                <a:schemeClr val="tx1"/>
              </a:solidFill>
            </a:endParaRPr>
          </a:p>
          <a:p>
            <a:pPr>
              <a:lnSpc>
                <a:spcPct val="65000"/>
              </a:lnSpc>
            </a:pPr>
            <a:r>
              <a:rPr lang="fi-FI" sz="1600" dirty="0">
                <a:solidFill>
                  <a:schemeClr val="tx1"/>
                </a:solidFill>
              </a:rPr>
              <a:t>Standard disk pool manager capabilities</a:t>
            </a:r>
          </a:p>
          <a:p>
            <a:pPr lvl="1">
              <a:lnSpc>
                <a:spcPct val="65000"/>
              </a:lnSpc>
            </a:pPr>
            <a:r>
              <a:rPr lang="fi-FI" sz="1400" b="0" dirty="0">
                <a:solidFill>
                  <a:schemeClr val="tx1"/>
                </a:solidFill>
              </a:rPr>
              <a:t>Garbage collector</a:t>
            </a:r>
          </a:p>
          <a:p>
            <a:pPr lvl="1">
              <a:lnSpc>
                <a:spcPct val="65000"/>
              </a:lnSpc>
            </a:pPr>
            <a:r>
              <a:rPr lang="fi-FI" sz="1400" b="0" dirty="0">
                <a:solidFill>
                  <a:schemeClr val="tx1"/>
                </a:solidFill>
              </a:rPr>
              <a:t>Replication of hot files</a:t>
            </a:r>
          </a:p>
          <a:p>
            <a:pPr>
              <a:lnSpc>
                <a:spcPct val="65000"/>
              </a:lnSpc>
            </a:pPr>
            <a:endParaRPr lang="fi-FI" sz="800" dirty="0">
              <a:solidFill>
                <a:schemeClr val="tx1"/>
              </a:solidFill>
            </a:endParaRPr>
          </a:p>
          <a:p>
            <a:pPr>
              <a:lnSpc>
                <a:spcPct val="65000"/>
              </a:lnSpc>
            </a:pPr>
            <a:r>
              <a:rPr lang="fi-FI" sz="1600" dirty="0">
                <a:solidFill>
                  <a:schemeClr val="tx1"/>
                </a:solidFill>
              </a:rPr>
              <a:t>Transfer protocols</a:t>
            </a:r>
          </a:p>
          <a:p>
            <a:pPr lvl="1">
              <a:lnSpc>
                <a:spcPct val="65000"/>
              </a:lnSpc>
            </a:pPr>
            <a:r>
              <a:rPr lang="fi-FI" sz="1400" b="0" dirty="0" smtClean="0">
                <a:solidFill>
                  <a:schemeClr val="tx1"/>
                </a:solidFill>
              </a:rPr>
              <a:t>GridFTP (v1 and v2)</a:t>
            </a:r>
            <a:endParaRPr lang="fi-FI" sz="1400" b="0" dirty="0">
              <a:solidFill>
                <a:schemeClr val="tx1"/>
              </a:solidFill>
            </a:endParaRPr>
          </a:p>
          <a:p>
            <a:pPr lvl="1">
              <a:lnSpc>
                <a:spcPct val="65000"/>
              </a:lnSpc>
            </a:pPr>
            <a:r>
              <a:rPr lang="fi-FI" sz="1400" b="0" dirty="0">
                <a:solidFill>
                  <a:schemeClr val="tx1"/>
                </a:solidFill>
              </a:rPr>
              <a:t>Secure </a:t>
            </a:r>
            <a:r>
              <a:rPr lang="fi-FI" sz="1400" b="0" dirty="0" smtClean="0">
                <a:solidFill>
                  <a:schemeClr val="tx1"/>
                </a:solidFill>
              </a:rPr>
              <a:t>RFIO</a:t>
            </a:r>
          </a:p>
          <a:p>
            <a:pPr lvl="1">
              <a:lnSpc>
                <a:spcPct val="65000"/>
              </a:lnSpc>
            </a:pPr>
            <a:r>
              <a:rPr lang="fi-FI" sz="1400" b="0" dirty="0" smtClean="0">
                <a:solidFill>
                  <a:schemeClr val="tx1"/>
                </a:solidFill>
              </a:rPr>
              <a:t>https</a:t>
            </a:r>
          </a:p>
          <a:p>
            <a:pPr lvl="1">
              <a:lnSpc>
                <a:spcPct val="65000"/>
              </a:lnSpc>
            </a:pPr>
            <a:r>
              <a:rPr lang="fi-FI" sz="1400" b="0" dirty="0" smtClean="0">
                <a:solidFill>
                  <a:schemeClr val="tx1"/>
                </a:solidFill>
              </a:rPr>
              <a:t>xroot</a:t>
            </a:r>
            <a:endParaRPr lang="fi-FI" sz="1400" b="0" dirty="0">
              <a:solidFill>
                <a:schemeClr val="tx1"/>
              </a:solidFill>
            </a:endParaRPr>
          </a:p>
          <a:p>
            <a:pPr lvl="1">
              <a:lnSpc>
                <a:spcPct val="65000"/>
              </a:lnSpc>
            </a:pPr>
            <a:endParaRPr lang="fi-FI" sz="800" dirty="0">
              <a:solidFill>
                <a:schemeClr val="tx1"/>
              </a:solidFill>
            </a:endParaRPr>
          </a:p>
          <a:p>
            <a:pPr>
              <a:lnSpc>
                <a:spcPct val="65000"/>
              </a:lnSpc>
            </a:pPr>
            <a:r>
              <a:rPr lang="fi-FI" sz="1600" dirty="0" smtClean="0"/>
              <a:t>Works on Linux 32/64 </a:t>
            </a:r>
            <a:r>
              <a:rPr lang="fi-FI" sz="1600" dirty="0" err="1" smtClean="0"/>
              <a:t>bits</a:t>
            </a:r>
            <a:r>
              <a:rPr lang="fi-FI" sz="1600" dirty="0" smtClean="0"/>
              <a:t>, </a:t>
            </a:r>
            <a:r>
              <a:rPr lang="fi-FI" sz="1600" dirty="0" err="1" smtClean="0"/>
              <a:t>MacOSX</a:t>
            </a:r>
            <a:r>
              <a:rPr lang="fi-FI" sz="1600" dirty="0" smtClean="0"/>
              <a:t> and </a:t>
            </a:r>
            <a:r>
              <a:rPr lang="fi-FI" sz="1600" dirty="0" err="1" smtClean="0"/>
              <a:t>OpenSolaris</a:t>
            </a:r>
            <a:r>
              <a:rPr lang="fi-FI" sz="1600" dirty="0" smtClean="0"/>
              <a:t> 10</a:t>
            </a:r>
            <a:endParaRPr lang="fi-FI" sz="1600" b="0" dirty="0">
              <a:solidFill>
                <a:schemeClr val="tx1"/>
              </a:solidFill>
            </a:endParaRPr>
          </a:p>
        </p:txBody>
      </p:sp>
      <p:sp>
        <p:nvSpPr>
          <p:cNvPr id="276485" name="Rectangle 5"/>
          <p:cNvSpPr>
            <a:spLocks noChangeArrowheads="1"/>
          </p:cNvSpPr>
          <p:nvPr/>
        </p:nvSpPr>
        <p:spPr bwMode="auto">
          <a:xfrm>
            <a:off x="3810000" y="4953000"/>
            <a:ext cx="5257800" cy="1524000"/>
          </a:xfrm>
          <a:prstGeom prst="rect">
            <a:avLst/>
          </a:prstGeom>
          <a:noFill/>
          <a:ln w="12700">
            <a:solidFill>
              <a:schemeClr val="tx1"/>
            </a:solidFill>
            <a:miter lim="800000"/>
            <a:headEnd/>
            <a:tailEnd/>
          </a:ln>
          <a:effectLst/>
        </p:spPr>
        <p:txBody>
          <a:bodyPr lIns="84138" tIns="41275" rIns="84138" bIns="41275"/>
          <a:lstStyle/>
          <a:p>
            <a:pPr marL="309563" indent="-309563" algn="l" defTabSz="825500">
              <a:lnSpc>
                <a:spcPct val="85000"/>
              </a:lnSpc>
              <a:spcBef>
                <a:spcPct val="20000"/>
              </a:spcBef>
              <a:spcAft>
                <a:spcPct val="20000"/>
              </a:spcAft>
              <a:buClr>
                <a:schemeClr val="hlink"/>
              </a:buClr>
              <a:buSzPct val="100000"/>
              <a:buFontTx/>
              <a:buChar char="•"/>
            </a:pPr>
            <a:r>
              <a:rPr lang="fi-FI" sz="1600" b="1" dirty="0">
                <a:solidFill>
                  <a:schemeClr val="tx1"/>
                </a:solidFill>
                <a:effectLst>
                  <a:outerShdw blurRad="38100" dist="38100" dir="2700000" algn="tl">
                    <a:srgbClr val="C0C0C0"/>
                  </a:outerShdw>
                </a:effectLst>
                <a:latin typeface="Arial" charset="0"/>
              </a:rPr>
              <a:t>Supported database backends</a:t>
            </a:r>
          </a:p>
          <a:p>
            <a:pPr marL="671513" lvl="1" indent="-247650" algn="l" defTabSz="825500">
              <a:lnSpc>
                <a:spcPct val="85000"/>
              </a:lnSpc>
              <a:spcBef>
                <a:spcPct val="10000"/>
              </a:spcBef>
              <a:spcAft>
                <a:spcPct val="10000"/>
              </a:spcAft>
              <a:buClr>
                <a:schemeClr val="hlink"/>
              </a:buClr>
              <a:buSzPct val="100000"/>
              <a:buFontTx/>
              <a:buChar char="•"/>
            </a:pPr>
            <a:r>
              <a:rPr lang="fi-FI" sz="1400" dirty="0" err="1" smtClean="0">
                <a:solidFill>
                  <a:schemeClr val="tx1"/>
                </a:solidFill>
                <a:latin typeface="Arial" charset="0"/>
              </a:rPr>
              <a:t>MySQL</a:t>
            </a:r>
            <a:r>
              <a:rPr lang="fi-FI" sz="1400" dirty="0" smtClean="0">
                <a:solidFill>
                  <a:schemeClr val="tx1"/>
                </a:solidFill>
                <a:latin typeface="Arial" charset="0"/>
              </a:rPr>
              <a:t>, </a:t>
            </a:r>
            <a:r>
              <a:rPr lang="fi-FI" sz="1400" dirty="0" err="1" smtClean="0">
                <a:solidFill>
                  <a:schemeClr val="tx1"/>
                </a:solidFill>
                <a:latin typeface="Arial" charset="0"/>
              </a:rPr>
              <a:t>Postgres</a:t>
            </a:r>
            <a:r>
              <a:rPr lang="fi-FI" sz="1400" dirty="0" smtClean="0">
                <a:solidFill>
                  <a:schemeClr val="tx1"/>
                </a:solidFill>
                <a:latin typeface="Arial" charset="0"/>
              </a:rPr>
              <a:t>, Oracle</a:t>
            </a:r>
          </a:p>
          <a:p>
            <a:pPr marL="214313" indent="-247650" defTabSz="825500">
              <a:lnSpc>
                <a:spcPct val="85000"/>
              </a:lnSpc>
              <a:spcBef>
                <a:spcPct val="10000"/>
              </a:spcBef>
              <a:spcAft>
                <a:spcPct val="10000"/>
              </a:spcAft>
              <a:buClr>
                <a:schemeClr val="hlink"/>
              </a:buClr>
              <a:buSzPct val="100000"/>
              <a:buFontTx/>
              <a:buChar char="•"/>
            </a:pPr>
            <a:r>
              <a:rPr lang="fi-FI" sz="1600" b="1" dirty="0" smtClean="0">
                <a:solidFill>
                  <a:schemeClr val="tx1"/>
                </a:solidFill>
                <a:latin typeface="Arial" charset="0"/>
              </a:rPr>
              <a:t> Support for IPv6</a:t>
            </a:r>
          </a:p>
          <a:p>
            <a:pPr marL="309563" indent="-309563" algn="l" defTabSz="825500">
              <a:lnSpc>
                <a:spcPct val="85000"/>
              </a:lnSpc>
              <a:spcBef>
                <a:spcPct val="20000"/>
              </a:spcBef>
              <a:spcAft>
                <a:spcPct val="20000"/>
              </a:spcAft>
              <a:buClr>
                <a:schemeClr val="hlink"/>
              </a:buClr>
              <a:buSzPct val="100000"/>
              <a:buFontTx/>
              <a:buChar char="•"/>
            </a:pPr>
            <a:r>
              <a:rPr lang="fi-FI" sz="1600" b="1" dirty="0">
                <a:solidFill>
                  <a:schemeClr val="tx1"/>
                </a:solidFill>
                <a:effectLst>
                  <a:outerShdw blurRad="38100" dist="38100" dir="2700000" algn="tl">
                    <a:srgbClr val="C0C0C0"/>
                  </a:outerShdw>
                </a:effectLst>
                <a:latin typeface="Arial" charset="0"/>
              </a:rPr>
              <a:t>High availability</a:t>
            </a:r>
          </a:p>
          <a:p>
            <a:pPr marL="671513" lvl="1" indent="-247650" defTabSz="825500">
              <a:lnSpc>
                <a:spcPct val="85000"/>
              </a:lnSpc>
              <a:spcBef>
                <a:spcPct val="10000"/>
              </a:spcBef>
              <a:spcAft>
                <a:spcPct val="10000"/>
              </a:spcAft>
              <a:buClr>
                <a:schemeClr val="hlink"/>
              </a:buClr>
              <a:buSzPct val="100000"/>
              <a:buFontTx/>
              <a:buChar char="•"/>
            </a:pPr>
            <a:r>
              <a:rPr lang="fi-FI" sz="1400" dirty="0">
                <a:solidFill>
                  <a:schemeClr val="tx1"/>
                </a:solidFill>
                <a:latin typeface="Arial" charset="0"/>
              </a:rPr>
              <a:t>All </a:t>
            </a:r>
            <a:r>
              <a:rPr lang="fi-FI" sz="1400" dirty="0" smtClean="0">
                <a:solidFill>
                  <a:schemeClr val="tx1"/>
                </a:solidFill>
                <a:latin typeface="Arial" charset="0"/>
              </a:rPr>
              <a:t>services except DPM daemon can </a:t>
            </a:r>
            <a:r>
              <a:rPr lang="fi-FI" sz="1400" dirty="0">
                <a:solidFill>
                  <a:schemeClr val="tx1"/>
                </a:solidFill>
                <a:latin typeface="Arial" charset="0"/>
              </a:rPr>
              <a:t>be </a:t>
            </a:r>
            <a:r>
              <a:rPr lang="fi-FI" sz="1400" u="sng" dirty="0">
                <a:solidFill>
                  <a:schemeClr val="tx1"/>
                </a:solidFill>
                <a:uFill>
                  <a:solidFill>
                    <a:schemeClr val="tx1"/>
                  </a:solidFill>
                </a:uFill>
                <a:latin typeface="Arial" charset="0"/>
              </a:rPr>
              <a:t>load </a:t>
            </a:r>
            <a:r>
              <a:rPr lang="fi-FI" sz="1400" u="sng" dirty="0" smtClean="0">
                <a:solidFill>
                  <a:schemeClr val="tx1"/>
                </a:solidFill>
                <a:uFill>
                  <a:solidFill>
                    <a:schemeClr val="tx1"/>
                  </a:solidFill>
                </a:uFill>
                <a:latin typeface="Arial" charset="0"/>
              </a:rPr>
              <a:t>balanced</a:t>
            </a:r>
            <a:endParaRPr lang="fi-FI" sz="1400" u="sng" dirty="0">
              <a:solidFill>
                <a:schemeClr val="tx1"/>
              </a:solidFill>
              <a:uFill>
                <a:solidFill>
                  <a:schemeClr val="tx1"/>
                </a:solidFill>
              </a:uFill>
              <a:latin typeface="Arial" charset="0"/>
            </a:endParaRPr>
          </a:p>
          <a:p>
            <a:pPr marL="671513" lvl="1" indent="-247650" algn="l" defTabSz="825500">
              <a:lnSpc>
                <a:spcPct val="85000"/>
              </a:lnSpc>
              <a:spcBef>
                <a:spcPct val="10000"/>
              </a:spcBef>
              <a:spcAft>
                <a:spcPct val="10000"/>
              </a:spcAft>
              <a:buClr>
                <a:schemeClr val="hlink"/>
              </a:buClr>
              <a:buSzPct val="100000"/>
              <a:buFontTx/>
              <a:buChar char="•"/>
            </a:pPr>
            <a:r>
              <a:rPr lang="fi-FI" sz="1400" u="sng" dirty="0">
                <a:solidFill>
                  <a:schemeClr val="tx1"/>
                </a:solidFill>
                <a:latin typeface="Arial" charset="0"/>
              </a:rPr>
              <a:t>Resilient:</a:t>
            </a:r>
            <a:r>
              <a:rPr lang="fi-FI" sz="1400" dirty="0">
                <a:solidFill>
                  <a:schemeClr val="tx1"/>
                </a:solidFill>
                <a:latin typeface="Arial" charset="0"/>
              </a:rPr>
              <a:t> all states are kept in the DB at all times</a:t>
            </a:r>
            <a:endParaRPr lang="en-US" sz="1400" dirty="0">
              <a:solidFill>
                <a:schemeClr val="tx1"/>
              </a:solidFill>
              <a:latin typeface="Arial" charset="0"/>
            </a:endParaRPr>
          </a:p>
        </p:txBody>
      </p:sp>
      <p:pic>
        <p:nvPicPr>
          <p:cNvPr id="6" name="Picture 18" descr="dpm_arch1.JPG"/>
          <p:cNvPicPr>
            <a:picLocks noChangeAspect="1"/>
          </p:cNvPicPr>
          <p:nvPr/>
        </p:nvPicPr>
        <p:blipFill>
          <a:blip r:embed="rId2"/>
          <a:srcRect/>
          <a:stretch>
            <a:fillRect/>
          </a:stretch>
        </p:blipFill>
        <p:spPr bwMode="auto">
          <a:xfrm>
            <a:off x="3860310" y="1104901"/>
            <a:ext cx="5283690"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sz="2400" dirty="0" smtClean="0">
                <a:solidFill>
                  <a:schemeClr val="tx1"/>
                </a:solidFill>
              </a:rPr>
              <a:t>DPM: user’s point of view</a:t>
            </a:r>
            <a:endParaRPr lang="en-US" sz="2400" dirty="0"/>
          </a:p>
        </p:txBody>
      </p:sp>
      <p:pic>
        <p:nvPicPr>
          <p:cNvPr id="7" name="Picture 29" descr="dpm_view1.JPG"/>
          <p:cNvPicPr>
            <a:picLocks noChangeAspect="1"/>
          </p:cNvPicPr>
          <p:nvPr/>
        </p:nvPicPr>
        <p:blipFill>
          <a:blip r:embed="rId2"/>
          <a:srcRect/>
          <a:stretch>
            <a:fillRect/>
          </a:stretch>
        </p:blipFill>
        <p:spPr bwMode="auto">
          <a:xfrm>
            <a:off x="1671638" y="1173163"/>
            <a:ext cx="7396162" cy="4557712"/>
          </a:xfrm>
          <a:prstGeom prst="rect">
            <a:avLst/>
          </a:prstGeom>
          <a:noFill/>
          <a:ln w="9525">
            <a:noFill/>
            <a:miter lim="800000"/>
            <a:headEnd/>
            <a:tailEnd/>
          </a:ln>
        </p:spPr>
      </p:pic>
      <p:sp>
        <p:nvSpPr>
          <p:cNvPr id="10" name="Rectangle 23"/>
          <p:cNvSpPr>
            <a:spLocks noChangeArrowheads="1"/>
          </p:cNvSpPr>
          <p:nvPr/>
        </p:nvSpPr>
        <p:spPr bwMode="auto">
          <a:xfrm>
            <a:off x="152400" y="3276600"/>
            <a:ext cx="8220075" cy="3124200"/>
          </a:xfrm>
          <a:prstGeom prst="rect">
            <a:avLst/>
          </a:prstGeom>
          <a:noFill/>
          <a:ln w="9525">
            <a:noFill/>
            <a:miter lim="800000"/>
            <a:headEnd/>
            <a:tailEnd/>
          </a:ln>
        </p:spPr>
        <p:txBody>
          <a:bodyPr/>
          <a:lstStyle/>
          <a:p>
            <a:pPr marL="342900" marR="0" lvl="0" indent="-342900" defTabSz="914400" eaLnBrk="0" fontAlgn="auto" latinLnBrk="0" hangingPunct="0">
              <a:lnSpc>
                <a:spcPct val="100000"/>
              </a:lnSpc>
              <a:spcBef>
                <a:spcPts val="0"/>
              </a:spcBef>
              <a:spcAft>
                <a:spcPts val="0"/>
              </a:spcAft>
              <a:buClr>
                <a:srgbClr val="F1AF00"/>
              </a:buClr>
              <a:buSzTx/>
              <a:buFont typeface="Arial" pitchFamily="34" charset="0"/>
              <a:buChar char="•"/>
              <a:tabLst/>
              <a:defRPr/>
            </a:pPr>
            <a:r>
              <a:rPr kumimoji="0" lang="en-US" sz="1800" b="1" i="0" u="none" strike="noStrike" kern="0" cap="none" spc="0" normalizeH="0" baseline="0" noProof="0" dirty="0" smtClean="0">
                <a:ln>
                  <a:noFill/>
                </a:ln>
                <a:solidFill>
                  <a:schemeClr val="accent4"/>
                </a:solidFill>
                <a:effectLst/>
                <a:uLnTx/>
                <a:uFillTx/>
              </a:rPr>
              <a:t>DPM Name Server</a:t>
            </a:r>
          </a:p>
          <a:p>
            <a:pPr marL="800100" marR="0" lvl="1" indent="-342900" defTabSz="914400" eaLnBrk="0" fontAlgn="auto" latinLnBrk="0" hangingPunct="0">
              <a:lnSpc>
                <a:spcPct val="100000"/>
              </a:lnSpc>
              <a:spcBef>
                <a:spcPts val="0"/>
              </a:spcBef>
              <a:spcAft>
                <a:spcPts val="0"/>
              </a:spcAft>
              <a:buClr>
                <a:srgbClr val="F1AF00"/>
              </a:buClr>
              <a:buSzTx/>
              <a:buFont typeface="Wingdings" pitchFamily="1" charset="2"/>
              <a:buChar char="ü"/>
              <a:tabLst/>
              <a:defRPr/>
            </a:pPr>
            <a:r>
              <a:rPr kumimoji="0" lang="en-US" sz="1700" b="0" i="0" u="none" strike="noStrike" kern="0" cap="none" spc="0" normalizeH="0" baseline="0" noProof="0" dirty="0" smtClean="0">
                <a:ln>
                  <a:noFill/>
                </a:ln>
                <a:solidFill>
                  <a:schemeClr val="accent4"/>
                </a:solidFill>
                <a:effectLst/>
                <a:uLnTx/>
                <a:uFillTx/>
              </a:rPr>
              <a:t>Namespace, Authorization, file location</a:t>
            </a:r>
          </a:p>
          <a:p>
            <a:pPr marL="342900" marR="0" lvl="0" indent="-342900" defTabSz="914400" eaLnBrk="0" fontAlgn="auto" latinLnBrk="0" hangingPunct="0">
              <a:lnSpc>
                <a:spcPct val="100000"/>
              </a:lnSpc>
              <a:spcBef>
                <a:spcPts val="0"/>
              </a:spcBef>
              <a:spcAft>
                <a:spcPts val="0"/>
              </a:spcAft>
              <a:buClr>
                <a:srgbClr val="F1AF00"/>
              </a:buClr>
              <a:buSzTx/>
              <a:buFont typeface="Arial" pitchFamily="34" charset="0"/>
              <a:buChar char="•"/>
              <a:tabLst/>
              <a:defRPr/>
            </a:pPr>
            <a:r>
              <a:rPr kumimoji="0" lang="en-US" sz="1800" b="1" i="0" u="none" strike="noStrike" kern="0" cap="none" spc="0" normalizeH="0" baseline="0" noProof="0" dirty="0" smtClean="0">
                <a:ln>
                  <a:noFill/>
                </a:ln>
                <a:solidFill>
                  <a:schemeClr val="accent4"/>
                </a:solidFill>
                <a:effectLst/>
                <a:uLnTx/>
                <a:uFillTx/>
              </a:rPr>
              <a:t>Disk Servers</a:t>
            </a:r>
          </a:p>
          <a:p>
            <a:pPr marL="800100" marR="0" lvl="1" indent="-342900" defTabSz="914400" eaLnBrk="0" fontAlgn="auto" latinLnBrk="0" hangingPunct="0">
              <a:lnSpc>
                <a:spcPct val="100000"/>
              </a:lnSpc>
              <a:spcBef>
                <a:spcPts val="0"/>
              </a:spcBef>
              <a:spcAft>
                <a:spcPts val="0"/>
              </a:spcAft>
              <a:buClr>
                <a:srgbClr val="F1AF00"/>
              </a:buClr>
              <a:buSzTx/>
              <a:buFont typeface="Wingdings" pitchFamily="1" charset="2"/>
              <a:buChar char="ü"/>
              <a:tabLst/>
              <a:defRPr/>
            </a:pPr>
            <a:r>
              <a:rPr kumimoji="0" lang="en-US" sz="1700" b="0" i="0" u="none" strike="noStrike" kern="0" cap="none" spc="0" normalizeH="0" baseline="0" noProof="0" dirty="0" smtClean="0">
                <a:ln>
                  <a:noFill/>
                </a:ln>
                <a:solidFill>
                  <a:schemeClr val="accent4"/>
                </a:solidFill>
                <a:effectLst/>
                <a:uLnTx/>
                <a:uFillTx/>
              </a:rPr>
              <a:t>Physical files</a:t>
            </a:r>
          </a:p>
          <a:p>
            <a:pPr marL="800100" lvl="1" indent="-342900" fontAlgn="auto">
              <a:spcBef>
                <a:spcPts val="0"/>
              </a:spcBef>
              <a:spcAft>
                <a:spcPts val="0"/>
              </a:spcAft>
              <a:buClr>
                <a:srgbClr val="F1AF00"/>
              </a:buClr>
              <a:buFont typeface="Wingdings" pitchFamily="1" charset="2"/>
              <a:buChar char="ü"/>
              <a:defRPr/>
            </a:pPr>
            <a:r>
              <a:rPr lang="en-US" sz="1600" kern="0" dirty="0" smtClean="0">
                <a:solidFill>
                  <a:schemeClr val="accent4"/>
                </a:solidFill>
              </a:rPr>
              <a:t>Direct data transfer from/to disk server (no bottleneck)</a:t>
            </a:r>
          </a:p>
          <a:p>
            <a:pPr marL="800100" lvl="1" indent="-342900" fontAlgn="auto">
              <a:spcBef>
                <a:spcPts val="0"/>
              </a:spcBef>
              <a:spcAft>
                <a:spcPts val="0"/>
              </a:spcAft>
              <a:buClr>
                <a:srgbClr val="F1AF00"/>
              </a:buClr>
              <a:buFont typeface="Wingdings" pitchFamily="1" charset="2"/>
              <a:buChar char="ü"/>
              <a:defRPr/>
            </a:pPr>
            <a:r>
              <a:rPr lang="en-US" sz="1700" kern="0" dirty="0" smtClean="0">
                <a:solidFill>
                  <a:schemeClr val="accent4"/>
                </a:solidFill>
              </a:rPr>
              <a:t>Supports rfio, gridftp, xrootd and http(s)</a:t>
            </a:r>
          </a:p>
          <a:p>
            <a:pPr marL="342900" marR="0" lvl="0" indent="-342900" defTabSz="914400" eaLnBrk="0" fontAlgn="auto" latinLnBrk="0" hangingPunct="0">
              <a:lnSpc>
                <a:spcPct val="100000"/>
              </a:lnSpc>
              <a:spcBef>
                <a:spcPts val="0"/>
              </a:spcBef>
              <a:spcAft>
                <a:spcPts val="0"/>
              </a:spcAft>
              <a:buClr>
                <a:srgbClr val="F1AF00"/>
              </a:buClr>
              <a:buSzTx/>
              <a:buFont typeface="Arial" pitchFamily="34" charset="0"/>
              <a:buChar char="•"/>
              <a:tabLst/>
              <a:defRPr/>
            </a:pPr>
            <a:r>
              <a:rPr kumimoji="0" lang="en-US" sz="1800" b="1" i="0" u="none" strike="noStrike" kern="0" cap="none" spc="0" normalizeH="0" baseline="0" noProof="0" dirty="0" smtClean="0">
                <a:ln>
                  <a:noFill/>
                </a:ln>
                <a:solidFill>
                  <a:schemeClr val="accent4"/>
                </a:solidFill>
                <a:effectLst/>
                <a:uLnTx/>
                <a:uFillTx/>
              </a:rPr>
              <a:t>Supports SRM</a:t>
            </a:r>
          </a:p>
          <a:p>
            <a:pPr marL="800100" marR="0" lvl="1" indent="-342900" defTabSz="914400" eaLnBrk="0" fontAlgn="auto" latinLnBrk="0" hangingPunct="0">
              <a:lnSpc>
                <a:spcPct val="100000"/>
              </a:lnSpc>
              <a:spcBef>
                <a:spcPts val="0"/>
              </a:spcBef>
              <a:spcAft>
                <a:spcPts val="0"/>
              </a:spcAft>
              <a:buClr>
                <a:srgbClr val="F1AF00"/>
              </a:buClr>
              <a:buSzTx/>
              <a:buFont typeface="Wingdings" pitchFamily="1" charset="2"/>
              <a:buChar char="ü"/>
              <a:tabLst/>
              <a:defRPr/>
            </a:pPr>
            <a:r>
              <a:rPr kumimoji="0" lang="en-US" sz="1700" b="0" i="0" u="none" strike="noStrike" kern="0" cap="none" spc="0" normalizeH="0" baseline="0" noProof="0" dirty="0" smtClean="0">
                <a:ln>
                  <a:noFill/>
                </a:ln>
                <a:solidFill>
                  <a:schemeClr val="accent4"/>
                </a:solidFill>
                <a:effectLst/>
                <a:uLnTx/>
                <a:uFillTx/>
              </a:rPr>
              <a:t>SRM-1.1, 2.2 (since  April, 2007)</a:t>
            </a:r>
          </a:p>
          <a:p>
            <a:pPr marL="342900" lvl="0" indent="-342900" fontAlgn="auto">
              <a:spcBef>
                <a:spcPts val="0"/>
              </a:spcBef>
              <a:spcAft>
                <a:spcPts val="0"/>
              </a:spcAft>
              <a:buClr>
                <a:srgbClr val="F1AF00"/>
              </a:buClr>
              <a:buFont typeface="Arial" pitchFamily="34" charset="0"/>
              <a:buChar char="•"/>
              <a:defRPr/>
            </a:pPr>
            <a:r>
              <a:rPr kumimoji="0" lang="en-US" sz="1800" b="1" i="0" u="none" strike="noStrike" kern="0" cap="none" spc="0" normalizeH="0" baseline="0" noProof="0" dirty="0" smtClean="0">
                <a:ln>
                  <a:noFill/>
                </a:ln>
                <a:solidFill>
                  <a:schemeClr val="accent4"/>
                </a:solidFill>
                <a:effectLst/>
                <a:uLnTx/>
                <a:uFillTx/>
              </a:rPr>
              <a:t>Support DICOM </a:t>
            </a:r>
            <a:r>
              <a:rPr lang="en-US" sz="1800" b="1" kern="0" dirty="0" smtClean="0">
                <a:solidFill>
                  <a:schemeClr val="accent4"/>
                </a:solidFill>
              </a:rPr>
              <a:t>backend for Biomed VOs</a:t>
            </a:r>
          </a:p>
          <a:p>
            <a:pPr marL="800100" lvl="1" indent="-342900" fontAlgn="auto">
              <a:spcBef>
                <a:spcPts val="0"/>
              </a:spcBef>
              <a:spcAft>
                <a:spcPts val="0"/>
              </a:spcAft>
              <a:buClr>
                <a:srgbClr val="F1AF00"/>
              </a:buClr>
              <a:buFont typeface="Wingdings" pitchFamily="1" charset="2"/>
              <a:buChar char="ü"/>
              <a:defRPr/>
            </a:pPr>
            <a:r>
              <a:rPr lang="en-US" sz="1700" kern="0" dirty="0" smtClean="0">
                <a:solidFill>
                  <a:schemeClr val="accent4"/>
                </a:solidFill>
              </a:rPr>
              <a:t>Encryption of DICOM files on the fly + local decryption</a:t>
            </a:r>
          </a:p>
          <a:p>
            <a:pPr marL="800100" lvl="1" indent="-342900" fontAlgn="auto">
              <a:spcBef>
                <a:spcPts val="0"/>
              </a:spcBef>
              <a:spcAft>
                <a:spcPts val="0"/>
              </a:spcAft>
              <a:buClr>
                <a:srgbClr val="F1AF00"/>
              </a:buClr>
              <a:buFont typeface="Wingdings" pitchFamily="1" charset="2"/>
              <a:buChar char="ü"/>
              <a:defRPr/>
            </a:pPr>
            <a:r>
              <a:rPr lang="en-US" sz="1700" kern="0" dirty="0" smtClean="0">
                <a:solidFill>
                  <a:schemeClr val="accent4"/>
                </a:solidFill>
              </a:rPr>
              <a:t>Use of GFAL and Hydra to get and decrypt the file</a:t>
            </a:r>
          </a:p>
          <a:p>
            <a:pPr marL="800100" marR="0" lvl="1" indent="-342900" defTabSz="914400" eaLnBrk="0" fontAlgn="auto" latinLnBrk="0" hangingPunct="0">
              <a:lnSpc>
                <a:spcPct val="100000"/>
              </a:lnSpc>
              <a:spcBef>
                <a:spcPts val="0"/>
              </a:spcBef>
              <a:spcAft>
                <a:spcPts val="0"/>
              </a:spcAft>
              <a:buClr>
                <a:srgbClr val="F1AF00"/>
              </a:buClr>
              <a:buSzTx/>
              <a:buFont typeface="Arial" charset="0"/>
              <a:buChar char="–"/>
              <a:tabLst/>
              <a:defRPr/>
            </a:pPr>
            <a:endParaRPr kumimoji="0" lang="en-US" sz="1900" b="0" i="0" u="none" strike="noStrike" kern="0" cap="none" spc="0" normalizeH="0" baseline="0" noProof="0" dirty="0" smtClean="0">
              <a:ln>
                <a:noFill/>
              </a:ln>
              <a:solidFill>
                <a:schemeClr val="accent4"/>
              </a:solidFill>
              <a:effectLst/>
              <a:uLnTx/>
              <a:uFillTx/>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26988"/>
            <a:ext cx="7581900" cy="814388"/>
          </a:xfrm>
          <a:ln/>
        </p:spPr>
        <p:txBody>
          <a:bodyPr lIns="84240" tIns="41400" rIns="84240" bIns="41400"/>
          <a:lstStyle/>
          <a:p>
            <a:pPr defTabSz="457200">
              <a:buClr>
                <a:srgbClr val="00279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a:solidFill>
                  <a:srgbClr val="00279F"/>
                </a:solidFill>
              </a:rPr>
              <a:t>Sto</a:t>
            </a:r>
            <a:r>
              <a:rPr lang="en-GB" sz="2400"/>
              <a:t>rage </a:t>
            </a:r>
            <a:r>
              <a:rPr lang="en-GB" sz="2400">
                <a:solidFill>
                  <a:srgbClr val="00279F"/>
                </a:solidFill>
              </a:rPr>
              <a:t>R</a:t>
            </a:r>
            <a:r>
              <a:rPr lang="en-GB" sz="2400"/>
              <a:t>esource </a:t>
            </a:r>
            <a:r>
              <a:rPr lang="en-GB" sz="2400">
                <a:solidFill>
                  <a:srgbClr val="00279F"/>
                </a:solidFill>
              </a:rPr>
              <a:t>M</a:t>
            </a:r>
            <a:r>
              <a:rPr lang="en-GB" sz="2400"/>
              <a:t>anager (</a:t>
            </a:r>
            <a:r>
              <a:rPr lang="en-GB" sz="2400">
                <a:solidFill>
                  <a:srgbClr val="00279F"/>
                </a:solidFill>
              </a:rPr>
              <a:t>StoRM</a:t>
            </a:r>
            <a:r>
              <a:rPr lang="en-GB" sz="2400"/>
              <a:t>)</a:t>
            </a:r>
            <a:r>
              <a:rPr lang="en-GB" sz="2400">
                <a:solidFill>
                  <a:srgbClr val="00279F"/>
                </a:solidFill>
              </a:rPr>
              <a:t> </a:t>
            </a:r>
            <a:br>
              <a:rPr lang="en-GB" sz="2400">
                <a:solidFill>
                  <a:srgbClr val="00279F"/>
                </a:solidFill>
              </a:rPr>
            </a:br>
            <a:r>
              <a:rPr lang="en-GB" sz="2400">
                <a:solidFill>
                  <a:srgbClr val="00279F"/>
                </a:solidFill>
              </a:rPr>
              <a:t>INFN/CNAF - ICTP/EGRID</a:t>
            </a:r>
          </a:p>
        </p:txBody>
      </p:sp>
      <p:sp>
        <p:nvSpPr>
          <p:cNvPr id="274435" name="Rectangle 3"/>
          <p:cNvSpPr>
            <a:spLocks noGrp="1" noChangeArrowheads="1"/>
          </p:cNvSpPr>
          <p:nvPr>
            <p:ph type="body" idx="1"/>
          </p:nvPr>
        </p:nvSpPr>
        <p:spPr>
          <a:xfrm>
            <a:off x="457200" y="1295401"/>
            <a:ext cx="3200400" cy="4876799"/>
          </a:xfrm>
          <a:noFill/>
          <a:ln w="12600">
            <a:solidFill>
              <a:srgbClr val="DC0081"/>
            </a:solidFill>
          </a:ln>
        </p:spPr>
        <p:txBody>
          <a:bodyPr lIns="84240" tIns="41400" rIns="84240" bIns="41400"/>
          <a:lstStyle/>
          <a:p>
            <a:pPr marL="306388" indent="-306388" defTabSz="457200">
              <a:spcBef>
                <a:spcPts val="450"/>
              </a:spcBef>
              <a:spcAft>
                <a:spcPts val="45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a:solidFill>
                  <a:srgbClr val="00279F"/>
                </a:solidFill>
                <a:effectLst/>
              </a:rPr>
              <a:t>It's designed to leverage the </a:t>
            </a:r>
            <a:r>
              <a:rPr lang="en-GB" sz="1600" b="0">
                <a:solidFill>
                  <a:srgbClr val="00279F"/>
                </a:solidFill>
              </a:rPr>
              <a:t>advantages of</a:t>
            </a:r>
            <a:r>
              <a:rPr lang="en-GB" sz="1600" b="0">
                <a:solidFill>
                  <a:srgbClr val="00279F"/>
                </a:solidFill>
                <a:effectLst/>
              </a:rPr>
              <a:t> </a:t>
            </a:r>
            <a:r>
              <a:rPr lang="en-GB" sz="1600" b="0">
                <a:solidFill>
                  <a:srgbClr val="00279F"/>
                </a:solidFill>
              </a:rPr>
              <a:t>high performing parallel file systems in Grid.</a:t>
            </a:r>
          </a:p>
          <a:p>
            <a:pPr marL="306388" indent="-306388" defTabSz="457200">
              <a:spcBef>
                <a:spcPts val="450"/>
              </a:spcBef>
              <a:spcAft>
                <a:spcPts val="45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a:solidFill>
                  <a:srgbClr val="00279F"/>
                </a:solidFill>
                <a:effectLst/>
              </a:rPr>
              <a:t>Different file systems supported through a </a:t>
            </a:r>
            <a:r>
              <a:rPr lang="en-GB" sz="1600" b="0">
                <a:solidFill>
                  <a:srgbClr val="00279F"/>
                </a:solidFill>
              </a:rPr>
              <a:t>driver mechanism</a:t>
            </a:r>
            <a:r>
              <a:rPr lang="en-GB" sz="1600" b="0">
                <a:solidFill>
                  <a:srgbClr val="00279F"/>
                </a:solidFill>
                <a:effectLst/>
              </a:rPr>
              <a:t>:</a:t>
            </a:r>
          </a:p>
          <a:p>
            <a:pPr marL="668338" lvl="1" defTabSz="457200">
              <a:lnSpc>
                <a:spcPct val="8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a:solidFill>
                  <a:srgbClr val="00279F"/>
                </a:solidFill>
              </a:rPr>
              <a:t>generic POSIX FS</a:t>
            </a:r>
          </a:p>
          <a:p>
            <a:pPr marL="668338" lvl="1" defTabSz="457200">
              <a:lnSpc>
                <a:spcPct val="8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a:solidFill>
                  <a:srgbClr val="00279F"/>
                </a:solidFill>
              </a:rPr>
              <a:t>GPFS </a:t>
            </a:r>
          </a:p>
          <a:p>
            <a:pPr marL="668338" lvl="1" defTabSz="457200">
              <a:lnSpc>
                <a:spcPct val="8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a:solidFill>
                  <a:srgbClr val="00279F"/>
                </a:solidFill>
              </a:rPr>
              <a:t>Lustre</a:t>
            </a:r>
          </a:p>
          <a:p>
            <a:pPr marL="668338" lvl="1" defTabSz="457200">
              <a:lnSpc>
                <a:spcPct val="8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a:solidFill>
                  <a:srgbClr val="00279F"/>
                </a:solidFill>
              </a:rPr>
              <a:t>XFS</a:t>
            </a:r>
          </a:p>
          <a:p>
            <a:pPr marL="306388" indent="-306388" defTabSz="457200">
              <a:lnSpc>
                <a:spcPct val="8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a:solidFill>
                  <a:srgbClr val="00279F"/>
                </a:solidFill>
                <a:effectLst/>
              </a:rPr>
              <a:t>It provides the capability to perform local and secure access to storage resources (</a:t>
            </a:r>
            <a:r>
              <a:rPr lang="en-GB" sz="1600" b="0" i="1">
                <a:solidFill>
                  <a:srgbClr val="00279F"/>
                </a:solidFill>
                <a:hlinkClick r:id="rId3" invalidUrl="file:///"/>
              </a:rPr>
              <a:t>file://</a:t>
            </a:r>
            <a:r>
              <a:rPr lang="en-GB" sz="1600" b="0">
                <a:solidFill>
                  <a:srgbClr val="00279F"/>
                </a:solidFill>
              </a:rPr>
              <a:t> access protocol + ACLs on data</a:t>
            </a:r>
            <a:r>
              <a:rPr lang="en-GB" sz="1600" b="0">
                <a:solidFill>
                  <a:srgbClr val="00279F"/>
                </a:solidFill>
                <a:effectLst/>
              </a:rPr>
              <a:t>)</a:t>
            </a:r>
            <a:r>
              <a:rPr lang="en-GB" sz="1600">
                <a:solidFill>
                  <a:srgbClr val="00279F"/>
                </a:solidFill>
                <a:effectLst/>
              </a:rPr>
              <a:t>.</a:t>
            </a:r>
          </a:p>
        </p:txBody>
      </p:sp>
      <p:sp>
        <p:nvSpPr>
          <p:cNvPr id="274436" name="Rectangle 4"/>
          <p:cNvSpPr>
            <a:spLocks noChangeArrowheads="1"/>
          </p:cNvSpPr>
          <p:nvPr/>
        </p:nvSpPr>
        <p:spPr bwMode="auto">
          <a:xfrm>
            <a:off x="3886200" y="3922713"/>
            <a:ext cx="5029200" cy="2249487"/>
          </a:xfrm>
          <a:prstGeom prst="rect">
            <a:avLst/>
          </a:prstGeom>
          <a:noFill/>
          <a:ln w="12600">
            <a:solidFill>
              <a:srgbClr val="DC0081"/>
            </a:solidFill>
            <a:miter lim="800000"/>
            <a:headEnd/>
            <a:tailEnd/>
          </a:ln>
          <a:effectLst/>
        </p:spPr>
        <p:txBody>
          <a:bodyPr lIns="84240" tIns="41400" rIns="84240" bIns="41400"/>
          <a:lstStyle/>
          <a:p>
            <a:pPr marL="306388" indent="-306388" algn="l" defTabSz="457200">
              <a:lnSpc>
                <a:spcPct val="85000"/>
              </a:lnSpc>
              <a:spcBef>
                <a:spcPts val="450"/>
              </a:spcBef>
              <a:spcAft>
                <a:spcPts val="450"/>
              </a:spcAft>
              <a:buClr>
                <a:srgbClr val="FC0128"/>
              </a:buClr>
              <a:buSzPct val="100000"/>
              <a:buFont typeface="Arial" charset="0"/>
              <a:buNone/>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pPr>
            <a:r>
              <a:rPr lang="en-GB" sz="1600" dirty="0" err="1">
                <a:solidFill>
                  <a:srgbClr val="00279F"/>
                </a:solidFill>
                <a:effectLst>
                  <a:outerShdw blurRad="38100" dist="38100" dir="2700000" algn="tl">
                    <a:srgbClr val="C0C0C0"/>
                  </a:outerShdw>
                </a:effectLst>
                <a:latin typeface="Arial" charset="0"/>
                <a:ea typeface="DejaVu Sans" charset="0"/>
                <a:cs typeface="DejaVu Sans" charset="0"/>
              </a:rPr>
              <a:t>StoRM</a:t>
            </a:r>
            <a:r>
              <a:rPr lang="en-GB" sz="1600" dirty="0">
                <a:solidFill>
                  <a:srgbClr val="00279F"/>
                </a:solidFill>
                <a:effectLst>
                  <a:outerShdw blurRad="38100" dist="38100" dir="2700000" algn="tl">
                    <a:srgbClr val="C0C0C0"/>
                  </a:outerShdw>
                </a:effectLst>
                <a:latin typeface="Arial" charset="0"/>
                <a:ea typeface="DejaVu Sans" charset="0"/>
                <a:cs typeface="DejaVu Sans" charset="0"/>
              </a:rPr>
              <a:t> architecture:</a:t>
            </a:r>
          </a:p>
          <a:p>
            <a:pPr marL="306388" indent="-306388" algn="l" defTabSz="457200">
              <a:lnSpc>
                <a:spcPct val="85000"/>
              </a:lnSpc>
              <a:spcBef>
                <a:spcPts val="450"/>
              </a:spcBef>
              <a:spcAft>
                <a:spcPts val="450"/>
              </a:spcAft>
              <a:buClr>
                <a:srgbClr val="FC0128"/>
              </a:buClr>
              <a:buSzPct val="100000"/>
              <a:buFont typeface="Arial" charset="0"/>
              <a:buChar cha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pPr>
            <a:r>
              <a:rPr lang="en-GB" sz="1600" dirty="0">
                <a:solidFill>
                  <a:srgbClr val="00279F"/>
                </a:solidFill>
                <a:effectLst>
                  <a:outerShdw blurRad="38100" dist="38100" dir="2700000" algn="tl">
                    <a:srgbClr val="C0C0C0"/>
                  </a:outerShdw>
                </a:effectLst>
                <a:latin typeface="Arial" charset="0"/>
                <a:ea typeface="DejaVu Sans" charset="0"/>
                <a:cs typeface="DejaVu Sans" charset="0"/>
              </a:rPr>
              <a:t>Frontends</a:t>
            </a:r>
            <a:r>
              <a:rPr lang="en-GB" sz="1600" dirty="0">
                <a:solidFill>
                  <a:srgbClr val="00279F"/>
                </a:solidFill>
                <a:latin typeface="Arial" charset="0"/>
                <a:ea typeface="DejaVu Sans" charset="0"/>
                <a:cs typeface="DejaVu Sans" charset="0"/>
              </a:rPr>
              <a:t>: C/C++ based, expose the SRM interface</a:t>
            </a:r>
          </a:p>
          <a:p>
            <a:pPr marL="306388" indent="-306388" algn="l" defTabSz="457200">
              <a:lnSpc>
                <a:spcPct val="85000"/>
              </a:lnSpc>
              <a:spcBef>
                <a:spcPts val="450"/>
              </a:spcBef>
              <a:spcAft>
                <a:spcPts val="450"/>
              </a:spcAft>
              <a:buClr>
                <a:srgbClr val="FC0128"/>
              </a:buClr>
              <a:buSzPct val="100000"/>
              <a:buFont typeface="Arial" charset="0"/>
              <a:buChar cha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pPr>
            <a:r>
              <a:rPr lang="en-GB" sz="1600" dirty="0" err="1">
                <a:solidFill>
                  <a:srgbClr val="00279F"/>
                </a:solidFill>
                <a:effectLst>
                  <a:outerShdw blurRad="38100" dist="38100" dir="2700000" algn="tl">
                    <a:srgbClr val="C0C0C0"/>
                  </a:outerShdw>
                </a:effectLst>
                <a:latin typeface="Arial" charset="0"/>
                <a:ea typeface="DejaVu Sans" charset="0"/>
                <a:cs typeface="DejaVu Sans" charset="0"/>
              </a:rPr>
              <a:t>Backends</a:t>
            </a:r>
            <a:r>
              <a:rPr lang="en-GB" sz="1600" dirty="0">
                <a:solidFill>
                  <a:srgbClr val="00279F"/>
                </a:solidFill>
                <a:latin typeface="Arial" charset="0"/>
                <a:ea typeface="DejaVu Sans" charset="0"/>
                <a:cs typeface="DejaVu Sans" charset="0"/>
              </a:rPr>
              <a:t>: Java based, execute SRM requests.</a:t>
            </a:r>
          </a:p>
          <a:p>
            <a:pPr marL="306388" indent="-306388" algn="l" defTabSz="457200">
              <a:lnSpc>
                <a:spcPct val="85000"/>
              </a:lnSpc>
              <a:spcBef>
                <a:spcPts val="450"/>
              </a:spcBef>
              <a:spcAft>
                <a:spcPts val="450"/>
              </a:spcAft>
              <a:buClr>
                <a:srgbClr val="FC0128"/>
              </a:buClr>
              <a:buSzPct val="100000"/>
              <a:buFont typeface="Arial" charset="0"/>
              <a:buChar cha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pPr>
            <a:r>
              <a:rPr lang="en-GB" sz="1600" dirty="0">
                <a:solidFill>
                  <a:srgbClr val="00279F"/>
                </a:solidFill>
                <a:effectLst>
                  <a:outerShdw blurRad="38100" dist="38100" dir="2700000" algn="tl">
                    <a:srgbClr val="C0C0C0"/>
                  </a:outerShdw>
                </a:effectLst>
                <a:latin typeface="Arial" charset="0"/>
                <a:ea typeface="DejaVu Sans" charset="0"/>
                <a:cs typeface="DejaVu Sans" charset="0"/>
              </a:rPr>
              <a:t>DB</a:t>
            </a:r>
            <a:r>
              <a:rPr lang="en-GB" sz="1600" dirty="0">
                <a:solidFill>
                  <a:srgbClr val="00279F"/>
                </a:solidFill>
                <a:latin typeface="Arial" charset="0"/>
                <a:ea typeface="DejaVu Sans" charset="0"/>
                <a:cs typeface="DejaVu Sans" charset="0"/>
              </a:rPr>
              <a:t>: based on </a:t>
            </a:r>
            <a:r>
              <a:rPr lang="en-GB" sz="1600" dirty="0" err="1">
                <a:solidFill>
                  <a:srgbClr val="00279F"/>
                </a:solidFill>
                <a:latin typeface="Arial" charset="0"/>
                <a:ea typeface="DejaVu Sans" charset="0"/>
                <a:cs typeface="DejaVu Sans" charset="0"/>
              </a:rPr>
              <a:t>MySQL</a:t>
            </a:r>
            <a:r>
              <a:rPr lang="en-GB" sz="1600" dirty="0">
                <a:solidFill>
                  <a:srgbClr val="00279F"/>
                </a:solidFill>
                <a:latin typeface="Arial" charset="0"/>
                <a:ea typeface="DejaVu Sans" charset="0"/>
                <a:cs typeface="DejaVu Sans" charset="0"/>
              </a:rPr>
              <a:t> DBMS, stores requests data and </a:t>
            </a:r>
            <a:r>
              <a:rPr lang="en-GB" sz="1600" dirty="0" err="1">
                <a:solidFill>
                  <a:srgbClr val="00279F"/>
                </a:solidFill>
                <a:latin typeface="Arial" charset="0"/>
                <a:ea typeface="DejaVu Sans" charset="0"/>
                <a:cs typeface="DejaVu Sans" charset="0"/>
              </a:rPr>
              <a:t>StoRM</a:t>
            </a:r>
            <a:r>
              <a:rPr lang="en-GB" sz="1600" dirty="0">
                <a:solidFill>
                  <a:srgbClr val="00279F"/>
                </a:solidFill>
                <a:latin typeface="Arial" charset="0"/>
                <a:ea typeface="DejaVu Sans" charset="0"/>
                <a:cs typeface="DejaVu Sans" charset="0"/>
              </a:rPr>
              <a:t> metadata.</a:t>
            </a:r>
          </a:p>
          <a:p>
            <a:pPr marL="306388" indent="-306388" algn="l" defTabSz="457200">
              <a:lnSpc>
                <a:spcPct val="85000"/>
              </a:lnSpc>
              <a:spcBef>
                <a:spcPts val="450"/>
              </a:spcBef>
              <a:spcAft>
                <a:spcPts val="450"/>
              </a:spcAft>
              <a:buClr>
                <a:srgbClr val="FC0128"/>
              </a:buClr>
              <a:buSzPct val="100000"/>
              <a:buFont typeface="Arial" charset="0"/>
              <a:buChar cha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pPr>
            <a:r>
              <a:rPr lang="en-GB" sz="1600" dirty="0">
                <a:solidFill>
                  <a:srgbClr val="00279F"/>
                </a:solidFill>
                <a:latin typeface="Arial" charset="0"/>
                <a:ea typeface="DejaVu Sans" charset="0"/>
                <a:cs typeface="DejaVu Sans" charset="0"/>
              </a:rPr>
              <a:t>Each component can be </a:t>
            </a:r>
            <a:r>
              <a:rPr lang="en-GB" sz="1600" dirty="0">
                <a:solidFill>
                  <a:srgbClr val="00279F"/>
                </a:solidFill>
                <a:effectLst>
                  <a:outerShdw blurRad="38100" dist="38100" dir="2700000" algn="tl">
                    <a:srgbClr val="C0C0C0"/>
                  </a:outerShdw>
                </a:effectLst>
                <a:latin typeface="Arial" charset="0"/>
                <a:ea typeface="DejaVu Sans" charset="0"/>
                <a:cs typeface="DejaVu Sans" charset="0"/>
              </a:rPr>
              <a:t>replicated and instantiated on a dedicated machine.</a:t>
            </a:r>
          </a:p>
        </p:txBody>
      </p:sp>
      <p:pic>
        <p:nvPicPr>
          <p:cNvPr id="274437" name="Picture 5"/>
          <p:cNvPicPr>
            <a:picLocks noChangeAspect="1" noChangeArrowheads="1"/>
          </p:cNvPicPr>
          <p:nvPr/>
        </p:nvPicPr>
        <p:blipFill>
          <a:blip r:embed="rId4"/>
          <a:srcRect/>
          <a:stretch>
            <a:fillRect/>
          </a:stretch>
        </p:blipFill>
        <p:spPr bwMode="auto">
          <a:xfrm>
            <a:off x="3765550" y="1219200"/>
            <a:ext cx="5143500" cy="2667000"/>
          </a:xfrm>
          <a:prstGeom prst="rect">
            <a:avLst/>
          </a:prstGeom>
          <a:noFill/>
          <a:ln w="9525">
            <a:noFill/>
            <a:round/>
            <a:headEnd/>
            <a:tailEnd/>
          </a:ln>
          <a:effectLst/>
        </p:spPr>
      </p:pic>
      <p:sp>
        <p:nvSpPr>
          <p:cNvPr id="7" name="TextBox 6"/>
          <p:cNvSpPr txBox="1"/>
          <p:nvPr/>
        </p:nvSpPr>
        <p:spPr>
          <a:xfrm>
            <a:off x="6705282" y="6172200"/>
            <a:ext cx="1890261" cy="230832"/>
          </a:xfrm>
          <a:prstGeom prst="rect">
            <a:avLst/>
          </a:prstGeom>
          <a:noFill/>
        </p:spPr>
        <p:txBody>
          <a:bodyPr wrap="none" rtlCol="0">
            <a:spAutoFit/>
          </a:bodyPr>
          <a:lstStyle/>
          <a:p>
            <a:r>
              <a:rPr lang="en-US" sz="900" dirty="0" smtClean="0">
                <a:solidFill>
                  <a:schemeClr val="accent4"/>
                </a:solidFill>
                <a:latin typeface="Verdana"/>
                <a:cs typeface="Verdana"/>
              </a:rPr>
              <a:t>Slide courtesy: Luca </a:t>
            </a:r>
            <a:r>
              <a:rPr lang="en-US" sz="900" dirty="0" err="1" smtClean="0">
                <a:solidFill>
                  <a:schemeClr val="accent4"/>
                </a:solidFill>
                <a:latin typeface="Verdana"/>
                <a:cs typeface="Verdana"/>
              </a:rPr>
              <a:t>Magnoni</a:t>
            </a:r>
            <a:endParaRPr lang="en-US" sz="900" dirty="0">
              <a:solidFill>
                <a:schemeClr val="accent4"/>
              </a:solidFill>
              <a:latin typeface="Verdana"/>
              <a:cs typeface="Verdan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26988"/>
            <a:ext cx="7581900" cy="814388"/>
          </a:xfrm>
          <a:ln/>
        </p:spPr>
        <p:txBody>
          <a:bodyPr lIns="84240" tIns="41400" rIns="84240" bIns="41400"/>
          <a:lstStyle/>
          <a:p>
            <a:pPr defTabSz="457200">
              <a:buClr>
                <a:srgbClr val="00279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00279F"/>
                </a:solidFill>
              </a:rPr>
              <a:t>SRM on SRB</a:t>
            </a:r>
            <a:r>
              <a:rPr lang="en-GB" sz="2400" dirty="0">
                <a:solidFill>
                  <a:srgbClr val="00279F"/>
                </a:solidFill>
              </a:rPr>
              <a:t/>
            </a:r>
            <a:br>
              <a:rPr lang="en-GB" sz="2400" dirty="0">
                <a:solidFill>
                  <a:srgbClr val="00279F"/>
                </a:solidFill>
              </a:rPr>
            </a:br>
            <a:r>
              <a:rPr lang="en-GB" sz="2400" dirty="0" smtClean="0">
                <a:solidFill>
                  <a:srgbClr val="00279F"/>
                </a:solidFill>
              </a:rPr>
              <a:t>SINICA – TWGRID/EGEE</a:t>
            </a:r>
            <a:endParaRPr lang="en-GB" sz="2400" dirty="0">
              <a:solidFill>
                <a:srgbClr val="00279F"/>
              </a:solidFill>
            </a:endParaRPr>
          </a:p>
        </p:txBody>
      </p:sp>
      <p:grpSp>
        <p:nvGrpSpPr>
          <p:cNvPr id="6" name="Group 5"/>
          <p:cNvGrpSpPr/>
          <p:nvPr/>
        </p:nvGrpSpPr>
        <p:grpSpPr>
          <a:xfrm>
            <a:off x="4256431" y="1092896"/>
            <a:ext cx="4506569" cy="2717104"/>
            <a:chOff x="1128107" y="1148880"/>
            <a:chExt cx="7477050" cy="5334470"/>
          </a:xfrm>
        </p:grpSpPr>
        <p:sp>
          <p:nvSpPr>
            <p:cNvPr id="7" name="Rectangle 2"/>
            <p:cNvSpPr>
              <a:spLocks noChangeArrowheads="1"/>
            </p:cNvSpPr>
            <p:nvPr/>
          </p:nvSpPr>
          <p:spPr bwMode="auto">
            <a:xfrm>
              <a:off x="6008688" y="4827588"/>
              <a:ext cx="2087562" cy="1655762"/>
            </a:xfrm>
            <a:prstGeom prst="rect">
              <a:avLst/>
            </a:prstGeom>
            <a:solidFill>
              <a:srgbClr val="00FF00"/>
            </a:solidFill>
            <a:ln w="9525">
              <a:solidFill>
                <a:schemeClr val="tx1"/>
              </a:solidFill>
              <a:miter lim="800000"/>
              <a:headEnd/>
              <a:tailEnd/>
            </a:ln>
            <a:effectLst/>
          </p:spPr>
          <p:txBody>
            <a:bodyPr wrap="none" anchor="ctr"/>
            <a:lstStyle/>
            <a:p>
              <a:pPr algn="ctr">
                <a:spcBef>
                  <a:spcPct val="0"/>
                </a:spcBef>
                <a:buClrTx/>
                <a:buFontTx/>
                <a:buNone/>
              </a:pPr>
              <a:r>
                <a:rPr kumimoji="1" lang="en-US" altLang="zh-TW" sz="1050" dirty="0">
                  <a:solidFill>
                    <a:schemeClr val="tx1"/>
                  </a:solidFill>
                  <a:ea typeface="新細明體" pitchFamily="18" charset="-120"/>
                </a:rPr>
                <a:t>Cache server </a:t>
              </a:r>
            </a:p>
            <a:p>
              <a:pPr algn="ctr">
                <a:spcBef>
                  <a:spcPct val="0"/>
                </a:spcBef>
                <a:buClrTx/>
                <a:buFontTx/>
                <a:buNone/>
              </a:pPr>
              <a:r>
                <a:rPr kumimoji="1" lang="en-US" altLang="zh-TW" sz="1050" dirty="0">
                  <a:solidFill>
                    <a:schemeClr val="tx1"/>
                  </a:solidFill>
                  <a:ea typeface="新細明體" pitchFamily="18" charset="-120"/>
                </a:rPr>
                <a:t>(+</a:t>
              </a:r>
              <a:r>
                <a:rPr kumimoji="1" lang="en-US" altLang="zh-TW" sz="1050" dirty="0" err="1">
                  <a:solidFill>
                    <a:schemeClr val="tx1"/>
                  </a:solidFill>
                  <a:ea typeface="新細明體" pitchFamily="18" charset="-120"/>
                </a:rPr>
                <a:t>gridftp</a:t>
              </a:r>
              <a:r>
                <a:rPr kumimoji="1" lang="en-US" altLang="zh-TW" sz="1050" dirty="0">
                  <a:solidFill>
                    <a:schemeClr val="tx1"/>
                  </a:solidFill>
                  <a:ea typeface="新細明體" pitchFamily="18" charset="-120"/>
                </a:rPr>
                <a:t> server)</a:t>
              </a:r>
            </a:p>
          </p:txBody>
        </p:sp>
        <p:sp>
          <p:nvSpPr>
            <p:cNvPr id="8" name="Rectangle 4"/>
            <p:cNvSpPr>
              <a:spLocks noChangeArrowheads="1"/>
            </p:cNvSpPr>
            <p:nvPr/>
          </p:nvSpPr>
          <p:spPr bwMode="auto">
            <a:xfrm>
              <a:off x="3419475" y="2386013"/>
              <a:ext cx="2016125" cy="1744662"/>
            </a:xfrm>
            <a:prstGeom prst="rect">
              <a:avLst/>
            </a:prstGeom>
            <a:solidFill>
              <a:srgbClr val="FF9900"/>
            </a:solidFill>
            <a:ln w="9525">
              <a:solidFill>
                <a:schemeClr val="tx1"/>
              </a:solidFill>
              <a:miter lim="800000"/>
              <a:headEnd/>
              <a:tailEnd/>
            </a:ln>
            <a:effectLst/>
          </p:spPr>
          <p:txBody>
            <a:bodyPr wrap="none" anchor="ctr"/>
            <a:lstStyle/>
            <a:p>
              <a:pPr algn="ctr">
                <a:spcBef>
                  <a:spcPct val="0"/>
                </a:spcBef>
                <a:buClrTx/>
                <a:buFontTx/>
                <a:buNone/>
              </a:pPr>
              <a:r>
                <a:rPr kumimoji="1" lang="en-US" altLang="zh-TW" sz="1400" dirty="0" smtClean="0">
                  <a:solidFill>
                    <a:schemeClr val="tx1"/>
                  </a:solidFill>
                  <a:ea typeface="新細明體" pitchFamily="18" charset="-120"/>
                </a:rPr>
                <a:t>Core</a:t>
              </a:r>
            </a:p>
            <a:p>
              <a:pPr algn="ctr">
                <a:spcBef>
                  <a:spcPct val="0"/>
                </a:spcBef>
                <a:buClrTx/>
                <a:buFontTx/>
                <a:buNone/>
              </a:pPr>
              <a:endParaRPr kumimoji="1" lang="en-US" altLang="zh-TW" sz="1400" dirty="0">
                <a:solidFill>
                  <a:schemeClr val="tx1"/>
                </a:solidFill>
                <a:ea typeface="新細明體" pitchFamily="18" charset="-120"/>
              </a:endParaRPr>
            </a:p>
          </p:txBody>
        </p:sp>
        <p:sp>
          <p:nvSpPr>
            <p:cNvPr id="9" name="AutoShape 5"/>
            <p:cNvSpPr>
              <a:spLocks noChangeArrowheads="1"/>
            </p:cNvSpPr>
            <p:nvPr/>
          </p:nvSpPr>
          <p:spPr bwMode="auto">
            <a:xfrm>
              <a:off x="7494588" y="4468813"/>
              <a:ext cx="1110569" cy="1008062"/>
            </a:xfrm>
            <a:prstGeom prst="can">
              <a:avLst>
                <a:gd name="adj" fmla="val 26907"/>
              </a:avLst>
            </a:prstGeom>
            <a:solidFill>
              <a:srgbClr val="808000"/>
            </a:solidFill>
            <a:ln w="9525">
              <a:solidFill>
                <a:schemeClr val="tx1"/>
              </a:solidFill>
              <a:round/>
              <a:headEnd/>
              <a:tailEnd/>
            </a:ln>
            <a:effectLst/>
          </p:spPr>
          <p:txBody>
            <a:bodyPr wrap="none" anchor="ctr"/>
            <a:lstStyle/>
            <a:p>
              <a:pPr algn="ctr">
                <a:spcBef>
                  <a:spcPct val="0"/>
                </a:spcBef>
                <a:buClrTx/>
                <a:buFontTx/>
                <a:buNone/>
              </a:pPr>
              <a:r>
                <a:rPr kumimoji="1" lang="en-US" altLang="zh-TW" sz="1100" dirty="0">
                  <a:solidFill>
                    <a:schemeClr val="tx1"/>
                  </a:solidFill>
                  <a:ea typeface="新細明體" pitchFamily="18" charset="-120"/>
                </a:rPr>
                <a:t>Cache </a:t>
              </a:r>
              <a:endParaRPr kumimoji="1" lang="en-US" altLang="zh-TW" sz="1100" dirty="0" smtClean="0">
                <a:solidFill>
                  <a:schemeClr val="tx1"/>
                </a:solidFill>
                <a:ea typeface="新細明體" pitchFamily="18" charset="-120"/>
              </a:endParaRPr>
            </a:p>
            <a:p>
              <a:pPr algn="ctr">
                <a:spcBef>
                  <a:spcPct val="0"/>
                </a:spcBef>
                <a:buClrTx/>
                <a:buFontTx/>
                <a:buNone/>
              </a:pPr>
              <a:r>
                <a:rPr kumimoji="1" lang="en-US" altLang="zh-TW" sz="1100" dirty="0" smtClean="0">
                  <a:solidFill>
                    <a:schemeClr val="tx1"/>
                  </a:solidFill>
                  <a:ea typeface="新細明體" pitchFamily="18" charset="-120"/>
                </a:rPr>
                <a:t>repository</a:t>
              </a:r>
              <a:endParaRPr kumimoji="1" lang="en-US" altLang="zh-TW" sz="1100" dirty="0">
                <a:solidFill>
                  <a:schemeClr val="tx1"/>
                </a:solidFill>
                <a:ea typeface="新細明體" pitchFamily="18" charset="-120"/>
              </a:endParaRPr>
            </a:p>
          </p:txBody>
        </p:sp>
        <p:sp>
          <p:nvSpPr>
            <p:cNvPr id="10" name="AutoShape 6"/>
            <p:cNvSpPr>
              <a:spLocks noChangeArrowheads="1"/>
            </p:cNvSpPr>
            <p:nvPr/>
          </p:nvSpPr>
          <p:spPr bwMode="auto">
            <a:xfrm>
              <a:off x="1476375" y="4868863"/>
              <a:ext cx="1152525" cy="1584325"/>
            </a:xfrm>
            <a:prstGeom prst="can">
              <a:avLst>
                <a:gd name="adj" fmla="val 34366"/>
              </a:avLst>
            </a:prstGeom>
            <a:solidFill>
              <a:srgbClr val="FF00FF"/>
            </a:solidFill>
            <a:ln w="9525">
              <a:solidFill>
                <a:schemeClr val="tx1"/>
              </a:solidFill>
              <a:round/>
              <a:headEnd/>
              <a:tailEnd/>
            </a:ln>
            <a:effectLst/>
          </p:spPr>
          <p:txBody>
            <a:bodyPr wrap="none" anchor="ctr"/>
            <a:lstStyle/>
            <a:p>
              <a:pPr algn="ctr">
                <a:spcBef>
                  <a:spcPct val="0"/>
                </a:spcBef>
                <a:buClrTx/>
                <a:buFontTx/>
                <a:buNone/>
              </a:pPr>
              <a:r>
                <a:rPr kumimoji="1" lang="en-US" altLang="zh-TW" sz="1100" dirty="0">
                  <a:solidFill>
                    <a:schemeClr val="tx1"/>
                  </a:solidFill>
                  <a:ea typeface="新細明體" pitchFamily="18" charset="-120"/>
                </a:rPr>
                <a:t>SRB+DSI</a:t>
              </a:r>
            </a:p>
          </p:txBody>
        </p:sp>
        <p:sp>
          <p:nvSpPr>
            <p:cNvPr id="11" name="AutoShape 7"/>
            <p:cNvSpPr>
              <a:spLocks noChangeArrowheads="1"/>
            </p:cNvSpPr>
            <p:nvPr/>
          </p:nvSpPr>
          <p:spPr bwMode="auto">
            <a:xfrm>
              <a:off x="6069012" y="2792186"/>
              <a:ext cx="903287" cy="849085"/>
            </a:xfrm>
            <a:prstGeom prst="can">
              <a:avLst>
                <a:gd name="adj" fmla="val 25000"/>
              </a:avLst>
            </a:prstGeom>
            <a:solidFill>
              <a:srgbClr val="00CCFF"/>
            </a:solidFill>
            <a:ln w="9525">
              <a:solidFill>
                <a:schemeClr val="tx1"/>
              </a:solidFill>
              <a:round/>
              <a:headEnd/>
              <a:tailEnd/>
            </a:ln>
            <a:effectLst/>
          </p:spPr>
          <p:txBody>
            <a:bodyPr wrap="none" anchor="ctr"/>
            <a:lstStyle/>
            <a:p>
              <a:pPr algn="ctr">
                <a:spcBef>
                  <a:spcPct val="0"/>
                </a:spcBef>
                <a:buClrTx/>
                <a:buFontTx/>
                <a:buNone/>
              </a:pPr>
              <a:r>
                <a:rPr kumimoji="1" lang="en-US" altLang="zh-TW" sz="1100" dirty="0">
                  <a:solidFill>
                    <a:schemeClr val="tx1"/>
                  </a:solidFill>
                  <a:ea typeface="新細明體" pitchFamily="18" charset="-120"/>
                </a:rPr>
                <a:t>File </a:t>
              </a:r>
              <a:endParaRPr kumimoji="1" lang="en-US" altLang="zh-TW" sz="1100" dirty="0" smtClean="0">
                <a:solidFill>
                  <a:schemeClr val="tx1"/>
                </a:solidFill>
                <a:ea typeface="新細明體" pitchFamily="18" charset="-120"/>
              </a:endParaRPr>
            </a:p>
            <a:p>
              <a:pPr algn="ctr">
                <a:spcBef>
                  <a:spcPct val="0"/>
                </a:spcBef>
                <a:buClrTx/>
                <a:buFontTx/>
                <a:buNone/>
              </a:pPr>
              <a:r>
                <a:rPr kumimoji="1" lang="en-US" altLang="zh-TW" sz="1100" dirty="0" smtClean="0">
                  <a:solidFill>
                    <a:schemeClr val="tx1"/>
                  </a:solidFill>
                  <a:ea typeface="新細明體" pitchFamily="18" charset="-120"/>
                </a:rPr>
                <a:t>catalog</a:t>
              </a:r>
              <a:endParaRPr kumimoji="1" lang="en-US" altLang="zh-TW" sz="1100" dirty="0">
                <a:solidFill>
                  <a:schemeClr val="tx1"/>
                </a:solidFill>
                <a:ea typeface="新細明體" pitchFamily="18" charset="-120"/>
              </a:endParaRPr>
            </a:p>
          </p:txBody>
        </p:sp>
        <p:cxnSp>
          <p:nvCxnSpPr>
            <p:cNvPr id="12" name="AutoShape 8"/>
            <p:cNvCxnSpPr>
              <a:cxnSpLocks noChangeShapeType="1"/>
              <a:stCxn id="8" idx="3"/>
              <a:endCxn id="11" idx="2"/>
            </p:cNvCxnSpPr>
            <p:nvPr/>
          </p:nvCxnSpPr>
          <p:spPr bwMode="auto">
            <a:xfrm flipV="1">
              <a:off x="5435600" y="3216729"/>
              <a:ext cx="633412" cy="41615"/>
            </a:xfrm>
            <a:prstGeom prst="straightConnector1">
              <a:avLst/>
            </a:prstGeom>
            <a:noFill/>
            <a:ln w="9525">
              <a:solidFill>
                <a:schemeClr val="tx1"/>
              </a:solidFill>
              <a:round/>
              <a:headEnd type="triangle" w="med" len="med"/>
              <a:tailEnd type="triangle" w="med" len="med"/>
            </a:ln>
            <a:effectLst/>
          </p:spPr>
        </p:cxnSp>
        <p:cxnSp>
          <p:nvCxnSpPr>
            <p:cNvPr id="13" name="AutoShape 9"/>
            <p:cNvCxnSpPr>
              <a:cxnSpLocks noChangeShapeType="1"/>
              <a:stCxn id="8" idx="2"/>
              <a:endCxn id="10" idx="1"/>
            </p:cNvCxnSpPr>
            <p:nvPr/>
          </p:nvCxnSpPr>
          <p:spPr bwMode="auto">
            <a:xfrm flipH="1">
              <a:off x="2052638" y="4130675"/>
              <a:ext cx="2374900" cy="738188"/>
            </a:xfrm>
            <a:prstGeom prst="straightConnector1">
              <a:avLst/>
            </a:prstGeom>
            <a:noFill/>
            <a:ln w="9525">
              <a:solidFill>
                <a:schemeClr val="tx1"/>
              </a:solidFill>
              <a:round/>
              <a:headEnd/>
              <a:tailEnd type="triangle" w="med" len="med"/>
            </a:ln>
            <a:effectLst/>
          </p:spPr>
        </p:cxnSp>
        <p:cxnSp>
          <p:nvCxnSpPr>
            <p:cNvPr id="14" name="AutoShape 10"/>
            <p:cNvCxnSpPr>
              <a:cxnSpLocks noChangeShapeType="1"/>
              <a:stCxn id="8" idx="2"/>
              <a:endCxn id="7" idx="0"/>
            </p:cNvCxnSpPr>
            <p:nvPr/>
          </p:nvCxnSpPr>
          <p:spPr bwMode="auto">
            <a:xfrm>
              <a:off x="4427538" y="4130675"/>
              <a:ext cx="2625725" cy="696913"/>
            </a:xfrm>
            <a:prstGeom prst="straightConnector1">
              <a:avLst/>
            </a:prstGeom>
            <a:noFill/>
            <a:ln w="9525">
              <a:solidFill>
                <a:schemeClr val="tx1"/>
              </a:solidFill>
              <a:round/>
              <a:headEnd/>
              <a:tailEnd type="triangle" w="med" len="med"/>
            </a:ln>
            <a:effectLst/>
          </p:spPr>
        </p:cxnSp>
        <p:cxnSp>
          <p:nvCxnSpPr>
            <p:cNvPr id="15" name="AutoShape 11"/>
            <p:cNvCxnSpPr>
              <a:cxnSpLocks noChangeShapeType="1"/>
              <a:stCxn id="10" idx="4"/>
              <a:endCxn id="7" idx="1"/>
            </p:cNvCxnSpPr>
            <p:nvPr/>
          </p:nvCxnSpPr>
          <p:spPr bwMode="auto">
            <a:xfrm flipV="1">
              <a:off x="2628900" y="5656263"/>
              <a:ext cx="3379788" cy="4762"/>
            </a:xfrm>
            <a:prstGeom prst="straightConnector1">
              <a:avLst/>
            </a:prstGeom>
            <a:noFill/>
            <a:ln w="9525">
              <a:solidFill>
                <a:schemeClr val="tx1"/>
              </a:solidFill>
              <a:round/>
              <a:headEnd type="triangle" w="med" len="med"/>
              <a:tailEnd type="triangle" w="med" len="med"/>
            </a:ln>
            <a:effectLst/>
          </p:spPr>
        </p:cxnSp>
        <p:sp>
          <p:nvSpPr>
            <p:cNvPr id="16" name="Text Box 12"/>
            <p:cNvSpPr txBox="1">
              <a:spLocks noChangeArrowheads="1"/>
            </p:cNvSpPr>
            <p:nvPr/>
          </p:nvSpPr>
          <p:spPr bwMode="auto">
            <a:xfrm>
              <a:off x="3708401" y="5292044"/>
              <a:ext cx="1368424" cy="483404"/>
            </a:xfrm>
            <a:prstGeom prst="rect">
              <a:avLst/>
            </a:prstGeom>
            <a:noFill/>
            <a:ln w="9525">
              <a:noFill/>
              <a:miter lim="800000"/>
              <a:headEnd/>
              <a:tailEnd/>
            </a:ln>
            <a:effectLst/>
          </p:spPr>
          <p:txBody>
            <a:bodyPr>
              <a:spAutoFit/>
            </a:bodyPr>
            <a:lstStyle/>
            <a:p>
              <a:pPr>
                <a:spcBef>
                  <a:spcPct val="50000"/>
                </a:spcBef>
                <a:buClrTx/>
                <a:buFontTx/>
                <a:buNone/>
              </a:pPr>
              <a:r>
                <a:rPr kumimoji="1" lang="en-US" altLang="zh-TW" sz="1000" dirty="0">
                  <a:solidFill>
                    <a:schemeClr val="tx1"/>
                  </a:solidFill>
                  <a:ea typeface="新細明體" pitchFamily="18" charset="-120"/>
                </a:rPr>
                <a:t>SRB/</a:t>
              </a:r>
              <a:r>
                <a:rPr kumimoji="1" lang="en-US" altLang="zh-TW" sz="1000" dirty="0" err="1">
                  <a:solidFill>
                    <a:schemeClr val="tx1"/>
                  </a:solidFill>
                  <a:ea typeface="新細明體" pitchFamily="18" charset="-120"/>
                </a:rPr>
                <a:t>gridftp</a:t>
              </a:r>
              <a:endParaRPr kumimoji="1" lang="en-US" altLang="zh-TW" sz="1000" dirty="0">
                <a:solidFill>
                  <a:schemeClr val="tx1"/>
                </a:solidFill>
                <a:ea typeface="新細明體" pitchFamily="18" charset="-120"/>
              </a:endParaRPr>
            </a:p>
          </p:txBody>
        </p:sp>
        <p:sp>
          <p:nvSpPr>
            <p:cNvPr id="17" name="AutoShape 13"/>
            <p:cNvSpPr>
              <a:spLocks noChangeArrowheads="1"/>
            </p:cNvSpPr>
            <p:nvPr/>
          </p:nvSpPr>
          <p:spPr bwMode="auto">
            <a:xfrm>
              <a:off x="4124325" y="1341438"/>
              <a:ext cx="647700" cy="647700"/>
            </a:xfrm>
            <a:prstGeom prst="smileyFace">
              <a:avLst>
                <a:gd name="adj" fmla="val 4653"/>
              </a:avLst>
            </a:prstGeom>
            <a:solidFill>
              <a:srgbClr val="ECFA3C"/>
            </a:solidFill>
            <a:ln w="9525">
              <a:solidFill>
                <a:schemeClr val="tx1"/>
              </a:solidFill>
              <a:round/>
              <a:headEnd/>
              <a:tailEnd/>
            </a:ln>
            <a:effectLst/>
          </p:spPr>
          <p:txBody>
            <a:bodyPr wrap="none" anchor="ctr"/>
            <a:lstStyle/>
            <a:p>
              <a:endParaRPr lang="en-US"/>
            </a:p>
          </p:txBody>
        </p:sp>
        <p:cxnSp>
          <p:nvCxnSpPr>
            <p:cNvPr id="18" name="AutoShape 14"/>
            <p:cNvCxnSpPr>
              <a:cxnSpLocks noChangeShapeType="1"/>
              <a:stCxn id="17" idx="2"/>
              <a:endCxn id="10" idx="1"/>
            </p:cNvCxnSpPr>
            <p:nvPr/>
          </p:nvCxnSpPr>
          <p:spPr bwMode="auto">
            <a:xfrm rot="10800000" flipV="1">
              <a:off x="2052638" y="1665288"/>
              <a:ext cx="2071687" cy="3203575"/>
            </a:xfrm>
            <a:prstGeom prst="bentConnector2">
              <a:avLst/>
            </a:prstGeom>
            <a:noFill/>
            <a:ln w="9525">
              <a:solidFill>
                <a:schemeClr val="tx1"/>
              </a:solidFill>
              <a:miter lim="800000"/>
              <a:headEnd type="triangle" w="med" len="med"/>
              <a:tailEnd type="triangle" w="med" len="med"/>
            </a:ln>
            <a:effectLst/>
          </p:spPr>
        </p:cxnSp>
        <p:cxnSp>
          <p:nvCxnSpPr>
            <p:cNvPr id="19" name="AutoShape 15"/>
            <p:cNvCxnSpPr>
              <a:cxnSpLocks noChangeShapeType="1"/>
              <a:stCxn id="17" idx="6"/>
              <a:endCxn id="7" idx="0"/>
            </p:cNvCxnSpPr>
            <p:nvPr/>
          </p:nvCxnSpPr>
          <p:spPr bwMode="auto">
            <a:xfrm>
              <a:off x="4772025" y="1665288"/>
              <a:ext cx="2281238" cy="3162300"/>
            </a:xfrm>
            <a:prstGeom prst="bentConnector2">
              <a:avLst/>
            </a:prstGeom>
            <a:noFill/>
            <a:ln w="9525">
              <a:solidFill>
                <a:schemeClr val="tx1"/>
              </a:solidFill>
              <a:miter lim="800000"/>
              <a:headEnd type="triangle" w="med" len="med"/>
              <a:tailEnd type="triangle" w="med" len="med"/>
            </a:ln>
            <a:effectLst/>
          </p:spPr>
        </p:cxnSp>
        <p:sp>
          <p:nvSpPr>
            <p:cNvPr id="20" name="Text Box 16"/>
            <p:cNvSpPr txBox="1">
              <a:spLocks noChangeArrowheads="1"/>
            </p:cNvSpPr>
            <p:nvPr/>
          </p:nvSpPr>
          <p:spPr bwMode="auto">
            <a:xfrm>
              <a:off x="1128107" y="4239307"/>
              <a:ext cx="2808288" cy="483404"/>
            </a:xfrm>
            <a:prstGeom prst="rect">
              <a:avLst/>
            </a:prstGeom>
            <a:noFill/>
            <a:ln w="9525">
              <a:noFill/>
              <a:miter lim="800000"/>
              <a:headEnd/>
              <a:tailEnd/>
            </a:ln>
            <a:effectLst/>
          </p:spPr>
          <p:txBody>
            <a:bodyPr>
              <a:spAutoFit/>
            </a:bodyPr>
            <a:lstStyle/>
            <a:p>
              <a:pPr>
                <a:spcBef>
                  <a:spcPct val="50000"/>
                </a:spcBef>
                <a:buClrTx/>
                <a:buFontTx/>
                <a:buNone/>
              </a:pPr>
              <a:r>
                <a:rPr kumimoji="1" lang="en-US" altLang="zh-TW" sz="1000" dirty="0" err="1">
                  <a:solidFill>
                    <a:schemeClr val="tx1"/>
                  </a:solidFill>
                  <a:ea typeface="新細明體" pitchFamily="18" charset="-120"/>
                </a:rPr>
                <a:t>Gridftp</a:t>
              </a:r>
              <a:r>
                <a:rPr kumimoji="1" lang="en-US" altLang="zh-TW" sz="1000" dirty="0">
                  <a:solidFill>
                    <a:schemeClr val="tx1"/>
                  </a:solidFill>
                  <a:ea typeface="新細明體" pitchFamily="18" charset="-120"/>
                </a:rPr>
                <a:t>/management API</a:t>
              </a:r>
            </a:p>
          </p:txBody>
        </p:sp>
        <p:sp>
          <p:nvSpPr>
            <p:cNvPr id="21" name="Text Box 17"/>
            <p:cNvSpPr txBox="1">
              <a:spLocks noChangeArrowheads="1"/>
            </p:cNvSpPr>
            <p:nvPr/>
          </p:nvSpPr>
          <p:spPr bwMode="auto">
            <a:xfrm>
              <a:off x="5028862" y="4272867"/>
              <a:ext cx="2700338" cy="513617"/>
            </a:xfrm>
            <a:prstGeom prst="rect">
              <a:avLst/>
            </a:prstGeom>
            <a:noFill/>
            <a:ln w="9525">
              <a:noFill/>
              <a:miter lim="800000"/>
              <a:headEnd/>
              <a:tailEnd/>
            </a:ln>
            <a:effectLst/>
          </p:spPr>
          <p:txBody>
            <a:bodyPr wrap="square">
              <a:spAutoFit/>
            </a:bodyPr>
            <a:lstStyle/>
            <a:p>
              <a:pPr>
                <a:spcBef>
                  <a:spcPct val="50000"/>
                </a:spcBef>
                <a:buClrTx/>
                <a:buFontTx/>
                <a:buNone/>
              </a:pPr>
              <a:r>
                <a:rPr kumimoji="1" lang="en-US" altLang="zh-TW" sz="1050" dirty="0" err="1">
                  <a:solidFill>
                    <a:schemeClr val="tx1"/>
                  </a:solidFill>
                  <a:ea typeface="新細明體" pitchFamily="18" charset="-120"/>
                </a:rPr>
                <a:t>Gridftp</a:t>
              </a:r>
              <a:r>
                <a:rPr kumimoji="1" lang="en-US" altLang="zh-TW" sz="1050" dirty="0">
                  <a:solidFill>
                    <a:schemeClr val="tx1"/>
                  </a:solidFill>
                  <a:ea typeface="新細明體" pitchFamily="18" charset="-120"/>
                </a:rPr>
                <a:t>/management API</a:t>
              </a:r>
            </a:p>
          </p:txBody>
        </p:sp>
        <p:cxnSp>
          <p:nvCxnSpPr>
            <p:cNvPr id="22" name="AutoShape 18"/>
            <p:cNvCxnSpPr>
              <a:cxnSpLocks noChangeShapeType="1"/>
              <a:stCxn id="17" idx="4"/>
              <a:endCxn id="8" idx="0"/>
            </p:cNvCxnSpPr>
            <p:nvPr/>
          </p:nvCxnSpPr>
          <p:spPr bwMode="auto">
            <a:xfrm flipH="1">
              <a:off x="4427538" y="1989138"/>
              <a:ext cx="20637" cy="396875"/>
            </a:xfrm>
            <a:prstGeom prst="straightConnector1">
              <a:avLst/>
            </a:prstGeom>
            <a:noFill/>
            <a:ln w="9525">
              <a:solidFill>
                <a:schemeClr val="tx1"/>
              </a:solidFill>
              <a:round/>
              <a:headEnd type="triangle" w="med" len="med"/>
              <a:tailEnd type="triangle" w="med" len="med"/>
            </a:ln>
            <a:effectLst/>
          </p:spPr>
        </p:cxnSp>
        <p:sp>
          <p:nvSpPr>
            <p:cNvPr id="23" name="Text Box 19"/>
            <p:cNvSpPr txBox="1">
              <a:spLocks noChangeArrowheads="1"/>
            </p:cNvSpPr>
            <p:nvPr/>
          </p:nvSpPr>
          <p:spPr bwMode="auto">
            <a:xfrm>
              <a:off x="4437064" y="1970088"/>
              <a:ext cx="1441450" cy="513617"/>
            </a:xfrm>
            <a:prstGeom prst="rect">
              <a:avLst/>
            </a:prstGeom>
            <a:noFill/>
            <a:ln w="9525">
              <a:noFill/>
              <a:miter lim="800000"/>
              <a:headEnd/>
              <a:tailEnd/>
            </a:ln>
            <a:effectLst/>
          </p:spPr>
          <p:txBody>
            <a:bodyPr>
              <a:spAutoFit/>
            </a:bodyPr>
            <a:lstStyle/>
            <a:p>
              <a:pPr>
                <a:spcBef>
                  <a:spcPct val="50000"/>
                </a:spcBef>
                <a:buClrTx/>
                <a:buFontTx/>
                <a:buNone/>
              </a:pPr>
              <a:r>
                <a:rPr kumimoji="1" lang="en-US" altLang="zh-TW" sz="1050" dirty="0">
                  <a:solidFill>
                    <a:schemeClr val="tx1"/>
                  </a:solidFill>
                  <a:ea typeface="新細明體" pitchFamily="18" charset="-120"/>
                </a:rPr>
                <a:t>SRM API</a:t>
              </a:r>
            </a:p>
          </p:txBody>
        </p:sp>
        <p:sp>
          <p:nvSpPr>
            <p:cNvPr id="24" name="Text Box 20"/>
            <p:cNvSpPr txBox="1">
              <a:spLocks noChangeArrowheads="1"/>
            </p:cNvSpPr>
            <p:nvPr/>
          </p:nvSpPr>
          <p:spPr bwMode="auto">
            <a:xfrm>
              <a:off x="6084888" y="1268413"/>
              <a:ext cx="2232026" cy="498511"/>
            </a:xfrm>
            <a:prstGeom prst="rect">
              <a:avLst/>
            </a:prstGeom>
            <a:noFill/>
            <a:ln w="9525">
              <a:noFill/>
              <a:miter lim="800000"/>
              <a:headEnd/>
              <a:tailEnd/>
            </a:ln>
            <a:effectLst/>
          </p:spPr>
          <p:txBody>
            <a:bodyPr>
              <a:spAutoFit/>
            </a:bodyPr>
            <a:lstStyle/>
            <a:p>
              <a:pPr>
                <a:spcBef>
                  <a:spcPct val="50000"/>
                </a:spcBef>
                <a:buClrTx/>
                <a:buFontTx/>
                <a:buNone/>
              </a:pPr>
              <a:r>
                <a:rPr kumimoji="1" lang="en-US" altLang="zh-TW" sz="1050" dirty="0">
                  <a:solidFill>
                    <a:schemeClr val="tx1"/>
                  </a:solidFill>
                  <a:ea typeface="新細明體" pitchFamily="18" charset="-120"/>
                </a:rPr>
                <a:t>File transfer (</a:t>
              </a:r>
              <a:r>
                <a:rPr kumimoji="1" lang="en-US" altLang="zh-TW" sz="1050" dirty="0" err="1">
                  <a:solidFill>
                    <a:schemeClr val="tx1"/>
                  </a:solidFill>
                  <a:ea typeface="新細明體" pitchFamily="18" charset="-120"/>
                </a:rPr>
                <a:t>gridftp</a:t>
              </a:r>
              <a:r>
                <a:rPr kumimoji="1" lang="en-US" altLang="zh-TW" sz="1050" dirty="0">
                  <a:solidFill>
                    <a:schemeClr val="tx1"/>
                  </a:solidFill>
                  <a:ea typeface="新細明體" pitchFamily="18" charset="-120"/>
                </a:rPr>
                <a:t>)</a:t>
              </a:r>
            </a:p>
          </p:txBody>
        </p:sp>
        <p:sp>
          <p:nvSpPr>
            <p:cNvPr id="25" name="Text Box 21"/>
            <p:cNvSpPr txBox="1">
              <a:spLocks noChangeArrowheads="1"/>
            </p:cNvSpPr>
            <p:nvPr/>
          </p:nvSpPr>
          <p:spPr bwMode="auto">
            <a:xfrm>
              <a:off x="1245520" y="1196015"/>
              <a:ext cx="2314120" cy="513617"/>
            </a:xfrm>
            <a:prstGeom prst="rect">
              <a:avLst/>
            </a:prstGeom>
            <a:noFill/>
            <a:ln w="9525">
              <a:noFill/>
              <a:miter lim="800000"/>
              <a:headEnd/>
              <a:tailEnd/>
            </a:ln>
            <a:effectLst/>
          </p:spPr>
          <p:txBody>
            <a:bodyPr wrap="square">
              <a:spAutoFit/>
            </a:bodyPr>
            <a:lstStyle/>
            <a:p>
              <a:pPr>
                <a:spcBef>
                  <a:spcPct val="50000"/>
                </a:spcBef>
                <a:buClrTx/>
                <a:buFontTx/>
                <a:buNone/>
              </a:pPr>
              <a:r>
                <a:rPr kumimoji="1" lang="en-US" altLang="zh-TW" sz="1100" dirty="0">
                  <a:solidFill>
                    <a:schemeClr val="tx1"/>
                  </a:solidFill>
                  <a:ea typeface="新細明體" pitchFamily="18" charset="-120"/>
                </a:rPr>
                <a:t>File transfer (</a:t>
              </a:r>
              <a:r>
                <a:rPr kumimoji="1" lang="en-US" altLang="zh-TW" sz="1100" dirty="0" err="1">
                  <a:solidFill>
                    <a:schemeClr val="tx1"/>
                  </a:solidFill>
                  <a:ea typeface="新細明體" pitchFamily="18" charset="-120"/>
                </a:rPr>
                <a:t>gridftp</a:t>
              </a:r>
              <a:r>
                <a:rPr kumimoji="1" lang="en-US" altLang="zh-TW" sz="1100" dirty="0">
                  <a:solidFill>
                    <a:schemeClr val="tx1"/>
                  </a:solidFill>
                  <a:ea typeface="新細明體" pitchFamily="18" charset="-120"/>
                </a:rPr>
                <a:t>)</a:t>
              </a:r>
            </a:p>
          </p:txBody>
        </p:sp>
        <p:sp>
          <p:nvSpPr>
            <p:cNvPr id="26" name="Rectangle 23"/>
            <p:cNvSpPr>
              <a:spLocks noChangeArrowheads="1"/>
            </p:cNvSpPr>
            <p:nvPr/>
          </p:nvSpPr>
          <p:spPr bwMode="auto">
            <a:xfrm>
              <a:off x="3430588" y="2390775"/>
              <a:ext cx="2022475" cy="422275"/>
            </a:xfrm>
            <a:prstGeom prst="rect">
              <a:avLst/>
            </a:prstGeom>
            <a:solidFill>
              <a:schemeClr val="bg1"/>
            </a:solidFill>
            <a:ln w="25400" algn="ctr">
              <a:solidFill>
                <a:schemeClr val="accent1"/>
              </a:solidFill>
              <a:miter lim="800000"/>
              <a:headEnd/>
              <a:tailEnd/>
            </a:ln>
            <a:effectLst/>
          </p:spPr>
          <p:txBody>
            <a:bodyPr lIns="90000" tIns="46800" rIns="90000" bIns="46800" anchor="ctr">
              <a:spAutoFit/>
            </a:bodyPr>
            <a:lstStyle/>
            <a:p>
              <a:pPr algn="ctr">
                <a:buFontTx/>
                <a:buNone/>
              </a:pPr>
              <a:r>
                <a:rPr lang="en-US" altLang="zh-TW" b="1" dirty="0">
                  <a:ea typeface="新細明體" pitchFamily="18" charset="-120"/>
                </a:rPr>
                <a:t>Web Service</a:t>
              </a:r>
            </a:p>
          </p:txBody>
        </p:sp>
        <p:sp>
          <p:nvSpPr>
            <p:cNvPr id="27" name="Text Box 24"/>
            <p:cNvSpPr txBox="1">
              <a:spLocks noChangeArrowheads="1"/>
            </p:cNvSpPr>
            <p:nvPr/>
          </p:nvSpPr>
          <p:spPr bwMode="auto">
            <a:xfrm>
              <a:off x="3424239" y="3422650"/>
              <a:ext cx="2006599" cy="850239"/>
            </a:xfrm>
            <a:prstGeom prst="rect">
              <a:avLst/>
            </a:prstGeom>
            <a:solidFill>
              <a:schemeClr val="tx1"/>
            </a:solidFill>
            <a:ln w="25400" algn="ctr">
              <a:solidFill>
                <a:schemeClr val="accent1"/>
              </a:solidFill>
              <a:miter lim="800000"/>
              <a:headEnd/>
              <a:tailEnd/>
            </a:ln>
            <a:effectLst/>
          </p:spPr>
          <p:txBody>
            <a:bodyPr lIns="90000" tIns="46800" rIns="90000" bIns="46800">
              <a:spAutoFit/>
            </a:bodyPr>
            <a:lstStyle/>
            <a:p>
              <a:pPr>
                <a:spcBef>
                  <a:spcPct val="50000"/>
                </a:spcBef>
                <a:buFontTx/>
                <a:buNone/>
              </a:pPr>
              <a:r>
                <a:rPr lang="en-US" altLang="zh-TW" sz="1050" b="1" dirty="0">
                  <a:solidFill>
                    <a:schemeClr val="bg1"/>
                  </a:solidFill>
                  <a:ea typeface="新細明體" pitchFamily="18" charset="-120"/>
                </a:rPr>
                <a:t>Data server management</a:t>
              </a:r>
            </a:p>
          </p:txBody>
        </p:sp>
        <p:sp>
          <p:nvSpPr>
            <p:cNvPr id="28" name="Text Box 25"/>
            <p:cNvSpPr txBox="1">
              <a:spLocks noChangeArrowheads="1"/>
            </p:cNvSpPr>
            <p:nvPr/>
          </p:nvSpPr>
          <p:spPr bwMode="auto">
            <a:xfrm>
              <a:off x="4611826" y="1148880"/>
              <a:ext cx="1344612" cy="396876"/>
            </a:xfrm>
            <a:prstGeom prst="rect">
              <a:avLst/>
            </a:prstGeom>
            <a:noFill/>
            <a:ln w="25400" algn="ctr">
              <a:noFill/>
              <a:miter lim="800000"/>
              <a:headEnd/>
              <a:tailEnd/>
            </a:ln>
            <a:effectLst/>
          </p:spPr>
          <p:txBody>
            <a:bodyPr lIns="90000" tIns="46800" rIns="90000" bIns="46800">
              <a:spAutoFit/>
            </a:bodyPr>
            <a:lstStyle/>
            <a:p>
              <a:pPr>
                <a:spcBef>
                  <a:spcPct val="50000"/>
                </a:spcBef>
                <a:buFontTx/>
                <a:buNone/>
              </a:pPr>
              <a:r>
                <a:rPr lang="en-US" altLang="zh-TW" dirty="0">
                  <a:ea typeface="新細明體" pitchFamily="18" charset="-120"/>
                </a:rPr>
                <a:t>User</a:t>
              </a:r>
            </a:p>
          </p:txBody>
        </p:sp>
      </p:grpSp>
      <p:grpSp>
        <p:nvGrpSpPr>
          <p:cNvPr id="30" name="Group 29"/>
          <p:cNvGrpSpPr/>
          <p:nvPr/>
        </p:nvGrpSpPr>
        <p:grpSpPr>
          <a:xfrm>
            <a:off x="228600" y="3352800"/>
            <a:ext cx="4570865" cy="3116259"/>
            <a:chOff x="360363" y="895350"/>
            <a:chExt cx="9271347" cy="5472515"/>
          </a:xfrm>
        </p:grpSpPr>
        <p:sp>
          <p:nvSpPr>
            <p:cNvPr id="31" name="computr3"/>
            <p:cNvSpPr>
              <a:spLocks noEditPoints="1" noChangeArrowheads="1"/>
            </p:cNvSpPr>
            <p:nvPr/>
          </p:nvSpPr>
          <p:spPr bwMode="auto">
            <a:xfrm>
              <a:off x="3330575" y="1292225"/>
              <a:ext cx="1281113" cy="835025"/>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en-US"/>
            </a:p>
          </p:txBody>
        </p:sp>
        <p:sp>
          <p:nvSpPr>
            <p:cNvPr id="32" name="computr2"/>
            <p:cNvSpPr>
              <a:spLocks noEditPoints="1" noChangeArrowheads="1"/>
            </p:cNvSpPr>
            <p:nvPr/>
          </p:nvSpPr>
          <p:spPr bwMode="auto">
            <a:xfrm>
              <a:off x="3378200" y="4264025"/>
              <a:ext cx="1165225" cy="94932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pPr>
                <a:buFontTx/>
                <a:buNone/>
              </a:pPr>
              <a:endParaRPr lang="en-US" altLang="zh-TW">
                <a:ea typeface="新細明體" pitchFamily="18" charset="-120"/>
              </a:endParaRPr>
            </a:p>
          </p:txBody>
        </p:sp>
        <p:sp>
          <p:nvSpPr>
            <p:cNvPr id="33" name="laptop"/>
            <p:cNvSpPr>
              <a:spLocks noEditPoints="1" noChangeArrowheads="1"/>
            </p:cNvSpPr>
            <p:nvPr/>
          </p:nvSpPr>
          <p:spPr bwMode="auto">
            <a:xfrm>
              <a:off x="366713" y="1674813"/>
              <a:ext cx="1235075" cy="788987"/>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34" name="Text Box 7"/>
            <p:cNvSpPr txBox="1">
              <a:spLocks noChangeArrowheads="1"/>
            </p:cNvSpPr>
            <p:nvPr/>
          </p:nvSpPr>
          <p:spPr bwMode="auto">
            <a:xfrm>
              <a:off x="931863" y="5391150"/>
              <a:ext cx="8666726" cy="976715"/>
            </a:xfrm>
            <a:prstGeom prst="rect">
              <a:avLst/>
            </a:prstGeom>
            <a:noFill/>
            <a:ln w="25400" algn="ctr">
              <a:noFill/>
              <a:miter lim="800000"/>
              <a:headEnd/>
              <a:tailEnd/>
            </a:ln>
            <a:effectLst/>
          </p:spPr>
          <p:txBody>
            <a:bodyPr wrap="square" lIns="90000" tIns="46800" rIns="90000" bIns="46800">
              <a:spAutoFit/>
            </a:bodyPr>
            <a:lstStyle/>
            <a:p>
              <a:pPr>
                <a:spcBef>
                  <a:spcPts val="0"/>
                </a:spcBef>
                <a:spcAft>
                  <a:spcPts val="0"/>
                </a:spcAft>
              </a:pPr>
              <a:r>
                <a:rPr lang="en-US" altLang="zh-TW" sz="1000" b="1" dirty="0">
                  <a:ea typeface="新細明體" pitchFamily="18" charset="-120"/>
                </a:rPr>
                <a:t>Hostname: fct01.grid.sinica.edu.tw</a:t>
              </a:r>
            </a:p>
            <a:p>
              <a:pPr>
                <a:spcBef>
                  <a:spcPts val="0"/>
                </a:spcBef>
                <a:spcAft>
                  <a:spcPts val="0"/>
                </a:spcAft>
              </a:pPr>
              <a:r>
                <a:rPr lang="en-US" altLang="zh-TW" sz="1000" b="1" dirty="0">
                  <a:ea typeface="新細明體" pitchFamily="18" charset="-120"/>
                </a:rPr>
                <a:t>The end point: httpg://fct01.grid.sinica.edu.tw:8443/axis/services/srm</a:t>
              </a:r>
            </a:p>
            <a:p>
              <a:pPr>
                <a:spcBef>
                  <a:spcPts val="0"/>
                </a:spcBef>
                <a:spcAft>
                  <a:spcPts val="0"/>
                </a:spcAft>
              </a:pPr>
              <a:r>
                <a:rPr lang="en-US" altLang="zh-TW" sz="1000" b="1" dirty="0">
                  <a:ea typeface="新細明體" pitchFamily="18" charset="-120"/>
                </a:rPr>
                <a:t>Info: Cache server (</a:t>
              </a:r>
              <a:r>
                <a:rPr lang="en-US" altLang="zh-TW" sz="1000" b="1" dirty="0" err="1">
                  <a:ea typeface="新細明體" pitchFamily="18" charset="-120"/>
                </a:rPr>
                <a:t>gridftp</a:t>
              </a:r>
              <a:r>
                <a:rPr lang="en-US" altLang="zh-TW" sz="1000" b="1" dirty="0">
                  <a:ea typeface="新細明體" pitchFamily="18" charset="-120"/>
                </a:rPr>
                <a:t> server) and SRM interface</a:t>
              </a:r>
            </a:p>
          </p:txBody>
        </p:sp>
        <p:sp>
          <p:nvSpPr>
            <p:cNvPr id="35" name="Text Box 8"/>
            <p:cNvSpPr txBox="1">
              <a:spLocks noChangeArrowheads="1"/>
            </p:cNvSpPr>
            <p:nvPr/>
          </p:nvSpPr>
          <p:spPr bwMode="auto">
            <a:xfrm>
              <a:off x="4705958" y="895350"/>
              <a:ext cx="4925752" cy="1442889"/>
            </a:xfrm>
            <a:prstGeom prst="rect">
              <a:avLst/>
            </a:prstGeom>
            <a:noFill/>
            <a:ln w="25400" algn="ctr">
              <a:noFill/>
              <a:miter lim="800000"/>
              <a:headEnd/>
              <a:tailEnd/>
            </a:ln>
            <a:effectLst/>
          </p:spPr>
          <p:txBody>
            <a:bodyPr wrap="square" lIns="90000" tIns="46800" rIns="90000" bIns="46800">
              <a:spAutoFit/>
            </a:bodyPr>
            <a:lstStyle/>
            <a:p>
              <a:pPr>
                <a:spcBef>
                  <a:spcPct val="50000"/>
                </a:spcBef>
              </a:pPr>
              <a:r>
                <a:rPr lang="en-US" altLang="zh-TW" sz="1050" b="1" dirty="0">
                  <a:ea typeface="新細明體" pitchFamily="18" charset="-120"/>
                </a:rPr>
                <a:t>Hostname: </a:t>
              </a:r>
              <a:r>
                <a:rPr lang="en-US" altLang="zh-TW" sz="1050" b="1" dirty="0" smtClean="0">
                  <a:ea typeface="新細明體" pitchFamily="18" charset="-120"/>
                </a:rPr>
                <a:t/>
              </a:r>
              <a:br>
                <a:rPr lang="en-US" altLang="zh-TW" sz="1050" b="1" dirty="0" smtClean="0">
                  <a:ea typeface="新細明體" pitchFamily="18" charset="-120"/>
                </a:rPr>
              </a:br>
              <a:r>
                <a:rPr lang="en-US" altLang="zh-TW" sz="1050" b="1" dirty="0" smtClean="0">
                  <a:ea typeface="新細明體" pitchFamily="18" charset="-120"/>
                </a:rPr>
                <a:t>t-ap20.grid.sinica.edu.tw</a:t>
              </a:r>
              <a:endParaRPr lang="en-US" altLang="zh-TW" sz="1050" b="1" dirty="0">
                <a:ea typeface="新細明體" pitchFamily="18" charset="-120"/>
              </a:endParaRPr>
            </a:p>
            <a:p>
              <a:pPr>
                <a:spcBef>
                  <a:spcPct val="50000"/>
                </a:spcBef>
              </a:pPr>
              <a:r>
                <a:rPr lang="en-US" altLang="zh-TW" sz="1050" b="1" dirty="0">
                  <a:ea typeface="新細明體" pitchFamily="18" charset="-120"/>
                </a:rPr>
                <a:t>Info: </a:t>
              </a:r>
              <a:r>
                <a:rPr lang="en-US" altLang="zh-TW" sz="1050" b="1" dirty="0" smtClean="0">
                  <a:ea typeface="新細明體" pitchFamily="18" charset="-120"/>
                </a:rPr>
                <a:t/>
              </a:r>
              <a:br>
                <a:rPr lang="en-US" altLang="zh-TW" sz="1050" b="1" dirty="0" smtClean="0">
                  <a:ea typeface="新細明體" pitchFamily="18" charset="-120"/>
                </a:rPr>
              </a:br>
              <a:r>
                <a:rPr lang="en-US" altLang="zh-TW" sz="1050" b="1" dirty="0" smtClean="0">
                  <a:ea typeface="新細明體" pitchFamily="18" charset="-120"/>
                </a:rPr>
                <a:t>SRB </a:t>
              </a:r>
              <a:r>
                <a:rPr lang="en-US" altLang="zh-TW" sz="1050" b="1" dirty="0">
                  <a:ea typeface="新細明體" pitchFamily="18" charset="-120"/>
                </a:rPr>
                <a:t>server (SRB-DSI installed)</a:t>
              </a:r>
            </a:p>
          </p:txBody>
        </p:sp>
        <p:cxnSp>
          <p:nvCxnSpPr>
            <p:cNvPr id="36" name="AutoShape 14"/>
            <p:cNvCxnSpPr>
              <a:cxnSpLocks noChangeShapeType="1"/>
              <a:stCxn id="32" idx="0"/>
              <a:endCxn id="31" idx="2"/>
            </p:cNvCxnSpPr>
            <p:nvPr/>
          </p:nvCxnSpPr>
          <p:spPr bwMode="auto">
            <a:xfrm flipV="1">
              <a:off x="3960813" y="2127250"/>
              <a:ext cx="11112" cy="2136775"/>
            </a:xfrm>
            <a:prstGeom prst="straightConnector1">
              <a:avLst/>
            </a:prstGeom>
            <a:noFill/>
            <a:ln w="25400">
              <a:solidFill>
                <a:schemeClr val="accent1"/>
              </a:solidFill>
              <a:round/>
              <a:headEnd/>
              <a:tailEnd type="triangle" w="med" len="med"/>
            </a:ln>
            <a:effectLst/>
          </p:spPr>
        </p:cxnSp>
        <p:cxnSp>
          <p:nvCxnSpPr>
            <p:cNvPr id="37" name="AutoShape 15"/>
            <p:cNvCxnSpPr>
              <a:cxnSpLocks noChangeShapeType="1"/>
              <a:stCxn id="31" idx="3"/>
              <a:endCxn id="32" idx="5"/>
            </p:cNvCxnSpPr>
            <p:nvPr/>
          </p:nvCxnSpPr>
          <p:spPr bwMode="auto">
            <a:xfrm flipH="1">
              <a:off x="4313238" y="1709738"/>
              <a:ext cx="93662" cy="3065462"/>
            </a:xfrm>
            <a:prstGeom prst="bentConnector3">
              <a:avLst>
                <a:gd name="adj1" fmla="val -461019"/>
              </a:avLst>
            </a:prstGeom>
            <a:noFill/>
            <a:ln w="25400">
              <a:solidFill>
                <a:schemeClr val="accent1"/>
              </a:solidFill>
              <a:miter lim="800000"/>
              <a:headEnd/>
              <a:tailEnd type="triangle" w="med" len="med"/>
            </a:ln>
            <a:effectLst/>
          </p:spPr>
        </p:cxnSp>
        <p:cxnSp>
          <p:nvCxnSpPr>
            <p:cNvPr id="38" name="AutoShape 16"/>
            <p:cNvCxnSpPr>
              <a:cxnSpLocks noChangeShapeType="1"/>
              <a:stCxn id="32" idx="1"/>
              <a:endCxn id="33" idx="5"/>
            </p:cNvCxnSpPr>
            <p:nvPr/>
          </p:nvCxnSpPr>
          <p:spPr bwMode="auto">
            <a:xfrm rot="16200000" flipV="1">
              <a:off x="1097757" y="2350293"/>
              <a:ext cx="2749550" cy="2976563"/>
            </a:xfrm>
            <a:prstGeom prst="bentConnector3">
              <a:avLst>
                <a:gd name="adj1" fmla="val -8315"/>
              </a:avLst>
            </a:prstGeom>
            <a:noFill/>
            <a:ln w="25400">
              <a:solidFill>
                <a:schemeClr val="accent1"/>
              </a:solidFill>
              <a:miter lim="800000"/>
              <a:headEnd/>
              <a:tailEnd type="triangle" w="med" len="med"/>
            </a:ln>
            <a:effectLst/>
          </p:spPr>
        </p:cxnSp>
        <p:sp>
          <p:nvSpPr>
            <p:cNvPr id="39" name="Text Box 17"/>
            <p:cNvSpPr txBox="1">
              <a:spLocks noChangeArrowheads="1"/>
            </p:cNvSpPr>
            <p:nvPr/>
          </p:nvSpPr>
          <p:spPr bwMode="auto">
            <a:xfrm>
              <a:off x="360363" y="1166813"/>
              <a:ext cx="2276474" cy="460029"/>
            </a:xfrm>
            <a:prstGeom prst="rect">
              <a:avLst/>
            </a:prstGeom>
            <a:noFill/>
            <a:ln w="25400" algn="ctr">
              <a:noFill/>
              <a:miter lim="800000"/>
              <a:headEnd/>
              <a:tailEnd/>
            </a:ln>
            <a:effectLst/>
          </p:spPr>
          <p:txBody>
            <a:bodyPr lIns="90000" tIns="46800" rIns="90000" bIns="46800">
              <a:spAutoFit/>
            </a:bodyPr>
            <a:lstStyle/>
            <a:p>
              <a:pPr>
                <a:spcBef>
                  <a:spcPct val="50000"/>
                </a:spcBef>
              </a:pPr>
              <a:r>
                <a:rPr lang="en-US" altLang="zh-TW" sz="1200" b="1" dirty="0">
                  <a:effectLst>
                    <a:outerShdw blurRad="38100" dist="38100" dir="2700000" algn="tl">
                      <a:srgbClr val="C0C0C0"/>
                    </a:outerShdw>
                  </a:effectLst>
                  <a:ea typeface="新細明體" pitchFamily="18" charset="-120"/>
                </a:rPr>
                <a:t>User Interface</a:t>
              </a:r>
            </a:p>
          </p:txBody>
        </p:sp>
        <p:sp>
          <p:nvSpPr>
            <p:cNvPr id="40" name="Text Box 18"/>
            <p:cNvSpPr txBox="1">
              <a:spLocks noChangeArrowheads="1"/>
            </p:cNvSpPr>
            <p:nvPr/>
          </p:nvSpPr>
          <p:spPr bwMode="auto">
            <a:xfrm>
              <a:off x="1567511" y="3876057"/>
              <a:ext cx="1219201" cy="253989"/>
            </a:xfrm>
            <a:prstGeom prst="rect">
              <a:avLst/>
            </a:prstGeom>
            <a:noFill/>
            <a:ln w="25400" algn="ctr">
              <a:noFill/>
              <a:miter lim="800000"/>
              <a:headEnd/>
              <a:tailEnd/>
            </a:ln>
            <a:effectLst/>
          </p:spPr>
          <p:txBody>
            <a:bodyPr lIns="90000" tIns="46800" rIns="90000" bIns="46800">
              <a:spAutoFit/>
            </a:bodyPr>
            <a:lstStyle/>
            <a:p>
              <a:pPr>
                <a:spcBef>
                  <a:spcPct val="50000"/>
                </a:spcBef>
              </a:pPr>
              <a:r>
                <a:rPr lang="en-US" altLang="zh-TW" sz="1050" b="1" dirty="0">
                  <a:ea typeface="新細明體" pitchFamily="18" charset="-120"/>
                </a:rPr>
                <a:t>SURL</a:t>
              </a:r>
            </a:p>
          </p:txBody>
        </p:sp>
        <p:sp>
          <p:nvSpPr>
            <p:cNvPr id="41" name="Text Box 19"/>
            <p:cNvSpPr txBox="1">
              <a:spLocks noChangeArrowheads="1"/>
            </p:cNvSpPr>
            <p:nvPr/>
          </p:nvSpPr>
          <p:spPr bwMode="auto">
            <a:xfrm>
              <a:off x="1762351" y="2447474"/>
              <a:ext cx="2259012" cy="597388"/>
            </a:xfrm>
            <a:prstGeom prst="rect">
              <a:avLst/>
            </a:prstGeom>
            <a:noFill/>
            <a:ln w="25400" algn="ctr">
              <a:noFill/>
              <a:miter lim="800000"/>
              <a:headEnd/>
              <a:tailEnd/>
            </a:ln>
            <a:effectLst/>
          </p:spPr>
          <p:txBody>
            <a:bodyPr lIns="90000" tIns="46800" rIns="90000" bIns="46800">
              <a:spAutoFit/>
            </a:bodyPr>
            <a:lstStyle/>
            <a:p>
              <a:pPr>
                <a:spcBef>
                  <a:spcPct val="50000"/>
                </a:spcBef>
              </a:pPr>
              <a:r>
                <a:rPr lang="en-US" altLang="zh-TW" sz="1100" b="1" dirty="0" err="1" smtClean="0">
                  <a:ea typeface="新細明體" pitchFamily="18" charset="-120"/>
                </a:rPr>
                <a:t>Gridftp</a:t>
              </a:r>
              <a:r>
                <a:rPr lang="en-US" altLang="zh-TW" sz="1100" b="1" dirty="0" smtClean="0">
                  <a:ea typeface="新細明體" pitchFamily="18" charset="-120"/>
                </a:rPr>
                <a:t/>
              </a:r>
              <a:br>
                <a:rPr lang="en-US" altLang="zh-TW" sz="1100" b="1" dirty="0" smtClean="0">
                  <a:ea typeface="新細明體" pitchFamily="18" charset="-120"/>
                </a:rPr>
              </a:br>
              <a:r>
                <a:rPr lang="en-US" altLang="zh-TW" sz="1100" b="1" dirty="0" smtClean="0">
                  <a:ea typeface="新細明體" pitchFamily="18" charset="-120"/>
                </a:rPr>
                <a:t>management </a:t>
              </a:r>
              <a:r>
                <a:rPr lang="en-US" altLang="zh-TW" sz="1100" b="1" dirty="0">
                  <a:ea typeface="新細明體" pitchFamily="18" charset="-120"/>
                </a:rPr>
                <a:t>commands</a:t>
              </a:r>
            </a:p>
          </p:txBody>
        </p:sp>
        <p:sp>
          <p:nvSpPr>
            <p:cNvPr id="42" name="Text Box 20"/>
            <p:cNvSpPr txBox="1">
              <a:spLocks noChangeArrowheads="1"/>
            </p:cNvSpPr>
            <p:nvPr/>
          </p:nvSpPr>
          <p:spPr bwMode="auto">
            <a:xfrm>
              <a:off x="4963202" y="2905125"/>
              <a:ext cx="2747536" cy="460029"/>
            </a:xfrm>
            <a:prstGeom prst="rect">
              <a:avLst/>
            </a:prstGeom>
            <a:noFill/>
            <a:ln w="25400" algn="ctr">
              <a:noFill/>
              <a:miter lim="800000"/>
              <a:headEnd/>
              <a:tailEnd/>
            </a:ln>
            <a:effectLst/>
          </p:spPr>
          <p:txBody>
            <a:bodyPr wrap="square" lIns="90000" tIns="46800" rIns="90000" bIns="46800">
              <a:spAutoFit/>
            </a:bodyPr>
            <a:lstStyle/>
            <a:p>
              <a:pPr>
                <a:spcBef>
                  <a:spcPct val="50000"/>
                </a:spcBef>
              </a:pPr>
              <a:r>
                <a:rPr lang="en-US" altLang="zh-TW" sz="1200" b="1" dirty="0">
                  <a:ea typeface="新細明體" pitchFamily="18" charset="-120"/>
                </a:rPr>
                <a:t>Return some information</a:t>
              </a:r>
            </a:p>
          </p:txBody>
        </p:sp>
        <p:sp>
          <p:nvSpPr>
            <p:cNvPr id="43" name="Text Box 21"/>
            <p:cNvSpPr txBox="1">
              <a:spLocks noChangeArrowheads="1"/>
            </p:cNvSpPr>
            <p:nvPr/>
          </p:nvSpPr>
          <p:spPr bwMode="auto">
            <a:xfrm>
              <a:off x="925301" y="4687668"/>
              <a:ext cx="1254369" cy="246358"/>
            </a:xfrm>
            <a:prstGeom prst="rect">
              <a:avLst/>
            </a:prstGeom>
            <a:noFill/>
            <a:ln w="25400" algn="ctr">
              <a:noFill/>
              <a:miter lim="800000"/>
              <a:headEnd/>
              <a:tailEnd/>
            </a:ln>
            <a:effectLst/>
          </p:spPr>
          <p:txBody>
            <a:bodyPr wrap="square" lIns="90000" tIns="46800" rIns="90000" bIns="46800">
              <a:spAutoFit/>
            </a:bodyPr>
            <a:lstStyle/>
            <a:p>
              <a:pPr>
                <a:spcBef>
                  <a:spcPct val="50000"/>
                </a:spcBef>
              </a:pPr>
              <a:r>
                <a:rPr lang="en-US" altLang="zh-TW" sz="1000" b="1" dirty="0">
                  <a:ea typeface="新細明體" pitchFamily="18" charset="-120"/>
                </a:rPr>
                <a:t>TURL</a:t>
              </a:r>
            </a:p>
          </p:txBody>
        </p:sp>
        <p:cxnSp>
          <p:nvCxnSpPr>
            <p:cNvPr id="44" name="AutoShape 22"/>
            <p:cNvCxnSpPr>
              <a:cxnSpLocks noChangeShapeType="1"/>
            </p:cNvCxnSpPr>
            <p:nvPr/>
          </p:nvCxnSpPr>
          <p:spPr bwMode="auto">
            <a:xfrm>
              <a:off x="984250" y="2463800"/>
              <a:ext cx="2624138" cy="2311400"/>
            </a:xfrm>
            <a:prstGeom prst="straightConnector1">
              <a:avLst/>
            </a:prstGeom>
            <a:noFill/>
            <a:ln w="25400">
              <a:solidFill>
                <a:schemeClr val="accent1"/>
              </a:solidFill>
              <a:round/>
              <a:headEnd/>
              <a:tailEnd type="triangle" w="med" len="med"/>
            </a:ln>
            <a:effectLst/>
          </p:spPr>
        </p:cxnSp>
        <p:cxnSp>
          <p:nvCxnSpPr>
            <p:cNvPr id="45" name="AutoShape 23"/>
            <p:cNvCxnSpPr>
              <a:cxnSpLocks noChangeShapeType="1"/>
              <a:stCxn id="32" idx="8"/>
            </p:cNvCxnSpPr>
            <p:nvPr/>
          </p:nvCxnSpPr>
          <p:spPr bwMode="auto">
            <a:xfrm>
              <a:off x="4394200" y="4957763"/>
              <a:ext cx="2222500" cy="26987"/>
            </a:xfrm>
            <a:prstGeom prst="bentConnector3">
              <a:avLst>
                <a:gd name="adj1" fmla="val 53356"/>
              </a:avLst>
            </a:prstGeom>
            <a:noFill/>
            <a:ln w="25400">
              <a:noFill/>
              <a:miter lim="800000"/>
              <a:headEnd/>
              <a:tailEnd type="triangle" w="med" len="med"/>
            </a:ln>
            <a:effectLst/>
          </p:spPr>
        </p:cxnSp>
      </p:grpSp>
      <p:pic>
        <p:nvPicPr>
          <p:cNvPr id="46" name="Picture 3" descr="srbfram"/>
          <p:cNvPicPr>
            <a:picLocks noChangeAspect="1" noChangeArrowheads="1"/>
          </p:cNvPicPr>
          <p:nvPr/>
        </p:nvPicPr>
        <p:blipFill>
          <a:blip r:embed="rId3"/>
          <a:srcRect/>
          <a:stretch>
            <a:fillRect/>
          </a:stretch>
        </p:blipFill>
        <p:spPr bwMode="auto">
          <a:xfrm>
            <a:off x="4572000" y="3810000"/>
            <a:ext cx="3733800" cy="2305339"/>
          </a:xfrm>
          <a:prstGeom prst="rect">
            <a:avLst/>
          </a:prstGeom>
          <a:noFill/>
        </p:spPr>
      </p:pic>
      <p:sp>
        <p:nvSpPr>
          <p:cNvPr id="47" name="Rectangle 3"/>
          <p:cNvSpPr txBox="1">
            <a:spLocks noChangeArrowheads="1"/>
          </p:cNvSpPr>
          <p:nvPr/>
        </p:nvSpPr>
        <p:spPr bwMode="auto">
          <a:xfrm>
            <a:off x="152400" y="1219200"/>
            <a:ext cx="4114800" cy="1981200"/>
          </a:xfrm>
          <a:prstGeom prst="rect">
            <a:avLst/>
          </a:prstGeom>
          <a:noFill/>
          <a:ln w="12700">
            <a:solidFill>
              <a:schemeClr val="tx1"/>
            </a:solidFill>
            <a:miter lim="800000"/>
            <a:headEnd/>
            <a:tailEnd/>
          </a:ln>
          <a:effectLst/>
        </p:spPr>
        <p:txBody>
          <a:bodyPr vert="horz" wrap="square" lIns="84138" tIns="41275" rIns="84138" bIns="41275" numCol="1" anchor="t" anchorCtr="0" compatLnSpc="1">
            <a:prstTxWarp prst="textNoShape">
              <a:avLst/>
            </a:prstTxWarp>
          </a:bodyPr>
          <a:lstStyle/>
          <a:p>
            <a:pPr marL="309563" marR="0" lvl="0" indent="-309563" algn="l" defTabSz="825500" rtl="0" eaLnBrk="0" fontAlgn="base" latinLnBrk="0" hangingPunct="0">
              <a:lnSpc>
                <a:spcPct val="65000"/>
              </a:lnSpc>
              <a:spcBef>
                <a:spcPct val="20000"/>
              </a:spcBef>
              <a:spcAft>
                <a:spcPct val="20000"/>
              </a:spcAft>
              <a:buClr>
                <a:schemeClr val="hlink"/>
              </a:buClr>
              <a:buSzPct val="100000"/>
              <a:buFontTx/>
              <a:buChar char="•"/>
              <a:tabLst/>
              <a:defRPr/>
            </a:pPr>
            <a:r>
              <a:rPr kumimoji="0" lang="fi-FI" sz="1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SRM as a permanent archival storage system</a:t>
            </a:r>
          </a:p>
          <a:p>
            <a:pPr marL="309563" indent="-309563" defTabSz="825500">
              <a:lnSpc>
                <a:spcPct val="65000"/>
              </a:lnSpc>
              <a:spcBef>
                <a:spcPct val="20000"/>
              </a:spcBef>
              <a:spcAft>
                <a:spcPct val="20000"/>
              </a:spcAft>
              <a:buClr>
                <a:schemeClr val="hlink"/>
              </a:buClr>
              <a:buSzPct val="100000"/>
              <a:buFontTx/>
              <a:buChar char="•"/>
            </a:pPr>
            <a:r>
              <a:rPr lang="en-US" sz="1400" kern="0" dirty="0" smtClean="0">
                <a:solidFill>
                  <a:schemeClr val="tx1"/>
                </a:solidFill>
                <a:effectLst>
                  <a:outerShdw blurRad="38100" dist="38100" dir="2700000" algn="tl">
                    <a:srgbClr val="C0C0C0"/>
                  </a:outerShdw>
                </a:effectLst>
                <a:latin typeface="+mn-lt"/>
              </a:rPr>
              <a:t>Finished the parts about authorizing users, web service interface and </a:t>
            </a:r>
            <a:r>
              <a:rPr lang="en-US" sz="1400" kern="0" dirty="0" err="1" smtClean="0">
                <a:solidFill>
                  <a:schemeClr val="tx1"/>
                </a:solidFill>
                <a:effectLst>
                  <a:outerShdw blurRad="38100" dist="38100" dir="2700000" algn="tl">
                    <a:srgbClr val="C0C0C0"/>
                  </a:outerShdw>
                </a:effectLst>
                <a:latin typeface="+mn-lt"/>
              </a:rPr>
              <a:t>gridftp</a:t>
            </a:r>
            <a:r>
              <a:rPr lang="en-US" sz="1400" kern="0" dirty="0" smtClean="0">
                <a:solidFill>
                  <a:schemeClr val="tx1"/>
                </a:solidFill>
                <a:effectLst>
                  <a:outerShdw blurRad="38100" dist="38100" dir="2700000" algn="tl">
                    <a:srgbClr val="C0C0C0"/>
                  </a:outerShdw>
                </a:effectLst>
                <a:latin typeface="+mn-lt"/>
              </a:rPr>
              <a:t> deployment, and SRB-DSI, and some functions like directory functions, permission functions, etc.</a:t>
            </a:r>
          </a:p>
          <a:p>
            <a:pPr marL="309563" indent="-309563" defTabSz="825500">
              <a:lnSpc>
                <a:spcPct val="65000"/>
              </a:lnSpc>
              <a:spcBef>
                <a:spcPct val="20000"/>
              </a:spcBef>
              <a:spcAft>
                <a:spcPct val="20000"/>
              </a:spcAft>
              <a:buClr>
                <a:schemeClr val="hlink"/>
              </a:buClr>
              <a:buSzPct val="100000"/>
              <a:buFontTx/>
              <a:buChar char="•"/>
            </a:pPr>
            <a:r>
              <a:rPr lang="en-US" sz="1400" kern="0" dirty="0" smtClean="0">
                <a:solidFill>
                  <a:schemeClr val="tx1"/>
                </a:solidFill>
                <a:effectLst>
                  <a:outerShdw blurRad="38100" dist="38100" dir="2700000" algn="tl">
                    <a:srgbClr val="C0C0C0"/>
                  </a:outerShdw>
                </a:effectLst>
                <a:latin typeface="+mn-lt"/>
              </a:rPr>
              <a:t>Currently focusing on the implementation of core (data transfer functions and space management)</a:t>
            </a:r>
          </a:p>
          <a:p>
            <a:pPr marL="309563" indent="-309563" defTabSz="825500">
              <a:lnSpc>
                <a:spcPct val="65000"/>
              </a:lnSpc>
              <a:spcBef>
                <a:spcPct val="20000"/>
              </a:spcBef>
              <a:spcAft>
                <a:spcPct val="20000"/>
              </a:spcAft>
              <a:buClr>
                <a:schemeClr val="hlink"/>
              </a:buClr>
              <a:buSzPct val="100000"/>
              <a:buFontTx/>
              <a:buChar char="•"/>
            </a:pPr>
            <a:r>
              <a:rPr lang="en-US" sz="1400" kern="0" dirty="0" smtClean="0">
                <a:solidFill>
                  <a:schemeClr val="tx1"/>
                </a:solidFill>
                <a:effectLst>
                  <a:outerShdw blurRad="38100" dist="38100" dir="2700000" algn="tl">
                    <a:srgbClr val="C0C0C0"/>
                  </a:outerShdw>
                </a:effectLst>
                <a:latin typeface="+mn-lt"/>
              </a:rPr>
              <a:t>Use LFC (with a simulated LFC host) to get SURL and use this SURL to connect to SRM server, then get TURL back</a:t>
            </a:r>
            <a:endParaRPr kumimoji="0" lang="fi-FI" sz="1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48" name="TextBox 47"/>
          <p:cNvSpPr txBox="1"/>
          <p:nvPr/>
        </p:nvSpPr>
        <p:spPr>
          <a:xfrm>
            <a:off x="6705282" y="6248400"/>
            <a:ext cx="2000217" cy="369332"/>
          </a:xfrm>
          <a:prstGeom prst="rect">
            <a:avLst/>
          </a:prstGeom>
          <a:noFill/>
        </p:spPr>
        <p:txBody>
          <a:bodyPr wrap="none" rtlCol="0">
            <a:spAutoFit/>
          </a:bodyPr>
          <a:lstStyle/>
          <a:p>
            <a:r>
              <a:rPr lang="en-US" sz="900" dirty="0" smtClean="0">
                <a:solidFill>
                  <a:schemeClr val="accent4"/>
                </a:solidFill>
                <a:latin typeface="Verdana"/>
                <a:cs typeface="Verdana"/>
              </a:rPr>
              <a:t>Slide courtesy: Fu-Ming Tsai</a:t>
            </a:r>
          </a:p>
          <a:p>
            <a:r>
              <a:rPr lang="en-US" sz="900" dirty="0" smtClean="0">
                <a:solidFill>
                  <a:schemeClr val="accent4"/>
                </a:solidFill>
                <a:latin typeface="Verdana"/>
                <a:cs typeface="Verdana"/>
              </a:rPr>
              <a:t>                       Wei-Lung </a:t>
            </a:r>
            <a:r>
              <a:rPr lang="en-US" sz="900" dirty="0" err="1" smtClean="0">
                <a:solidFill>
                  <a:schemeClr val="accent4"/>
                </a:solidFill>
                <a:latin typeface="Verdana"/>
                <a:cs typeface="Verdana"/>
              </a:rPr>
              <a:t>Ueng</a:t>
            </a:r>
            <a:endParaRPr lang="en-US" sz="900" dirty="0">
              <a:solidFill>
                <a:schemeClr val="accent4"/>
              </a:solidFill>
              <a:latin typeface="Verdana"/>
              <a:cs typeface="Verdan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640330" y="2651087"/>
          <a:ext cx="3836670" cy="2895600"/>
        </p:xfrm>
        <a:graphic>
          <a:graphicData uri="http://schemas.openxmlformats.org/presentationml/2006/ole">
            <p:oleObj spid="_x0000_s55298" name="Visio" r:id="rId3" imgW="1892300" imgH="3263900" progId="">
              <p:embed/>
            </p:oleObj>
          </a:graphicData>
        </a:graphic>
      </p:graphicFrame>
      <p:sp>
        <p:nvSpPr>
          <p:cNvPr id="98307" name="Rectangle 3"/>
          <p:cNvSpPr>
            <a:spLocks noGrp="1" noChangeArrowheads="1"/>
          </p:cNvSpPr>
          <p:nvPr>
            <p:ph type="title"/>
          </p:nvPr>
        </p:nvSpPr>
        <p:spPr/>
        <p:txBody>
          <a:bodyPr/>
          <a:lstStyle/>
          <a:p>
            <a:r>
              <a:rPr lang="en-US" dirty="0" smtClean="0">
                <a:effectLst>
                  <a:outerShdw blurRad="38100" dist="38100" dir="2700000" algn="tl">
                    <a:srgbClr val="DDDDDD"/>
                  </a:outerShdw>
                </a:effectLst>
              </a:rPr>
              <a:t>Interoperability in SRM</a:t>
            </a:r>
            <a:endParaRPr lang="en-US" dirty="0">
              <a:effectLst>
                <a:outerShdw blurRad="38100" dist="38100" dir="2700000" algn="tl">
                  <a:srgbClr val="DDDDDD"/>
                </a:outerShdw>
              </a:effectLst>
            </a:endParaRPr>
          </a:p>
        </p:txBody>
      </p:sp>
      <p:sp>
        <p:nvSpPr>
          <p:cNvPr id="3080" name="Oval 4"/>
          <p:cNvSpPr>
            <a:spLocks noChangeArrowheads="1"/>
          </p:cNvSpPr>
          <p:nvPr/>
        </p:nvSpPr>
        <p:spPr bwMode="auto">
          <a:xfrm>
            <a:off x="3581400" y="3946487"/>
            <a:ext cx="1981200" cy="533400"/>
          </a:xfrm>
          <a:prstGeom prst="ellipse">
            <a:avLst/>
          </a:prstGeom>
          <a:solidFill>
            <a:srgbClr val="CCFF66"/>
          </a:solidFill>
          <a:ln w="12700">
            <a:solidFill>
              <a:schemeClr val="tx1"/>
            </a:solidFill>
            <a:round/>
            <a:headEnd/>
            <a:tailEnd/>
          </a:ln>
        </p:spPr>
        <p:txBody>
          <a:bodyPr wrap="none" anchor="ctr">
            <a:prstTxWarp prst="textNoShape">
              <a:avLst/>
            </a:prstTxWarp>
          </a:bodyPr>
          <a:lstStyle/>
          <a:p>
            <a:pPr algn="ctr"/>
            <a:r>
              <a:rPr lang="en-US" sz="1800" dirty="0" smtClean="0">
                <a:solidFill>
                  <a:schemeClr val="tx1"/>
                </a:solidFill>
              </a:rPr>
              <a:t>Clients</a:t>
            </a:r>
            <a:endParaRPr lang="en-US" sz="1800" dirty="0">
              <a:solidFill>
                <a:schemeClr val="tx1"/>
              </a:solidFill>
            </a:endParaRPr>
          </a:p>
        </p:txBody>
      </p:sp>
      <p:cxnSp>
        <p:nvCxnSpPr>
          <p:cNvPr id="98404" name="AutoShape 100"/>
          <p:cNvCxnSpPr>
            <a:cxnSpLocks noChangeShapeType="1"/>
            <a:stCxn id="3080" idx="2"/>
            <a:endCxn id="110" idx="2"/>
          </p:cNvCxnSpPr>
          <p:nvPr/>
        </p:nvCxnSpPr>
        <p:spPr bwMode="auto">
          <a:xfrm rot="10800000">
            <a:off x="2476500" y="3841437"/>
            <a:ext cx="1104900" cy="371751"/>
          </a:xfrm>
          <a:prstGeom prst="curvedConnector2">
            <a:avLst/>
          </a:prstGeom>
          <a:noFill/>
          <a:ln w="12700">
            <a:solidFill>
              <a:schemeClr val="tx1"/>
            </a:solidFill>
            <a:round/>
            <a:headEnd/>
            <a:tailEnd type="triangle" w="med" len="med"/>
          </a:ln>
        </p:spPr>
      </p:cxnSp>
      <p:cxnSp>
        <p:nvCxnSpPr>
          <p:cNvPr id="98405" name="AutoShape 101"/>
          <p:cNvCxnSpPr>
            <a:cxnSpLocks noChangeShapeType="1"/>
            <a:stCxn id="3080" idx="0"/>
            <a:endCxn id="75" idx="2"/>
          </p:cNvCxnSpPr>
          <p:nvPr/>
        </p:nvCxnSpPr>
        <p:spPr bwMode="auto">
          <a:xfrm rot="16200000" flipV="1">
            <a:off x="3267101" y="2641588"/>
            <a:ext cx="1522446" cy="1087352"/>
          </a:xfrm>
          <a:prstGeom prst="curvedConnector3">
            <a:avLst>
              <a:gd name="adj1" fmla="val 50000"/>
            </a:avLst>
          </a:prstGeom>
          <a:noFill/>
          <a:ln w="12700">
            <a:solidFill>
              <a:schemeClr val="tx1"/>
            </a:solidFill>
            <a:round/>
            <a:headEnd/>
            <a:tailEnd type="triangle" w="med" len="med"/>
          </a:ln>
        </p:spPr>
      </p:cxnSp>
      <p:cxnSp>
        <p:nvCxnSpPr>
          <p:cNvPr id="98407" name="AutoShape 103"/>
          <p:cNvCxnSpPr>
            <a:cxnSpLocks noChangeShapeType="1"/>
            <a:stCxn id="3080" idx="7"/>
            <a:endCxn id="86" idx="2"/>
          </p:cNvCxnSpPr>
          <p:nvPr/>
        </p:nvCxnSpPr>
        <p:spPr bwMode="auto">
          <a:xfrm rot="5400000" flipH="1" flipV="1">
            <a:off x="4826969" y="2856875"/>
            <a:ext cx="1613219" cy="722237"/>
          </a:xfrm>
          <a:prstGeom prst="curvedConnector3">
            <a:avLst>
              <a:gd name="adj1" fmla="val 50000"/>
            </a:avLst>
          </a:prstGeom>
          <a:noFill/>
          <a:ln w="12700">
            <a:solidFill>
              <a:schemeClr val="tx1"/>
            </a:solidFill>
            <a:round/>
            <a:headEnd/>
            <a:tailEnd type="triangle" w="med" len="med"/>
          </a:ln>
        </p:spPr>
      </p:cxnSp>
      <p:cxnSp>
        <p:nvCxnSpPr>
          <p:cNvPr id="98408" name="AutoShape 104"/>
          <p:cNvCxnSpPr>
            <a:cxnSpLocks noChangeShapeType="1"/>
            <a:stCxn id="3080" idx="6"/>
            <a:endCxn id="131" idx="2"/>
          </p:cNvCxnSpPr>
          <p:nvPr/>
        </p:nvCxnSpPr>
        <p:spPr bwMode="auto">
          <a:xfrm flipV="1">
            <a:off x="5562600" y="3997124"/>
            <a:ext cx="1433007" cy="216063"/>
          </a:xfrm>
          <a:prstGeom prst="curvedConnector2">
            <a:avLst/>
          </a:prstGeom>
          <a:noFill/>
          <a:ln w="12700">
            <a:solidFill>
              <a:schemeClr val="tx1"/>
            </a:solidFill>
            <a:round/>
            <a:headEnd/>
            <a:tailEnd type="triangle" w="med" len="med"/>
          </a:ln>
        </p:spPr>
      </p:cxnSp>
      <p:cxnSp>
        <p:nvCxnSpPr>
          <p:cNvPr id="98409" name="AutoShape 105"/>
          <p:cNvCxnSpPr>
            <a:cxnSpLocks noChangeShapeType="1"/>
            <a:stCxn id="3080" idx="4"/>
            <a:endCxn id="134" idx="2"/>
          </p:cNvCxnSpPr>
          <p:nvPr/>
        </p:nvCxnSpPr>
        <p:spPr bwMode="auto">
          <a:xfrm rot="16200000" flipH="1">
            <a:off x="5168902" y="3882985"/>
            <a:ext cx="1041396" cy="2235200"/>
          </a:xfrm>
          <a:prstGeom prst="curvedConnector3">
            <a:avLst>
              <a:gd name="adj1" fmla="val 138147"/>
            </a:avLst>
          </a:prstGeom>
          <a:noFill/>
          <a:ln w="12700">
            <a:solidFill>
              <a:schemeClr val="tx1"/>
            </a:solidFill>
            <a:round/>
            <a:headEnd/>
            <a:tailEnd type="triangle" w="med" len="med"/>
          </a:ln>
        </p:spPr>
      </p:cxnSp>
      <p:cxnSp>
        <p:nvCxnSpPr>
          <p:cNvPr id="98402" name="AutoShape 98"/>
          <p:cNvCxnSpPr>
            <a:cxnSpLocks noChangeShapeType="1"/>
            <a:stCxn id="3080" idx="3"/>
            <a:endCxn id="115" idx="2"/>
          </p:cNvCxnSpPr>
          <p:nvPr/>
        </p:nvCxnSpPr>
        <p:spPr bwMode="auto">
          <a:xfrm rot="5400000">
            <a:off x="2274847" y="3859473"/>
            <a:ext cx="1054394" cy="2138992"/>
          </a:xfrm>
          <a:prstGeom prst="curvedConnector3">
            <a:avLst>
              <a:gd name="adj1" fmla="val 121681"/>
            </a:avLst>
          </a:prstGeom>
          <a:noFill/>
          <a:ln w="12700">
            <a:solidFill>
              <a:schemeClr val="tx1"/>
            </a:solidFill>
            <a:round/>
            <a:headEnd/>
            <a:tailEnd type="triangle" w="med" len="med"/>
          </a:ln>
        </p:spPr>
      </p:cxnSp>
      <p:pic>
        <p:nvPicPr>
          <p:cNvPr id="72" name="Picture 111" descr="E-Science logo RGB"/>
          <p:cNvPicPr>
            <a:picLocks noChangeAspect="1" noChangeArrowheads="1"/>
          </p:cNvPicPr>
          <p:nvPr/>
        </p:nvPicPr>
        <p:blipFill>
          <a:blip r:embed="rId4"/>
          <a:srcRect/>
          <a:stretch>
            <a:fillRect/>
          </a:stretch>
        </p:blipFill>
        <p:spPr bwMode="auto">
          <a:xfrm>
            <a:off x="3886200" y="1736687"/>
            <a:ext cx="914400" cy="236538"/>
          </a:xfrm>
          <a:prstGeom prst="rect">
            <a:avLst/>
          </a:prstGeom>
          <a:noFill/>
          <a:ln w="9525">
            <a:noFill/>
            <a:miter lim="800000"/>
            <a:headEnd/>
            <a:tailEnd/>
          </a:ln>
        </p:spPr>
      </p:pic>
      <p:sp>
        <p:nvSpPr>
          <p:cNvPr id="73" name="Line 53"/>
          <p:cNvSpPr>
            <a:spLocks noChangeShapeType="1"/>
          </p:cNvSpPr>
          <p:nvPr/>
        </p:nvSpPr>
        <p:spPr bwMode="auto">
          <a:xfrm>
            <a:off x="3031196" y="1966875"/>
            <a:ext cx="1588" cy="1588"/>
          </a:xfrm>
          <a:prstGeom prst="line">
            <a:avLst/>
          </a:prstGeom>
          <a:noFill/>
          <a:ln w="12700">
            <a:solidFill>
              <a:srgbClr val="CC0099"/>
            </a:solidFill>
            <a:round/>
            <a:headEnd/>
            <a:tailEnd/>
          </a:ln>
        </p:spPr>
        <p:txBody>
          <a:bodyPr>
            <a:prstTxWarp prst="textNoShape">
              <a:avLst/>
            </a:prstTxWarp>
          </a:bodyPr>
          <a:lstStyle/>
          <a:p>
            <a:endParaRPr lang="en-US"/>
          </a:p>
        </p:txBody>
      </p:sp>
      <p:sp>
        <p:nvSpPr>
          <p:cNvPr id="74" name="Rectangle 54"/>
          <p:cNvSpPr>
            <a:spLocks noChangeArrowheads="1"/>
          </p:cNvSpPr>
          <p:nvPr/>
        </p:nvSpPr>
        <p:spPr bwMode="auto">
          <a:xfrm>
            <a:off x="3008971" y="2190712"/>
            <a:ext cx="889000" cy="376238"/>
          </a:xfrm>
          <a:prstGeom prst="rect">
            <a:avLst/>
          </a:prstGeom>
          <a:noFill/>
          <a:ln w="12700">
            <a:solidFill>
              <a:srgbClr val="0099CC"/>
            </a:solidFill>
            <a:miter lim="800000"/>
            <a:headEnd/>
            <a:tailEnd/>
          </a:ln>
        </p:spPr>
        <p:txBody>
          <a:bodyPr wrap="none" anchor="ctr">
            <a:prstTxWarp prst="textNoShape">
              <a:avLst/>
            </a:prstTxWarp>
          </a:bodyPr>
          <a:lstStyle/>
          <a:p>
            <a:endParaRPr lang="en-US"/>
          </a:p>
        </p:txBody>
      </p:sp>
      <p:sp>
        <p:nvSpPr>
          <p:cNvPr id="75" name="Text Box 55"/>
          <p:cNvSpPr txBox="1">
            <a:spLocks noChangeArrowheads="1"/>
          </p:cNvSpPr>
          <p:nvPr/>
        </p:nvSpPr>
        <p:spPr bwMode="auto">
          <a:xfrm>
            <a:off x="3145496" y="2197062"/>
            <a:ext cx="678304" cy="226979"/>
          </a:xfrm>
          <a:prstGeom prst="rect">
            <a:avLst/>
          </a:prstGeom>
          <a:noFill/>
          <a:ln w="12700">
            <a:noFill/>
            <a:miter lim="800000"/>
            <a:headEnd/>
            <a:tailEnd/>
          </a:ln>
        </p:spPr>
        <p:txBody>
          <a:bodyPr wrap="none" lIns="72384" tIns="36192" rIns="72384" bIns="36192">
            <a:prstTxWarp prst="textNoShape">
              <a:avLst/>
            </a:prstTxWarp>
            <a:spAutoFit/>
          </a:bodyPr>
          <a:lstStyle/>
          <a:p>
            <a:pPr algn="ctr" defTabSz="723900"/>
            <a:r>
              <a:rPr lang="en-US" sz="1000" b="1" dirty="0" smtClean="0">
                <a:solidFill>
                  <a:srgbClr val="0099CC"/>
                </a:solidFill>
              </a:rPr>
              <a:t>CASTOR</a:t>
            </a:r>
            <a:endParaRPr lang="en-US" sz="1000" b="1" dirty="0">
              <a:solidFill>
                <a:srgbClr val="0099CC"/>
              </a:solidFill>
            </a:endParaRPr>
          </a:p>
        </p:txBody>
      </p:sp>
      <p:sp>
        <p:nvSpPr>
          <p:cNvPr id="76" name="Rectangle 56"/>
          <p:cNvSpPr>
            <a:spLocks noChangeArrowheads="1"/>
          </p:cNvSpPr>
          <p:nvPr/>
        </p:nvSpPr>
        <p:spPr bwMode="auto">
          <a:xfrm>
            <a:off x="3008971" y="1660487"/>
            <a:ext cx="889000" cy="523875"/>
          </a:xfrm>
          <a:prstGeom prst="rect">
            <a:avLst/>
          </a:prstGeom>
          <a:noFill/>
          <a:ln w="12700">
            <a:solidFill>
              <a:srgbClr val="0099CC"/>
            </a:solidFill>
            <a:miter lim="800000"/>
            <a:headEnd/>
            <a:tailEnd/>
          </a:ln>
        </p:spPr>
        <p:txBody>
          <a:bodyPr wrap="none" anchor="ctr">
            <a:prstTxWarp prst="textNoShape">
              <a:avLst/>
            </a:prstTxWarp>
          </a:bodyPr>
          <a:lstStyle/>
          <a:p>
            <a:endParaRPr lang="en-US"/>
          </a:p>
        </p:txBody>
      </p:sp>
      <p:pic>
        <p:nvPicPr>
          <p:cNvPr id="77" name="Picture 66" descr="LCGlogo"/>
          <p:cNvPicPr>
            <a:picLocks noChangeAspect="1" noChangeArrowheads="1"/>
          </p:cNvPicPr>
          <p:nvPr/>
        </p:nvPicPr>
        <p:blipFill>
          <a:blip r:embed="rId5"/>
          <a:srcRect/>
          <a:stretch>
            <a:fillRect/>
          </a:stretch>
        </p:blipFill>
        <p:spPr bwMode="auto">
          <a:xfrm>
            <a:off x="2438400" y="1508087"/>
            <a:ext cx="479425" cy="479425"/>
          </a:xfrm>
          <a:prstGeom prst="rect">
            <a:avLst/>
          </a:prstGeom>
          <a:noFill/>
          <a:ln w="9525">
            <a:noFill/>
            <a:miter lim="800000"/>
            <a:headEnd/>
            <a:tailEnd/>
          </a:ln>
        </p:spPr>
      </p:pic>
      <p:pic>
        <p:nvPicPr>
          <p:cNvPr id="78" name="Picture 82" descr="CCLRC150"/>
          <p:cNvPicPr>
            <a:picLocks noChangeAspect="1" noChangeArrowheads="1"/>
          </p:cNvPicPr>
          <p:nvPr/>
        </p:nvPicPr>
        <p:blipFill>
          <a:blip r:embed="rId6"/>
          <a:srcRect/>
          <a:stretch>
            <a:fillRect/>
          </a:stretch>
        </p:blipFill>
        <p:spPr bwMode="auto">
          <a:xfrm>
            <a:off x="3962400" y="2117687"/>
            <a:ext cx="914400" cy="377825"/>
          </a:xfrm>
          <a:prstGeom prst="rect">
            <a:avLst/>
          </a:prstGeom>
          <a:noFill/>
          <a:ln w="9525">
            <a:noFill/>
            <a:miter lim="800000"/>
            <a:headEnd/>
            <a:tailEnd/>
          </a:ln>
        </p:spPr>
      </p:pic>
      <p:pic>
        <p:nvPicPr>
          <p:cNvPr id="79" name="Picture 78" descr="CASTOR_logo_250.png"/>
          <p:cNvPicPr>
            <a:picLocks noChangeAspect="1"/>
          </p:cNvPicPr>
          <p:nvPr/>
        </p:nvPicPr>
        <p:blipFill>
          <a:blip r:embed="rId7"/>
          <a:stretch>
            <a:fillRect/>
          </a:stretch>
        </p:blipFill>
        <p:spPr>
          <a:xfrm>
            <a:off x="3059771" y="1762087"/>
            <a:ext cx="790833" cy="304800"/>
          </a:xfrm>
          <a:prstGeom prst="rect">
            <a:avLst/>
          </a:prstGeom>
        </p:spPr>
      </p:pic>
      <p:pic>
        <p:nvPicPr>
          <p:cNvPr id="80" name="Picture 79" descr="cern-logo.jpg"/>
          <p:cNvPicPr>
            <a:picLocks noChangeAspect="1"/>
          </p:cNvPicPr>
          <p:nvPr/>
        </p:nvPicPr>
        <p:blipFill>
          <a:blip r:embed="rId8"/>
          <a:stretch>
            <a:fillRect/>
          </a:stretch>
        </p:blipFill>
        <p:spPr>
          <a:xfrm>
            <a:off x="2370664" y="2049954"/>
            <a:ext cx="545171" cy="533400"/>
          </a:xfrm>
          <a:prstGeom prst="rect">
            <a:avLst/>
          </a:prstGeom>
        </p:spPr>
      </p:pic>
      <p:pic>
        <p:nvPicPr>
          <p:cNvPr id="82" name="Picture 6" descr="D:\Documents\WorkingOn\sc07\Logo_CNRS_quadri-BIG-FondBl.gif"/>
          <p:cNvPicPr>
            <a:picLocks noChangeAspect="1" noChangeArrowheads="1"/>
          </p:cNvPicPr>
          <p:nvPr/>
        </p:nvPicPr>
        <p:blipFill>
          <a:blip r:embed="rId9"/>
          <a:srcRect/>
          <a:stretch>
            <a:fillRect/>
          </a:stretch>
        </p:blipFill>
        <p:spPr bwMode="auto">
          <a:xfrm>
            <a:off x="6062135" y="2599269"/>
            <a:ext cx="762116" cy="390483"/>
          </a:xfrm>
          <a:prstGeom prst="rect">
            <a:avLst/>
          </a:prstGeom>
          <a:noFill/>
          <a:ln w="9525">
            <a:noFill/>
            <a:miter lim="800000"/>
            <a:headEnd/>
            <a:tailEnd/>
          </a:ln>
        </p:spPr>
      </p:pic>
      <p:pic>
        <p:nvPicPr>
          <p:cNvPr id="83" name="Picture 7" descr="D:\Documents\WorkingOn\sc07\LogoCouleurcopie.jpg"/>
          <p:cNvPicPr>
            <a:picLocks noChangeAspect="1" noChangeArrowheads="1"/>
          </p:cNvPicPr>
          <p:nvPr/>
        </p:nvPicPr>
        <p:blipFill>
          <a:blip r:embed="rId10"/>
          <a:srcRect/>
          <a:stretch>
            <a:fillRect/>
          </a:stretch>
        </p:blipFill>
        <p:spPr bwMode="auto">
          <a:xfrm>
            <a:off x="6934200" y="2041487"/>
            <a:ext cx="838551" cy="381000"/>
          </a:xfrm>
          <a:prstGeom prst="rect">
            <a:avLst/>
          </a:prstGeom>
          <a:noFill/>
          <a:ln w="9525">
            <a:noFill/>
            <a:miter lim="800000"/>
            <a:headEnd/>
            <a:tailEnd/>
          </a:ln>
        </p:spPr>
      </p:pic>
      <p:pic>
        <p:nvPicPr>
          <p:cNvPr id="84" name="Picture 23" descr="dcache"/>
          <p:cNvPicPr>
            <a:picLocks noChangeAspect="1" noChangeArrowheads="1"/>
          </p:cNvPicPr>
          <p:nvPr/>
        </p:nvPicPr>
        <p:blipFill>
          <a:blip r:embed="rId11"/>
          <a:srcRect/>
          <a:stretch>
            <a:fillRect/>
          </a:stretch>
        </p:blipFill>
        <p:spPr bwMode="auto">
          <a:xfrm>
            <a:off x="5718175" y="1701804"/>
            <a:ext cx="581025" cy="460375"/>
          </a:xfrm>
          <a:prstGeom prst="rect">
            <a:avLst/>
          </a:prstGeom>
          <a:noFill/>
          <a:ln w="9525">
            <a:noFill/>
            <a:miter lim="800000"/>
            <a:headEnd/>
            <a:tailEnd/>
          </a:ln>
        </p:spPr>
      </p:pic>
      <p:sp>
        <p:nvSpPr>
          <p:cNvPr id="85" name="Rectangle 24"/>
          <p:cNvSpPr>
            <a:spLocks noChangeArrowheads="1"/>
          </p:cNvSpPr>
          <p:nvPr/>
        </p:nvSpPr>
        <p:spPr bwMode="auto">
          <a:xfrm>
            <a:off x="5591175" y="2187579"/>
            <a:ext cx="796925" cy="376238"/>
          </a:xfrm>
          <a:prstGeom prst="rect">
            <a:avLst/>
          </a:prstGeom>
          <a:noFill/>
          <a:ln w="12700">
            <a:solidFill>
              <a:srgbClr val="008000"/>
            </a:solidFill>
            <a:miter lim="800000"/>
            <a:headEnd/>
            <a:tailEnd/>
          </a:ln>
        </p:spPr>
        <p:txBody>
          <a:bodyPr wrap="none" anchor="ctr">
            <a:prstTxWarp prst="textNoShape">
              <a:avLst/>
            </a:prstTxWarp>
          </a:bodyPr>
          <a:lstStyle/>
          <a:p>
            <a:endParaRPr lang="en-US"/>
          </a:p>
        </p:txBody>
      </p:sp>
      <p:sp>
        <p:nvSpPr>
          <p:cNvPr id="86" name="Text Box 25"/>
          <p:cNvSpPr txBox="1">
            <a:spLocks noChangeArrowheads="1"/>
          </p:cNvSpPr>
          <p:nvPr/>
        </p:nvSpPr>
        <p:spPr bwMode="auto">
          <a:xfrm>
            <a:off x="5715000" y="2184404"/>
            <a:ext cx="559393" cy="226979"/>
          </a:xfrm>
          <a:prstGeom prst="rect">
            <a:avLst/>
          </a:prstGeom>
          <a:noFill/>
          <a:ln w="12700">
            <a:noFill/>
            <a:miter lim="800000"/>
            <a:headEnd/>
            <a:tailEnd/>
          </a:ln>
        </p:spPr>
        <p:txBody>
          <a:bodyPr wrap="none" lIns="72384" tIns="36192" rIns="72384" bIns="36192">
            <a:prstTxWarp prst="textNoShape">
              <a:avLst/>
            </a:prstTxWarp>
            <a:spAutoFit/>
          </a:bodyPr>
          <a:lstStyle/>
          <a:p>
            <a:pPr algn="ctr" defTabSz="723900"/>
            <a:r>
              <a:rPr lang="en-US" sz="1000" b="1" dirty="0" err="1" smtClean="0">
                <a:solidFill>
                  <a:srgbClr val="008000"/>
                </a:solidFill>
              </a:rPr>
              <a:t>dCache</a:t>
            </a:r>
            <a:endParaRPr lang="en-US" sz="1000" b="1" dirty="0">
              <a:solidFill>
                <a:srgbClr val="008000"/>
              </a:solidFill>
            </a:endParaRPr>
          </a:p>
        </p:txBody>
      </p:sp>
      <p:sp>
        <p:nvSpPr>
          <p:cNvPr id="87" name="Rectangle 26"/>
          <p:cNvSpPr>
            <a:spLocks noChangeArrowheads="1"/>
          </p:cNvSpPr>
          <p:nvPr/>
        </p:nvSpPr>
        <p:spPr bwMode="auto">
          <a:xfrm>
            <a:off x="5591175" y="1514479"/>
            <a:ext cx="796925" cy="681038"/>
          </a:xfrm>
          <a:prstGeom prst="rect">
            <a:avLst/>
          </a:prstGeom>
          <a:noFill/>
          <a:ln w="12700">
            <a:solidFill>
              <a:srgbClr val="008000"/>
            </a:solidFill>
            <a:miter lim="800000"/>
            <a:headEnd/>
            <a:tailEnd/>
          </a:ln>
        </p:spPr>
        <p:txBody>
          <a:bodyPr wrap="none" anchor="ctr">
            <a:prstTxWarp prst="textNoShape">
              <a:avLst/>
            </a:prstTxWarp>
          </a:bodyPr>
          <a:lstStyle/>
          <a:p>
            <a:endParaRPr lang="en-US"/>
          </a:p>
        </p:txBody>
      </p:sp>
      <p:sp>
        <p:nvSpPr>
          <p:cNvPr id="88" name="Text Box 27"/>
          <p:cNvSpPr txBox="1">
            <a:spLocks noChangeArrowheads="1"/>
          </p:cNvSpPr>
          <p:nvPr/>
        </p:nvSpPr>
        <p:spPr bwMode="auto">
          <a:xfrm>
            <a:off x="5705475" y="1501779"/>
            <a:ext cx="555625" cy="225425"/>
          </a:xfrm>
          <a:prstGeom prst="rect">
            <a:avLst/>
          </a:prstGeom>
          <a:noFill/>
          <a:ln w="12700">
            <a:noFill/>
            <a:miter lim="800000"/>
            <a:headEnd/>
            <a:tailEnd/>
          </a:ln>
        </p:spPr>
        <p:txBody>
          <a:bodyPr wrap="none" lIns="72384" tIns="36192" rIns="72384" bIns="36192">
            <a:prstTxWarp prst="textNoShape">
              <a:avLst/>
            </a:prstTxWarp>
            <a:spAutoFit/>
          </a:bodyPr>
          <a:lstStyle/>
          <a:p>
            <a:pPr algn="ctr" defTabSz="723900"/>
            <a:r>
              <a:rPr lang="en-US" sz="1000" b="1">
                <a:solidFill>
                  <a:srgbClr val="008000"/>
                </a:solidFill>
              </a:rPr>
              <a:t>dCache</a:t>
            </a:r>
          </a:p>
        </p:txBody>
      </p:sp>
      <p:pic>
        <p:nvPicPr>
          <p:cNvPr id="89" name="Picture 113" descr="osg-logo"/>
          <p:cNvPicPr>
            <a:picLocks noChangeAspect="1" noChangeArrowheads="1"/>
          </p:cNvPicPr>
          <p:nvPr/>
        </p:nvPicPr>
        <p:blipFill>
          <a:blip r:embed="rId12"/>
          <a:srcRect/>
          <a:stretch>
            <a:fillRect/>
          </a:stretch>
        </p:blipFill>
        <p:spPr bwMode="auto">
          <a:xfrm>
            <a:off x="6985001" y="1583273"/>
            <a:ext cx="609600" cy="354013"/>
          </a:xfrm>
          <a:prstGeom prst="rect">
            <a:avLst/>
          </a:prstGeom>
          <a:noFill/>
          <a:ln w="9525">
            <a:noFill/>
            <a:miter lim="800000"/>
            <a:headEnd/>
            <a:tailEnd/>
          </a:ln>
        </p:spPr>
      </p:pic>
      <p:pic>
        <p:nvPicPr>
          <p:cNvPr id="90" name="Picture 89" descr="desy_logo.gif"/>
          <p:cNvPicPr>
            <a:picLocks noChangeAspect="1"/>
          </p:cNvPicPr>
          <p:nvPr/>
        </p:nvPicPr>
        <p:blipFill>
          <a:blip r:embed="rId13"/>
          <a:stretch>
            <a:fillRect/>
          </a:stretch>
        </p:blipFill>
        <p:spPr>
          <a:xfrm>
            <a:off x="4953000" y="1584287"/>
            <a:ext cx="533400" cy="533400"/>
          </a:xfrm>
          <a:prstGeom prst="rect">
            <a:avLst/>
          </a:prstGeom>
        </p:spPr>
      </p:pic>
      <p:pic>
        <p:nvPicPr>
          <p:cNvPr id="91" name="Picture 90" descr="ndgf-logo.jpg"/>
          <p:cNvPicPr>
            <a:picLocks noChangeAspect="1"/>
          </p:cNvPicPr>
          <p:nvPr/>
        </p:nvPicPr>
        <p:blipFill>
          <a:blip r:embed="rId14"/>
          <a:stretch>
            <a:fillRect/>
          </a:stretch>
        </p:blipFill>
        <p:spPr>
          <a:xfrm>
            <a:off x="6858000" y="2608752"/>
            <a:ext cx="914400" cy="304800"/>
          </a:xfrm>
          <a:prstGeom prst="rect">
            <a:avLst/>
          </a:prstGeom>
        </p:spPr>
      </p:pic>
      <p:pic>
        <p:nvPicPr>
          <p:cNvPr id="92" name="Picture 91" descr="fermi_logo.gif"/>
          <p:cNvPicPr>
            <a:picLocks noChangeAspect="1"/>
          </p:cNvPicPr>
          <p:nvPr/>
        </p:nvPicPr>
        <p:blipFill>
          <a:blip r:embed="rId15"/>
          <a:stretch>
            <a:fillRect/>
          </a:stretch>
        </p:blipFill>
        <p:spPr>
          <a:xfrm>
            <a:off x="6467765" y="1955804"/>
            <a:ext cx="554182" cy="503801"/>
          </a:xfrm>
          <a:prstGeom prst="rect">
            <a:avLst/>
          </a:prstGeom>
        </p:spPr>
      </p:pic>
      <p:sp>
        <p:nvSpPr>
          <p:cNvPr id="93" name="Rounded Rectangle 92"/>
          <p:cNvSpPr/>
          <p:nvPr/>
        </p:nvSpPr>
        <p:spPr bwMode="auto">
          <a:xfrm>
            <a:off x="6337300" y="2353807"/>
            <a:ext cx="838199" cy="211597"/>
          </a:xfrm>
          <a:prstGeom prst="roundRect">
            <a:avLst/>
          </a:prstGeom>
          <a:noFill/>
          <a:ln w="12700" cap="flat" cmpd="sng" algn="ctr">
            <a:noFill/>
            <a:prstDash val="solid"/>
            <a:round/>
            <a:headEnd type="none" w="med" len="med"/>
            <a:tailEnd type="none" w="med" len="med"/>
          </a:ln>
          <a:effectLst/>
        </p:spPr>
        <p:txBody>
          <a:bodyPr/>
          <a:lstStyle/>
          <a:p>
            <a:r>
              <a:rPr lang="en-US" sz="1050" b="1" dirty="0" err="1" smtClean="0">
                <a:solidFill>
                  <a:schemeClr val="accent4"/>
                </a:solidFill>
                <a:latin typeface="Tahoma"/>
                <a:cs typeface="Tahoma"/>
              </a:rPr>
              <a:t>Fermilab</a:t>
            </a:r>
            <a:endParaRPr lang="en-US" sz="1050" b="1" dirty="0">
              <a:solidFill>
                <a:schemeClr val="accent4"/>
              </a:solidFill>
              <a:latin typeface="Tahoma"/>
              <a:cs typeface="Tahoma"/>
            </a:endParaRPr>
          </a:p>
        </p:txBody>
      </p:sp>
      <p:pic>
        <p:nvPicPr>
          <p:cNvPr id="94" name="Picture 93" descr="UCSD.tiff"/>
          <p:cNvPicPr>
            <a:picLocks noChangeAspect="1"/>
          </p:cNvPicPr>
          <p:nvPr/>
        </p:nvPicPr>
        <p:blipFill>
          <a:blip r:embed="rId16"/>
          <a:stretch>
            <a:fillRect/>
          </a:stretch>
        </p:blipFill>
        <p:spPr>
          <a:xfrm>
            <a:off x="5029200" y="2117687"/>
            <a:ext cx="457200" cy="519723"/>
          </a:xfrm>
          <a:prstGeom prst="rect">
            <a:avLst/>
          </a:prstGeom>
        </p:spPr>
      </p:pic>
      <p:pic>
        <p:nvPicPr>
          <p:cNvPr id="95" name="Picture 12" descr="doe"/>
          <p:cNvPicPr>
            <a:picLocks noChangeAspect="1" noChangeArrowheads="1"/>
          </p:cNvPicPr>
          <p:nvPr/>
        </p:nvPicPr>
        <p:blipFill>
          <a:blip r:embed="rId17"/>
          <a:srcRect/>
          <a:stretch>
            <a:fillRect/>
          </a:stretch>
        </p:blipFill>
        <p:spPr bwMode="auto">
          <a:xfrm>
            <a:off x="6443135" y="1447800"/>
            <a:ext cx="508082" cy="508004"/>
          </a:xfrm>
          <a:prstGeom prst="rect">
            <a:avLst/>
          </a:prstGeom>
          <a:noFill/>
          <a:ln w="9525">
            <a:noFill/>
            <a:miter lim="800000"/>
            <a:headEnd/>
            <a:tailEnd/>
          </a:ln>
        </p:spPr>
      </p:pic>
      <p:pic>
        <p:nvPicPr>
          <p:cNvPr id="97" name="Picture 22" descr="D:\Documents\WorkingOn\tigre-logo.jpg"/>
          <p:cNvPicPr>
            <a:picLocks noChangeAspect="1" noChangeArrowheads="1"/>
          </p:cNvPicPr>
          <p:nvPr/>
        </p:nvPicPr>
        <p:blipFill>
          <a:blip r:embed="rId18"/>
          <a:srcRect/>
          <a:stretch>
            <a:fillRect/>
          </a:stretch>
        </p:blipFill>
        <p:spPr bwMode="auto">
          <a:xfrm>
            <a:off x="1295400" y="3904155"/>
            <a:ext cx="914454" cy="350345"/>
          </a:xfrm>
          <a:prstGeom prst="rect">
            <a:avLst/>
          </a:prstGeom>
          <a:noFill/>
          <a:ln w="9525">
            <a:noFill/>
            <a:miter lim="800000"/>
            <a:headEnd/>
            <a:tailEnd/>
          </a:ln>
        </p:spPr>
      </p:pic>
      <p:pic>
        <p:nvPicPr>
          <p:cNvPr id="98" name="Picture 21" descr="D:\Documents\WorkingOn\tt2.gif"/>
          <p:cNvPicPr>
            <a:picLocks noChangeAspect="1" noChangeArrowheads="1"/>
          </p:cNvPicPr>
          <p:nvPr/>
        </p:nvPicPr>
        <p:blipFill>
          <a:blip r:embed="rId19"/>
          <a:srcRect/>
          <a:stretch>
            <a:fillRect/>
          </a:stretch>
        </p:blipFill>
        <p:spPr bwMode="auto">
          <a:xfrm>
            <a:off x="868680" y="3962400"/>
            <a:ext cx="457226" cy="457199"/>
          </a:xfrm>
          <a:prstGeom prst="rect">
            <a:avLst/>
          </a:prstGeom>
          <a:noFill/>
          <a:ln w="9525">
            <a:noFill/>
            <a:miter lim="800000"/>
            <a:headEnd/>
            <a:tailEnd/>
          </a:ln>
        </p:spPr>
      </p:pic>
      <p:pic>
        <p:nvPicPr>
          <p:cNvPr id="99" name="Picture 35"/>
          <p:cNvPicPr>
            <a:picLocks noChangeArrowheads="1"/>
          </p:cNvPicPr>
          <p:nvPr/>
        </p:nvPicPr>
        <p:blipFill>
          <a:blip r:embed="rId20"/>
          <a:srcRect/>
          <a:stretch>
            <a:fillRect/>
          </a:stretch>
        </p:blipFill>
        <p:spPr bwMode="auto">
          <a:xfrm>
            <a:off x="1515533" y="3425783"/>
            <a:ext cx="647700" cy="487363"/>
          </a:xfrm>
          <a:prstGeom prst="rect">
            <a:avLst/>
          </a:prstGeom>
          <a:noFill/>
          <a:ln w="12700">
            <a:noFill/>
            <a:miter lim="800000"/>
            <a:headEnd/>
            <a:tailEnd/>
          </a:ln>
        </p:spPr>
      </p:pic>
      <p:pic>
        <p:nvPicPr>
          <p:cNvPr id="100" name="Picture 112" descr="osg-logo"/>
          <p:cNvPicPr>
            <a:picLocks noChangeAspect="1" noChangeArrowheads="1"/>
          </p:cNvPicPr>
          <p:nvPr/>
        </p:nvPicPr>
        <p:blipFill>
          <a:blip r:embed="rId12"/>
          <a:srcRect/>
          <a:stretch>
            <a:fillRect/>
          </a:stretch>
        </p:blipFill>
        <p:spPr bwMode="auto">
          <a:xfrm>
            <a:off x="1540937" y="3073357"/>
            <a:ext cx="609600" cy="354013"/>
          </a:xfrm>
          <a:prstGeom prst="rect">
            <a:avLst/>
          </a:prstGeom>
          <a:noFill/>
          <a:ln w="9525">
            <a:noFill/>
            <a:miter lim="800000"/>
            <a:headEnd/>
            <a:tailEnd/>
          </a:ln>
        </p:spPr>
      </p:pic>
      <p:pic>
        <p:nvPicPr>
          <p:cNvPr id="101" name="Picture 37" descr="Image2-"/>
          <p:cNvPicPr>
            <a:picLocks noChangeAspect="1" noChangeArrowheads="1"/>
          </p:cNvPicPr>
          <p:nvPr/>
        </p:nvPicPr>
        <p:blipFill>
          <a:blip r:embed="rId21"/>
          <a:srcRect/>
          <a:stretch>
            <a:fillRect/>
          </a:stretch>
        </p:blipFill>
        <p:spPr bwMode="auto">
          <a:xfrm>
            <a:off x="2184400" y="2892387"/>
            <a:ext cx="546100" cy="272482"/>
          </a:xfrm>
          <a:prstGeom prst="rect">
            <a:avLst/>
          </a:prstGeom>
          <a:noFill/>
          <a:ln w="9525">
            <a:noFill/>
            <a:miter lim="800000"/>
            <a:headEnd/>
            <a:tailEnd/>
          </a:ln>
        </p:spPr>
      </p:pic>
      <p:pic>
        <p:nvPicPr>
          <p:cNvPr id="102" name="Picture 41" descr="starLogoMenu"/>
          <p:cNvPicPr>
            <a:picLocks noChangeAspect="1" noChangeArrowheads="1"/>
          </p:cNvPicPr>
          <p:nvPr/>
        </p:nvPicPr>
        <p:blipFill>
          <a:blip r:embed="rId22"/>
          <a:srcRect/>
          <a:stretch>
            <a:fillRect/>
          </a:stretch>
        </p:blipFill>
        <p:spPr bwMode="auto">
          <a:xfrm>
            <a:off x="2015074" y="2481753"/>
            <a:ext cx="533400" cy="395288"/>
          </a:xfrm>
          <a:prstGeom prst="rect">
            <a:avLst/>
          </a:prstGeom>
          <a:noFill/>
          <a:ln w="9525">
            <a:noFill/>
            <a:miter lim="800000"/>
            <a:headEnd/>
            <a:tailEnd/>
          </a:ln>
        </p:spPr>
      </p:pic>
      <p:pic>
        <p:nvPicPr>
          <p:cNvPr id="103" name="Picture 42"/>
          <p:cNvPicPr>
            <a:picLocks noChangeAspect="1" noChangeArrowheads="1"/>
          </p:cNvPicPr>
          <p:nvPr/>
        </p:nvPicPr>
        <p:blipFill>
          <a:blip r:embed="rId23"/>
          <a:srcRect/>
          <a:stretch>
            <a:fillRect/>
          </a:stretch>
        </p:blipFill>
        <p:spPr bwMode="auto">
          <a:xfrm>
            <a:off x="698500" y="3606762"/>
            <a:ext cx="762000" cy="415925"/>
          </a:xfrm>
          <a:prstGeom prst="rect">
            <a:avLst/>
          </a:prstGeom>
          <a:noFill/>
          <a:ln w="12700">
            <a:noFill/>
            <a:miter lim="800000"/>
            <a:headEnd/>
            <a:tailEnd/>
          </a:ln>
        </p:spPr>
      </p:pic>
      <p:sp>
        <p:nvSpPr>
          <p:cNvPr id="104" name="AutoShape 31"/>
          <p:cNvSpPr>
            <a:spLocks noChangeArrowheads="1"/>
          </p:cNvSpPr>
          <p:nvPr/>
        </p:nvSpPr>
        <p:spPr bwMode="auto">
          <a:xfrm>
            <a:off x="2181225" y="3200362"/>
            <a:ext cx="574675" cy="371475"/>
          </a:xfrm>
          <a:prstGeom prst="can">
            <a:avLst>
              <a:gd name="adj" fmla="val 25000"/>
            </a:avLst>
          </a:prstGeom>
          <a:solidFill>
            <a:srgbClr val="CCFFFF"/>
          </a:solidFill>
          <a:ln w="9525">
            <a:solidFill>
              <a:schemeClr val="tx1"/>
            </a:solidFill>
            <a:round/>
            <a:headEnd/>
            <a:tailEnd/>
          </a:ln>
        </p:spPr>
        <p:txBody>
          <a:bodyPr wrap="none" anchor="ctr">
            <a:prstTxWarp prst="textNoShape">
              <a:avLst/>
            </a:prstTxWarp>
          </a:bodyPr>
          <a:lstStyle/>
          <a:p>
            <a:endParaRPr lang="en-US"/>
          </a:p>
        </p:txBody>
      </p:sp>
      <p:sp>
        <p:nvSpPr>
          <p:cNvPr id="105" name="Text Box 32"/>
          <p:cNvSpPr txBox="1">
            <a:spLocks noChangeArrowheads="1"/>
          </p:cNvSpPr>
          <p:nvPr/>
        </p:nvSpPr>
        <p:spPr bwMode="auto">
          <a:xfrm>
            <a:off x="2159000" y="3324187"/>
            <a:ext cx="609600" cy="209550"/>
          </a:xfrm>
          <a:prstGeom prst="rect">
            <a:avLst/>
          </a:prstGeom>
          <a:noFill/>
          <a:ln w="9525">
            <a:noFill/>
            <a:miter lim="800000"/>
            <a:headEnd/>
            <a:tailEnd/>
          </a:ln>
        </p:spPr>
        <p:txBody>
          <a:bodyPr lIns="72384" tIns="36192" rIns="72384" bIns="36192">
            <a:prstTxWarp prst="textNoShape">
              <a:avLst/>
            </a:prstTxWarp>
            <a:spAutoFit/>
          </a:bodyPr>
          <a:lstStyle/>
          <a:p>
            <a:pPr algn="ctr" defTabSz="723900"/>
            <a:r>
              <a:rPr lang="en-US" sz="900">
                <a:solidFill>
                  <a:schemeClr val="tx1"/>
                </a:solidFill>
                <a:latin typeface="Times" charset="0"/>
              </a:rPr>
              <a:t>Disk</a:t>
            </a:r>
          </a:p>
        </p:txBody>
      </p:sp>
      <p:sp>
        <p:nvSpPr>
          <p:cNvPr id="106" name="Rectangle 33"/>
          <p:cNvSpPr>
            <a:spLocks noChangeArrowheads="1"/>
          </p:cNvSpPr>
          <p:nvPr/>
        </p:nvSpPr>
        <p:spPr bwMode="auto">
          <a:xfrm>
            <a:off x="2159000" y="3584537"/>
            <a:ext cx="609600" cy="393700"/>
          </a:xfrm>
          <a:prstGeom prst="rect">
            <a:avLst/>
          </a:prstGeom>
          <a:noFill/>
          <a:ln w="12700">
            <a:solidFill>
              <a:srgbClr val="0099CC"/>
            </a:solidFill>
            <a:miter lim="800000"/>
            <a:headEnd/>
            <a:tailEnd/>
          </a:ln>
        </p:spPr>
        <p:txBody>
          <a:bodyPr wrap="none" anchor="ctr">
            <a:prstTxWarp prst="textNoShape">
              <a:avLst/>
            </a:prstTxWarp>
          </a:bodyPr>
          <a:lstStyle/>
          <a:p>
            <a:endParaRPr lang="en-US"/>
          </a:p>
        </p:txBody>
      </p:sp>
      <p:pic>
        <p:nvPicPr>
          <p:cNvPr id="107" name="Picture 107" descr="sdm-logo"/>
          <p:cNvPicPr>
            <a:picLocks noChangeAspect="1" noChangeArrowheads="1"/>
          </p:cNvPicPr>
          <p:nvPr/>
        </p:nvPicPr>
        <p:blipFill>
          <a:blip r:embed="rId24"/>
          <a:srcRect/>
          <a:stretch>
            <a:fillRect/>
          </a:stretch>
        </p:blipFill>
        <p:spPr bwMode="auto">
          <a:xfrm>
            <a:off x="2806700" y="3530562"/>
            <a:ext cx="406400" cy="457200"/>
          </a:xfrm>
          <a:prstGeom prst="rect">
            <a:avLst/>
          </a:prstGeom>
          <a:noFill/>
          <a:ln w="9525">
            <a:noFill/>
            <a:miter lim="800000"/>
            <a:headEnd/>
            <a:tailEnd/>
          </a:ln>
        </p:spPr>
      </p:pic>
      <p:graphicFrame>
        <p:nvGraphicFramePr>
          <p:cNvPr id="108" name="Object 118"/>
          <p:cNvGraphicFramePr>
            <a:graphicFrameLocks noChangeAspect="1"/>
          </p:cNvGraphicFramePr>
          <p:nvPr/>
        </p:nvGraphicFramePr>
        <p:xfrm>
          <a:off x="2781300" y="3086062"/>
          <a:ext cx="428625" cy="457200"/>
        </p:xfrm>
        <a:graphic>
          <a:graphicData uri="http://schemas.openxmlformats.org/presentationml/2006/ole">
            <p:oleObj spid="_x0000_s55299" name="Visio" r:id="rId25" imgW="3771900" imgH="4025900" progId="">
              <p:embed/>
            </p:oleObj>
          </a:graphicData>
        </a:graphic>
      </p:graphicFrame>
      <p:pic>
        <p:nvPicPr>
          <p:cNvPr id="109" name="Picture 11" descr="bnl"/>
          <p:cNvPicPr>
            <a:picLocks noChangeAspect="1" noChangeArrowheads="1"/>
          </p:cNvPicPr>
          <p:nvPr/>
        </p:nvPicPr>
        <p:blipFill>
          <a:blip r:embed="rId26"/>
          <a:srcRect/>
          <a:stretch>
            <a:fillRect/>
          </a:stretch>
        </p:blipFill>
        <p:spPr bwMode="auto">
          <a:xfrm>
            <a:off x="1228669" y="2756917"/>
            <a:ext cx="934565" cy="381000"/>
          </a:xfrm>
          <a:prstGeom prst="rect">
            <a:avLst/>
          </a:prstGeom>
          <a:noFill/>
          <a:ln w="9525">
            <a:noFill/>
            <a:miter lim="800000"/>
            <a:headEnd/>
            <a:tailEnd/>
          </a:ln>
        </p:spPr>
      </p:pic>
      <p:sp>
        <p:nvSpPr>
          <p:cNvPr id="110" name="Text Box 34"/>
          <p:cNvSpPr txBox="1">
            <a:spLocks noChangeArrowheads="1"/>
          </p:cNvSpPr>
          <p:nvPr/>
        </p:nvSpPr>
        <p:spPr bwMode="auto">
          <a:xfrm>
            <a:off x="2133600" y="3606762"/>
            <a:ext cx="685800" cy="234674"/>
          </a:xfrm>
          <a:prstGeom prst="rect">
            <a:avLst/>
          </a:prstGeom>
          <a:noFill/>
          <a:ln w="12700">
            <a:noFill/>
            <a:miter lim="800000"/>
            <a:headEnd/>
            <a:tailEnd/>
          </a:ln>
        </p:spPr>
        <p:txBody>
          <a:bodyPr wrap="square" lIns="72384" tIns="36192" rIns="72384" bIns="36192">
            <a:prstTxWarp prst="textNoShape">
              <a:avLst/>
            </a:prstTxWarp>
            <a:spAutoFit/>
          </a:bodyPr>
          <a:lstStyle/>
          <a:p>
            <a:pPr algn="ctr" defTabSz="723900"/>
            <a:r>
              <a:rPr lang="en-US" sz="1050" b="1" dirty="0" err="1" smtClean="0">
                <a:solidFill>
                  <a:schemeClr val="tx1"/>
                </a:solidFill>
              </a:rPr>
              <a:t>BeStMan</a:t>
            </a:r>
            <a:endParaRPr lang="en-US" sz="1050" b="1" dirty="0">
              <a:solidFill>
                <a:schemeClr val="tx1"/>
              </a:solidFill>
            </a:endParaRPr>
          </a:p>
        </p:txBody>
      </p:sp>
      <p:pic>
        <p:nvPicPr>
          <p:cNvPr id="111" name="Picture 12" descr="doe"/>
          <p:cNvPicPr>
            <a:picLocks noChangeAspect="1" noChangeArrowheads="1"/>
          </p:cNvPicPr>
          <p:nvPr/>
        </p:nvPicPr>
        <p:blipFill>
          <a:blip r:embed="rId17"/>
          <a:srcRect/>
          <a:stretch>
            <a:fillRect/>
          </a:stretch>
        </p:blipFill>
        <p:spPr bwMode="auto">
          <a:xfrm>
            <a:off x="1066730" y="3112518"/>
            <a:ext cx="457270" cy="457200"/>
          </a:xfrm>
          <a:prstGeom prst="rect">
            <a:avLst/>
          </a:prstGeom>
          <a:noFill/>
          <a:ln w="9525">
            <a:noFill/>
            <a:miter lim="800000"/>
            <a:headEnd/>
            <a:tailEnd/>
          </a:ln>
        </p:spPr>
      </p:pic>
      <p:pic>
        <p:nvPicPr>
          <p:cNvPr id="113" name="Picture 6" descr="D:\Documents\WorkingOn\sc07\Logo_CNRS_quadri-BIG-FondBl.gif"/>
          <p:cNvPicPr>
            <a:picLocks noChangeAspect="1" noChangeArrowheads="1"/>
          </p:cNvPicPr>
          <p:nvPr/>
        </p:nvPicPr>
        <p:blipFill>
          <a:blip r:embed="rId9"/>
          <a:srcRect/>
          <a:stretch>
            <a:fillRect/>
          </a:stretch>
        </p:blipFill>
        <p:spPr bwMode="auto">
          <a:xfrm>
            <a:off x="2057284" y="4784687"/>
            <a:ext cx="762116" cy="390483"/>
          </a:xfrm>
          <a:prstGeom prst="rect">
            <a:avLst/>
          </a:prstGeom>
          <a:noFill/>
          <a:ln w="9525">
            <a:noFill/>
            <a:miter lim="800000"/>
            <a:headEnd/>
            <a:tailEnd/>
          </a:ln>
        </p:spPr>
      </p:pic>
      <p:sp>
        <p:nvSpPr>
          <p:cNvPr id="114" name="Rectangle 13"/>
          <p:cNvSpPr>
            <a:spLocks noChangeArrowheads="1"/>
          </p:cNvSpPr>
          <p:nvPr/>
        </p:nvSpPr>
        <p:spPr bwMode="auto">
          <a:xfrm>
            <a:off x="1323859" y="5189500"/>
            <a:ext cx="703263" cy="420688"/>
          </a:xfrm>
          <a:prstGeom prst="rect">
            <a:avLst/>
          </a:prstGeom>
          <a:noFill/>
          <a:ln w="12700">
            <a:solidFill>
              <a:srgbClr val="FF9900"/>
            </a:solidFill>
            <a:miter lim="800000"/>
            <a:headEnd/>
            <a:tailEnd/>
          </a:ln>
        </p:spPr>
        <p:txBody>
          <a:bodyPr wrap="none" anchor="ctr">
            <a:prstTxWarp prst="textNoShape">
              <a:avLst/>
            </a:prstTxWarp>
          </a:bodyPr>
          <a:lstStyle/>
          <a:p>
            <a:endParaRPr lang="en-US"/>
          </a:p>
        </p:txBody>
      </p:sp>
      <p:sp>
        <p:nvSpPr>
          <p:cNvPr id="115" name="Text Box 14"/>
          <p:cNvSpPr txBox="1">
            <a:spLocks noChangeArrowheads="1"/>
          </p:cNvSpPr>
          <p:nvPr/>
        </p:nvSpPr>
        <p:spPr bwMode="auto">
          <a:xfrm>
            <a:off x="1463559" y="5229187"/>
            <a:ext cx="537978" cy="226979"/>
          </a:xfrm>
          <a:prstGeom prst="rect">
            <a:avLst/>
          </a:prstGeom>
          <a:noFill/>
          <a:ln w="12700">
            <a:noFill/>
            <a:miter lim="800000"/>
            <a:headEnd/>
            <a:tailEnd/>
          </a:ln>
        </p:spPr>
        <p:txBody>
          <a:bodyPr wrap="none" lIns="72384" tIns="36192" rIns="72384" bIns="36192">
            <a:prstTxWarp prst="textNoShape">
              <a:avLst/>
            </a:prstTxWarp>
            <a:spAutoFit/>
          </a:bodyPr>
          <a:lstStyle/>
          <a:p>
            <a:pPr defTabSz="723900"/>
            <a:r>
              <a:rPr lang="en-US" sz="1000" b="1" dirty="0" err="1" smtClean="0">
                <a:solidFill>
                  <a:srgbClr val="FF9900"/>
                </a:solidFill>
              </a:rPr>
              <a:t>StoRM</a:t>
            </a:r>
            <a:endParaRPr lang="en-US" sz="1000" b="1" dirty="0">
              <a:solidFill>
                <a:srgbClr val="FF9900"/>
              </a:solidFill>
            </a:endParaRPr>
          </a:p>
        </p:txBody>
      </p:sp>
      <p:sp>
        <p:nvSpPr>
          <p:cNvPr id="116" name="Rectangle 15"/>
          <p:cNvSpPr>
            <a:spLocks noChangeArrowheads="1"/>
          </p:cNvSpPr>
          <p:nvPr/>
        </p:nvSpPr>
        <p:spPr bwMode="auto">
          <a:xfrm>
            <a:off x="1320684" y="4771987"/>
            <a:ext cx="703263" cy="407988"/>
          </a:xfrm>
          <a:prstGeom prst="rect">
            <a:avLst/>
          </a:prstGeom>
          <a:noFill/>
          <a:ln w="12700">
            <a:solidFill>
              <a:srgbClr val="FF9900"/>
            </a:solidFill>
            <a:miter lim="800000"/>
            <a:headEnd/>
            <a:tailEnd/>
          </a:ln>
        </p:spPr>
        <p:txBody>
          <a:bodyPr wrap="none" anchor="ctr">
            <a:prstTxWarp prst="textNoShape">
              <a:avLst/>
            </a:prstTxWarp>
          </a:bodyPr>
          <a:lstStyle/>
          <a:p>
            <a:endParaRPr lang="en-US"/>
          </a:p>
        </p:txBody>
      </p:sp>
      <p:pic>
        <p:nvPicPr>
          <p:cNvPr id="117" name="Picture 16" descr="logo-StoRM300x90"/>
          <p:cNvPicPr>
            <a:picLocks noChangeAspect="1" noChangeArrowheads="1"/>
          </p:cNvPicPr>
          <p:nvPr/>
        </p:nvPicPr>
        <p:blipFill>
          <a:blip r:embed="rId27"/>
          <a:srcRect/>
          <a:stretch>
            <a:fillRect/>
          </a:stretch>
        </p:blipFill>
        <p:spPr bwMode="auto">
          <a:xfrm>
            <a:off x="1333384" y="4935500"/>
            <a:ext cx="660400" cy="196850"/>
          </a:xfrm>
          <a:prstGeom prst="rect">
            <a:avLst/>
          </a:prstGeom>
          <a:noFill/>
          <a:ln w="9525">
            <a:noFill/>
            <a:miter lim="800000"/>
            <a:headEnd/>
            <a:tailEnd/>
          </a:ln>
        </p:spPr>
      </p:pic>
      <p:pic>
        <p:nvPicPr>
          <p:cNvPr id="119" name="Picture 18" descr="infn160x120"/>
          <p:cNvPicPr>
            <a:picLocks noChangeAspect="1" noChangeArrowheads="1"/>
          </p:cNvPicPr>
          <p:nvPr/>
        </p:nvPicPr>
        <p:blipFill>
          <a:blip r:embed="rId28"/>
          <a:srcRect/>
          <a:stretch>
            <a:fillRect/>
          </a:stretch>
        </p:blipFill>
        <p:spPr bwMode="auto">
          <a:xfrm>
            <a:off x="2057284" y="5152987"/>
            <a:ext cx="609600" cy="457200"/>
          </a:xfrm>
          <a:prstGeom prst="rect">
            <a:avLst/>
          </a:prstGeom>
          <a:noFill/>
          <a:ln w="9525">
            <a:noFill/>
            <a:miter lim="800000"/>
            <a:headEnd/>
            <a:tailEnd/>
          </a:ln>
        </p:spPr>
      </p:pic>
      <p:pic>
        <p:nvPicPr>
          <p:cNvPr id="120" name="Picture 19" descr="INFNGridLogo193x199"/>
          <p:cNvPicPr>
            <a:picLocks noChangeAspect="1" noChangeArrowheads="1"/>
          </p:cNvPicPr>
          <p:nvPr/>
        </p:nvPicPr>
        <p:blipFill>
          <a:blip r:embed="rId29"/>
          <a:srcRect/>
          <a:stretch>
            <a:fillRect/>
          </a:stretch>
        </p:blipFill>
        <p:spPr bwMode="auto">
          <a:xfrm>
            <a:off x="850784" y="5152987"/>
            <a:ext cx="455613" cy="469900"/>
          </a:xfrm>
          <a:prstGeom prst="rect">
            <a:avLst/>
          </a:prstGeom>
          <a:noFill/>
          <a:ln w="9525">
            <a:noFill/>
            <a:miter lim="800000"/>
            <a:headEnd/>
            <a:tailEnd/>
          </a:ln>
        </p:spPr>
      </p:pic>
      <p:pic>
        <p:nvPicPr>
          <p:cNvPr id="121" name="Picture 20" descr="logo_egrid_transparent_104x128"/>
          <p:cNvPicPr>
            <a:picLocks noChangeAspect="1" noChangeArrowheads="1"/>
          </p:cNvPicPr>
          <p:nvPr/>
        </p:nvPicPr>
        <p:blipFill>
          <a:blip r:embed="rId30"/>
          <a:srcRect/>
          <a:stretch>
            <a:fillRect/>
          </a:stretch>
        </p:blipFill>
        <p:spPr bwMode="auto">
          <a:xfrm>
            <a:off x="926984" y="4771987"/>
            <a:ext cx="290513" cy="342900"/>
          </a:xfrm>
          <a:prstGeom prst="rect">
            <a:avLst/>
          </a:prstGeom>
          <a:noFill/>
          <a:ln w="9525">
            <a:noFill/>
            <a:miter lim="800000"/>
            <a:headEnd/>
            <a:tailEnd/>
          </a:ln>
        </p:spPr>
      </p:pic>
      <p:pic>
        <p:nvPicPr>
          <p:cNvPr id="123" name="Picture 41" descr="D:\Documents\WorkingOn\Untitled-1.jpg"/>
          <p:cNvPicPr>
            <a:picLocks noChangeAspect="1" noChangeArrowheads="1"/>
          </p:cNvPicPr>
          <p:nvPr/>
        </p:nvPicPr>
        <p:blipFill>
          <a:blip r:embed="rId31"/>
          <a:srcRect/>
          <a:stretch>
            <a:fillRect/>
          </a:stretch>
        </p:blipFill>
        <p:spPr bwMode="auto">
          <a:xfrm>
            <a:off x="6769064" y="4632287"/>
            <a:ext cx="596935" cy="533400"/>
          </a:xfrm>
          <a:prstGeom prst="rect">
            <a:avLst/>
          </a:prstGeom>
          <a:noFill/>
          <a:ln w="9525">
            <a:noFill/>
            <a:miter lim="800000"/>
            <a:headEnd/>
            <a:tailEnd/>
          </a:ln>
        </p:spPr>
      </p:pic>
      <p:pic>
        <p:nvPicPr>
          <p:cNvPr id="124" name="Picture 4" descr="D:\Documents\WorkingOn\sc07\dpm_logo.jpg"/>
          <p:cNvPicPr>
            <a:picLocks noChangeAspect="1" noChangeArrowheads="1"/>
          </p:cNvPicPr>
          <p:nvPr/>
        </p:nvPicPr>
        <p:blipFill>
          <a:blip r:embed="rId32"/>
          <a:srcRect/>
          <a:stretch>
            <a:fillRect/>
          </a:stretch>
        </p:blipFill>
        <p:spPr bwMode="auto">
          <a:xfrm>
            <a:off x="6553200" y="3263958"/>
            <a:ext cx="801190" cy="426812"/>
          </a:xfrm>
          <a:prstGeom prst="rect">
            <a:avLst/>
          </a:prstGeom>
          <a:noFill/>
          <a:ln w="9525">
            <a:noFill/>
            <a:miter lim="800000"/>
            <a:headEnd/>
            <a:tailEnd/>
          </a:ln>
        </p:spPr>
      </p:pic>
      <p:sp>
        <p:nvSpPr>
          <p:cNvPr id="125" name="Rectangle 44"/>
          <p:cNvSpPr>
            <a:spLocks noChangeArrowheads="1"/>
          </p:cNvSpPr>
          <p:nvPr/>
        </p:nvSpPr>
        <p:spPr bwMode="auto">
          <a:xfrm>
            <a:off x="6353436" y="5165687"/>
            <a:ext cx="876300" cy="609600"/>
          </a:xfrm>
          <a:prstGeom prst="rect">
            <a:avLst/>
          </a:prstGeom>
          <a:noFill/>
          <a:ln w="12700">
            <a:solidFill>
              <a:srgbClr val="008000"/>
            </a:solidFill>
            <a:miter lim="800000"/>
            <a:headEnd/>
            <a:tailEnd/>
          </a:ln>
        </p:spPr>
        <p:txBody>
          <a:bodyPr wrap="none" anchor="ctr">
            <a:prstTxWarp prst="textNoShape">
              <a:avLst/>
            </a:prstTxWarp>
          </a:bodyPr>
          <a:lstStyle/>
          <a:p>
            <a:endParaRPr lang="en-US"/>
          </a:p>
        </p:txBody>
      </p:sp>
      <p:sp>
        <p:nvSpPr>
          <p:cNvPr id="126" name="Line 85"/>
          <p:cNvSpPr>
            <a:spLocks noChangeShapeType="1"/>
          </p:cNvSpPr>
          <p:nvPr/>
        </p:nvSpPr>
        <p:spPr bwMode="auto">
          <a:xfrm>
            <a:off x="6576515" y="3539958"/>
            <a:ext cx="1588" cy="1588"/>
          </a:xfrm>
          <a:prstGeom prst="line">
            <a:avLst/>
          </a:prstGeom>
          <a:noFill/>
          <a:ln w="12700">
            <a:solidFill>
              <a:srgbClr val="CC0099"/>
            </a:solidFill>
            <a:round/>
            <a:headEnd/>
            <a:tailEnd/>
          </a:ln>
        </p:spPr>
        <p:txBody>
          <a:bodyPr>
            <a:prstTxWarp prst="textNoShape">
              <a:avLst/>
            </a:prstTxWarp>
          </a:bodyPr>
          <a:lstStyle/>
          <a:p>
            <a:endParaRPr lang="en-US"/>
          </a:p>
        </p:txBody>
      </p:sp>
      <p:sp>
        <p:nvSpPr>
          <p:cNvPr id="127" name="Rectangle 86"/>
          <p:cNvSpPr>
            <a:spLocks noChangeArrowheads="1"/>
          </p:cNvSpPr>
          <p:nvPr/>
        </p:nvSpPr>
        <p:spPr bwMode="auto">
          <a:xfrm>
            <a:off x="6554290" y="3763795"/>
            <a:ext cx="796925" cy="376238"/>
          </a:xfrm>
          <a:prstGeom prst="rect">
            <a:avLst/>
          </a:prstGeom>
          <a:noFill/>
          <a:ln w="12700">
            <a:solidFill>
              <a:srgbClr val="0099CC"/>
            </a:solidFill>
            <a:miter lim="800000"/>
            <a:headEnd/>
            <a:tailEnd/>
          </a:ln>
        </p:spPr>
        <p:txBody>
          <a:bodyPr wrap="none" anchor="ctr">
            <a:prstTxWarp prst="textNoShape">
              <a:avLst/>
            </a:prstTxWarp>
          </a:bodyPr>
          <a:lstStyle/>
          <a:p>
            <a:endParaRPr lang="en-US"/>
          </a:p>
        </p:txBody>
      </p:sp>
      <p:sp>
        <p:nvSpPr>
          <p:cNvPr id="131" name="Text Box 87"/>
          <p:cNvSpPr txBox="1">
            <a:spLocks noChangeArrowheads="1"/>
          </p:cNvSpPr>
          <p:nvPr/>
        </p:nvSpPr>
        <p:spPr bwMode="auto">
          <a:xfrm>
            <a:off x="6776524" y="3770145"/>
            <a:ext cx="438166" cy="226979"/>
          </a:xfrm>
          <a:prstGeom prst="rect">
            <a:avLst/>
          </a:prstGeom>
          <a:noFill/>
          <a:ln w="12700">
            <a:noFill/>
            <a:miter lim="800000"/>
            <a:headEnd/>
            <a:tailEnd/>
          </a:ln>
        </p:spPr>
        <p:txBody>
          <a:bodyPr wrap="none" lIns="72384" tIns="36192" rIns="72384" bIns="36192">
            <a:prstTxWarp prst="textNoShape">
              <a:avLst/>
            </a:prstTxWarp>
            <a:spAutoFit/>
          </a:bodyPr>
          <a:lstStyle/>
          <a:p>
            <a:pPr algn="ctr" defTabSz="723900"/>
            <a:r>
              <a:rPr lang="en-US" sz="1000" b="1" dirty="0" smtClean="0">
                <a:solidFill>
                  <a:srgbClr val="0099CC"/>
                </a:solidFill>
              </a:rPr>
              <a:t>DPM</a:t>
            </a:r>
            <a:endParaRPr lang="en-US" sz="1000" b="1" dirty="0">
              <a:solidFill>
                <a:srgbClr val="0099CC"/>
              </a:solidFill>
            </a:endParaRPr>
          </a:p>
        </p:txBody>
      </p:sp>
      <p:sp>
        <p:nvSpPr>
          <p:cNvPr id="132" name="Rectangle 88"/>
          <p:cNvSpPr>
            <a:spLocks noChangeArrowheads="1"/>
          </p:cNvSpPr>
          <p:nvPr/>
        </p:nvSpPr>
        <p:spPr bwMode="auto">
          <a:xfrm>
            <a:off x="6554290" y="3157370"/>
            <a:ext cx="796925" cy="600075"/>
          </a:xfrm>
          <a:prstGeom prst="rect">
            <a:avLst/>
          </a:prstGeom>
          <a:noFill/>
          <a:ln w="12700">
            <a:solidFill>
              <a:srgbClr val="0099CC"/>
            </a:solidFill>
            <a:miter lim="800000"/>
            <a:headEnd/>
            <a:tailEnd/>
          </a:ln>
        </p:spPr>
        <p:txBody>
          <a:bodyPr wrap="none" anchor="ctr">
            <a:prstTxWarp prst="textNoShape">
              <a:avLst/>
            </a:prstTxWarp>
          </a:bodyPr>
          <a:lstStyle/>
          <a:p>
            <a:endParaRPr lang="en-US"/>
          </a:p>
        </p:txBody>
      </p:sp>
      <p:pic>
        <p:nvPicPr>
          <p:cNvPr id="133" name="Picture 91" descr="LCGlogo"/>
          <p:cNvPicPr>
            <a:picLocks noChangeAspect="1" noChangeArrowheads="1"/>
          </p:cNvPicPr>
          <p:nvPr/>
        </p:nvPicPr>
        <p:blipFill>
          <a:blip r:embed="rId5"/>
          <a:srcRect/>
          <a:stretch>
            <a:fillRect/>
          </a:stretch>
        </p:blipFill>
        <p:spPr bwMode="auto">
          <a:xfrm>
            <a:off x="7367090" y="3055768"/>
            <a:ext cx="479425" cy="479425"/>
          </a:xfrm>
          <a:prstGeom prst="rect">
            <a:avLst/>
          </a:prstGeom>
          <a:noFill/>
          <a:ln w="9525">
            <a:noFill/>
            <a:miter lim="800000"/>
            <a:headEnd/>
            <a:tailEnd/>
          </a:ln>
        </p:spPr>
      </p:pic>
      <p:sp>
        <p:nvSpPr>
          <p:cNvPr id="134" name="Rounded Rectangle 133"/>
          <p:cNvSpPr/>
          <p:nvPr/>
        </p:nvSpPr>
        <p:spPr bwMode="auto">
          <a:xfrm>
            <a:off x="6273800" y="5292683"/>
            <a:ext cx="1066799" cy="228600"/>
          </a:xfrm>
          <a:prstGeom prst="roundRect">
            <a:avLst/>
          </a:prstGeom>
          <a:noFill/>
          <a:ln w="12700" cap="flat" cmpd="sng" algn="ctr">
            <a:noFill/>
            <a:prstDash val="solid"/>
            <a:round/>
            <a:headEnd type="none" w="med" len="med"/>
            <a:tailEnd type="none" w="med" len="med"/>
          </a:ln>
          <a:effectLst/>
        </p:spPr>
        <p:txBody>
          <a:bodyPr/>
          <a:lstStyle/>
          <a:p>
            <a:r>
              <a:rPr lang="en-US" sz="1050" b="1" i="1" dirty="0" smtClean="0">
                <a:solidFill>
                  <a:srgbClr val="660066"/>
                </a:solidFill>
                <a:latin typeface="Tahoma"/>
                <a:cs typeface="Tahoma"/>
              </a:rPr>
              <a:t>SRM/</a:t>
            </a:r>
            <a:r>
              <a:rPr lang="en-US" sz="1050" b="1" i="1" dirty="0" err="1" smtClean="0">
                <a:solidFill>
                  <a:srgbClr val="660066"/>
                </a:solidFill>
                <a:latin typeface="Tahoma"/>
                <a:cs typeface="Tahoma"/>
              </a:rPr>
              <a:t>iRODS</a:t>
            </a:r>
            <a:endParaRPr lang="en-US" sz="1050" b="1" i="1" dirty="0">
              <a:solidFill>
                <a:srgbClr val="660066"/>
              </a:solidFill>
              <a:latin typeface="Tahoma"/>
              <a:cs typeface="Tahoma"/>
            </a:endParaRPr>
          </a:p>
        </p:txBody>
      </p:sp>
      <p:pic>
        <p:nvPicPr>
          <p:cNvPr id="135" name="Picture 134" descr="cern-logo.jpg"/>
          <p:cNvPicPr>
            <a:picLocks noChangeAspect="1"/>
          </p:cNvPicPr>
          <p:nvPr/>
        </p:nvPicPr>
        <p:blipFill>
          <a:blip r:embed="rId8"/>
          <a:stretch>
            <a:fillRect/>
          </a:stretch>
        </p:blipFill>
        <p:spPr>
          <a:xfrm>
            <a:off x="7367090" y="3580701"/>
            <a:ext cx="545171" cy="533400"/>
          </a:xfrm>
          <a:prstGeom prst="rect">
            <a:avLst/>
          </a:prstGeom>
        </p:spPr>
      </p:pic>
      <p:pic>
        <p:nvPicPr>
          <p:cNvPr id="136" name="Picture 135" descr="EGEElogoNEWblue.jpg"/>
          <p:cNvPicPr>
            <a:picLocks noChangeAspect="1"/>
          </p:cNvPicPr>
          <p:nvPr/>
        </p:nvPicPr>
        <p:blipFill>
          <a:blip r:embed="rId33"/>
          <a:stretch>
            <a:fillRect/>
          </a:stretch>
        </p:blipFill>
        <p:spPr>
          <a:xfrm>
            <a:off x="7255934" y="5265571"/>
            <a:ext cx="762000" cy="509716"/>
          </a:xfrm>
          <a:prstGeom prst="rect">
            <a:avLst/>
          </a:prstGeom>
        </p:spPr>
      </p:pic>
      <p:pic>
        <p:nvPicPr>
          <p:cNvPr id="137" name="Picture 136" descr="EGEElogoNEWblue.jpg"/>
          <p:cNvPicPr>
            <a:picLocks noChangeAspect="1"/>
          </p:cNvPicPr>
          <p:nvPr/>
        </p:nvPicPr>
        <p:blipFill>
          <a:blip r:embed="rId33"/>
          <a:stretch>
            <a:fillRect/>
          </a:stretch>
        </p:blipFill>
        <p:spPr>
          <a:xfrm>
            <a:off x="7162800" y="4164903"/>
            <a:ext cx="762000" cy="509716"/>
          </a:xfrm>
          <a:prstGeom prst="rect">
            <a:avLst/>
          </a:prstGeom>
        </p:spPr>
      </p:pic>
      <p:pic>
        <p:nvPicPr>
          <p:cNvPr id="138" name="Picture 137" descr="ASGClogo.gif"/>
          <p:cNvPicPr>
            <a:picLocks noChangeAspect="1"/>
          </p:cNvPicPr>
          <p:nvPr/>
        </p:nvPicPr>
        <p:blipFill>
          <a:blip r:embed="rId34"/>
          <a:stretch>
            <a:fillRect/>
          </a:stretch>
        </p:blipFill>
        <p:spPr>
          <a:xfrm>
            <a:off x="6248400" y="4491451"/>
            <a:ext cx="585395" cy="674236"/>
          </a:xfrm>
          <a:prstGeom prst="rect">
            <a:avLst/>
          </a:prstGeom>
        </p:spPr>
      </p:pic>
      <p:pic>
        <p:nvPicPr>
          <p:cNvPr id="203" name="Picture 202" descr="unl_black.tif"/>
          <p:cNvPicPr>
            <a:picLocks noChangeAspect="1"/>
          </p:cNvPicPr>
          <p:nvPr/>
        </p:nvPicPr>
        <p:blipFill>
          <a:blip r:embed="rId35"/>
          <a:stretch>
            <a:fillRect/>
          </a:stretch>
        </p:blipFill>
        <p:spPr>
          <a:xfrm>
            <a:off x="1934766" y="4181079"/>
            <a:ext cx="715963" cy="293091"/>
          </a:xfrm>
          <a:prstGeom prst="rect">
            <a:avLst/>
          </a:prstGeom>
        </p:spPr>
      </p:pic>
      <p:pic>
        <p:nvPicPr>
          <p:cNvPr id="118" name="Picture 17" descr="ICTP_logo_100x100"/>
          <p:cNvPicPr>
            <a:picLocks noChangeAspect="1" noChangeArrowheads="1"/>
          </p:cNvPicPr>
          <p:nvPr/>
        </p:nvPicPr>
        <p:blipFill>
          <a:blip r:embed="rId36"/>
          <a:srcRect/>
          <a:stretch>
            <a:fillRect/>
          </a:stretch>
        </p:blipFill>
        <p:spPr bwMode="auto">
          <a:xfrm>
            <a:off x="1600200" y="4327487"/>
            <a:ext cx="457200" cy="457200"/>
          </a:xfrm>
          <a:prstGeom prst="rect">
            <a:avLst/>
          </a:prstGeom>
          <a:noFill/>
          <a:ln w="9525">
            <a:noFill/>
            <a:miter lim="800000"/>
            <a:headEnd/>
            <a:tailEnd/>
          </a:ln>
        </p:spPr>
      </p:pic>
      <p:sp>
        <p:nvSpPr>
          <p:cNvPr id="81" name="Block Arc 80"/>
          <p:cNvSpPr/>
          <p:nvPr/>
        </p:nvSpPr>
        <p:spPr bwMode="auto">
          <a:xfrm rot="1246588">
            <a:off x="762000" y="1439186"/>
            <a:ext cx="7573963" cy="5945188"/>
          </a:xfrm>
          <a:prstGeom prst="blockArc">
            <a:avLst>
              <a:gd name="adj1" fmla="val 7237857"/>
              <a:gd name="adj2" fmla="val 935790"/>
              <a:gd name="adj3" fmla="val 15570"/>
            </a:avLst>
          </a:prstGeom>
          <a:solidFill>
            <a:srgbClr val="92D050">
              <a:alpha val="17000"/>
            </a:srgbClr>
          </a:solidFill>
          <a:ln w="12700" cap="flat" cmpd="sng" algn="ctr">
            <a:solidFill>
              <a:schemeClr val="accent2">
                <a:lumMod val="75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128" name="TextBox 127"/>
          <p:cNvSpPr txBox="1"/>
          <p:nvPr/>
        </p:nvSpPr>
        <p:spPr>
          <a:xfrm>
            <a:off x="1390102" y="6096000"/>
            <a:ext cx="6153698" cy="276999"/>
          </a:xfrm>
          <a:prstGeom prst="rect">
            <a:avLst/>
          </a:prstGeom>
          <a:noFill/>
        </p:spPr>
        <p:txBody>
          <a:bodyPr wrap="square" rtlCol="0">
            <a:spAutoFit/>
          </a:bodyPr>
          <a:lstStyle/>
          <a:p>
            <a:r>
              <a:rPr lang="en-US" b="1" u="sng" dirty="0" smtClean="0">
                <a:solidFill>
                  <a:schemeClr val="tx1"/>
                </a:solidFill>
                <a:latin typeface="Arial" charset="0"/>
              </a:rPr>
              <a:t>SC2008 Demo</a:t>
            </a:r>
            <a:r>
              <a:rPr lang="en-US" b="1" dirty="0" smtClean="0">
                <a:solidFill>
                  <a:schemeClr val="tx1"/>
                </a:solidFill>
                <a:latin typeface="Arial" charset="0"/>
              </a:rPr>
              <a:t>: Interoperability of 6 SRM implementations at 12 Participating Sites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8404"/>
                                        </p:tgtEl>
                                        <p:attrNameLst>
                                          <p:attrName>style.visibility</p:attrName>
                                        </p:attrNameLst>
                                      </p:cBhvr>
                                      <p:to>
                                        <p:strVal val="visible"/>
                                      </p:to>
                                    </p:set>
                                    <p:animEffect transition="in" filter="wipe(down)">
                                      <p:cBhvr>
                                        <p:cTn id="7" dur="1000"/>
                                        <p:tgtEl>
                                          <p:spTgt spid="9840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8408"/>
                                        </p:tgtEl>
                                        <p:attrNameLst>
                                          <p:attrName>style.visibility</p:attrName>
                                        </p:attrNameLst>
                                      </p:cBhvr>
                                      <p:to>
                                        <p:strVal val="visible"/>
                                      </p:to>
                                    </p:set>
                                    <p:animEffect transition="in" filter="wipe(left)">
                                      <p:cBhvr>
                                        <p:cTn id="11" dur="1000"/>
                                        <p:tgtEl>
                                          <p:spTgt spid="98408"/>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98407"/>
                                        </p:tgtEl>
                                        <p:attrNameLst>
                                          <p:attrName>style.visibility</p:attrName>
                                        </p:attrNameLst>
                                      </p:cBhvr>
                                      <p:to>
                                        <p:strVal val="visible"/>
                                      </p:to>
                                    </p:set>
                                    <p:animEffect transition="in" filter="wipe(down)">
                                      <p:cBhvr>
                                        <p:cTn id="15" dur="1000"/>
                                        <p:tgtEl>
                                          <p:spTgt spid="98407"/>
                                        </p:tgtEl>
                                      </p:cBhvr>
                                    </p:animEffect>
                                  </p:childTnLst>
                                </p:cTn>
                              </p:par>
                            </p:childTnLst>
                          </p:cTn>
                        </p:par>
                        <p:par>
                          <p:cTn id="16" fill="hold">
                            <p:stCondLst>
                              <p:cond delay="3000"/>
                            </p:stCondLst>
                            <p:childTnLst>
                              <p:par>
                                <p:cTn id="17" presetID="22" presetClass="entr" presetSubtype="4" fill="hold" nodeType="afterEffect">
                                  <p:stCondLst>
                                    <p:cond delay="1000"/>
                                  </p:stCondLst>
                                  <p:childTnLst>
                                    <p:set>
                                      <p:cBhvr>
                                        <p:cTn id="18" dur="1" fill="hold">
                                          <p:stCondLst>
                                            <p:cond delay="0"/>
                                          </p:stCondLst>
                                        </p:cTn>
                                        <p:tgtEl>
                                          <p:spTgt spid="98405"/>
                                        </p:tgtEl>
                                        <p:attrNameLst>
                                          <p:attrName>style.visibility</p:attrName>
                                        </p:attrNameLst>
                                      </p:cBhvr>
                                      <p:to>
                                        <p:strVal val="visible"/>
                                      </p:to>
                                    </p:set>
                                    <p:animEffect transition="in" filter="wipe(down)">
                                      <p:cBhvr>
                                        <p:cTn id="19" dur="1000"/>
                                        <p:tgtEl>
                                          <p:spTgt spid="98405"/>
                                        </p:tgtEl>
                                      </p:cBhvr>
                                    </p:animEffect>
                                  </p:childTnLst>
                                </p:cTn>
                              </p:par>
                            </p:childTnLst>
                          </p:cTn>
                        </p:par>
                        <p:par>
                          <p:cTn id="20" fill="hold">
                            <p:stCondLst>
                              <p:cond delay="5000"/>
                            </p:stCondLst>
                            <p:childTnLst>
                              <p:par>
                                <p:cTn id="21" presetID="22" presetClass="entr" presetSubtype="2" fill="hold" nodeType="afterEffect">
                                  <p:stCondLst>
                                    <p:cond delay="0"/>
                                  </p:stCondLst>
                                  <p:childTnLst>
                                    <p:set>
                                      <p:cBhvr>
                                        <p:cTn id="22" dur="1" fill="hold">
                                          <p:stCondLst>
                                            <p:cond delay="0"/>
                                          </p:stCondLst>
                                        </p:cTn>
                                        <p:tgtEl>
                                          <p:spTgt spid="98402"/>
                                        </p:tgtEl>
                                        <p:attrNameLst>
                                          <p:attrName>style.visibility</p:attrName>
                                        </p:attrNameLst>
                                      </p:cBhvr>
                                      <p:to>
                                        <p:strVal val="visible"/>
                                      </p:to>
                                    </p:set>
                                    <p:animEffect transition="in" filter="wipe(right)">
                                      <p:cBhvr>
                                        <p:cTn id="23" dur="1000"/>
                                        <p:tgtEl>
                                          <p:spTgt spid="98402"/>
                                        </p:tgtEl>
                                      </p:cBhvr>
                                    </p:animEffect>
                                  </p:childTnLst>
                                </p:cTn>
                              </p:par>
                            </p:childTnLst>
                          </p:cTn>
                        </p:par>
                        <p:par>
                          <p:cTn id="24" fill="hold">
                            <p:stCondLst>
                              <p:cond delay="6000"/>
                            </p:stCondLst>
                            <p:childTnLst>
                              <p:par>
                                <p:cTn id="25" presetID="22" presetClass="entr" presetSubtype="8" fill="hold" nodeType="afterEffect">
                                  <p:stCondLst>
                                    <p:cond delay="1000"/>
                                  </p:stCondLst>
                                  <p:childTnLst>
                                    <p:set>
                                      <p:cBhvr>
                                        <p:cTn id="26" dur="1" fill="hold">
                                          <p:stCondLst>
                                            <p:cond delay="0"/>
                                          </p:stCondLst>
                                        </p:cTn>
                                        <p:tgtEl>
                                          <p:spTgt spid="98409"/>
                                        </p:tgtEl>
                                        <p:attrNameLst>
                                          <p:attrName>style.visibility</p:attrName>
                                        </p:attrNameLst>
                                      </p:cBhvr>
                                      <p:to>
                                        <p:strVal val="visible"/>
                                      </p:to>
                                    </p:set>
                                    <p:animEffect transition="in" filter="wipe(left)">
                                      <p:cBhvr>
                                        <p:cTn id="27" dur="1000"/>
                                        <p:tgtEl>
                                          <p:spTgt spid="9840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heel(4)">
                                      <p:cBhvr>
                                        <p:cTn id="32"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0" name="Picture 4" descr="D:\Documents\WorkingOn\sc07\dpm_logo.jpg"/>
          <p:cNvPicPr>
            <a:picLocks noChangeAspect="1" noChangeArrowheads="1"/>
          </p:cNvPicPr>
          <p:nvPr/>
        </p:nvPicPr>
        <p:blipFill>
          <a:blip r:embed="rId3"/>
          <a:srcRect/>
          <a:stretch>
            <a:fillRect/>
          </a:stretch>
        </p:blipFill>
        <p:spPr bwMode="auto">
          <a:xfrm>
            <a:off x="7580810" y="2637237"/>
            <a:ext cx="801190" cy="426812"/>
          </a:xfrm>
          <a:prstGeom prst="rect">
            <a:avLst/>
          </a:prstGeom>
          <a:noFill/>
          <a:ln w="9525">
            <a:noFill/>
            <a:miter lim="800000"/>
            <a:headEnd/>
            <a:tailEnd/>
          </a:ln>
        </p:spPr>
      </p:pic>
      <p:sp>
        <p:nvSpPr>
          <p:cNvPr id="84995" name="Rectangle 3"/>
          <p:cNvSpPr>
            <a:spLocks noGrp="1" noChangeArrowheads="1"/>
          </p:cNvSpPr>
          <p:nvPr>
            <p:ph type="title"/>
          </p:nvPr>
        </p:nvSpPr>
        <p:spPr/>
        <p:txBody>
          <a:bodyPr/>
          <a:lstStyle/>
          <a:p>
            <a:pPr>
              <a:defRPr/>
            </a:pPr>
            <a:r>
              <a:rPr lang="en-US" dirty="0" err="1" smtClean="0"/>
              <a:t>SRMs</a:t>
            </a:r>
            <a:r>
              <a:rPr lang="en-US" dirty="0" smtClean="0"/>
              <a:t> Facilitate Analysis Jobs</a:t>
            </a:r>
            <a:endParaRPr lang="en-US" dirty="0"/>
          </a:p>
        </p:txBody>
      </p:sp>
      <p:graphicFrame>
        <p:nvGraphicFramePr>
          <p:cNvPr id="215042" name="Object 2"/>
          <p:cNvGraphicFramePr>
            <a:graphicFrameLocks noChangeAspect="1"/>
          </p:cNvGraphicFramePr>
          <p:nvPr>
            <p:ph idx="1"/>
          </p:nvPr>
        </p:nvGraphicFramePr>
        <p:xfrm>
          <a:off x="4343400" y="1371600"/>
          <a:ext cx="2209800" cy="4724400"/>
        </p:xfrm>
        <a:graphic>
          <a:graphicData uri="http://schemas.openxmlformats.org/presentationml/2006/ole">
            <p:oleObj spid="_x0000_s66562" name="Visio" r:id="rId4" imgW="1892300" imgH="3263900" progId="">
              <p:embed/>
            </p:oleObj>
          </a:graphicData>
        </a:graphic>
      </p:graphicFrame>
      <p:sp>
        <p:nvSpPr>
          <p:cNvPr id="85161" name="Line 169"/>
          <p:cNvSpPr>
            <a:spLocks noChangeShapeType="1"/>
          </p:cNvSpPr>
          <p:nvPr/>
        </p:nvSpPr>
        <p:spPr bwMode="auto">
          <a:xfrm flipV="1">
            <a:off x="4038600" y="2895600"/>
            <a:ext cx="2971800" cy="304800"/>
          </a:xfrm>
          <a:prstGeom prst="line">
            <a:avLst/>
          </a:prstGeom>
          <a:noFill/>
          <a:ln w="12700">
            <a:solidFill>
              <a:schemeClr val="tx1"/>
            </a:solidFill>
            <a:round/>
            <a:headEnd/>
            <a:tailEnd/>
          </a:ln>
        </p:spPr>
        <p:txBody>
          <a:bodyPr/>
          <a:lstStyle/>
          <a:p>
            <a:endParaRPr lang="en-US"/>
          </a:p>
        </p:txBody>
      </p:sp>
      <p:grpSp>
        <p:nvGrpSpPr>
          <p:cNvPr id="2" name="Group 160"/>
          <p:cNvGrpSpPr>
            <a:grpSpLocks/>
          </p:cNvGrpSpPr>
          <p:nvPr/>
        </p:nvGrpSpPr>
        <p:grpSpPr bwMode="auto">
          <a:xfrm>
            <a:off x="609600" y="2667000"/>
            <a:ext cx="762000" cy="457200"/>
            <a:chOff x="3332" y="1625"/>
            <a:chExt cx="614" cy="365"/>
          </a:xfrm>
        </p:grpSpPr>
        <p:sp>
          <p:nvSpPr>
            <p:cNvPr id="215196" name="Rectangle 161"/>
            <p:cNvSpPr>
              <a:spLocks noChangeArrowheads="1"/>
            </p:cNvSpPr>
            <p:nvPr/>
          </p:nvSpPr>
          <p:spPr bwMode="auto">
            <a:xfrm>
              <a:off x="3353" y="1646"/>
              <a:ext cx="593" cy="344"/>
            </a:xfrm>
            <a:prstGeom prst="rect">
              <a:avLst/>
            </a:prstGeom>
            <a:solidFill>
              <a:srgbClr val="808080"/>
            </a:solidFill>
            <a:ln w="9525">
              <a:noFill/>
              <a:miter lim="800000"/>
              <a:headEnd/>
              <a:tailEnd/>
            </a:ln>
          </p:spPr>
          <p:txBody>
            <a:bodyPr/>
            <a:lstStyle/>
            <a:p>
              <a:pPr eaLnBrk="0" hangingPunct="0"/>
              <a:endParaRPr lang="en-US"/>
            </a:p>
          </p:txBody>
        </p:sp>
        <p:sp>
          <p:nvSpPr>
            <p:cNvPr id="215197" name="Rectangle 162"/>
            <p:cNvSpPr>
              <a:spLocks noChangeArrowheads="1"/>
            </p:cNvSpPr>
            <p:nvPr/>
          </p:nvSpPr>
          <p:spPr bwMode="auto">
            <a:xfrm>
              <a:off x="3332" y="1625"/>
              <a:ext cx="594" cy="344"/>
            </a:xfrm>
            <a:prstGeom prst="rect">
              <a:avLst/>
            </a:prstGeom>
            <a:solidFill>
              <a:srgbClr val="FFFF00"/>
            </a:solidFill>
            <a:ln w="9525">
              <a:noFill/>
              <a:miter lim="800000"/>
              <a:headEnd/>
              <a:tailEnd/>
            </a:ln>
          </p:spPr>
          <p:txBody>
            <a:bodyPr/>
            <a:lstStyle/>
            <a:p>
              <a:pPr eaLnBrk="0" hangingPunct="0"/>
              <a:endParaRPr lang="en-US"/>
            </a:p>
          </p:txBody>
        </p:sp>
        <p:sp>
          <p:nvSpPr>
            <p:cNvPr id="215198" name="Rectangle 163"/>
            <p:cNvSpPr>
              <a:spLocks noChangeArrowheads="1"/>
            </p:cNvSpPr>
            <p:nvPr/>
          </p:nvSpPr>
          <p:spPr bwMode="auto">
            <a:xfrm>
              <a:off x="3332" y="1625"/>
              <a:ext cx="594" cy="344"/>
            </a:xfrm>
            <a:prstGeom prst="rect">
              <a:avLst/>
            </a:prstGeom>
            <a:noFill/>
            <a:ln w="7938" cap="rnd">
              <a:solidFill>
                <a:srgbClr val="000000"/>
              </a:solidFill>
              <a:miter lim="800000"/>
              <a:headEnd/>
              <a:tailEnd/>
            </a:ln>
          </p:spPr>
          <p:txBody>
            <a:bodyPr/>
            <a:lstStyle/>
            <a:p>
              <a:pPr eaLnBrk="0" hangingPunct="0"/>
              <a:endParaRPr lang="en-US"/>
            </a:p>
          </p:txBody>
        </p:sp>
      </p:grpSp>
      <p:grpSp>
        <p:nvGrpSpPr>
          <p:cNvPr id="3" name="Group 4"/>
          <p:cNvGrpSpPr>
            <a:grpSpLocks/>
          </p:cNvGrpSpPr>
          <p:nvPr/>
        </p:nvGrpSpPr>
        <p:grpSpPr bwMode="auto">
          <a:xfrm>
            <a:off x="2830513" y="2971800"/>
            <a:ext cx="1219200" cy="914400"/>
            <a:chOff x="1084" y="1625"/>
            <a:chExt cx="614" cy="365"/>
          </a:xfrm>
        </p:grpSpPr>
        <p:sp>
          <p:nvSpPr>
            <p:cNvPr id="215193" name="Rectangle 5"/>
            <p:cNvSpPr>
              <a:spLocks noChangeArrowheads="1"/>
            </p:cNvSpPr>
            <p:nvPr/>
          </p:nvSpPr>
          <p:spPr bwMode="auto">
            <a:xfrm>
              <a:off x="1105" y="1646"/>
              <a:ext cx="593" cy="344"/>
            </a:xfrm>
            <a:prstGeom prst="rect">
              <a:avLst/>
            </a:prstGeom>
            <a:solidFill>
              <a:srgbClr val="CCFFCC"/>
            </a:solidFill>
            <a:ln w="9525">
              <a:noFill/>
              <a:miter lim="800000"/>
              <a:headEnd/>
              <a:tailEnd/>
            </a:ln>
          </p:spPr>
          <p:txBody>
            <a:bodyPr/>
            <a:lstStyle/>
            <a:p>
              <a:pPr eaLnBrk="0" hangingPunct="0"/>
              <a:endParaRPr lang="en-US"/>
            </a:p>
          </p:txBody>
        </p:sp>
        <p:sp>
          <p:nvSpPr>
            <p:cNvPr id="215194" name="Rectangle 6"/>
            <p:cNvSpPr>
              <a:spLocks noChangeArrowheads="1"/>
            </p:cNvSpPr>
            <p:nvPr/>
          </p:nvSpPr>
          <p:spPr bwMode="auto">
            <a:xfrm>
              <a:off x="1084" y="1625"/>
              <a:ext cx="593" cy="344"/>
            </a:xfrm>
            <a:prstGeom prst="rect">
              <a:avLst/>
            </a:prstGeom>
            <a:solidFill>
              <a:srgbClr val="CCFFCC"/>
            </a:solidFill>
            <a:ln w="9525">
              <a:noFill/>
              <a:miter lim="800000"/>
              <a:headEnd/>
              <a:tailEnd/>
            </a:ln>
          </p:spPr>
          <p:txBody>
            <a:bodyPr/>
            <a:lstStyle/>
            <a:p>
              <a:pPr eaLnBrk="0" hangingPunct="0"/>
              <a:endParaRPr lang="en-US"/>
            </a:p>
          </p:txBody>
        </p:sp>
        <p:sp>
          <p:nvSpPr>
            <p:cNvPr id="215195" name="Rectangle 7"/>
            <p:cNvSpPr>
              <a:spLocks noChangeArrowheads="1"/>
            </p:cNvSpPr>
            <p:nvPr/>
          </p:nvSpPr>
          <p:spPr bwMode="auto">
            <a:xfrm>
              <a:off x="1084" y="1625"/>
              <a:ext cx="593" cy="344"/>
            </a:xfrm>
            <a:prstGeom prst="rect">
              <a:avLst/>
            </a:prstGeom>
            <a:solidFill>
              <a:srgbClr val="CCFFCC"/>
            </a:solidFill>
            <a:ln w="7938" cap="rnd">
              <a:solidFill>
                <a:srgbClr val="000000"/>
              </a:solidFill>
              <a:miter lim="800000"/>
              <a:headEnd/>
              <a:tailEnd/>
            </a:ln>
          </p:spPr>
          <p:txBody>
            <a:bodyPr/>
            <a:lstStyle/>
            <a:p>
              <a:pPr eaLnBrk="0" hangingPunct="0"/>
              <a:endParaRPr lang="en-US"/>
            </a:p>
          </p:txBody>
        </p:sp>
      </p:grpSp>
      <p:sp>
        <p:nvSpPr>
          <p:cNvPr id="215047" name="Rectangle 8"/>
          <p:cNvSpPr>
            <a:spLocks noChangeArrowheads="1"/>
          </p:cNvSpPr>
          <p:nvPr/>
        </p:nvSpPr>
        <p:spPr bwMode="auto">
          <a:xfrm>
            <a:off x="2971800" y="3048000"/>
            <a:ext cx="636587" cy="304800"/>
          </a:xfrm>
          <a:prstGeom prst="rect">
            <a:avLst/>
          </a:prstGeom>
          <a:noFill/>
          <a:ln w="9525">
            <a:noFill/>
            <a:miter lim="800000"/>
            <a:headEnd/>
            <a:tailEnd/>
          </a:ln>
        </p:spPr>
        <p:txBody>
          <a:bodyPr lIns="0" tIns="0" rIns="0" bIns="0"/>
          <a:lstStyle/>
          <a:p>
            <a:r>
              <a:rPr lang="en-US" altLang="ko-KR" sz="1600" b="1" dirty="0" smtClean="0">
                <a:latin typeface="Arial" charset="0"/>
                <a:ea typeface="Batang" pitchFamily="18" charset="-127"/>
              </a:rPr>
              <a:t>SRM</a:t>
            </a:r>
            <a:endParaRPr lang="en-US" sz="1600" dirty="0">
              <a:solidFill>
                <a:schemeClr val="tx1"/>
              </a:solidFill>
              <a:latin typeface="Arial" charset="0"/>
            </a:endParaRPr>
          </a:p>
        </p:txBody>
      </p:sp>
      <p:sp>
        <p:nvSpPr>
          <p:cNvPr id="215048" name="Line 9"/>
          <p:cNvSpPr>
            <a:spLocks noChangeShapeType="1"/>
          </p:cNvSpPr>
          <p:nvPr/>
        </p:nvSpPr>
        <p:spPr bwMode="auto">
          <a:xfrm flipH="1">
            <a:off x="3429000" y="3843338"/>
            <a:ext cx="47625" cy="423862"/>
          </a:xfrm>
          <a:prstGeom prst="line">
            <a:avLst/>
          </a:prstGeom>
          <a:noFill/>
          <a:ln w="6350" cap="rnd">
            <a:solidFill>
              <a:srgbClr val="000000"/>
            </a:solidFill>
            <a:round/>
            <a:headEnd/>
            <a:tailEnd/>
          </a:ln>
        </p:spPr>
        <p:txBody>
          <a:bodyPr/>
          <a:lstStyle/>
          <a:p>
            <a:endParaRPr lang="en-US"/>
          </a:p>
        </p:txBody>
      </p:sp>
      <p:sp>
        <p:nvSpPr>
          <p:cNvPr id="215049" name="Rectangle 10"/>
          <p:cNvSpPr>
            <a:spLocks noChangeArrowheads="1"/>
          </p:cNvSpPr>
          <p:nvPr/>
        </p:nvSpPr>
        <p:spPr bwMode="auto">
          <a:xfrm>
            <a:off x="3278188" y="4235450"/>
            <a:ext cx="385762" cy="560388"/>
          </a:xfrm>
          <a:prstGeom prst="rect">
            <a:avLst/>
          </a:prstGeom>
          <a:noFill/>
          <a:ln w="9525">
            <a:noFill/>
            <a:miter lim="800000"/>
            <a:headEnd/>
            <a:tailEnd/>
          </a:ln>
        </p:spPr>
        <p:txBody>
          <a:bodyPr lIns="0" tIns="0" rIns="0" bIns="0"/>
          <a:lstStyle/>
          <a:p>
            <a:r>
              <a:rPr lang="en-US" altLang="ko-KR" sz="800">
                <a:latin typeface="Times"/>
                <a:ea typeface="Batang" pitchFamily="18" charset="-127"/>
              </a:rPr>
              <a:t>Disk</a:t>
            </a:r>
            <a:endParaRPr lang="en-US" sz="1800">
              <a:solidFill>
                <a:schemeClr val="tx1"/>
              </a:solidFill>
              <a:latin typeface="Arial" charset="0"/>
            </a:endParaRPr>
          </a:p>
        </p:txBody>
      </p:sp>
      <p:sp>
        <p:nvSpPr>
          <p:cNvPr id="215050" name="Rectangle 11"/>
          <p:cNvSpPr>
            <a:spLocks noChangeArrowheads="1"/>
          </p:cNvSpPr>
          <p:nvPr/>
        </p:nvSpPr>
        <p:spPr bwMode="auto">
          <a:xfrm>
            <a:off x="3238500" y="4386263"/>
            <a:ext cx="581025" cy="566737"/>
          </a:xfrm>
          <a:prstGeom prst="rect">
            <a:avLst/>
          </a:prstGeom>
          <a:noFill/>
          <a:ln w="9525">
            <a:noFill/>
            <a:miter lim="800000"/>
            <a:headEnd/>
            <a:tailEnd/>
          </a:ln>
        </p:spPr>
        <p:txBody>
          <a:bodyPr lIns="0" tIns="0" rIns="0" bIns="0"/>
          <a:lstStyle/>
          <a:p>
            <a:r>
              <a:rPr lang="en-US" altLang="ko-KR" sz="800">
                <a:latin typeface="Times"/>
                <a:ea typeface="Batang" pitchFamily="18" charset="-127"/>
              </a:rPr>
              <a:t>Cache</a:t>
            </a:r>
            <a:endParaRPr lang="en-US" sz="1800">
              <a:solidFill>
                <a:schemeClr val="tx1"/>
              </a:solidFill>
              <a:latin typeface="Arial" charset="0"/>
            </a:endParaRPr>
          </a:p>
        </p:txBody>
      </p:sp>
      <p:grpSp>
        <p:nvGrpSpPr>
          <p:cNvPr id="4" name="Group 12"/>
          <p:cNvGrpSpPr>
            <a:grpSpLocks/>
          </p:cNvGrpSpPr>
          <p:nvPr/>
        </p:nvGrpSpPr>
        <p:grpSpPr bwMode="auto">
          <a:xfrm>
            <a:off x="2905125" y="4135438"/>
            <a:ext cx="977900" cy="1122362"/>
            <a:chOff x="3270" y="2156"/>
            <a:chExt cx="312" cy="219"/>
          </a:xfrm>
        </p:grpSpPr>
        <p:sp>
          <p:nvSpPr>
            <p:cNvPr id="215189" name="Freeform 13"/>
            <p:cNvSpPr>
              <a:spLocks/>
            </p:cNvSpPr>
            <p:nvPr/>
          </p:nvSpPr>
          <p:spPr bwMode="auto">
            <a:xfrm>
              <a:off x="3270" y="2156"/>
              <a:ext cx="312" cy="219"/>
            </a:xfrm>
            <a:custGeom>
              <a:avLst/>
              <a:gdLst>
                <a:gd name="T0" fmla="*/ 156 w 2000"/>
                <a:gd name="T1" fmla="*/ 0 h 1400"/>
                <a:gd name="T2" fmla="*/ 0 w 2000"/>
                <a:gd name="T3" fmla="*/ 27 h 1400"/>
                <a:gd name="T4" fmla="*/ 0 w 2000"/>
                <a:gd name="T5" fmla="*/ 192 h 1400"/>
                <a:gd name="T6" fmla="*/ 156 w 2000"/>
                <a:gd name="T7" fmla="*/ 219 h 1400"/>
                <a:gd name="T8" fmla="*/ 312 w 2000"/>
                <a:gd name="T9" fmla="*/ 192 h 1400"/>
                <a:gd name="T10" fmla="*/ 312 w 2000"/>
                <a:gd name="T11" fmla="*/ 27 h 1400"/>
                <a:gd name="T12" fmla="*/ 156 w 2000"/>
                <a:gd name="T13" fmla="*/ 0 h 1400"/>
                <a:gd name="T14" fmla="*/ 0 60000 65536"/>
                <a:gd name="T15" fmla="*/ 0 60000 65536"/>
                <a:gd name="T16" fmla="*/ 0 60000 65536"/>
                <a:gd name="T17" fmla="*/ 0 60000 65536"/>
                <a:gd name="T18" fmla="*/ 0 60000 65536"/>
                <a:gd name="T19" fmla="*/ 0 60000 65536"/>
                <a:gd name="T20" fmla="*/ 0 60000 65536"/>
                <a:gd name="T21" fmla="*/ 0 w 2000"/>
                <a:gd name="T22" fmla="*/ 0 h 1400"/>
                <a:gd name="T23" fmla="*/ 2000 w 2000"/>
                <a:gd name="T24" fmla="*/ 1400 h 1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 h="1400">
                  <a:moveTo>
                    <a:pt x="1000" y="0"/>
                  </a:moveTo>
                  <a:cubicBezTo>
                    <a:pt x="448" y="0"/>
                    <a:pt x="0" y="79"/>
                    <a:pt x="0" y="175"/>
                  </a:cubicBezTo>
                  <a:lnTo>
                    <a:pt x="0" y="1225"/>
                  </a:lnTo>
                  <a:cubicBezTo>
                    <a:pt x="0" y="1322"/>
                    <a:pt x="448" y="1400"/>
                    <a:pt x="1000" y="1400"/>
                  </a:cubicBezTo>
                  <a:cubicBezTo>
                    <a:pt x="1552" y="1400"/>
                    <a:pt x="2000" y="1322"/>
                    <a:pt x="2000" y="1225"/>
                  </a:cubicBezTo>
                  <a:lnTo>
                    <a:pt x="2000" y="175"/>
                  </a:lnTo>
                  <a:cubicBezTo>
                    <a:pt x="2000" y="79"/>
                    <a:pt x="1552" y="0"/>
                    <a:pt x="1000" y="0"/>
                  </a:cubicBezTo>
                  <a:close/>
                </a:path>
              </a:pathLst>
            </a:custGeom>
            <a:solidFill>
              <a:srgbClr val="CCFFFF"/>
            </a:solidFill>
            <a:ln w="0">
              <a:solidFill>
                <a:srgbClr val="000000"/>
              </a:solidFill>
              <a:round/>
              <a:headEnd/>
              <a:tailEnd/>
            </a:ln>
          </p:spPr>
          <p:txBody>
            <a:bodyPr/>
            <a:lstStyle/>
            <a:p>
              <a:pPr eaLnBrk="0" hangingPunct="0"/>
              <a:endParaRPr lang="en-US"/>
            </a:p>
          </p:txBody>
        </p:sp>
        <p:sp>
          <p:nvSpPr>
            <p:cNvPr id="215190" name="Oval 14"/>
            <p:cNvSpPr>
              <a:spLocks noChangeArrowheads="1"/>
            </p:cNvSpPr>
            <p:nvPr/>
          </p:nvSpPr>
          <p:spPr bwMode="auto">
            <a:xfrm>
              <a:off x="3270" y="2156"/>
              <a:ext cx="312" cy="55"/>
            </a:xfrm>
            <a:prstGeom prst="ellipse">
              <a:avLst/>
            </a:prstGeom>
            <a:solidFill>
              <a:srgbClr val="D6FFFF"/>
            </a:solidFill>
            <a:ln w="0">
              <a:solidFill>
                <a:srgbClr val="000000"/>
              </a:solidFill>
              <a:round/>
              <a:headEnd/>
              <a:tailEnd/>
            </a:ln>
          </p:spPr>
          <p:txBody>
            <a:bodyPr/>
            <a:lstStyle/>
            <a:p>
              <a:pPr eaLnBrk="0" hangingPunct="0"/>
              <a:endParaRPr lang="en-US"/>
            </a:p>
          </p:txBody>
        </p:sp>
        <p:sp>
          <p:nvSpPr>
            <p:cNvPr id="215191" name="Freeform 15"/>
            <p:cNvSpPr>
              <a:spLocks/>
            </p:cNvSpPr>
            <p:nvPr/>
          </p:nvSpPr>
          <p:spPr bwMode="auto">
            <a:xfrm>
              <a:off x="3270" y="2156"/>
              <a:ext cx="312" cy="219"/>
            </a:xfrm>
            <a:custGeom>
              <a:avLst/>
              <a:gdLst>
                <a:gd name="T0" fmla="*/ 156 w 2000"/>
                <a:gd name="T1" fmla="*/ 0 h 1400"/>
                <a:gd name="T2" fmla="*/ 0 w 2000"/>
                <a:gd name="T3" fmla="*/ 27 h 1400"/>
                <a:gd name="T4" fmla="*/ 0 w 2000"/>
                <a:gd name="T5" fmla="*/ 192 h 1400"/>
                <a:gd name="T6" fmla="*/ 156 w 2000"/>
                <a:gd name="T7" fmla="*/ 219 h 1400"/>
                <a:gd name="T8" fmla="*/ 312 w 2000"/>
                <a:gd name="T9" fmla="*/ 192 h 1400"/>
                <a:gd name="T10" fmla="*/ 312 w 2000"/>
                <a:gd name="T11" fmla="*/ 27 h 1400"/>
                <a:gd name="T12" fmla="*/ 156 w 2000"/>
                <a:gd name="T13" fmla="*/ 0 h 1400"/>
                <a:gd name="T14" fmla="*/ 0 60000 65536"/>
                <a:gd name="T15" fmla="*/ 0 60000 65536"/>
                <a:gd name="T16" fmla="*/ 0 60000 65536"/>
                <a:gd name="T17" fmla="*/ 0 60000 65536"/>
                <a:gd name="T18" fmla="*/ 0 60000 65536"/>
                <a:gd name="T19" fmla="*/ 0 60000 65536"/>
                <a:gd name="T20" fmla="*/ 0 60000 65536"/>
                <a:gd name="T21" fmla="*/ 0 w 2000"/>
                <a:gd name="T22" fmla="*/ 0 h 1400"/>
                <a:gd name="T23" fmla="*/ 2000 w 2000"/>
                <a:gd name="T24" fmla="*/ 1400 h 1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 h="1400">
                  <a:moveTo>
                    <a:pt x="1000" y="0"/>
                  </a:moveTo>
                  <a:cubicBezTo>
                    <a:pt x="448" y="0"/>
                    <a:pt x="0" y="79"/>
                    <a:pt x="0" y="175"/>
                  </a:cubicBezTo>
                  <a:lnTo>
                    <a:pt x="0" y="1225"/>
                  </a:lnTo>
                  <a:cubicBezTo>
                    <a:pt x="0" y="1322"/>
                    <a:pt x="448" y="1400"/>
                    <a:pt x="1000" y="1400"/>
                  </a:cubicBezTo>
                  <a:cubicBezTo>
                    <a:pt x="1552" y="1400"/>
                    <a:pt x="2000" y="1322"/>
                    <a:pt x="2000" y="1225"/>
                  </a:cubicBezTo>
                  <a:lnTo>
                    <a:pt x="2000" y="175"/>
                  </a:lnTo>
                  <a:cubicBezTo>
                    <a:pt x="2000" y="79"/>
                    <a:pt x="1552" y="0"/>
                    <a:pt x="1000" y="0"/>
                  </a:cubicBezTo>
                  <a:close/>
                </a:path>
              </a:pathLst>
            </a:custGeom>
            <a:noFill/>
            <a:ln w="6350" cap="rnd">
              <a:solidFill>
                <a:srgbClr val="000000"/>
              </a:solidFill>
              <a:round/>
              <a:headEnd/>
              <a:tailEnd/>
            </a:ln>
          </p:spPr>
          <p:txBody>
            <a:bodyPr/>
            <a:lstStyle/>
            <a:p>
              <a:pPr eaLnBrk="0" hangingPunct="0"/>
              <a:endParaRPr lang="en-US"/>
            </a:p>
          </p:txBody>
        </p:sp>
        <p:sp>
          <p:nvSpPr>
            <p:cNvPr id="215192" name="Freeform 16"/>
            <p:cNvSpPr>
              <a:spLocks/>
            </p:cNvSpPr>
            <p:nvPr/>
          </p:nvSpPr>
          <p:spPr bwMode="auto">
            <a:xfrm>
              <a:off x="3270" y="2184"/>
              <a:ext cx="312" cy="27"/>
            </a:xfrm>
            <a:custGeom>
              <a:avLst/>
              <a:gdLst>
                <a:gd name="T0" fmla="*/ 0 w 312"/>
                <a:gd name="T1" fmla="*/ 0 h 27"/>
                <a:gd name="T2" fmla="*/ 156 w 312"/>
                <a:gd name="T3" fmla="*/ 27 h 27"/>
                <a:gd name="T4" fmla="*/ 312 w 312"/>
                <a:gd name="T5" fmla="*/ 0 h 27"/>
                <a:gd name="T6" fmla="*/ 0 60000 65536"/>
                <a:gd name="T7" fmla="*/ 0 60000 65536"/>
                <a:gd name="T8" fmla="*/ 0 60000 65536"/>
                <a:gd name="T9" fmla="*/ 0 w 312"/>
                <a:gd name="T10" fmla="*/ 0 h 27"/>
                <a:gd name="T11" fmla="*/ 312 w 312"/>
                <a:gd name="T12" fmla="*/ 27 h 27"/>
              </a:gdLst>
              <a:ahLst/>
              <a:cxnLst>
                <a:cxn ang="T6">
                  <a:pos x="T0" y="T1"/>
                </a:cxn>
                <a:cxn ang="T7">
                  <a:pos x="T2" y="T3"/>
                </a:cxn>
                <a:cxn ang="T8">
                  <a:pos x="T4" y="T5"/>
                </a:cxn>
              </a:cxnLst>
              <a:rect l="T9" t="T10" r="T11" b="T12"/>
              <a:pathLst>
                <a:path w="312" h="27">
                  <a:moveTo>
                    <a:pt x="0" y="0"/>
                  </a:moveTo>
                  <a:cubicBezTo>
                    <a:pt x="0" y="15"/>
                    <a:pt x="70" y="27"/>
                    <a:pt x="156" y="27"/>
                  </a:cubicBezTo>
                  <a:cubicBezTo>
                    <a:pt x="242" y="27"/>
                    <a:pt x="312" y="15"/>
                    <a:pt x="312" y="0"/>
                  </a:cubicBezTo>
                </a:path>
              </a:pathLst>
            </a:custGeom>
            <a:noFill/>
            <a:ln w="6350" cap="rnd">
              <a:solidFill>
                <a:srgbClr val="000000"/>
              </a:solidFill>
              <a:round/>
              <a:headEnd/>
              <a:tailEnd/>
            </a:ln>
          </p:spPr>
          <p:txBody>
            <a:bodyPr/>
            <a:lstStyle/>
            <a:p>
              <a:pPr eaLnBrk="0" hangingPunct="0"/>
              <a:endParaRPr lang="en-US"/>
            </a:p>
          </p:txBody>
        </p:sp>
      </p:grpSp>
      <p:sp>
        <p:nvSpPr>
          <p:cNvPr id="215052" name="Rectangle 17"/>
          <p:cNvSpPr>
            <a:spLocks noChangeArrowheads="1"/>
          </p:cNvSpPr>
          <p:nvPr/>
        </p:nvSpPr>
        <p:spPr bwMode="auto">
          <a:xfrm>
            <a:off x="3101975" y="4235450"/>
            <a:ext cx="703263" cy="795338"/>
          </a:xfrm>
          <a:prstGeom prst="rect">
            <a:avLst/>
          </a:prstGeom>
          <a:noFill/>
          <a:ln w="9525">
            <a:noFill/>
            <a:miter lim="800000"/>
            <a:headEnd/>
            <a:tailEnd/>
          </a:ln>
        </p:spPr>
        <p:txBody>
          <a:bodyPr lIns="0" tIns="0" rIns="0" bIns="0"/>
          <a:lstStyle/>
          <a:p>
            <a:endParaRPr lang="en-US" sz="1800">
              <a:solidFill>
                <a:schemeClr val="tx1"/>
              </a:solidFill>
              <a:latin typeface="Arial" charset="0"/>
            </a:endParaRPr>
          </a:p>
        </p:txBody>
      </p:sp>
      <p:sp>
        <p:nvSpPr>
          <p:cNvPr id="215053" name="Rectangle 18"/>
          <p:cNvSpPr>
            <a:spLocks noChangeArrowheads="1"/>
          </p:cNvSpPr>
          <p:nvPr/>
        </p:nvSpPr>
        <p:spPr bwMode="auto">
          <a:xfrm>
            <a:off x="3086100" y="4614863"/>
            <a:ext cx="581025" cy="566737"/>
          </a:xfrm>
          <a:prstGeom prst="rect">
            <a:avLst/>
          </a:prstGeom>
          <a:noFill/>
          <a:ln w="9525">
            <a:noFill/>
            <a:miter lim="800000"/>
            <a:headEnd/>
            <a:tailEnd/>
          </a:ln>
        </p:spPr>
        <p:txBody>
          <a:bodyPr lIns="0" tIns="0" rIns="0" bIns="0"/>
          <a:lstStyle/>
          <a:p>
            <a:pPr algn="ctr"/>
            <a:r>
              <a:rPr lang="en-US" altLang="ko-KR" dirty="0">
                <a:latin typeface="Arial" charset="0"/>
                <a:ea typeface="Batang" pitchFamily="18" charset="-127"/>
              </a:rPr>
              <a:t>DISK </a:t>
            </a:r>
          </a:p>
          <a:p>
            <a:pPr algn="ctr"/>
            <a:r>
              <a:rPr lang="en-US" altLang="ko-KR" dirty="0">
                <a:latin typeface="Arial" charset="0"/>
                <a:ea typeface="Batang" pitchFamily="18" charset="-127"/>
              </a:rPr>
              <a:t>CACHE</a:t>
            </a:r>
            <a:endParaRPr lang="en-US" dirty="0">
              <a:solidFill>
                <a:schemeClr val="tx1"/>
              </a:solidFill>
              <a:latin typeface="Arial" charset="0"/>
            </a:endParaRPr>
          </a:p>
        </p:txBody>
      </p:sp>
      <p:sp>
        <p:nvSpPr>
          <p:cNvPr id="85156" name="Rectangle 164"/>
          <p:cNvSpPr>
            <a:spLocks noChangeArrowheads="1"/>
          </p:cNvSpPr>
          <p:nvPr/>
        </p:nvSpPr>
        <p:spPr bwMode="auto">
          <a:xfrm>
            <a:off x="638175" y="2743200"/>
            <a:ext cx="685800" cy="304800"/>
          </a:xfrm>
          <a:prstGeom prst="rect">
            <a:avLst/>
          </a:prstGeom>
          <a:noFill/>
          <a:ln w="9525">
            <a:noFill/>
            <a:miter lim="800000"/>
            <a:headEnd/>
            <a:tailEnd/>
          </a:ln>
        </p:spPr>
        <p:txBody>
          <a:bodyPr lIns="0" tIns="0" rIns="0" bIns="0"/>
          <a:lstStyle/>
          <a:p>
            <a:pPr algn="ctr"/>
            <a:r>
              <a:rPr lang="en-US" altLang="ko-KR" b="1" dirty="0">
                <a:ea typeface="Batang" pitchFamily="18" charset="-127"/>
              </a:rPr>
              <a:t>Client Job</a:t>
            </a:r>
            <a:endParaRPr lang="en-US" sz="800" dirty="0">
              <a:solidFill>
                <a:schemeClr val="tx1"/>
              </a:solidFill>
              <a:latin typeface="Arial" charset="0"/>
            </a:endParaRPr>
          </a:p>
        </p:txBody>
      </p:sp>
      <p:sp>
        <p:nvSpPr>
          <p:cNvPr id="215055" name="Line 166"/>
          <p:cNvSpPr>
            <a:spLocks noChangeShapeType="1"/>
          </p:cNvSpPr>
          <p:nvPr/>
        </p:nvSpPr>
        <p:spPr bwMode="auto">
          <a:xfrm>
            <a:off x="1371600" y="2895600"/>
            <a:ext cx="152400" cy="0"/>
          </a:xfrm>
          <a:prstGeom prst="line">
            <a:avLst/>
          </a:prstGeom>
          <a:noFill/>
          <a:ln w="12700">
            <a:solidFill>
              <a:schemeClr val="tx1"/>
            </a:solidFill>
            <a:round/>
            <a:headEnd/>
            <a:tailEnd/>
          </a:ln>
        </p:spPr>
        <p:txBody>
          <a:bodyPr/>
          <a:lstStyle/>
          <a:p>
            <a:endParaRPr lang="en-US"/>
          </a:p>
        </p:txBody>
      </p:sp>
      <p:sp>
        <p:nvSpPr>
          <p:cNvPr id="215056" name="Rectangle 184"/>
          <p:cNvSpPr>
            <a:spLocks noChangeArrowheads="1"/>
          </p:cNvSpPr>
          <p:nvPr/>
        </p:nvSpPr>
        <p:spPr bwMode="auto">
          <a:xfrm>
            <a:off x="3059113" y="2720975"/>
            <a:ext cx="766762" cy="250825"/>
          </a:xfrm>
          <a:prstGeom prst="rect">
            <a:avLst/>
          </a:prstGeom>
          <a:noFill/>
          <a:ln w="9525">
            <a:noFill/>
            <a:miter lim="800000"/>
            <a:headEnd/>
            <a:tailEnd/>
          </a:ln>
        </p:spPr>
        <p:txBody>
          <a:bodyPr lIns="0" tIns="0" rIns="0" bIns="0"/>
          <a:lstStyle/>
          <a:p>
            <a:r>
              <a:rPr lang="en-US" altLang="ko-KR" dirty="0">
                <a:ea typeface="Batang" pitchFamily="18" charset="-127"/>
              </a:rPr>
              <a:t>Gate Node</a:t>
            </a:r>
            <a:endParaRPr lang="en-US" sz="1800" dirty="0">
              <a:solidFill>
                <a:schemeClr val="tx1"/>
              </a:solidFill>
              <a:latin typeface="Arial" charset="0"/>
            </a:endParaRPr>
          </a:p>
        </p:txBody>
      </p:sp>
      <p:sp>
        <p:nvSpPr>
          <p:cNvPr id="215057" name="Rectangle 185"/>
          <p:cNvSpPr>
            <a:spLocks noChangeArrowheads="1"/>
          </p:cNvSpPr>
          <p:nvPr/>
        </p:nvSpPr>
        <p:spPr bwMode="auto">
          <a:xfrm>
            <a:off x="762000" y="2286000"/>
            <a:ext cx="990600" cy="250825"/>
          </a:xfrm>
          <a:prstGeom prst="rect">
            <a:avLst/>
          </a:prstGeom>
          <a:noFill/>
          <a:ln w="9525">
            <a:noFill/>
            <a:miter lim="800000"/>
            <a:headEnd/>
            <a:tailEnd/>
          </a:ln>
        </p:spPr>
        <p:txBody>
          <a:bodyPr lIns="0" tIns="0" rIns="0" bIns="0"/>
          <a:lstStyle/>
          <a:p>
            <a:r>
              <a:rPr lang="en-US" altLang="ko-KR">
                <a:ea typeface="Batang" pitchFamily="18" charset="-127"/>
              </a:rPr>
              <a:t>Worker Nodes</a:t>
            </a:r>
            <a:endParaRPr lang="en-US" sz="1800">
              <a:solidFill>
                <a:schemeClr val="tx1"/>
              </a:solidFill>
              <a:latin typeface="Arial" charset="0"/>
            </a:endParaRPr>
          </a:p>
        </p:txBody>
      </p:sp>
      <p:grpSp>
        <p:nvGrpSpPr>
          <p:cNvPr id="5" name="Group 187"/>
          <p:cNvGrpSpPr>
            <a:grpSpLocks/>
          </p:cNvGrpSpPr>
          <p:nvPr/>
        </p:nvGrpSpPr>
        <p:grpSpPr bwMode="auto">
          <a:xfrm>
            <a:off x="1524000" y="2743200"/>
            <a:ext cx="609600" cy="304800"/>
            <a:chOff x="1452" y="2156"/>
            <a:chExt cx="312" cy="219"/>
          </a:xfrm>
        </p:grpSpPr>
        <p:grpSp>
          <p:nvGrpSpPr>
            <p:cNvPr id="6" name="Group 188"/>
            <p:cNvGrpSpPr>
              <a:grpSpLocks/>
            </p:cNvGrpSpPr>
            <p:nvPr/>
          </p:nvGrpSpPr>
          <p:grpSpPr bwMode="auto">
            <a:xfrm>
              <a:off x="1452" y="2156"/>
              <a:ext cx="312" cy="219"/>
              <a:chOff x="1452" y="2156"/>
              <a:chExt cx="312" cy="219"/>
            </a:xfrm>
          </p:grpSpPr>
          <p:sp>
            <p:nvSpPr>
              <p:cNvPr id="215185" name="Freeform 189"/>
              <p:cNvSpPr>
                <a:spLocks/>
              </p:cNvSpPr>
              <p:nvPr/>
            </p:nvSpPr>
            <p:spPr bwMode="auto">
              <a:xfrm>
                <a:off x="1452" y="2156"/>
                <a:ext cx="312" cy="219"/>
              </a:xfrm>
              <a:custGeom>
                <a:avLst/>
                <a:gdLst>
                  <a:gd name="T0" fmla="*/ 156 w 4000"/>
                  <a:gd name="T1" fmla="*/ 0 h 2800"/>
                  <a:gd name="T2" fmla="*/ 0 w 4000"/>
                  <a:gd name="T3" fmla="*/ 27 h 2800"/>
                  <a:gd name="T4" fmla="*/ 0 w 4000"/>
                  <a:gd name="T5" fmla="*/ 192 h 2800"/>
                  <a:gd name="T6" fmla="*/ 156 w 4000"/>
                  <a:gd name="T7" fmla="*/ 219 h 2800"/>
                  <a:gd name="T8" fmla="*/ 312 w 4000"/>
                  <a:gd name="T9" fmla="*/ 192 h 2800"/>
                  <a:gd name="T10" fmla="*/ 312 w 4000"/>
                  <a:gd name="T11" fmla="*/ 27 h 2800"/>
                  <a:gd name="T12" fmla="*/ 156 w 4000"/>
                  <a:gd name="T13" fmla="*/ 0 h 2800"/>
                  <a:gd name="T14" fmla="*/ 0 60000 65536"/>
                  <a:gd name="T15" fmla="*/ 0 60000 65536"/>
                  <a:gd name="T16" fmla="*/ 0 60000 65536"/>
                  <a:gd name="T17" fmla="*/ 0 60000 65536"/>
                  <a:gd name="T18" fmla="*/ 0 60000 65536"/>
                  <a:gd name="T19" fmla="*/ 0 60000 65536"/>
                  <a:gd name="T20" fmla="*/ 0 60000 65536"/>
                  <a:gd name="T21" fmla="*/ 0 w 4000"/>
                  <a:gd name="T22" fmla="*/ 0 h 2800"/>
                  <a:gd name="T23" fmla="*/ 4000 w 4000"/>
                  <a:gd name="T24" fmla="*/ 2800 h 2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0" h="2800">
                    <a:moveTo>
                      <a:pt x="2000" y="0"/>
                    </a:moveTo>
                    <a:cubicBezTo>
                      <a:pt x="896" y="0"/>
                      <a:pt x="0" y="157"/>
                      <a:pt x="0" y="350"/>
                    </a:cubicBezTo>
                    <a:lnTo>
                      <a:pt x="0" y="2450"/>
                    </a:lnTo>
                    <a:cubicBezTo>
                      <a:pt x="0" y="2644"/>
                      <a:pt x="896" y="2800"/>
                      <a:pt x="2000" y="2800"/>
                    </a:cubicBezTo>
                    <a:cubicBezTo>
                      <a:pt x="3105" y="2800"/>
                      <a:pt x="4000" y="2644"/>
                      <a:pt x="4000" y="2450"/>
                    </a:cubicBezTo>
                    <a:lnTo>
                      <a:pt x="4000" y="350"/>
                    </a:lnTo>
                    <a:cubicBezTo>
                      <a:pt x="4000" y="157"/>
                      <a:pt x="3105" y="0"/>
                      <a:pt x="2000" y="0"/>
                    </a:cubicBezTo>
                    <a:close/>
                  </a:path>
                </a:pathLst>
              </a:custGeom>
              <a:solidFill>
                <a:srgbClr val="CCFFFF"/>
              </a:solidFill>
              <a:ln w="0">
                <a:solidFill>
                  <a:srgbClr val="000000"/>
                </a:solidFill>
                <a:round/>
                <a:headEnd/>
                <a:tailEnd/>
              </a:ln>
            </p:spPr>
            <p:txBody>
              <a:bodyPr/>
              <a:lstStyle/>
              <a:p>
                <a:pPr eaLnBrk="0" hangingPunct="0"/>
                <a:endParaRPr lang="en-US"/>
              </a:p>
            </p:txBody>
          </p:sp>
          <p:sp>
            <p:nvSpPr>
              <p:cNvPr id="215186" name="Oval 190"/>
              <p:cNvSpPr>
                <a:spLocks noChangeArrowheads="1"/>
              </p:cNvSpPr>
              <p:nvPr/>
            </p:nvSpPr>
            <p:spPr bwMode="auto">
              <a:xfrm>
                <a:off x="1452" y="2156"/>
                <a:ext cx="312" cy="55"/>
              </a:xfrm>
              <a:prstGeom prst="ellipse">
                <a:avLst/>
              </a:prstGeom>
              <a:solidFill>
                <a:srgbClr val="D6FFFF"/>
              </a:solidFill>
              <a:ln w="0">
                <a:solidFill>
                  <a:srgbClr val="000000"/>
                </a:solidFill>
                <a:round/>
                <a:headEnd/>
                <a:tailEnd/>
              </a:ln>
            </p:spPr>
            <p:txBody>
              <a:bodyPr/>
              <a:lstStyle/>
              <a:p>
                <a:pPr eaLnBrk="0" hangingPunct="0"/>
                <a:endParaRPr lang="en-US"/>
              </a:p>
            </p:txBody>
          </p:sp>
          <p:sp>
            <p:nvSpPr>
              <p:cNvPr id="215187" name="Freeform 191"/>
              <p:cNvSpPr>
                <a:spLocks/>
              </p:cNvSpPr>
              <p:nvPr/>
            </p:nvSpPr>
            <p:spPr bwMode="auto">
              <a:xfrm>
                <a:off x="1452" y="2156"/>
                <a:ext cx="312" cy="219"/>
              </a:xfrm>
              <a:custGeom>
                <a:avLst/>
                <a:gdLst>
                  <a:gd name="T0" fmla="*/ 156 w 4000"/>
                  <a:gd name="T1" fmla="*/ 0 h 2800"/>
                  <a:gd name="T2" fmla="*/ 0 w 4000"/>
                  <a:gd name="T3" fmla="*/ 27 h 2800"/>
                  <a:gd name="T4" fmla="*/ 0 w 4000"/>
                  <a:gd name="T5" fmla="*/ 192 h 2800"/>
                  <a:gd name="T6" fmla="*/ 156 w 4000"/>
                  <a:gd name="T7" fmla="*/ 219 h 2800"/>
                  <a:gd name="T8" fmla="*/ 312 w 4000"/>
                  <a:gd name="T9" fmla="*/ 192 h 2800"/>
                  <a:gd name="T10" fmla="*/ 312 w 4000"/>
                  <a:gd name="T11" fmla="*/ 27 h 2800"/>
                  <a:gd name="T12" fmla="*/ 156 w 4000"/>
                  <a:gd name="T13" fmla="*/ 0 h 2800"/>
                  <a:gd name="T14" fmla="*/ 0 60000 65536"/>
                  <a:gd name="T15" fmla="*/ 0 60000 65536"/>
                  <a:gd name="T16" fmla="*/ 0 60000 65536"/>
                  <a:gd name="T17" fmla="*/ 0 60000 65536"/>
                  <a:gd name="T18" fmla="*/ 0 60000 65536"/>
                  <a:gd name="T19" fmla="*/ 0 60000 65536"/>
                  <a:gd name="T20" fmla="*/ 0 60000 65536"/>
                  <a:gd name="T21" fmla="*/ 0 w 4000"/>
                  <a:gd name="T22" fmla="*/ 0 h 2800"/>
                  <a:gd name="T23" fmla="*/ 4000 w 4000"/>
                  <a:gd name="T24" fmla="*/ 2800 h 2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0" h="2800">
                    <a:moveTo>
                      <a:pt x="2000" y="0"/>
                    </a:moveTo>
                    <a:cubicBezTo>
                      <a:pt x="896" y="0"/>
                      <a:pt x="0" y="157"/>
                      <a:pt x="0" y="350"/>
                    </a:cubicBezTo>
                    <a:lnTo>
                      <a:pt x="0" y="2450"/>
                    </a:lnTo>
                    <a:cubicBezTo>
                      <a:pt x="0" y="2644"/>
                      <a:pt x="896" y="2800"/>
                      <a:pt x="2000" y="2800"/>
                    </a:cubicBezTo>
                    <a:cubicBezTo>
                      <a:pt x="3105" y="2800"/>
                      <a:pt x="4000" y="2644"/>
                      <a:pt x="4000" y="2450"/>
                    </a:cubicBezTo>
                    <a:lnTo>
                      <a:pt x="4000" y="350"/>
                    </a:lnTo>
                    <a:cubicBezTo>
                      <a:pt x="4000" y="157"/>
                      <a:pt x="3105" y="0"/>
                      <a:pt x="2000" y="0"/>
                    </a:cubicBezTo>
                    <a:close/>
                  </a:path>
                </a:pathLst>
              </a:custGeom>
              <a:noFill/>
              <a:ln w="6350" cap="rnd">
                <a:solidFill>
                  <a:srgbClr val="000000"/>
                </a:solidFill>
                <a:round/>
                <a:headEnd/>
                <a:tailEnd/>
              </a:ln>
            </p:spPr>
            <p:txBody>
              <a:bodyPr/>
              <a:lstStyle/>
              <a:p>
                <a:pPr eaLnBrk="0" hangingPunct="0"/>
                <a:endParaRPr lang="en-US"/>
              </a:p>
            </p:txBody>
          </p:sp>
          <p:sp>
            <p:nvSpPr>
              <p:cNvPr id="215188" name="Freeform 192"/>
              <p:cNvSpPr>
                <a:spLocks/>
              </p:cNvSpPr>
              <p:nvPr/>
            </p:nvSpPr>
            <p:spPr bwMode="auto">
              <a:xfrm>
                <a:off x="1452" y="2184"/>
                <a:ext cx="312" cy="27"/>
              </a:xfrm>
              <a:custGeom>
                <a:avLst/>
                <a:gdLst>
                  <a:gd name="T0" fmla="*/ 0 w 312"/>
                  <a:gd name="T1" fmla="*/ 0 h 27"/>
                  <a:gd name="T2" fmla="*/ 156 w 312"/>
                  <a:gd name="T3" fmla="*/ 27 h 27"/>
                  <a:gd name="T4" fmla="*/ 312 w 312"/>
                  <a:gd name="T5" fmla="*/ 0 h 27"/>
                  <a:gd name="T6" fmla="*/ 0 60000 65536"/>
                  <a:gd name="T7" fmla="*/ 0 60000 65536"/>
                  <a:gd name="T8" fmla="*/ 0 60000 65536"/>
                  <a:gd name="T9" fmla="*/ 0 w 312"/>
                  <a:gd name="T10" fmla="*/ 0 h 27"/>
                  <a:gd name="T11" fmla="*/ 312 w 312"/>
                  <a:gd name="T12" fmla="*/ 27 h 27"/>
                </a:gdLst>
                <a:ahLst/>
                <a:cxnLst>
                  <a:cxn ang="T6">
                    <a:pos x="T0" y="T1"/>
                  </a:cxn>
                  <a:cxn ang="T7">
                    <a:pos x="T2" y="T3"/>
                  </a:cxn>
                  <a:cxn ang="T8">
                    <a:pos x="T4" y="T5"/>
                  </a:cxn>
                </a:cxnLst>
                <a:rect l="T9" t="T10" r="T11" b="T12"/>
                <a:pathLst>
                  <a:path w="312" h="27">
                    <a:moveTo>
                      <a:pt x="0" y="0"/>
                    </a:moveTo>
                    <a:cubicBezTo>
                      <a:pt x="0" y="15"/>
                      <a:pt x="70" y="27"/>
                      <a:pt x="156" y="27"/>
                    </a:cubicBezTo>
                    <a:cubicBezTo>
                      <a:pt x="243" y="27"/>
                      <a:pt x="312" y="15"/>
                      <a:pt x="312" y="0"/>
                    </a:cubicBezTo>
                  </a:path>
                </a:pathLst>
              </a:custGeom>
              <a:noFill/>
              <a:ln w="6350" cap="rnd">
                <a:solidFill>
                  <a:srgbClr val="000000"/>
                </a:solidFill>
                <a:round/>
                <a:headEnd/>
                <a:tailEnd/>
              </a:ln>
            </p:spPr>
            <p:txBody>
              <a:bodyPr/>
              <a:lstStyle/>
              <a:p>
                <a:pPr eaLnBrk="0" hangingPunct="0"/>
                <a:endParaRPr lang="en-US"/>
              </a:p>
            </p:txBody>
          </p:sp>
        </p:grpSp>
        <p:sp>
          <p:nvSpPr>
            <p:cNvPr id="215184" name="Rectangle 193"/>
            <p:cNvSpPr>
              <a:spLocks noChangeArrowheads="1"/>
            </p:cNvSpPr>
            <p:nvPr/>
          </p:nvSpPr>
          <p:spPr bwMode="auto">
            <a:xfrm>
              <a:off x="1551" y="2206"/>
              <a:ext cx="124" cy="77"/>
            </a:xfrm>
            <a:prstGeom prst="rect">
              <a:avLst/>
            </a:prstGeom>
            <a:noFill/>
            <a:ln w="9525">
              <a:noFill/>
              <a:miter lim="800000"/>
              <a:headEnd/>
              <a:tailEnd/>
            </a:ln>
          </p:spPr>
          <p:txBody>
            <a:bodyPr lIns="0" tIns="0" rIns="0" bIns="0"/>
            <a:lstStyle/>
            <a:p>
              <a:r>
                <a:rPr lang="en-US" altLang="ko-KR" sz="800" dirty="0">
                  <a:latin typeface="Times"/>
                  <a:ea typeface="Batang" pitchFamily="18" charset="-127"/>
                </a:rPr>
                <a:t>Disk</a:t>
              </a:r>
              <a:endParaRPr lang="en-US" sz="1800" dirty="0">
                <a:solidFill>
                  <a:schemeClr val="tx1"/>
                </a:solidFill>
                <a:latin typeface="Arial" charset="0"/>
              </a:endParaRPr>
            </a:p>
          </p:txBody>
        </p:sp>
      </p:grpSp>
      <p:sp>
        <p:nvSpPr>
          <p:cNvPr id="215059" name="Rectangle 196"/>
          <p:cNvSpPr>
            <a:spLocks noChangeArrowheads="1"/>
          </p:cNvSpPr>
          <p:nvPr/>
        </p:nvSpPr>
        <p:spPr bwMode="auto">
          <a:xfrm>
            <a:off x="2057400" y="3124200"/>
            <a:ext cx="371475" cy="153988"/>
          </a:xfrm>
          <a:prstGeom prst="rect">
            <a:avLst/>
          </a:prstGeom>
          <a:noFill/>
          <a:ln w="9525">
            <a:noFill/>
            <a:miter lim="800000"/>
            <a:headEnd/>
            <a:tailEnd/>
          </a:ln>
        </p:spPr>
        <p:txBody>
          <a:bodyPr lIns="0" tIns="0" rIns="0" bIns="0"/>
          <a:lstStyle/>
          <a:p>
            <a:endParaRPr lang="en-US" sz="1800">
              <a:solidFill>
                <a:schemeClr val="tx1"/>
              </a:solidFill>
              <a:latin typeface="Arial" charset="0"/>
            </a:endParaRPr>
          </a:p>
        </p:txBody>
      </p:sp>
      <p:grpSp>
        <p:nvGrpSpPr>
          <p:cNvPr id="7" name="Group 197"/>
          <p:cNvGrpSpPr>
            <a:grpSpLocks/>
          </p:cNvGrpSpPr>
          <p:nvPr/>
        </p:nvGrpSpPr>
        <p:grpSpPr bwMode="auto">
          <a:xfrm>
            <a:off x="609600" y="3222625"/>
            <a:ext cx="762000" cy="457200"/>
            <a:chOff x="3332" y="1625"/>
            <a:chExt cx="614" cy="365"/>
          </a:xfrm>
        </p:grpSpPr>
        <p:sp>
          <p:nvSpPr>
            <p:cNvPr id="215180" name="Rectangle 198"/>
            <p:cNvSpPr>
              <a:spLocks noChangeArrowheads="1"/>
            </p:cNvSpPr>
            <p:nvPr/>
          </p:nvSpPr>
          <p:spPr bwMode="auto">
            <a:xfrm>
              <a:off x="3353" y="1646"/>
              <a:ext cx="593" cy="344"/>
            </a:xfrm>
            <a:prstGeom prst="rect">
              <a:avLst/>
            </a:prstGeom>
            <a:solidFill>
              <a:srgbClr val="808080"/>
            </a:solidFill>
            <a:ln w="9525">
              <a:noFill/>
              <a:miter lim="800000"/>
              <a:headEnd/>
              <a:tailEnd/>
            </a:ln>
          </p:spPr>
          <p:txBody>
            <a:bodyPr/>
            <a:lstStyle/>
            <a:p>
              <a:pPr eaLnBrk="0" hangingPunct="0"/>
              <a:endParaRPr lang="en-US"/>
            </a:p>
          </p:txBody>
        </p:sp>
        <p:sp>
          <p:nvSpPr>
            <p:cNvPr id="215181" name="Rectangle 199"/>
            <p:cNvSpPr>
              <a:spLocks noChangeArrowheads="1"/>
            </p:cNvSpPr>
            <p:nvPr/>
          </p:nvSpPr>
          <p:spPr bwMode="auto">
            <a:xfrm>
              <a:off x="3332" y="1625"/>
              <a:ext cx="594" cy="344"/>
            </a:xfrm>
            <a:prstGeom prst="rect">
              <a:avLst/>
            </a:prstGeom>
            <a:solidFill>
              <a:srgbClr val="FFFF00"/>
            </a:solidFill>
            <a:ln w="9525">
              <a:noFill/>
              <a:miter lim="800000"/>
              <a:headEnd/>
              <a:tailEnd/>
            </a:ln>
          </p:spPr>
          <p:txBody>
            <a:bodyPr/>
            <a:lstStyle/>
            <a:p>
              <a:pPr eaLnBrk="0" hangingPunct="0"/>
              <a:endParaRPr lang="en-US"/>
            </a:p>
          </p:txBody>
        </p:sp>
        <p:sp>
          <p:nvSpPr>
            <p:cNvPr id="215182" name="Rectangle 200"/>
            <p:cNvSpPr>
              <a:spLocks noChangeArrowheads="1"/>
            </p:cNvSpPr>
            <p:nvPr/>
          </p:nvSpPr>
          <p:spPr bwMode="auto">
            <a:xfrm>
              <a:off x="3332" y="1625"/>
              <a:ext cx="594" cy="344"/>
            </a:xfrm>
            <a:prstGeom prst="rect">
              <a:avLst/>
            </a:prstGeom>
            <a:noFill/>
            <a:ln w="7938" cap="rnd">
              <a:solidFill>
                <a:srgbClr val="000000"/>
              </a:solidFill>
              <a:miter lim="800000"/>
              <a:headEnd/>
              <a:tailEnd/>
            </a:ln>
          </p:spPr>
          <p:txBody>
            <a:bodyPr/>
            <a:lstStyle/>
            <a:p>
              <a:pPr eaLnBrk="0" hangingPunct="0"/>
              <a:endParaRPr lang="en-US"/>
            </a:p>
          </p:txBody>
        </p:sp>
      </p:grpSp>
      <p:grpSp>
        <p:nvGrpSpPr>
          <p:cNvPr id="8" name="Group 202"/>
          <p:cNvGrpSpPr>
            <a:grpSpLocks/>
          </p:cNvGrpSpPr>
          <p:nvPr/>
        </p:nvGrpSpPr>
        <p:grpSpPr bwMode="auto">
          <a:xfrm>
            <a:off x="609600" y="3756025"/>
            <a:ext cx="762000" cy="457200"/>
            <a:chOff x="3332" y="1625"/>
            <a:chExt cx="614" cy="365"/>
          </a:xfrm>
        </p:grpSpPr>
        <p:sp>
          <p:nvSpPr>
            <p:cNvPr id="215177" name="Rectangle 203"/>
            <p:cNvSpPr>
              <a:spLocks noChangeArrowheads="1"/>
            </p:cNvSpPr>
            <p:nvPr/>
          </p:nvSpPr>
          <p:spPr bwMode="auto">
            <a:xfrm>
              <a:off x="3353" y="1646"/>
              <a:ext cx="593" cy="344"/>
            </a:xfrm>
            <a:prstGeom prst="rect">
              <a:avLst/>
            </a:prstGeom>
            <a:solidFill>
              <a:srgbClr val="808080"/>
            </a:solidFill>
            <a:ln w="9525">
              <a:noFill/>
              <a:miter lim="800000"/>
              <a:headEnd/>
              <a:tailEnd/>
            </a:ln>
          </p:spPr>
          <p:txBody>
            <a:bodyPr/>
            <a:lstStyle/>
            <a:p>
              <a:pPr eaLnBrk="0" hangingPunct="0"/>
              <a:endParaRPr lang="en-US"/>
            </a:p>
          </p:txBody>
        </p:sp>
        <p:sp>
          <p:nvSpPr>
            <p:cNvPr id="215178" name="Rectangle 204"/>
            <p:cNvSpPr>
              <a:spLocks noChangeArrowheads="1"/>
            </p:cNvSpPr>
            <p:nvPr/>
          </p:nvSpPr>
          <p:spPr bwMode="auto">
            <a:xfrm>
              <a:off x="3332" y="1625"/>
              <a:ext cx="594" cy="344"/>
            </a:xfrm>
            <a:prstGeom prst="rect">
              <a:avLst/>
            </a:prstGeom>
            <a:solidFill>
              <a:srgbClr val="FFFF00"/>
            </a:solidFill>
            <a:ln w="9525">
              <a:noFill/>
              <a:miter lim="800000"/>
              <a:headEnd/>
              <a:tailEnd/>
            </a:ln>
          </p:spPr>
          <p:txBody>
            <a:bodyPr/>
            <a:lstStyle/>
            <a:p>
              <a:pPr eaLnBrk="0" hangingPunct="0"/>
              <a:endParaRPr lang="en-US"/>
            </a:p>
          </p:txBody>
        </p:sp>
        <p:sp>
          <p:nvSpPr>
            <p:cNvPr id="215179" name="Rectangle 205"/>
            <p:cNvSpPr>
              <a:spLocks noChangeArrowheads="1"/>
            </p:cNvSpPr>
            <p:nvPr/>
          </p:nvSpPr>
          <p:spPr bwMode="auto">
            <a:xfrm>
              <a:off x="3332" y="1625"/>
              <a:ext cx="594" cy="344"/>
            </a:xfrm>
            <a:prstGeom prst="rect">
              <a:avLst/>
            </a:prstGeom>
            <a:noFill/>
            <a:ln w="7938" cap="rnd">
              <a:solidFill>
                <a:srgbClr val="000000"/>
              </a:solidFill>
              <a:miter lim="800000"/>
              <a:headEnd/>
              <a:tailEnd/>
            </a:ln>
          </p:spPr>
          <p:txBody>
            <a:bodyPr/>
            <a:lstStyle/>
            <a:p>
              <a:pPr eaLnBrk="0" hangingPunct="0"/>
              <a:endParaRPr lang="en-US"/>
            </a:p>
          </p:txBody>
        </p:sp>
      </p:grpSp>
      <p:grpSp>
        <p:nvGrpSpPr>
          <p:cNvPr id="9" name="Group 207"/>
          <p:cNvGrpSpPr>
            <a:grpSpLocks/>
          </p:cNvGrpSpPr>
          <p:nvPr/>
        </p:nvGrpSpPr>
        <p:grpSpPr bwMode="auto">
          <a:xfrm>
            <a:off x="609600" y="4975225"/>
            <a:ext cx="762000" cy="457200"/>
            <a:chOff x="3332" y="1625"/>
            <a:chExt cx="614" cy="365"/>
          </a:xfrm>
        </p:grpSpPr>
        <p:sp>
          <p:nvSpPr>
            <p:cNvPr id="215174" name="Rectangle 208"/>
            <p:cNvSpPr>
              <a:spLocks noChangeArrowheads="1"/>
            </p:cNvSpPr>
            <p:nvPr/>
          </p:nvSpPr>
          <p:spPr bwMode="auto">
            <a:xfrm>
              <a:off x="3353" y="1646"/>
              <a:ext cx="593" cy="344"/>
            </a:xfrm>
            <a:prstGeom prst="rect">
              <a:avLst/>
            </a:prstGeom>
            <a:solidFill>
              <a:srgbClr val="808080"/>
            </a:solidFill>
            <a:ln w="9525">
              <a:noFill/>
              <a:miter lim="800000"/>
              <a:headEnd/>
              <a:tailEnd/>
            </a:ln>
          </p:spPr>
          <p:txBody>
            <a:bodyPr/>
            <a:lstStyle/>
            <a:p>
              <a:pPr eaLnBrk="0" hangingPunct="0"/>
              <a:endParaRPr lang="en-US"/>
            </a:p>
          </p:txBody>
        </p:sp>
        <p:sp>
          <p:nvSpPr>
            <p:cNvPr id="215175" name="Rectangle 209"/>
            <p:cNvSpPr>
              <a:spLocks noChangeArrowheads="1"/>
            </p:cNvSpPr>
            <p:nvPr/>
          </p:nvSpPr>
          <p:spPr bwMode="auto">
            <a:xfrm>
              <a:off x="3332" y="1625"/>
              <a:ext cx="594" cy="344"/>
            </a:xfrm>
            <a:prstGeom prst="rect">
              <a:avLst/>
            </a:prstGeom>
            <a:solidFill>
              <a:srgbClr val="FFFF00"/>
            </a:solidFill>
            <a:ln w="9525">
              <a:noFill/>
              <a:miter lim="800000"/>
              <a:headEnd/>
              <a:tailEnd/>
            </a:ln>
          </p:spPr>
          <p:txBody>
            <a:bodyPr/>
            <a:lstStyle/>
            <a:p>
              <a:pPr eaLnBrk="0" hangingPunct="0"/>
              <a:endParaRPr lang="en-US"/>
            </a:p>
          </p:txBody>
        </p:sp>
        <p:sp>
          <p:nvSpPr>
            <p:cNvPr id="215176" name="Rectangle 210"/>
            <p:cNvSpPr>
              <a:spLocks noChangeArrowheads="1"/>
            </p:cNvSpPr>
            <p:nvPr/>
          </p:nvSpPr>
          <p:spPr bwMode="auto">
            <a:xfrm>
              <a:off x="3332" y="1625"/>
              <a:ext cx="594" cy="344"/>
            </a:xfrm>
            <a:prstGeom prst="rect">
              <a:avLst/>
            </a:prstGeom>
            <a:noFill/>
            <a:ln w="7938" cap="rnd">
              <a:solidFill>
                <a:srgbClr val="000000"/>
              </a:solidFill>
              <a:miter lim="800000"/>
              <a:headEnd/>
              <a:tailEnd/>
            </a:ln>
          </p:spPr>
          <p:txBody>
            <a:bodyPr/>
            <a:lstStyle/>
            <a:p>
              <a:pPr eaLnBrk="0" hangingPunct="0"/>
              <a:endParaRPr lang="en-US"/>
            </a:p>
          </p:txBody>
        </p:sp>
      </p:grpSp>
      <p:grpSp>
        <p:nvGrpSpPr>
          <p:cNvPr id="10" name="Group 212"/>
          <p:cNvGrpSpPr>
            <a:grpSpLocks/>
          </p:cNvGrpSpPr>
          <p:nvPr/>
        </p:nvGrpSpPr>
        <p:grpSpPr bwMode="auto">
          <a:xfrm>
            <a:off x="1524000" y="3276600"/>
            <a:ext cx="609600" cy="304800"/>
            <a:chOff x="1452" y="2156"/>
            <a:chExt cx="312" cy="219"/>
          </a:xfrm>
        </p:grpSpPr>
        <p:grpSp>
          <p:nvGrpSpPr>
            <p:cNvPr id="11" name="Group 213"/>
            <p:cNvGrpSpPr>
              <a:grpSpLocks/>
            </p:cNvGrpSpPr>
            <p:nvPr/>
          </p:nvGrpSpPr>
          <p:grpSpPr bwMode="auto">
            <a:xfrm>
              <a:off x="1452" y="2156"/>
              <a:ext cx="312" cy="219"/>
              <a:chOff x="1452" y="2156"/>
              <a:chExt cx="312" cy="219"/>
            </a:xfrm>
          </p:grpSpPr>
          <p:sp>
            <p:nvSpPr>
              <p:cNvPr id="215170" name="Freeform 214"/>
              <p:cNvSpPr>
                <a:spLocks/>
              </p:cNvSpPr>
              <p:nvPr/>
            </p:nvSpPr>
            <p:spPr bwMode="auto">
              <a:xfrm>
                <a:off x="1452" y="2156"/>
                <a:ext cx="312" cy="219"/>
              </a:xfrm>
              <a:custGeom>
                <a:avLst/>
                <a:gdLst>
                  <a:gd name="T0" fmla="*/ 156 w 4000"/>
                  <a:gd name="T1" fmla="*/ 0 h 2800"/>
                  <a:gd name="T2" fmla="*/ 0 w 4000"/>
                  <a:gd name="T3" fmla="*/ 27 h 2800"/>
                  <a:gd name="T4" fmla="*/ 0 w 4000"/>
                  <a:gd name="T5" fmla="*/ 192 h 2800"/>
                  <a:gd name="T6" fmla="*/ 156 w 4000"/>
                  <a:gd name="T7" fmla="*/ 219 h 2800"/>
                  <a:gd name="T8" fmla="*/ 312 w 4000"/>
                  <a:gd name="T9" fmla="*/ 192 h 2800"/>
                  <a:gd name="T10" fmla="*/ 312 w 4000"/>
                  <a:gd name="T11" fmla="*/ 27 h 2800"/>
                  <a:gd name="T12" fmla="*/ 156 w 4000"/>
                  <a:gd name="T13" fmla="*/ 0 h 2800"/>
                  <a:gd name="T14" fmla="*/ 0 60000 65536"/>
                  <a:gd name="T15" fmla="*/ 0 60000 65536"/>
                  <a:gd name="T16" fmla="*/ 0 60000 65536"/>
                  <a:gd name="T17" fmla="*/ 0 60000 65536"/>
                  <a:gd name="T18" fmla="*/ 0 60000 65536"/>
                  <a:gd name="T19" fmla="*/ 0 60000 65536"/>
                  <a:gd name="T20" fmla="*/ 0 60000 65536"/>
                  <a:gd name="T21" fmla="*/ 0 w 4000"/>
                  <a:gd name="T22" fmla="*/ 0 h 2800"/>
                  <a:gd name="T23" fmla="*/ 4000 w 4000"/>
                  <a:gd name="T24" fmla="*/ 2800 h 2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0" h="2800">
                    <a:moveTo>
                      <a:pt x="2000" y="0"/>
                    </a:moveTo>
                    <a:cubicBezTo>
                      <a:pt x="896" y="0"/>
                      <a:pt x="0" y="157"/>
                      <a:pt x="0" y="350"/>
                    </a:cubicBezTo>
                    <a:lnTo>
                      <a:pt x="0" y="2450"/>
                    </a:lnTo>
                    <a:cubicBezTo>
                      <a:pt x="0" y="2644"/>
                      <a:pt x="896" y="2800"/>
                      <a:pt x="2000" y="2800"/>
                    </a:cubicBezTo>
                    <a:cubicBezTo>
                      <a:pt x="3105" y="2800"/>
                      <a:pt x="4000" y="2644"/>
                      <a:pt x="4000" y="2450"/>
                    </a:cubicBezTo>
                    <a:lnTo>
                      <a:pt x="4000" y="350"/>
                    </a:lnTo>
                    <a:cubicBezTo>
                      <a:pt x="4000" y="157"/>
                      <a:pt x="3105" y="0"/>
                      <a:pt x="2000" y="0"/>
                    </a:cubicBezTo>
                    <a:close/>
                  </a:path>
                </a:pathLst>
              </a:custGeom>
              <a:solidFill>
                <a:srgbClr val="CCFFFF"/>
              </a:solidFill>
              <a:ln w="0">
                <a:solidFill>
                  <a:srgbClr val="000000"/>
                </a:solidFill>
                <a:round/>
                <a:headEnd/>
                <a:tailEnd/>
              </a:ln>
            </p:spPr>
            <p:txBody>
              <a:bodyPr/>
              <a:lstStyle/>
              <a:p>
                <a:pPr eaLnBrk="0" hangingPunct="0"/>
                <a:endParaRPr lang="en-US"/>
              </a:p>
            </p:txBody>
          </p:sp>
          <p:sp>
            <p:nvSpPr>
              <p:cNvPr id="215171" name="Oval 215"/>
              <p:cNvSpPr>
                <a:spLocks noChangeArrowheads="1"/>
              </p:cNvSpPr>
              <p:nvPr/>
            </p:nvSpPr>
            <p:spPr bwMode="auto">
              <a:xfrm>
                <a:off x="1452" y="2156"/>
                <a:ext cx="312" cy="55"/>
              </a:xfrm>
              <a:prstGeom prst="ellipse">
                <a:avLst/>
              </a:prstGeom>
              <a:solidFill>
                <a:srgbClr val="D6FFFF"/>
              </a:solidFill>
              <a:ln w="0">
                <a:solidFill>
                  <a:srgbClr val="000000"/>
                </a:solidFill>
                <a:round/>
                <a:headEnd/>
                <a:tailEnd/>
              </a:ln>
            </p:spPr>
            <p:txBody>
              <a:bodyPr/>
              <a:lstStyle/>
              <a:p>
                <a:pPr eaLnBrk="0" hangingPunct="0"/>
                <a:endParaRPr lang="en-US"/>
              </a:p>
            </p:txBody>
          </p:sp>
          <p:sp>
            <p:nvSpPr>
              <p:cNvPr id="215172" name="Freeform 216"/>
              <p:cNvSpPr>
                <a:spLocks/>
              </p:cNvSpPr>
              <p:nvPr/>
            </p:nvSpPr>
            <p:spPr bwMode="auto">
              <a:xfrm>
                <a:off x="1452" y="2156"/>
                <a:ext cx="312" cy="219"/>
              </a:xfrm>
              <a:custGeom>
                <a:avLst/>
                <a:gdLst>
                  <a:gd name="T0" fmla="*/ 156 w 4000"/>
                  <a:gd name="T1" fmla="*/ 0 h 2800"/>
                  <a:gd name="T2" fmla="*/ 0 w 4000"/>
                  <a:gd name="T3" fmla="*/ 27 h 2800"/>
                  <a:gd name="T4" fmla="*/ 0 w 4000"/>
                  <a:gd name="T5" fmla="*/ 192 h 2800"/>
                  <a:gd name="T6" fmla="*/ 156 w 4000"/>
                  <a:gd name="T7" fmla="*/ 219 h 2800"/>
                  <a:gd name="T8" fmla="*/ 312 w 4000"/>
                  <a:gd name="T9" fmla="*/ 192 h 2800"/>
                  <a:gd name="T10" fmla="*/ 312 w 4000"/>
                  <a:gd name="T11" fmla="*/ 27 h 2800"/>
                  <a:gd name="T12" fmla="*/ 156 w 4000"/>
                  <a:gd name="T13" fmla="*/ 0 h 2800"/>
                  <a:gd name="T14" fmla="*/ 0 60000 65536"/>
                  <a:gd name="T15" fmla="*/ 0 60000 65536"/>
                  <a:gd name="T16" fmla="*/ 0 60000 65536"/>
                  <a:gd name="T17" fmla="*/ 0 60000 65536"/>
                  <a:gd name="T18" fmla="*/ 0 60000 65536"/>
                  <a:gd name="T19" fmla="*/ 0 60000 65536"/>
                  <a:gd name="T20" fmla="*/ 0 60000 65536"/>
                  <a:gd name="T21" fmla="*/ 0 w 4000"/>
                  <a:gd name="T22" fmla="*/ 0 h 2800"/>
                  <a:gd name="T23" fmla="*/ 4000 w 4000"/>
                  <a:gd name="T24" fmla="*/ 2800 h 2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0" h="2800">
                    <a:moveTo>
                      <a:pt x="2000" y="0"/>
                    </a:moveTo>
                    <a:cubicBezTo>
                      <a:pt x="896" y="0"/>
                      <a:pt x="0" y="157"/>
                      <a:pt x="0" y="350"/>
                    </a:cubicBezTo>
                    <a:lnTo>
                      <a:pt x="0" y="2450"/>
                    </a:lnTo>
                    <a:cubicBezTo>
                      <a:pt x="0" y="2644"/>
                      <a:pt x="896" y="2800"/>
                      <a:pt x="2000" y="2800"/>
                    </a:cubicBezTo>
                    <a:cubicBezTo>
                      <a:pt x="3105" y="2800"/>
                      <a:pt x="4000" y="2644"/>
                      <a:pt x="4000" y="2450"/>
                    </a:cubicBezTo>
                    <a:lnTo>
                      <a:pt x="4000" y="350"/>
                    </a:lnTo>
                    <a:cubicBezTo>
                      <a:pt x="4000" y="157"/>
                      <a:pt x="3105" y="0"/>
                      <a:pt x="2000" y="0"/>
                    </a:cubicBezTo>
                    <a:close/>
                  </a:path>
                </a:pathLst>
              </a:custGeom>
              <a:noFill/>
              <a:ln w="6350" cap="rnd">
                <a:solidFill>
                  <a:srgbClr val="000000"/>
                </a:solidFill>
                <a:round/>
                <a:headEnd/>
                <a:tailEnd/>
              </a:ln>
            </p:spPr>
            <p:txBody>
              <a:bodyPr/>
              <a:lstStyle/>
              <a:p>
                <a:pPr eaLnBrk="0" hangingPunct="0"/>
                <a:endParaRPr lang="en-US"/>
              </a:p>
            </p:txBody>
          </p:sp>
          <p:sp>
            <p:nvSpPr>
              <p:cNvPr id="215173" name="Freeform 217"/>
              <p:cNvSpPr>
                <a:spLocks/>
              </p:cNvSpPr>
              <p:nvPr/>
            </p:nvSpPr>
            <p:spPr bwMode="auto">
              <a:xfrm>
                <a:off x="1452" y="2184"/>
                <a:ext cx="312" cy="27"/>
              </a:xfrm>
              <a:custGeom>
                <a:avLst/>
                <a:gdLst>
                  <a:gd name="T0" fmla="*/ 0 w 312"/>
                  <a:gd name="T1" fmla="*/ 0 h 27"/>
                  <a:gd name="T2" fmla="*/ 156 w 312"/>
                  <a:gd name="T3" fmla="*/ 27 h 27"/>
                  <a:gd name="T4" fmla="*/ 312 w 312"/>
                  <a:gd name="T5" fmla="*/ 0 h 27"/>
                  <a:gd name="T6" fmla="*/ 0 60000 65536"/>
                  <a:gd name="T7" fmla="*/ 0 60000 65536"/>
                  <a:gd name="T8" fmla="*/ 0 60000 65536"/>
                  <a:gd name="T9" fmla="*/ 0 w 312"/>
                  <a:gd name="T10" fmla="*/ 0 h 27"/>
                  <a:gd name="T11" fmla="*/ 312 w 312"/>
                  <a:gd name="T12" fmla="*/ 27 h 27"/>
                </a:gdLst>
                <a:ahLst/>
                <a:cxnLst>
                  <a:cxn ang="T6">
                    <a:pos x="T0" y="T1"/>
                  </a:cxn>
                  <a:cxn ang="T7">
                    <a:pos x="T2" y="T3"/>
                  </a:cxn>
                  <a:cxn ang="T8">
                    <a:pos x="T4" y="T5"/>
                  </a:cxn>
                </a:cxnLst>
                <a:rect l="T9" t="T10" r="T11" b="T12"/>
                <a:pathLst>
                  <a:path w="312" h="27">
                    <a:moveTo>
                      <a:pt x="0" y="0"/>
                    </a:moveTo>
                    <a:cubicBezTo>
                      <a:pt x="0" y="15"/>
                      <a:pt x="70" y="27"/>
                      <a:pt x="156" y="27"/>
                    </a:cubicBezTo>
                    <a:cubicBezTo>
                      <a:pt x="243" y="27"/>
                      <a:pt x="312" y="15"/>
                      <a:pt x="312" y="0"/>
                    </a:cubicBezTo>
                  </a:path>
                </a:pathLst>
              </a:custGeom>
              <a:noFill/>
              <a:ln w="6350" cap="rnd">
                <a:solidFill>
                  <a:srgbClr val="000000"/>
                </a:solidFill>
                <a:round/>
                <a:headEnd/>
                <a:tailEnd/>
              </a:ln>
            </p:spPr>
            <p:txBody>
              <a:bodyPr/>
              <a:lstStyle/>
              <a:p>
                <a:pPr eaLnBrk="0" hangingPunct="0"/>
                <a:endParaRPr lang="en-US"/>
              </a:p>
            </p:txBody>
          </p:sp>
        </p:grpSp>
        <p:sp>
          <p:nvSpPr>
            <p:cNvPr id="215169" name="Rectangle 218"/>
            <p:cNvSpPr>
              <a:spLocks noChangeArrowheads="1"/>
            </p:cNvSpPr>
            <p:nvPr/>
          </p:nvSpPr>
          <p:spPr bwMode="auto">
            <a:xfrm>
              <a:off x="1551" y="2206"/>
              <a:ext cx="124" cy="77"/>
            </a:xfrm>
            <a:prstGeom prst="rect">
              <a:avLst/>
            </a:prstGeom>
            <a:noFill/>
            <a:ln w="9525">
              <a:noFill/>
              <a:miter lim="800000"/>
              <a:headEnd/>
              <a:tailEnd/>
            </a:ln>
          </p:spPr>
          <p:txBody>
            <a:bodyPr lIns="0" tIns="0" rIns="0" bIns="0"/>
            <a:lstStyle/>
            <a:p>
              <a:r>
                <a:rPr lang="en-US" altLang="ko-KR" sz="800">
                  <a:latin typeface="Times"/>
                  <a:ea typeface="Batang" pitchFamily="18" charset="-127"/>
                </a:rPr>
                <a:t>Disk</a:t>
              </a:r>
              <a:endParaRPr lang="en-US" sz="1800">
                <a:solidFill>
                  <a:schemeClr val="tx1"/>
                </a:solidFill>
                <a:latin typeface="Arial" charset="0"/>
              </a:endParaRPr>
            </a:p>
          </p:txBody>
        </p:sp>
      </p:grpSp>
      <p:grpSp>
        <p:nvGrpSpPr>
          <p:cNvPr id="12" name="Group 220"/>
          <p:cNvGrpSpPr>
            <a:grpSpLocks/>
          </p:cNvGrpSpPr>
          <p:nvPr/>
        </p:nvGrpSpPr>
        <p:grpSpPr bwMode="auto">
          <a:xfrm>
            <a:off x="1524000" y="3810000"/>
            <a:ext cx="609600" cy="304800"/>
            <a:chOff x="1452" y="2156"/>
            <a:chExt cx="312" cy="219"/>
          </a:xfrm>
        </p:grpSpPr>
        <p:grpSp>
          <p:nvGrpSpPr>
            <p:cNvPr id="13" name="Group 221"/>
            <p:cNvGrpSpPr>
              <a:grpSpLocks/>
            </p:cNvGrpSpPr>
            <p:nvPr/>
          </p:nvGrpSpPr>
          <p:grpSpPr bwMode="auto">
            <a:xfrm>
              <a:off x="1452" y="2156"/>
              <a:ext cx="312" cy="219"/>
              <a:chOff x="1452" y="2156"/>
              <a:chExt cx="312" cy="219"/>
            </a:xfrm>
          </p:grpSpPr>
          <p:sp>
            <p:nvSpPr>
              <p:cNvPr id="215164" name="Freeform 222"/>
              <p:cNvSpPr>
                <a:spLocks/>
              </p:cNvSpPr>
              <p:nvPr/>
            </p:nvSpPr>
            <p:spPr bwMode="auto">
              <a:xfrm>
                <a:off x="1452" y="2156"/>
                <a:ext cx="312" cy="219"/>
              </a:xfrm>
              <a:custGeom>
                <a:avLst/>
                <a:gdLst>
                  <a:gd name="T0" fmla="*/ 156 w 4000"/>
                  <a:gd name="T1" fmla="*/ 0 h 2800"/>
                  <a:gd name="T2" fmla="*/ 0 w 4000"/>
                  <a:gd name="T3" fmla="*/ 27 h 2800"/>
                  <a:gd name="T4" fmla="*/ 0 w 4000"/>
                  <a:gd name="T5" fmla="*/ 192 h 2800"/>
                  <a:gd name="T6" fmla="*/ 156 w 4000"/>
                  <a:gd name="T7" fmla="*/ 219 h 2800"/>
                  <a:gd name="T8" fmla="*/ 312 w 4000"/>
                  <a:gd name="T9" fmla="*/ 192 h 2800"/>
                  <a:gd name="T10" fmla="*/ 312 w 4000"/>
                  <a:gd name="T11" fmla="*/ 27 h 2800"/>
                  <a:gd name="T12" fmla="*/ 156 w 4000"/>
                  <a:gd name="T13" fmla="*/ 0 h 2800"/>
                  <a:gd name="T14" fmla="*/ 0 60000 65536"/>
                  <a:gd name="T15" fmla="*/ 0 60000 65536"/>
                  <a:gd name="T16" fmla="*/ 0 60000 65536"/>
                  <a:gd name="T17" fmla="*/ 0 60000 65536"/>
                  <a:gd name="T18" fmla="*/ 0 60000 65536"/>
                  <a:gd name="T19" fmla="*/ 0 60000 65536"/>
                  <a:gd name="T20" fmla="*/ 0 60000 65536"/>
                  <a:gd name="T21" fmla="*/ 0 w 4000"/>
                  <a:gd name="T22" fmla="*/ 0 h 2800"/>
                  <a:gd name="T23" fmla="*/ 4000 w 4000"/>
                  <a:gd name="T24" fmla="*/ 2800 h 2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0" h="2800">
                    <a:moveTo>
                      <a:pt x="2000" y="0"/>
                    </a:moveTo>
                    <a:cubicBezTo>
                      <a:pt x="896" y="0"/>
                      <a:pt x="0" y="157"/>
                      <a:pt x="0" y="350"/>
                    </a:cubicBezTo>
                    <a:lnTo>
                      <a:pt x="0" y="2450"/>
                    </a:lnTo>
                    <a:cubicBezTo>
                      <a:pt x="0" y="2644"/>
                      <a:pt x="896" y="2800"/>
                      <a:pt x="2000" y="2800"/>
                    </a:cubicBezTo>
                    <a:cubicBezTo>
                      <a:pt x="3105" y="2800"/>
                      <a:pt x="4000" y="2644"/>
                      <a:pt x="4000" y="2450"/>
                    </a:cubicBezTo>
                    <a:lnTo>
                      <a:pt x="4000" y="350"/>
                    </a:lnTo>
                    <a:cubicBezTo>
                      <a:pt x="4000" y="157"/>
                      <a:pt x="3105" y="0"/>
                      <a:pt x="2000" y="0"/>
                    </a:cubicBezTo>
                    <a:close/>
                  </a:path>
                </a:pathLst>
              </a:custGeom>
              <a:solidFill>
                <a:srgbClr val="CCFFFF"/>
              </a:solidFill>
              <a:ln w="0">
                <a:solidFill>
                  <a:srgbClr val="000000"/>
                </a:solidFill>
                <a:round/>
                <a:headEnd/>
                <a:tailEnd/>
              </a:ln>
            </p:spPr>
            <p:txBody>
              <a:bodyPr/>
              <a:lstStyle/>
              <a:p>
                <a:pPr eaLnBrk="0" hangingPunct="0"/>
                <a:endParaRPr lang="en-US"/>
              </a:p>
            </p:txBody>
          </p:sp>
          <p:sp>
            <p:nvSpPr>
              <p:cNvPr id="215165" name="Oval 223"/>
              <p:cNvSpPr>
                <a:spLocks noChangeArrowheads="1"/>
              </p:cNvSpPr>
              <p:nvPr/>
            </p:nvSpPr>
            <p:spPr bwMode="auto">
              <a:xfrm>
                <a:off x="1452" y="2156"/>
                <a:ext cx="312" cy="55"/>
              </a:xfrm>
              <a:prstGeom prst="ellipse">
                <a:avLst/>
              </a:prstGeom>
              <a:solidFill>
                <a:srgbClr val="D6FFFF"/>
              </a:solidFill>
              <a:ln w="0">
                <a:solidFill>
                  <a:srgbClr val="000000"/>
                </a:solidFill>
                <a:round/>
                <a:headEnd/>
                <a:tailEnd/>
              </a:ln>
            </p:spPr>
            <p:txBody>
              <a:bodyPr/>
              <a:lstStyle/>
              <a:p>
                <a:pPr eaLnBrk="0" hangingPunct="0"/>
                <a:endParaRPr lang="en-US"/>
              </a:p>
            </p:txBody>
          </p:sp>
          <p:sp>
            <p:nvSpPr>
              <p:cNvPr id="215166" name="Freeform 224"/>
              <p:cNvSpPr>
                <a:spLocks/>
              </p:cNvSpPr>
              <p:nvPr/>
            </p:nvSpPr>
            <p:spPr bwMode="auto">
              <a:xfrm>
                <a:off x="1452" y="2156"/>
                <a:ext cx="312" cy="219"/>
              </a:xfrm>
              <a:custGeom>
                <a:avLst/>
                <a:gdLst>
                  <a:gd name="T0" fmla="*/ 156 w 4000"/>
                  <a:gd name="T1" fmla="*/ 0 h 2800"/>
                  <a:gd name="T2" fmla="*/ 0 w 4000"/>
                  <a:gd name="T3" fmla="*/ 27 h 2800"/>
                  <a:gd name="T4" fmla="*/ 0 w 4000"/>
                  <a:gd name="T5" fmla="*/ 192 h 2800"/>
                  <a:gd name="T6" fmla="*/ 156 w 4000"/>
                  <a:gd name="T7" fmla="*/ 219 h 2800"/>
                  <a:gd name="T8" fmla="*/ 312 w 4000"/>
                  <a:gd name="T9" fmla="*/ 192 h 2800"/>
                  <a:gd name="T10" fmla="*/ 312 w 4000"/>
                  <a:gd name="T11" fmla="*/ 27 h 2800"/>
                  <a:gd name="T12" fmla="*/ 156 w 4000"/>
                  <a:gd name="T13" fmla="*/ 0 h 2800"/>
                  <a:gd name="T14" fmla="*/ 0 60000 65536"/>
                  <a:gd name="T15" fmla="*/ 0 60000 65536"/>
                  <a:gd name="T16" fmla="*/ 0 60000 65536"/>
                  <a:gd name="T17" fmla="*/ 0 60000 65536"/>
                  <a:gd name="T18" fmla="*/ 0 60000 65536"/>
                  <a:gd name="T19" fmla="*/ 0 60000 65536"/>
                  <a:gd name="T20" fmla="*/ 0 60000 65536"/>
                  <a:gd name="T21" fmla="*/ 0 w 4000"/>
                  <a:gd name="T22" fmla="*/ 0 h 2800"/>
                  <a:gd name="T23" fmla="*/ 4000 w 4000"/>
                  <a:gd name="T24" fmla="*/ 2800 h 2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0" h="2800">
                    <a:moveTo>
                      <a:pt x="2000" y="0"/>
                    </a:moveTo>
                    <a:cubicBezTo>
                      <a:pt x="896" y="0"/>
                      <a:pt x="0" y="157"/>
                      <a:pt x="0" y="350"/>
                    </a:cubicBezTo>
                    <a:lnTo>
                      <a:pt x="0" y="2450"/>
                    </a:lnTo>
                    <a:cubicBezTo>
                      <a:pt x="0" y="2644"/>
                      <a:pt x="896" y="2800"/>
                      <a:pt x="2000" y="2800"/>
                    </a:cubicBezTo>
                    <a:cubicBezTo>
                      <a:pt x="3105" y="2800"/>
                      <a:pt x="4000" y="2644"/>
                      <a:pt x="4000" y="2450"/>
                    </a:cubicBezTo>
                    <a:lnTo>
                      <a:pt x="4000" y="350"/>
                    </a:lnTo>
                    <a:cubicBezTo>
                      <a:pt x="4000" y="157"/>
                      <a:pt x="3105" y="0"/>
                      <a:pt x="2000" y="0"/>
                    </a:cubicBezTo>
                    <a:close/>
                  </a:path>
                </a:pathLst>
              </a:custGeom>
              <a:noFill/>
              <a:ln w="6350" cap="rnd">
                <a:solidFill>
                  <a:srgbClr val="000000"/>
                </a:solidFill>
                <a:round/>
                <a:headEnd/>
                <a:tailEnd/>
              </a:ln>
            </p:spPr>
            <p:txBody>
              <a:bodyPr/>
              <a:lstStyle/>
              <a:p>
                <a:pPr eaLnBrk="0" hangingPunct="0"/>
                <a:endParaRPr lang="en-US"/>
              </a:p>
            </p:txBody>
          </p:sp>
          <p:sp>
            <p:nvSpPr>
              <p:cNvPr id="215167" name="Freeform 225"/>
              <p:cNvSpPr>
                <a:spLocks/>
              </p:cNvSpPr>
              <p:nvPr/>
            </p:nvSpPr>
            <p:spPr bwMode="auto">
              <a:xfrm>
                <a:off x="1452" y="2184"/>
                <a:ext cx="312" cy="27"/>
              </a:xfrm>
              <a:custGeom>
                <a:avLst/>
                <a:gdLst>
                  <a:gd name="T0" fmla="*/ 0 w 312"/>
                  <a:gd name="T1" fmla="*/ 0 h 27"/>
                  <a:gd name="T2" fmla="*/ 156 w 312"/>
                  <a:gd name="T3" fmla="*/ 27 h 27"/>
                  <a:gd name="T4" fmla="*/ 312 w 312"/>
                  <a:gd name="T5" fmla="*/ 0 h 27"/>
                  <a:gd name="T6" fmla="*/ 0 60000 65536"/>
                  <a:gd name="T7" fmla="*/ 0 60000 65536"/>
                  <a:gd name="T8" fmla="*/ 0 60000 65536"/>
                  <a:gd name="T9" fmla="*/ 0 w 312"/>
                  <a:gd name="T10" fmla="*/ 0 h 27"/>
                  <a:gd name="T11" fmla="*/ 312 w 312"/>
                  <a:gd name="T12" fmla="*/ 27 h 27"/>
                </a:gdLst>
                <a:ahLst/>
                <a:cxnLst>
                  <a:cxn ang="T6">
                    <a:pos x="T0" y="T1"/>
                  </a:cxn>
                  <a:cxn ang="T7">
                    <a:pos x="T2" y="T3"/>
                  </a:cxn>
                  <a:cxn ang="T8">
                    <a:pos x="T4" y="T5"/>
                  </a:cxn>
                </a:cxnLst>
                <a:rect l="T9" t="T10" r="T11" b="T12"/>
                <a:pathLst>
                  <a:path w="312" h="27">
                    <a:moveTo>
                      <a:pt x="0" y="0"/>
                    </a:moveTo>
                    <a:cubicBezTo>
                      <a:pt x="0" y="15"/>
                      <a:pt x="70" y="27"/>
                      <a:pt x="156" y="27"/>
                    </a:cubicBezTo>
                    <a:cubicBezTo>
                      <a:pt x="243" y="27"/>
                      <a:pt x="312" y="15"/>
                      <a:pt x="312" y="0"/>
                    </a:cubicBezTo>
                  </a:path>
                </a:pathLst>
              </a:custGeom>
              <a:noFill/>
              <a:ln w="6350" cap="rnd">
                <a:solidFill>
                  <a:srgbClr val="000000"/>
                </a:solidFill>
                <a:round/>
                <a:headEnd/>
                <a:tailEnd/>
              </a:ln>
            </p:spPr>
            <p:txBody>
              <a:bodyPr/>
              <a:lstStyle/>
              <a:p>
                <a:pPr eaLnBrk="0" hangingPunct="0"/>
                <a:endParaRPr lang="en-US"/>
              </a:p>
            </p:txBody>
          </p:sp>
        </p:grpSp>
        <p:sp>
          <p:nvSpPr>
            <p:cNvPr id="215163" name="Rectangle 226"/>
            <p:cNvSpPr>
              <a:spLocks noChangeArrowheads="1"/>
            </p:cNvSpPr>
            <p:nvPr/>
          </p:nvSpPr>
          <p:spPr bwMode="auto">
            <a:xfrm>
              <a:off x="1551" y="2206"/>
              <a:ext cx="124" cy="77"/>
            </a:xfrm>
            <a:prstGeom prst="rect">
              <a:avLst/>
            </a:prstGeom>
            <a:noFill/>
            <a:ln w="9525">
              <a:noFill/>
              <a:miter lim="800000"/>
              <a:headEnd/>
              <a:tailEnd/>
            </a:ln>
          </p:spPr>
          <p:txBody>
            <a:bodyPr lIns="0" tIns="0" rIns="0" bIns="0"/>
            <a:lstStyle/>
            <a:p>
              <a:r>
                <a:rPr lang="en-US" altLang="ko-KR" sz="800">
                  <a:latin typeface="Times"/>
                  <a:ea typeface="Batang" pitchFamily="18" charset="-127"/>
                </a:rPr>
                <a:t>Disk</a:t>
              </a:r>
              <a:endParaRPr lang="en-US" sz="1800">
                <a:solidFill>
                  <a:schemeClr val="tx1"/>
                </a:solidFill>
                <a:latin typeface="Arial" charset="0"/>
              </a:endParaRPr>
            </a:p>
          </p:txBody>
        </p:sp>
      </p:grpSp>
      <p:grpSp>
        <p:nvGrpSpPr>
          <p:cNvPr id="14" name="Group 228"/>
          <p:cNvGrpSpPr>
            <a:grpSpLocks/>
          </p:cNvGrpSpPr>
          <p:nvPr/>
        </p:nvGrpSpPr>
        <p:grpSpPr bwMode="auto">
          <a:xfrm>
            <a:off x="1524000" y="5029200"/>
            <a:ext cx="609600" cy="304800"/>
            <a:chOff x="1452" y="2156"/>
            <a:chExt cx="312" cy="219"/>
          </a:xfrm>
        </p:grpSpPr>
        <p:grpSp>
          <p:nvGrpSpPr>
            <p:cNvPr id="15" name="Group 229"/>
            <p:cNvGrpSpPr>
              <a:grpSpLocks/>
            </p:cNvGrpSpPr>
            <p:nvPr/>
          </p:nvGrpSpPr>
          <p:grpSpPr bwMode="auto">
            <a:xfrm>
              <a:off x="1452" y="2156"/>
              <a:ext cx="312" cy="219"/>
              <a:chOff x="1452" y="2156"/>
              <a:chExt cx="312" cy="219"/>
            </a:xfrm>
          </p:grpSpPr>
          <p:sp>
            <p:nvSpPr>
              <p:cNvPr id="215158" name="Freeform 230"/>
              <p:cNvSpPr>
                <a:spLocks/>
              </p:cNvSpPr>
              <p:nvPr/>
            </p:nvSpPr>
            <p:spPr bwMode="auto">
              <a:xfrm>
                <a:off x="1452" y="2156"/>
                <a:ext cx="312" cy="219"/>
              </a:xfrm>
              <a:custGeom>
                <a:avLst/>
                <a:gdLst>
                  <a:gd name="T0" fmla="*/ 156 w 4000"/>
                  <a:gd name="T1" fmla="*/ 0 h 2800"/>
                  <a:gd name="T2" fmla="*/ 0 w 4000"/>
                  <a:gd name="T3" fmla="*/ 27 h 2800"/>
                  <a:gd name="T4" fmla="*/ 0 w 4000"/>
                  <a:gd name="T5" fmla="*/ 192 h 2800"/>
                  <a:gd name="T6" fmla="*/ 156 w 4000"/>
                  <a:gd name="T7" fmla="*/ 219 h 2800"/>
                  <a:gd name="T8" fmla="*/ 312 w 4000"/>
                  <a:gd name="T9" fmla="*/ 192 h 2800"/>
                  <a:gd name="T10" fmla="*/ 312 w 4000"/>
                  <a:gd name="T11" fmla="*/ 27 h 2800"/>
                  <a:gd name="T12" fmla="*/ 156 w 4000"/>
                  <a:gd name="T13" fmla="*/ 0 h 2800"/>
                  <a:gd name="T14" fmla="*/ 0 60000 65536"/>
                  <a:gd name="T15" fmla="*/ 0 60000 65536"/>
                  <a:gd name="T16" fmla="*/ 0 60000 65536"/>
                  <a:gd name="T17" fmla="*/ 0 60000 65536"/>
                  <a:gd name="T18" fmla="*/ 0 60000 65536"/>
                  <a:gd name="T19" fmla="*/ 0 60000 65536"/>
                  <a:gd name="T20" fmla="*/ 0 60000 65536"/>
                  <a:gd name="T21" fmla="*/ 0 w 4000"/>
                  <a:gd name="T22" fmla="*/ 0 h 2800"/>
                  <a:gd name="T23" fmla="*/ 4000 w 4000"/>
                  <a:gd name="T24" fmla="*/ 2800 h 2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0" h="2800">
                    <a:moveTo>
                      <a:pt x="2000" y="0"/>
                    </a:moveTo>
                    <a:cubicBezTo>
                      <a:pt x="896" y="0"/>
                      <a:pt x="0" y="157"/>
                      <a:pt x="0" y="350"/>
                    </a:cubicBezTo>
                    <a:lnTo>
                      <a:pt x="0" y="2450"/>
                    </a:lnTo>
                    <a:cubicBezTo>
                      <a:pt x="0" y="2644"/>
                      <a:pt x="896" y="2800"/>
                      <a:pt x="2000" y="2800"/>
                    </a:cubicBezTo>
                    <a:cubicBezTo>
                      <a:pt x="3105" y="2800"/>
                      <a:pt x="4000" y="2644"/>
                      <a:pt x="4000" y="2450"/>
                    </a:cubicBezTo>
                    <a:lnTo>
                      <a:pt x="4000" y="350"/>
                    </a:lnTo>
                    <a:cubicBezTo>
                      <a:pt x="4000" y="157"/>
                      <a:pt x="3105" y="0"/>
                      <a:pt x="2000" y="0"/>
                    </a:cubicBezTo>
                    <a:close/>
                  </a:path>
                </a:pathLst>
              </a:custGeom>
              <a:solidFill>
                <a:srgbClr val="CCFFFF"/>
              </a:solidFill>
              <a:ln w="0">
                <a:solidFill>
                  <a:srgbClr val="000000"/>
                </a:solidFill>
                <a:round/>
                <a:headEnd/>
                <a:tailEnd/>
              </a:ln>
            </p:spPr>
            <p:txBody>
              <a:bodyPr/>
              <a:lstStyle/>
              <a:p>
                <a:pPr eaLnBrk="0" hangingPunct="0"/>
                <a:endParaRPr lang="en-US"/>
              </a:p>
            </p:txBody>
          </p:sp>
          <p:sp>
            <p:nvSpPr>
              <p:cNvPr id="215159" name="Oval 231"/>
              <p:cNvSpPr>
                <a:spLocks noChangeArrowheads="1"/>
              </p:cNvSpPr>
              <p:nvPr/>
            </p:nvSpPr>
            <p:spPr bwMode="auto">
              <a:xfrm>
                <a:off x="1452" y="2156"/>
                <a:ext cx="312" cy="55"/>
              </a:xfrm>
              <a:prstGeom prst="ellipse">
                <a:avLst/>
              </a:prstGeom>
              <a:solidFill>
                <a:srgbClr val="D6FFFF"/>
              </a:solidFill>
              <a:ln w="0">
                <a:solidFill>
                  <a:srgbClr val="000000"/>
                </a:solidFill>
                <a:round/>
                <a:headEnd/>
                <a:tailEnd/>
              </a:ln>
            </p:spPr>
            <p:txBody>
              <a:bodyPr/>
              <a:lstStyle/>
              <a:p>
                <a:pPr eaLnBrk="0" hangingPunct="0"/>
                <a:endParaRPr lang="en-US"/>
              </a:p>
            </p:txBody>
          </p:sp>
          <p:sp>
            <p:nvSpPr>
              <p:cNvPr id="215160" name="Freeform 232"/>
              <p:cNvSpPr>
                <a:spLocks/>
              </p:cNvSpPr>
              <p:nvPr/>
            </p:nvSpPr>
            <p:spPr bwMode="auto">
              <a:xfrm>
                <a:off x="1452" y="2156"/>
                <a:ext cx="312" cy="219"/>
              </a:xfrm>
              <a:custGeom>
                <a:avLst/>
                <a:gdLst>
                  <a:gd name="T0" fmla="*/ 156 w 4000"/>
                  <a:gd name="T1" fmla="*/ 0 h 2800"/>
                  <a:gd name="T2" fmla="*/ 0 w 4000"/>
                  <a:gd name="T3" fmla="*/ 27 h 2800"/>
                  <a:gd name="T4" fmla="*/ 0 w 4000"/>
                  <a:gd name="T5" fmla="*/ 192 h 2800"/>
                  <a:gd name="T6" fmla="*/ 156 w 4000"/>
                  <a:gd name="T7" fmla="*/ 219 h 2800"/>
                  <a:gd name="T8" fmla="*/ 312 w 4000"/>
                  <a:gd name="T9" fmla="*/ 192 h 2800"/>
                  <a:gd name="T10" fmla="*/ 312 w 4000"/>
                  <a:gd name="T11" fmla="*/ 27 h 2800"/>
                  <a:gd name="T12" fmla="*/ 156 w 4000"/>
                  <a:gd name="T13" fmla="*/ 0 h 2800"/>
                  <a:gd name="T14" fmla="*/ 0 60000 65536"/>
                  <a:gd name="T15" fmla="*/ 0 60000 65536"/>
                  <a:gd name="T16" fmla="*/ 0 60000 65536"/>
                  <a:gd name="T17" fmla="*/ 0 60000 65536"/>
                  <a:gd name="T18" fmla="*/ 0 60000 65536"/>
                  <a:gd name="T19" fmla="*/ 0 60000 65536"/>
                  <a:gd name="T20" fmla="*/ 0 60000 65536"/>
                  <a:gd name="T21" fmla="*/ 0 w 4000"/>
                  <a:gd name="T22" fmla="*/ 0 h 2800"/>
                  <a:gd name="T23" fmla="*/ 4000 w 4000"/>
                  <a:gd name="T24" fmla="*/ 2800 h 2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0" h="2800">
                    <a:moveTo>
                      <a:pt x="2000" y="0"/>
                    </a:moveTo>
                    <a:cubicBezTo>
                      <a:pt x="896" y="0"/>
                      <a:pt x="0" y="157"/>
                      <a:pt x="0" y="350"/>
                    </a:cubicBezTo>
                    <a:lnTo>
                      <a:pt x="0" y="2450"/>
                    </a:lnTo>
                    <a:cubicBezTo>
                      <a:pt x="0" y="2644"/>
                      <a:pt x="896" y="2800"/>
                      <a:pt x="2000" y="2800"/>
                    </a:cubicBezTo>
                    <a:cubicBezTo>
                      <a:pt x="3105" y="2800"/>
                      <a:pt x="4000" y="2644"/>
                      <a:pt x="4000" y="2450"/>
                    </a:cubicBezTo>
                    <a:lnTo>
                      <a:pt x="4000" y="350"/>
                    </a:lnTo>
                    <a:cubicBezTo>
                      <a:pt x="4000" y="157"/>
                      <a:pt x="3105" y="0"/>
                      <a:pt x="2000" y="0"/>
                    </a:cubicBezTo>
                    <a:close/>
                  </a:path>
                </a:pathLst>
              </a:custGeom>
              <a:noFill/>
              <a:ln w="6350" cap="rnd">
                <a:solidFill>
                  <a:srgbClr val="000000"/>
                </a:solidFill>
                <a:round/>
                <a:headEnd/>
                <a:tailEnd/>
              </a:ln>
            </p:spPr>
            <p:txBody>
              <a:bodyPr/>
              <a:lstStyle/>
              <a:p>
                <a:pPr eaLnBrk="0" hangingPunct="0"/>
                <a:endParaRPr lang="en-US"/>
              </a:p>
            </p:txBody>
          </p:sp>
          <p:sp>
            <p:nvSpPr>
              <p:cNvPr id="215161" name="Freeform 233"/>
              <p:cNvSpPr>
                <a:spLocks/>
              </p:cNvSpPr>
              <p:nvPr/>
            </p:nvSpPr>
            <p:spPr bwMode="auto">
              <a:xfrm>
                <a:off x="1452" y="2184"/>
                <a:ext cx="312" cy="27"/>
              </a:xfrm>
              <a:custGeom>
                <a:avLst/>
                <a:gdLst>
                  <a:gd name="T0" fmla="*/ 0 w 312"/>
                  <a:gd name="T1" fmla="*/ 0 h 27"/>
                  <a:gd name="T2" fmla="*/ 156 w 312"/>
                  <a:gd name="T3" fmla="*/ 27 h 27"/>
                  <a:gd name="T4" fmla="*/ 312 w 312"/>
                  <a:gd name="T5" fmla="*/ 0 h 27"/>
                  <a:gd name="T6" fmla="*/ 0 60000 65536"/>
                  <a:gd name="T7" fmla="*/ 0 60000 65536"/>
                  <a:gd name="T8" fmla="*/ 0 60000 65536"/>
                  <a:gd name="T9" fmla="*/ 0 w 312"/>
                  <a:gd name="T10" fmla="*/ 0 h 27"/>
                  <a:gd name="T11" fmla="*/ 312 w 312"/>
                  <a:gd name="T12" fmla="*/ 27 h 27"/>
                </a:gdLst>
                <a:ahLst/>
                <a:cxnLst>
                  <a:cxn ang="T6">
                    <a:pos x="T0" y="T1"/>
                  </a:cxn>
                  <a:cxn ang="T7">
                    <a:pos x="T2" y="T3"/>
                  </a:cxn>
                  <a:cxn ang="T8">
                    <a:pos x="T4" y="T5"/>
                  </a:cxn>
                </a:cxnLst>
                <a:rect l="T9" t="T10" r="T11" b="T12"/>
                <a:pathLst>
                  <a:path w="312" h="27">
                    <a:moveTo>
                      <a:pt x="0" y="0"/>
                    </a:moveTo>
                    <a:cubicBezTo>
                      <a:pt x="0" y="15"/>
                      <a:pt x="70" y="27"/>
                      <a:pt x="156" y="27"/>
                    </a:cubicBezTo>
                    <a:cubicBezTo>
                      <a:pt x="243" y="27"/>
                      <a:pt x="312" y="15"/>
                      <a:pt x="312" y="0"/>
                    </a:cubicBezTo>
                  </a:path>
                </a:pathLst>
              </a:custGeom>
              <a:noFill/>
              <a:ln w="6350" cap="rnd">
                <a:solidFill>
                  <a:srgbClr val="000000"/>
                </a:solidFill>
                <a:round/>
                <a:headEnd/>
                <a:tailEnd/>
              </a:ln>
            </p:spPr>
            <p:txBody>
              <a:bodyPr/>
              <a:lstStyle/>
              <a:p>
                <a:pPr eaLnBrk="0" hangingPunct="0"/>
                <a:endParaRPr lang="en-US"/>
              </a:p>
            </p:txBody>
          </p:sp>
        </p:grpSp>
        <p:sp>
          <p:nvSpPr>
            <p:cNvPr id="215157" name="Rectangle 234"/>
            <p:cNvSpPr>
              <a:spLocks noChangeArrowheads="1"/>
            </p:cNvSpPr>
            <p:nvPr/>
          </p:nvSpPr>
          <p:spPr bwMode="auto">
            <a:xfrm>
              <a:off x="1551" y="2206"/>
              <a:ext cx="124" cy="77"/>
            </a:xfrm>
            <a:prstGeom prst="rect">
              <a:avLst/>
            </a:prstGeom>
            <a:noFill/>
            <a:ln w="9525">
              <a:noFill/>
              <a:miter lim="800000"/>
              <a:headEnd/>
              <a:tailEnd/>
            </a:ln>
          </p:spPr>
          <p:txBody>
            <a:bodyPr lIns="0" tIns="0" rIns="0" bIns="0"/>
            <a:lstStyle/>
            <a:p>
              <a:r>
                <a:rPr lang="en-US" altLang="ko-KR" sz="800">
                  <a:latin typeface="Times"/>
                  <a:ea typeface="Batang" pitchFamily="18" charset="-127"/>
                </a:rPr>
                <a:t>Disk</a:t>
              </a:r>
              <a:endParaRPr lang="en-US" sz="1800">
                <a:solidFill>
                  <a:schemeClr val="tx1"/>
                </a:solidFill>
                <a:latin typeface="Arial" charset="0"/>
              </a:endParaRPr>
            </a:p>
          </p:txBody>
        </p:sp>
      </p:grpSp>
      <p:sp>
        <p:nvSpPr>
          <p:cNvPr id="215066" name="Line 236"/>
          <p:cNvSpPr>
            <a:spLocks noChangeShapeType="1"/>
          </p:cNvSpPr>
          <p:nvPr/>
        </p:nvSpPr>
        <p:spPr bwMode="auto">
          <a:xfrm>
            <a:off x="1371600" y="3429000"/>
            <a:ext cx="152400" cy="0"/>
          </a:xfrm>
          <a:prstGeom prst="line">
            <a:avLst/>
          </a:prstGeom>
          <a:noFill/>
          <a:ln w="12700">
            <a:solidFill>
              <a:schemeClr val="tx1"/>
            </a:solidFill>
            <a:round/>
            <a:headEnd/>
            <a:tailEnd/>
          </a:ln>
        </p:spPr>
        <p:txBody>
          <a:bodyPr/>
          <a:lstStyle/>
          <a:p>
            <a:endParaRPr lang="en-US"/>
          </a:p>
        </p:txBody>
      </p:sp>
      <p:sp>
        <p:nvSpPr>
          <p:cNvPr id="215067" name="Line 237"/>
          <p:cNvSpPr>
            <a:spLocks noChangeShapeType="1"/>
          </p:cNvSpPr>
          <p:nvPr/>
        </p:nvSpPr>
        <p:spPr bwMode="auto">
          <a:xfrm>
            <a:off x="1371600" y="3962400"/>
            <a:ext cx="152400" cy="0"/>
          </a:xfrm>
          <a:prstGeom prst="line">
            <a:avLst/>
          </a:prstGeom>
          <a:noFill/>
          <a:ln w="12700">
            <a:solidFill>
              <a:schemeClr val="tx1"/>
            </a:solidFill>
            <a:round/>
            <a:headEnd/>
            <a:tailEnd/>
          </a:ln>
        </p:spPr>
        <p:txBody>
          <a:bodyPr/>
          <a:lstStyle/>
          <a:p>
            <a:endParaRPr lang="en-US"/>
          </a:p>
        </p:txBody>
      </p:sp>
      <p:sp>
        <p:nvSpPr>
          <p:cNvPr id="215068" name="Line 238"/>
          <p:cNvSpPr>
            <a:spLocks noChangeShapeType="1"/>
          </p:cNvSpPr>
          <p:nvPr/>
        </p:nvSpPr>
        <p:spPr bwMode="auto">
          <a:xfrm>
            <a:off x="1371600" y="5181600"/>
            <a:ext cx="152400" cy="0"/>
          </a:xfrm>
          <a:prstGeom prst="line">
            <a:avLst/>
          </a:prstGeom>
          <a:noFill/>
          <a:ln w="12700">
            <a:solidFill>
              <a:schemeClr val="tx1"/>
            </a:solidFill>
            <a:round/>
            <a:headEnd/>
            <a:tailEnd/>
          </a:ln>
        </p:spPr>
        <p:txBody>
          <a:bodyPr/>
          <a:lstStyle/>
          <a:p>
            <a:endParaRPr lang="en-US"/>
          </a:p>
        </p:txBody>
      </p:sp>
      <p:sp>
        <p:nvSpPr>
          <p:cNvPr id="215069" name="Line 239"/>
          <p:cNvSpPr>
            <a:spLocks noChangeShapeType="1"/>
          </p:cNvSpPr>
          <p:nvPr/>
        </p:nvSpPr>
        <p:spPr bwMode="auto">
          <a:xfrm>
            <a:off x="990600" y="4343400"/>
            <a:ext cx="0" cy="533400"/>
          </a:xfrm>
          <a:prstGeom prst="line">
            <a:avLst/>
          </a:prstGeom>
          <a:noFill/>
          <a:ln w="12700">
            <a:solidFill>
              <a:schemeClr val="tx1"/>
            </a:solidFill>
            <a:prstDash val="dash"/>
            <a:round/>
            <a:headEnd/>
            <a:tailEnd/>
          </a:ln>
        </p:spPr>
        <p:txBody>
          <a:bodyPr/>
          <a:lstStyle/>
          <a:p>
            <a:endParaRPr lang="en-US"/>
          </a:p>
        </p:txBody>
      </p:sp>
      <p:grpSp>
        <p:nvGrpSpPr>
          <p:cNvPr id="16" name="Group 187"/>
          <p:cNvGrpSpPr>
            <a:grpSpLocks/>
          </p:cNvGrpSpPr>
          <p:nvPr/>
        </p:nvGrpSpPr>
        <p:grpSpPr bwMode="auto">
          <a:xfrm>
            <a:off x="1371600" y="3048000"/>
            <a:ext cx="1524000" cy="1524000"/>
            <a:chOff x="1371600" y="3048000"/>
            <a:chExt cx="1524000" cy="1524000"/>
          </a:xfrm>
        </p:grpSpPr>
        <p:sp>
          <p:nvSpPr>
            <p:cNvPr id="215154" name="Line 240"/>
            <p:cNvSpPr>
              <a:spLocks noChangeShapeType="1"/>
            </p:cNvSpPr>
            <p:nvPr/>
          </p:nvSpPr>
          <p:spPr bwMode="auto">
            <a:xfrm>
              <a:off x="1371600" y="3048000"/>
              <a:ext cx="1143000" cy="228600"/>
            </a:xfrm>
            <a:prstGeom prst="line">
              <a:avLst/>
            </a:prstGeom>
            <a:noFill/>
            <a:ln w="12700">
              <a:solidFill>
                <a:schemeClr val="tx1"/>
              </a:solidFill>
              <a:round/>
              <a:headEnd/>
              <a:tailEnd/>
            </a:ln>
          </p:spPr>
          <p:txBody>
            <a:bodyPr/>
            <a:lstStyle/>
            <a:p>
              <a:endParaRPr lang="en-US"/>
            </a:p>
          </p:txBody>
        </p:sp>
        <p:sp>
          <p:nvSpPr>
            <p:cNvPr id="215155" name="Line 241"/>
            <p:cNvSpPr>
              <a:spLocks noChangeShapeType="1"/>
            </p:cNvSpPr>
            <p:nvPr/>
          </p:nvSpPr>
          <p:spPr bwMode="auto">
            <a:xfrm>
              <a:off x="2514600" y="3276600"/>
              <a:ext cx="381000" cy="1295400"/>
            </a:xfrm>
            <a:prstGeom prst="line">
              <a:avLst/>
            </a:prstGeom>
            <a:noFill/>
            <a:ln w="12700">
              <a:solidFill>
                <a:schemeClr val="tx1"/>
              </a:solidFill>
              <a:round/>
              <a:headEnd/>
              <a:tailEnd/>
            </a:ln>
          </p:spPr>
          <p:txBody>
            <a:bodyPr/>
            <a:lstStyle/>
            <a:p>
              <a:endParaRPr lang="en-US"/>
            </a:p>
          </p:txBody>
        </p:sp>
      </p:grpSp>
      <p:grpSp>
        <p:nvGrpSpPr>
          <p:cNvPr id="17" name="Group 188"/>
          <p:cNvGrpSpPr>
            <a:grpSpLocks/>
          </p:cNvGrpSpPr>
          <p:nvPr/>
        </p:nvGrpSpPr>
        <p:grpSpPr bwMode="auto">
          <a:xfrm>
            <a:off x="1371600" y="3581400"/>
            <a:ext cx="1524000" cy="990600"/>
            <a:chOff x="1371600" y="3581400"/>
            <a:chExt cx="1524000" cy="990600"/>
          </a:xfrm>
        </p:grpSpPr>
        <p:sp>
          <p:nvSpPr>
            <p:cNvPr id="215152" name="Line 242"/>
            <p:cNvSpPr>
              <a:spLocks noChangeShapeType="1"/>
            </p:cNvSpPr>
            <p:nvPr/>
          </p:nvSpPr>
          <p:spPr bwMode="auto">
            <a:xfrm>
              <a:off x="1371600" y="3581400"/>
              <a:ext cx="1143000" cy="152400"/>
            </a:xfrm>
            <a:prstGeom prst="line">
              <a:avLst/>
            </a:prstGeom>
            <a:noFill/>
            <a:ln w="12700">
              <a:solidFill>
                <a:schemeClr val="tx1"/>
              </a:solidFill>
              <a:round/>
              <a:headEnd/>
              <a:tailEnd/>
            </a:ln>
          </p:spPr>
          <p:txBody>
            <a:bodyPr/>
            <a:lstStyle/>
            <a:p>
              <a:endParaRPr lang="en-US"/>
            </a:p>
          </p:txBody>
        </p:sp>
        <p:sp>
          <p:nvSpPr>
            <p:cNvPr id="215153" name="Line 243"/>
            <p:cNvSpPr>
              <a:spLocks noChangeShapeType="1"/>
            </p:cNvSpPr>
            <p:nvPr/>
          </p:nvSpPr>
          <p:spPr bwMode="auto">
            <a:xfrm>
              <a:off x="2514600" y="3733800"/>
              <a:ext cx="381000" cy="838200"/>
            </a:xfrm>
            <a:prstGeom prst="line">
              <a:avLst/>
            </a:prstGeom>
            <a:noFill/>
            <a:ln w="12700">
              <a:solidFill>
                <a:schemeClr val="tx1"/>
              </a:solidFill>
              <a:round/>
              <a:headEnd/>
              <a:tailEnd/>
            </a:ln>
          </p:spPr>
          <p:txBody>
            <a:bodyPr/>
            <a:lstStyle/>
            <a:p>
              <a:endParaRPr lang="en-US"/>
            </a:p>
          </p:txBody>
        </p:sp>
      </p:grpSp>
      <p:grpSp>
        <p:nvGrpSpPr>
          <p:cNvPr id="18" name="Group 189"/>
          <p:cNvGrpSpPr>
            <a:grpSpLocks/>
          </p:cNvGrpSpPr>
          <p:nvPr/>
        </p:nvGrpSpPr>
        <p:grpSpPr bwMode="auto">
          <a:xfrm>
            <a:off x="1371600" y="4114800"/>
            <a:ext cx="1524000" cy="457200"/>
            <a:chOff x="1371600" y="4114800"/>
            <a:chExt cx="1524000" cy="457200"/>
          </a:xfrm>
        </p:grpSpPr>
        <p:sp>
          <p:nvSpPr>
            <p:cNvPr id="215150" name="Line 244"/>
            <p:cNvSpPr>
              <a:spLocks noChangeShapeType="1"/>
            </p:cNvSpPr>
            <p:nvPr/>
          </p:nvSpPr>
          <p:spPr bwMode="auto">
            <a:xfrm>
              <a:off x="1371600" y="4114800"/>
              <a:ext cx="1066800" cy="152400"/>
            </a:xfrm>
            <a:prstGeom prst="line">
              <a:avLst/>
            </a:prstGeom>
            <a:noFill/>
            <a:ln w="12700">
              <a:solidFill>
                <a:schemeClr val="tx1"/>
              </a:solidFill>
              <a:round/>
              <a:headEnd/>
              <a:tailEnd/>
            </a:ln>
          </p:spPr>
          <p:txBody>
            <a:bodyPr/>
            <a:lstStyle/>
            <a:p>
              <a:endParaRPr lang="en-US"/>
            </a:p>
          </p:txBody>
        </p:sp>
        <p:sp>
          <p:nvSpPr>
            <p:cNvPr id="215151" name="Line 245"/>
            <p:cNvSpPr>
              <a:spLocks noChangeShapeType="1"/>
            </p:cNvSpPr>
            <p:nvPr/>
          </p:nvSpPr>
          <p:spPr bwMode="auto">
            <a:xfrm>
              <a:off x="2438400" y="4267200"/>
              <a:ext cx="457200" cy="304800"/>
            </a:xfrm>
            <a:prstGeom prst="line">
              <a:avLst/>
            </a:prstGeom>
            <a:noFill/>
            <a:ln w="12700">
              <a:solidFill>
                <a:schemeClr val="tx1"/>
              </a:solidFill>
              <a:round/>
              <a:headEnd/>
              <a:tailEnd/>
            </a:ln>
          </p:spPr>
          <p:txBody>
            <a:bodyPr/>
            <a:lstStyle/>
            <a:p>
              <a:endParaRPr lang="en-US"/>
            </a:p>
          </p:txBody>
        </p:sp>
      </p:grpSp>
      <p:sp>
        <p:nvSpPr>
          <p:cNvPr id="85238" name="Line 246"/>
          <p:cNvSpPr>
            <a:spLocks noChangeShapeType="1"/>
          </p:cNvSpPr>
          <p:nvPr/>
        </p:nvSpPr>
        <p:spPr bwMode="auto">
          <a:xfrm flipV="1">
            <a:off x="1371600" y="4572000"/>
            <a:ext cx="1524000" cy="457200"/>
          </a:xfrm>
          <a:prstGeom prst="line">
            <a:avLst/>
          </a:prstGeom>
          <a:noFill/>
          <a:ln w="12700">
            <a:solidFill>
              <a:schemeClr val="tx1"/>
            </a:solidFill>
            <a:round/>
            <a:headEnd/>
            <a:tailEnd/>
          </a:ln>
        </p:spPr>
        <p:txBody>
          <a:bodyPr/>
          <a:lstStyle/>
          <a:p>
            <a:endParaRPr lang="en-US"/>
          </a:p>
        </p:txBody>
      </p:sp>
      <p:sp>
        <p:nvSpPr>
          <p:cNvPr id="85244" name="Rectangle 252"/>
          <p:cNvSpPr>
            <a:spLocks noChangeArrowheads="1"/>
          </p:cNvSpPr>
          <p:nvPr/>
        </p:nvSpPr>
        <p:spPr bwMode="auto">
          <a:xfrm>
            <a:off x="647700" y="3276600"/>
            <a:ext cx="685800" cy="304800"/>
          </a:xfrm>
          <a:prstGeom prst="rect">
            <a:avLst/>
          </a:prstGeom>
          <a:noFill/>
          <a:ln w="9525">
            <a:noFill/>
            <a:miter lim="800000"/>
            <a:headEnd/>
            <a:tailEnd/>
          </a:ln>
        </p:spPr>
        <p:txBody>
          <a:bodyPr lIns="0" tIns="0" rIns="0" bIns="0"/>
          <a:lstStyle/>
          <a:p>
            <a:pPr algn="ctr"/>
            <a:r>
              <a:rPr lang="en-US" altLang="ko-KR" b="1">
                <a:ea typeface="Batang" pitchFamily="18" charset="-127"/>
              </a:rPr>
              <a:t>Client Job</a:t>
            </a:r>
            <a:endParaRPr lang="en-US" sz="800">
              <a:solidFill>
                <a:schemeClr val="tx1"/>
              </a:solidFill>
              <a:latin typeface="Arial" charset="0"/>
            </a:endParaRPr>
          </a:p>
        </p:txBody>
      </p:sp>
      <p:sp>
        <p:nvSpPr>
          <p:cNvPr id="85245" name="Rectangle 253"/>
          <p:cNvSpPr>
            <a:spLocks noChangeArrowheads="1"/>
          </p:cNvSpPr>
          <p:nvPr/>
        </p:nvSpPr>
        <p:spPr bwMode="auto">
          <a:xfrm>
            <a:off x="638175" y="3810000"/>
            <a:ext cx="685800" cy="304800"/>
          </a:xfrm>
          <a:prstGeom prst="rect">
            <a:avLst/>
          </a:prstGeom>
          <a:noFill/>
          <a:ln w="9525">
            <a:noFill/>
            <a:miter lim="800000"/>
            <a:headEnd/>
            <a:tailEnd/>
          </a:ln>
        </p:spPr>
        <p:txBody>
          <a:bodyPr lIns="0" tIns="0" rIns="0" bIns="0"/>
          <a:lstStyle/>
          <a:p>
            <a:pPr algn="ctr"/>
            <a:r>
              <a:rPr lang="en-US" altLang="ko-KR" b="1">
                <a:ea typeface="Batang" pitchFamily="18" charset="-127"/>
              </a:rPr>
              <a:t>Client Job</a:t>
            </a:r>
            <a:endParaRPr lang="en-US" sz="800">
              <a:solidFill>
                <a:schemeClr val="tx1"/>
              </a:solidFill>
              <a:latin typeface="Arial" charset="0"/>
            </a:endParaRPr>
          </a:p>
        </p:txBody>
      </p:sp>
      <p:sp>
        <p:nvSpPr>
          <p:cNvPr id="85246" name="Rectangle 254"/>
          <p:cNvSpPr>
            <a:spLocks noChangeArrowheads="1"/>
          </p:cNvSpPr>
          <p:nvPr/>
        </p:nvSpPr>
        <p:spPr bwMode="auto">
          <a:xfrm>
            <a:off x="638175" y="5029200"/>
            <a:ext cx="685800" cy="304800"/>
          </a:xfrm>
          <a:prstGeom prst="rect">
            <a:avLst/>
          </a:prstGeom>
          <a:noFill/>
          <a:ln w="9525">
            <a:noFill/>
            <a:miter lim="800000"/>
            <a:headEnd/>
            <a:tailEnd/>
          </a:ln>
        </p:spPr>
        <p:txBody>
          <a:bodyPr lIns="0" tIns="0" rIns="0" bIns="0"/>
          <a:lstStyle/>
          <a:p>
            <a:pPr algn="ctr"/>
            <a:r>
              <a:rPr lang="en-US" altLang="ko-KR" b="1">
                <a:ea typeface="Batang" pitchFamily="18" charset="-127"/>
              </a:rPr>
              <a:t>Client Job</a:t>
            </a:r>
            <a:endParaRPr lang="en-US" sz="800">
              <a:solidFill>
                <a:schemeClr val="tx1"/>
              </a:solidFill>
              <a:latin typeface="Arial" charset="0"/>
            </a:endParaRPr>
          </a:p>
        </p:txBody>
      </p:sp>
      <p:sp>
        <p:nvSpPr>
          <p:cNvPr id="215077" name="Rectangle 255"/>
          <p:cNvSpPr>
            <a:spLocks noChangeArrowheads="1"/>
          </p:cNvSpPr>
          <p:nvPr/>
        </p:nvSpPr>
        <p:spPr bwMode="auto">
          <a:xfrm>
            <a:off x="304800" y="2133600"/>
            <a:ext cx="3962400" cy="3505200"/>
          </a:xfrm>
          <a:prstGeom prst="rect">
            <a:avLst/>
          </a:prstGeom>
          <a:noFill/>
          <a:ln w="12700">
            <a:solidFill>
              <a:schemeClr val="tx1"/>
            </a:solidFill>
            <a:miter lim="800000"/>
            <a:headEnd/>
            <a:tailEnd/>
          </a:ln>
        </p:spPr>
        <p:txBody>
          <a:bodyPr wrap="none" anchor="ctr"/>
          <a:lstStyle/>
          <a:p>
            <a:pPr eaLnBrk="0" hangingPunct="0"/>
            <a:endParaRPr lang="en-US"/>
          </a:p>
        </p:txBody>
      </p:sp>
      <p:sp>
        <p:nvSpPr>
          <p:cNvPr id="148" name="Line 169"/>
          <p:cNvSpPr>
            <a:spLocks noChangeShapeType="1"/>
          </p:cNvSpPr>
          <p:nvPr/>
        </p:nvSpPr>
        <p:spPr bwMode="auto">
          <a:xfrm flipV="1">
            <a:off x="4038600" y="2286000"/>
            <a:ext cx="2819400" cy="914400"/>
          </a:xfrm>
          <a:prstGeom prst="line">
            <a:avLst/>
          </a:prstGeom>
          <a:noFill/>
          <a:ln w="12700">
            <a:solidFill>
              <a:schemeClr val="tx1"/>
            </a:solidFill>
            <a:round/>
            <a:headEnd/>
            <a:tailEnd/>
          </a:ln>
        </p:spPr>
        <p:txBody>
          <a:bodyPr/>
          <a:lstStyle/>
          <a:p>
            <a:endParaRPr lang="en-US"/>
          </a:p>
        </p:txBody>
      </p:sp>
      <p:sp>
        <p:nvSpPr>
          <p:cNvPr id="149" name="Line 169"/>
          <p:cNvSpPr>
            <a:spLocks noChangeShapeType="1"/>
          </p:cNvSpPr>
          <p:nvPr/>
        </p:nvSpPr>
        <p:spPr bwMode="auto">
          <a:xfrm flipV="1">
            <a:off x="4038600" y="1828800"/>
            <a:ext cx="2590800" cy="1371600"/>
          </a:xfrm>
          <a:prstGeom prst="line">
            <a:avLst/>
          </a:prstGeom>
          <a:noFill/>
          <a:ln w="12700">
            <a:solidFill>
              <a:schemeClr val="tx1"/>
            </a:solidFill>
            <a:round/>
            <a:headEnd/>
            <a:tailEnd/>
          </a:ln>
        </p:spPr>
        <p:txBody>
          <a:bodyPr/>
          <a:lstStyle/>
          <a:p>
            <a:endParaRPr lang="en-US"/>
          </a:p>
        </p:txBody>
      </p:sp>
      <p:sp>
        <p:nvSpPr>
          <p:cNvPr id="167" name="Line 169"/>
          <p:cNvSpPr>
            <a:spLocks noChangeShapeType="1"/>
          </p:cNvSpPr>
          <p:nvPr/>
        </p:nvSpPr>
        <p:spPr bwMode="auto">
          <a:xfrm flipV="1">
            <a:off x="4038600" y="1524000"/>
            <a:ext cx="2286000" cy="1676400"/>
          </a:xfrm>
          <a:prstGeom prst="line">
            <a:avLst/>
          </a:prstGeom>
          <a:noFill/>
          <a:ln w="12700">
            <a:solidFill>
              <a:schemeClr val="tx1"/>
            </a:solidFill>
            <a:round/>
            <a:headEnd/>
            <a:tailEnd/>
          </a:ln>
        </p:spPr>
        <p:txBody>
          <a:bodyPr/>
          <a:lstStyle/>
          <a:p>
            <a:endParaRPr lang="en-US"/>
          </a:p>
        </p:txBody>
      </p:sp>
      <p:sp>
        <p:nvSpPr>
          <p:cNvPr id="215082" name="Oval 4"/>
          <p:cNvSpPr>
            <a:spLocks noChangeArrowheads="1"/>
          </p:cNvSpPr>
          <p:nvPr/>
        </p:nvSpPr>
        <p:spPr bwMode="auto">
          <a:xfrm>
            <a:off x="3962400" y="1371600"/>
            <a:ext cx="1447800" cy="533400"/>
          </a:xfrm>
          <a:prstGeom prst="ellipse">
            <a:avLst/>
          </a:prstGeom>
          <a:solidFill>
            <a:srgbClr val="CCFF66"/>
          </a:solidFill>
          <a:ln w="12700">
            <a:solidFill>
              <a:schemeClr val="tx1"/>
            </a:solidFill>
            <a:round/>
            <a:headEnd/>
            <a:tailEnd/>
          </a:ln>
        </p:spPr>
        <p:txBody>
          <a:bodyPr wrap="none" anchor="ctr"/>
          <a:lstStyle/>
          <a:p>
            <a:pPr algn="ctr" eaLnBrk="0" hangingPunct="0"/>
            <a:r>
              <a:rPr lang="en-US" sz="1800">
                <a:solidFill>
                  <a:schemeClr val="tx1"/>
                </a:solidFill>
              </a:rPr>
              <a:t>Client</a:t>
            </a:r>
          </a:p>
        </p:txBody>
      </p:sp>
      <p:cxnSp>
        <p:nvCxnSpPr>
          <p:cNvPr id="176" name="Shape 175"/>
          <p:cNvCxnSpPr>
            <a:cxnSpLocks noChangeShapeType="1"/>
            <a:stCxn id="215082" idx="2"/>
            <a:endCxn id="215077" idx="0"/>
          </p:cNvCxnSpPr>
          <p:nvPr/>
        </p:nvCxnSpPr>
        <p:spPr bwMode="auto">
          <a:xfrm rot="10800000" flipV="1">
            <a:off x="2286000" y="1638300"/>
            <a:ext cx="1676400" cy="495300"/>
          </a:xfrm>
          <a:prstGeom prst="bentConnector2">
            <a:avLst/>
          </a:prstGeom>
          <a:noFill/>
          <a:ln w="12700" algn="ctr">
            <a:solidFill>
              <a:schemeClr val="tx1"/>
            </a:solidFill>
            <a:round/>
            <a:headEnd/>
            <a:tailEnd type="arrow" w="med" len="med"/>
          </a:ln>
        </p:spPr>
      </p:cxnSp>
      <p:sp>
        <p:nvSpPr>
          <p:cNvPr id="177" name="Snip Single Corner Rectangle 176"/>
          <p:cNvSpPr/>
          <p:nvPr/>
        </p:nvSpPr>
        <p:spPr bwMode="auto">
          <a:xfrm>
            <a:off x="2514600" y="1371600"/>
            <a:ext cx="1143000" cy="304800"/>
          </a:xfrm>
          <a:prstGeom prst="snip1Rect">
            <a:avLst/>
          </a:prstGeom>
          <a:solidFill>
            <a:schemeClr val="bg1"/>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dirty="0">
                <a:cs typeface="+mn-cs"/>
              </a:rPr>
              <a:t>Job submission</a:t>
            </a:r>
          </a:p>
        </p:txBody>
      </p:sp>
      <p:cxnSp>
        <p:nvCxnSpPr>
          <p:cNvPr id="192" name="Straight Connector 191"/>
          <p:cNvCxnSpPr>
            <a:cxnSpLocks noChangeShapeType="1"/>
            <a:endCxn id="215195" idx="1"/>
          </p:cNvCxnSpPr>
          <p:nvPr/>
        </p:nvCxnSpPr>
        <p:spPr bwMode="auto">
          <a:xfrm>
            <a:off x="1371600" y="3048000"/>
            <a:ext cx="1458913" cy="354013"/>
          </a:xfrm>
          <a:prstGeom prst="line">
            <a:avLst/>
          </a:prstGeom>
          <a:noFill/>
          <a:ln w="12700" algn="ctr">
            <a:solidFill>
              <a:schemeClr val="tx1"/>
            </a:solidFill>
            <a:round/>
            <a:headEnd/>
            <a:tailEnd/>
          </a:ln>
        </p:spPr>
      </p:cxnSp>
      <p:grpSp>
        <p:nvGrpSpPr>
          <p:cNvPr id="26" name="Group 196"/>
          <p:cNvGrpSpPr>
            <a:grpSpLocks/>
          </p:cNvGrpSpPr>
          <p:nvPr/>
        </p:nvGrpSpPr>
        <p:grpSpPr bwMode="auto">
          <a:xfrm>
            <a:off x="1371600" y="3402013"/>
            <a:ext cx="1458913" cy="255587"/>
            <a:chOff x="1371600" y="3402696"/>
            <a:chExt cx="1459605" cy="254904"/>
          </a:xfrm>
        </p:grpSpPr>
        <p:cxnSp>
          <p:nvCxnSpPr>
            <p:cNvPr id="215097" name="Straight Connector 193"/>
            <p:cNvCxnSpPr>
              <a:cxnSpLocks noChangeShapeType="1"/>
            </p:cNvCxnSpPr>
            <p:nvPr/>
          </p:nvCxnSpPr>
          <p:spPr bwMode="auto">
            <a:xfrm>
              <a:off x="1371600" y="3581400"/>
              <a:ext cx="1066800" cy="76200"/>
            </a:xfrm>
            <a:prstGeom prst="line">
              <a:avLst/>
            </a:prstGeom>
            <a:noFill/>
            <a:ln w="12700" algn="ctr">
              <a:solidFill>
                <a:schemeClr val="tx1"/>
              </a:solidFill>
              <a:round/>
              <a:headEnd/>
              <a:tailEnd/>
            </a:ln>
          </p:spPr>
        </p:cxnSp>
        <p:cxnSp>
          <p:nvCxnSpPr>
            <p:cNvPr id="215098" name="Straight Connector 195"/>
            <p:cNvCxnSpPr>
              <a:cxnSpLocks noChangeShapeType="1"/>
              <a:endCxn id="215195" idx="1"/>
            </p:cNvCxnSpPr>
            <p:nvPr/>
          </p:nvCxnSpPr>
          <p:spPr bwMode="auto">
            <a:xfrm flipV="1">
              <a:off x="2438400" y="3402696"/>
              <a:ext cx="392805" cy="254904"/>
            </a:xfrm>
            <a:prstGeom prst="line">
              <a:avLst/>
            </a:prstGeom>
            <a:noFill/>
            <a:ln w="12700" algn="ctr">
              <a:solidFill>
                <a:schemeClr val="tx1"/>
              </a:solidFill>
              <a:round/>
              <a:headEnd/>
              <a:tailEnd/>
            </a:ln>
          </p:spPr>
        </p:cxnSp>
      </p:grpSp>
      <p:grpSp>
        <p:nvGrpSpPr>
          <p:cNvPr id="27" name="Group 202"/>
          <p:cNvGrpSpPr>
            <a:grpSpLocks/>
          </p:cNvGrpSpPr>
          <p:nvPr/>
        </p:nvGrpSpPr>
        <p:grpSpPr bwMode="auto">
          <a:xfrm>
            <a:off x="1371600" y="3402013"/>
            <a:ext cx="1458913" cy="788987"/>
            <a:chOff x="1371600" y="3402697"/>
            <a:chExt cx="1459604" cy="788304"/>
          </a:xfrm>
        </p:grpSpPr>
        <p:cxnSp>
          <p:nvCxnSpPr>
            <p:cNvPr id="215095" name="Straight Connector 198"/>
            <p:cNvCxnSpPr>
              <a:cxnSpLocks noChangeShapeType="1"/>
            </p:cNvCxnSpPr>
            <p:nvPr/>
          </p:nvCxnSpPr>
          <p:spPr bwMode="auto">
            <a:xfrm>
              <a:off x="1371600" y="4114800"/>
              <a:ext cx="990600" cy="76200"/>
            </a:xfrm>
            <a:prstGeom prst="line">
              <a:avLst/>
            </a:prstGeom>
            <a:noFill/>
            <a:ln w="12700" algn="ctr">
              <a:solidFill>
                <a:schemeClr val="tx1"/>
              </a:solidFill>
              <a:round/>
              <a:headEnd/>
              <a:tailEnd/>
            </a:ln>
          </p:spPr>
        </p:cxnSp>
        <p:cxnSp>
          <p:nvCxnSpPr>
            <p:cNvPr id="215096" name="Straight Connector 200"/>
            <p:cNvCxnSpPr>
              <a:cxnSpLocks noChangeShapeType="1"/>
              <a:endCxn id="215195" idx="1"/>
            </p:cNvCxnSpPr>
            <p:nvPr/>
          </p:nvCxnSpPr>
          <p:spPr bwMode="auto">
            <a:xfrm rot="5400000" flipH="1" flipV="1">
              <a:off x="2202551" y="3562347"/>
              <a:ext cx="788304" cy="469003"/>
            </a:xfrm>
            <a:prstGeom prst="line">
              <a:avLst/>
            </a:prstGeom>
            <a:noFill/>
            <a:ln w="12700" algn="ctr">
              <a:solidFill>
                <a:schemeClr val="tx1"/>
              </a:solidFill>
              <a:round/>
              <a:headEnd/>
              <a:tailEnd/>
            </a:ln>
          </p:spPr>
        </p:cxnSp>
      </p:grpSp>
      <p:grpSp>
        <p:nvGrpSpPr>
          <p:cNvPr id="28" name="Group 207"/>
          <p:cNvGrpSpPr>
            <a:grpSpLocks/>
          </p:cNvGrpSpPr>
          <p:nvPr/>
        </p:nvGrpSpPr>
        <p:grpSpPr bwMode="auto">
          <a:xfrm>
            <a:off x="1371600" y="3402013"/>
            <a:ext cx="1458913" cy="1627187"/>
            <a:chOff x="1371600" y="3402697"/>
            <a:chExt cx="1459604" cy="1626503"/>
          </a:xfrm>
        </p:grpSpPr>
        <p:cxnSp>
          <p:nvCxnSpPr>
            <p:cNvPr id="215093" name="Straight Connector 204"/>
            <p:cNvCxnSpPr>
              <a:cxnSpLocks noChangeShapeType="1"/>
            </p:cNvCxnSpPr>
            <p:nvPr/>
          </p:nvCxnSpPr>
          <p:spPr bwMode="auto">
            <a:xfrm flipV="1">
              <a:off x="1371600" y="4572000"/>
              <a:ext cx="1066800" cy="457200"/>
            </a:xfrm>
            <a:prstGeom prst="line">
              <a:avLst/>
            </a:prstGeom>
            <a:noFill/>
            <a:ln w="12700" algn="ctr">
              <a:solidFill>
                <a:schemeClr val="tx1"/>
              </a:solidFill>
              <a:round/>
              <a:headEnd/>
              <a:tailEnd/>
            </a:ln>
          </p:spPr>
        </p:cxnSp>
        <p:cxnSp>
          <p:nvCxnSpPr>
            <p:cNvPr id="215094" name="Straight Connector 206"/>
            <p:cNvCxnSpPr>
              <a:cxnSpLocks noChangeShapeType="1"/>
              <a:endCxn id="215195" idx="1"/>
            </p:cNvCxnSpPr>
            <p:nvPr/>
          </p:nvCxnSpPr>
          <p:spPr bwMode="auto">
            <a:xfrm rot="5400000" flipH="1" flipV="1">
              <a:off x="2050150" y="3790946"/>
              <a:ext cx="1169304" cy="392805"/>
            </a:xfrm>
            <a:prstGeom prst="line">
              <a:avLst/>
            </a:prstGeom>
            <a:noFill/>
            <a:ln w="12700" algn="ctr">
              <a:solidFill>
                <a:schemeClr val="tx1"/>
              </a:solidFill>
              <a:round/>
              <a:headEnd/>
              <a:tailEnd/>
            </a:ln>
          </p:spPr>
        </p:cxnSp>
      </p:grpSp>
      <p:pic>
        <p:nvPicPr>
          <p:cNvPr id="161" name="Picture 11" descr="bnl"/>
          <p:cNvPicPr>
            <a:picLocks noChangeAspect="1" noChangeArrowheads="1"/>
          </p:cNvPicPr>
          <p:nvPr/>
        </p:nvPicPr>
        <p:blipFill>
          <a:blip r:embed="rId5"/>
          <a:srcRect/>
          <a:stretch>
            <a:fillRect/>
          </a:stretch>
        </p:blipFill>
        <p:spPr bwMode="auto">
          <a:xfrm>
            <a:off x="6276975" y="1123158"/>
            <a:ext cx="934565" cy="381000"/>
          </a:xfrm>
          <a:prstGeom prst="rect">
            <a:avLst/>
          </a:prstGeom>
          <a:noFill/>
          <a:ln w="9525">
            <a:noFill/>
            <a:miter lim="800000"/>
            <a:headEnd/>
            <a:tailEnd/>
          </a:ln>
        </p:spPr>
      </p:pic>
      <p:graphicFrame>
        <p:nvGraphicFramePr>
          <p:cNvPr id="66563" name="Object 118"/>
          <p:cNvGraphicFramePr>
            <a:graphicFrameLocks noChangeAspect="1"/>
          </p:cNvGraphicFramePr>
          <p:nvPr/>
        </p:nvGraphicFramePr>
        <p:xfrm>
          <a:off x="7267575" y="1046958"/>
          <a:ext cx="428625" cy="457200"/>
        </p:xfrm>
        <a:graphic>
          <a:graphicData uri="http://schemas.openxmlformats.org/presentationml/2006/ole">
            <p:oleObj spid="_x0000_s66563" name="Visio" r:id="rId6" imgW="3771900" imgH="4025900" progId="">
              <p:embed/>
            </p:oleObj>
          </a:graphicData>
        </a:graphic>
      </p:graphicFrame>
      <p:pic>
        <p:nvPicPr>
          <p:cNvPr id="163" name="Picture 162" descr="CASTOR_logo_250.png"/>
          <p:cNvPicPr>
            <a:picLocks noChangeAspect="1"/>
          </p:cNvPicPr>
          <p:nvPr/>
        </p:nvPicPr>
        <p:blipFill>
          <a:blip r:embed="rId7"/>
          <a:stretch>
            <a:fillRect/>
          </a:stretch>
        </p:blipFill>
        <p:spPr>
          <a:xfrm>
            <a:off x="7210167" y="1524000"/>
            <a:ext cx="790833" cy="304800"/>
          </a:xfrm>
          <a:prstGeom prst="rect">
            <a:avLst/>
          </a:prstGeom>
        </p:spPr>
      </p:pic>
      <p:pic>
        <p:nvPicPr>
          <p:cNvPr id="164" name="Picture 163" descr="cern-logo.jpg"/>
          <p:cNvPicPr>
            <a:picLocks noChangeAspect="1"/>
          </p:cNvPicPr>
          <p:nvPr/>
        </p:nvPicPr>
        <p:blipFill>
          <a:blip r:embed="rId8"/>
          <a:stretch>
            <a:fillRect/>
          </a:stretch>
        </p:blipFill>
        <p:spPr>
          <a:xfrm>
            <a:off x="6676767" y="1447800"/>
            <a:ext cx="545171" cy="533400"/>
          </a:xfrm>
          <a:prstGeom prst="rect">
            <a:avLst/>
          </a:prstGeom>
        </p:spPr>
      </p:pic>
      <p:pic>
        <p:nvPicPr>
          <p:cNvPr id="165" name="Picture 21" descr="D:\Documents\WorkingOn\tt2.gif"/>
          <p:cNvPicPr>
            <a:picLocks noChangeAspect="1" noChangeArrowheads="1"/>
          </p:cNvPicPr>
          <p:nvPr/>
        </p:nvPicPr>
        <p:blipFill>
          <a:blip r:embed="rId9"/>
          <a:srcRect/>
          <a:stretch>
            <a:fillRect/>
          </a:stretch>
        </p:blipFill>
        <p:spPr bwMode="auto">
          <a:xfrm>
            <a:off x="7010400" y="5334000"/>
            <a:ext cx="457226" cy="457199"/>
          </a:xfrm>
          <a:prstGeom prst="rect">
            <a:avLst/>
          </a:prstGeom>
          <a:noFill/>
          <a:ln w="9525">
            <a:noFill/>
            <a:miter lim="800000"/>
            <a:headEnd/>
            <a:tailEnd/>
          </a:ln>
        </p:spPr>
      </p:pic>
      <p:pic>
        <p:nvPicPr>
          <p:cNvPr id="166" name="Picture 42"/>
          <p:cNvPicPr>
            <a:picLocks noChangeAspect="1" noChangeArrowheads="1"/>
          </p:cNvPicPr>
          <p:nvPr/>
        </p:nvPicPr>
        <p:blipFill>
          <a:blip r:embed="rId10"/>
          <a:srcRect/>
          <a:stretch>
            <a:fillRect/>
          </a:stretch>
        </p:blipFill>
        <p:spPr bwMode="auto">
          <a:xfrm>
            <a:off x="7096522" y="4344991"/>
            <a:ext cx="762000" cy="415925"/>
          </a:xfrm>
          <a:prstGeom prst="rect">
            <a:avLst/>
          </a:prstGeom>
          <a:noFill/>
          <a:ln w="12700">
            <a:noFill/>
            <a:miter lim="800000"/>
            <a:headEnd/>
            <a:tailEnd/>
          </a:ln>
        </p:spPr>
      </p:pic>
      <p:grpSp>
        <p:nvGrpSpPr>
          <p:cNvPr id="171" name="Group 170"/>
          <p:cNvGrpSpPr/>
          <p:nvPr/>
        </p:nvGrpSpPr>
        <p:grpSpPr>
          <a:xfrm>
            <a:off x="6781801" y="1971279"/>
            <a:ext cx="838199" cy="609600"/>
            <a:chOff x="6337300" y="1743117"/>
            <a:chExt cx="838199" cy="609600"/>
          </a:xfrm>
        </p:grpSpPr>
        <p:pic>
          <p:nvPicPr>
            <p:cNvPr id="172" name="Picture 171" descr="fermi_logo.gif"/>
            <p:cNvPicPr>
              <a:picLocks noChangeAspect="1"/>
            </p:cNvPicPr>
            <p:nvPr/>
          </p:nvPicPr>
          <p:blipFill>
            <a:blip r:embed="rId11"/>
            <a:stretch>
              <a:fillRect/>
            </a:stretch>
          </p:blipFill>
          <p:spPr>
            <a:xfrm>
              <a:off x="6467765" y="1743117"/>
              <a:ext cx="554182" cy="503801"/>
            </a:xfrm>
            <a:prstGeom prst="rect">
              <a:avLst/>
            </a:prstGeom>
          </p:spPr>
        </p:pic>
        <p:sp>
          <p:nvSpPr>
            <p:cNvPr id="173" name="Rounded Rectangle 172"/>
            <p:cNvSpPr/>
            <p:nvPr/>
          </p:nvSpPr>
          <p:spPr bwMode="auto">
            <a:xfrm>
              <a:off x="6337300" y="2141120"/>
              <a:ext cx="838199" cy="211597"/>
            </a:xfrm>
            <a:prstGeom prst="roundRect">
              <a:avLst/>
            </a:prstGeom>
            <a:noFill/>
            <a:ln w="12700" cap="flat" cmpd="sng" algn="ctr">
              <a:noFill/>
              <a:prstDash val="solid"/>
              <a:round/>
              <a:headEnd type="none" w="med" len="med"/>
              <a:tailEnd type="none" w="med" len="med"/>
            </a:ln>
            <a:effectLst/>
          </p:spPr>
          <p:txBody>
            <a:bodyPr/>
            <a:lstStyle/>
            <a:p>
              <a:r>
                <a:rPr lang="en-US" sz="1050" b="1" dirty="0" err="1" smtClean="0">
                  <a:solidFill>
                    <a:schemeClr val="accent4"/>
                  </a:solidFill>
                  <a:latin typeface="Tahoma"/>
                  <a:cs typeface="Tahoma"/>
                </a:rPr>
                <a:t>Fermilab</a:t>
              </a:r>
              <a:endParaRPr lang="en-US" sz="1050" b="1" dirty="0">
                <a:solidFill>
                  <a:schemeClr val="accent4"/>
                </a:solidFill>
                <a:latin typeface="Tahoma"/>
                <a:cs typeface="Tahoma"/>
              </a:endParaRPr>
            </a:p>
          </p:txBody>
        </p:sp>
      </p:grpSp>
      <p:pic>
        <p:nvPicPr>
          <p:cNvPr id="174" name="Picture 7" descr="D:\Documents\WorkingOn\sc07\LogoCouleurcopie.jpg"/>
          <p:cNvPicPr>
            <a:picLocks noChangeAspect="1" noChangeArrowheads="1"/>
          </p:cNvPicPr>
          <p:nvPr/>
        </p:nvPicPr>
        <p:blipFill>
          <a:blip r:embed="rId12"/>
          <a:srcRect/>
          <a:stretch>
            <a:fillRect/>
          </a:stretch>
        </p:blipFill>
        <p:spPr bwMode="auto">
          <a:xfrm>
            <a:off x="7165976" y="3153963"/>
            <a:ext cx="838551" cy="381000"/>
          </a:xfrm>
          <a:prstGeom prst="rect">
            <a:avLst/>
          </a:prstGeom>
          <a:noFill/>
          <a:ln w="9525">
            <a:noFill/>
            <a:miter lim="800000"/>
            <a:headEnd/>
            <a:tailEnd/>
          </a:ln>
        </p:spPr>
      </p:pic>
      <p:pic>
        <p:nvPicPr>
          <p:cNvPr id="175" name="Picture 174" descr="UCSD.tiff"/>
          <p:cNvPicPr>
            <a:picLocks noChangeAspect="1"/>
          </p:cNvPicPr>
          <p:nvPr/>
        </p:nvPicPr>
        <p:blipFill>
          <a:blip r:embed="rId13"/>
          <a:stretch>
            <a:fillRect/>
          </a:stretch>
        </p:blipFill>
        <p:spPr>
          <a:xfrm>
            <a:off x="6781800" y="5791200"/>
            <a:ext cx="457200" cy="519723"/>
          </a:xfrm>
          <a:prstGeom prst="rect">
            <a:avLst/>
          </a:prstGeom>
        </p:spPr>
      </p:pic>
      <p:pic>
        <p:nvPicPr>
          <p:cNvPr id="178" name="Picture 177" descr="unl_black.tif"/>
          <p:cNvPicPr>
            <a:picLocks noChangeAspect="1"/>
          </p:cNvPicPr>
          <p:nvPr/>
        </p:nvPicPr>
        <p:blipFill>
          <a:blip r:embed="rId14"/>
          <a:stretch>
            <a:fillRect/>
          </a:stretch>
        </p:blipFill>
        <p:spPr>
          <a:xfrm>
            <a:off x="6477000" y="6344442"/>
            <a:ext cx="715963" cy="293091"/>
          </a:xfrm>
          <a:prstGeom prst="rect">
            <a:avLst/>
          </a:prstGeom>
        </p:spPr>
      </p:pic>
      <p:pic>
        <p:nvPicPr>
          <p:cNvPr id="179" name="Picture 18" descr="infn160x120"/>
          <p:cNvPicPr>
            <a:picLocks noChangeAspect="1" noChangeArrowheads="1"/>
          </p:cNvPicPr>
          <p:nvPr/>
        </p:nvPicPr>
        <p:blipFill>
          <a:blip r:embed="rId15"/>
          <a:srcRect/>
          <a:stretch>
            <a:fillRect/>
          </a:stretch>
        </p:blipFill>
        <p:spPr bwMode="auto">
          <a:xfrm>
            <a:off x="7305278" y="3429000"/>
            <a:ext cx="609600" cy="457200"/>
          </a:xfrm>
          <a:prstGeom prst="rect">
            <a:avLst/>
          </a:prstGeom>
          <a:noFill/>
          <a:ln w="9525">
            <a:noFill/>
            <a:miter lim="800000"/>
            <a:headEnd/>
            <a:tailEnd/>
          </a:ln>
        </p:spPr>
      </p:pic>
      <p:pic>
        <p:nvPicPr>
          <p:cNvPr id="181" name="Picture 180" descr="cern-logo.jpg"/>
          <p:cNvPicPr>
            <a:picLocks noChangeAspect="1"/>
          </p:cNvPicPr>
          <p:nvPr/>
        </p:nvPicPr>
        <p:blipFill>
          <a:blip r:embed="rId8"/>
          <a:stretch>
            <a:fillRect/>
          </a:stretch>
        </p:blipFill>
        <p:spPr>
          <a:xfrm>
            <a:off x="7130854" y="2637237"/>
            <a:ext cx="545171" cy="533400"/>
          </a:xfrm>
          <a:prstGeom prst="rect">
            <a:avLst/>
          </a:prstGeom>
        </p:spPr>
      </p:pic>
      <p:pic>
        <p:nvPicPr>
          <p:cNvPr id="182" name="Picture 181" descr="ASGClogo.gif"/>
          <p:cNvPicPr>
            <a:picLocks noChangeAspect="1"/>
          </p:cNvPicPr>
          <p:nvPr/>
        </p:nvPicPr>
        <p:blipFill>
          <a:blip r:embed="rId16"/>
          <a:stretch>
            <a:fillRect/>
          </a:stretch>
        </p:blipFill>
        <p:spPr>
          <a:xfrm>
            <a:off x="7086600" y="4687884"/>
            <a:ext cx="585395" cy="674236"/>
          </a:xfrm>
          <a:prstGeom prst="rect">
            <a:avLst/>
          </a:prstGeom>
        </p:spPr>
      </p:pic>
      <p:sp>
        <p:nvSpPr>
          <p:cNvPr id="183" name="Rounded Rectangle 182"/>
          <p:cNvSpPr/>
          <p:nvPr/>
        </p:nvSpPr>
        <p:spPr bwMode="auto">
          <a:xfrm>
            <a:off x="7504113" y="4992684"/>
            <a:ext cx="1066799" cy="228600"/>
          </a:xfrm>
          <a:prstGeom prst="roundRect">
            <a:avLst/>
          </a:prstGeom>
          <a:noFill/>
          <a:ln w="12700" cap="flat" cmpd="sng" algn="ctr">
            <a:noFill/>
            <a:prstDash val="solid"/>
            <a:round/>
            <a:headEnd type="none" w="med" len="med"/>
            <a:tailEnd type="none" w="med" len="med"/>
          </a:ln>
          <a:effectLst/>
        </p:spPr>
        <p:txBody>
          <a:bodyPr/>
          <a:lstStyle/>
          <a:p>
            <a:r>
              <a:rPr lang="en-US" sz="1050" b="1" i="1" dirty="0" smtClean="0">
                <a:solidFill>
                  <a:srgbClr val="660066"/>
                </a:solidFill>
                <a:latin typeface="Tahoma"/>
                <a:cs typeface="Tahoma"/>
              </a:rPr>
              <a:t>SRM/</a:t>
            </a:r>
            <a:r>
              <a:rPr lang="en-US" sz="1050" b="1" i="1" dirty="0" err="1" smtClean="0">
                <a:solidFill>
                  <a:srgbClr val="660066"/>
                </a:solidFill>
                <a:latin typeface="Tahoma"/>
                <a:cs typeface="Tahoma"/>
              </a:rPr>
              <a:t>iRODS</a:t>
            </a:r>
            <a:endParaRPr lang="en-US" sz="1050" b="1" i="1" dirty="0">
              <a:solidFill>
                <a:srgbClr val="660066"/>
              </a:solidFill>
              <a:latin typeface="Tahoma"/>
              <a:cs typeface="Tahoma"/>
            </a:endParaRPr>
          </a:p>
        </p:txBody>
      </p:sp>
      <p:grpSp>
        <p:nvGrpSpPr>
          <p:cNvPr id="184" name="Group 183"/>
          <p:cNvGrpSpPr/>
          <p:nvPr/>
        </p:nvGrpSpPr>
        <p:grpSpPr>
          <a:xfrm>
            <a:off x="7315200" y="5715000"/>
            <a:ext cx="533399" cy="457200"/>
            <a:chOff x="5705475" y="1289092"/>
            <a:chExt cx="593725" cy="660400"/>
          </a:xfrm>
        </p:grpSpPr>
        <p:pic>
          <p:nvPicPr>
            <p:cNvPr id="185" name="Picture 23" descr="dcache"/>
            <p:cNvPicPr>
              <a:picLocks noChangeAspect="1" noChangeArrowheads="1"/>
            </p:cNvPicPr>
            <p:nvPr/>
          </p:nvPicPr>
          <p:blipFill>
            <a:blip r:embed="rId17"/>
            <a:srcRect/>
            <a:stretch>
              <a:fillRect/>
            </a:stretch>
          </p:blipFill>
          <p:spPr bwMode="auto">
            <a:xfrm>
              <a:off x="5718175" y="1489117"/>
              <a:ext cx="581025" cy="460375"/>
            </a:xfrm>
            <a:prstGeom prst="rect">
              <a:avLst/>
            </a:prstGeom>
            <a:noFill/>
            <a:ln w="9525">
              <a:noFill/>
              <a:miter lim="800000"/>
              <a:headEnd/>
              <a:tailEnd/>
            </a:ln>
          </p:spPr>
        </p:pic>
        <p:sp>
          <p:nvSpPr>
            <p:cNvPr id="186" name="Text Box 27"/>
            <p:cNvSpPr txBox="1">
              <a:spLocks noChangeArrowheads="1"/>
            </p:cNvSpPr>
            <p:nvPr/>
          </p:nvSpPr>
          <p:spPr bwMode="auto">
            <a:xfrm>
              <a:off x="5705475" y="1289092"/>
              <a:ext cx="555625" cy="225425"/>
            </a:xfrm>
            <a:prstGeom prst="rect">
              <a:avLst/>
            </a:prstGeom>
            <a:noFill/>
            <a:ln w="12700">
              <a:noFill/>
              <a:miter lim="800000"/>
              <a:headEnd/>
              <a:tailEnd/>
            </a:ln>
          </p:spPr>
          <p:txBody>
            <a:bodyPr wrap="none" lIns="72384" tIns="36192" rIns="72384" bIns="36192">
              <a:prstTxWarp prst="textNoShape">
                <a:avLst/>
              </a:prstTxWarp>
              <a:spAutoFit/>
            </a:bodyPr>
            <a:lstStyle/>
            <a:p>
              <a:pPr algn="ctr" defTabSz="723900"/>
              <a:r>
                <a:rPr lang="en-US" sz="1000" b="1" dirty="0" err="1">
                  <a:solidFill>
                    <a:srgbClr val="008000"/>
                  </a:solidFill>
                </a:rPr>
                <a:t>dCache</a:t>
              </a:r>
              <a:endParaRPr lang="en-US" sz="1000" b="1" dirty="0">
                <a:solidFill>
                  <a:srgbClr val="008000"/>
                </a:solidFill>
              </a:endParaRPr>
            </a:p>
          </p:txBody>
        </p:sp>
      </p:grpSp>
      <p:graphicFrame>
        <p:nvGraphicFramePr>
          <p:cNvPr id="66564" name="Object 118"/>
          <p:cNvGraphicFramePr>
            <a:graphicFrameLocks noChangeAspect="1"/>
          </p:cNvGraphicFramePr>
          <p:nvPr/>
        </p:nvGraphicFramePr>
        <p:xfrm>
          <a:off x="7835502" y="4402926"/>
          <a:ext cx="428625" cy="457200"/>
        </p:xfrm>
        <a:graphic>
          <a:graphicData uri="http://schemas.openxmlformats.org/presentationml/2006/ole">
            <p:oleObj spid="_x0000_s66564" name="Visio" r:id="rId18" imgW="3771900" imgH="4025900" progId="">
              <p:embed/>
            </p:oleObj>
          </a:graphicData>
        </a:graphic>
      </p:graphicFrame>
      <p:graphicFrame>
        <p:nvGraphicFramePr>
          <p:cNvPr id="66565" name="Object 118"/>
          <p:cNvGraphicFramePr>
            <a:graphicFrameLocks noChangeAspect="1"/>
          </p:cNvGraphicFramePr>
          <p:nvPr/>
        </p:nvGraphicFramePr>
        <p:xfrm>
          <a:off x="7543800" y="5334000"/>
          <a:ext cx="428625" cy="457200"/>
        </p:xfrm>
        <a:graphic>
          <a:graphicData uri="http://schemas.openxmlformats.org/presentationml/2006/ole">
            <p:oleObj spid="_x0000_s66565" name="Visio" r:id="rId19" imgW="3771900" imgH="4025900" progId="">
              <p:embed/>
            </p:oleObj>
          </a:graphicData>
        </a:graphic>
      </p:graphicFrame>
      <p:graphicFrame>
        <p:nvGraphicFramePr>
          <p:cNvPr id="66566" name="Object 118"/>
          <p:cNvGraphicFramePr>
            <a:graphicFrameLocks noChangeAspect="1"/>
          </p:cNvGraphicFramePr>
          <p:nvPr/>
        </p:nvGraphicFramePr>
        <p:xfrm>
          <a:off x="7239000" y="6231726"/>
          <a:ext cx="428625" cy="457200"/>
        </p:xfrm>
        <a:graphic>
          <a:graphicData uri="http://schemas.openxmlformats.org/presentationml/2006/ole">
            <p:oleObj spid="_x0000_s66566" name="Visio" r:id="rId20" imgW="3771900" imgH="4025900" progId="">
              <p:embed/>
            </p:oleObj>
          </a:graphicData>
        </a:graphic>
      </p:graphicFrame>
      <p:grpSp>
        <p:nvGrpSpPr>
          <p:cNvPr id="189" name="Group 188"/>
          <p:cNvGrpSpPr/>
          <p:nvPr/>
        </p:nvGrpSpPr>
        <p:grpSpPr>
          <a:xfrm>
            <a:off x="7927976" y="3001563"/>
            <a:ext cx="533399" cy="457200"/>
            <a:chOff x="5705475" y="1289092"/>
            <a:chExt cx="593725" cy="660400"/>
          </a:xfrm>
        </p:grpSpPr>
        <p:pic>
          <p:nvPicPr>
            <p:cNvPr id="190" name="Picture 23" descr="dcache"/>
            <p:cNvPicPr>
              <a:picLocks noChangeAspect="1" noChangeArrowheads="1"/>
            </p:cNvPicPr>
            <p:nvPr/>
          </p:nvPicPr>
          <p:blipFill>
            <a:blip r:embed="rId17"/>
            <a:srcRect/>
            <a:stretch>
              <a:fillRect/>
            </a:stretch>
          </p:blipFill>
          <p:spPr bwMode="auto">
            <a:xfrm>
              <a:off x="5718175" y="1489117"/>
              <a:ext cx="581025" cy="460375"/>
            </a:xfrm>
            <a:prstGeom prst="rect">
              <a:avLst/>
            </a:prstGeom>
            <a:noFill/>
            <a:ln w="9525">
              <a:noFill/>
              <a:miter lim="800000"/>
              <a:headEnd/>
              <a:tailEnd/>
            </a:ln>
          </p:spPr>
        </p:pic>
        <p:sp>
          <p:nvSpPr>
            <p:cNvPr id="191" name="Text Box 27"/>
            <p:cNvSpPr txBox="1">
              <a:spLocks noChangeArrowheads="1"/>
            </p:cNvSpPr>
            <p:nvPr/>
          </p:nvSpPr>
          <p:spPr bwMode="auto">
            <a:xfrm>
              <a:off x="5705475" y="1289092"/>
              <a:ext cx="555625" cy="225425"/>
            </a:xfrm>
            <a:prstGeom prst="rect">
              <a:avLst/>
            </a:prstGeom>
            <a:noFill/>
            <a:ln w="12700">
              <a:noFill/>
              <a:miter lim="800000"/>
              <a:headEnd/>
              <a:tailEnd/>
            </a:ln>
          </p:spPr>
          <p:txBody>
            <a:bodyPr wrap="none" lIns="72384" tIns="36192" rIns="72384" bIns="36192">
              <a:prstTxWarp prst="textNoShape">
                <a:avLst/>
              </a:prstTxWarp>
              <a:spAutoFit/>
            </a:bodyPr>
            <a:lstStyle/>
            <a:p>
              <a:pPr algn="ctr" defTabSz="723900"/>
              <a:r>
                <a:rPr lang="en-US" sz="1000" b="1" dirty="0" err="1">
                  <a:solidFill>
                    <a:srgbClr val="008000"/>
                  </a:solidFill>
                </a:rPr>
                <a:t>dCache</a:t>
              </a:r>
              <a:endParaRPr lang="en-US" sz="1000" b="1" dirty="0">
                <a:solidFill>
                  <a:srgbClr val="008000"/>
                </a:solidFill>
              </a:endParaRPr>
            </a:p>
          </p:txBody>
        </p:sp>
      </p:grpSp>
      <p:pic>
        <p:nvPicPr>
          <p:cNvPr id="193" name="Picture 16" descr="logo-StoRM300x90"/>
          <p:cNvPicPr>
            <a:picLocks noChangeAspect="1" noChangeArrowheads="1"/>
          </p:cNvPicPr>
          <p:nvPr/>
        </p:nvPicPr>
        <p:blipFill>
          <a:blip r:embed="rId21"/>
          <a:srcRect/>
          <a:stretch>
            <a:fillRect/>
          </a:stretch>
        </p:blipFill>
        <p:spPr bwMode="auto">
          <a:xfrm>
            <a:off x="7914878" y="3581400"/>
            <a:ext cx="660400" cy="196850"/>
          </a:xfrm>
          <a:prstGeom prst="rect">
            <a:avLst/>
          </a:prstGeom>
          <a:noFill/>
          <a:ln w="9525">
            <a:noFill/>
            <a:miter lim="800000"/>
            <a:headEnd/>
            <a:tailEnd/>
          </a:ln>
        </p:spPr>
      </p:pic>
      <p:grpSp>
        <p:nvGrpSpPr>
          <p:cNvPr id="194" name="Group 193"/>
          <p:cNvGrpSpPr/>
          <p:nvPr/>
        </p:nvGrpSpPr>
        <p:grpSpPr>
          <a:xfrm>
            <a:off x="7467601" y="1991121"/>
            <a:ext cx="533399" cy="457200"/>
            <a:chOff x="5705475" y="1289092"/>
            <a:chExt cx="593725" cy="660400"/>
          </a:xfrm>
        </p:grpSpPr>
        <p:pic>
          <p:nvPicPr>
            <p:cNvPr id="195" name="Picture 23" descr="dcache"/>
            <p:cNvPicPr>
              <a:picLocks noChangeAspect="1" noChangeArrowheads="1"/>
            </p:cNvPicPr>
            <p:nvPr/>
          </p:nvPicPr>
          <p:blipFill>
            <a:blip r:embed="rId17"/>
            <a:srcRect/>
            <a:stretch>
              <a:fillRect/>
            </a:stretch>
          </p:blipFill>
          <p:spPr bwMode="auto">
            <a:xfrm>
              <a:off x="5718175" y="1489117"/>
              <a:ext cx="581025" cy="460375"/>
            </a:xfrm>
            <a:prstGeom prst="rect">
              <a:avLst/>
            </a:prstGeom>
            <a:noFill/>
            <a:ln w="9525">
              <a:noFill/>
              <a:miter lim="800000"/>
              <a:headEnd/>
              <a:tailEnd/>
            </a:ln>
          </p:spPr>
        </p:pic>
        <p:sp>
          <p:nvSpPr>
            <p:cNvPr id="196" name="Text Box 27"/>
            <p:cNvSpPr txBox="1">
              <a:spLocks noChangeArrowheads="1"/>
            </p:cNvSpPr>
            <p:nvPr/>
          </p:nvSpPr>
          <p:spPr bwMode="auto">
            <a:xfrm>
              <a:off x="5705475" y="1289092"/>
              <a:ext cx="555625" cy="225425"/>
            </a:xfrm>
            <a:prstGeom prst="rect">
              <a:avLst/>
            </a:prstGeom>
            <a:noFill/>
            <a:ln w="12700">
              <a:noFill/>
              <a:miter lim="800000"/>
              <a:headEnd/>
              <a:tailEnd/>
            </a:ln>
          </p:spPr>
          <p:txBody>
            <a:bodyPr wrap="none" lIns="72384" tIns="36192" rIns="72384" bIns="36192">
              <a:prstTxWarp prst="textNoShape">
                <a:avLst/>
              </a:prstTxWarp>
              <a:spAutoFit/>
            </a:bodyPr>
            <a:lstStyle/>
            <a:p>
              <a:pPr algn="ctr" defTabSz="723900"/>
              <a:r>
                <a:rPr lang="en-US" sz="1000" b="1" dirty="0" err="1">
                  <a:solidFill>
                    <a:srgbClr val="008000"/>
                  </a:solidFill>
                </a:rPr>
                <a:t>dCache</a:t>
              </a:r>
              <a:endParaRPr lang="en-US" sz="1000" b="1" dirty="0">
                <a:solidFill>
                  <a:srgbClr val="008000"/>
                </a:solidFill>
              </a:endParaRPr>
            </a:p>
          </p:txBody>
        </p:sp>
      </p:grpSp>
      <p:sp>
        <p:nvSpPr>
          <p:cNvPr id="197" name="Line 169"/>
          <p:cNvSpPr>
            <a:spLocks noChangeShapeType="1"/>
          </p:cNvSpPr>
          <p:nvPr/>
        </p:nvSpPr>
        <p:spPr bwMode="auto">
          <a:xfrm>
            <a:off x="4038600" y="3200400"/>
            <a:ext cx="3124200" cy="457200"/>
          </a:xfrm>
          <a:prstGeom prst="line">
            <a:avLst/>
          </a:prstGeom>
          <a:noFill/>
          <a:ln w="12700">
            <a:solidFill>
              <a:schemeClr val="tx1"/>
            </a:solidFill>
            <a:round/>
            <a:headEnd/>
            <a:tailEnd/>
          </a:ln>
        </p:spPr>
        <p:txBody>
          <a:bodyPr/>
          <a:lstStyle/>
          <a:p>
            <a:endParaRPr lang="en-US"/>
          </a:p>
        </p:txBody>
      </p:sp>
      <p:sp>
        <p:nvSpPr>
          <p:cNvPr id="198" name="Line 169"/>
          <p:cNvSpPr>
            <a:spLocks noChangeShapeType="1"/>
          </p:cNvSpPr>
          <p:nvPr/>
        </p:nvSpPr>
        <p:spPr bwMode="auto">
          <a:xfrm>
            <a:off x="4038600" y="3200400"/>
            <a:ext cx="3124200" cy="838200"/>
          </a:xfrm>
          <a:prstGeom prst="line">
            <a:avLst/>
          </a:prstGeom>
          <a:noFill/>
          <a:ln w="12700">
            <a:solidFill>
              <a:schemeClr val="tx1"/>
            </a:solidFill>
            <a:round/>
            <a:headEnd/>
            <a:tailEnd/>
          </a:ln>
        </p:spPr>
        <p:txBody>
          <a:bodyPr/>
          <a:lstStyle/>
          <a:p>
            <a:endParaRPr lang="en-US"/>
          </a:p>
        </p:txBody>
      </p:sp>
      <p:sp>
        <p:nvSpPr>
          <p:cNvPr id="199" name="Line 169"/>
          <p:cNvSpPr>
            <a:spLocks noChangeShapeType="1"/>
          </p:cNvSpPr>
          <p:nvPr/>
        </p:nvSpPr>
        <p:spPr bwMode="auto">
          <a:xfrm>
            <a:off x="4038600" y="3200400"/>
            <a:ext cx="3048000" cy="1295400"/>
          </a:xfrm>
          <a:prstGeom prst="line">
            <a:avLst/>
          </a:prstGeom>
          <a:noFill/>
          <a:ln w="12700">
            <a:solidFill>
              <a:schemeClr val="tx1"/>
            </a:solidFill>
            <a:round/>
            <a:headEnd/>
            <a:tailEnd/>
          </a:ln>
        </p:spPr>
        <p:txBody>
          <a:bodyPr/>
          <a:lstStyle/>
          <a:p>
            <a:endParaRPr lang="en-US"/>
          </a:p>
        </p:txBody>
      </p:sp>
      <p:sp>
        <p:nvSpPr>
          <p:cNvPr id="200" name="Line 169"/>
          <p:cNvSpPr>
            <a:spLocks noChangeShapeType="1"/>
          </p:cNvSpPr>
          <p:nvPr/>
        </p:nvSpPr>
        <p:spPr bwMode="auto">
          <a:xfrm>
            <a:off x="4038600" y="3200400"/>
            <a:ext cx="2438400" cy="3048000"/>
          </a:xfrm>
          <a:prstGeom prst="line">
            <a:avLst/>
          </a:prstGeom>
          <a:noFill/>
          <a:ln w="12700">
            <a:solidFill>
              <a:schemeClr val="tx1"/>
            </a:solidFill>
            <a:round/>
            <a:headEnd/>
            <a:tailEnd/>
          </a:ln>
        </p:spPr>
        <p:txBody>
          <a:bodyPr/>
          <a:lstStyle/>
          <a:p>
            <a:endParaRPr lang="en-US"/>
          </a:p>
        </p:txBody>
      </p:sp>
      <p:sp>
        <p:nvSpPr>
          <p:cNvPr id="201" name="Line 169"/>
          <p:cNvSpPr>
            <a:spLocks noChangeShapeType="1"/>
          </p:cNvSpPr>
          <p:nvPr/>
        </p:nvSpPr>
        <p:spPr bwMode="auto">
          <a:xfrm>
            <a:off x="4038600" y="3200400"/>
            <a:ext cx="2743200" cy="2667000"/>
          </a:xfrm>
          <a:prstGeom prst="line">
            <a:avLst/>
          </a:prstGeom>
          <a:noFill/>
          <a:ln w="12700">
            <a:solidFill>
              <a:schemeClr val="tx1"/>
            </a:solidFill>
            <a:round/>
            <a:headEnd/>
            <a:tailEnd/>
          </a:ln>
        </p:spPr>
        <p:txBody>
          <a:bodyPr/>
          <a:lstStyle/>
          <a:p>
            <a:endParaRPr lang="en-US"/>
          </a:p>
        </p:txBody>
      </p:sp>
      <p:sp>
        <p:nvSpPr>
          <p:cNvPr id="202" name="Line 169"/>
          <p:cNvSpPr>
            <a:spLocks noChangeShapeType="1"/>
          </p:cNvSpPr>
          <p:nvPr/>
        </p:nvSpPr>
        <p:spPr bwMode="auto">
          <a:xfrm>
            <a:off x="4038600" y="3200400"/>
            <a:ext cx="2895600" cy="2209800"/>
          </a:xfrm>
          <a:prstGeom prst="line">
            <a:avLst/>
          </a:prstGeom>
          <a:noFill/>
          <a:ln w="12700">
            <a:solidFill>
              <a:schemeClr val="tx1"/>
            </a:solidFill>
            <a:round/>
            <a:headEnd/>
            <a:tailEnd/>
          </a:ln>
        </p:spPr>
        <p:txBody>
          <a:bodyPr/>
          <a:lstStyle/>
          <a:p>
            <a:endParaRPr lang="en-US"/>
          </a:p>
        </p:txBody>
      </p:sp>
      <p:sp>
        <p:nvSpPr>
          <p:cNvPr id="203" name="Line 169"/>
          <p:cNvSpPr>
            <a:spLocks noChangeShapeType="1"/>
          </p:cNvSpPr>
          <p:nvPr/>
        </p:nvSpPr>
        <p:spPr bwMode="auto">
          <a:xfrm>
            <a:off x="4038600" y="3200400"/>
            <a:ext cx="2971800" cy="1752600"/>
          </a:xfrm>
          <a:prstGeom prst="line">
            <a:avLst/>
          </a:prstGeom>
          <a:noFill/>
          <a:ln w="12700">
            <a:solidFill>
              <a:schemeClr val="tx1"/>
            </a:solidFill>
            <a:round/>
            <a:headEnd/>
            <a:tailEnd/>
          </a:ln>
        </p:spPr>
        <p:txBody>
          <a:bodyPr/>
          <a:lstStyle/>
          <a:p>
            <a:endParaRPr lang="en-US"/>
          </a:p>
        </p:txBody>
      </p:sp>
      <p:sp>
        <p:nvSpPr>
          <p:cNvPr id="207" name="TextBox 206"/>
          <p:cNvSpPr txBox="1"/>
          <p:nvPr/>
        </p:nvSpPr>
        <p:spPr>
          <a:xfrm>
            <a:off x="115888" y="5791200"/>
            <a:ext cx="6324600" cy="461665"/>
          </a:xfrm>
          <a:prstGeom prst="rect">
            <a:avLst/>
          </a:prstGeom>
          <a:noFill/>
        </p:spPr>
        <p:txBody>
          <a:bodyPr wrap="square" rtlCol="0">
            <a:spAutoFit/>
          </a:bodyPr>
          <a:lstStyle/>
          <a:p>
            <a:r>
              <a:rPr lang="en-US" b="1" u="sng" dirty="0" smtClean="0">
                <a:solidFill>
                  <a:schemeClr val="tx1"/>
                </a:solidFill>
                <a:latin typeface="Arial" charset="0"/>
              </a:rPr>
              <a:t>SC2008 Demo</a:t>
            </a:r>
            <a:r>
              <a:rPr lang="en-US" b="1" dirty="0" smtClean="0">
                <a:solidFill>
                  <a:schemeClr val="tx1"/>
                </a:solidFill>
                <a:latin typeface="Arial" charset="0"/>
              </a:rPr>
              <a:t>: </a:t>
            </a:r>
          </a:p>
          <a:p>
            <a:r>
              <a:rPr lang="en-US" b="1" dirty="0" smtClean="0">
                <a:solidFill>
                  <a:schemeClr val="tx1"/>
                </a:solidFill>
                <a:latin typeface="Arial" charset="0"/>
              </a:rPr>
              <a:t>Analysis jobs at NERSC/LBNL with 6 SRM implementations at 12 participating sites</a:t>
            </a:r>
          </a:p>
        </p:txBody>
      </p:sp>
      <p:pic>
        <p:nvPicPr>
          <p:cNvPr id="208" name="Picture 42"/>
          <p:cNvPicPr>
            <a:picLocks noChangeAspect="1" noChangeArrowheads="1"/>
          </p:cNvPicPr>
          <p:nvPr/>
        </p:nvPicPr>
        <p:blipFill>
          <a:blip r:embed="rId10"/>
          <a:srcRect/>
          <a:stretch>
            <a:fillRect/>
          </a:stretch>
        </p:blipFill>
        <p:spPr bwMode="auto">
          <a:xfrm>
            <a:off x="2771880" y="2189958"/>
            <a:ext cx="819442" cy="447279"/>
          </a:xfrm>
          <a:prstGeom prst="rect">
            <a:avLst/>
          </a:prstGeom>
          <a:noFill/>
          <a:ln w="12700">
            <a:noFill/>
            <a:miter lim="800000"/>
            <a:headEnd/>
            <a:tailEnd/>
          </a:ln>
        </p:spPr>
      </p:pic>
      <p:graphicFrame>
        <p:nvGraphicFramePr>
          <p:cNvPr id="66568" name="Object 8"/>
          <p:cNvGraphicFramePr>
            <a:graphicFrameLocks noChangeAspect="1"/>
          </p:cNvGraphicFramePr>
          <p:nvPr/>
        </p:nvGraphicFramePr>
        <p:xfrm>
          <a:off x="3533775" y="3352800"/>
          <a:ext cx="428625" cy="457200"/>
        </p:xfrm>
        <a:graphic>
          <a:graphicData uri="http://schemas.openxmlformats.org/presentationml/2006/ole">
            <p:oleObj spid="_x0000_s66568" name="Visio" r:id="rId22" imgW="3771900" imgH="4025900" progId="">
              <p:embed/>
            </p:oleObj>
          </a:graphicData>
        </a:graphic>
      </p:graphicFrame>
      <p:pic>
        <p:nvPicPr>
          <p:cNvPr id="209" name="Picture 35"/>
          <p:cNvPicPr>
            <a:picLocks noChangeArrowheads="1"/>
          </p:cNvPicPr>
          <p:nvPr/>
        </p:nvPicPr>
        <p:blipFill>
          <a:blip r:embed="rId23"/>
          <a:srcRect/>
          <a:stretch>
            <a:fillRect/>
          </a:stretch>
        </p:blipFill>
        <p:spPr bwMode="auto">
          <a:xfrm>
            <a:off x="3598068" y="2153442"/>
            <a:ext cx="647700" cy="487363"/>
          </a:xfrm>
          <a:prstGeom prst="rect">
            <a:avLst/>
          </a:prstGeom>
          <a:noFill/>
          <a:ln w="12700">
            <a:noFill/>
            <a:miter lim="800000"/>
            <a:headEnd/>
            <a:tailEnd/>
          </a:ln>
        </p:spPr>
      </p:pic>
      <p:pic>
        <p:nvPicPr>
          <p:cNvPr id="144" name="Picture 35"/>
          <p:cNvPicPr>
            <a:picLocks noChangeArrowheads="1"/>
          </p:cNvPicPr>
          <p:nvPr/>
        </p:nvPicPr>
        <p:blipFill>
          <a:blip r:embed="rId23"/>
          <a:srcRect/>
          <a:stretch>
            <a:fillRect/>
          </a:stretch>
        </p:blipFill>
        <p:spPr bwMode="auto">
          <a:xfrm>
            <a:off x="7315200" y="3876279"/>
            <a:ext cx="647700" cy="487363"/>
          </a:xfrm>
          <a:prstGeom prst="rect">
            <a:avLst/>
          </a:prstGeom>
          <a:noFill/>
          <a:ln w="12700">
            <a:noFill/>
            <a:miter lim="800000"/>
            <a:headEnd/>
            <a:tailEnd/>
          </a:ln>
        </p:spPr>
      </p:pic>
      <p:graphicFrame>
        <p:nvGraphicFramePr>
          <p:cNvPr id="66571" name="Object 11"/>
          <p:cNvGraphicFramePr>
            <a:graphicFrameLocks noChangeAspect="1"/>
          </p:cNvGraphicFramePr>
          <p:nvPr/>
        </p:nvGraphicFramePr>
        <p:xfrm>
          <a:off x="8001000" y="3886200"/>
          <a:ext cx="428625" cy="457200"/>
        </p:xfrm>
        <a:graphic>
          <a:graphicData uri="http://schemas.openxmlformats.org/presentationml/2006/ole">
            <p:oleObj spid="_x0000_s66571" name="Visio" r:id="rId24" imgW="3771900" imgH="4025900" progId="">
              <p:embed/>
            </p:oleObj>
          </a:graphicData>
        </a:graphic>
      </p:graphicFrame>
      <p:sp>
        <p:nvSpPr>
          <p:cNvPr id="146" name="Line 169"/>
          <p:cNvSpPr>
            <a:spLocks noChangeShapeType="1"/>
          </p:cNvSpPr>
          <p:nvPr/>
        </p:nvSpPr>
        <p:spPr bwMode="auto">
          <a:xfrm>
            <a:off x="4038600" y="3200400"/>
            <a:ext cx="3124200" cy="152400"/>
          </a:xfrm>
          <a:prstGeom prst="line">
            <a:avLst/>
          </a:prstGeom>
          <a:noFill/>
          <a:ln w="127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lstStyle/>
          <a:p>
            <a:pPr>
              <a:buNone/>
            </a:pPr>
            <a:r>
              <a:rPr lang="en-US" sz="2000" dirty="0" smtClean="0"/>
              <a:t>	Large scale Grid computing requires dynamic storage allocation and management of large number of files.  However, storage systems vary from a single disk to complex mass storage systems.  A standard middleware specification, called Storage Resource Management (SRM) has been developed over the last seven years.  It provides the functionality for dynamic storage reservation and management of the files in Grid spaces and manages file movement between these spaces.  This demo will show the interoperability of different SRM implementations around the world based on the latest SRM specification. It will show the ability to put, get, and copy files between any of these storages systems using the SRM interfaces.  In particular, we will demonstrate the ability of analysis program getting and putting files into a variety of remote storage systems using uniform SRM calls.  Such analysis programs only need the SRM client to interact with any SRM-based or </a:t>
            </a:r>
            <a:r>
              <a:rPr lang="en-US" sz="2000" dirty="0" err="1" smtClean="0"/>
              <a:t>GridFTP</a:t>
            </a:r>
            <a:r>
              <a:rPr lang="en-US" sz="2000" dirty="0" smtClean="0"/>
              <a:t>-based servers.  Many of these SRM-frontend systems are now used in large Grid projects, including the High Energy Physics Worldwide LHC Computing Grid (WLCG) Project, Open Science Grid (OSG) and the Earth System Grid (ESG) project.</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SRMs at work</a:t>
            </a:r>
            <a:endParaRPr lang="en-US" dirty="0"/>
          </a:p>
        </p:txBody>
      </p:sp>
      <p:sp>
        <p:nvSpPr>
          <p:cNvPr id="3" name="Content Placeholder 2"/>
          <p:cNvSpPr>
            <a:spLocks noGrp="1"/>
          </p:cNvSpPr>
          <p:nvPr>
            <p:ph idx="1"/>
          </p:nvPr>
        </p:nvSpPr>
        <p:spPr>
          <a:xfrm>
            <a:off x="150813" y="1066800"/>
            <a:ext cx="8842375" cy="5257800"/>
          </a:xfrm>
        </p:spPr>
        <p:txBody>
          <a:bodyPr/>
          <a:lstStyle/>
          <a:p>
            <a:r>
              <a:rPr lang="en-US" sz="2000" dirty="0" smtClean="0"/>
              <a:t>Europe/Asia/Canada/South America/Australia/</a:t>
            </a:r>
            <a:r>
              <a:rPr lang="en-US" sz="2000" dirty="0" err="1" smtClean="0"/>
              <a:t>Afraca</a:t>
            </a:r>
            <a:r>
              <a:rPr lang="en-US" sz="2000" dirty="0" smtClean="0"/>
              <a:t> : LCG/EGEE</a:t>
            </a:r>
          </a:p>
          <a:p>
            <a:pPr lvl="1"/>
            <a:r>
              <a:rPr lang="en-US" sz="1800" smtClean="0"/>
              <a:t>250</a:t>
            </a:r>
            <a:r>
              <a:rPr lang="en-US" sz="1800" dirty="0" smtClean="0"/>
              <a:t>+ deployments, managing more than 10PB (as of 11/11/2008)</a:t>
            </a:r>
          </a:p>
          <a:p>
            <a:pPr lvl="2"/>
            <a:r>
              <a:rPr lang="en-US" sz="1600" dirty="0" smtClean="0"/>
              <a:t>172 DPM</a:t>
            </a:r>
          </a:p>
          <a:p>
            <a:pPr lvl="2"/>
            <a:r>
              <a:rPr lang="en-US" sz="1600" dirty="0" smtClean="0"/>
              <a:t>57 </a:t>
            </a:r>
            <a:r>
              <a:rPr lang="en-US" sz="1600" dirty="0" err="1" smtClean="0"/>
              <a:t>dCache</a:t>
            </a:r>
            <a:r>
              <a:rPr lang="en-US" sz="1600" dirty="0" smtClean="0"/>
              <a:t> at 45 sites</a:t>
            </a:r>
          </a:p>
          <a:p>
            <a:pPr lvl="2"/>
            <a:r>
              <a:rPr lang="en-US" sz="1600" dirty="0" smtClean="0"/>
              <a:t>6 CASTOR at CERN, CNAF, RAL, SINICA, CIEMAT (Madrid), IFIC (Valencia)</a:t>
            </a:r>
          </a:p>
          <a:p>
            <a:pPr lvl="2"/>
            <a:r>
              <a:rPr lang="en-US" sz="1600" dirty="0" smtClean="0"/>
              <a:t>22 </a:t>
            </a:r>
            <a:r>
              <a:rPr lang="en-US" sz="1600" dirty="0" err="1" smtClean="0"/>
              <a:t>StoRM</a:t>
            </a:r>
            <a:r>
              <a:rPr lang="en-US" sz="1600" dirty="0" smtClean="0"/>
              <a:t>  (17 Italy, 1 Greece, 1 UK, 1 Portugal, 2 Spain)</a:t>
            </a:r>
          </a:p>
          <a:p>
            <a:pPr lvl="1"/>
            <a:r>
              <a:rPr lang="en-US" sz="1800" dirty="0" smtClean="0"/>
              <a:t>SRM layer for SRB, SINICA</a:t>
            </a:r>
          </a:p>
          <a:p>
            <a:r>
              <a:rPr lang="en-US" sz="2000" dirty="0" smtClean="0"/>
              <a:t>US</a:t>
            </a:r>
          </a:p>
          <a:p>
            <a:pPr lvl="1"/>
            <a:r>
              <a:rPr lang="en-US" sz="1600" dirty="0" smtClean="0"/>
              <a:t>Estimated at about 50 deployments (as of 11/11/2008)</a:t>
            </a:r>
          </a:p>
          <a:p>
            <a:pPr lvl="1"/>
            <a:r>
              <a:rPr lang="en-US" sz="1800" dirty="0" smtClean="0"/>
              <a:t>OSG</a:t>
            </a:r>
          </a:p>
          <a:p>
            <a:pPr lvl="2"/>
            <a:r>
              <a:rPr lang="en-US" sz="1600" dirty="0" err="1" smtClean="0"/>
              <a:t>dCache</a:t>
            </a:r>
            <a:r>
              <a:rPr lang="en-US" sz="1600" dirty="0" smtClean="0"/>
              <a:t> from FNAL</a:t>
            </a:r>
          </a:p>
          <a:p>
            <a:pPr lvl="2"/>
            <a:r>
              <a:rPr lang="en-US" sz="1600" dirty="0" err="1" smtClean="0"/>
              <a:t>BeStMan</a:t>
            </a:r>
            <a:r>
              <a:rPr lang="en-US" sz="1600" dirty="0" smtClean="0"/>
              <a:t> from LBNL</a:t>
            </a:r>
          </a:p>
          <a:p>
            <a:pPr lvl="1"/>
            <a:r>
              <a:rPr lang="en-US" sz="1800" dirty="0" smtClean="0"/>
              <a:t>ESG</a:t>
            </a:r>
          </a:p>
          <a:p>
            <a:pPr lvl="2"/>
            <a:r>
              <a:rPr lang="en-US" sz="1600" dirty="0" err="1" smtClean="0"/>
              <a:t>BeStMan</a:t>
            </a:r>
            <a:r>
              <a:rPr lang="en-US" sz="1600" dirty="0" smtClean="0"/>
              <a:t> at LANL, LBNL, LLNL, NCAR, ORNL</a:t>
            </a:r>
          </a:p>
          <a:p>
            <a:pPr lvl="1"/>
            <a:r>
              <a:rPr lang="en-US" sz="1800" dirty="0" smtClean="0"/>
              <a:t>Others</a:t>
            </a:r>
          </a:p>
          <a:p>
            <a:pPr lvl="2"/>
            <a:r>
              <a:rPr lang="en-US" sz="1600" dirty="0" err="1" smtClean="0"/>
              <a:t>JasMINE</a:t>
            </a:r>
            <a:r>
              <a:rPr lang="en-US" sz="1600" dirty="0" smtClean="0"/>
              <a:t> from TJNAF</a:t>
            </a:r>
          </a:p>
          <a:p>
            <a:pPr lvl="2"/>
            <a:r>
              <a:rPr lang="en-US" sz="1600" dirty="0" err="1" smtClean="0"/>
              <a:t>BeStMan</a:t>
            </a:r>
            <a:r>
              <a:rPr lang="en-US" sz="1600" dirty="0" smtClean="0"/>
              <a:t> adaptation on </a:t>
            </a:r>
            <a:r>
              <a:rPr lang="en-US" sz="1600" dirty="0" err="1" smtClean="0"/>
              <a:t>Lustre</a:t>
            </a:r>
            <a:r>
              <a:rPr lang="en-US" sz="1600" dirty="0" smtClean="0"/>
              <a:t> file system at Texas Tech Univ.</a:t>
            </a:r>
          </a:p>
          <a:p>
            <a:pPr lvl="2"/>
            <a:r>
              <a:rPr lang="en-US" sz="1600" dirty="0" err="1" smtClean="0"/>
              <a:t>BeStMan</a:t>
            </a:r>
            <a:r>
              <a:rPr lang="en-US" sz="1600" dirty="0" smtClean="0"/>
              <a:t> adaptation on </a:t>
            </a:r>
            <a:r>
              <a:rPr lang="en-US" sz="1600" dirty="0" err="1" smtClean="0"/>
              <a:t>Hadoop</a:t>
            </a:r>
            <a:r>
              <a:rPr lang="en-US" sz="1600" dirty="0" smtClean="0"/>
              <a:t> file system at Univ. of Nebraska</a:t>
            </a:r>
          </a:p>
          <a:p>
            <a:pPr lvl="2"/>
            <a:endParaRPr lang="en-US" sz="1600" dirty="0" smtClean="0"/>
          </a:p>
          <a:p>
            <a:pPr lvl="1"/>
            <a:endParaRPr lang="en-US" sz="1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Acknowledgements : SC08 demo contributors</a:t>
            </a:r>
            <a:endParaRPr lang="en-US" sz="2000" dirty="0"/>
          </a:p>
        </p:txBody>
      </p:sp>
      <p:sp>
        <p:nvSpPr>
          <p:cNvPr id="3" name="Content Placeholder 2"/>
          <p:cNvSpPr>
            <a:spLocks noGrp="1"/>
          </p:cNvSpPr>
          <p:nvPr>
            <p:ph idx="1"/>
          </p:nvPr>
        </p:nvSpPr>
        <p:spPr>
          <a:xfrm>
            <a:off x="150813" y="990600"/>
            <a:ext cx="8842375" cy="5410200"/>
          </a:xfrm>
        </p:spPr>
        <p:txBody>
          <a:bodyPr/>
          <a:lstStyle/>
          <a:p>
            <a:r>
              <a:rPr lang="en-US" sz="1200" dirty="0" err="1" smtClean="0"/>
              <a:t>BeStMan</a:t>
            </a:r>
            <a:endParaRPr lang="en-US" sz="1200" dirty="0" smtClean="0"/>
          </a:p>
          <a:p>
            <a:pPr lvl="1"/>
            <a:r>
              <a:rPr lang="en-US" sz="1000" dirty="0" smtClean="0"/>
              <a:t>BNL/STAR : Jerome </a:t>
            </a:r>
            <a:r>
              <a:rPr lang="en-US" sz="1000" dirty="0" err="1" smtClean="0"/>
              <a:t>Lauret</a:t>
            </a:r>
            <a:r>
              <a:rPr lang="en-US" sz="1000" dirty="0" smtClean="0"/>
              <a:t>, Wayne Betts</a:t>
            </a:r>
          </a:p>
          <a:p>
            <a:pPr lvl="1"/>
            <a:r>
              <a:rPr lang="en-US" sz="1000" dirty="0" smtClean="0"/>
              <a:t>LBNL : </a:t>
            </a:r>
            <a:r>
              <a:rPr lang="en-US" sz="1000" dirty="0" err="1" smtClean="0"/>
              <a:t>Vijaya</a:t>
            </a:r>
            <a:r>
              <a:rPr lang="en-US" sz="1000" dirty="0" smtClean="0"/>
              <a:t> </a:t>
            </a:r>
            <a:r>
              <a:rPr lang="en-US" sz="1000" dirty="0" err="1" smtClean="0"/>
              <a:t>Natarajan</a:t>
            </a:r>
            <a:r>
              <a:rPr lang="en-US" sz="1000" dirty="0" smtClean="0"/>
              <a:t>, </a:t>
            </a:r>
            <a:r>
              <a:rPr lang="en-US" sz="1000" dirty="0" err="1" smtClean="0"/>
              <a:t>Junmin</a:t>
            </a:r>
            <a:r>
              <a:rPr lang="en-US" sz="1000" dirty="0" smtClean="0"/>
              <a:t> </a:t>
            </a:r>
            <a:r>
              <a:rPr lang="en-US" sz="1000" dirty="0" err="1" smtClean="0"/>
              <a:t>Gu</a:t>
            </a:r>
            <a:r>
              <a:rPr lang="en-US" sz="1000" dirty="0" smtClean="0"/>
              <a:t>, </a:t>
            </a:r>
            <a:r>
              <a:rPr lang="en-US" sz="1000" dirty="0" err="1" smtClean="0"/>
              <a:t>Arie</a:t>
            </a:r>
            <a:r>
              <a:rPr lang="en-US" sz="1000" dirty="0" smtClean="0"/>
              <a:t> </a:t>
            </a:r>
            <a:r>
              <a:rPr lang="en-US" sz="1000" dirty="0" err="1" smtClean="0"/>
              <a:t>Shoshani</a:t>
            </a:r>
            <a:r>
              <a:rPr lang="en-US" sz="1000" dirty="0" smtClean="0"/>
              <a:t>, Alex Sim</a:t>
            </a:r>
          </a:p>
          <a:p>
            <a:pPr lvl="1"/>
            <a:r>
              <a:rPr lang="en-US" sz="1000" dirty="0" smtClean="0"/>
              <a:t>NERSC : </a:t>
            </a:r>
            <a:r>
              <a:rPr lang="en-US" sz="1000" dirty="0" err="1" smtClean="0"/>
              <a:t>Shreyas</a:t>
            </a:r>
            <a:r>
              <a:rPr lang="en-US" sz="1000" dirty="0" smtClean="0"/>
              <a:t> </a:t>
            </a:r>
            <a:r>
              <a:rPr lang="en-US" sz="1000" dirty="0" err="1" smtClean="0"/>
              <a:t>Cholia</a:t>
            </a:r>
            <a:r>
              <a:rPr lang="en-US" sz="1000" dirty="0" smtClean="0"/>
              <a:t>, Eric </a:t>
            </a:r>
            <a:r>
              <a:rPr lang="en-US" sz="1000" dirty="0" err="1" smtClean="0"/>
              <a:t>Hjort</a:t>
            </a:r>
            <a:r>
              <a:rPr lang="en-US" sz="1000" dirty="0" smtClean="0"/>
              <a:t>, Doug Olson, Jeff Porter, Andrew Rose, </a:t>
            </a:r>
            <a:r>
              <a:rPr lang="en-US" sz="1000" dirty="0" err="1" smtClean="0"/>
              <a:t>Iwona</a:t>
            </a:r>
            <a:r>
              <a:rPr lang="en-US" sz="1000" dirty="0" smtClean="0"/>
              <a:t> </a:t>
            </a:r>
            <a:r>
              <a:rPr lang="en-US" sz="1000" dirty="0" err="1" smtClean="0"/>
              <a:t>Sakrejda</a:t>
            </a:r>
            <a:r>
              <a:rPr lang="en-US" sz="1000" dirty="0" smtClean="0"/>
              <a:t>, Jay </a:t>
            </a:r>
            <a:r>
              <a:rPr lang="en-US" sz="1000" dirty="0" err="1" smtClean="0"/>
              <a:t>Srinivasan</a:t>
            </a:r>
            <a:endParaRPr lang="en-US" sz="1000" dirty="0" smtClean="0"/>
          </a:p>
          <a:p>
            <a:pPr lvl="1"/>
            <a:r>
              <a:rPr lang="en-US" sz="1000" dirty="0" smtClean="0"/>
              <a:t>TTU : Alan Sill</a:t>
            </a:r>
          </a:p>
          <a:p>
            <a:pPr lvl="1"/>
            <a:r>
              <a:rPr lang="en-US" sz="1000" dirty="0" smtClean="0"/>
              <a:t>UNL : Brian </a:t>
            </a:r>
            <a:r>
              <a:rPr lang="en-US" sz="1000" dirty="0" err="1" smtClean="0"/>
              <a:t>Bockelman</a:t>
            </a:r>
            <a:r>
              <a:rPr lang="en-US" sz="1000" dirty="0" smtClean="0"/>
              <a:t>, Research Computing Facility at UNL</a:t>
            </a:r>
          </a:p>
          <a:p>
            <a:r>
              <a:rPr lang="en-US" sz="1200" dirty="0" smtClean="0"/>
              <a:t>CASTOR</a:t>
            </a:r>
          </a:p>
          <a:p>
            <a:pPr lvl="1"/>
            <a:r>
              <a:rPr lang="en-US" sz="1000" dirty="0" smtClean="0"/>
              <a:t>CERN : </a:t>
            </a:r>
            <a:r>
              <a:rPr lang="en-US" sz="1000" dirty="0" err="1" smtClean="0"/>
              <a:t>Olof</a:t>
            </a:r>
            <a:r>
              <a:rPr lang="en-US" sz="1000" dirty="0" smtClean="0"/>
              <a:t> Barring, Miguel Coelho, </a:t>
            </a:r>
            <a:r>
              <a:rPr lang="en-US" sz="1000" dirty="0" err="1" smtClean="0"/>
              <a:t>Flavia</a:t>
            </a:r>
            <a:r>
              <a:rPr lang="en-US" sz="1000" dirty="0" smtClean="0"/>
              <a:t> </a:t>
            </a:r>
            <a:r>
              <a:rPr lang="en-US" sz="1000" dirty="0" err="1" smtClean="0"/>
              <a:t>Donno</a:t>
            </a:r>
            <a:r>
              <a:rPr lang="en-US" sz="1000" dirty="0" smtClean="0"/>
              <a:t>, Jan van </a:t>
            </a:r>
            <a:r>
              <a:rPr lang="en-US" sz="1000" dirty="0" err="1" smtClean="0"/>
              <a:t>Eldik</a:t>
            </a:r>
            <a:r>
              <a:rPr lang="en-US" sz="1000" dirty="0" smtClean="0"/>
              <a:t>, </a:t>
            </a:r>
            <a:r>
              <a:rPr lang="en-US" sz="1000" dirty="0" err="1" smtClean="0"/>
              <a:t>Akos</a:t>
            </a:r>
            <a:r>
              <a:rPr lang="en-US" sz="1000" dirty="0" smtClean="0"/>
              <a:t> </a:t>
            </a:r>
            <a:r>
              <a:rPr lang="en-US" sz="1000" dirty="0" err="1" smtClean="0"/>
              <a:t>Frohner</a:t>
            </a:r>
            <a:r>
              <a:rPr lang="en-US" sz="1000" dirty="0" smtClean="0"/>
              <a:t>, Rosa Maria Garcia Rioja, Giuseppe Lo </a:t>
            </a:r>
            <a:r>
              <a:rPr lang="en-US" sz="1000" dirty="0" err="1" smtClean="0"/>
              <a:t>Presti</a:t>
            </a:r>
            <a:r>
              <a:rPr lang="en-US" sz="1000" dirty="0" smtClean="0"/>
              <a:t>, Gavin </a:t>
            </a:r>
            <a:r>
              <a:rPr lang="en-US" sz="1000" dirty="0" err="1" smtClean="0"/>
              <a:t>McCance</a:t>
            </a:r>
            <a:r>
              <a:rPr lang="en-US" sz="1000" dirty="0" smtClean="0"/>
              <a:t>, Steve Murray, </a:t>
            </a:r>
            <a:r>
              <a:rPr lang="en-US" sz="1000" dirty="0" err="1" smtClean="0"/>
              <a:t>Sebastien</a:t>
            </a:r>
            <a:r>
              <a:rPr lang="en-US" sz="1000" dirty="0" smtClean="0"/>
              <a:t> Ponce, Ignacio </a:t>
            </a:r>
            <a:r>
              <a:rPr lang="en-US" sz="1000" dirty="0" err="1" smtClean="0"/>
              <a:t>Reguero</a:t>
            </a:r>
            <a:r>
              <a:rPr lang="en-US" sz="1000" dirty="0" smtClean="0"/>
              <a:t>, Giulia </a:t>
            </a:r>
            <a:r>
              <a:rPr lang="en-US" sz="1000" dirty="0" err="1" smtClean="0"/>
              <a:t>Taurelli</a:t>
            </a:r>
            <a:r>
              <a:rPr lang="en-US" sz="1000" dirty="0" smtClean="0"/>
              <a:t>, Dennis Waldron </a:t>
            </a:r>
          </a:p>
          <a:p>
            <a:pPr lvl="1"/>
            <a:r>
              <a:rPr lang="en-US" sz="1000" dirty="0" smtClean="0"/>
              <a:t>RAL : Shaun De Witt </a:t>
            </a:r>
          </a:p>
          <a:p>
            <a:r>
              <a:rPr lang="en-US" sz="1200" dirty="0" err="1" smtClean="0"/>
              <a:t>dCache</a:t>
            </a:r>
            <a:endParaRPr lang="en-US" sz="1200" dirty="0" smtClean="0"/>
          </a:p>
          <a:p>
            <a:pPr lvl="1"/>
            <a:r>
              <a:rPr lang="en-US" sz="1000" dirty="0" smtClean="0"/>
              <a:t>CERN :  </a:t>
            </a:r>
            <a:r>
              <a:rPr lang="en-US" sz="1000" dirty="0" err="1" smtClean="0"/>
              <a:t>Flavia</a:t>
            </a:r>
            <a:r>
              <a:rPr lang="en-US" sz="1000" dirty="0" smtClean="0"/>
              <a:t> </a:t>
            </a:r>
            <a:r>
              <a:rPr lang="en-US" sz="1000" dirty="0" err="1" smtClean="0"/>
              <a:t>Donno</a:t>
            </a:r>
            <a:endParaRPr lang="en-US" sz="1000" dirty="0" smtClean="0"/>
          </a:p>
          <a:p>
            <a:pPr lvl="1"/>
            <a:r>
              <a:rPr lang="en-US" sz="1000" dirty="0" smtClean="0"/>
              <a:t>DESY : </a:t>
            </a:r>
            <a:r>
              <a:rPr lang="en-US" sz="1000" dirty="0" err="1" smtClean="0"/>
              <a:t>Bjoern</a:t>
            </a:r>
            <a:r>
              <a:rPr lang="en-US" sz="1000" dirty="0" smtClean="0"/>
              <a:t> </a:t>
            </a:r>
            <a:r>
              <a:rPr lang="en-US" sz="1000" dirty="0" err="1" smtClean="0"/>
              <a:t>Boettscher</a:t>
            </a:r>
            <a:r>
              <a:rPr lang="en-US" sz="1000" dirty="0" smtClean="0"/>
              <a:t>, Patrick </a:t>
            </a:r>
            <a:r>
              <a:rPr lang="en-US" sz="1000" dirty="0" err="1" smtClean="0"/>
              <a:t>Fuhrmann</a:t>
            </a:r>
            <a:r>
              <a:rPr lang="en-US" sz="1000" dirty="0" smtClean="0"/>
              <a:t>, </a:t>
            </a:r>
            <a:r>
              <a:rPr lang="en-US" sz="1000" dirty="0" err="1" smtClean="0"/>
              <a:t>Iryna</a:t>
            </a:r>
            <a:r>
              <a:rPr lang="en-US" sz="1000" dirty="0" smtClean="0"/>
              <a:t> </a:t>
            </a:r>
            <a:r>
              <a:rPr lang="en-US" sz="1000" dirty="0" err="1" smtClean="0"/>
              <a:t>Koslova</a:t>
            </a:r>
            <a:r>
              <a:rPr lang="en-US" sz="1000" dirty="0" smtClean="0"/>
              <a:t>, David </a:t>
            </a:r>
            <a:r>
              <a:rPr lang="en-US" sz="1000" dirty="0" err="1" smtClean="0"/>
              <a:t>Melkumyan</a:t>
            </a:r>
            <a:r>
              <a:rPr lang="en-US" sz="1000" dirty="0" smtClean="0"/>
              <a:t>, Paul Millar, </a:t>
            </a:r>
            <a:r>
              <a:rPr lang="en-US" sz="1000" dirty="0" err="1" smtClean="0"/>
              <a:t>Tigran</a:t>
            </a:r>
            <a:r>
              <a:rPr lang="en-US" sz="1000" dirty="0" smtClean="0"/>
              <a:t> </a:t>
            </a:r>
            <a:r>
              <a:rPr lang="en-US" sz="1000" dirty="0" err="1" smtClean="0"/>
              <a:t>Mkrtchyan</a:t>
            </a:r>
            <a:r>
              <a:rPr lang="en-US" sz="1000" dirty="0" smtClean="0"/>
              <a:t>, Martin </a:t>
            </a:r>
            <a:r>
              <a:rPr lang="en-US" sz="1000" dirty="0" err="1" smtClean="0"/>
              <a:t>Radicke</a:t>
            </a:r>
            <a:r>
              <a:rPr lang="en-US" sz="1000" dirty="0" smtClean="0"/>
              <a:t>, Owen Synge, German HGF Support Team, Open Science Grid </a:t>
            </a:r>
          </a:p>
          <a:p>
            <a:pPr lvl="1"/>
            <a:r>
              <a:rPr lang="en-US" sz="1000" dirty="0" smtClean="0"/>
              <a:t>FNAL : Andrew </a:t>
            </a:r>
            <a:r>
              <a:rPr lang="en-US" sz="1000" dirty="0" err="1" smtClean="0"/>
              <a:t>Baranovski</a:t>
            </a:r>
            <a:r>
              <a:rPr lang="en-US" sz="1000" dirty="0" smtClean="0"/>
              <a:t>, Matt Crawford, Ted </a:t>
            </a:r>
            <a:r>
              <a:rPr lang="en-US" sz="1000" dirty="0" err="1" smtClean="0"/>
              <a:t>Hesselroth</a:t>
            </a:r>
            <a:r>
              <a:rPr lang="en-US" sz="1000" dirty="0" smtClean="0"/>
              <a:t>, Alex </a:t>
            </a:r>
            <a:r>
              <a:rPr lang="en-US" sz="1000" dirty="0" err="1" smtClean="0"/>
              <a:t>Kulyavtsev</a:t>
            </a:r>
            <a:r>
              <a:rPr lang="en-US" sz="1000" dirty="0" smtClean="0"/>
              <a:t>, Tanya </a:t>
            </a:r>
            <a:r>
              <a:rPr lang="en-US" sz="1000" dirty="0" err="1" smtClean="0"/>
              <a:t>Levshina</a:t>
            </a:r>
            <a:r>
              <a:rPr lang="en-US" sz="1000" dirty="0" smtClean="0"/>
              <a:t>, Dmitry </a:t>
            </a:r>
            <a:r>
              <a:rPr lang="en-US" sz="1000" dirty="0" err="1" smtClean="0"/>
              <a:t>Litvintsev</a:t>
            </a:r>
            <a:r>
              <a:rPr lang="en-US" sz="1000" dirty="0" smtClean="0"/>
              <a:t>, Alexander </a:t>
            </a:r>
            <a:r>
              <a:rPr lang="en-US" sz="1000" dirty="0" err="1" smtClean="0"/>
              <a:t>Moibenko</a:t>
            </a:r>
            <a:r>
              <a:rPr lang="en-US" sz="1000" dirty="0" smtClean="0"/>
              <a:t>, Gene </a:t>
            </a:r>
            <a:r>
              <a:rPr lang="en-US" sz="1000" dirty="0" err="1" smtClean="0"/>
              <a:t>Oleynik</a:t>
            </a:r>
            <a:r>
              <a:rPr lang="en-US" sz="1000" dirty="0" smtClean="0"/>
              <a:t>, </a:t>
            </a:r>
            <a:r>
              <a:rPr lang="en-US" sz="1000" dirty="0" err="1" smtClean="0"/>
              <a:t>Timur</a:t>
            </a:r>
            <a:r>
              <a:rPr lang="en-US" sz="1000" dirty="0" smtClean="0"/>
              <a:t> </a:t>
            </a:r>
            <a:r>
              <a:rPr lang="en-US" sz="1000" dirty="0" err="1" smtClean="0"/>
              <a:t>Perelmutov</a:t>
            </a:r>
            <a:r>
              <a:rPr lang="en-US" sz="1000" dirty="0" smtClean="0"/>
              <a:t>, Vladimir </a:t>
            </a:r>
            <a:r>
              <a:rPr lang="en-US" sz="1000" dirty="0" err="1" smtClean="0"/>
              <a:t>Podstavkov</a:t>
            </a:r>
            <a:r>
              <a:rPr lang="en-US" sz="1000" dirty="0" smtClean="0"/>
              <a:t>, </a:t>
            </a:r>
            <a:r>
              <a:rPr lang="en-US" sz="1000" dirty="0" err="1" smtClean="0"/>
              <a:t>Neha</a:t>
            </a:r>
            <a:r>
              <a:rPr lang="en-US" sz="1000" dirty="0" smtClean="0"/>
              <a:t> Sharma</a:t>
            </a:r>
          </a:p>
          <a:p>
            <a:pPr lvl="1"/>
            <a:r>
              <a:rPr lang="en-US" sz="1000" dirty="0" err="1" smtClean="0"/>
              <a:t>gridPP</a:t>
            </a:r>
            <a:r>
              <a:rPr lang="en-US" sz="1000" dirty="0" smtClean="0"/>
              <a:t> : </a:t>
            </a:r>
            <a:r>
              <a:rPr lang="en-US" sz="1000" dirty="0" err="1" smtClean="0"/>
              <a:t>Greig</a:t>
            </a:r>
            <a:r>
              <a:rPr lang="en-US" sz="1000" dirty="0" smtClean="0"/>
              <a:t> Cowan</a:t>
            </a:r>
          </a:p>
          <a:p>
            <a:pPr lvl="1"/>
            <a:r>
              <a:rPr lang="en-US" sz="1000" dirty="0" smtClean="0"/>
              <a:t>IN2P3 : Jonathan Schaeffer, Lionel Schwarz</a:t>
            </a:r>
          </a:p>
          <a:p>
            <a:pPr lvl="1"/>
            <a:r>
              <a:rPr lang="en-US" sz="1000" dirty="0" err="1" smtClean="0"/>
              <a:t>Quattor</a:t>
            </a:r>
            <a:r>
              <a:rPr lang="en-US" sz="1000" dirty="0" smtClean="0"/>
              <a:t> : </a:t>
            </a:r>
            <a:r>
              <a:rPr lang="en-US" sz="1000" dirty="0" err="1" smtClean="0"/>
              <a:t>Stijn</a:t>
            </a:r>
            <a:r>
              <a:rPr lang="en-US" sz="1000" dirty="0" smtClean="0"/>
              <a:t> De </a:t>
            </a:r>
            <a:r>
              <a:rPr lang="en-US" sz="1000" dirty="0" err="1" smtClean="0"/>
              <a:t>Weirdt</a:t>
            </a:r>
            <a:endParaRPr lang="en-US" sz="1000" dirty="0" smtClean="0"/>
          </a:p>
          <a:p>
            <a:pPr lvl="1"/>
            <a:r>
              <a:rPr lang="en-US" sz="1000" dirty="0" smtClean="0"/>
              <a:t>NDGF : </a:t>
            </a:r>
            <a:r>
              <a:rPr lang="en-US" sz="1000" dirty="0" err="1" smtClean="0"/>
              <a:t>Gerd</a:t>
            </a:r>
            <a:r>
              <a:rPr lang="en-US" sz="1000" dirty="0" smtClean="0"/>
              <a:t> </a:t>
            </a:r>
            <a:r>
              <a:rPr lang="en-US" sz="1000" dirty="0" err="1" smtClean="0"/>
              <a:t>Behrmann</a:t>
            </a:r>
            <a:r>
              <a:rPr lang="en-US" sz="1000" dirty="0" smtClean="0"/>
              <a:t> </a:t>
            </a:r>
          </a:p>
          <a:p>
            <a:pPr lvl="1"/>
            <a:r>
              <a:rPr lang="en-US" sz="1000" dirty="0" smtClean="0"/>
              <a:t>UCSD : James Letts, Terrence Martin, </a:t>
            </a:r>
            <a:r>
              <a:rPr lang="en-US" sz="1000" dirty="0" err="1" smtClean="0"/>
              <a:t>Abhishek</a:t>
            </a:r>
            <a:r>
              <a:rPr lang="en-US" sz="1000" dirty="0" smtClean="0"/>
              <a:t> Singh </a:t>
            </a:r>
            <a:r>
              <a:rPr lang="en-US" sz="1000" dirty="0" err="1" smtClean="0"/>
              <a:t>Rana</a:t>
            </a:r>
            <a:r>
              <a:rPr lang="en-US" sz="1000" dirty="0" smtClean="0"/>
              <a:t>, Frank </a:t>
            </a:r>
            <a:r>
              <a:rPr lang="en-US" sz="1000" dirty="0" err="1" smtClean="0"/>
              <a:t>Wuerthwein</a:t>
            </a:r>
            <a:endParaRPr lang="en-US" sz="1000" dirty="0" smtClean="0"/>
          </a:p>
          <a:p>
            <a:r>
              <a:rPr lang="en-US" sz="1200" dirty="0" smtClean="0"/>
              <a:t>DPM</a:t>
            </a:r>
          </a:p>
          <a:p>
            <a:pPr lvl="1"/>
            <a:r>
              <a:rPr lang="en-US" sz="1000" dirty="0" smtClean="0"/>
              <a:t>CERN : Lana </a:t>
            </a:r>
            <a:r>
              <a:rPr lang="en-US" sz="1000" dirty="0" err="1" smtClean="0"/>
              <a:t>Abadie</a:t>
            </a:r>
            <a:r>
              <a:rPr lang="en-US" sz="1000" dirty="0" smtClean="0"/>
              <a:t>, Jean-Philippe Baud, </a:t>
            </a:r>
            <a:r>
              <a:rPr lang="en-US" sz="1000" dirty="0" err="1" smtClean="0"/>
              <a:t>Akos</a:t>
            </a:r>
            <a:r>
              <a:rPr lang="en-US" sz="1000" dirty="0" smtClean="0"/>
              <a:t> </a:t>
            </a:r>
            <a:r>
              <a:rPr lang="en-US" sz="1000" dirty="0" err="1" smtClean="0"/>
              <a:t>Frohner</a:t>
            </a:r>
            <a:r>
              <a:rPr lang="en-US" sz="1000" dirty="0" smtClean="0"/>
              <a:t>, Sophie Lemaitre , Maarten </a:t>
            </a:r>
            <a:r>
              <a:rPr lang="en-US" sz="1000" dirty="0" err="1" smtClean="0"/>
              <a:t>Litmaath</a:t>
            </a:r>
            <a:r>
              <a:rPr lang="en-US" sz="1000" dirty="0" smtClean="0"/>
              <a:t> , </a:t>
            </a:r>
            <a:r>
              <a:rPr lang="en-US" sz="1000" dirty="0" err="1" smtClean="0"/>
              <a:t>Remi</a:t>
            </a:r>
            <a:r>
              <a:rPr lang="en-US" sz="1000" dirty="0" smtClean="0"/>
              <a:t> </a:t>
            </a:r>
            <a:r>
              <a:rPr lang="en-US" sz="1000" dirty="0" err="1" smtClean="0"/>
              <a:t>Mollon</a:t>
            </a:r>
            <a:r>
              <a:rPr lang="en-US" sz="1000" dirty="0" smtClean="0"/>
              <a:t>, David Smith </a:t>
            </a:r>
          </a:p>
          <a:p>
            <a:pPr lvl="1"/>
            <a:r>
              <a:rPr lang="en-US" sz="1000" dirty="0" smtClean="0"/>
              <a:t>LAL-</a:t>
            </a:r>
            <a:r>
              <a:rPr lang="en-US" sz="1000" dirty="0" err="1" smtClean="0"/>
              <a:t>Orsay</a:t>
            </a:r>
            <a:r>
              <a:rPr lang="en-US" sz="1000" dirty="0" smtClean="0"/>
              <a:t> : Gilbert </a:t>
            </a:r>
            <a:r>
              <a:rPr lang="en-US" sz="1000" dirty="0" err="1" smtClean="0"/>
              <a:t>Grosdidier</a:t>
            </a:r>
            <a:endParaRPr lang="en-US" sz="1000" dirty="0" smtClean="0"/>
          </a:p>
          <a:p>
            <a:r>
              <a:rPr lang="en-US" sz="1200" dirty="0" err="1" smtClean="0"/>
              <a:t>StoRM</a:t>
            </a:r>
            <a:endParaRPr lang="en-US" sz="1200" dirty="0" smtClean="0"/>
          </a:p>
          <a:p>
            <a:pPr lvl="1"/>
            <a:r>
              <a:rPr lang="en-US" sz="1000" dirty="0" smtClean="0"/>
              <a:t>CNAF : Luca </a:t>
            </a:r>
            <a:r>
              <a:rPr lang="en-US" sz="1000" dirty="0" err="1" smtClean="0"/>
              <a:t>Dell'Agnello</a:t>
            </a:r>
            <a:r>
              <a:rPr lang="en-US" sz="1000" dirty="0" smtClean="0"/>
              <a:t>, Luca </a:t>
            </a:r>
            <a:r>
              <a:rPr lang="en-US" sz="1000" dirty="0" err="1" smtClean="0"/>
              <a:t>Magnoni</a:t>
            </a:r>
            <a:r>
              <a:rPr lang="en-US" sz="1000" dirty="0" smtClean="0"/>
              <a:t>, </a:t>
            </a:r>
            <a:r>
              <a:rPr lang="en-US" sz="1000" dirty="0" err="1" smtClean="0"/>
              <a:t>Elisabetta</a:t>
            </a:r>
            <a:r>
              <a:rPr lang="en-US" sz="1000" dirty="0" smtClean="0"/>
              <a:t> </a:t>
            </a:r>
            <a:r>
              <a:rPr lang="en-US" sz="1000" dirty="0" err="1" smtClean="0"/>
              <a:t>Ronchieri</a:t>
            </a:r>
            <a:r>
              <a:rPr lang="en-US" sz="1000" dirty="0" smtClean="0"/>
              <a:t> , </a:t>
            </a:r>
            <a:r>
              <a:rPr lang="en-US" sz="1000" dirty="0" err="1" smtClean="0"/>
              <a:t>Riccardo</a:t>
            </a:r>
            <a:r>
              <a:rPr lang="en-US" sz="1000" dirty="0" smtClean="0"/>
              <a:t> </a:t>
            </a:r>
            <a:r>
              <a:rPr lang="en-US" sz="1000" dirty="0" err="1" smtClean="0"/>
              <a:t>Zappi</a:t>
            </a:r>
            <a:r>
              <a:rPr lang="en-US" sz="1000" dirty="0" smtClean="0"/>
              <a:t> </a:t>
            </a:r>
          </a:p>
          <a:p>
            <a:pPr lvl="1"/>
            <a:r>
              <a:rPr lang="en-US" sz="1000" dirty="0" err="1" smtClean="0"/>
              <a:t>LHCb</a:t>
            </a:r>
            <a:r>
              <a:rPr lang="en-US" sz="1000" dirty="0" smtClean="0"/>
              <a:t> : </a:t>
            </a:r>
            <a:r>
              <a:rPr lang="en-US" sz="1000" dirty="0" err="1" smtClean="0"/>
              <a:t>Vincenzo</a:t>
            </a:r>
            <a:r>
              <a:rPr lang="en-US" sz="1000" dirty="0" smtClean="0"/>
              <a:t> </a:t>
            </a:r>
            <a:r>
              <a:rPr lang="en-US" sz="1000" dirty="0" err="1" smtClean="0"/>
              <a:t>Vagnoni</a:t>
            </a:r>
            <a:endParaRPr lang="en-US" sz="1000" dirty="0" smtClean="0"/>
          </a:p>
          <a:p>
            <a:r>
              <a:rPr lang="en-US" sz="1200" dirty="0" smtClean="0"/>
              <a:t>SRM/</a:t>
            </a:r>
            <a:r>
              <a:rPr lang="en-US" sz="1200" dirty="0" err="1" smtClean="0"/>
              <a:t>iRODS</a:t>
            </a:r>
            <a:r>
              <a:rPr lang="en-US" sz="1200" dirty="0" smtClean="0"/>
              <a:t>-SRB</a:t>
            </a:r>
          </a:p>
          <a:p>
            <a:pPr lvl="1"/>
            <a:r>
              <a:rPr lang="en-US" sz="1000" dirty="0" smtClean="0"/>
              <a:t>SINICA : </a:t>
            </a:r>
            <a:r>
              <a:rPr lang="en-US" sz="1000" dirty="0" err="1" smtClean="0"/>
              <a:t>HsinYen</a:t>
            </a:r>
            <a:r>
              <a:rPr lang="en-US" sz="1000" dirty="0" smtClean="0"/>
              <a:t> Chen, Ethan Lin, Simon Lin, </a:t>
            </a:r>
            <a:r>
              <a:rPr lang="en-US" sz="1000" dirty="0" err="1" smtClean="0"/>
              <a:t>FuMing</a:t>
            </a:r>
            <a:r>
              <a:rPr lang="en-US" sz="1000" dirty="0" smtClean="0"/>
              <a:t> Tsai, </a:t>
            </a:r>
            <a:r>
              <a:rPr lang="en-US" sz="1000" dirty="0" err="1" smtClean="0"/>
              <a:t>WeiLong</a:t>
            </a:r>
            <a:r>
              <a:rPr lang="en-US" sz="1000" dirty="0" smtClean="0"/>
              <a:t> </a:t>
            </a:r>
            <a:r>
              <a:rPr lang="en-US" sz="1000" dirty="0" err="1" smtClean="0"/>
              <a:t>Ueng</a:t>
            </a:r>
            <a:r>
              <a:rPr lang="en-US" sz="1000" dirty="0" smtClean="0"/>
              <a:t>, Eric Yen</a:t>
            </a:r>
          </a:p>
          <a:p>
            <a:r>
              <a:rPr lang="en-US" sz="1200" dirty="0" smtClean="0"/>
              <a:t>SRB/</a:t>
            </a:r>
            <a:r>
              <a:rPr lang="en-US" sz="1200" dirty="0" err="1" smtClean="0"/>
              <a:t>GridFTP</a:t>
            </a:r>
            <a:endParaRPr lang="en-US" sz="1200" dirty="0" smtClean="0"/>
          </a:p>
          <a:p>
            <a:pPr lvl="1"/>
            <a:r>
              <a:rPr lang="en-US" sz="1000" dirty="0" smtClean="0"/>
              <a:t>RAL : Jens Jensen (RAL), Matt Hodges (RAL), Derek Ross (RAL)</a:t>
            </a:r>
          </a:p>
          <a:p>
            <a:pPr lvl="1"/>
            <a:r>
              <a:rPr lang="en-US" sz="1000" dirty="0" err="1" smtClean="0"/>
              <a:t>Daresbury</a:t>
            </a:r>
            <a:r>
              <a:rPr lang="en-US" sz="1000" dirty="0" smtClean="0"/>
              <a:t> lab : Roger Downing</a:t>
            </a:r>
            <a:endParaRPr lang="en-US" sz="1000" dirty="0"/>
          </a:p>
        </p:txBody>
      </p:sp>
      <p:sp>
        <p:nvSpPr>
          <p:cNvPr id="4" name="TextBox 3"/>
          <p:cNvSpPr txBox="1"/>
          <p:nvPr/>
        </p:nvSpPr>
        <p:spPr>
          <a:xfrm>
            <a:off x="7448356" y="1066800"/>
            <a:ext cx="1390844" cy="230832"/>
          </a:xfrm>
          <a:prstGeom prst="rect">
            <a:avLst/>
          </a:prstGeom>
          <a:noFill/>
        </p:spPr>
        <p:txBody>
          <a:bodyPr wrap="none" rtlCol="0">
            <a:spAutoFit/>
          </a:bodyPr>
          <a:lstStyle/>
          <a:p>
            <a:r>
              <a:rPr lang="en-US" sz="900" dirty="0" smtClean="0">
                <a:solidFill>
                  <a:schemeClr val="accent4"/>
                </a:solidFill>
                <a:latin typeface="Verdana"/>
                <a:cs typeface="Verdana"/>
              </a:rPr>
              <a:t>In alphabetical order</a:t>
            </a:r>
            <a:endParaRPr lang="en-US" sz="900" dirty="0">
              <a:solidFill>
                <a:schemeClr val="accent4"/>
              </a:solidFill>
              <a:latin typeface="Verdana"/>
              <a:cs typeface="Verdan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dirty="0" smtClean="0"/>
              <a:t>Summary and Current Status</a:t>
            </a:r>
            <a:endParaRPr lang="en-US" dirty="0"/>
          </a:p>
        </p:txBody>
      </p:sp>
      <p:sp>
        <p:nvSpPr>
          <p:cNvPr id="224259" name="Rectangle 3"/>
          <p:cNvSpPr>
            <a:spLocks noGrp="1" noChangeArrowheads="1"/>
          </p:cNvSpPr>
          <p:nvPr>
            <p:ph type="body" idx="1"/>
          </p:nvPr>
        </p:nvSpPr>
        <p:spPr/>
        <p:txBody>
          <a:bodyPr/>
          <a:lstStyle/>
          <a:p>
            <a:pPr>
              <a:lnSpc>
                <a:spcPct val="75000"/>
              </a:lnSpc>
            </a:pPr>
            <a:r>
              <a:rPr lang="en-US" sz="2400" dirty="0">
                <a:effectLst/>
              </a:rPr>
              <a:t>Storage Resource Management – essential for </a:t>
            </a:r>
            <a:r>
              <a:rPr lang="en-US" sz="2400" dirty="0" smtClean="0">
                <a:effectLst/>
              </a:rPr>
              <a:t>Grid</a:t>
            </a:r>
          </a:p>
          <a:p>
            <a:pPr lvl="1">
              <a:lnSpc>
                <a:spcPct val="75000"/>
              </a:lnSpc>
            </a:pPr>
            <a:r>
              <a:rPr lang="en-US" sz="2000" dirty="0" smtClean="0"/>
              <a:t>OGF Standard GFD.129  (Apr. 15, 2008)</a:t>
            </a:r>
            <a:endParaRPr lang="en-US" sz="2000" dirty="0" smtClean="0">
              <a:effectLst/>
            </a:endParaRPr>
          </a:p>
          <a:p>
            <a:pPr>
              <a:lnSpc>
                <a:spcPct val="75000"/>
              </a:lnSpc>
            </a:pPr>
            <a:r>
              <a:rPr lang="en-US" sz="2400" dirty="0" smtClean="0">
                <a:effectLst/>
              </a:rPr>
              <a:t>Multiple </a:t>
            </a:r>
            <a:r>
              <a:rPr lang="en-US" sz="2400" dirty="0">
                <a:effectLst/>
              </a:rPr>
              <a:t>implementations interoperate</a:t>
            </a:r>
          </a:p>
          <a:p>
            <a:pPr lvl="1">
              <a:lnSpc>
                <a:spcPct val="75000"/>
              </a:lnSpc>
            </a:pPr>
            <a:r>
              <a:rPr lang="en-US" sz="2000" dirty="0"/>
              <a:t>Permit special purpose implementations for unique products</a:t>
            </a:r>
          </a:p>
          <a:p>
            <a:pPr lvl="1">
              <a:lnSpc>
                <a:spcPct val="75000"/>
              </a:lnSpc>
            </a:pPr>
            <a:r>
              <a:rPr lang="en-US" sz="2000" dirty="0"/>
              <a:t>Permits interchanging one SRM product by another</a:t>
            </a:r>
          </a:p>
          <a:p>
            <a:pPr>
              <a:lnSpc>
                <a:spcPct val="75000"/>
              </a:lnSpc>
            </a:pPr>
            <a:r>
              <a:rPr lang="en-US" sz="2400" dirty="0">
                <a:effectLst/>
              </a:rPr>
              <a:t>Multiple SRM implementations exist and are in production use</a:t>
            </a:r>
          </a:p>
          <a:p>
            <a:pPr lvl="1">
              <a:lnSpc>
                <a:spcPct val="75000"/>
              </a:lnSpc>
            </a:pPr>
            <a:r>
              <a:rPr lang="en-US" sz="2000" dirty="0"/>
              <a:t>Particle Physics Data Grids</a:t>
            </a:r>
            <a:endParaRPr lang="en-US" sz="2000" dirty="0" smtClean="0"/>
          </a:p>
          <a:p>
            <a:pPr lvl="2">
              <a:lnSpc>
                <a:spcPct val="75000"/>
              </a:lnSpc>
            </a:pPr>
            <a:r>
              <a:rPr lang="en-US" sz="1800" dirty="0" smtClean="0"/>
              <a:t>WLCG, EGEE</a:t>
            </a:r>
            <a:r>
              <a:rPr lang="en-US" sz="1800" dirty="0"/>
              <a:t>, </a:t>
            </a:r>
            <a:r>
              <a:rPr lang="en-US" sz="1800" dirty="0" smtClean="0"/>
              <a:t>OSG, …</a:t>
            </a:r>
            <a:endParaRPr lang="en-US" sz="1800" dirty="0"/>
          </a:p>
          <a:p>
            <a:pPr lvl="1">
              <a:lnSpc>
                <a:spcPct val="75000"/>
              </a:lnSpc>
            </a:pPr>
            <a:r>
              <a:rPr lang="en-US" sz="2000" dirty="0"/>
              <a:t>Earth System Grid</a:t>
            </a:r>
          </a:p>
          <a:p>
            <a:pPr lvl="1">
              <a:lnSpc>
                <a:spcPct val="75000"/>
              </a:lnSpc>
            </a:pPr>
            <a:r>
              <a:rPr lang="en-US" sz="2000" dirty="0" smtClean="0"/>
              <a:t>More </a:t>
            </a:r>
            <a:r>
              <a:rPr lang="en-US" sz="2000" dirty="0"/>
              <a:t>coming </a:t>
            </a:r>
            <a:r>
              <a:rPr lang="en-US" sz="2000" dirty="0" smtClean="0"/>
              <a:t>…</a:t>
            </a:r>
          </a:p>
          <a:p>
            <a:pPr lvl="2">
              <a:lnSpc>
                <a:spcPct val="75000"/>
              </a:lnSpc>
            </a:pPr>
            <a:r>
              <a:rPr lang="en-US" sz="1600" dirty="0" smtClean="0"/>
              <a:t>Combustion, Fusion applications</a:t>
            </a:r>
          </a:p>
          <a:p>
            <a:pPr lvl="2">
              <a:lnSpc>
                <a:spcPct val="75000"/>
              </a:lnSpc>
            </a:pPr>
            <a:r>
              <a:rPr lang="en-US" sz="1600" dirty="0" smtClean="0"/>
              <a:t>Structural biology, medicine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defRPr/>
            </a:pPr>
            <a:r>
              <a:rPr lang="en-US" dirty="0"/>
              <a:t>Documents and Support</a:t>
            </a:r>
          </a:p>
        </p:txBody>
      </p:sp>
      <p:sp>
        <p:nvSpPr>
          <p:cNvPr id="74755" name="Rectangle 3"/>
          <p:cNvSpPr>
            <a:spLocks noGrp="1" noChangeArrowheads="1"/>
          </p:cNvSpPr>
          <p:nvPr>
            <p:ph type="body" idx="1"/>
          </p:nvPr>
        </p:nvSpPr>
        <p:spPr>
          <a:xfrm>
            <a:off x="457200" y="1066800"/>
            <a:ext cx="8229600" cy="3276600"/>
          </a:xfrm>
        </p:spPr>
        <p:txBody>
          <a:bodyPr/>
          <a:lstStyle/>
          <a:p>
            <a:pPr>
              <a:defRPr/>
            </a:pPr>
            <a:r>
              <a:rPr lang="en-US" sz="2000" dirty="0" smtClean="0">
                <a:effectLst/>
              </a:rPr>
              <a:t>SRM </a:t>
            </a:r>
            <a:r>
              <a:rPr lang="en-US" sz="2000" dirty="0">
                <a:effectLst/>
              </a:rPr>
              <a:t>Collaboration and SRM Specifications</a:t>
            </a:r>
          </a:p>
          <a:p>
            <a:pPr lvl="1">
              <a:defRPr/>
            </a:pPr>
            <a:r>
              <a:rPr lang="en-US" sz="1800" dirty="0"/>
              <a:t>http://sdm.lbl.gov/srm-wg</a:t>
            </a:r>
          </a:p>
          <a:p>
            <a:pPr lvl="1">
              <a:defRPr/>
            </a:pPr>
            <a:r>
              <a:rPr lang="en-US" sz="1800" dirty="0" smtClean="0"/>
              <a:t>Developer’s mailing list: srm-devel@fnal.gov</a:t>
            </a:r>
          </a:p>
          <a:p>
            <a:pPr>
              <a:defRPr/>
            </a:pPr>
            <a:r>
              <a:rPr lang="en-US" sz="1400" dirty="0" err="1" smtClean="0">
                <a:effectLst/>
              </a:rPr>
              <a:t>BeStMan</a:t>
            </a:r>
            <a:r>
              <a:rPr lang="en-US" sz="1400" dirty="0" smtClean="0">
                <a:effectLst/>
              </a:rPr>
              <a:t> (Berkeley Storage Manager) : </a:t>
            </a:r>
            <a:r>
              <a:rPr lang="en-US" sz="1200" dirty="0" smtClean="0">
                <a:solidFill>
                  <a:srgbClr val="006B61"/>
                </a:solidFill>
                <a:effectLst/>
              </a:rPr>
              <a:t>http://datagrid.lbl.gov/bestman</a:t>
            </a:r>
          </a:p>
          <a:p>
            <a:pPr>
              <a:defRPr/>
            </a:pPr>
            <a:r>
              <a:rPr lang="en-US" sz="1400" dirty="0" smtClean="0">
                <a:effectLst/>
              </a:rPr>
              <a:t>CASTOR (CERN Advanced </a:t>
            </a:r>
            <a:r>
              <a:rPr lang="en-US" sz="1400" dirty="0" err="1" smtClean="0">
                <a:effectLst/>
              </a:rPr>
              <a:t>STORage</a:t>
            </a:r>
            <a:r>
              <a:rPr lang="en-US" sz="1400" dirty="0" smtClean="0">
                <a:effectLst/>
              </a:rPr>
              <a:t> manager) : </a:t>
            </a:r>
            <a:r>
              <a:rPr lang="en-US" sz="1200" dirty="0" smtClean="0">
                <a:solidFill>
                  <a:srgbClr val="006B61"/>
                </a:solidFill>
                <a:effectLst/>
              </a:rPr>
              <a:t>http://www.cern.ch/castor</a:t>
            </a:r>
            <a:endParaRPr lang="en-US" sz="1400" dirty="0" smtClean="0">
              <a:solidFill>
                <a:srgbClr val="006B61"/>
              </a:solidFill>
              <a:effectLst/>
            </a:endParaRPr>
          </a:p>
          <a:p>
            <a:pPr>
              <a:defRPr/>
            </a:pPr>
            <a:r>
              <a:rPr lang="en-US" sz="1600" dirty="0" err="1" smtClean="0">
                <a:effectLst/>
              </a:rPr>
              <a:t>dCache</a:t>
            </a:r>
            <a:r>
              <a:rPr lang="en-US" sz="1600" dirty="0" smtClean="0">
                <a:effectLst/>
              </a:rPr>
              <a:t> : </a:t>
            </a:r>
            <a:r>
              <a:rPr lang="en-US" sz="1200" dirty="0" smtClean="0">
                <a:solidFill>
                  <a:srgbClr val="006B61"/>
                </a:solidFill>
                <a:effectLst/>
              </a:rPr>
              <a:t>http://www.dcache.org</a:t>
            </a:r>
          </a:p>
          <a:p>
            <a:pPr>
              <a:defRPr/>
            </a:pPr>
            <a:r>
              <a:rPr lang="en-US" sz="1400" dirty="0" smtClean="0">
                <a:effectLst/>
              </a:rPr>
              <a:t>DPM (Disk Pool Manager) :  </a:t>
            </a:r>
            <a:r>
              <a:rPr lang="en-US" sz="1200" dirty="0" smtClean="0">
                <a:solidFill>
                  <a:srgbClr val="006B61"/>
                </a:solidFill>
                <a:effectLst/>
              </a:rPr>
              <a:t>https://twiki.cern.ch/twiki/bin/view/LCG/DpmInformation</a:t>
            </a:r>
          </a:p>
          <a:p>
            <a:pPr>
              <a:defRPr/>
            </a:pPr>
            <a:r>
              <a:rPr lang="en-US" sz="1400" dirty="0" err="1" smtClean="0">
                <a:effectLst/>
              </a:rPr>
              <a:t>StoRM</a:t>
            </a:r>
            <a:r>
              <a:rPr lang="en-US" sz="1400" dirty="0" smtClean="0">
                <a:effectLst/>
              </a:rPr>
              <a:t> (Storage Resource Manager) : </a:t>
            </a:r>
            <a:r>
              <a:rPr lang="en-US" sz="1200" dirty="0" smtClean="0">
                <a:solidFill>
                  <a:srgbClr val="006B61"/>
                </a:solidFill>
                <a:effectLst/>
              </a:rPr>
              <a:t>http://storm.forge.cnaf.infn.it</a:t>
            </a:r>
          </a:p>
          <a:p>
            <a:pPr>
              <a:defRPr/>
            </a:pPr>
            <a:r>
              <a:rPr lang="en-US" sz="1600" dirty="0" smtClean="0">
                <a:effectLst/>
              </a:rPr>
              <a:t>SRM-SRB : </a:t>
            </a:r>
            <a:r>
              <a:rPr lang="en-US" sz="1200" dirty="0" smtClean="0">
                <a:solidFill>
                  <a:srgbClr val="006B61"/>
                </a:solidFill>
                <a:effectLst/>
              </a:rPr>
              <a:t>http://lists.grid.sinica.edu.tw/apwiki/SRM-SRB</a:t>
            </a:r>
            <a:br>
              <a:rPr lang="en-US" sz="1200" dirty="0" smtClean="0">
                <a:solidFill>
                  <a:srgbClr val="006B61"/>
                </a:solidFill>
                <a:effectLst/>
              </a:rPr>
            </a:br>
            <a:endParaRPr lang="en-US" sz="1200" dirty="0" smtClean="0">
              <a:solidFill>
                <a:srgbClr val="006B61"/>
              </a:solidFill>
              <a:effectLst/>
            </a:endParaRPr>
          </a:p>
          <a:p>
            <a:pPr>
              <a:defRPr/>
            </a:pPr>
            <a:r>
              <a:rPr lang="en-US" sz="2000" dirty="0" smtClean="0">
                <a:effectLst/>
              </a:rPr>
              <a:t>Other info : srm@lbl.gov</a:t>
            </a:r>
            <a:endParaRPr lang="en-US" sz="1800" dirty="0">
              <a:effectLst/>
            </a:endParaRPr>
          </a:p>
        </p:txBody>
      </p:sp>
      <p:grpSp>
        <p:nvGrpSpPr>
          <p:cNvPr id="81" name="Group 80"/>
          <p:cNvGrpSpPr/>
          <p:nvPr/>
        </p:nvGrpSpPr>
        <p:grpSpPr>
          <a:xfrm>
            <a:off x="549117" y="4274820"/>
            <a:ext cx="7985283" cy="2125980"/>
            <a:chOff x="549117" y="4274820"/>
            <a:chExt cx="7985283" cy="2125980"/>
          </a:xfrm>
        </p:grpSpPr>
        <p:pic>
          <p:nvPicPr>
            <p:cNvPr id="46" name="Picture 7" descr="osg-logo"/>
            <p:cNvPicPr>
              <a:picLocks noChangeAspect="1" noChangeArrowheads="1"/>
            </p:cNvPicPr>
            <p:nvPr/>
          </p:nvPicPr>
          <p:blipFill>
            <a:blip r:embed="rId4"/>
            <a:srcRect/>
            <a:stretch>
              <a:fillRect/>
            </a:stretch>
          </p:blipFill>
          <p:spPr bwMode="auto">
            <a:xfrm>
              <a:off x="6523925" y="5935742"/>
              <a:ext cx="730602" cy="375903"/>
            </a:xfrm>
            <a:prstGeom prst="rect">
              <a:avLst/>
            </a:prstGeom>
            <a:noFill/>
            <a:ln w="9525">
              <a:noFill/>
              <a:miter lim="800000"/>
              <a:headEnd/>
              <a:tailEnd/>
            </a:ln>
          </p:spPr>
        </p:pic>
        <p:pic>
          <p:nvPicPr>
            <p:cNvPr id="47" name="Picture 8" descr="E-Science logo RGB"/>
            <p:cNvPicPr>
              <a:picLocks noChangeAspect="1" noChangeArrowheads="1"/>
            </p:cNvPicPr>
            <p:nvPr/>
          </p:nvPicPr>
          <p:blipFill>
            <a:blip r:embed="rId5"/>
            <a:srcRect/>
            <a:stretch>
              <a:fillRect/>
            </a:stretch>
          </p:blipFill>
          <p:spPr bwMode="auto">
            <a:xfrm>
              <a:off x="3344874" y="6057543"/>
              <a:ext cx="967811" cy="222602"/>
            </a:xfrm>
            <a:prstGeom prst="rect">
              <a:avLst/>
            </a:prstGeom>
            <a:noFill/>
            <a:ln w="9525">
              <a:noFill/>
              <a:miter lim="800000"/>
              <a:headEnd/>
              <a:tailEnd/>
            </a:ln>
          </p:spPr>
        </p:pic>
        <p:pic>
          <p:nvPicPr>
            <p:cNvPr id="48" name="Picture 10" descr="starLogoMenu"/>
            <p:cNvPicPr>
              <a:picLocks noChangeAspect="1" noChangeArrowheads="1"/>
            </p:cNvPicPr>
            <p:nvPr/>
          </p:nvPicPr>
          <p:blipFill>
            <a:blip r:embed="rId6"/>
            <a:srcRect/>
            <a:stretch>
              <a:fillRect/>
            </a:stretch>
          </p:blipFill>
          <p:spPr bwMode="auto">
            <a:xfrm>
              <a:off x="7208442" y="5941946"/>
              <a:ext cx="512371" cy="337053"/>
            </a:xfrm>
            <a:prstGeom prst="rect">
              <a:avLst/>
            </a:prstGeom>
            <a:noFill/>
            <a:ln w="9525">
              <a:noFill/>
              <a:miter lim="800000"/>
              <a:headEnd/>
              <a:tailEnd/>
            </a:ln>
          </p:spPr>
        </p:pic>
        <p:pic>
          <p:nvPicPr>
            <p:cNvPr id="49" name="Picture 16" descr="LCGlogo"/>
            <p:cNvPicPr>
              <a:picLocks noChangeAspect="1" noChangeArrowheads="1"/>
            </p:cNvPicPr>
            <p:nvPr/>
          </p:nvPicPr>
          <p:blipFill>
            <a:blip r:embed="rId7"/>
            <a:srcRect/>
            <a:stretch>
              <a:fillRect/>
            </a:stretch>
          </p:blipFill>
          <p:spPr bwMode="auto">
            <a:xfrm>
              <a:off x="5529363" y="5935742"/>
              <a:ext cx="455440" cy="403203"/>
            </a:xfrm>
            <a:prstGeom prst="rect">
              <a:avLst/>
            </a:prstGeom>
            <a:noFill/>
            <a:ln w="9525">
              <a:noFill/>
              <a:miter lim="800000"/>
              <a:headEnd/>
              <a:tailEnd/>
            </a:ln>
          </p:spPr>
        </p:pic>
        <p:pic>
          <p:nvPicPr>
            <p:cNvPr id="50" name="Picture 17" descr="CCLRC150"/>
            <p:cNvPicPr>
              <a:picLocks noChangeAspect="1" noChangeArrowheads="1"/>
            </p:cNvPicPr>
            <p:nvPr/>
          </p:nvPicPr>
          <p:blipFill>
            <a:blip r:embed="rId8"/>
            <a:srcRect/>
            <a:stretch>
              <a:fillRect/>
            </a:stretch>
          </p:blipFill>
          <p:spPr bwMode="auto">
            <a:xfrm>
              <a:off x="3939540" y="4939189"/>
              <a:ext cx="683161" cy="249902"/>
            </a:xfrm>
            <a:prstGeom prst="rect">
              <a:avLst/>
            </a:prstGeom>
            <a:noFill/>
            <a:ln w="9525">
              <a:noFill/>
              <a:miter lim="800000"/>
              <a:headEnd/>
              <a:tailEnd/>
            </a:ln>
          </p:spPr>
        </p:pic>
        <p:pic>
          <p:nvPicPr>
            <p:cNvPr id="51" name="Picture 18"/>
            <p:cNvPicPr>
              <a:picLocks noChangeArrowheads="1"/>
            </p:cNvPicPr>
            <p:nvPr/>
          </p:nvPicPr>
          <p:blipFill>
            <a:blip r:embed="rId9"/>
            <a:srcRect/>
            <a:stretch>
              <a:fillRect/>
            </a:stretch>
          </p:blipFill>
          <p:spPr bwMode="auto">
            <a:xfrm>
              <a:off x="1395630" y="4820824"/>
              <a:ext cx="740091" cy="453603"/>
            </a:xfrm>
            <a:prstGeom prst="rect">
              <a:avLst/>
            </a:prstGeom>
            <a:noFill/>
            <a:ln w="12700">
              <a:noFill/>
              <a:miter lim="800000"/>
              <a:headEnd/>
              <a:tailEnd/>
            </a:ln>
          </p:spPr>
        </p:pic>
        <p:pic>
          <p:nvPicPr>
            <p:cNvPr id="52" name="Picture 19" descr="logo-StoRM300x90"/>
            <p:cNvPicPr>
              <a:picLocks noChangeAspect="1" noChangeArrowheads="1"/>
            </p:cNvPicPr>
            <p:nvPr/>
          </p:nvPicPr>
          <p:blipFill>
            <a:blip r:embed="rId10"/>
            <a:srcRect/>
            <a:stretch>
              <a:fillRect/>
            </a:stretch>
          </p:blipFill>
          <p:spPr bwMode="auto">
            <a:xfrm>
              <a:off x="4852739" y="4407694"/>
              <a:ext cx="1007041" cy="265748"/>
            </a:xfrm>
            <a:prstGeom prst="rect">
              <a:avLst/>
            </a:prstGeom>
            <a:noFill/>
            <a:ln w="9525">
              <a:noFill/>
              <a:miter lim="800000"/>
              <a:headEnd/>
              <a:tailEnd/>
            </a:ln>
          </p:spPr>
        </p:pic>
        <p:pic>
          <p:nvPicPr>
            <p:cNvPr id="53" name="Picture 20" descr="ICTP_logo_100x100"/>
            <p:cNvPicPr>
              <a:picLocks noChangeAspect="1" noChangeArrowheads="1"/>
            </p:cNvPicPr>
            <p:nvPr/>
          </p:nvPicPr>
          <p:blipFill>
            <a:blip r:embed="rId11"/>
            <a:srcRect/>
            <a:stretch>
              <a:fillRect/>
            </a:stretch>
          </p:blipFill>
          <p:spPr bwMode="auto">
            <a:xfrm>
              <a:off x="4280388" y="5970106"/>
              <a:ext cx="398510" cy="352802"/>
            </a:xfrm>
            <a:prstGeom prst="rect">
              <a:avLst/>
            </a:prstGeom>
            <a:noFill/>
            <a:ln w="9525">
              <a:noFill/>
              <a:miter lim="800000"/>
              <a:headEnd/>
              <a:tailEnd/>
            </a:ln>
          </p:spPr>
        </p:pic>
        <p:pic>
          <p:nvPicPr>
            <p:cNvPr id="54" name="Picture 21" descr="infn160x120"/>
            <p:cNvPicPr>
              <a:picLocks noChangeAspect="1" noChangeArrowheads="1"/>
            </p:cNvPicPr>
            <p:nvPr/>
          </p:nvPicPr>
          <p:blipFill>
            <a:blip r:embed="rId12"/>
            <a:srcRect/>
            <a:stretch>
              <a:fillRect/>
            </a:stretch>
          </p:blipFill>
          <p:spPr bwMode="auto">
            <a:xfrm>
              <a:off x="2087880" y="5404247"/>
              <a:ext cx="612429" cy="406640"/>
            </a:xfrm>
            <a:prstGeom prst="rect">
              <a:avLst/>
            </a:prstGeom>
            <a:noFill/>
            <a:ln w="9525">
              <a:noFill/>
              <a:miter lim="800000"/>
              <a:headEnd/>
              <a:tailEnd/>
            </a:ln>
          </p:spPr>
        </p:pic>
        <p:pic>
          <p:nvPicPr>
            <p:cNvPr id="55" name="Picture 22" descr="INFNGridLogo193x199"/>
            <p:cNvPicPr>
              <a:picLocks noChangeAspect="1" noChangeArrowheads="1"/>
            </p:cNvPicPr>
            <p:nvPr/>
          </p:nvPicPr>
          <p:blipFill>
            <a:blip r:embed="rId13"/>
            <a:srcRect/>
            <a:stretch>
              <a:fillRect/>
            </a:stretch>
          </p:blipFill>
          <p:spPr bwMode="auto">
            <a:xfrm>
              <a:off x="4726342" y="5961705"/>
              <a:ext cx="386650" cy="352802"/>
            </a:xfrm>
            <a:prstGeom prst="rect">
              <a:avLst/>
            </a:prstGeom>
            <a:noFill/>
            <a:ln w="9525">
              <a:noFill/>
              <a:miter lim="800000"/>
              <a:headEnd/>
              <a:tailEnd/>
            </a:ln>
          </p:spPr>
        </p:pic>
        <p:pic>
          <p:nvPicPr>
            <p:cNvPr id="56" name="Picture 23" descr="logo_egrid_transparent_104x128"/>
            <p:cNvPicPr>
              <a:picLocks noChangeAspect="1" noChangeArrowheads="1"/>
            </p:cNvPicPr>
            <p:nvPr/>
          </p:nvPicPr>
          <p:blipFill>
            <a:blip r:embed="rId14"/>
            <a:srcRect/>
            <a:stretch>
              <a:fillRect/>
            </a:stretch>
          </p:blipFill>
          <p:spPr bwMode="auto">
            <a:xfrm>
              <a:off x="5181782" y="5995306"/>
              <a:ext cx="289395" cy="302402"/>
            </a:xfrm>
            <a:prstGeom prst="rect">
              <a:avLst/>
            </a:prstGeom>
            <a:noFill/>
            <a:ln w="9525">
              <a:noFill/>
              <a:miter lim="800000"/>
              <a:headEnd/>
              <a:tailEnd/>
            </a:ln>
          </p:spPr>
        </p:pic>
        <p:pic>
          <p:nvPicPr>
            <p:cNvPr id="57" name="Picture 24" descr="SC-Banner-small-cmyk"/>
            <p:cNvPicPr>
              <a:picLocks noChangeAspect="1" noChangeArrowheads="1"/>
            </p:cNvPicPr>
            <p:nvPr/>
          </p:nvPicPr>
          <p:blipFill>
            <a:blip r:embed="rId15"/>
            <a:srcRect/>
            <a:stretch>
              <a:fillRect/>
            </a:stretch>
          </p:blipFill>
          <p:spPr bwMode="auto">
            <a:xfrm>
              <a:off x="1837581" y="6068616"/>
              <a:ext cx="845649" cy="244652"/>
            </a:xfrm>
            <a:prstGeom prst="rect">
              <a:avLst/>
            </a:prstGeom>
            <a:noFill/>
            <a:ln w="9525">
              <a:noFill/>
              <a:miter lim="800000"/>
              <a:headEnd/>
              <a:tailEnd/>
            </a:ln>
          </p:spPr>
        </p:pic>
        <p:graphicFrame>
          <p:nvGraphicFramePr>
            <p:cNvPr id="58" name="Object 25"/>
            <p:cNvGraphicFramePr>
              <a:graphicFrameLocks noChangeAspect="1"/>
            </p:cNvGraphicFramePr>
            <p:nvPr/>
          </p:nvGraphicFramePr>
          <p:xfrm>
            <a:off x="1386141" y="4316820"/>
            <a:ext cx="518356" cy="489495"/>
          </p:xfrm>
          <a:graphic>
            <a:graphicData uri="http://schemas.openxmlformats.org/presentationml/2006/ole">
              <p:oleObj spid="_x0000_s35847" name="Visio" r:id="rId16" imgW="3771900" imgH="4025900" progId="">
                <p:embed/>
              </p:oleObj>
            </a:graphicData>
          </a:graphic>
        </p:graphicFrame>
        <p:sp>
          <p:nvSpPr>
            <p:cNvPr id="59" name="Text Box 47"/>
            <p:cNvSpPr txBox="1">
              <a:spLocks noChangeArrowheads="1"/>
            </p:cNvSpPr>
            <p:nvPr/>
          </p:nvSpPr>
          <p:spPr bwMode="auto">
            <a:xfrm>
              <a:off x="789562" y="4423921"/>
              <a:ext cx="681974" cy="268343"/>
            </a:xfrm>
            <a:prstGeom prst="rect">
              <a:avLst/>
            </a:prstGeom>
            <a:noFill/>
            <a:ln w="12700">
              <a:noFill/>
              <a:miter lim="800000"/>
              <a:headEnd/>
              <a:tailEnd/>
            </a:ln>
          </p:spPr>
          <p:txBody>
            <a:bodyPr>
              <a:prstTxWarp prst="textNoShape">
                <a:avLst/>
              </a:prstTxWarp>
              <a:spAutoFit/>
            </a:bodyPr>
            <a:lstStyle/>
            <a:p>
              <a:pPr>
                <a:spcBef>
                  <a:spcPct val="50000"/>
                </a:spcBef>
              </a:pPr>
              <a:r>
                <a:rPr lang="en-US" sz="1400" b="1">
                  <a:solidFill>
                    <a:schemeClr val="tx1"/>
                  </a:solidFill>
                </a:rPr>
                <a:t>SRMs</a:t>
              </a:r>
            </a:p>
          </p:txBody>
        </p:sp>
        <p:sp>
          <p:nvSpPr>
            <p:cNvPr id="60" name="Text Box 48"/>
            <p:cNvSpPr txBox="1">
              <a:spLocks noChangeArrowheads="1"/>
            </p:cNvSpPr>
            <p:nvPr/>
          </p:nvSpPr>
          <p:spPr bwMode="auto">
            <a:xfrm>
              <a:off x="647233" y="4931075"/>
              <a:ext cx="793462" cy="214674"/>
            </a:xfrm>
            <a:prstGeom prst="rect">
              <a:avLst/>
            </a:prstGeom>
            <a:noFill/>
            <a:ln w="12700">
              <a:noFill/>
              <a:miter lim="800000"/>
              <a:headEnd/>
              <a:tailEnd/>
            </a:ln>
          </p:spPr>
          <p:txBody>
            <a:bodyPr>
              <a:prstTxWarp prst="textNoShape">
                <a:avLst/>
              </a:prstTxWarp>
              <a:spAutoFit/>
            </a:bodyPr>
            <a:lstStyle/>
            <a:p>
              <a:pPr>
                <a:spcBef>
                  <a:spcPct val="50000"/>
                </a:spcBef>
              </a:pPr>
              <a:r>
                <a:rPr lang="en-US" sz="1000" b="1">
                  <a:solidFill>
                    <a:schemeClr val="tx1"/>
                  </a:solidFill>
                </a:rPr>
                <a:t>institutions</a:t>
              </a:r>
            </a:p>
          </p:txBody>
        </p:sp>
        <p:sp>
          <p:nvSpPr>
            <p:cNvPr id="61" name="Text Box 49"/>
            <p:cNvSpPr txBox="1">
              <a:spLocks noChangeArrowheads="1"/>
            </p:cNvSpPr>
            <p:nvPr/>
          </p:nvSpPr>
          <p:spPr bwMode="auto">
            <a:xfrm>
              <a:off x="549117" y="6015161"/>
              <a:ext cx="909695" cy="230832"/>
            </a:xfrm>
            <a:prstGeom prst="rect">
              <a:avLst/>
            </a:prstGeom>
            <a:noFill/>
            <a:ln w="12700">
              <a:noFill/>
              <a:miter lim="800000"/>
              <a:headEnd/>
              <a:tailEnd/>
            </a:ln>
          </p:spPr>
          <p:txBody>
            <a:bodyPr>
              <a:prstTxWarp prst="textNoShape">
                <a:avLst/>
              </a:prstTxWarp>
              <a:spAutoFit/>
            </a:bodyPr>
            <a:lstStyle/>
            <a:p>
              <a:pPr>
                <a:spcBef>
                  <a:spcPct val="50000"/>
                </a:spcBef>
              </a:pPr>
              <a:r>
                <a:rPr lang="en-US" sz="900" b="1" dirty="0">
                  <a:solidFill>
                    <a:schemeClr val="tx1"/>
                  </a:solidFill>
                </a:rPr>
                <a:t>organizations</a:t>
              </a:r>
            </a:p>
          </p:txBody>
        </p:sp>
        <p:pic>
          <p:nvPicPr>
            <p:cNvPr id="62" name="Picture 4" descr="D:\Documents\WorkingOn\sc07\dpm_logo.jpg"/>
            <p:cNvPicPr>
              <a:picLocks noChangeAspect="1" noChangeArrowheads="1"/>
            </p:cNvPicPr>
            <p:nvPr/>
          </p:nvPicPr>
          <p:blipFill>
            <a:blip r:embed="rId17"/>
            <a:srcRect/>
            <a:stretch>
              <a:fillRect/>
            </a:stretch>
          </p:blipFill>
          <p:spPr bwMode="auto">
            <a:xfrm>
              <a:off x="3904269" y="4296966"/>
              <a:ext cx="858231" cy="442912"/>
            </a:xfrm>
            <a:prstGeom prst="rect">
              <a:avLst/>
            </a:prstGeom>
            <a:noFill/>
            <a:ln w="9525">
              <a:noFill/>
              <a:miter lim="800000"/>
              <a:headEnd/>
              <a:tailEnd/>
            </a:ln>
          </p:spPr>
        </p:pic>
        <p:pic>
          <p:nvPicPr>
            <p:cNvPr id="63" name="Picture 5" descr="D:\Documents\WorkingOn\sc07\LCG-FR-SansOmbre.gif"/>
            <p:cNvPicPr>
              <a:picLocks noChangeAspect="1" noChangeArrowheads="1"/>
            </p:cNvPicPr>
            <p:nvPr/>
          </p:nvPicPr>
          <p:blipFill>
            <a:blip r:embed="rId18"/>
            <a:srcRect/>
            <a:stretch>
              <a:fillRect/>
            </a:stretch>
          </p:blipFill>
          <p:spPr bwMode="auto">
            <a:xfrm>
              <a:off x="6078088" y="5935742"/>
              <a:ext cx="472576" cy="398621"/>
            </a:xfrm>
            <a:prstGeom prst="rect">
              <a:avLst/>
            </a:prstGeom>
            <a:noFill/>
            <a:ln w="9525">
              <a:noFill/>
              <a:miter lim="800000"/>
              <a:headEnd/>
              <a:tailEnd/>
            </a:ln>
          </p:spPr>
        </p:pic>
        <p:pic>
          <p:nvPicPr>
            <p:cNvPr id="64" name="Picture 6" descr="D:\Documents\WorkingOn\sc07\Logo_CNRS_quadri-BIG-FondBl.gif"/>
            <p:cNvPicPr>
              <a:picLocks noChangeAspect="1" noChangeArrowheads="1"/>
            </p:cNvPicPr>
            <p:nvPr/>
          </p:nvPicPr>
          <p:blipFill>
            <a:blip r:embed="rId19"/>
            <a:srcRect/>
            <a:stretch>
              <a:fillRect/>
            </a:stretch>
          </p:blipFill>
          <p:spPr bwMode="auto">
            <a:xfrm>
              <a:off x="5334000" y="4930921"/>
              <a:ext cx="685904" cy="340452"/>
            </a:xfrm>
            <a:prstGeom prst="rect">
              <a:avLst/>
            </a:prstGeom>
            <a:noFill/>
            <a:ln w="9525">
              <a:noFill/>
              <a:miter lim="800000"/>
              <a:headEnd/>
              <a:tailEnd/>
            </a:ln>
          </p:spPr>
        </p:pic>
        <p:pic>
          <p:nvPicPr>
            <p:cNvPr id="65" name="Picture 7" descr="D:\Documents\WorkingOn\sc07\LogoCouleurcopie.jpg"/>
            <p:cNvPicPr>
              <a:picLocks noChangeAspect="1" noChangeArrowheads="1"/>
            </p:cNvPicPr>
            <p:nvPr/>
          </p:nvPicPr>
          <p:blipFill>
            <a:blip r:embed="rId20"/>
            <a:srcRect/>
            <a:stretch>
              <a:fillRect/>
            </a:stretch>
          </p:blipFill>
          <p:spPr bwMode="auto">
            <a:xfrm>
              <a:off x="3139440" y="4950262"/>
              <a:ext cx="754696" cy="332184"/>
            </a:xfrm>
            <a:prstGeom prst="rect">
              <a:avLst/>
            </a:prstGeom>
            <a:noFill/>
            <a:ln w="9525">
              <a:noFill/>
              <a:miter lim="800000"/>
              <a:headEnd/>
              <a:tailEnd/>
            </a:ln>
          </p:spPr>
        </p:pic>
        <p:pic>
          <p:nvPicPr>
            <p:cNvPr id="66" name="Picture 11" descr="bnl"/>
            <p:cNvPicPr>
              <a:picLocks noChangeAspect="1" noChangeArrowheads="1"/>
            </p:cNvPicPr>
            <p:nvPr/>
          </p:nvPicPr>
          <p:blipFill>
            <a:blip r:embed="rId21"/>
            <a:srcRect/>
            <a:stretch>
              <a:fillRect/>
            </a:stretch>
          </p:blipFill>
          <p:spPr bwMode="auto">
            <a:xfrm>
              <a:off x="2225040" y="4939189"/>
              <a:ext cx="841108" cy="332184"/>
            </a:xfrm>
            <a:prstGeom prst="rect">
              <a:avLst/>
            </a:prstGeom>
            <a:noFill/>
            <a:ln w="9525">
              <a:noFill/>
              <a:miter lim="800000"/>
              <a:headEnd/>
              <a:tailEnd/>
            </a:ln>
          </p:spPr>
        </p:pic>
        <p:pic>
          <p:nvPicPr>
            <p:cNvPr id="67" name="Picture 12" descr="doe"/>
            <p:cNvPicPr>
              <a:picLocks noChangeAspect="1" noChangeArrowheads="1"/>
            </p:cNvPicPr>
            <p:nvPr/>
          </p:nvPicPr>
          <p:blipFill>
            <a:blip r:embed="rId22"/>
            <a:srcRect/>
            <a:stretch>
              <a:fillRect/>
            </a:stretch>
          </p:blipFill>
          <p:spPr bwMode="auto">
            <a:xfrm>
              <a:off x="1357447" y="5935742"/>
              <a:ext cx="480134" cy="465058"/>
            </a:xfrm>
            <a:prstGeom prst="rect">
              <a:avLst/>
            </a:prstGeom>
            <a:noFill/>
            <a:ln w="9525">
              <a:noFill/>
              <a:miter lim="800000"/>
              <a:headEnd/>
              <a:tailEnd/>
            </a:ln>
          </p:spPr>
        </p:pic>
        <p:pic>
          <p:nvPicPr>
            <p:cNvPr id="68" name="Picture 53" descr="egee_bigger"/>
            <p:cNvPicPr>
              <a:picLocks noChangeAspect="1" noChangeArrowheads="1"/>
            </p:cNvPicPr>
            <p:nvPr/>
          </p:nvPicPr>
          <p:blipFill>
            <a:blip r:embed="rId23"/>
            <a:srcRect/>
            <a:stretch>
              <a:fillRect/>
            </a:stretch>
          </p:blipFill>
          <p:spPr bwMode="auto">
            <a:xfrm>
              <a:off x="2704756" y="6090761"/>
              <a:ext cx="694138" cy="166092"/>
            </a:xfrm>
            <a:prstGeom prst="rect">
              <a:avLst/>
            </a:prstGeom>
            <a:noFill/>
            <a:ln w="9525">
              <a:noFill/>
              <a:miter lim="800000"/>
              <a:headEnd/>
              <a:tailEnd/>
            </a:ln>
          </p:spPr>
        </p:pic>
        <p:pic>
          <p:nvPicPr>
            <p:cNvPr id="69" name="Picture 41" descr="D:\Documents\WorkingOn\Untitled-1.jpg"/>
            <p:cNvPicPr>
              <a:picLocks noChangeAspect="1" noChangeArrowheads="1"/>
            </p:cNvPicPr>
            <p:nvPr/>
          </p:nvPicPr>
          <p:blipFill>
            <a:blip r:embed="rId24"/>
            <a:srcRect/>
            <a:stretch>
              <a:fillRect/>
            </a:stretch>
          </p:blipFill>
          <p:spPr bwMode="auto">
            <a:xfrm>
              <a:off x="4979639" y="5337810"/>
              <a:ext cx="537241" cy="465058"/>
            </a:xfrm>
            <a:prstGeom prst="rect">
              <a:avLst/>
            </a:prstGeom>
            <a:noFill/>
            <a:ln w="9525">
              <a:noFill/>
              <a:miter lim="800000"/>
              <a:headEnd/>
              <a:tailEnd/>
            </a:ln>
          </p:spPr>
        </p:pic>
        <p:pic>
          <p:nvPicPr>
            <p:cNvPr id="70" name="Picture 21" descr="D:\Documents\WorkingOn\tt2.gif"/>
            <p:cNvPicPr>
              <a:picLocks noChangeAspect="1" noChangeArrowheads="1"/>
            </p:cNvPicPr>
            <p:nvPr/>
          </p:nvPicPr>
          <p:blipFill>
            <a:blip r:embed="rId25"/>
            <a:srcRect/>
            <a:stretch>
              <a:fillRect/>
            </a:stretch>
          </p:blipFill>
          <p:spPr bwMode="auto">
            <a:xfrm>
              <a:off x="5585437" y="5404247"/>
              <a:ext cx="411503" cy="398620"/>
            </a:xfrm>
            <a:prstGeom prst="rect">
              <a:avLst/>
            </a:prstGeom>
            <a:noFill/>
            <a:ln w="9525">
              <a:noFill/>
              <a:miter lim="800000"/>
              <a:headEnd/>
              <a:tailEnd/>
            </a:ln>
          </p:spPr>
        </p:pic>
        <p:pic>
          <p:nvPicPr>
            <p:cNvPr id="71" name="Picture 22" descr="D:\Documents\WorkingOn\tigre-logo.jpg"/>
            <p:cNvPicPr>
              <a:picLocks noChangeAspect="1" noChangeArrowheads="1"/>
            </p:cNvPicPr>
            <p:nvPr/>
          </p:nvPicPr>
          <p:blipFill>
            <a:blip r:embed="rId26"/>
            <a:srcRect/>
            <a:stretch>
              <a:fillRect/>
            </a:stretch>
          </p:blipFill>
          <p:spPr bwMode="auto">
            <a:xfrm>
              <a:off x="7711391" y="5957888"/>
              <a:ext cx="823009" cy="305457"/>
            </a:xfrm>
            <a:prstGeom prst="rect">
              <a:avLst/>
            </a:prstGeom>
            <a:noFill/>
            <a:ln w="9525">
              <a:noFill/>
              <a:miter lim="800000"/>
              <a:headEnd/>
              <a:tailEnd/>
            </a:ln>
          </p:spPr>
        </p:pic>
        <p:grpSp>
          <p:nvGrpSpPr>
            <p:cNvPr id="72" name="Group 56"/>
            <p:cNvGrpSpPr/>
            <p:nvPr/>
          </p:nvGrpSpPr>
          <p:grpSpPr>
            <a:xfrm>
              <a:off x="5996940" y="4274820"/>
              <a:ext cx="1645920" cy="555801"/>
              <a:chOff x="6031919" y="1371600"/>
              <a:chExt cx="1828800" cy="637478"/>
            </a:xfrm>
          </p:grpSpPr>
          <p:pic>
            <p:nvPicPr>
              <p:cNvPr id="126" name="Picture 125" descr="ASGClogo.gif"/>
              <p:cNvPicPr>
                <a:picLocks noChangeAspect="1"/>
              </p:cNvPicPr>
              <p:nvPr/>
            </p:nvPicPr>
            <p:blipFill>
              <a:blip r:embed="rId27"/>
              <a:stretch>
                <a:fillRect/>
              </a:stretch>
            </p:blipFill>
            <p:spPr>
              <a:xfrm>
                <a:off x="6031919" y="1371600"/>
                <a:ext cx="675409" cy="637478"/>
              </a:xfrm>
              <a:prstGeom prst="rect">
                <a:avLst/>
              </a:prstGeom>
            </p:spPr>
          </p:pic>
          <p:sp>
            <p:nvSpPr>
              <p:cNvPr id="127" name="Rounded Rectangle 126"/>
              <p:cNvSpPr/>
              <p:nvPr/>
            </p:nvSpPr>
            <p:spPr bwMode="auto">
              <a:xfrm>
                <a:off x="6489120" y="1676401"/>
                <a:ext cx="1371599" cy="228600"/>
              </a:xfrm>
              <a:prstGeom prst="roundRect">
                <a:avLst/>
              </a:prstGeom>
              <a:noFill/>
              <a:ln w="12700" cap="flat" cmpd="sng" algn="ctr">
                <a:noFill/>
                <a:prstDash val="solid"/>
                <a:round/>
                <a:headEnd type="none" w="med" len="med"/>
                <a:tailEnd type="none" w="med" len="med"/>
              </a:ln>
              <a:effectLst/>
            </p:spPr>
            <p:txBody>
              <a:bodyPr/>
              <a:lstStyle/>
              <a:p>
                <a:r>
                  <a:rPr lang="en-US" sz="900" b="1" i="1" dirty="0" smtClean="0">
                    <a:solidFill>
                      <a:srgbClr val="660066"/>
                    </a:solidFill>
                    <a:latin typeface="Tahoma"/>
                    <a:cs typeface="Tahoma"/>
                  </a:rPr>
                  <a:t>SRM/</a:t>
                </a:r>
                <a:r>
                  <a:rPr lang="en-US" sz="900" b="1" i="1" dirty="0" err="1" smtClean="0">
                    <a:solidFill>
                      <a:srgbClr val="660066"/>
                    </a:solidFill>
                    <a:latin typeface="Tahoma"/>
                    <a:cs typeface="Tahoma"/>
                  </a:rPr>
                  <a:t>iRODS</a:t>
                </a:r>
                <a:r>
                  <a:rPr lang="en-US" sz="900" b="1" i="1" dirty="0" smtClean="0">
                    <a:solidFill>
                      <a:srgbClr val="660066"/>
                    </a:solidFill>
                    <a:latin typeface="Tahoma"/>
                    <a:cs typeface="Tahoma"/>
                  </a:rPr>
                  <a:t>-SRB</a:t>
                </a:r>
                <a:endParaRPr lang="en-US" sz="900" b="1" i="1" dirty="0">
                  <a:solidFill>
                    <a:srgbClr val="660066"/>
                  </a:solidFill>
                  <a:latin typeface="Tahoma"/>
                  <a:cs typeface="Tahoma"/>
                </a:endParaRPr>
              </a:p>
            </p:txBody>
          </p:sp>
        </p:grpSp>
        <p:pic>
          <p:nvPicPr>
            <p:cNvPr id="73" name="Picture 72" descr="CASTOR_logo_250.png"/>
            <p:cNvPicPr>
              <a:picLocks noChangeAspect="1"/>
            </p:cNvPicPr>
            <p:nvPr/>
          </p:nvPicPr>
          <p:blipFill>
            <a:blip r:embed="rId28"/>
            <a:stretch>
              <a:fillRect/>
            </a:stretch>
          </p:blipFill>
          <p:spPr>
            <a:xfrm>
              <a:off x="2048956" y="4341257"/>
              <a:ext cx="1067624" cy="398621"/>
            </a:xfrm>
            <a:prstGeom prst="rect">
              <a:avLst/>
            </a:prstGeom>
          </p:spPr>
        </p:pic>
        <p:grpSp>
          <p:nvGrpSpPr>
            <p:cNvPr id="74" name="Group 50"/>
            <p:cNvGrpSpPr/>
            <p:nvPr/>
          </p:nvGrpSpPr>
          <p:grpSpPr>
            <a:xfrm>
              <a:off x="3253740" y="4341257"/>
              <a:ext cx="617220" cy="531495"/>
              <a:chOff x="3162300" y="4191000"/>
              <a:chExt cx="685800" cy="609600"/>
            </a:xfrm>
          </p:grpSpPr>
          <p:sp>
            <p:nvSpPr>
              <p:cNvPr id="124" name="Text Box 36"/>
              <p:cNvSpPr txBox="1">
                <a:spLocks noChangeArrowheads="1"/>
              </p:cNvSpPr>
              <p:nvPr/>
            </p:nvSpPr>
            <p:spPr bwMode="auto">
              <a:xfrm>
                <a:off x="3162300" y="4572000"/>
                <a:ext cx="685800" cy="228600"/>
              </a:xfrm>
              <a:prstGeom prst="rect">
                <a:avLst/>
              </a:prstGeom>
              <a:noFill/>
              <a:ln w="12700">
                <a:noFill/>
                <a:miter lim="800000"/>
                <a:headEnd/>
                <a:tailEnd/>
              </a:ln>
            </p:spPr>
            <p:txBody>
              <a:bodyPr wrap="square" lIns="72384" tIns="36192" rIns="72384" bIns="36192">
                <a:prstTxWarp prst="textNoShape">
                  <a:avLst/>
                </a:prstTxWarp>
                <a:spAutoFit/>
              </a:bodyPr>
              <a:lstStyle/>
              <a:p>
                <a:pPr algn="ctr" defTabSz="723900"/>
                <a:r>
                  <a:rPr lang="en-US" sz="1000" b="1" dirty="0" err="1">
                    <a:solidFill>
                      <a:schemeClr val="accent4"/>
                    </a:solidFill>
                    <a:latin typeface="Tahoma"/>
                    <a:cs typeface="Tahoma"/>
                  </a:rPr>
                  <a:t>dCache</a:t>
                </a:r>
                <a:endParaRPr lang="en-US" sz="1000" b="1" dirty="0">
                  <a:solidFill>
                    <a:schemeClr val="accent4"/>
                  </a:solidFill>
                  <a:latin typeface="Tahoma"/>
                  <a:cs typeface="Tahoma"/>
                </a:endParaRPr>
              </a:p>
            </p:txBody>
          </p:sp>
          <p:pic>
            <p:nvPicPr>
              <p:cNvPr id="125" name="Picture 124" descr="dcache-logo.gif"/>
              <p:cNvPicPr>
                <a:picLocks noChangeAspect="1"/>
              </p:cNvPicPr>
              <p:nvPr/>
            </p:nvPicPr>
            <p:blipFill>
              <a:blip r:embed="rId29"/>
              <a:stretch>
                <a:fillRect/>
              </a:stretch>
            </p:blipFill>
            <p:spPr>
              <a:xfrm>
                <a:off x="3200400" y="4191000"/>
                <a:ext cx="609600" cy="435429"/>
              </a:xfrm>
              <a:prstGeom prst="rect">
                <a:avLst/>
              </a:prstGeom>
            </p:spPr>
          </p:pic>
        </p:grpSp>
        <p:pic>
          <p:nvPicPr>
            <p:cNvPr id="75" name="Picture 74" descr="cern-logo.jpg"/>
            <p:cNvPicPr>
              <a:picLocks noChangeAspect="1"/>
            </p:cNvPicPr>
            <p:nvPr/>
          </p:nvPicPr>
          <p:blipFill>
            <a:blip r:embed="rId30"/>
            <a:stretch>
              <a:fillRect/>
            </a:stretch>
          </p:blipFill>
          <p:spPr>
            <a:xfrm>
              <a:off x="4762500" y="4828461"/>
              <a:ext cx="490654" cy="465058"/>
            </a:xfrm>
            <a:prstGeom prst="rect">
              <a:avLst/>
            </a:prstGeom>
          </p:spPr>
        </p:pic>
        <p:pic>
          <p:nvPicPr>
            <p:cNvPr id="76" name="Picture 75" descr="UCSD.tiff"/>
            <p:cNvPicPr>
              <a:picLocks noChangeAspect="1"/>
            </p:cNvPicPr>
            <p:nvPr/>
          </p:nvPicPr>
          <p:blipFill>
            <a:blip r:embed="rId31"/>
            <a:stretch>
              <a:fillRect/>
            </a:stretch>
          </p:blipFill>
          <p:spPr>
            <a:xfrm>
              <a:off x="6134100" y="5404247"/>
              <a:ext cx="411480" cy="453133"/>
            </a:xfrm>
            <a:prstGeom prst="rect">
              <a:avLst/>
            </a:prstGeom>
          </p:spPr>
        </p:pic>
        <p:pic>
          <p:nvPicPr>
            <p:cNvPr id="77" name="Picture 76" descr="desy_logo.gif"/>
            <p:cNvPicPr>
              <a:picLocks noChangeAspect="1"/>
            </p:cNvPicPr>
            <p:nvPr/>
          </p:nvPicPr>
          <p:blipFill>
            <a:blip r:embed="rId32"/>
            <a:stretch>
              <a:fillRect/>
            </a:stretch>
          </p:blipFill>
          <p:spPr>
            <a:xfrm>
              <a:off x="6134100" y="4872752"/>
              <a:ext cx="480060" cy="465058"/>
            </a:xfrm>
            <a:prstGeom prst="rect">
              <a:avLst/>
            </a:prstGeom>
          </p:spPr>
        </p:pic>
        <p:grpSp>
          <p:nvGrpSpPr>
            <p:cNvPr id="78" name="Group 58"/>
            <p:cNvGrpSpPr/>
            <p:nvPr/>
          </p:nvGrpSpPr>
          <p:grpSpPr>
            <a:xfrm>
              <a:off x="1333500" y="5315664"/>
              <a:ext cx="754379" cy="574205"/>
              <a:chOff x="2794000" y="4713514"/>
              <a:chExt cx="838199" cy="658586"/>
            </a:xfrm>
          </p:grpSpPr>
          <p:pic>
            <p:nvPicPr>
              <p:cNvPr id="122" name="Picture 121" descr="fermi_logo.gif"/>
              <p:cNvPicPr>
                <a:picLocks noChangeAspect="1"/>
              </p:cNvPicPr>
              <p:nvPr/>
            </p:nvPicPr>
            <p:blipFill>
              <a:blip r:embed="rId33"/>
              <a:stretch>
                <a:fillRect/>
              </a:stretch>
            </p:blipFill>
            <p:spPr>
              <a:xfrm>
                <a:off x="2895600" y="4713514"/>
                <a:ext cx="609600" cy="544285"/>
              </a:xfrm>
              <a:prstGeom prst="rect">
                <a:avLst/>
              </a:prstGeom>
            </p:spPr>
          </p:pic>
          <p:sp>
            <p:nvSpPr>
              <p:cNvPr id="123" name="Rounded Rectangle 122"/>
              <p:cNvSpPr/>
              <p:nvPr/>
            </p:nvSpPr>
            <p:spPr bwMode="auto">
              <a:xfrm>
                <a:off x="2794000" y="5143500"/>
                <a:ext cx="838199" cy="228600"/>
              </a:xfrm>
              <a:prstGeom prst="roundRect">
                <a:avLst/>
              </a:prstGeom>
              <a:noFill/>
              <a:ln w="12700" cap="flat" cmpd="sng" algn="ctr">
                <a:noFill/>
                <a:prstDash val="solid"/>
                <a:round/>
                <a:headEnd type="none" w="med" len="med"/>
                <a:tailEnd type="none" w="med" len="med"/>
              </a:ln>
              <a:effectLst/>
            </p:spPr>
            <p:txBody>
              <a:bodyPr/>
              <a:lstStyle/>
              <a:p>
                <a:r>
                  <a:rPr lang="en-US" sz="900" b="1" dirty="0" err="1" smtClean="0">
                    <a:solidFill>
                      <a:schemeClr val="accent4"/>
                    </a:solidFill>
                    <a:latin typeface="Tahoma"/>
                    <a:cs typeface="Tahoma"/>
                  </a:rPr>
                  <a:t>Fermilab</a:t>
                </a:r>
                <a:endParaRPr lang="en-US" sz="900" b="1" dirty="0">
                  <a:solidFill>
                    <a:schemeClr val="accent4"/>
                  </a:solidFill>
                  <a:latin typeface="Tahoma"/>
                  <a:cs typeface="Tahoma"/>
                </a:endParaRPr>
              </a:p>
            </p:txBody>
          </p:sp>
        </p:grpSp>
        <p:pic>
          <p:nvPicPr>
            <p:cNvPr id="79" name="Picture 78" descr="ndgf-logo.jpg"/>
            <p:cNvPicPr>
              <a:picLocks noChangeAspect="1"/>
            </p:cNvPicPr>
            <p:nvPr/>
          </p:nvPicPr>
          <p:blipFill>
            <a:blip r:embed="rId34"/>
            <a:stretch>
              <a:fillRect/>
            </a:stretch>
          </p:blipFill>
          <p:spPr>
            <a:xfrm>
              <a:off x="2842260" y="5404247"/>
              <a:ext cx="1097280" cy="354330"/>
            </a:xfrm>
            <a:prstGeom prst="rect">
              <a:avLst/>
            </a:prstGeom>
          </p:spPr>
        </p:pic>
        <p:pic>
          <p:nvPicPr>
            <p:cNvPr id="121" name="Picture 120" descr="nlogo.gif"/>
            <p:cNvPicPr>
              <a:picLocks noChangeAspect="1"/>
            </p:cNvPicPr>
            <p:nvPr/>
          </p:nvPicPr>
          <p:blipFill>
            <a:blip r:embed="rId35"/>
            <a:stretch>
              <a:fillRect/>
            </a:stretch>
          </p:blipFill>
          <p:spPr>
            <a:xfrm>
              <a:off x="4076700" y="5337810"/>
              <a:ext cx="891540" cy="470512"/>
            </a:xfrm>
            <a:prstGeom prst="rect">
              <a:avLst/>
            </a:prstGeom>
          </p:spPr>
        </p:pic>
        <p:pic>
          <p:nvPicPr>
            <p:cNvPr id="80" name="Picture 79" descr="unl_black.tif"/>
            <p:cNvPicPr>
              <a:picLocks noChangeAspect="1"/>
            </p:cNvPicPr>
            <p:nvPr/>
          </p:nvPicPr>
          <p:blipFill>
            <a:blip r:embed="rId36"/>
            <a:stretch>
              <a:fillRect/>
            </a:stretch>
          </p:blipFill>
          <p:spPr>
            <a:xfrm>
              <a:off x="6654800" y="5486400"/>
              <a:ext cx="736600" cy="301540"/>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000" dirty="0" smtClean="0"/>
              <a:t> Storage Resource Managers (SRMs) are middleware components</a:t>
            </a:r>
          </a:p>
          <a:p>
            <a:pPr lvl="1">
              <a:lnSpc>
                <a:spcPct val="75000"/>
              </a:lnSpc>
            </a:pPr>
            <a:r>
              <a:rPr lang="en-US" sz="1800" dirty="0" smtClean="0"/>
              <a:t>whose function is to provide dynamic space allocation and file management on shared storage components on the Grid</a:t>
            </a:r>
          </a:p>
          <a:p>
            <a:pPr lvl="1">
              <a:lnSpc>
                <a:spcPct val="75000"/>
              </a:lnSpc>
            </a:pPr>
            <a:r>
              <a:rPr lang="en-US" sz="1800" dirty="0" smtClean="0"/>
              <a:t>Different implementations for underlying storage systems based on the SRM specification</a:t>
            </a:r>
          </a:p>
          <a:p>
            <a:pPr>
              <a:lnSpc>
                <a:spcPct val="75000"/>
              </a:lnSpc>
            </a:pPr>
            <a:r>
              <a:rPr lang="en-US" sz="2000" dirty="0" smtClean="0"/>
              <a:t>SRMs in the data grid</a:t>
            </a:r>
          </a:p>
          <a:p>
            <a:pPr lvl="1">
              <a:lnSpc>
                <a:spcPct val="75000"/>
              </a:lnSpc>
            </a:pPr>
            <a:r>
              <a:rPr lang="en-US" sz="1600" dirty="0" smtClean="0"/>
              <a:t>Shared storage space allocation &amp; reservation</a:t>
            </a:r>
          </a:p>
          <a:p>
            <a:pPr lvl="2">
              <a:lnSpc>
                <a:spcPct val="75000"/>
              </a:lnSpc>
            </a:pPr>
            <a:r>
              <a:rPr lang="en-US" sz="1200" dirty="0" smtClean="0"/>
              <a:t>important for data intensive applications</a:t>
            </a:r>
          </a:p>
          <a:p>
            <a:pPr lvl="1">
              <a:lnSpc>
                <a:spcPct val="125000"/>
              </a:lnSpc>
            </a:pPr>
            <a:r>
              <a:rPr lang="en-US" sz="1600" dirty="0" smtClean="0"/>
              <a:t>Get/put files from/into spaces</a:t>
            </a:r>
          </a:p>
          <a:p>
            <a:pPr lvl="2">
              <a:lnSpc>
                <a:spcPct val="125000"/>
              </a:lnSpc>
            </a:pPr>
            <a:r>
              <a:rPr lang="en-US" sz="1200" dirty="0" smtClean="0"/>
              <a:t>archived files on mass storage systems</a:t>
            </a:r>
          </a:p>
          <a:p>
            <a:pPr lvl="1">
              <a:lnSpc>
                <a:spcPct val="125000"/>
              </a:lnSpc>
            </a:pPr>
            <a:r>
              <a:rPr lang="en-US" sz="1600" dirty="0" smtClean="0"/>
              <a:t>File transfers from/to remote sites, file replication</a:t>
            </a:r>
          </a:p>
          <a:p>
            <a:pPr lvl="1">
              <a:lnSpc>
                <a:spcPct val="125000"/>
              </a:lnSpc>
            </a:pPr>
            <a:r>
              <a:rPr lang="en-US" sz="1600" dirty="0" smtClean="0"/>
              <a:t>Negotiate transfer protocols</a:t>
            </a:r>
          </a:p>
          <a:p>
            <a:pPr lvl="1">
              <a:lnSpc>
                <a:spcPct val="125000"/>
              </a:lnSpc>
            </a:pPr>
            <a:r>
              <a:rPr lang="en-US" sz="1600" dirty="0" smtClean="0"/>
              <a:t>File and space management with lifetime</a:t>
            </a:r>
          </a:p>
          <a:p>
            <a:pPr lvl="1">
              <a:lnSpc>
                <a:spcPct val="125000"/>
              </a:lnSpc>
            </a:pPr>
            <a:r>
              <a:rPr lang="en-US" sz="1600" dirty="0" smtClean="0"/>
              <a:t>support non-blocking (asynchronous) requests</a:t>
            </a:r>
          </a:p>
          <a:p>
            <a:pPr lvl="1">
              <a:lnSpc>
                <a:spcPct val="125000"/>
              </a:lnSpc>
            </a:pPr>
            <a:r>
              <a:rPr lang="en-US" sz="1600" dirty="0" smtClean="0"/>
              <a:t>Directory management </a:t>
            </a:r>
          </a:p>
          <a:p>
            <a:pPr lvl="1">
              <a:lnSpc>
                <a:spcPct val="125000"/>
              </a:lnSpc>
            </a:pPr>
            <a:r>
              <a:rPr lang="en-US" sz="1600" dirty="0" smtClean="0"/>
              <a:t>Interoperate with other SRMs</a:t>
            </a:r>
          </a:p>
          <a:p>
            <a:pPr lvl="1">
              <a:lnSpc>
                <a:spcPct val="75000"/>
              </a:lnSpc>
            </a:pPr>
            <a:endParaRPr lang="en-US" sz="1100" dirty="0" smtClean="0"/>
          </a:p>
        </p:txBody>
      </p:sp>
      <p:sp>
        <p:nvSpPr>
          <p:cNvPr id="212994" name="Rectangle 2"/>
          <p:cNvSpPr>
            <a:spLocks noGrp="1" noChangeArrowheads="1"/>
          </p:cNvSpPr>
          <p:nvPr>
            <p:ph type="title"/>
          </p:nvPr>
        </p:nvSpPr>
        <p:spPr/>
        <p:txBody>
          <a:bodyPr/>
          <a:lstStyle/>
          <a:p>
            <a:r>
              <a:rPr lang="en-US" sz="2400" dirty="0" smtClean="0"/>
              <a:t>What is SRM?</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0" y="0"/>
            <a:ext cx="6248400" cy="944563"/>
          </a:xfrm>
        </p:spPr>
        <p:txBody>
          <a:bodyPr/>
          <a:lstStyle/>
          <a:p>
            <a:r>
              <a:rPr lang="en-US" dirty="0" smtClean="0"/>
              <a:t>Motivation &amp; Requirements (1)</a:t>
            </a:r>
            <a:endParaRPr lang="en-US" dirty="0"/>
          </a:p>
        </p:txBody>
      </p:sp>
      <p:sp>
        <p:nvSpPr>
          <p:cNvPr id="58371" name="Rectangle 3"/>
          <p:cNvSpPr>
            <a:spLocks noGrp="1" noChangeArrowheads="1"/>
          </p:cNvSpPr>
          <p:nvPr>
            <p:ph type="body" idx="1"/>
          </p:nvPr>
        </p:nvSpPr>
        <p:spPr>
          <a:xfrm>
            <a:off x="609600" y="1143000"/>
            <a:ext cx="7850188" cy="5097463"/>
          </a:xfrm>
        </p:spPr>
        <p:txBody>
          <a:bodyPr/>
          <a:lstStyle/>
          <a:p>
            <a:pPr>
              <a:lnSpc>
                <a:spcPct val="75000"/>
              </a:lnSpc>
            </a:pPr>
            <a:r>
              <a:rPr lang="en-US" sz="2400" dirty="0"/>
              <a:t>Grid architecture needs to include reservation &amp; scheduling of:</a:t>
            </a:r>
          </a:p>
          <a:p>
            <a:pPr lvl="1">
              <a:lnSpc>
                <a:spcPct val="75000"/>
              </a:lnSpc>
            </a:pPr>
            <a:r>
              <a:rPr lang="en-US" sz="2000" dirty="0"/>
              <a:t>Compute resources</a:t>
            </a:r>
          </a:p>
          <a:p>
            <a:pPr lvl="1">
              <a:lnSpc>
                <a:spcPct val="75000"/>
              </a:lnSpc>
            </a:pPr>
            <a:r>
              <a:rPr lang="en-US" sz="2000" dirty="0"/>
              <a:t>Storage resources</a:t>
            </a:r>
          </a:p>
          <a:p>
            <a:pPr lvl="1">
              <a:lnSpc>
                <a:spcPct val="75000"/>
              </a:lnSpc>
            </a:pPr>
            <a:r>
              <a:rPr lang="en-US" sz="2000" dirty="0"/>
              <a:t>Network resources</a:t>
            </a:r>
          </a:p>
          <a:p>
            <a:pPr>
              <a:lnSpc>
                <a:spcPct val="75000"/>
              </a:lnSpc>
            </a:pPr>
            <a:r>
              <a:rPr lang="en-US" sz="2400" dirty="0"/>
              <a:t>Storage Resource Managers (SRMs) role in the data grid architecture</a:t>
            </a:r>
          </a:p>
          <a:p>
            <a:pPr lvl="1">
              <a:lnSpc>
                <a:spcPct val="75000"/>
              </a:lnSpc>
            </a:pPr>
            <a:r>
              <a:rPr lang="en-US" sz="2000" u="sng" dirty="0"/>
              <a:t>Shared</a:t>
            </a:r>
            <a:r>
              <a:rPr lang="en-US" sz="2000" dirty="0"/>
              <a:t> storage resource allocation &amp; scheduling</a:t>
            </a:r>
          </a:p>
          <a:p>
            <a:pPr lvl="1">
              <a:lnSpc>
                <a:spcPct val="75000"/>
              </a:lnSpc>
            </a:pPr>
            <a:r>
              <a:rPr lang="en-US" sz="2000" dirty="0"/>
              <a:t>Specially important for </a:t>
            </a:r>
            <a:r>
              <a:rPr lang="en-US" sz="2000" u="sng" dirty="0"/>
              <a:t>data intensive</a:t>
            </a:r>
            <a:r>
              <a:rPr lang="en-US" sz="2000" dirty="0"/>
              <a:t> applications</a:t>
            </a:r>
          </a:p>
          <a:p>
            <a:pPr lvl="1">
              <a:lnSpc>
                <a:spcPct val="75000"/>
              </a:lnSpc>
            </a:pPr>
            <a:r>
              <a:rPr lang="en-US" sz="2000" dirty="0"/>
              <a:t>Often files are </a:t>
            </a:r>
            <a:r>
              <a:rPr lang="en-US" sz="2000" u="sng" dirty="0"/>
              <a:t>archived</a:t>
            </a:r>
            <a:r>
              <a:rPr lang="en-US" sz="2000" dirty="0"/>
              <a:t> on a mass storage system (MSS)</a:t>
            </a:r>
          </a:p>
          <a:p>
            <a:pPr lvl="1">
              <a:lnSpc>
                <a:spcPct val="75000"/>
              </a:lnSpc>
            </a:pPr>
            <a:r>
              <a:rPr lang="en-US" sz="2000" u="sng" dirty="0"/>
              <a:t>Wide area</a:t>
            </a:r>
            <a:r>
              <a:rPr lang="en-US" sz="2000" dirty="0"/>
              <a:t> networks – need to minimize transfers by file sharing </a:t>
            </a:r>
          </a:p>
          <a:p>
            <a:pPr lvl="1">
              <a:lnSpc>
                <a:spcPct val="75000"/>
              </a:lnSpc>
            </a:pPr>
            <a:r>
              <a:rPr lang="en-US" sz="2000" dirty="0"/>
              <a:t>Scaling: large collaborations (100’s of nodes, </a:t>
            </a:r>
            <a:br>
              <a:rPr lang="en-US" sz="2000" dirty="0"/>
            </a:br>
            <a:r>
              <a:rPr lang="en-US" sz="2000" dirty="0"/>
              <a:t>1000’s of clients) – opportunities for </a:t>
            </a:r>
            <a:r>
              <a:rPr lang="en-US" sz="2000" u="sng" dirty="0"/>
              <a:t>file sharing</a:t>
            </a:r>
          </a:p>
          <a:p>
            <a:pPr lvl="1">
              <a:lnSpc>
                <a:spcPct val="75000"/>
              </a:lnSpc>
            </a:pPr>
            <a:r>
              <a:rPr lang="en-US" sz="2000" dirty="0"/>
              <a:t>File </a:t>
            </a:r>
            <a:r>
              <a:rPr lang="en-US" sz="2000" u="sng" dirty="0"/>
              <a:t>replication</a:t>
            </a:r>
            <a:r>
              <a:rPr lang="en-US" sz="2000" dirty="0"/>
              <a:t> and </a:t>
            </a:r>
            <a:r>
              <a:rPr lang="en-US" sz="2000" u="sng" dirty="0"/>
              <a:t>caching</a:t>
            </a:r>
            <a:r>
              <a:rPr lang="en-US" sz="2000" dirty="0"/>
              <a:t> may be used</a:t>
            </a:r>
          </a:p>
          <a:p>
            <a:pPr lvl="1">
              <a:lnSpc>
                <a:spcPct val="75000"/>
              </a:lnSpc>
            </a:pPr>
            <a:r>
              <a:rPr lang="en-US" sz="2000" dirty="0"/>
              <a:t>Need to support non-blocking (asynchronous) requests</a:t>
            </a:r>
          </a:p>
          <a:p>
            <a:pPr lvl="1">
              <a:lnSpc>
                <a:spcPct val="75000"/>
              </a:lnSpc>
            </a:pP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dirty="0" smtClean="0"/>
              <a:t>Motivation &amp; Requirements (2)</a:t>
            </a:r>
            <a:endParaRPr lang="en-US" dirty="0"/>
          </a:p>
        </p:txBody>
      </p:sp>
      <p:sp>
        <p:nvSpPr>
          <p:cNvPr id="225283" name="Rectangle 3"/>
          <p:cNvSpPr>
            <a:spLocks noGrp="1" noChangeArrowheads="1"/>
          </p:cNvSpPr>
          <p:nvPr>
            <p:ph type="body" idx="1"/>
          </p:nvPr>
        </p:nvSpPr>
        <p:spPr/>
        <p:txBody>
          <a:bodyPr/>
          <a:lstStyle/>
          <a:p>
            <a:r>
              <a:rPr lang="en-US" sz="2400" dirty="0"/>
              <a:t>Suppose you want to run a job on your local machine</a:t>
            </a:r>
          </a:p>
          <a:p>
            <a:pPr lvl="1"/>
            <a:r>
              <a:rPr lang="en-US" sz="2000" dirty="0"/>
              <a:t>Need to allocate space</a:t>
            </a:r>
          </a:p>
          <a:p>
            <a:pPr lvl="1"/>
            <a:r>
              <a:rPr lang="en-US" sz="2000" dirty="0"/>
              <a:t>Need to bring all input files</a:t>
            </a:r>
          </a:p>
          <a:p>
            <a:pPr lvl="1"/>
            <a:r>
              <a:rPr lang="en-US" sz="2000" dirty="0"/>
              <a:t>Need to ensure correctness of files transferred</a:t>
            </a:r>
          </a:p>
          <a:p>
            <a:pPr lvl="1"/>
            <a:r>
              <a:rPr lang="en-US" sz="2000" dirty="0"/>
              <a:t>Need to monitor and recover from errors</a:t>
            </a:r>
          </a:p>
          <a:p>
            <a:pPr lvl="1"/>
            <a:r>
              <a:rPr lang="en-US" sz="2000" dirty="0"/>
              <a:t>What if files don’t fit space? Need to manage file streaming</a:t>
            </a:r>
          </a:p>
          <a:p>
            <a:pPr lvl="1"/>
            <a:r>
              <a:rPr lang="en-US" sz="2000" dirty="0"/>
              <a:t>Need to remove files to make space for more files</a:t>
            </a:r>
          </a:p>
          <a:p>
            <a:r>
              <a:rPr lang="en-US" sz="2400" dirty="0"/>
              <a:t>Now, suppose that the machine and storage space is a shared resource</a:t>
            </a:r>
          </a:p>
          <a:p>
            <a:pPr lvl="1"/>
            <a:r>
              <a:rPr lang="en-US" sz="2000" dirty="0"/>
              <a:t>Need to do the above for many users</a:t>
            </a:r>
          </a:p>
          <a:p>
            <a:pPr lvl="1"/>
            <a:r>
              <a:rPr lang="en-US" sz="2000" dirty="0"/>
              <a:t>Need to enforce quotas</a:t>
            </a:r>
          </a:p>
          <a:p>
            <a:pPr lvl="1"/>
            <a:r>
              <a:rPr lang="en-US" sz="2000" dirty="0"/>
              <a:t>Need to ensure fairness of space allocation and scheduling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dirty="0" smtClean="0"/>
              <a:t>Motivation &amp; Requirements (3)</a:t>
            </a:r>
            <a:endParaRPr lang="en-US" dirty="0"/>
          </a:p>
        </p:txBody>
      </p:sp>
      <p:sp>
        <p:nvSpPr>
          <p:cNvPr id="226307" name="Rectangle 3"/>
          <p:cNvSpPr>
            <a:spLocks noGrp="1" noChangeArrowheads="1"/>
          </p:cNvSpPr>
          <p:nvPr>
            <p:ph type="body" idx="1"/>
          </p:nvPr>
        </p:nvSpPr>
        <p:spPr/>
        <p:txBody>
          <a:bodyPr/>
          <a:lstStyle/>
          <a:p>
            <a:r>
              <a:rPr lang="en-US"/>
              <a:t>Now, suppose you want to do that on a Grid</a:t>
            </a:r>
          </a:p>
          <a:p>
            <a:pPr lvl="1"/>
            <a:r>
              <a:rPr lang="en-US"/>
              <a:t>Need to access a variety of storage systems</a:t>
            </a:r>
          </a:p>
          <a:p>
            <a:pPr lvl="1"/>
            <a:r>
              <a:rPr lang="en-US"/>
              <a:t>mostly remote systems, need to have access permission</a:t>
            </a:r>
          </a:p>
          <a:p>
            <a:pPr lvl="1"/>
            <a:r>
              <a:rPr lang="en-US"/>
              <a:t>Need to have special software to access mass storage systems</a:t>
            </a:r>
          </a:p>
          <a:p>
            <a:r>
              <a:rPr lang="en-US"/>
              <a:t>Now, suppose you want to run distributed jobs on the Grid</a:t>
            </a:r>
          </a:p>
          <a:p>
            <a:pPr lvl="1"/>
            <a:r>
              <a:rPr lang="en-US"/>
              <a:t>Need to allocate remote spaces</a:t>
            </a:r>
          </a:p>
          <a:p>
            <a:pPr lvl="1"/>
            <a:r>
              <a:rPr lang="en-US"/>
              <a:t>Need to move (stream) files to remote sites</a:t>
            </a:r>
          </a:p>
          <a:p>
            <a:pPr lvl="1"/>
            <a:r>
              <a:rPr lang="en-US"/>
              <a:t>Need to manage file outputs and their movement to destination site(s)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2" name="Rectangle 4"/>
          <p:cNvSpPr>
            <a:spLocks noGrp="1" noChangeArrowheads="1"/>
          </p:cNvSpPr>
          <p:nvPr>
            <p:ph type="title"/>
          </p:nvPr>
        </p:nvSpPr>
        <p:spPr>
          <a:xfrm>
            <a:off x="1066800" y="28575"/>
            <a:ext cx="7239000" cy="944563"/>
          </a:xfrm>
        </p:spPr>
        <p:txBody>
          <a:bodyPr/>
          <a:lstStyle/>
          <a:p>
            <a:r>
              <a:rPr lang="en-US" sz="2400" dirty="0" smtClean="0"/>
              <a:t>Client </a:t>
            </a:r>
            <a:r>
              <a:rPr lang="en-US" sz="2400" dirty="0"/>
              <a:t>and Peer-to-Peer Uniform Interface</a:t>
            </a:r>
          </a:p>
        </p:txBody>
      </p:sp>
      <p:sp>
        <p:nvSpPr>
          <p:cNvPr id="217090" name="Line 2"/>
          <p:cNvSpPr>
            <a:spLocks noChangeShapeType="1"/>
          </p:cNvSpPr>
          <p:nvPr/>
        </p:nvSpPr>
        <p:spPr bwMode="auto">
          <a:xfrm flipH="1">
            <a:off x="4267200" y="2743200"/>
            <a:ext cx="609600" cy="4572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17091" name="Line 3"/>
          <p:cNvSpPr>
            <a:spLocks noChangeShapeType="1"/>
          </p:cNvSpPr>
          <p:nvPr/>
        </p:nvSpPr>
        <p:spPr bwMode="auto">
          <a:xfrm>
            <a:off x="3048000" y="1828800"/>
            <a:ext cx="914400" cy="1371600"/>
          </a:xfrm>
          <a:prstGeom prst="line">
            <a:avLst/>
          </a:prstGeom>
          <a:noFill/>
          <a:ln w="12700">
            <a:solidFill>
              <a:schemeClr val="tx1"/>
            </a:solidFill>
            <a:round/>
            <a:headEnd/>
            <a:tailEnd type="triangle" w="med" len="med"/>
          </a:ln>
          <a:effectLst/>
        </p:spPr>
        <p:txBody>
          <a:bodyPr wrap="none" anchor="ctr"/>
          <a:lstStyle/>
          <a:p>
            <a:endParaRPr lang="en-US"/>
          </a:p>
        </p:txBody>
      </p:sp>
      <p:grpSp>
        <p:nvGrpSpPr>
          <p:cNvPr id="2" name="Group 5"/>
          <p:cNvGrpSpPr>
            <a:grpSpLocks/>
          </p:cNvGrpSpPr>
          <p:nvPr/>
        </p:nvGrpSpPr>
        <p:grpSpPr bwMode="auto">
          <a:xfrm>
            <a:off x="7407275" y="5622925"/>
            <a:ext cx="895350" cy="531813"/>
            <a:chOff x="4666" y="3542"/>
            <a:chExt cx="564" cy="335"/>
          </a:xfrm>
        </p:grpSpPr>
        <p:sp>
          <p:nvSpPr>
            <p:cNvPr id="217094" name="Rectangle 6"/>
            <p:cNvSpPr>
              <a:spLocks noChangeArrowheads="1"/>
            </p:cNvSpPr>
            <p:nvPr/>
          </p:nvSpPr>
          <p:spPr bwMode="auto">
            <a:xfrm>
              <a:off x="4666" y="3590"/>
              <a:ext cx="564" cy="287"/>
            </a:xfrm>
            <a:prstGeom prst="rect">
              <a:avLst/>
            </a:prstGeom>
            <a:solidFill>
              <a:srgbClr val="CCFFFF"/>
            </a:solidFill>
            <a:ln w="12700">
              <a:solidFill>
                <a:schemeClr val="tx1"/>
              </a:solidFill>
              <a:miter lim="800000"/>
              <a:headEnd/>
              <a:tailEnd/>
            </a:ln>
            <a:effectLst/>
          </p:spPr>
          <p:txBody>
            <a:bodyPr wrap="none" anchor="ctr"/>
            <a:lstStyle/>
            <a:p>
              <a:endParaRPr lang="en-US"/>
            </a:p>
          </p:txBody>
        </p:sp>
        <p:sp>
          <p:nvSpPr>
            <p:cNvPr id="217095" name="Rectangle 7"/>
            <p:cNvSpPr>
              <a:spLocks noChangeArrowheads="1"/>
            </p:cNvSpPr>
            <p:nvPr/>
          </p:nvSpPr>
          <p:spPr bwMode="auto">
            <a:xfrm>
              <a:off x="4826" y="3688"/>
              <a:ext cx="98" cy="172"/>
            </a:xfrm>
            <a:prstGeom prst="rect">
              <a:avLst/>
            </a:prstGeom>
            <a:noFill/>
            <a:ln w="12700">
              <a:solidFill>
                <a:schemeClr val="tx1"/>
              </a:solidFill>
              <a:miter lim="800000"/>
              <a:headEnd/>
              <a:tailEnd/>
            </a:ln>
            <a:effectLst/>
          </p:spPr>
          <p:txBody>
            <a:bodyPr wrap="none" anchor="ctr"/>
            <a:lstStyle/>
            <a:p>
              <a:endParaRPr lang="en-US"/>
            </a:p>
          </p:txBody>
        </p:sp>
        <p:sp>
          <p:nvSpPr>
            <p:cNvPr id="217096" name="Line 8"/>
            <p:cNvSpPr>
              <a:spLocks noChangeShapeType="1"/>
            </p:cNvSpPr>
            <p:nvPr/>
          </p:nvSpPr>
          <p:spPr bwMode="auto">
            <a:xfrm>
              <a:off x="4847" y="3725"/>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097" name="Line 9"/>
            <p:cNvSpPr>
              <a:spLocks noChangeShapeType="1"/>
            </p:cNvSpPr>
            <p:nvPr/>
          </p:nvSpPr>
          <p:spPr bwMode="auto">
            <a:xfrm>
              <a:off x="4846" y="3750"/>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098" name="Line 10"/>
            <p:cNvSpPr>
              <a:spLocks noChangeShapeType="1"/>
            </p:cNvSpPr>
            <p:nvPr/>
          </p:nvSpPr>
          <p:spPr bwMode="auto">
            <a:xfrm flipV="1">
              <a:off x="4847" y="3779"/>
              <a:ext cx="54" cy="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099" name="Line 11"/>
            <p:cNvSpPr>
              <a:spLocks noChangeShapeType="1"/>
            </p:cNvSpPr>
            <p:nvPr/>
          </p:nvSpPr>
          <p:spPr bwMode="auto">
            <a:xfrm>
              <a:off x="4849" y="3808"/>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00" name="Line 12"/>
            <p:cNvSpPr>
              <a:spLocks noChangeShapeType="1"/>
            </p:cNvSpPr>
            <p:nvPr/>
          </p:nvSpPr>
          <p:spPr bwMode="auto">
            <a:xfrm>
              <a:off x="4848" y="3837"/>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01" name="Rectangle 13"/>
            <p:cNvSpPr>
              <a:spLocks noChangeArrowheads="1"/>
            </p:cNvSpPr>
            <p:nvPr/>
          </p:nvSpPr>
          <p:spPr bwMode="auto">
            <a:xfrm>
              <a:off x="4958" y="3687"/>
              <a:ext cx="98" cy="172"/>
            </a:xfrm>
            <a:prstGeom prst="rect">
              <a:avLst/>
            </a:prstGeom>
            <a:noFill/>
            <a:ln w="12700">
              <a:solidFill>
                <a:schemeClr val="tx1"/>
              </a:solidFill>
              <a:miter lim="800000"/>
              <a:headEnd/>
              <a:tailEnd/>
            </a:ln>
            <a:effectLst/>
          </p:spPr>
          <p:txBody>
            <a:bodyPr wrap="none" anchor="ctr"/>
            <a:lstStyle/>
            <a:p>
              <a:endParaRPr lang="en-US"/>
            </a:p>
          </p:txBody>
        </p:sp>
        <p:sp>
          <p:nvSpPr>
            <p:cNvPr id="217102" name="Line 14"/>
            <p:cNvSpPr>
              <a:spLocks noChangeShapeType="1"/>
            </p:cNvSpPr>
            <p:nvPr/>
          </p:nvSpPr>
          <p:spPr bwMode="auto">
            <a:xfrm>
              <a:off x="4979" y="3724"/>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03" name="Line 15"/>
            <p:cNvSpPr>
              <a:spLocks noChangeShapeType="1"/>
            </p:cNvSpPr>
            <p:nvPr/>
          </p:nvSpPr>
          <p:spPr bwMode="auto">
            <a:xfrm>
              <a:off x="4984" y="3749"/>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04" name="Line 16"/>
            <p:cNvSpPr>
              <a:spLocks noChangeShapeType="1"/>
            </p:cNvSpPr>
            <p:nvPr/>
          </p:nvSpPr>
          <p:spPr bwMode="auto">
            <a:xfrm>
              <a:off x="4979" y="3779"/>
              <a:ext cx="57" cy="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05" name="Line 17"/>
            <p:cNvSpPr>
              <a:spLocks noChangeShapeType="1"/>
            </p:cNvSpPr>
            <p:nvPr/>
          </p:nvSpPr>
          <p:spPr bwMode="auto">
            <a:xfrm>
              <a:off x="4982" y="3807"/>
              <a:ext cx="5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06" name="Line 18"/>
            <p:cNvSpPr>
              <a:spLocks noChangeShapeType="1"/>
            </p:cNvSpPr>
            <p:nvPr/>
          </p:nvSpPr>
          <p:spPr bwMode="auto">
            <a:xfrm>
              <a:off x="4980" y="3836"/>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07" name="Rectangle 19"/>
            <p:cNvSpPr>
              <a:spLocks noChangeArrowheads="1"/>
            </p:cNvSpPr>
            <p:nvPr/>
          </p:nvSpPr>
          <p:spPr bwMode="auto">
            <a:xfrm>
              <a:off x="4696" y="3686"/>
              <a:ext cx="97" cy="173"/>
            </a:xfrm>
            <a:prstGeom prst="rect">
              <a:avLst/>
            </a:prstGeom>
            <a:noFill/>
            <a:ln w="12700">
              <a:solidFill>
                <a:schemeClr val="tx1"/>
              </a:solidFill>
              <a:miter lim="800000"/>
              <a:headEnd/>
              <a:tailEnd/>
            </a:ln>
            <a:effectLst/>
          </p:spPr>
          <p:txBody>
            <a:bodyPr wrap="none" anchor="ctr"/>
            <a:lstStyle/>
            <a:p>
              <a:endParaRPr lang="en-US"/>
            </a:p>
          </p:txBody>
        </p:sp>
        <p:sp>
          <p:nvSpPr>
            <p:cNvPr id="217108" name="Line 20"/>
            <p:cNvSpPr>
              <a:spLocks noChangeShapeType="1"/>
            </p:cNvSpPr>
            <p:nvPr/>
          </p:nvSpPr>
          <p:spPr bwMode="auto">
            <a:xfrm>
              <a:off x="4716" y="3749"/>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09" name="Line 21"/>
            <p:cNvSpPr>
              <a:spLocks noChangeShapeType="1"/>
            </p:cNvSpPr>
            <p:nvPr/>
          </p:nvSpPr>
          <p:spPr bwMode="auto">
            <a:xfrm>
              <a:off x="4713" y="3779"/>
              <a:ext cx="56" cy="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10" name="Line 22"/>
            <p:cNvSpPr>
              <a:spLocks noChangeShapeType="1"/>
            </p:cNvSpPr>
            <p:nvPr/>
          </p:nvSpPr>
          <p:spPr bwMode="auto">
            <a:xfrm>
              <a:off x="4713" y="3807"/>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11" name="Line 23"/>
            <p:cNvSpPr>
              <a:spLocks noChangeShapeType="1"/>
            </p:cNvSpPr>
            <p:nvPr/>
          </p:nvSpPr>
          <p:spPr bwMode="auto">
            <a:xfrm>
              <a:off x="4713" y="3835"/>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12" name="Rectangle 24"/>
            <p:cNvSpPr>
              <a:spLocks noChangeArrowheads="1"/>
            </p:cNvSpPr>
            <p:nvPr/>
          </p:nvSpPr>
          <p:spPr bwMode="auto">
            <a:xfrm>
              <a:off x="5095" y="3689"/>
              <a:ext cx="98" cy="173"/>
            </a:xfrm>
            <a:prstGeom prst="rect">
              <a:avLst/>
            </a:prstGeom>
            <a:noFill/>
            <a:ln w="12700">
              <a:solidFill>
                <a:schemeClr val="tx1"/>
              </a:solidFill>
              <a:miter lim="800000"/>
              <a:headEnd/>
              <a:tailEnd/>
            </a:ln>
            <a:effectLst/>
          </p:spPr>
          <p:txBody>
            <a:bodyPr wrap="none" anchor="ctr"/>
            <a:lstStyle/>
            <a:p>
              <a:endParaRPr lang="en-US"/>
            </a:p>
          </p:txBody>
        </p:sp>
        <p:sp>
          <p:nvSpPr>
            <p:cNvPr id="217113" name="Line 25"/>
            <p:cNvSpPr>
              <a:spLocks noChangeShapeType="1"/>
            </p:cNvSpPr>
            <p:nvPr/>
          </p:nvSpPr>
          <p:spPr bwMode="auto">
            <a:xfrm>
              <a:off x="5112" y="3731"/>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14" name="Line 26"/>
            <p:cNvSpPr>
              <a:spLocks noChangeShapeType="1"/>
            </p:cNvSpPr>
            <p:nvPr/>
          </p:nvSpPr>
          <p:spPr bwMode="auto">
            <a:xfrm>
              <a:off x="5110" y="3756"/>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15" name="Line 27"/>
            <p:cNvSpPr>
              <a:spLocks noChangeShapeType="1"/>
            </p:cNvSpPr>
            <p:nvPr/>
          </p:nvSpPr>
          <p:spPr bwMode="auto">
            <a:xfrm flipV="1">
              <a:off x="5112" y="3786"/>
              <a:ext cx="58" cy="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16" name="Line 28"/>
            <p:cNvSpPr>
              <a:spLocks noChangeShapeType="1"/>
            </p:cNvSpPr>
            <p:nvPr/>
          </p:nvSpPr>
          <p:spPr bwMode="auto">
            <a:xfrm>
              <a:off x="5112" y="3814"/>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17" name="Line 29"/>
            <p:cNvSpPr>
              <a:spLocks noChangeShapeType="1"/>
            </p:cNvSpPr>
            <p:nvPr/>
          </p:nvSpPr>
          <p:spPr bwMode="auto">
            <a:xfrm>
              <a:off x="5115" y="3841"/>
              <a:ext cx="5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7118" name="Rectangle 30"/>
            <p:cNvSpPr>
              <a:spLocks noChangeArrowheads="1"/>
            </p:cNvSpPr>
            <p:nvPr/>
          </p:nvSpPr>
          <p:spPr bwMode="auto">
            <a:xfrm>
              <a:off x="4781" y="3542"/>
              <a:ext cx="308" cy="173"/>
            </a:xfrm>
            <a:prstGeom prst="rect">
              <a:avLst/>
            </a:prstGeom>
            <a:noFill/>
            <a:ln w="9525">
              <a:noFill/>
              <a:miter lim="800000"/>
              <a:headEnd/>
              <a:tailEnd/>
            </a:ln>
            <a:effectLst/>
          </p:spPr>
          <p:txBody>
            <a:bodyPr wrap="none" lIns="92075" tIns="46038" rIns="92075" bIns="46038">
              <a:spAutoFit/>
            </a:bodyPr>
            <a:lstStyle/>
            <a:p>
              <a:pPr algn="l"/>
              <a:r>
                <a:rPr lang="en-US" sz="1200">
                  <a:solidFill>
                    <a:schemeClr val="tx1"/>
                  </a:solidFill>
                  <a:latin typeface="Times" pitchFamily="1" charset="0"/>
                </a:rPr>
                <a:t>MSS</a:t>
              </a:r>
            </a:p>
          </p:txBody>
        </p:sp>
        <p:sp>
          <p:nvSpPr>
            <p:cNvPr id="217119" name="Line 31"/>
            <p:cNvSpPr>
              <a:spLocks noChangeShapeType="1"/>
            </p:cNvSpPr>
            <p:nvPr/>
          </p:nvSpPr>
          <p:spPr bwMode="auto">
            <a:xfrm>
              <a:off x="4720" y="3720"/>
              <a:ext cx="56"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217120" name="Rectangle 32"/>
          <p:cNvSpPr>
            <a:spLocks noChangeArrowheads="1"/>
          </p:cNvSpPr>
          <p:nvPr/>
        </p:nvSpPr>
        <p:spPr bwMode="auto">
          <a:xfrm>
            <a:off x="6851650" y="4846638"/>
            <a:ext cx="1066800" cy="533400"/>
          </a:xfrm>
          <a:prstGeom prst="rect">
            <a:avLst/>
          </a:prstGeom>
          <a:solidFill>
            <a:srgbClr val="CCFFCC"/>
          </a:solidFill>
          <a:ln w="9525">
            <a:solidFill>
              <a:schemeClr val="tx1"/>
            </a:solidFill>
            <a:miter lim="800000"/>
            <a:headEnd/>
            <a:tailEnd/>
          </a:ln>
          <a:effectLst/>
        </p:spPr>
        <p:txBody>
          <a:bodyPr wrap="none" anchor="ctr"/>
          <a:lstStyle/>
          <a:p>
            <a:endParaRPr lang="en-US"/>
          </a:p>
        </p:txBody>
      </p:sp>
      <p:grpSp>
        <p:nvGrpSpPr>
          <p:cNvPr id="3" name="Group 33"/>
          <p:cNvGrpSpPr>
            <a:grpSpLocks/>
          </p:cNvGrpSpPr>
          <p:nvPr/>
        </p:nvGrpSpPr>
        <p:grpSpPr bwMode="auto">
          <a:xfrm>
            <a:off x="1068388" y="4800600"/>
            <a:ext cx="788987" cy="639763"/>
            <a:chOff x="328" y="3216"/>
            <a:chExt cx="497" cy="403"/>
          </a:xfrm>
        </p:grpSpPr>
        <p:sp>
          <p:nvSpPr>
            <p:cNvPr id="217122" name="Rectangle 34"/>
            <p:cNvSpPr>
              <a:spLocks noChangeArrowheads="1"/>
            </p:cNvSpPr>
            <p:nvPr/>
          </p:nvSpPr>
          <p:spPr bwMode="auto">
            <a:xfrm>
              <a:off x="336" y="3245"/>
              <a:ext cx="480" cy="336"/>
            </a:xfrm>
            <a:prstGeom prst="rect">
              <a:avLst/>
            </a:prstGeom>
            <a:solidFill>
              <a:srgbClr val="CCFFCC"/>
            </a:solidFill>
            <a:ln w="9525">
              <a:solidFill>
                <a:schemeClr val="tx1"/>
              </a:solidFill>
              <a:miter lim="800000"/>
              <a:headEnd/>
              <a:tailEnd/>
            </a:ln>
            <a:effectLst/>
          </p:spPr>
          <p:txBody>
            <a:bodyPr wrap="none" anchor="ctr"/>
            <a:lstStyle/>
            <a:p>
              <a:endParaRPr lang="en-US"/>
            </a:p>
          </p:txBody>
        </p:sp>
        <p:sp>
          <p:nvSpPr>
            <p:cNvPr id="217123" name="Text Box 35"/>
            <p:cNvSpPr txBox="1">
              <a:spLocks noChangeArrowheads="1"/>
            </p:cNvSpPr>
            <p:nvPr/>
          </p:nvSpPr>
          <p:spPr bwMode="auto">
            <a:xfrm>
              <a:off x="328" y="3216"/>
              <a:ext cx="497" cy="403"/>
            </a:xfrm>
            <a:prstGeom prst="rect">
              <a:avLst/>
            </a:prstGeom>
            <a:noFill/>
            <a:ln w="9525">
              <a:noFill/>
              <a:miter lim="800000"/>
              <a:headEnd/>
              <a:tailEnd/>
            </a:ln>
            <a:effectLst/>
          </p:spPr>
          <p:txBody>
            <a:bodyPr wrap="none">
              <a:spAutoFit/>
            </a:bodyPr>
            <a:lstStyle/>
            <a:p>
              <a:r>
                <a:rPr lang="en-US" sz="1200">
                  <a:solidFill>
                    <a:schemeClr val="tx1"/>
                  </a:solidFill>
                  <a:latin typeface="Times" pitchFamily="1" charset="0"/>
                </a:rPr>
                <a:t>Storage </a:t>
              </a:r>
            </a:p>
            <a:p>
              <a:r>
                <a:rPr lang="en-US" sz="1200">
                  <a:solidFill>
                    <a:schemeClr val="tx1"/>
                  </a:solidFill>
                  <a:latin typeface="Times" pitchFamily="1" charset="0"/>
                </a:rPr>
                <a:t>Resource </a:t>
              </a:r>
            </a:p>
            <a:p>
              <a:r>
                <a:rPr lang="en-US" sz="1200">
                  <a:solidFill>
                    <a:schemeClr val="tx1"/>
                  </a:solidFill>
                  <a:latin typeface="Times" pitchFamily="1" charset="0"/>
                </a:rPr>
                <a:t>Manager</a:t>
              </a:r>
            </a:p>
          </p:txBody>
        </p:sp>
      </p:grpSp>
      <p:sp>
        <p:nvSpPr>
          <p:cNvPr id="217124" name="Text Box 36"/>
          <p:cNvSpPr txBox="1">
            <a:spLocks noChangeArrowheads="1"/>
          </p:cNvSpPr>
          <p:nvPr/>
        </p:nvSpPr>
        <p:spPr bwMode="auto">
          <a:xfrm>
            <a:off x="8229600" y="4343400"/>
            <a:ext cx="684213" cy="274638"/>
          </a:xfrm>
          <a:prstGeom prst="rect">
            <a:avLst/>
          </a:prstGeom>
          <a:noFill/>
          <a:ln w="9525">
            <a:noFill/>
            <a:miter lim="800000"/>
            <a:headEnd/>
            <a:tailEnd/>
          </a:ln>
          <a:effectLst/>
        </p:spPr>
        <p:txBody>
          <a:bodyPr wrap="none">
            <a:spAutoFit/>
          </a:bodyPr>
          <a:lstStyle/>
          <a:p>
            <a:r>
              <a:rPr lang="en-US" sz="1200">
                <a:solidFill>
                  <a:schemeClr val="tx1"/>
                </a:solidFill>
                <a:latin typeface="Times" pitchFamily="1" charset="0"/>
              </a:rPr>
              <a:t>network</a:t>
            </a:r>
          </a:p>
        </p:txBody>
      </p:sp>
      <p:grpSp>
        <p:nvGrpSpPr>
          <p:cNvPr id="4" name="Group 37"/>
          <p:cNvGrpSpPr>
            <a:grpSpLocks/>
          </p:cNvGrpSpPr>
          <p:nvPr/>
        </p:nvGrpSpPr>
        <p:grpSpPr bwMode="auto">
          <a:xfrm>
            <a:off x="4343400" y="1295400"/>
            <a:ext cx="1066800" cy="533400"/>
            <a:chOff x="1964" y="960"/>
            <a:chExt cx="672" cy="336"/>
          </a:xfrm>
        </p:grpSpPr>
        <p:sp>
          <p:nvSpPr>
            <p:cNvPr id="217126" name="Rectangle 38"/>
            <p:cNvSpPr>
              <a:spLocks noChangeArrowheads="1"/>
            </p:cNvSpPr>
            <p:nvPr/>
          </p:nvSpPr>
          <p:spPr bwMode="auto">
            <a:xfrm>
              <a:off x="1964" y="960"/>
              <a:ext cx="672" cy="336"/>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17127" name="Text Box 39"/>
            <p:cNvSpPr txBox="1">
              <a:spLocks noChangeArrowheads="1"/>
            </p:cNvSpPr>
            <p:nvPr/>
          </p:nvSpPr>
          <p:spPr bwMode="auto">
            <a:xfrm>
              <a:off x="2092" y="1027"/>
              <a:ext cx="365" cy="192"/>
            </a:xfrm>
            <a:prstGeom prst="rect">
              <a:avLst/>
            </a:prstGeom>
            <a:noFill/>
            <a:ln w="9525">
              <a:noFill/>
              <a:miter lim="800000"/>
              <a:headEnd/>
              <a:tailEnd/>
            </a:ln>
            <a:effectLst/>
          </p:spPr>
          <p:txBody>
            <a:bodyPr wrap="none">
              <a:spAutoFit/>
            </a:bodyPr>
            <a:lstStyle/>
            <a:p>
              <a:pPr algn="l"/>
              <a:r>
                <a:rPr lang="en-US" sz="1400">
                  <a:solidFill>
                    <a:schemeClr val="tx1"/>
                  </a:solidFill>
                  <a:latin typeface="Times" pitchFamily="1" charset="0"/>
                </a:rPr>
                <a:t>client</a:t>
              </a:r>
            </a:p>
          </p:txBody>
        </p:sp>
      </p:grpSp>
      <p:sp>
        <p:nvSpPr>
          <p:cNvPr id="217128" name="Rectangle 40"/>
          <p:cNvSpPr>
            <a:spLocks noChangeArrowheads="1"/>
          </p:cNvSpPr>
          <p:nvPr/>
        </p:nvSpPr>
        <p:spPr bwMode="auto">
          <a:xfrm>
            <a:off x="2590800" y="1295400"/>
            <a:ext cx="1219200" cy="5334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217129" name="Text Box 41"/>
          <p:cNvSpPr txBox="1">
            <a:spLocks noChangeArrowheads="1"/>
          </p:cNvSpPr>
          <p:nvPr/>
        </p:nvSpPr>
        <p:spPr bwMode="auto">
          <a:xfrm>
            <a:off x="2571750" y="1295400"/>
            <a:ext cx="1314450" cy="517525"/>
          </a:xfrm>
          <a:prstGeom prst="rect">
            <a:avLst/>
          </a:prstGeom>
          <a:noFill/>
          <a:ln w="9525">
            <a:noFill/>
            <a:miter lim="800000"/>
            <a:headEnd/>
            <a:tailEnd/>
          </a:ln>
          <a:effectLst/>
        </p:spPr>
        <p:txBody>
          <a:bodyPr wrap="none">
            <a:spAutoFit/>
          </a:bodyPr>
          <a:lstStyle/>
          <a:p>
            <a:r>
              <a:rPr lang="en-US" sz="1400">
                <a:solidFill>
                  <a:schemeClr val="tx1"/>
                </a:solidFill>
                <a:latin typeface="Times" pitchFamily="1" charset="0"/>
              </a:rPr>
              <a:t>Client</a:t>
            </a:r>
          </a:p>
          <a:p>
            <a:r>
              <a:rPr lang="en-US" sz="1400">
                <a:solidFill>
                  <a:schemeClr val="tx1"/>
                </a:solidFill>
                <a:latin typeface="Times" pitchFamily="1" charset="0"/>
              </a:rPr>
              <a:t>(command line)</a:t>
            </a:r>
          </a:p>
        </p:txBody>
      </p:sp>
      <p:sp>
        <p:nvSpPr>
          <p:cNvPr id="217130" name="Line 42"/>
          <p:cNvSpPr>
            <a:spLocks noChangeShapeType="1"/>
          </p:cNvSpPr>
          <p:nvPr/>
        </p:nvSpPr>
        <p:spPr bwMode="auto">
          <a:xfrm flipH="1">
            <a:off x="4876800" y="1828800"/>
            <a:ext cx="0" cy="3810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217131" name="Text Box 43"/>
          <p:cNvSpPr txBox="1">
            <a:spLocks noChangeArrowheads="1"/>
          </p:cNvSpPr>
          <p:nvPr/>
        </p:nvSpPr>
        <p:spPr bwMode="auto">
          <a:xfrm>
            <a:off x="3810000" y="1143000"/>
            <a:ext cx="522288" cy="579438"/>
          </a:xfrm>
          <a:prstGeom prst="rect">
            <a:avLst/>
          </a:prstGeom>
          <a:noFill/>
          <a:ln w="12700">
            <a:noFill/>
            <a:miter lim="800000"/>
            <a:headEnd/>
            <a:tailEnd/>
          </a:ln>
          <a:effectLst/>
        </p:spPr>
        <p:txBody>
          <a:bodyPr wrap="none">
            <a:spAutoFit/>
          </a:bodyPr>
          <a:lstStyle/>
          <a:p>
            <a:pPr algn="l"/>
            <a:r>
              <a:rPr lang="en-US" sz="3200">
                <a:solidFill>
                  <a:schemeClr val="tx1"/>
                </a:solidFill>
                <a:latin typeface="Helvetica" pitchFamily="1" charset="0"/>
              </a:rPr>
              <a:t>...</a:t>
            </a:r>
          </a:p>
        </p:txBody>
      </p:sp>
      <p:sp>
        <p:nvSpPr>
          <p:cNvPr id="217132" name="Rectangle 44"/>
          <p:cNvSpPr>
            <a:spLocks noChangeArrowheads="1"/>
          </p:cNvSpPr>
          <p:nvPr/>
        </p:nvSpPr>
        <p:spPr bwMode="auto">
          <a:xfrm>
            <a:off x="1524000" y="1219200"/>
            <a:ext cx="5181600" cy="3048000"/>
          </a:xfrm>
          <a:prstGeom prst="rect">
            <a:avLst/>
          </a:prstGeom>
          <a:noFill/>
          <a:ln w="9525">
            <a:solidFill>
              <a:schemeClr val="tx1"/>
            </a:solidFill>
            <a:prstDash val="lgDash"/>
            <a:miter lim="800000"/>
            <a:headEnd/>
            <a:tailEnd/>
          </a:ln>
          <a:effectLst/>
        </p:spPr>
        <p:txBody>
          <a:bodyPr wrap="none" anchor="ctr"/>
          <a:lstStyle/>
          <a:p>
            <a:endParaRPr lang="en-US"/>
          </a:p>
        </p:txBody>
      </p:sp>
      <p:sp>
        <p:nvSpPr>
          <p:cNvPr id="217133" name="Text Box 45"/>
          <p:cNvSpPr txBox="1">
            <a:spLocks noChangeArrowheads="1"/>
          </p:cNvSpPr>
          <p:nvPr/>
        </p:nvSpPr>
        <p:spPr bwMode="auto">
          <a:xfrm>
            <a:off x="5754688" y="1200150"/>
            <a:ext cx="950912" cy="274638"/>
          </a:xfrm>
          <a:prstGeom prst="rect">
            <a:avLst/>
          </a:prstGeom>
          <a:noFill/>
          <a:ln w="9525">
            <a:noFill/>
            <a:miter lim="800000"/>
            <a:headEnd/>
            <a:tailEnd/>
          </a:ln>
          <a:effectLst/>
        </p:spPr>
        <p:txBody>
          <a:bodyPr wrap="none">
            <a:spAutoFit/>
          </a:bodyPr>
          <a:lstStyle/>
          <a:p>
            <a:r>
              <a:rPr lang="en-US" sz="1200" b="1">
                <a:solidFill>
                  <a:schemeClr val="tx1"/>
                </a:solidFill>
                <a:latin typeface="Times" pitchFamily="1" charset="0"/>
              </a:rPr>
              <a:t>Client’s site</a:t>
            </a:r>
          </a:p>
        </p:txBody>
      </p:sp>
      <p:sp>
        <p:nvSpPr>
          <p:cNvPr id="217134" name="Text Box 46"/>
          <p:cNvSpPr txBox="1">
            <a:spLocks noChangeArrowheads="1"/>
          </p:cNvSpPr>
          <p:nvPr/>
        </p:nvSpPr>
        <p:spPr bwMode="auto">
          <a:xfrm>
            <a:off x="5715000" y="5105400"/>
            <a:ext cx="522288" cy="579438"/>
          </a:xfrm>
          <a:prstGeom prst="rect">
            <a:avLst/>
          </a:prstGeom>
          <a:noFill/>
          <a:ln w="12700">
            <a:noFill/>
            <a:miter lim="800000"/>
            <a:headEnd/>
            <a:tailEnd/>
          </a:ln>
          <a:effectLst/>
        </p:spPr>
        <p:txBody>
          <a:bodyPr wrap="none">
            <a:spAutoFit/>
          </a:bodyPr>
          <a:lstStyle/>
          <a:p>
            <a:pPr algn="l"/>
            <a:r>
              <a:rPr lang="en-US" sz="3200">
                <a:solidFill>
                  <a:schemeClr val="tx1"/>
                </a:solidFill>
                <a:latin typeface="Helvetica" pitchFamily="1" charset="0"/>
              </a:rPr>
              <a:t>...</a:t>
            </a:r>
          </a:p>
        </p:txBody>
      </p:sp>
      <p:sp>
        <p:nvSpPr>
          <p:cNvPr id="217135" name="AutoShape 47"/>
          <p:cNvSpPr>
            <a:spLocks noChangeArrowheads="1"/>
          </p:cNvSpPr>
          <p:nvPr/>
        </p:nvSpPr>
        <p:spPr bwMode="auto">
          <a:xfrm>
            <a:off x="6477000" y="5683250"/>
            <a:ext cx="762000" cy="533400"/>
          </a:xfrm>
          <a:prstGeom prst="can">
            <a:avLst>
              <a:gd name="adj" fmla="val 25000"/>
            </a:avLst>
          </a:prstGeom>
          <a:solidFill>
            <a:srgbClr val="CCFFFF"/>
          </a:solidFill>
          <a:ln w="9525">
            <a:solidFill>
              <a:schemeClr val="tx1"/>
            </a:solidFill>
            <a:round/>
            <a:headEnd/>
            <a:tailEnd/>
          </a:ln>
          <a:effectLst/>
        </p:spPr>
        <p:txBody>
          <a:bodyPr wrap="none" anchor="ctr"/>
          <a:lstStyle/>
          <a:p>
            <a:endParaRPr lang="en-US"/>
          </a:p>
        </p:txBody>
      </p:sp>
      <p:sp>
        <p:nvSpPr>
          <p:cNvPr id="217136" name="Text Box 48"/>
          <p:cNvSpPr txBox="1">
            <a:spLocks noChangeArrowheads="1"/>
          </p:cNvSpPr>
          <p:nvPr/>
        </p:nvSpPr>
        <p:spPr bwMode="auto">
          <a:xfrm>
            <a:off x="6578600" y="5749925"/>
            <a:ext cx="565150" cy="457200"/>
          </a:xfrm>
          <a:prstGeom prst="rect">
            <a:avLst/>
          </a:prstGeom>
          <a:noFill/>
          <a:ln w="9525">
            <a:noFill/>
            <a:miter lim="800000"/>
            <a:headEnd/>
            <a:tailEnd/>
          </a:ln>
          <a:effectLst/>
        </p:spPr>
        <p:txBody>
          <a:bodyPr wrap="none">
            <a:spAutoFit/>
          </a:bodyPr>
          <a:lstStyle/>
          <a:p>
            <a:r>
              <a:rPr lang="en-US" sz="1200">
                <a:solidFill>
                  <a:schemeClr val="tx1"/>
                </a:solidFill>
                <a:latin typeface="Times" pitchFamily="1" charset="0"/>
              </a:rPr>
              <a:t>Disk</a:t>
            </a:r>
          </a:p>
          <a:p>
            <a:r>
              <a:rPr lang="en-US" sz="1200">
                <a:solidFill>
                  <a:schemeClr val="tx1"/>
                </a:solidFill>
                <a:latin typeface="Times" pitchFamily="1" charset="0"/>
              </a:rPr>
              <a:t>Cache</a:t>
            </a:r>
          </a:p>
        </p:txBody>
      </p:sp>
      <p:sp>
        <p:nvSpPr>
          <p:cNvPr id="217137" name="Line 49"/>
          <p:cNvSpPr>
            <a:spLocks noChangeShapeType="1"/>
          </p:cNvSpPr>
          <p:nvPr/>
        </p:nvSpPr>
        <p:spPr bwMode="auto">
          <a:xfrm>
            <a:off x="452438" y="4476750"/>
            <a:ext cx="7700962" cy="3175"/>
          </a:xfrm>
          <a:prstGeom prst="line">
            <a:avLst/>
          </a:prstGeom>
          <a:noFill/>
          <a:ln w="76200" cmpd="tri">
            <a:solidFill>
              <a:schemeClr val="tx1"/>
            </a:solidFill>
            <a:round/>
            <a:headEnd/>
            <a:tailEnd/>
          </a:ln>
          <a:effectLst/>
        </p:spPr>
        <p:txBody>
          <a:bodyPr/>
          <a:lstStyle/>
          <a:p>
            <a:endParaRPr lang="en-US"/>
          </a:p>
        </p:txBody>
      </p:sp>
      <p:sp>
        <p:nvSpPr>
          <p:cNvPr id="217138" name="Line 50"/>
          <p:cNvSpPr>
            <a:spLocks noChangeShapeType="1"/>
          </p:cNvSpPr>
          <p:nvPr/>
        </p:nvSpPr>
        <p:spPr bwMode="auto">
          <a:xfrm>
            <a:off x="1462088" y="4479925"/>
            <a:ext cx="0" cy="381000"/>
          </a:xfrm>
          <a:prstGeom prst="line">
            <a:avLst/>
          </a:prstGeom>
          <a:noFill/>
          <a:ln w="12700">
            <a:solidFill>
              <a:schemeClr val="tx1"/>
            </a:solidFill>
            <a:round/>
            <a:headEnd/>
            <a:tailEnd/>
          </a:ln>
          <a:effectLst/>
        </p:spPr>
        <p:txBody>
          <a:bodyPr/>
          <a:lstStyle/>
          <a:p>
            <a:endParaRPr lang="en-US"/>
          </a:p>
        </p:txBody>
      </p:sp>
      <p:sp>
        <p:nvSpPr>
          <p:cNvPr id="217139" name="Line 51"/>
          <p:cNvSpPr>
            <a:spLocks noChangeShapeType="1"/>
          </p:cNvSpPr>
          <p:nvPr/>
        </p:nvSpPr>
        <p:spPr bwMode="auto">
          <a:xfrm flipH="1">
            <a:off x="990600" y="5410200"/>
            <a:ext cx="381000" cy="304800"/>
          </a:xfrm>
          <a:prstGeom prst="line">
            <a:avLst/>
          </a:prstGeom>
          <a:noFill/>
          <a:ln w="12700">
            <a:solidFill>
              <a:schemeClr val="tx1"/>
            </a:solidFill>
            <a:round/>
            <a:headEnd/>
            <a:tailEnd/>
          </a:ln>
          <a:effectLst/>
        </p:spPr>
        <p:txBody>
          <a:bodyPr/>
          <a:lstStyle/>
          <a:p>
            <a:endParaRPr lang="en-US"/>
          </a:p>
        </p:txBody>
      </p:sp>
      <p:sp>
        <p:nvSpPr>
          <p:cNvPr id="217140" name="Line 52"/>
          <p:cNvSpPr>
            <a:spLocks noChangeShapeType="1"/>
          </p:cNvSpPr>
          <p:nvPr/>
        </p:nvSpPr>
        <p:spPr bwMode="auto">
          <a:xfrm flipH="1">
            <a:off x="6858000" y="5394325"/>
            <a:ext cx="304800" cy="304800"/>
          </a:xfrm>
          <a:prstGeom prst="line">
            <a:avLst/>
          </a:prstGeom>
          <a:noFill/>
          <a:ln w="12700">
            <a:solidFill>
              <a:schemeClr val="tx1"/>
            </a:solidFill>
            <a:round/>
            <a:headEnd/>
            <a:tailEnd/>
          </a:ln>
          <a:effectLst/>
        </p:spPr>
        <p:txBody>
          <a:bodyPr/>
          <a:lstStyle/>
          <a:p>
            <a:endParaRPr lang="en-US"/>
          </a:p>
        </p:txBody>
      </p:sp>
      <p:sp>
        <p:nvSpPr>
          <p:cNvPr id="217141" name="Line 53"/>
          <p:cNvSpPr>
            <a:spLocks noChangeShapeType="1"/>
          </p:cNvSpPr>
          <p:nvPr/>
        </p:nvSpPr>
        <p:spPr bwMode="auto">
          <a:xfrm>
            <a:off x="7543800" y="5394325"/>
            <a:ext cx="304800" cy="304800"/>
          </a:xfrm>
          <a:prstGeom prst="line">
            <a:avLst/>
          </a:prstGeom>
          <a:noFill/>
          <a:ln w="12700">
            <a:solidFill>
              <a:schemeClr val="tx1"/>
            </a:solidFill>
            <a:round/>
            <a:headEnd/>
            <a:tailEnd/>
          </a:ln>
          <a:effectLst/>
        </p:spPr>
        <p:txBody>
          <a:bodyPr/>
          <a:lstStyle/>
          <a:p>
            <a:endParaRPr lang="en-US"/>
          </a:p>
        </p:txBody>
      </p:sp>
      <p:grpSp>
        <p:nvGrpSpPr>
          <p:cNvPr id="5" name="Group 54"/>
          <p:cNvGrpSpPr>
            <a:grpSpLocks/>
          </p:cNvGrpSpPr>
          <p:nvPr/>
        </p:nvGrpSpPr>
        <p:grpSpPr bwMode="auto">
          <a:xfrm>
            <a:off x="533400" y="5715000"/>
            <a:ext cx="762000" cy="533400"/>
            <a:chOff x="2472" y="3686"/>
            <a:chExt cx="480" cy="336"/>
          </a:xfrm>
        </p:grpSpPr>
        <p:sp>
          <p:nvSpPr>
            <p:cNvPr id="217143" name="AutoShape 55"/>
            <p:cNvSpPr>
              <a:spLocks noChangeArrowheads="1"/>
            </p:cNvSpPr>
            <p:nvPr/>
          </p:nvSpPr>
          <p:spPr bwMode="auto">
            <a:xfrm>
              <a:off x="2472" y="3686"/>
              <a:ext cx="480" cy="336"/>
            </a:xfrm>
            <a:prstGeom prst="can">
              <a:avLst>
                <a:gd name="adj" fmla="val 25000"/>
              </a:avLst>
            </a:prstGeom>
            <a:solidFill>
              <a:srgbClr val="CCFFFF"/>
            </a:solidFill>
            <a:ln w="9525">
              <a:solidFill>
                <a:schemeClr val="tx1"/>
              </a:solidFill>
              <a:round/>
              <a:headEnd/>
              <a:tailEnd/>
            </a:ln>
            <a:effectLst/>
          </p:spPr>
          <p:txBody>
            <a:bodyPr wrap="none" anchor="ctr"/>
            <a:lstStyle/>
            <a:p>
              <a:endParaRPr lang="en-US"/>
            </a:p>
          </p:txBody>
        </p:sp>
        <p:sp>
          <p:nvSpPr>
            <p:cNvPr id="217144" name="Text Box 56"/>
            <p:cNvSpPr txBox="1">
              <a:spLocks noChangeArrowheads="1"/>
            </p:cNvSpPr>
            <p:nvPr/>
          </p:nvSpPr>
          <p:spPr bwMode="auto">
            <a:xfrm>
              <a:off x="2536" y="3728"/>
              <a:ext cx="356" cy="288"/>
            </a:xfrm>
            <a:prstGeom prst="rect">
              <a:avLst/>
            </a:prstGeom>
            <a:noFill/>
            <a:ln w="9525">
              <a:noFill/>
              <a:miter lim="800000"/>
              <a:headEnd/>
              <a:tailEnd/>
            </a:ln>
            <a:effectLst/>
          </p:spPr>
          <p:txBody>
            <a:bodyPr wrap="none">
              <a:spAutoFit/>
            </a:bodyPr>
            <a:lstStyle/>
            <a:p>
              <a:r>
                <a:rPr lang="en-US" sz="1200">
                  <a:solidFill>
                    <a:schemeClr val="tx1"/>
                  </a:solidFill>
                  <a:latin typeface="Times" pitchFamily="1" charset="0"/>
                </a:rPr>
                <a:t>Disk</a:t>
              </a:r>
            </a:p>
            <a:p>
              <a:r>
                <a:rPr lang="en-US" sz="1200">
                  <a:solidFill>
                    <a:schemeClr val="tx1"/>
                  </a:solidFill>
                  <a:latin typeface="Times" pitchFamily="1" charset="0"/>
                </a:rPr>
                <a:t>Cache</a:t>
              </a:r>
            </a:p>
          </p:txBody>
        </p:sp>
      </p:grpSp>
      <p:sp>
        <p:nvSpPr>
          <p:cNvPr id="217145" name="Rectangle 57"/>
          <p:cNvSpPr>
            <a:spLocks noChangeArrowheads="1"/>
          </p:cNvSpPr>
          <p:nvPr/>
        </p:nvSpPr>
        <p:spPr bwMode="auto">
          <a:xfrm>
            <a:off x="381000" y="4724400"/>
            <a:ext cx="2362200" cy="1600200"/>
          </a:xfrm>
          <a:prstGeom prst="rect">
            <a:avLst/>
          </a:prstGeom>
          <a:noFill/>
          <a:ln w="9525">
            <a:solidFill>
              <a:schemeClr val="tx1"/>
            </a:solidFill>
            <a:prstDash val="lgDash"/>
            <a:miter lim="800000"/>
            <a:headEnd/>
            <a:tailEnd/>
          </a:ln>
          <a:effectLst/>
        </p:spPr>
        <p:txBody>
          <a:bodyPr wrap="none" anchor="ctr"/>
          <a:lstStyle/>
          <a:p>
            <a:endParaRPr lang="en-US"/>
          </a:p>
        </p:txBody>
      </p:sp>
      <p:sp>
        <p:nvSpPr>
          <p:cNvPr id="217146" name="Rectangle 58"/>
          <p:cNvSpPr>
            <a:spLocks noChangeArrowheads="1"/>
          </p:cNvSpPr>
          <p:nvPr/>
        </p:nvSpPr>
        <p:spPr bwMode="auto">
          <a:xfrm>
            <a:off x="3048000" y="4740275"/>
            <a:ext cx="2362200" cy="1600200"/>
          </a:xfrm>
          <a:prstGeom prst="rect">
            <a:avLst/>
          </a:prstGeom>
          <a:noFill/>
          <a:ln w="9525">
            <a:solidFill>
              <a:schemeClr val="tx1"/>
            </a:solidFill>
            <a:prstDash val="lgDash"/>
            <a:miter lim="800000"/>
            <a:headEnd/>
            <a:tailEnd/>
          </a:ln>
          <a:effectLst/>
        </p:spPr>
        <p:txBody>
          <a:bodyPr wrap="none" anchor="ctr"/>
          <a:lstStyle/>
          <a:p>
            <a:endParaRPr lang="en-US"/>
          </a:p>
        </p:txBody>
      </p:sp>
      <p:sp>
        <p:nvSpPr>
          <p:cNvPr id="217147" name="Line 59"/>
          <p:cNvSpPr>
            <a:spLocks noChangeShapeType="1"/>
          </p:cNvSpPr>
          <p:nvPr/>
        </p:nvSpPr>
        <p:spPr bwMode="auto">
          <a:xfrm>
            <a:off x="7356475" y="4487863"/>
            <a:ext cx="0" cy="381000"/>
          </a:xfrm>
          <a:prstGeom prst="line">
            <a:avLst/>
          </a:prstGeom>
          <a:noFill/>
          <a:ln w="12700">
            <a:solidFill>
              <a:schemeClr val="tx1"/>
            </a:solidFill>
            <a:round/>
            <a:headEnd/>
            <a:tailEnd/>
          </a:ln>
          <a:effectLst/>
        </p:spPr>
        <p:txBody>
          <a:bodyPr/>
          <a:lstStyle/>
          <a:p>
            <a:endParaRPr lang="en-US"/>
          </a:p>
        </p:txBody>
      </p:sp>
      <p:sp>
        <p:nvSpPr>
          <p:cNvPr id="217148" name="Rectangle 60"/>
          <p:cNvSpPr>
            <a:spLocks noChangeArrowheads="1"/>
          </p:cNvSpPr>
          <p:nvPr/>
        </p:nvSpPr>
        <p:spPr bwMode="auto">
          <a:xfrm>
            <a:off x="6324600" y="4724400"/>
            <a:ext cx="2057400" cy="1600200"/>
          </a:xfrm>
          <a:prstGeom prst="rect">
            <a:avLst/>
          </a:prstGeom>
          <a:noFill/>
          <a:ln w="9525">
            <a:solidFill>
              <a:schemeClr val="tx1"/>
            </a:solidFill>
            <a:prstDash val="lgDash"/>
            <a:miter lim="800000"/>
            <a:headEnd/>
            <a:tailEnd/>
          </a:ln>
          <a:effectLst/>
        </p:spPr>
        <p:txBody>
          <a:bodyPr wrap="none" anchor="ctr"/>
          <a:lstStyle/>
          <a:p>
            <a:endParaRPr lang="en-US"/>
          </a:p>
        </p:txBody>
      </p:sp>
      <p:sp>
        <p:nvSpPr>
          <p:cNvPr id="217149" name="Line 61"/>
          <p:cNvSpPr>
            <a:spLocks noChangeShapeType="1"/>
          </p:cNvSpPr>
          <p:nvPr/>
        </p:nvSpPr>
        <p:spPr bwMode="auto">
          <a:xfrm>
            <a:off x="4038600" y="3733800"/>
            <a:ext cx="0" cy="7620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217150" name="Text Box 62"/>
          <p:cNvSpPr txBox="1">
            <a:spLocks noChangeArrowheads="1"/>
          </p:cNvSpPr>
          <p:nvPr/>
        </p:nvSpPr>
        <p:spPr bwMode="auto">
          <a:xfrm>
            <a:off x="3886200" y="6400800"/>
            <a:ext cx="593725" cy="304800"/>
          </a:xfrm>
          <a:prstGeom prst="rect">
            <a:avLst/>
          </a:prstGeom>
          <a:noFill/>
          <a:ln w="9525">
            <a:noFill/>
            <a:miter lim="800000"/>
            <a:headEnd/>
            <a:tailEnd/>
          </a:ln>
          <a:effectLst/>
        </p:spPr>
        <p:txBody>
          <a:bodyPr wrap="none">
            <a:spAutoFit/>
          </a:bodyPr>
          <a:lstStyle/>
          <a:p>
            <a:r>
              <a:rPr lang="en-US" sz="1400">
                <a:solidFill>
                  <a:schemeClr val="tx1"/>
                </a:solidFill>
                <a:latin typeface="Times" pitchFamily="1" charset="0"/>
              </a:rPr>
              <a:t>Site 2</a:t>
            </a:r>
          </a:p>
        </p:txBody>
      </p:sp>
      <p:sp>
        <p:nvSpPr>
          <p:cNvPr id="217151" name="Text Box 63"/>
          <p:cNvSpPr txBox="1">
            <a:spLocks noChangeArrowheads="1"/>
          </p:cNvSpPr>
          <p:nvPr/>
        </p:nvSpPr>
        <p:spPr bwMode="auto">
          <a:xfrm>
            <a:off x="1219200" y="6324600"/>
            <a:ext cx="593725" cy="304800"/>
          </a:xfrm>
          <a:prstGeom prst="rect">
            <a:avLst/>
          </a:prstGeom>
          <a:noFill/>
          <a:ln w="9525">
            <a:noFill/>
            <a:miter lim="800000"/>
            <a:headEnd/>
            <a:tailEnd/>
          </a:ln>
          <a:effectLst/>
        </p:spPr>
        <p:txBody>
          <a:bodyPr wrap="none">
            <a:spAutoFit/>
          </a:bodyPr>
          <a:lstStyle/>
          <a:p>
            <a:r>
              <a:rPr lang="en-US" sz="1400">
                <a:solidFill>
                  <a:schemeClr val="tx1"/>
                </a:solidFill>
                <a:latin typeface="Times" pitchFamily="1" charset="0"/>
              </a:rPr>
              <a:t>Site 1</a:t>
            </a:r>
          </a:p>
        </p:txBody>
      </p:sp>
      <p:sp>
        <p:nvSpPr>
          <p:cNvPr id="217152" name="Text Box 64"/>
          <p:cNvSpPr txBox="1">
            <a:spLocks noChangeArrowheads="1"/>
          </p:cNvSpPr>
          <p:nvPr/>
        </p:nvSpPr>
        <p:spPr bwMode="auto">
          <a:xfrm>
            <a:off x="6931025" y="6400800"/>
            <a:ext cx="633413" cy="304800"/>
          </a:xfrm>
          <a:prstGeom prst="rect">
            <a:avLst/>
          </a:prstGeom>
          <a:noFill/>
          <a:ln w="9525">
            <a:noFill/>
            <a:miter lim="800000"/>
            <a:headEnd/>
            <a:tailEnd/>
          </a:ln>
          <a:effectLst/>
        </p:spPr>
        <p:txBody>
          <a:bodyPr wrap="none">
            <a:spAutoFit/>
          </a:bodyPr>
          <a:lstStyle/>
          <a:p>
            <a:r>
              <a:rPr lang="en-US" sz="1400">
                <a:solidFill>
                  <a:schemeClr val="tx1"/>
                </a:solidFill>
                <a:latin typeface="Times" pitchFamily="1" charset="0"/>
              </a:rPr>
              <a:t>Site N</a:t>
            </a:r>
          </a:p>
        </p:txBody>
      </p:sp>
      <p:sp>
        <p:nvSpPr>
          <p:cNvPr id="217153" name="Text Box 65"/>
          <p:cNvSpPr txBox="1">
            <a:spLocks noChangeArrowheads="1"/>
          </p:cNvSpPr>
          <p:nvPr/>
        </p:nvSpPr>
        <p:spPr bwMode="auto">
          <a:xfrm>
            <a:off x="7011988" y="4800600"/>
            <a:ext cx="788987" cy="639763"/>
          </a:xfrm>
          <a:prstGeom prst="rect">
            <a:avLst/>
          </a:prstGeom>
          <a:noFill/>
          <a:ln w="9525">
            <a:noFill/>
            <a:miter lim="800000"/>
            <a:headEnd/>
            <a:tailEnd/>
          </a:ln>
          <a:effectLst/>
        </p:spPr>
        <p:txBody>
          <a:bodyPr wrap="none">
            <a:spAutoFit/>
          </a:bodyPr>
          <a:lstStyle/>
          <a:p>
            <a:r>
              <a:rPr lang="en-US" sz="1200">
                <a:solidFill>
                  <a:schemeClr val="tx1"/>
                </a:solidFill>
                <a:latin typeface="Times" pitchFamily="1" charset="0"/>
              </a:rPr>
              <a:t>Storage </a:t>
            </a:r>
          </a:p>
          <a:p>
            <a:r>
              <a:rPr lang="en-US" sz="1200">
                <a:solidFill>
                  <a:schemeClr val="tx1"/>
                </a:solidFill>
                <a:latin typeface="Times" pitchFamily="1" charset="0"/>
              </a:rPr>
              <a:t>Resource </a:t>
            </a:r>
          </a:p>
          <a:p>
            <a:r>
              <a:rPr lang="en-US" sz="1200">
                <a:solidFill>
                  <a:schemeClr val="tx1"/>
                </a:solidFill>
                <a:latin typeface="Times" pitchFamily="1" charset="0"/>
              </a:rPr>
              <a:t>Manager</a:t>
            </a:r>
          </a:p>
        </p:txBody>
      </p:sp>
      <p:sp>
        <p:nvSpPr>
          <p:cNvPr id="217154" name="Rectangle 66"/>
          <p:cNvSpPr>
            <a:spLocks noChangeArrowheads="1"/>
          </p:cNvSpPr>
          <p:nvPr/>
        </p:nvSpPr>
        <p:spPr bwMode="auto">
          <a:xfrm>
            <a:off x="3505200" y="3232150"/>
            <a:ext cx="1066800" cy="533400"/>
          </a:xfrm>
          <a:prstGeom prst="rect">
            <a:avLst/>
          </a:prstGeom>
          <a:solidFill>
            <a:srgbClr val="CCFFCC"/>
          </a:solidFill>
          <a:ln w="9525">
            <a:solidFill>
              <a:schemeClr val="tx1"/>
            </a:solidFill>
            <a:miter lim="800000"/>
            <a:headEnd/>
            <a:tailEnd/>
          </a:ln>
          <a:effectLst/>
        </p:spPr>
        <p:txBody>
          <a:bodyPr wrap="none" anchor="ctr"/>
          <a:lstStyle/>
          <a:p>
            <a:endParaRPr lang="en-US"/>
          </a:p>
        </p:txBody>
      </p:sp>
      <p:grpSp>
        <p:nvGrpSpPr>
          <p:cNvPr id="6" name="Group 67"/>
          <p:cNvGrpSpPr>
            <a:grpSpLocks/>
          </p:cNvGrpSpPr>
          <p:nvPr/>
        </p:nvGrpSpPr>
        <p:grpSpPr bwMode="auto">
          <a:xfrm>
            <a:off x="5029200" y="3200400"/>
            <a:ext cx="762000" cy="533400"/>
            <a:chOff x="2472" y="3686"/>
            <a:chExt cx="480" cy="336"/>
          </a:xfrm>
        </p:grpSpPr>
        <p:sp>
          <p:nvSpPr>
            <p:cNvPr id="217156" name="AutoShape 68"/>
            <p:cNvSpPr>
              <a:spLocks noChangeArrowheads="1"/>
            </p:cNvSpPr>
            <p:nvPr/>
          </p:nvSpPr>
          <p:spPr bwMode="auto">
            <a:xfrm>
              <a:off x="2472" y="3686"/>
              <a:ext cx="480" cy="336"/>
            </a:xfrm>
            <a:prstGeom prst="can">
              <a:avLst>
                <a:gd name="adj" fmla="val 25000"/>
              </a:avLst>
            </a:prstGeom>
            <a:solidFill>
              <a:srgbClr val="CCFFFF"/>
            </a:solidFill>
            <a:ln w="9525">
              <a:solidFill>
                <a:schemeClr val="tx1"/>
              </a:solidFill>
              <a:round/>
              <a:headEnd/>
              <a:tailEnd/>
            </a:ln>
            <a:effectLst/>
          </p:spPr>
          <p:txBody>
            <a:bodyPr wrap="none" anchor="ctr"/>
            <a:lstStyle/>
            <a:p>
              <a:endParaRPr lang="en-US"/>
            </a:p>
          </p:txBody>
        </p:sp>
        <p:sp>
          <p:nvSpPr>
            <p:cNvPr id="217157" name="Text Box 69"/>
            <p:cNvSpPr txBox="1">
              <a:spLocks noChangeArrowheads="1"/>
            </p:cNvSpPr>
            <p:nvPr/>
          </p:nvSpPr>
          <p:spPr bwMode="auto">
            <a:xfrm>
              <a:off x="2536" y="3728"/>
              <a:ext cx="356" cy="288"/>
            </a:xfrm>
            <a:prstGeom prst="rect">
              <a:avLst/>
            </a:prstGeom>
            <a:noFill/>
            <a:ln w="9525">
              <a:noFill/>
              <a:miter lim="800000"/>
              <a:headEnd/>
              <a:tailEnd/>
            </a:ln>
            <a:effectLst/>
          </p:spPr>
          <p:txBody>
            <a:bodyPr wrap="none">
              <a:spAutoFit/>
            </a:bodyPr>
            <a:lstStyle/>
            <a:p>
              <a:r>
                <a:rPr lang="en-US" sz="1200">
                  <a:solidFill>
                    <a:schemeClr val="tx1"/>
                  </a:solidFill>
                  <a:latin typeface="Times" pitchFamily="1" charset="0"/>
                </a:rPr>
                <a:t>Disk</a:t>
              </a:r>
            </a:p>
            <a:p>
              <a:r>
                <a:rPr lang="en-US" sz="1200">
                  <a:solidFill>
                    <a:schemeClr val="tx1"/>
                  </a:solidFill>
                  <a:latin typeface="Times" pitchFamily="1" charset="0"/>
                </a:rPr>
                <a:t>Cache</a:t>
              </a:r>
            </a:p>
          </p:txBody>
        </p:sp>
      </p:grpSp>
      <p:sp>
        <p:nvSpPr>
          <p:cNvPr id="217158" name="Text Box 70"/>
          <p:cNvSpPr txBox="1">
            <a:spLocks noChangeArrowheads="1"/>
          </p:cNvSpPr>
          <p:nvPr/>
        </p:nvSpPr>
        <p:spPr bwMode="auto">
          <a:xfrm>
            <a:off x="3644900" y="3175000"/>
            <a:ext cx="788988" cy="639763"/>
          </a:xfrm>
          <a:prstGeom prst="rect">
            <a:avLst/>
          </a:prstGeom>
          <a:noFill/>
          <a:ln w="9525">
            <a:noFill/>
            <a:miter lim="800000"/>
            <a:headEnd/>
            <a:tailEnd/>
          </a:ln>
          <a:effectLst/>
        </p:spPr>
        <p:txBody>
          <a:bodyPr wrap="none">
            <a:spAutoFit/>
          </a:bodyPr>
          <a:lstStyle/>
          <a:p>
            <a:r>
              <a:rPr lang="en-US" sz="1200">
                <a:solidFill>
                  <a:schemeClr val="tx1"/>
                </a:solidFill>
                <a:latin typeface="Times" pitchFamily="1" charset="0"/>
              </a:rPr>
              <a:t>Storage </a:t>
            </a:r>
          </a:p>
          <a:p>
            <a:r>
              <a:rPr lang="en-US" sz="1200">
                <a:solidFill>
                  <a:schemeClr val="tx1"/>
                </a:solidFill>
                <a:latin typeface="Times" pitchFamily="1" charset="0"/>
              </a:rPr>
              <a:t>Resource </a:t>
            </a:r>
          </a:p>
          <a:p>
            <a:r>
              <a:rPr lang="en-US" sz="1200">
                <a:solidFill>
                  <a:schemeClr val="tx1"/>
                </a:solidFill>
                <a:latin typeface="Times" pitchFamily="1" charset="0"/>
              </a:rPr>
              <a:t>Manager</a:t>
            </a:r>
          </a:p>
        </p:txBody>
      </p:sp>
      <p:sp>
        <p:nvSpPr>
          <p:cNvPr id="217159" name="Line 71"/>
          <p:cNvSpPr>
            <a:spLocks noChangeShapeType="1"/>
          </p:cNvSpPr>
          <p:nvPr/>
        </p:nvSpPr>
        <p:spPr bwMode="auto">
          <a:xfrm>
            <a:off x="4572000" y="3505200"/>
            <a:ext cx="457200" cy="0"/>
          </a:xfrm>
          <a:prstGeom prst="line">
            <a:avLst/>
          </a:prstGeom>
          <a:noFill/>
          <a:ln w="12700">
            <a:solidFill>
              <a:schemeClr val="tx1"/>
            </a:solidFill>
            <a:round/>
            <a:headEnd/>
            <a:tailEnd/>
          </a:ln>
          <a:effectLst/>
        </p:spPr>
        <p:txBody>
          <a:bodyPr/>
          <a:lstStyle/>
          <a:p>
            <a:endParaRPr lang="en-US"/>
          </a:p>
        </p:txBody>
      </p:sp>
      <p:sp>
        <p:nvSpPr>
          <p:cNvPr id="217160" name="Rectangle 72"/>
          <p:cNvSpPr>
            <a:spLocks noChangeArrowheads="1"/>
          </p:cNvSpPr>
          <p:nvPr/>
        </p:nvSpPr>
        <p:spPr bwMode="auto">
          <a:xfrm>
            <a:off x="4495800" y="2193925"/>
            <a:ext cx="762000" cy="533400"/>
          </a:xfrm>
          <a:prstGeom prst="rect">
            <a:avLst/>
          </a:prstGeom>
          <a:solidFill>
            <a:srgbClr val="C4D5FE"/>
          </a:solidFill>
          <a:ln w="9525">
            <a:solidFill>
              <a:schemeClr val="tx1"/>
            </a:solidFill>
            <a:miter lim="800000"/>
            <a:headEnd/>
            <a:tailEnd/>
          </a:ln>
          <a:effectLst/>
        </p:spPr>
        <p:txBody>
          <a:bodyPr wrap="none" anchor="ctr"/>
          <a:lstStyle/>
          <a:p>
            <a:endParaRPr lang="en-US"/>
          </a:p>
        </p:txBody>
      </p:sp>
      <p:sp>
        <p:nvSpPr>
          <p:cNvPr id="217161" name="Text Box 73"/>
          <p:cNvSpPr txBox="1">
            <a:spLocks noChangeArrowheads="1"/>
          </p:cNvSpPr>
          <p:nvPr/>
        </p:nvSpPr>
        <p:spPr bwMode="auto">
          <a:xfrm>
            <a:off x="4529138" y="2209800"/>
            <a:ext cx="747712" cy="457200"/>
          </a:xfrm>
          <a:prstGeom prst="rect">
            <a:avLst/>
          </a:prstGeom>
          <a:noFill/>
          <a:ln w="9525">
            <a:noFill/>
            <a:miter lim="800000"/>
            <a:headEnd/>
            <a:tailEnd/>
          </a:ln>
          <a:effectLst/>
        </p:spPr>
        <p:txBody>
          <a:bodyPr wrap="none">
            <a:spAutoFit/>
          </a:bodyPr>
          <a:lstStyle/>
          <a:p>
            <a:r>
              <a:rPr lang="en-US" sz="1200">
                <a:solidFill>
                  <a:schemeClr val="tx1"/>
                </a:solidFill>
                <a:latin typeface="Times" pitchFamily="1" charset="0"/>
              </a:rPr>
              <a:t>Client</a:t>
            </a:r>
          </a:p>
          <a:p>
            <a:r>
              <a:rPr lang="en-US" sz="1200">
                <a:solidFill>
                  <a:schemeClr val="tx1"/>
                </a:solidFill>
                <a:latin typeface="Times" pitchFamily="1" charset="0"/>
              </a:rPr>
              <a:t>Program </a:t>
            </a:r>
          </a:p>
        </p:txBody>
      </p:sp>
      <p:grpSp>
        <p:nvGrpSpPr>
          <p:cNvPr id="7" name="Group 83"/>
          <p:cNvGrpSpPr>
            <a:grpSpLocks/>
          </p:cNvGrpSpPr>
          <p:nvPr/>
        </p:nvGrpSpPr>
        <p:grpSpPr bwMode="auto">
          <a:xfrm>
            <a:off x="2286000" y="3200400"/>
            <a:ext cx="762000" cy="533400"/>
            <a:chOff x="2472" y="3686"/>
            <a:chExt cx="480" cy="336"/>
          </a:xfrm>
        </p:grpSpPr>
        <p:sp>
          <p:nvSpPr>
            <p:cNvPr id="217172" name="AutoShape 84"/>
            <p:cNvSpPr>
              <a:spLocks noChangeArrowheads="1"/>
            </p:cNvSpPr>
            <p:nvPr/>
          </p:nvSpPr>
          <p:spPr bwMode="auto">
            <a:xfrm>
              <a:off x="2472" y="3686"/>
              <a:ext cx="480" cy="336"/>
            </a:xfrm>
            <a:prstGeom prst="can">
              <a:avLst>
                <a:gd name="adj" fmla="val 25000"/>
              </a:avLst>
            </a:prstGeom>
            <a:solidFill>
              <a:srgbClr val="CCFFFF"/>
            </a:solidFill>
            <a:ln w="9525">
              <a:solidFill>
                <a:schemeClr val="tx1"/>
              </a:solidFill>
              <a:round/>
              <a:headEnd/>
              <a:tailEnd/>
            </a:ln>
            <a:effectLst/>
          </p:spPr>
          <p:txBody>
            <a:bodyPr wrap="none" anchor="ctr"/>
            <a:lstStyle/>
            <a:p>
              <a:endParaRPr lang="en-US"/>
            </a:p>
          </p:txBody>
        </p:sp>
        <p:sp>
          <p:nvSpPr>
            <p:cNvPr id="217173" name="Text Box 85"/>
            <p:cNvSpPr txBox="1">
              <a:spLocks noChangeArrowheads="1"/>
            </p:cNvSpPr>
            <p:nvPr/>
          </p:nvSpPr>
          <p:spPr bwMode="auto">
            <a:xfrm>
              <a:off x="2536" y="3728"/>
              <a:ext cx="356" cy="288"/>
            </a:xfrm>
            <a:prstGeom prst="rect">
              <a:avLst/>
            </a:prstGeom>
            <a:noFill/>
            <a:ln w="9525">
              <a:noFill/>
              <a:miter lim="800000"/>
              <a:headEnd/>
              <a:tailEnd/>
            </a:ln>
            <a:effectLst/>
          </p:spPr>
          <p:txBody>
            <a:bodyPr wrap="none">
              <a:spAutoFit/>
            </a:bodyPr>
            <a:lstStyle/>
            <a:p>
              <a:r>
                <a:rPr lang="en-US" sz="1200">
                  <a:solidFill>
                    <a:schemeClr val="tx1"/>
                  </a:solidFill>
                  <a:latin typeface="Times" pitchFamily="1" charset="0"/>
                </a:rPr>
                <a:t>Disk</a:t>
              </a:r>
            </a:p>
            <a:p>
              <a:r>
                <a:rPr lang="en-US" sz="1200">
                  <a:solidFill>
                    <a:schemeClr val="tx1"/>
                  </a:solidFill>
                  <a:latin typeface="Times" pitchFamily="1" charset="0"/>
                </a:rPr>
                <a:t>Cache</a:t>
              </a:r>
            </a:p>
          </p:txBody>
        </p:sp>
      </p:grpSp>
      <p:sp>
        <p:nvSpPr>
          <p:cNvPr id="217174" name="Line 86"/>
          <p:cNvSpPr>
            <a:spLocks noChangeShapeType="1"/>
          </p:cNvSpPr>
          <p:nvPr/>
        </p:nvSpPr>
        <p:spPr bwMode="auto">
          <a:xfrm>
            <a:off x="3048000" y="3505200"/>
            <a:ext cx="457200" cy="0"/>
          </a:xfrm>
          <a:prstGeom prst="line">
            <a:avLst/>
          </a:prstGeom>
          <a:noFill/>
          <a:ln w="12700">
            <a:solidFill>
              <a:schemeClr val="tx1"/>
            </a:solidFill>
            <a:round/>
            <a:headEnd/>
            <a:tailEnd/>
          </a:ln>
          <a:effectLst/>
        </p:spPr>
        <p:txBody>
          <a:bodyPr/>
          <a:lstStyle/>
          <a:p>
            <a:endParaRPr lang="en-US"/>
          </a:p>
        </p:txBody>
      </p:sp>
      <p:grpSp>
        <p:nvGrpSpPr>
          <p:cNvPr id="8" name="Group 87"/>
          <p:cNvGrpSpPr>
            <a:grpSpLocks/>
          </p:cNvGrpSpPr>
          <p:nvPr/>
        </p:nvGrpSpPr>
        <p:grpSpPr bwMode="auto">
          <a:xfrm>
            <a:off x="1752600" y="5715000"/>
            <a:ext cx="762000" cy="533400"/>
            <a:chOff x="2472" y="3686"/>
            <a:chExt cx="480" cy="336"/>
          </a:xfrm>
        </p:grpSpPr>
        <p:sp>
          <p:nvSpPr>
            <p:cNvPr id="217176" name="AutoShape 88"/>
            <p:cNvSpPr>
              <a:spLocks noChangeArrowheads="1"/>
            </p:cNvSpPr>
            <p:nvPr/>
          </p:nvSpPr>
          <p:spPr bwMode="auto">
            <a:xfrm>
              <a:off x="2472" y="3686"/>
              <a:ext cx="480" cy="336"/>
            </a:xfrm>
            <a:prstGeom prst="can">
              <a:avLst>
                <a:gd name="adj" fmla="val 25000"/>
              </a:avLst>
            </a:prstGeom>
            <a:solidFill>
              <a:srgbClr val="CCFFFF"/>
            </a:solidFill>
            <a:ln w="9525">
              <a:solidFill>
                <a:schemeClr val="tx1"/>
              </a:solidFill>
              <a:round/>
              <a:headEnd/>
              <a:tailEnd/>
            </a:ln>
            <a:effectLst/>
          </p:spPr>
          <p:txBody>
            <a:bodyPr wrap="none" anchor="ctr"/>
            <a:lstStyle/>
            <a:p>
              <a:endParaRPr lang="en-US"/>
            </a:p>
          </p:txBody>
        </p:sp>
        <p:sp>
          <p:nvSpPr>
            <p:cNvPr id="217177" name="Text Box 89"/>
            <p:cNvSpPr txBox="1">
              <a:spLocks noChangeArrowheads="1"/>
            </p:cNvSpPr>
            <p:nvPr/>
          </p:nvSpPr>
          <p:spPr bwMode="auto">
            <a:xfrm>
              <a:off x="2536" y="3728"/>
              <a:ext cx="356" cy="288"/>
            </a:xfrm>
            <a:prstGeom prst="rect">
              <a:avLst/>
            </a:prstGeom>
            <a:noFill/>
            <a:ln w="9525">
              <a:noFill/>
              <a:miter lim="800000"/>
              <a:headEnd/>
              <a:tailEnd/>
            </a:ln>
            <a:effectLst/>
          </p:spPr>
          <p:txBody>
            <a:bodyPr wrap="none">
              <a:spAutoFit/>
            </a:bodyPr>
            <a:lstStyle/>
            <a:p>
              <a:r>
                <a:rPr lang="en-US" sz="1200">
                  <a:solidFill>
                    <a:schemeClr val="tx1"/>
                  </a:solidFill>
                  <a:latin typeface="Times" pitchFamily="1" charset="0"/>
                </a:rPr>
                <a:t>Disk</a:t>
              </a:r>
            </a:p>
            <a:p>
              <a:r>
                <a:rPr lang="en-US" sz="1200">
                  <a:solidFill>
                    <a:schemeClr val="tx1"/>
                  </a:solidFill>
                  <a:latin typeface="Times" pitchFamily="1" charset="0"/>
                </a:rPr>
                <a:t>Cache</a:t>
              </a:r>
            </a:p>
          </p:txBody>
        </p:sp>
      </p:grpSp>
      <p:sp>
        <p:nvSpPr>
          <p:cNvPr id="217178" name="Text Box 90"/>
          <p:cNvSpPr txBox="1">
            <a:spLocks noChangeArrowheads="1"/>
          </p:cNvSpPr>
          <p:nvPr/>
        </p:nvSpPr>
        <p:spPr bwMode="auto">
          <a:xfrm>
            <a:off x="1230313" y="5516563"/>
            <a:ext cx="522287" cy="579437"/>
          </a:xfrm>
          <a:prstGeom prst="rect">
            <a:avLst/>
          </a:prstGeom>
          <a:noFill/>
          <a:ln w="12700">
            <a:noFill/>
            <a:miter lim="800000"/>
            <a:headEnd/>
            <a:tailEnd/>
          </a:ln>
          <a:effectLst/>
        </p:spPr>
        <p:txBody>
          <a:bodyPr wrap="none">
            <a:spAutoFit/>
          </a:bodyPr>
          <a:lstStyle/>
          <a:p>
            <a:pPr algn="l"/>
            <a:r>
              <a:rPr lang="en-US" sz="3200">
                <a:solidFill>
                  <a:schemeClr val="tx1"/>
                </a:solidFill>
                <a:latin typeface="Helvetica" pitchFamily="1" charset="0"/>
              </a:rPr>
              <a:t>...</a:t>
            </a:r>
          </a:p>
        </p:txBody>
      </p:sp>
      <p:sp>
        <p:nvSpPr>
          <p:cNvPr id="217179" name="Line 91"/>
          <p:cNvSpPr>
            <a:spLocks noChangeShapeType="1"/>
          </p:cNvSpPr>
          <p:nvPr/>
        </p:nvSpPr>
        <p:spPr bwMode="auto">
          <a:xfrm>
            <a:off x="1676400" y="5410200"/>
            <a:ext cx="304800" cy="304800"/>
          </a:xfrm>
          <a:prstGeom prst="line">
            <a:avLst/>
          </a:prstGeom>
          <a:noFill/>
          <a:ln w="12700">
            <a:solidFill>
              <a:schemeClr val="tx1"/>
            </a:solidFill>
            <a:round/>
            <a:headEnd/>
            <a:tailEnd/>
          </a:ln>
          <a:effectLst/>
        </p:spPr>
        <p:txBody>
          <a:bodyPr/>
          <a:lstStyle/>
          <a:p>
            <a:endParaRPr lang="en-US"/>
          </a:p>
        </p:txBody>
      </p:sp>
      <p:grpSp>
        <p:nvGrpSpPr>
          <p:cNvPr id="9" name="Group 92"/>
          <p:cNvGrpSpPr>
            <a:grpSpLocks/>
          </p:cNvGrpSpPr>
          <p:nvPr/>
        </p:nvGrpSpPr>
        <p:grpSpPr bwMode="auto">
          <a:xfrm>
            <a:off x="3735388" y="4816475"/>
            <a:ext cx="788987" cy="639763"/>
            <a:chOff x="328" y="3216"/>
            <a:chExt cx="497" cy="403"/>
          </a:xfrm>
        </p:grpSpPr>
        <p:sp>
          <p:nvSpPr>
            <p:cNvPr id="217181" name="Rectangle 93"/>
            <p:cNvSpPr>
              <a:spLocks noChangeArrowheads="1"/>
            </p:cNvSpPr>
            <p:nvPr/>
          </p:nvSpPr>
          <p:spPr bwMode="auto">
            <a:xfrm>
              <a:off x="336" y="3245"/>
              <a:ext cx="480" cy="336"/>
            </a:xfrm>
            <a:prstGeom prst="rect">
              <a:avLst/>
            </a:prstGeom>
            <a:solidFill>
              <a:srgbClr val="CCFFCC"/>
            </a:solidFill>
            <a:ln w="9525">
              <a:solidFill>
                <a:schemeClr val="tx1"/>
              </a:solidFill>
              <a:miter lim="800000"/>
              <a:headEnd/>
              <a:tailEnd/>
            </a:ln>
            <a:effectLst/>
          </p:spPr>
          <p:txBody>
            <a:bodyPr wrap="none" anchor="ctr"/>
            <a:lstStyle/>
            <a:p>
              <a:endParaRPr lang="en-US"/>
            </a:p>
          </p:txBody>
        </p:sp>
        <p:sp>
          <p:nvSpPr>
            <p:cNvPr id="217182" name="Text Box 94"/>
            <p:cNvSpPr txBox="1">
              <a:spLocks noChangeArrowheads="1"/>
            </p:cNvSpPr>
            <p:nvPr/>
          </p:nvSpPr>
          <p:spPr bwMode="auto">
            <a:xfrm>
              <a:off x="328" y="3216"/>
              <a:ext cx="497" cy="403"/>
            </a:xfrm>
            <a:prstGeom prst="rect">
              <a:avLst/>
            </a:prstGeom>
            <a:noFill/>
            <a:ln w="9525">
              <a:noFill/>
              <a:miter lim="800000"/>
              <a:headEnd/>
              <a:tailEnd/>
            </a:ln>
            <a:effectLst/>
          </p:spPr>
          <p:txBody>
            <a:bodyPr wrap="none">
              <a:spAutoFit/>
            </a:bodyPr>
            <a:lstStyle/>
            <a:p>
              <a:r>
                <a:rPr lang="en-US" sz="1200">
                  <a:solidFill>
                    <a:schemeClr val="tx1"/>
                  </a:solidFill>
                  <a:latin typeface="Times" pitchFamily="1" charset="0"/>
                </a:rPr>
                <a:t>Storage </a:t>
              </a:r>
            </a:p>
            <a:p>
              <a:r>
                <a:rPr lang="en-US" sz="1200">
                  <a:solidFill>
                    <a:schemeClr val="tx1"/>
                  </a:solidFill>
                  <a:latin typeface="Times" pitchFamily="1" charset="0"/>
                </a:rPr>
                <a:t>Resource </a:t>
              </a:r>
            </a:p>
            <a:p>
              <a:r>
                <a:rPr lang="en-US" sz="1200">
                  <a:solidFill>
                    <a:schemeClr val="tx1"/>
                  </a:solidFill>
                  <a:latin typeface="Times" pitchFamily="1" charset="0"/>
                </a:rPr>
                <a:t>Manager</a:t>
              </a:r>
            </a:p>
          </p:txBody>
        </p:sp>
      </p:grpSp>
      <p:sp>
        <p:nvSpPr>
          <p:cNvPr id="217183" name="Line 95"/>
          <p:cNvSpPr>
            <a:spLocks noChangeShapeType="1"/>
          </p:cNvSpPr>
          <p:nvPr/>
        </p:nvSpPr>
        <p:spPr bwMode="auto">
          <a:xfrm>
            <a:off x="4129088" y="4495800"/>
            <a:ext cx="0" cy="381000"/>
          </a:xfrm>
          <a:prstGeom prst="line">
            <a:avLst/>
          </a:prstGeom>
          <a:noFill/>
          <a:ln w="12700">
            <a:solidFill>
              <a:schemeClr val="tx1"/>
            </a:solidFill>
            <a:round/>
            <a:headEnd/>
            <a:tailEnd/>
          </a:ln>
          <a:effectLst/>
        </p:spPr>
        <p:txBody>
          <a:bodyPr/>
          <a:lstStyle/>
          <a:p>
            <a:endParaRPr lang="en-US"/>
          </a:p>
        </p:txBody>
      </p:sp>
      <p:sp>
        <p:nvSpPr>
          <p:cNvPr id="217184" name="Line 96"/>
          <p:cNvSpPr>
            <a:spLocks noChangeShapeType="1"/>
          </p:cNvSpPr>
          <p:nvPr/>
        </p:nvSpPr>
        <p:spPr bwMode="auto">
          <a:xfrm flipH="1">
            <a:off x="3657600" y="5426075"/>
            <a:ext cx="381000" cy="304800"/>
          </a:xfrm>
          <a:prstGeom prst="line">
            <a:avLst/>
          </a:prstGeom>
          <a:noFill/>
          <a:ln w="12700">
            <a:solidFill>
              <a:schemeClr val="tx1"/>
            </a:solidFill>
            <a:round/>
            <a:headEnd/>
            <a:tailEnd/>
          </a:ln>
          <a:effectLst/>
        </p:spPr>
        <p:txBody>
          <a:bodyPr/>
          <a:lstStyle/>
          <a:p>
            <a:endParaRPr lang="en-US"/>
          </a:p>
        </p:txBody>
      </p:sp>
      <p:grpSp>
        <p:nvGrpSpPr>
          <p:cNvPr id="10" name="Group 97"/>
          <p:cNvGrpSpPr>
            <a:grpSpLocks/>
          </p:cNvGrpSpPr>
          <p:nvPr/>
        </p:nvGrpSpPr>
        <p:grpSpPr bwMode="auto">
          <a:xfrm>
            <a:off x="3200400" y="5730875"/>
            <a:ext cx="762000" cy="533400"/>
            <a:chOff x="2472" y="3686"/>
            <a:chExt cx="480" cy="336"/>
          </a:xfrm>
        </p:grpSpPr>
        <p:sp>
          <p:nvSpPr>
            <p:cNvPr id="217186" name="AutoShape 98"/>
            <p:cNvSpPr>
              <a:spLocks noChangeArrowheads="1"/>
            </p:cNvSpPr>
            <p:nvPr/>
          </p:nvSpPr>
          <p:spPr bwMode="auto">
            <a:xfrm>
              <a:off x="2472" y="3686"/>
              <a:ext cx="480" cy="336"/>
            </a:xfrm>
            <a:prstGeom prst="can">
              <a:avLst>
                <a:gd name="adj" fmla="val 25000"/>
              </a:avLst>
            </a:prstGeom>
            <a:solidFill>
              <a:srgbClr val="CCFFFF"/>
            </a:solidFill>
            <a:ln w="9525">
              <a:solidFill>
                <a:schemeClr val="tx1"/>
              </a:solidFill>
              <a:round/>
              <a:headEnd/>
              <a:tailEnd/>
            </a:ln>
            <a:effectLst/>
          </p:spPr>
          <p:txBody>
            <a:bodyPr wrap="none" anchor="ctr"/>
            <a:lstStyle/>
            <a:p>
              <a:endParaRPr lang="en-US"/>
            </a:p>
          </p:txBody>
        </p:sp>
        <p:sp>
          <p:nvSpPr>
            <p:cNvPr id="217187" name="Text Box 99"/>
            <p:cNvSpPr txBox="1">
              <a:spLocks noChangeArrowheads="1"/>
            </p:cNvSpPr>
            <p:nvPr/>
          </p:nvSpPr>
          <p:spPr bwMode="auto">
            <a:xfrm>
              <a:off x="2536" y="3728"/>
              <a:ext cx="356" cy="288"/>
            </a:xfrm>
            <a:prstGeom prst="rect">
              <a:avLst/>
            </a:prstGeom>
            <a:noFill/>
            <a:ln w="9525">
              <a:noFill/>
              <a:miter lim="800000"/>
              <a:headEnd/>
              <a:tailEnd/>
            </a:ln>
            <a:effectLst/>
          </p:spPr>
          <p:txBody>
            <a:bodyPr wrap="none">
              <a:spAutoFit/>
            </a:bodyPr>
            <a:lstStyle/>
            <a:p>
              <a:r>
                <a:rPr lang="en-US" sz="1200">
                  <a:solidFill>
                    <a:schemeClr val="tx1"/>
                  </a:solidFill>
                  <a:latin typeface="Times" pitchFamily="1" charset="0"/>
                </a:rPr>
                <a:t>Disk</a:t>
              </a:r>
            </a:p>
            <a:p>
              <a:r>
                <a:rPr lang="en-US" sz="1200">
                  <a:solidFill>
                    <a:schemeClr val="tx1"/>
                  </a:solidFill>
                  <a:latin typeface="Times" pitchFamily="1" charset="0"/>
                </a:rPr>
                <a:t>Cache</a:t>
              </a:r>
            </a:p>
          </p:txBody>
        </p:sp>
      </p:grpSp>
      <p:grpSp>
        <p:nvGrpSpPr>
          <p:cNvPr id="11" name="Group 100"/>
          <p:cNvGrpSpPr>
            <a:grpSpLocks/>
          </p:cNvGrpSpPr>
          <p:nvPr/>
        </p:nvGrpSpPr>
        <p:grpSpPr bwMode="auto">
          <a:xfrm>
            <a:off x="4419600" y="5730875"/>
            <a:ext cx="762000" cy="533400"/>
            <a:chOff x="2472" y="3686"/>
            <a:chExt cx="480" cy="336"/>
          </a:xfrm>
        </p:grpSpPr>
        <p:sp>
          <p:nvSpPr>
            <p:cNvPr id="217189" name="AutoShape 101"/>
            <p:cNvSpPr>
              <a:spLocks noChangeArrowheads="1"/>
            </p:cNvSpPr>
            <p:nvPr/>
          </p:nvSpPr>
          <p:spPr bwMode="auto">
            <a:xfrm>
              <a:off x="2472" y="3686"/>
              <a:ext cx="480" cy="336"/>
            </a:xfrm>
            <a:prstGeom prst="can">
              <a:avLst>
                <a:gd name="adj" fmla="val 25000"/>
              </a:avLst>
            </a:prstGeom>
            <a:solidFill>
              <a:srgbClr val="CCFFFF"/>
            </a:solidFill>
            <a:ln w="9525">
              <a:solidFill>
                <a:schemeClr val="tx1"/>
              </a:solidFill>
              <a:round/>
              <a:headEnd/>
              <a:tailEnd/>
            </a:ln>
            <a:effectLst/>
          </p:spPr>
          <p:txBody>
            <a:bodyPr wrap="none" anchor="ctr"/>
            <a:lstStyle/>
            <a:p>
              <a:endParaRPr lang="en-US"/>
            </a:p>
          </p:txBody>
        </p:sp>
        <p:sp>
          <p:nvSpPr>
            <p:cNvPr id="217190" name="Text Box 102"/>
            <p:cNvSpPr txBox="1">
              <a:spLocks noChangeArrowheads="1"/>
            </p:cNvSpPr>
            <p:nvPr/>
          </p:nvSpPr>
          <p:spPr bwMode="auto">
            <a:xfrm>
              <a:off x="2536" y="3728"/>
              <a:ext cx="356" cy="288"/>
            </a:xfrm>
            <a:prstGeom prst="rect">
              <a:avLst/>
            </a:prstGeom>
            <a:noFill/>
            <a:ln w="9525">
              <a:noFill/>
              <a:miter lim="800000"/>
              <a:headEnd/>
              <a:tailEnd/>
            </a:ln>
            <a:effectLst/>
          </p:spPr>
          <p:txBody>
            <a:bodyPr wrap="none">
              <a:spAutoFit/>
            </a:bodyPr>
            <a:lstStyle/>
            <a:p>
              <a:r>
                <a:rPr lang="en-US" sz="1200">
                  <a:solidFill>
                    <a:schemeClr val="tx1"/>
                  </a:solidFill>
                  <a:latin typeface="Times" pitchFamily="1" charset="0"/>
                </a:rPr>
                <a:t>Disk</a:t>
              </a:r>
            </a:p>
            <a:p>
              <a:r>
                <a:rPr lang="en-US" sz="1200">
                  <a:solidFill>
                    <a:schemeClr val="tx1"/>
                  </a:solidFill>
                  <a:latin typeface="Times" pitchFamily="1" charset="0"/>
                </a:rPr>
                <a:t>Cache</a:t>
              </a:r>
            </a:p>
          </p:txBody>
        </p:sp>
      </p:grpSp>
      <p:sp>
        <p:nvSpPr>
          <p:cNvPr id="217191" name="Text Box 103"/>
          <p:cNvSpPr txBox="1">
            <a:spLocks noChangeArrowheads="1"/>
          </p:cNvSpPr>
          <p:nvPr/>
        </p:nvSpPr>
        <p:spPr bwMode="auto">
          <a:xfrm>
            <a:off x="3897313" y="5532438"/>
            <a:ext cx="522287" cy="579437"/>
          </a:xfrm>
          <a:prstGeom prst="rect">
            <a:avLst/>
          </a:prstGeom>
          <a:noFill/>
          <a:ln w="12700">
            <a:noFill/>
            <a:miter lim="800000"/>
            <a:headEnd/>
            <a:tailEnd/>
          </a:ln>
          <a:effectLst/>
        </p:spPr>
        <p:txBody>
          <a:bodyPr wrap="none">
            <a:spAutoFit/>
          </a:bodyPr>
          <a:lstStyle/>
          <a:p>
            <a:pPr algn="l"/>
            <a:r>
              <a:rPr lang="en-US" sz="3200">
                <a:solidFill>
                  <a:schemeClr val="tx1"/>
                </a:solidFill>
                <a:latin typeface="Helvetica" pitchFamily="1" charset="0"/>
              </a:rPr>
              <a:t>...</a:t>
            </a:r>
          </a:p>
        </p:txBody>
      </p:sp>
      <p:sp>
        <p:nvSpPr>
          <p:cNvPr id="217192" name="Line 104"/>
          <p:cNvSpPr>
            <a:spLocks noChangeShapeType="1"/>
          </p:cNvSpPr>
          <p:nvPr/>
        </p:nvSpPr>
        <p:spPr bwMode="auto">
          <a:xfrm>
            <a:off x="4343400" y="5426075"/>
            <a:ext cx="304800" cy="304800"/>
          </a:xfrm>
          <a:prstGeom prst="line">
            <a:avLst/>
          </a:prstGeom>
          <a:noFill/>
          <a:ln w="12700">
            <a:solidFill>
              <a:schemeClr val="tx1"/>
            </a:solidFill>
            <a:round/>
            <a:headEnd/>
            <a:tailEnd/>
          </a:ln>
          <a:effectLst/>
        </p:spPr>
        <p:txBody>
          <a:bodyPr/>
          <a:lstStyle/>
          <a:p>
            <a:endParaRPr lang="en-US"/>
          </a:p>
        </p:txBody>
      </p:sp>
      <p:grpSp>
        <p:nvGrpSpPr>
          <p:cNvPr id="12" name="Group 107"/>
          <p:cNvGrpSpPr>
            <a:grpSpLocks/>
          </p:cNvGrpSpPr>
          <p:nvPr/>
        </p:nvGrpSpPr>
        <p:grpSpPr bwMode="auto">
          <a:xfrm>
            <a:off x="1524000" y="1143000"/>
            <a:ext cx="7010400" cy="3810000"/>
            <a:chOff x="960" y="720"/>
            <a:chExt cx="4416" cy="2400"/>
          </a:xfrm>
        </p:grpSpPr>
        <p:sp>
          <p:nvSpPr>
            <p:cNvPr id="217196" name="Line 108"/>
            <p:cNvSpPr>
              <a:spLocks noChangeShapeType="1"/>
            </p:cNvSpPr>
            <p:nvPr/>
          </p:nvSpPr>
          <p:spPr bwMode="auto">
            <a:xfrm>
              <a:off x="4464" y="720"/>
              <a:ext cx="912" cy="0"/>
            </a:xfrm>
            <a:prstGeom prst="line">
              <a:avLst/>
            </a:prstGeom>
            <a:noFill/>
            <a:ln w="38100">
              <a:solidFill>
                <a:srgbClr val="FF0000"/>
              </a:solidFill>
              <a:prstDash val="lgDash"/>
              <a:round/>
              <a:headEnd/>
              <a:tailEnd type="triangle" w="med" len="med"/>
            </a:ln>
            <a:effectLst/>
          </p:spPr>
          <p:txBody>
            <a:bodyPr/>
            <a:lstStyle/>
            <a:p>
              <a:endParaRPr lang="en-US"/>
            </a:p>
          </p:txBody>
        </p:sp>
        <p:sp>
          <p:nvSpPr>
            <p:cNvPr id="217197" name="Text Box 109"/>
            <p:cNvSpPr txBox="1">
              <a:spLocks noChangeArrowheads="1"/>
            </p:cNvSpPr>
            <p:nvPr/>
          </p:nvSpPr>
          <p:spPr bwMode="auto">
            <a:xfrm>
              <a:off x="4464" y="768"/>
              <a:ext cx="902" cy="366"/>
            </a:xfrm>
            <a:prstGeom prst="rect">
              <a:avLst/>
            </a:prstGeom>
            <a:noFill/>
            <a:ln w="12700">
              <a:noFill/>
              <a:miter lim="800000"/>
              <a:headEnd/>
              <a:tailEnd/>
            </a:ln>
            <a:effectLst/>
          </p:spPr>
          <p:txBody>
            <a:bodyPr wrap="none">
              <a:spAutoFit/>
            </a:bodyPr>
            <a:lstStyle/>
            <a:p>
              <a:r>
                <a:rPr lang="en-US" sz="1600" b="1">
                  <a:solidFill>
                    <a:srgbClr val="FF0000"/>
                  </a:solidFill>
                </a:rPr>
                <a:t>Uniform SRM</a:t>
              </a:r>
            </a:p>
            <a:p>
              <a:r>
                <a:rPr lang="en-US" sz="1600" b="1">
                  <a:solidFill>
                    <a:srgbClr val="FF0000"/>
                  </a:solidFill>
                </a:rPr>
                <a:t>interface</a:t>
              </a:r>
            </a:p>
          </p:txBody>
        </p:sp>
        <p:grpSp>
          <p:nvGrpSpPr>
            <p:cNvPr id="13" name="Group 110"/>
            <p:cNvGrpSpPr>
              <a:grpSpLocks/>
            </p:cNvGrpSpPr>
            <p:nvPr/>
          </p:nvGrpSpPr>
          <p:grpSpPr bwMode="auto">
            <a:xfrm>
              <a:off x="960" y="1152"/>
              <a:ext cx="3360" cy="1968"/>
              <a:chOff x="960" y="1152"/>
              <a:chExt cx="3360" cy="1968"/>
            </a:xfrm>
          </p:grpSpPr>
          <p:sp>
            <p:nvSpPr>
              <p:cNvPr id="217199" name="Line 111"/>
              <p:cNvSpPr>
                <a:spLocks noChangeShapeType="1"/>
              </p:cNvSpPr>
              <p:nvPr/>
            </p:nvSpPr>
            <p:spPr bwMode="auto">
              <a:xfrm>
                <a:off x="1920" y="1152"/>
                <a:ext cx="576" cy="864"/>
              </a:xfrm>
              <a:prstGeom prst="line">
                <a:avLst/>
              </a:prstGeom>
              <a:noFill/>
              <a:ln w="38100">
                <a:solidFill>
                  <a:schemeClr val="hlink"/>
                </a:solidFill>
                <a:prstDash val="dash"/>
                <a:round/>
                <a:headEnd/>
                <a:tailEnd type="triangle" w="med" len="med"/>
              </a:ln>
              <a:effectLst/>
            </p:spPr>
            <p:txBody>
              <a:bodyPr/>
              <a:lstStyle/>
              <a:p>
                <a:endParaRPr lang="en-US"/>
              </a:p>
            </p:txBody>
          </p:sp>
          <p:sp>
            <p:nvSpPr>
              <p:cNvPr id="217200" name="Line 112"/>
              <p:cNvSpPr>
                <a:spLocks noChangeShapeType="1"/>
              </p:cNvSpPr>
              <p:nvPr/>
            </p:nvSpPr>
            <p:spPr bwMode="auto">
              <a:xfrm>
                <a:off x="2688" y="2352"/>
                <a:ext cx="1632" cy="768"/>
              </a:xfrm>
              <a:prstGeom prst="line">
                <a:avLst/>
              </a:prstGeom>
              <a:noFill/>
              <a:ln w="38100">
                <a:solidFill>
                  <a:schemeClr val="hlink"/>
                </a:solidFill>
                <a:prstDash val="dash"/>
                <a:round/>
                <a:headEnd/>
                <a:tailEnd type="triangle" w="med" len="med"/>
              </a:ln>
              <a:effectLst/>
            </p:spPr>
            <p:txBody>
              <a:bodyPr/>
              <a:lstStyle/>
              <a:p>
                <a:endParaRPr lang="en-US"/>
              </a:p>
            </p:txBody>
          </p:sp>
          <p:sp>
            <p:nvSpPr>
              <p:cNvPr id="217201" name="Line 113"/>
              <p:cNvSpPr>
                <a:spLocks noChangeShapeType="1"/>
              </p:cNvSpPr>
              <p:nvPr/>
            </p:nvSpPr>
            <p:spPr bwMode="auto">
              <a:xfrm flipH="1">
                <a:off x="960" y="2400"/>
                <a:ext cx="1344" cy="624"/>
              </a:xfrm>
              <a:prstGeom prst="line">
                <a:avLst/>
              </a:prstGeom>
              <a:noFill/>
              <a:ln w="38100">
                <a:solidFill>
                  <a:schemeClr val="hlink"/>
                </a:solidFill>
                <a:prstDash val="dash"/>
                <a:round/>
                <a:headEnd/>
                <a:tailEnd type="triangle" w="med" len="med"/>
              </a:ln>
              <a:effectLst/>
            </p:spPr>
            <p:txBody>
              <a:bodyPr/>
              <a:lstStyle/>
              <a:p>
                <a:endParaRPr lang="en-US"/>
              </a:p>
            </p:txBody>
          </p:sp>
          <p:sp>
            <p:nvSpPr>
              <p:cNvPr id="217202" name="Line 114"/>
              <p:cNvSpPr>
                <a:spLocks noChangeShapeType="1"/>
              </p:cNvSpPr>
              <p:nvPr/>
            </p:nvSpPr>
            <p:spPr bwMode="auto">
              <a:xfrm flipV="1">
                <a:off x="2688" y="1728"/>
                <a:ext cx="384" cy="288"/>
              </a:xfrm>
              <a:prstGeom prst="line">
                <a:avLst/>
              </a:prstGeom>
              <a:noFill/>
              <a:ln w="38100">
                <a:solidFill>
                  <a:schemeClr val="hlink"/>
                </a:solidFill>
                <a:prstDash val="dash"/>
                <a:round/>
                <a:headEnd type="triangle" w="med" len="med"/>
                <a:tailEnd/>
              </a:ln>
              <a:effectLst/>
            </p:spPr>
            <p:txBody>
              <a:bodyPr/>
              <a:lstStyle/>
              <a:p>
                <a:endParaRPr lang="en-US"/>
              </a:p>
            </p:txBody>
          </p:sp>
          <p:sp>
            <p:nvSpPr>
              <p:cNvPr id="217203" name="Line 115"/>
              <p:cNvSpPr>
                <a:spLocks noChangeShapeType="1"/>
              </p:cNvSpPr>
              <p:nvPr/>
            </p:nvSpPr>
            <p:spPr bwMode="auto">
              <a:xfrm>
                <a:off x="2400" y="2400"/>
                <a:ext cx="144" cy="672"/>
              </a:xfrm>
              <a:prstGeom prst="line">
                <a:avLst/>
              </a:prstGeom>
              <a:noFill/>
              <a:ln w="38100">
                <a:solidFill>
                  <a:schemeClr val="hlink"/>
                </a:solidFill>
                <a:prstDash val="dash"/>
                <a:round/>
                <a:headEnd/>
                <a:tailEnd type="triangle" w="med" len="med"/>
              </a:ln>
              <a:effectLst/>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914400" y="152400"/>
            <a:ext cx="7581900" cy="762000"/>
          </a:xfrm>
        </p:spPr>
        <p:txBody>
          <a:bodyPr/>
          <a:lstStyle/>
          <a:p>
            <a:r>
              <a:rPr lang="en-US" sz="2400" dirty="0"/>
              <a:t>Storage Resource Managers</a:t>
            </a:r>
            <a:r>
              <a:rPr lang="en-US" sz="2400" dirty="0" smtClean="0"/>
              <a:t>: Main </a:t>
            </a:r>
            <a:r>
              <a:rPr lang="en-US" sz="2400" dirty="0"/>
              <a:t>concepts</a:t>
            </a:r>
          </a:p>
        </p:txBody>
      </p:sp>
      <p:sp>
        <p:nvSpPr>
          <p:cNvPr id="261123" name="Rectangle 3"/>
          <p:cNvSpPr>
            <a:spLocks noGrp="1" noChangeArrowheads="1"/>
          </p:cNvSpPr>
          <p:nvPr>
            <p:ph type="body" idx="1"/>
          </p:nvPr>
        </p:nvSpPr>
        <p:spPr/>
        <p:txBody>
          <a:bodyPr/>
          <a:lstStyle/>
          <a:p>
            <a:pPr lvl="1">
              <a:lnSpc>
                <a:spcPct val="125000"/>
              </a:lnSpc>
            </a:pPr>
            <a:r>
              <a:rPr lang="en-US" sz="2000" dirty="0"/>
              <a:t>Non-interference with local policies  </a:t>
            </a:r>
          </a:p>
          <a:p>
            <a:pPr lvl="1">
              <a:lnSpc>
                <a:spcPct val="125000"/>
              </a:lnSpc>
            </a:pPr>
            <a:r>
              <a:rPr lang="en-US" sz="2000" dirty="0"/>
              <a:t>Advance space reservations  </a:t>
            </a:r>
          </a:p>
          <a:p>
            <a:pPr lvl="1">
              <a:lnSpc>
                <a:spcPct val="125000"/>
              </a:lnSpc>
            </a:pPr>
            <a:r>
              <a:rPr lang="en-US" sz="2000" dirty="0"/>
              <a:t>Dynamic space management</a:t>
            </a:r>
          </a:p>
          <a:p>
            <a:pPr lvl="1">
              <a:lnSpc>
                <a:spcPct val="125000"/>
              </a:lnSpc>
            </a:pPr>
            <a:r>
              <a:rPr lang="en-US" sz="2000" dirty="0"/>
              <a:t>Pinning file in spaces</a:t>
            </a:r>
          </a:p>
          <a:p>
            <a:pPr lvl="1">
              <a:lnSpc>
                <a:spcPct val="125000"/>
              </a:lnSpc>
            </a:pPr>
            <a:r>
              <a:rPr lang="en-US" sz="2000" dirty="0"/>
              <a:t>Support abstract concept of a file name: </a:t>
            </a:r>
            <a:r>
              <a:rPr lang="en-US" sz="2000" dirty="0" smtClean="0"/>
              <a:t>Site </a:t>
            </a:r>
            <a:r>
              <a:rPr lang="en-US" sz="2000" dirty="0"/>
              <a:t>URL</a:t>
            </a:r>
          </a:p>
          <a:p>
            <a:pPr lvl="1">
              <a:lnSpc>
                <a:spcPct val="125000"/>
              </a:lnSpc>
            </a:pPr>
            <a:r>
              <a:rPr lang="en-US" sz="2000" dirty="0"/>
              <a:t>Temporary assignment of file names for transfer: Transfer URL </a:t>
            </a:r>
          </a:p>
          <a:p>
            <a:pPr lvl="1">
              <a:lnSpc>
                <a:spcPct val="125000"/>
              </a:lnSpc>
            </a:pPr>
            <a:r>
              <a:rPr lang="en-US" sz="2000" dirty="0"/>
              <a:t>Directory Management and ACLs  </a:t>
            </a:r>
          </a:p>
          <a:p>
            <a:pPr lvl="1">
              <a:lnSpc>
                <a:spcPct val="125000"/>
              </a:lnSpc>
            </a:pPr>
            <a:r>
              <a:rPr lang="en-US" sz="2000" dirty="0"/>
              <a:t>Transfer protocol negotiation  </a:t>
            </a:r>
          </a:p>
          <a:p>
            <a:pPr lvl="1">
              <a:lnSpc>
                <a:spcPct val="125000"/>
              </a:lnSpc>
            </a:pPr>
            <a:r>
              <a:rPr lang="en-US" sz="2000" dirty="0"/>
              <a:t>Peer to peer request support</a:t>
            </a:r>
          </a:p>
          <a:p>
            <a:pPr lvl="1">
              <a:lnSpc>
                <a:spcPct val="125000"/>
              </a:lnSpc>
            </a:pPr>
            <a:r>
              <a:rPr lang="en-US" sz="2000" dirty="0"/>
              <a:t>Support for asynchronous multi-file requests</a:t>
            </a:r>
          </a:p>
          <a:p>
            <a:pPr lvl="1">
              <a:lnSpc>
                <a:spcPct val="125000"/>
              </a:lnSpc>
            </a:pPr>
            <a:r>
              <a:rPr lang="en-US" sz="2000" dirty="0"/>
              <a:t>Support abort, suspend, and resume operations</a:t>
            </a:r>
            <a:endParaRPr lang="en-US" sz="2000" dirty="0">
              <a:solidFill>
                <a:srgbClr val="DC0081"/>
              </a:solidFill>
            </a:endParaRPr>
          </a:p>
          <a:p>
            <a:pPr lvl="1"/>
            <a:endParaRPr lang="en-US" sz="2000" dirty="0">
              <a:solidFill>
                <a:srgbClr val="DC008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SRM v2.2 Interface</a:t>
            </a:r>
            <a:endParaRPr lang="en-US" dirty="0"/>
          </a:p>
        </p:txBody>
      </p:sp>
      <p:sp>
        <p:nvSpPr>
          <p:cNvPr id="4" name="Content Placeholder 3"/>
          <p:cNvSpPr>
            <a:spLocks noGrp="1"/>
          </p:cNvSpPr>
          <p:nvPr>
            <p:ph idx="1"/>
          </p:nvPr>
        </p:nvSpPr>
        <p:spPr/>
        <p:txBody>
          <a:bodyPr/>
          <a:lstStyle/>
          <a:p>
            <a:r>
              <a:rPr lang="en-US" sz="1800" i="1" dirty="0" smtClean="0"/>
              <a:t>Data transfer functions </a:t>
            </a:r>
            <a:r>
              <a:rPr lang="en-US" sz="1800" dirty="0" smtClean="0"/>
              <a:t>to get files into SRM spaces from the client's local system or from other remote storage systems, and to retrieve them</a:t>
            </a:r>
          </a:p>
          <a:p>
            <a:pPr lvl="1"/>
            <a:r>
              <a:rPr lang="en-US" sz="1400" dirty="0" err="1" smtClean="0"/>
              <a:t>srmPrepareToGet</a:t>
            </a:r>
            <a:r>
              <a:rPr lang="en-US" sz="1400" dirty="0" smtClean="0"/>
              <a:t>, </a:t>
            </a:r>
            <a:r>
              <a:rPr lang="en-US" sz="1400" dirty="0" err="1" smtClean="0"/>
              <a:t>srmPrepareToPut</a:t>
            </a:r>
            <a:r>
              <a:rPr lang="en-US" sz="1400" dirty="0" smtClean="0"/>
              <a:t>, </a:t>
            </a:r>
            <a:r>
              <a:rPr lang="en-US" sz="1400" dirty="0" err="1" smtClean="0"/>
              <a:t>srmBringOnline</a:t>
            </a:r>
            <a:r>
              <a:rPr lang="en-US" sz="1400" dirty="0" smtClean="0"/>
              <a:t>, </a:t>
            </a:r>
            <a:r>
              <a:rPr lang="en-US" sz="1400" dirty="0" err="1" smtClean="0"/>
              <a:t>srmCopy</a:t>
            </a:r>
            <a:endParaRPr lang="en-US" sz="1400" dirty="0" smtClean="0"/>
          </a:p>
          <a:p>
            <a:r>
              <a:rPr lang="en-US" sz="1800" i="1" dirty="0" smtClean="0"/>
              <a:t>Space management functions </a:t>
            </a:r>
            <a:r>
              <a:rPr lang="en-US" sz="1800" dirty="0" smtClean="0"/>
              <a:t>to reserve, release, and manage spaces, their types and lifetimes. </a:t>
            </a:r>
          </a:p>
          <a:p>
            <a:pPr lvl="1"/>
            <a:r>
              <a:rPr lang="en-US" sz="1600" dirty="0" err="1" smtClean="0"/>
              <a:t>srmReserveSpace</a:t>
            </a:r>
            <a:r>
              <a:rPr lang="en-US" sz="1600" dirty="0" smtClean="0"/>
              <a:t>, </a:t>
            </a:r>
            <a:r>
              <a:rPr lang="en-US" sz="1600" dirty="0" err="1" smtClean="0"/>
              <a:t>srmReleaseSpace</a:t>
            </a:r>
            <a:r>
              <a:rPr lang="en-US" sz="1600" dirty="0" smtClean="0"/>
              <a:t>, </a:t>
            </a:r>
            <a:r>
              <a:rPr lang="en-US" sz="1600" dirty="0" err="1" smtClean="0"/>
              <a:t>srmUpdateSpace</a:t>
            </a:r>
            <a:r>
              <a:rPr lang="en-US" sz="1600" dirty="0" smtClean="0"/>
              <a:t>, </a:t>
            </a:r>
            <a:r>
              <a:rPr lang="en-US" sz="1600" dirty="0" err="1" smtClean="0"/>
              <a:t>srmGetSpaceTokens</a:t>
            </a:r>
            <a:endParaRPr lang="en-US" sz="1600" dirty="0" smtClean="0"/>
          </a:p>
          <a:p>
            <a:r>
              <a:rPr lang="en-US" sz="1800" i="1" dirty="0" smtClean="0"/>
              <a:t>Lifetime management functions </a:t>
            </a:r>
            <a:r>
              <a:rPr lang="en-US" sz="1800" dirty="0" smtClean="0"/>
              <a:t>to manage lifetimes of space and files.</a:t>
            </a:r>
          </a:p>
          <a:p>
            <a:pPr lvl="1"/>
            <a:r>
              <a:rPr lang="en-US" sz="1600" dirty="0" err="1" smtClean="0"/>
              <a:t>srmReleaseFiles</a:t>
            </a:r>
            <a:r>
              <a:rPr lang="en-US" sz="1600" dirty="0" smtClean="0"/>
              <a:t>, </a:t>
            </a:r>
            <a:r>
              <a:rPr lang="en-US" sz="1600" dirty="0" err="1" smtClean="0"/>
              <a:t>srmPutDone</a:t>
            </a:r>
            <a:r>
              <a:rPr lang="en-US" sz="1600" dirty="0" smtClean="0"/>
              <a:t>, </a:t>
            </a:r>
            <a:r>
              <a:rPr lang="en-US" sz="1600" dirty="0" err="1" smtClean="0"/>
              <a:t>srmExtendFileLifeTime</a:t>
            </a:r>
            <a:endParaRPr lang="en-US" sz="1600" dirty="0" smtClean="0"/>
          </a:p>
          <a:p>
            <a:r>
              <a:rPr lang="en-US" sz="1800" i="1" dirty="0" smtClean="0"/>
              <a:t>Directory management functions </a:t>
            </a:r>
            <a:r>
              <a:rPr lang="en-US" sz="1800" dirty="0" smtClean="0"/>
              <a:t>to create/remove directories, rename files, remove files and retrieve file information.</a:t>
            </a:r>
          </a:p>
          <a:p>
            <a:pPr lvl="1"/>
            <a:r>
              <a:rPr lang="en-US" sz="1600" dirty="0" err="1" smtClean="0"/>
              <a:t>srmMkdir</a:t>
            </a:r>
            <a:r>
              <a:rPr lang="en-US" sz="1600" dirty="0" smtClean="0"/>
              <a:t>, </a:t>
            </a:r>
            <a:r>
              <a:rPr lang="en-US" sz="1600" dirty="0" err="1" smtClean="0"/>
              <a:t>srmRmdir</a:t>
            </a:r>
            <a:r>
              <a:rPr lang="en-US" sz="1600" dirty="0" smtClean="0"/>
              <a:t>, </a:t>
            </a:r>
            <a:r>
              <a:rPr lang="en-US" sz="1600" dirty="0" err="1" smtClean="0"/>
              <a:t>srmMv</a:t>
            </a:r>
            <a:r>
              <a:rPr lang="en-US" sz="1600" dirty="0" smtClean="0"/>
              <a:t>, </a:t>
            </a:r>
            <a:r>
              <a:rPr lang="en-US" sz="1600" dirty="0" err="1" smtClean="0"/>
              <a:t>srmRm</a:t>
            </a:r>
            <a:r>
              <a:rPr lang="en-US" sz="1600" dirty="0" smtClean="0"/>
              <a:t>, </a:t>
            </a:r>
            <a:r>
              <a:rPr lang="en-US" sz="1600" dirty="0" err="1" smtClean="0"/>
              <a:t>srmLs</a:t>
            </a:r>
            <a:endParaRPr lang="en-US" sz="1600" dirty="0" smtClean="0"/>
          </a:p>
          <a:p>
            <a:r>
              <a:rPr lang="en-US" sz="1800" i="1" dirty="0" smtClean="0"/>
              <a:t>Request management functions </a:t>
            </a:r>
            <a:r>
              <a:rPr lang="en-US" sz="1800" dirty="0" smtClean="0"/>
              <a:t>to query status of requests and  manage requests</a:t>
            </a:r>
          </a:p>
          <a:p>
            <a:pPr lvl="1"/>
            <a:r>
              <a:rPr lang="en-US" sz="1400" dirty="0" err="1" smtClean="0"/>
              <a:t>srmStatusOf</a:t>
            </a:r>
            <a:r>
              <a:rPr lang="en-US" sz="1400" dirty="0" smtClean="0"/>
              <a:t>{</a:t>
            </a:r>
            <a:r>
              <a:rPr lang="en-US" sz="1400" dirty="0" err="1" smtClean="0"/>
              <a:t>Get,Put,Copy,BringOnline</a:t>
            </a:r>
            <a:r>
              <a:rPr lang="en-US" sz="1400" dirty="0" smtClean="0"/>
              <a:t>}Request, </a:t>
            </a:r>
            <a:r>
              <a:rPr lang="en-US" sz="1400" dirty="0" err="1" smtClean="0"/>
              <a:t>srmGetRequestSummary</a:t>
            </a:r>
            <a:r>
              <a:rPr lang="en-US" sz="1400" dirty="0" smtClean="0"/>
              <a:t>, </a:t>
            </a:r>
            <a:r>
              <a:rPr lang="en-US" sz="1400" dirty="0" err="1" smtClean="0"/>
              <a:t>srmGetRequestTokens</a:t>
            </a:r>
            <a:r>
              <a:rPr lang="en-US" sz="1400" dirty="0" smtClean="0"/>
              <a:t>, </a:t>
            </a:r>
            <a:r>
              <a:rPr lang="en-US" sz="1400" dirty="0" err="1" smtClean="0"/>
              <a:t>srmAbortRequest</a:t>
            </a:r>
            <a:r>
              <a:rPr lang="en-US" sz="1400" dirty="0" smtClean="0"/>
              <a:t>, </a:t>
            </a:r>
            <a:r>
              <a:rPr lang="en-US" sz="1400" dirty="0" err="1" smtClean="0"/>
              <a:t>srmAbortFiles</a:t>
            </a:r>
            <a:r>
              <a:rPr lang="en-US" sz="1400" dirty="0" smtClean="0"/>
              <a:t>, </a:t>
            </a:r>
            <a:r>
              <a:rPr lang="en-US" sz="1400" dirty="0" err="1" smtClean="0"/>
              <a:t>srmSuspendRequest</a:t>
            </a:r>
            <a:r>
              <a:rPr lang="en-US" sz="1400" dirty="0" smtClean="0"/>
              <a:t>, </a:t>
            </a:r>
            <a:r>
              <a:rPr lang="en-US" sz="1400" dirty="0" err="1" smtClean="0"/>
              <a:t>srmResumeRequest</a:t>
            </a:r>
            <a:endParaRPr lang="en-US" sz="1400" dirty="0" smtClean="0"/>
          </a:p>
          <a:p>
            <a:r>
              <a:rPr lang="en-US" sz="1800" dirty="0" smtClean="0"/>
              <a:t>Other functions include Discovery and Permission functions</a:t>
            </a:r>
            <a:endParaRPr lang="en-US" sz="2000" dirty="0" smtClean="0"/>
          </a:p>
          <a:p>
            <a:pPr lvl="1"/>
            <a:r>
              <a:rPr lang="en-US" sz="1600" dirty="0" err="1" smtClean="0"/>
              <a:t>srmPing</a:t>
            </a:r>
            <a:r>
              <a:rPr lang="en-US" sz="1600" dirty="0" smtClean="0"/>
              <a:t>, </a:t>
            </a:r>
            <a:r>
              <a:rPr lang="en-US" sz="1600" dirty="0" err="1" smtClean="0"/>
              <a:t>srmGetTransferProtocols</a:t>
            </a:r>
            <a:r>
              <a:rPr lang="en-US" sz="1600" dirty="0" smtClean="0"/>
              <a:t>, </a:t>
            </a:r>
            <a:r>
              <a:rPr lang="en-US" sz="1600" dirty="0" err="1" smtClean="0"/>
              <a:t>srmCheckPermission</a:t>
            </a:r>
            <a:r>
              <a:rPr lang="en-US" sz="1600" dirty="0" smtClean="0"/>
              <a:t>, </a:t>
            </a:r>
            <a:r>
              <a:rPr lang="en-US" sz="1600" dirty="0" err="1" smtClean="0"/>
              <a:t>srmSetPermission</a:t>
            </a:r>
            <a:r>
              <a:rPr lang="en-US" sz="1600" dirty="0" smtClean="0"/>
              <a:t>, etc.</a:t>
            </a:r>
          </a:p>
          <a:p>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s">
  <a:themeElements>
    <a:clrScheme name="">
      <a:dk1>
        <a:srgbClr val="00279F"/>
      </a:dk1>
      <a:lt1>
        <a:srgbClr val="FFFFFF"/>
      </a:lt1>
      <a:dk2>
        <a:srgbClr val="FFFFFF"/>
      </a:dk2>
      <a:lt2>
        <a:srgbClr val="919191"/>
      </a:lt2>
      <a:accent1>
        <a:srgbClr val="618FFD"/>
      </a:accent1>
      <a:accent2>
        <a:srgbClr val="00AE00"/>
      </a:accent2>
      <a:accent3>
        <a:srgbClr val="FFFFFF"/>
      </a:accent3>
      <a:accent4>
        <a:srgbClr val="002087"/>
      </a:accent4>
      <a:accent5>
        <a:srgbClr val="B7C6FE"/>
      </a:accent5>
      <a:accent6>
        <a:srgbClr val="009D00"/>
      </a:accent6>
      <a:hlink>
        <a:srgbClr val="FC0128"/>
      </a:hlink>
      <a:folHlink>
        <a:srgbClr val="CECECE"/>
      </a:folHlink>
    </a:clrScheme>
    <a:fontScheme name="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presentation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tion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tion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13401380</TotalTime>
  <Pages>49</Pages>
  <Words>2781</Words>
  <Application>Microsoft PowerPoint 4.0</Application>
  <PresentationFormat>On-screen Show (4:3)</PresentationFormat>
  <Paragraphs>411</Paragraphs>
  <Slides>23</Slides>
  <Notes>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presentations</vt:lpstr>
      <vt:lpstr>Visio</vt:lpstr>
      <vt:lpstr>Slide 1</vt:lpstr>
      <vt:lpstr>Abstract</vt:lpstr>
      <vt:lpstr>What is SRM?</vt:lpstr>
      <vt:lpstr>Motivation &amp; Requirements (1)</vt:lpstr>
      <vt:lpstr>Motivation &amp; Requirements (2)</vt:lpstr>
      <vt:lpstr>Motivation &amp; Requirements (3)</vt:lpstr>
      <vt:lpstr>Client and Peer-to-Peer Uniform Interface</vt:lpstr>
      <vt:lpstr>Storage Resource Managers: Main concepts</vt:lpstr>
      <vt:lpstr>SRM v2.2 Interface</vt:lpstr>
      <vt:lpstr>Berkeley Storage Manager (BeStMan) LBNL</vt:lpstr>
      <vt:lpstr>Castor-SRM CERN and Rutherford Appleton Laboratory </vt:lpstr>
      <vt:lpstr>dCache-SRM FNAL, DESY, NDGF </vt:lpstr>
      <vt:lpstr>Disk Pool Manager (DPM) CERN</vt:lpstr>
      <vt:lpstr>DPM: technical aspects</vt:lpstr>
      <vt:lpstr>DPM: user’s point of view</vt:lpstr>
      <vt:lpstr>Storage Resource Manager (StoRM)  INFN/CNAF - ICTP/EGRID</vt:lpstr>
      <vt:lpstr>SRM on SRB SINICA – TWGRID/EGEE</vt:lpstr>
      <vt:lpstr>Interoperability in SRM</vt:lpstr>
      <vt:lpstr>SRMs Facilitate Analysis Jobs</vt:lpstr>
      <vt:lpstr>SRMs at work</vt:lpstr>
      <vt:lpstr>Acknowledgements : SC08 demo contributors</vt:lpstr>
      <vt:lpstr>Summary and Current Status</vt:lpstr>
      <vt:lpstr>Documents and Support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Alex Sim</dc:creator>
  <cp:keywords/>
  <dc:description/>
  <cp:lastModifiedBy>Alex Sim</cp:lastModifiedBy>
  <cp:revision>216</cp:revision>
  <cp:lastPrinted>1997-08-14T16:54:40Z</cp:lastPrinted>
  <dcterms:created xsi:type="dcterms:W3CDTF">2008-11-24T19:31:33Z</dcterms:created>
  <dcterms:modified xsi:type="dcterms:W3CDTF">2008-11-24T19:34:54Z</dcterms:modified>
</cp:coreProperties>
</file>