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337" r:id="rId4"/>
    <p:sldId id="341" r:id="rId5"/>
    <p:sldId id="342" r:id="rId6"/>
    <p:sldId id="354" r:id="rId7"/>
    <p:sldId id="343" r:id="rId8"/>
    <p:sldId id="336" r:id="rId9"/>
    <p:sldId id="327" r:id="rId10"/>
    <p:sldId id="326" r:id="rId11"/>
    <p:sldId id="331" r:id="rId12"/>
    <p:sldId id="333" r:id="rId13"/>
    <p:sldId id="334" r:id="rId14"/>
    <p:sldId id="347" r:id="rId15"/>
    <p:sldId id="300" r:id="rId16"/>
    <p:sldId id="288" r:id="rId17"/>
    <p:sldId id="364" r:id="rId18"/>
    <p:sldId id="309" r:id="rId19"/>
    <p:sldId id="284" r:id="rId20"/>
    <p:sldId id="355" r:id="rId21"/>
    <p:sldId id="349" r:id="rId22"/>
    <p:sldId id="350" r:id="rId23"/>
    <p:sldId id="351" r:id="rId24"/>
    <p:sldId id="352" r:id="rId25"/>
    <p:sldId id="353" r:id="rId26"/>
    <p:sldId id="356" r:id="rId27"/>
    <p:sldId id="294" r:id="rId28"/>
    <p:sldId id="340" r:id="rId29"/>
    <p:sldId id="274" r:id="rId30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0C900"/>
    <a:srgbClr val="00AE00"/>
    <a:srgbClr val="800080"/>
    <a:srgbClr val="FFFF00"/>
    <a:srgbClr val="006C62"/>
    <a:srgbClr val="660033"/>
    <a:srgbClr val="426C44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56" autoAdjust="0"/>
    <p:restoredTop sz="83119" autoAdjust="0"/>
  </p:normalViewPr>
  <p:slideViewPr>
    <p:cSldViewPr>
      <p:cViewPr varScale="1">
        <p:scale>
          <a:sx n="67" d="100"/>
          <a:sy n="67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71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are </a:t>
            </a:r>
            <a:r>
              <a:rPr lang="en-US" altLang="ko-KR" sz="1200" dirty="0" smtClean="0">
                <a:ea typeface="굴림" pitchFamily="34" charset="-127"/>
              </a:rPr>
              <a:t>for 7 SRM v2.2 and 8 SRM v1.1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complement mainly </a:t>
            </a:r>
            <a:r>
              <a:rPr lang="en-US" baseline="0" dirty="0" smtClean="0"/>
              <a:t>due to the limitations of the programming language. For example, data type checking is more strict in java, whereas SOAP compatibility is more standardized in </a:t>
            </a:r>
            <a:r>
              <a:rPr lang="en-US" baseline="0" dirty="0" err="1" smtClean="0"/>
              <a:t>gSOAP</a:t>
            </a:r>
            <a:r>
              <a:rPr lang="en-US" baseline="0" dirty="0" smtClean="0"/>
              <a:t> (C-based) than Axis (Java-based).</a:t>
            </a:r>
            <a:endParaRPr lang="en-US" baseline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example of SRM v2.2 testing in last Super Computing.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example of SRM testing for v1.1 and v2.2 for OGF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smtClean="0"/>
              <a:t> Testing new version implementations in pre-production environment is essential for successful</a:t>
            </a:r>
            <a:r>
              <a:rPr lang="en-US" sz="1200" baseline="0" dirty="0" smtClean="0"/>
              <a:t> release and deployments.</a:t>
            </a:r>
            <a:endParaRPr lang="en-US" sz="1200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Detailed</a:t>
            </a:r>
            <a:r>
              <a:rPr lang="en-US" baseline="0" dirty="0" smtClean="0"/>
              <a:t> testing on new implementations are important.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Deployed implementations in production</a:t>
            </a:r>
            <a:r>
              <a:rPr lang="en-US" baseline="0" dirty="0" smtClean="0"/>
              <a:t> environment must also be tested </a:t>
            </a:r>
            <a:r>
              <a:rPr lang="en-US" dirty="0" smtClean="0"/>
              <a:t>for availability and basic functionalities, as well as for reliability and stress testing.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list does not include anyone in the storage component development and implementations.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history will follow after this slide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don’t have a statistics in US like our</a:t>
            </a:r>
            <a:r>
              <a:rPr lang="en-US" baseline="0" dirty="0" smtClean="0"/>
              <a:t> European colleagues.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couple examples</a:t>
            </a:r>
            <a:r>
              <a:rPr lang="en-US" baseline="0" dirty="0" smtClean="0"/>
              <a:t> of SRMs in production grid that LBNL is involved in.</a:t>
            </a:r>
          </a:p>
          <a:p>
            <a:r>
              <a:rPr lang="en-US" baseline="0" dirty="0" smtClean="0"/>
              <a:t>There are more but at least we are familiar with these.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summary of SRM v2.2. interface follows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that,</a:t>
            </a:r>
            <a:r>
              <a:rPr lang="en-US" baseline="0" dirty="0" smtClean="0"/>
              <a:t> “then…”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Certification process: when a new version of an SRM implementation is</a:t>
            </a:r>
            <a:r>
              <a:rPr lang="en-US" baseline="0" dirty="0" smtClean="0"/>
              <a:t> released, it is checked against S2. Subset of S2 is integrated into SAM (Site Availability Monitor).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results </a:t>
            </a:r>
            <a:r>
              <a:rPr lang="en-GB" sz="1200" dirty="0" smtClean="0"/>
              <a:t>for 18  SRM v2.2 endpoints</a:t>
            </a:r>
            <a:endParaRPr lang="en-US" sz="1200" baseline="0" dirty="0" smtClean="0"/>
          </a:p>
          <a:p>
            <a:pPr>
              <a:buFont typeface="Arial" charset="0"/>
              <a:buChar char="•"/>
            </a:pPr>
            <a:r>
              <a:rPr lang="en-US" sz="1200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0"/>
            <a:ext cx="648017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6294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0813" y="1219200"/>
            <a:ext cx="8842375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701667-4506-4666-9884-B322A7AF4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219200"/>
            <a:ext cx="43449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49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66294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Line 3"/>
          <p:cNvSpPr>
            <a:spLocks noChangeShapeType="1"/>
          </p:cNvSpPr>
          <p:nvPr userDrawn="1"/>
        </p:nvSpPr>
        <p:spPr bwMode="auto">
          <a:xfrm>
            <a:off x="1447800" y="990600"/>
            <a:ext cx="6629400" cy="0"/>
          </a:xfrm>
          <a:prstGeom prst="line">
            <a:avLst/>
          </a:prstGeom>
          <a:noFill/>
          <a:ln w="76200" cmpd="tri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8696325" y="6167438"/>
            <a:ext cx="3794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143000" y="6540500"/>
            <a:ext cx="16700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latin typeface="Arial" charset="0"/>
              </a:rPr>
              <a:t>A. Sim, CRD</a:t>
            </a:r>
            <a:r>
              <a:rPr lang="en-US" sz="10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000" b="1">
                <a:solidFill>
                  <a:schemeClr val="tx1"/>
                </a:solidFill>
                <a:latin typeface="Arial" charset="0"/>
              </a:rPr>
              <a:t>L</a:t>
            </a:r>
            <a:r>
              <a:rPr lang="en-US" sz="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</a:rPr>
              <a:t>L</a:t>
            </a:r>
            <a:r>
              <a:rPr lang="en-US" sz="10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8756650" y="6554788"/>
            <a:ext cx="2984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C1B5F2AE-E64D-4A76-963C-FABF721D9115}" type="slidenum">
              <a:rPr lang="en-US" sz="800">
                <a:solidFill>
                  <a:srgbClr val="009688"/>
                </a:solidFill>
              </a:rPr>
              <a:pPr/>
              <a:t>‹#›</a:t>
            </a:fld>
            <a:endParaRPr lang="en-US" sz="800">
              <a:solidFill>
                <a:srgbClr val="009688"/>
              </a:solidFill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3" y="1219200"/>
            <a:ext cx="8842375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text styles Click to edit Master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7048" name="Picture 8" descr="SC-Banner-small-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13" y="6488113"/>
            <a:ext cx="1131887" cy="369887"/>
          </a:xfrm>
          <a:prstGeom prst="rect">
            <a:avLst/>
          </a:prstGeom>
          <a:noFill/>
        </p:spPr>
      </p:pic>
      <p:pic>
        <p:nvPicPr>
          <p:cNvPr id="87049" name="Picture 9"/>
          <p:cNvPicPr>
            <a:picLocks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228600"/>
            <a:ext cx="12573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7051" name="Text Box 11"/>
          <p:cNvSpPr txBox="1">
            <a:spLocks noChangeArrowheads="1"/>
          </p:cNvSpPr>
          <p:nvPr userDrawn="1"/>
        </p:nvSpPr>
        <p:spPr bwMode="auto">
          <a:xfrm>
            <a:off x="2743200" y="6553200"/>
            <a:ext cx="51054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HPDC 2007 Workshop - Data Handling in Production Grids, June 25, 2007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09563" indent="-309563" algn="l" defTabSz="825500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1513" indent="-247650" algn="l" defTabSz="825500" rtl="0" eaLnBrk="0" fontAlgn="base" hangingPunct="0">
        <a:lnSpc>
          <a:spcPct val="10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rgbClr val="426C44"/>
          </a:solidFill>
          <a:latin typeface="+mn-lt"/>
        </a:defRPr>
      </a:lvl2pPr>
      <a:lvl3pPr marL="1031875" indent="-206375" algn="l" defTabSz="825500" rtl="0" eaLnBrk="0" fontAlgn="base" hangingPunct="0">
        <a:lnSpc>
          <a:spcPct val="10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rgbClr val="660033"/>
          </a:solidFill>
          <a:latin typeface="+mn-lt"/>
        </a:defRPr>
      </a:lvl3pPr>
      <a:lvl4pPr marL="1446213" indent="-207963" algn="l" defTabSz="825500" rtl="0" eaLnBrk="0" fontAlgn="base" hangingPunct="0">
        <a:lnSpc>
          <a:spcPct val="10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b="1">
          <a:solidFill>
            <a:srgbClr val="DC0081"/>
          </a:solidFill>
          <a:latin typeface="+mn-lt"/>
        </a:defRPr>
      </a:lvl4pPr>
      <a:lvl5pPr marL="1857375" indent="-206375" algn="l" defTabSz="825500" rtl="0" eaLnBrk="0" fontAlgn="base" hangingPunct="0">
        <a:lnSpc>
          <a:spcPct val="10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5pPr>
      <a:lvl6pPr marL="23145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6pPr>
      <a:lvl7pPr marL="27717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7pPr>
      <a:lvl8pPr marL="32289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8pPr>
      <a:lvl9pPr marL="36861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SRMDe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rid.lbl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6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.wmf"/><Relationship Id="rId24" Type="http://schemas.openxmlformats.org/officeDocument/2006/relationships/image" Target="../media/image29.png"/><Relationship Id="rId5" Type="http://schemas.openxmlformats.org/officeDocument/2006/relationships/image" Target="../media/image13.jpe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png"/><Relationship Id="rId10" Type="http://schemas.openxmlformats.org/officeDocument/2006/relationships/image" Target="../media/image6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225" y="2120900"/>
            <a:ext cx="8939213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Aft>
                <a:spcPct val="25000"/>
              </a:spcAft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SRM Interface Specification </a:t>
            </a:r>
          </a:p>
          <a:p>
            <a:pPr algn="ctr">
              <a:lnSpc>
                <a:spcPct val="90000"/>
              </a:lnSpc>
              <a:spcAft>
                <a:spcPct val="25000"/>
              </a:spcAft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and </a:t>
            </a:r>
          </a:p>
          <a:p>
            <a:pPr algn="ctr">
              <a:lnSpc>
                <a:spcPct val="90000"/>
              </a:lnSpc>
              <a:spcAft>
                <a:spcPct val="25000"/>
              </a:spcAft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Interoperability Testing</a:t>
            </a:r>
          </a:p>
          <a:p>
            <a:pPr algn="ctr">
              <a:lnSpc>
                <a:spcPct val="90000"/>
              </a:lnSpc>
              <a:spcAft>
                <a:spcPct val="25000"/>
              </a:spcAft>
            </a:pPr>
            <a:endParaRPr lang="en-US" sz="3600" b="1" dirty="0">
              <a:solidFill>
                <a:srgbClr val="063DE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Alex </a:t>
            </a:r>
            <a:r>
              <a:rPr lang="en-US" sz="2200" dirty="0" smtClean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Sim</a:t>
            </a:r>
            <a:endParaRPr lang="en-US" sz="2200" dirty="0">
              <a:solidFill>
                <a:srgbClr val="006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US" sz="2200" dirty="0">
              <a:solidFill>
                <a:srgbClr val="006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Scientific Data Management Research Group</a:t>
            </a:r>
          </a:p>
          <a:p>
            <a:pPr algn="ctr"/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Computational Research Division</a:t>
            </a:r>
          </a:p>
          <a:p>
            <a:pPr algn="ctr"/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Lawrence Berkeley National Laboratory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793163" y="6570663"/>
            <a:ext cx="228600" cy="180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765425" y="1065213"/>
            <a:ext cx="2755900" cy="174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048000" y="3352800"/>
            <a:ext cx="3276600" cy="2012950"/>
            <a:chOff x="6248400" y="1143000"/>
            <a:chExt cx="2693987" cy="1708150"/>
          </a:xfrm>
        </p:grpSpPr>
        <p:pic>
          <p:nvPicPr>
            <p:cNvPr id="50" name="Picture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15075" y="1143000"/>
              <a:ext cx="2627312" cy="17081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52" name="AutoShape 74"/>
            <p:cNvSpPr>
              <a:spLocks noChangeArrowheads="1"/>
            </p:cNvSpPr>
            <p:nvPr/>
          </p:nvSpPr>
          <p:spPr bwMode="auto">
            <a:xfrm>
              <a:off x="6248400" y="1778000"/>
              <a:ext cx="155575" cy="1524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5" name="AutoShape 77"/>
            <p:cNvSpPr>
              <a:spLocks noChangeArrowheads="1"/>
            </p:cNvSpPr>
            <p:nvPr/>
          </p:nvSpPr>
          <p:spPr bwMode="auto">
            <a:xfrm>
              <a:off x="8585200" y="1612900"/>
              <a:ext cx="155575" cy="1524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228600"/>
            <a:ext cx="83058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algn="ctr" defTabSz="825500" eaLnBrk="0" hangingPunct="0"/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DataMover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/HRMs in HENP-STAR experiment 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825500" eaLnBrk="0" hangingPunct="0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Robust Multi-file replication over WAN</a:t>
            </a:r>
          </a:p>
          <a:p>
            <a:pPr algn="ctr" defTabSz="825500" eaLnBrk="0" hangingPunct="0"/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2209800" y="2362200"/>
            <a:ext cx="1295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71800" y="2743200"/>
            <a:ext cx="1614488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SRM-COPY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(thousands of files)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3581400"/>
            <a:ext cx="4038600" cy="304800"/>
            <a:chOff x="1824" y="2144"/>
            <a:chExt cx="2544" cy="192"/>
          </a:xfrm>
        </p:grpSpPr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1824" y="2329"/>
              <a:ext cx="25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352" y="2144"/>
              <a:ext cx="145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SRM-GET </a:t>
              </a: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(one file at a time)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4138" y="4068763"/>
            <a:ext cx="4005262" cy="274637"/>
            <a:chOff x="1845" y="2535"/>
            <a:chExt cx="2523" cy="173"/>
          </a:xfrm>
        </p:grpSpPr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1845" y="2688"/>
              <a:ext cx="25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2477" y="2535"/>
              <a:ext cx="121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GridFTP GET (pull mode)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257800"/>
            <a:ext cx="1066800" cy="969963"/>
            <a:chOff x="4512" y="3312"/>
            <a:chExt cx="672" cy="611"/>
          </a:xfrm>
        </p:grpSpPr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 flipH="1" flipV="1">
              <a:off x="4512" y="3312"/>
              <a:ext cx="672" cy="384"/>
            </a:xfrm>
            <a:custGeom>
              <a:avLst/>
              <a:gdLst>
                <a:gd name="G0" fmla="+- 0 0 0"/>
                <a:gd name="G1" fmla="+- 10250701 0 0"/>
                <a:gd name="G2" fmla="+- 0 0 10250701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10250701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250701"/>
                <a:gd name="G36" fmla="sin G34 10250701"/>
                <a:gd name="G37" fmla="+/ 10250701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92 w 21600"/>
                <a:gd name="T5" fmla="*/ 227 h 21600"/>
                <a:gd name="T6" fmla="*/ 3376 w 21600"/>
                <a:gd name="T7" fmla="*/ 14041 h 21600"/>
                <a:gd name="T8" fmla="*/ 9696 w 21600"/>
                <a:gd name="T9" fmla="*/ 5513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543"/>
                    <a:pt x="5553" y="12279"/>
                    <a:pt x="5851" y="12960"/>
                  </a:cubicBezTo>
                  <a:lnTo>
                    <a:pt x="902" y="15121"/>
                  </a:lnTo>
                  <a:cubicBezTo>
                    <a:pt x="307" y="13758"/>
                    <a:pt x="0" y="12287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4512" y="3711"/>
              <a:ext cx="64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stage files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82700" y="5257800"/>
            <a:ext cx="1231900" cy="946150"/>
            <a:chOff x="1000" y="3312"/>
            <a:chExt cx="776" cy="596"/>
          </a:xfrm>
        </p:grpSpPr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1000" y="3696"/>
              <a:ext cx="7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archive files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 flipH="1" flipV="1">
              <a:off x="1056" y="3312"/>
              <a:ext cx="672" cy="384"/>
            </a:xfrm>
            <a:custGeom>
              <a:avLst/>
              <a:gdLst>
                <a:gd name="G0" fmla="+- 0 0 0"/>
                <a:gd name="G1" fmla="+- 10250701 0 0"/>
                <a:gd name="G2" fmla="+- 0 0 10250701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10250701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250701"/>
                <a:gd name="G36" fmla="sin G34 10250701"/>
                <a:gd name="G37" fmla="+/ 10250701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92 w 21600"/>
                <a:gd name="T5" fmla="*/ 227 h 21600"/>
                <a:gd name="T6" fmla="*/ 3376 w 21600"/>
                <a:gd name="T7" fmla="*/ 14041 h 21600"/>
                <a:gd name="T8" fmla="*/ 9696 w 21600"/>
                <a:gd name="T9" fmla="*/ 5513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543"/>
                    <a:pt x="5553" y="12279"/>
                    <a:pt x="5851" y="12960"/>
                  </a:cubicBezTo>
                  <a:lnTo>
                    <a:pt x="902" y="15121"/>
                  </a:lnTo>
                  <a:cubicBezTo>
                    <a:pt x="307" y="13758"/>
                    <a:pt x="0" y="12287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971800" y="4953000"/>
            <a:ext cx="3429000" cy="641350"/>
            <a:chOff x="2064" y="3168"/>
            <a:chExt cx="2160" cy="404"/>
          </a:xfrm>
        </p:grpSpPr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2630" y="3360"/>
              <a:ext cx="106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Network transfer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2064" y="3168"/>
              <a:ext cx="2160" cy="144"/>
            </a:xfrm>
            <a:prstGeom prst="leftArrow">
              <a:avLst>
                <a:gd name="adj1" fmla="val 50000"/>
                <a:gd name="adj2" fmla="val 37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5562600" y="2362200"/>
            <a:ext cx="1600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334000" y="2565400"/>
            <a:ext cx="1354138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Get list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of files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From directory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786188" y="1219200"/>
            <a:ext cx="1300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DC0081"/>
                </a:solidFill>
                <a:latin typeface="Times New Roman" pitchFamily="18" charset="0"/>
              </a:rPr>
              <a:t>Anywhere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3048000" y="1676400"/>
            <a:ext cx="2667000" cy="838200"/>
          </a:xfrm>
          <a:prstGeom prst="rect">
            <a:avLst/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158875" y="3657600"/>
            <a:ext cx="1447800" cy="8382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24384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057400" y="4897438"/>
            <a:ext cx="762000" cy="533400"/>
            <a:chOff x="2472" y="3686"/>
            <a:chExt cx="480" cy="336"/>
          </a:xfrm>
        </p:grpSpPr>
        <p:sp>
          <p:nvSpPr>
            <p:cNvPr id="5152" name="AutoShape 32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2535" y="3728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" pitchFamily="18" charset="0"/>
                </a:rPr>
                <a:t>Disk</a:t>
              </a:r>
            </a:p>
            <a:p>
              <a:pPr algn="ctr" eaLnBrk="0" hangingPunct="0"/>
              <a:r>
                <a:rPr lang="en-US" sz="1200">
                  <a:latin typeface="Times" pitchFamily="18" charset="0"/>
                </a:rPr>
                <a:t>Cache</a:t>
              </a:r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397250" y="1760538"/>
            <a:ext cx="1890713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DataMover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(Command-line Interface)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219200" y="3810000"/>
            <a:ext cx="1323975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HRM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(performs writes)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152400" y="3886200"/>
            <a:ext cx="877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DC0081"/>
                </a:solidFill>
                <a:latin typeface="Times New Roman" pitchFamily="18" charset="0"/>
              </a:rPr>
              <a:t>LBNL</a:t>
            </a:r>
          </a:p>
        </p:txBody>
      </p:sp>
      <p:pic>
        <p:nvPicPr>
          <p:cNvPr id="5157" name="Picture 37" descr="Image2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73638"/>
            <a:ext cx="1114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1335088" y="4572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6645275" y="3657600"/>
            <a:ext cx="1447800" cy="8382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6873875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492875" y="4876800"/>
            <a:ext cx="762000" cy="533400"/>
            <a:chOff x="2472" y="3686"/>
            <a:chExt cx="480" cy="336"/>
          </a:xfrm>
        </p:grpSpPr>
        <p:sp>
          <p:nvSpPr>
            <p:cNvPr id="5162" name="AutoShape 42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Text Box 43"/>
            <p:cNvSpPr txBox="1">
              <a:spLocks noChangeArrowheads="1"/>
            </p:cNvSpPr>
            <p:nvPr/>
          </p:nvSpPr>
          <p:spPr bwMode="auto">
            <a:xfrm>
              <a:off x="2535" y="3728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" pitchFamily="18" charset="0"/>
                </a:rPr>
                <a:t>Disk</a:t>
              </a:r>
            </a:p>
            <a:p>
              <a:pPr algn="ctr" eaLnBrk="0" hangingPunct="0"/>
              <a:r>
                <a:rPr lang="en-US" sz="1200">
                  <a:latin typeface="Times" pitchFamily="18" charset="0"/>
                </a:rPr>
                <a:t>Cache</a:t>
              </a:r>
            </a:p>
          </p:txBody>
        </p:sp>
      </p:grp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6729413" y="3810000"/>
            <a:ext cx="1281112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HRM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(performs reads)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8204200" y="3886200"/>
            <a:ext cx="708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DC0081"/>
                </a:solidFill>
                <a:latin typeface="Times New Roman" pitchFamily="18" charset="0"/>
              </a:rPr>
              <a:t>BNL</a:t>
            </a: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7848600" y="4572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77" name="Picture 57" descr="Image2-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391400" y="5000625"/>
            <a:ext cx="1128263" cy="409575"/>
          </a:xfrm>
          <a:noFill/>
          <a:ln/>
        </p:spPr>
      </p:pic>
      <p:sp>
        <p:nvSpPr>
          <p:cNvPr id="5181" name="Line 61"/>
          <p:cNvSpPr>
            <a:spLocks noChangeShapeType="1"/>
          </p:cNvSpPr>
          <p:nvPr/>
        </p:nvSpPr>
        <p:spPr bwMode="auto">
          <a:xfrm flipH="1">
            <a:off x="1905000" y="2514600"/>
            <a:ext cx="1295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958975" y="2133600"/>
            <a:ext cx="1012825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Create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Equivalent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directories</a:t>
            </a:r>
          </a:p>
        </p:txBody>
      </p:sp>
      <p:sp>
        <p:nvSpPr>
          <p:cNvPr id="5183" name="AutoShape 63"/>
          <p:cNvSpPr>
            <a:spLocks noChangeArrowheads="1"/>
          </p:cNvSpPr>
          <p:nvPr/>
        </p:nvSpPr>
        <p:spPr bwMode="auto">
          <a:xfrm>
            <a:off x="533400" y="2667000"/>
            <a:ext cx="762000" cy="457200"/>
          </a:xfrm>
          <a:prstGeom prst="wedgeRectCallout">
            <a:avLst>
              <a:gd name="adj1" fmla="val 68958"/>
              <a:gd name="adj2" fmla="val 16041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685800" y="2743200"/>
            <a:ext cx="539750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RRS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304800" y="3124200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Catalog Registration</a:t>
            </a: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400" dirty="0">
                <a:solidFill>
                  <a:srgbClr val="0000CC"/>
                </a:solidFill>
              </a:rPr>
              <a:t>File Tracking Shows Recovery 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From Transient Failures </a:t>
            </a:r>
          </a:p>
        </p:txBody>
      </p:sp>
      <p:pic>
        <p:nvPicPr>
          <p:cNvPr id="14341" name="Picture 5" descr="pt021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63638"/>
            <a:ext cx="7700963" cy="5694362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832725" y="4760913"/>
            <a:ext cx="654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Total: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45 GBs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Multi-file Transfer plot </a:t>
            </a:r>
            <a:br>
              <a:rPr lang="en-US" sz="2800" dirty="0"/>
            </a:br>
            <a:r>
              <a:rPr lang="en-US" sz="2800" dirty="0"/>
              <a:t>from BNL to LBNL (27/02/04)</a:t>
            </a:r>
          </a:p>
        </p:txBody>
      </p:sp>
      <p:pic>
        <p:nvPicPr>
          <p:cNvPr id="263171" name="Picture 3" descr="pdsf040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8763000" cy="4920762"/>
          </a:xfrm>
          <a:prstGeom prst="rect">
            <a:avLst/>
          </a:prstGeom>
          <a:noFill/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6858000" y="4419600"/>
            <a:ext cx="233269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100" dirty="0"/>
              <a:t>1 = Request ACCEPTED </a:t>
            </a:r>
            <a:br>
              <a:rPr lang="en-US" sz="1100" dirty="0"/>
            </a:br>
            <a:r>
              <a:rPr lang="en-US" sz="1100" dirty="0"/>
              <a:t>2 = File </a:t>
            </a:r>
            <a:r>
              <a:rPr lang="en-US" sz="1100" dirty="0" err="1"/>
              <a:t>SpaceReserved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3 = Grid </a:t>
            </a:r>
            <a:r>
              <a:rPr lang="en-US" sz="1100" dirty="0" err="1"/>
              <a:t>FTPStart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4 = Grid </a:t>
            </a:r>
            <a:r>
              <a:rPr lang="en-US" sz="1100" dirty="0" err="1"/>
              <a:t>FTPEnd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5 = HPSS MIGRATION_REQUEST </a:t>
            </a:r>
            <a:br>
              <a:rPr lang="en-US" sz="1100" dirty="0"/>
            </a:br>
            <a:r>
              <a:rPr lang="en-US" sz="1100" dirty="0"/>
              <a:t>6 = HPSS ARCHIVE_START </a:t>
            </a:r>
            <a:br>
              <a:rPr lang="en-US" sz="1100" dirty="0"/>
            </a:br>
            <a:r>
              <a:rPr lang="en-US" sz="1100" dirty="0"/>
              <a:t>7 = HPSS ARCHIVED </a:t>
            </a:r>
            <a:br>
              <a:rPr lang="en-US" sz="1100" dirty="0"/>
            </a:br>
            <a:r>
              <a:rPr lang="en-US" sz="1100" dirty="0"/>
              <a:t>8 = File Released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Multi-file Transfer plot </a:t>
            </a:r>
            <a:br>
              <a:rPr lang="en-US" sz="2800" dirty="0"/>
            </a:br>
            <a:r>
              <a:rPr lang="en-US" sz="2800" dirty="0"/>
              <a:t>from BNL to LBNL (10/02/04)</a:t>
            </a:r>
          </a:p>
        </p:txBody>
      </p:sp>
      <p:pic>
        <p:nvPicPr>
          <p:cNvPr id="264195" name="Picture 3" descr="pds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991600" cy="5018568"/>
          </a:xfrm>
          <a:prstGeom prst="rect">
            <a:avLst/>
          </a:prstGeom>
          <a:noFill/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108825" y="1676400"/>
            <a:ext cx="2111375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/>
              <a:t>1 = Request ACCEPTED </a:t>
            </a:r>
            <a:br>
              <a:rPr lang="en-US" dirty="0"/>
            </a:br>
            <a:r>
              <a:rPr lang="en-US" dirty="0"/>
              <a:t>2 = File </a:t>
            </a:r>
            <a:r>
              <a:rPr lang="en-US" dirty="0" err="1"/>
              <a:t>SpaceReserved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3 = Grid </a:t>
            </a:r>
            <a:r>
              <a:rPr lang="en-US" dirty="0" err="1"/>
              <a:t>FTPStart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4 = Grid </a:t>
            </a:r>
            <a:r>
              <a:rPr lang="en-US" dirty="0" err="1"/>
              <a:t>FTPEnd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5 = HPSS MIGRATION_REQUEST </a:t>
            </a:r>
            <a:br>
              <a:rPr lang="en-US" dirty="0"/>
            </a:br>
            <a:r>
              <a:rPr lang="en-US" dirty="0"/>
              <a:t>6 = HPSS ARCHIVE_START </a:t>
            </a:r>
            <a:br>
              <a:rPr lang="en-US" dirty="0"/>
            </a:br>
            <a:r>
              <a:rPr lang="en-US" dirty="0"/>
              <a:t>7 = HPSS ARCHIVED </a:t>
            </a:r>
            <a:br>
              <a:rPr lang="en-US" dirty="0"/>
            </a:br>
            <a:r>
              <a:rPr lang="en-US" dirty="0"/>
              <a:t>8 = File Released </a:t>
            </a:r>
          </a:p>
          <a:p>
            <a:pPr algn="l"/>
            <a:r>
              <a:rPr lang="en-US" dirty="0"/>
              <a:t>9 = File </a:t>
            </a:r>
            <a:r>
              <a:rPr lang="en-US" dirty="0" err="1"/>
              <a:t>SpaceClaimed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10 = HPSS </a:t>
            </a:r>
            <a:r>
              <a:rPr lang="en-US" dirty="0" err="1"/>
              <a:t>Archivig_Error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SRM v2.2 Interface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smtClean="0"/>
              <a:t>Data transfer functions </a:t>
            </a:r>
            <a:r>
              <a:rPr lang="en-US" sz="1800" dirty="0" smtClean="0"/>
              <a:t>to get files into SRM spaces from the client's local system or from other remote storage systems, and to retrieve them</a:t>
            </a:r>
          </a:p>
          <a:p>
            <a:pPr lvl="1"/>
            <a:r>
              <a:rPr lang="en-US" sz="1400" dirty="0" err="1" smtClean="0"/>
              <a:t>srmPrepareToGet</a:t>
            </a:r>
            <a:r>
              <a:rPr lang="en-US" sz="1400" dirty="0" smtClean="0"/>
              <a:t>, </a:t>
            </a:r>
            <a:r>
              <a:rPr lang="en-US" sz="1400" dirty="0" err="1" smtClean="0"/>
              <a:t>srmPrepareToPut</a:t>
            </a:r>
            <a:r>
              <a:rPr lang="en-US" sz="1400" dirty="0" smtClean="0"/>
              <a:t>, </a:t>
            </a:r>
            <a:r>
              <a:rPr lang="en-US" sz="1400" dirty="0" err="1" smtClean="0"/>
              <a:t>srmBringOnline</a:t>
            </a:r>
            <a:r>
              <a:rPr lang="en-US" sz="1400" dirty="0" smtClean="0"/>
              <a:t>, </a:t>
            </a:r>
            <a:r>
              <a:rPr lang="en-US" sz="1400" dirty="0" err="1" smtClean="0"/>
              <a:t>srmCopy</a:t>
            </a:r>
            <a:endParaRPr lang="en-US" sz="1400" dirty="0" smtClean="0"/>
          </a:p>
          <a:p>
            <a:r>
              <a:rPr lang="en-US" sz="1800" i="1" dirty="0" smtClean="0"/>
              <a:t>Space management functions </a:t>
            </a:r>
            <a:r>
              <a:rPr lang="en-US" sz="1800" dirty="0" smtClean="0"/>
              <a:t>to reserve, release, and manage spaces, their types and lifetimes. </a:t>
            </a:r>
          </a:p>
          <a:p>
            <a:pPr lvl="1"/>
            <a:r>
              <a:rPr lang="en-US" sz="1600" dirty="0" err="1" smtClean="0"/>
              <a:t>srmReserveSpace</a:t>
            </a:r>
            <a:r>
              <a:rPr lang="en-US" sz="1600" dirty="0" smtClean="0"/>
              <a:t>, </a:t>
            </a:r>
            <a:r>
              <a:rPr lang="en-US" sz="1600" dirty="0" err="1" smtClean="0"/>
              <a:t>srmReleaseSpace</a:t>
            </a:r>
            <a:r>
              <a:rPr lang="en-US" sz="1600" dirty="0" smtClean="0"/>
              <a:t>, </a:t>
            </a:r>
            <a:r>
              <a:rPr lang="en-US" sz="1600" dirty="0" err="1" smtClean="0"/>
              <a:t>srmUpdateSpace</a:t>
            </a:r>
            <a:r>
              <a:rPr lang="en-US" sz="1600" dirty="0" smtClean="0"/>
              <a:t>, </a:t>
            </a:r>
            <a:r>
              <a:rPr lang="en-US" sz="1600" dirty="0" err="1" smtClean="0"/>
              <a:t>srmGetSpaceTokens</a:t>
            </a:r>
            <a:endParaRPr lang="en-US" sz="1600" dirty="0" smtClean="0"/>
          </a:p>
          <a:p>
            <a:r>
              <a:rPr lang="en-US" sz="1800" i="1" dirty="0" smtClean="0"/>
              <a:t>Lifetime management functions </a:t>
            </a:r>
            <a:r>
              <a:rPr lang="en-US" sz="1800" dirty="0" smtClean="0"/>
              <a:t>to manage lifetimes of space and files.</a:t>
            </a:r>
          </a:p>
          <a:p>
            <a:pPr lvl="1"/>
            <a:r>
              <a:rPr lang="en-US" sz="1600" dirty="0" err="1" smtClean="0"/>
              <a:t>srmReleaseFiles</a:t>
            </a:r>
            <a:r>
              <a:rPr lang="en-US" sz="1600" dirty="0" smtClean="0"/>
              <a:t>, </a:t>
            </a:r>
            <a:r>
              <a:rPr lang="en-US" sz="1600" dirty="0" err="1" smtClean="0"/>
              <a:t>srmPutDone</a:t>
            </a:r>
            <a:r>
              <a:rPr lang="en-US" sz="1600" dirty="0" smtClean="0"/>
              <a:t>, </a:t>
            </a:r>
            <a:r>
              <a:rPr lang="en-US" sz="1600" dirty="0" err="1" smtClean="0"/>
              <a:t>srmExtendFileLifeTime</a:t>
            </a:r>
            <a:endParaRPr lang="en-US" sz="1600" dirty="0" smtClean="0"/>
          </a:p>
          <a:p>
            <a:r>
              <a:rPr lang="en-US" sz="1800" i="1" dirty="0" smtClean="0"/>
              <a:t>Directory management functions </a:t>
            </a:r>
            <a:r>
              <a:rPr lang="en-US" sz="1800" dirty="0" smtClean="0"/>
              <a:t>to create/remove directories, rename files, remove files and retrieve file information.</a:t>
            </a:r>
          </a:p>
          <a:p>
            <a:pPr lvl="1"/>
            <a:r>
              <a:rPr lang="en-US" sz="1600" dirty="0" err="1" smtClean="0"/>
              <a:t>srmMkdir</a:t>
            </a:r>
            <a:r>
              <a:rPr lang="en-US" sz="1600" dirty="0" smtClean="0"/>
              <a:t>, </a:t>
            </a:r>
            <a:r>
              <a:rPr lang="en-US" sz="1600" dirty="0" err="1" smtClean="0"/>
              <a:t>srmRmdir</a:t>
            </a:r>
            <a:r>
              <a:rPr lang="en-US" sz="1600" dirty="0" smtClean="0"/>
              <a:t>, </a:t>
            </a:r>
            <a:r>
              <a:rPr lang="en-US" sz="1600" dirty="0" err="1" smtClean="0"/>
              <a:t>srmMv</a:t>
            </a:r>
            <a:r>
              <a:rPr lang="en-US" sz="1600" dirty="0" smtClean="0"/>
              <a:t>, </a:t>
            </a:r>
            <a:r>
              <a:rPr lang="en-US" sz="1600" dirty="0" err="1" smtClean="0"/>
              <a:t>srmRm</a:t>
            </a:r>
            <a:r>
              <a:rPr lang="en-US" sz="1600" dirty="0" smtClean="0"/>
              <a:t>, </a:t>
            </a:r>
            <a:r>
              <a:rPr lang="en-US" sz="1600" dirty="0" err="1" smtClean="0"/>
              <a:t>srmLs</a:t>
            </a:r>
            <a:endParaRPr lang="en-US" sz="1600" dirty="0" smtClean="0"/>
          </a:p>
          <a:p>
            <a:r>
              <a:rPr lang="en-US" sz="1800" i="1" dirty="0" smtClean="0"/>
              <a:t>Request management functions </a:t>
            </a:r>
            <a:r>
              <a:rPr lang="en-US" sz="1800" dirty="0" smtClean="0"/>
              <a:t>to query status of requests and  manage requests</a:t>
            </a:r>
          </a:p>
          <a:p>
            <a:pPr lvl="1"/>
            <a:r>
              <a:rPr lang="en-US" sz="1400" dirty="0" err="1" smtClean="0"/>
              <a:t>srmStatusOf</a:t>
            </a:r>
            <a:r>
              <a:rPr lang="en-US" sz="1400" dirty="0" smtClean="0"/>
              <a:t>{</a:t>
            </a:r>
            <a:r>
              <a:rPr lang="en-US" sz="1400" dirty="0" err="1" smtClean="0"/>
              <a:t>Get,Put,Copy,BringOnline</a:t>
            </a:r>
            <a:r>
              <a:rPr lang="en-US" sz="1400" dirty="0" smtClean="0"/>
              <a:t>}Request, </a:t>
            </a:r>
            <a:r>
              <a:rPr lang="en-US" sz="1400" dirty="0" err="1" smtClean="0"/>
              <a:t>srmGetRequestSummary</a:t>
            </a:r>
            <a:r>
              <a:rPr lang="en-US" sz="1400" dirty="0" smtClean="0"/>
              <a:t>, </a:t>
            </a:r>
            <a:r>
              <a:rPr lang="en-US" sz="1400" dirty="0" err="1" smtClean="0"/>
              <a:t>srmGetRequestTokens</a:t>
            </a:r>
            <a:r>
              <a:rPr lang="en-US" sz="1400" dirty="0" smtClean="0"/>
              <a:t>, </a:t>
            </a:r>
            <a:r>
              <a:rPr lang="en-US" sz="1400" dirty="0" err="1" smtClean="0"/>
              <a:t>srmAbortRequest</a:t>
            </a:r>
            <a:r>
              <a:rPr lang="en-US" sz="1400" dirty="0" smtClean="0"/>
              <a:t>, </a:t>
            </a:r>
            <a:r>
              <a:rPr lang="en-US" sz="1400" dirty="0" err="1" smtClean="0"/>
              <a:t>srmAbortFiles</a:t>
            </a:r>
            <a:r>
              <a:rPr lang="en-US" sz="1400" dirty="0" smtClean="0"/>
              <a:t>, </a:t>
            </a:r>
            <a:r>
              <a:rPr lang="en-US" sz="1400" dirty="0" err="1" smtClean="0"/>
              <a:t>srmSuspendRequest</a:t>
            </a:r>
            <a:r>
              <a:rPr lang="en-US" sz="1400" dirty="0" smtClean="0"/>
              <a:t>, </a:t>
            </a:r>
            <a:r>
              <a:rPr lang="en-US" sz="1400" dirty="0" err="1" smtClean="0"/>
              <a:t>srmResumeRequest</a:t>
            </a:r>
            <a:endParaRPr lang="en-US" sz="1400" dirty="0" smtClean="0"/>
          </a:p>
          <a:p>
            <a:r>
              <a:rPr lang="en-US" sz="1800" dirty="0" smtClean="0"/>
              <a:t>Other functions include Discovery and Permission functions</a:t>
            </a:r>
            <a:endParaRPr lang="en-US" sz="2000" dirty="0" smtClean="0"/>
          </a:p>
          <a:p>
            <a:pPr lvl="1"/>
            <a:r>
              <a:rPr lang="en-US" sz="1600" dirty="0" err="1" smtClean="0"/>
              <a:t>srmPing</a:t>
            </a:r>
            <a:r>
              <a:rPr lang="en-US" sz="1600" dirty="0" smtClean="0"/>
              <a:t>, </a:t>
            </a:r>
            <a:r>
              <a:rPr lang="en-US" sz="1600" dirty="0" err="1" smtClean="0"/>
              <a:t>srmGetTransferProtocols</a:t>
            </a:r>
            <a:r>
              <a:rPr lang="en-US" sz="1600" dirty="0" smtClean="0"/>
              <a:t>, </a:t>
            </a:r>
            <a:r>
              <a:rPr lang="en-US" sz="1600" dirty="0" err="1" smtClean="0"/>
              <a:t>srmCheckPermission</a:t>
            </a:r>
            <a:r>
              <a:rPr lang="en-US" sz="1600" dirty="0" smtClean="0"/>
              <a:t>, </a:t>
            </a:r>
            <a:r>
              <a:rPr lang="en-US" sz="1600" dirty="0" err="1" smtClean="0"/>
              <a:t>srmSetPermission</a:t>
            </a:r>
            <a:r>
              <a:rPr lang="en-US" sz="1600" dirty="0" smtClean="0"/>
              <a:t>, etc.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do we need </a:t>
            </a:r>
            <a:r>
              <a:rPr lang="en-US" sz="2800" dirty="0" smtClean="0"/>
              <a:t>testing on SRMs</a:t>
            </a:r>
            <a:r>
              <a:rPr lang="en-US" sz="2800" dirty="0"/>
              <a:t>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Storage Resource Managers (SRMs) are based on a common interface specification.</a:t>
            </a:r>
          </a:p>
          <a:p>
            <a:pPr lvl="1"/>
            <a:r>
              <a:rPr lang="en-US" sz="2000" dirty="0"/>
              <a:t>SRMs can have different implementations for the underlying storage systems.</a:t>
            </a:r>
          </a:p>
          <a:p>
            <a:pPr lvl="1"/>
            <a:r>
              <a:rPr lang="en-US" sz="2000" dirty="0"/>
              <a:t>Compatibility and interoperability need to be tested according to the specification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5 implementations are currently available for v2.2</a:t>
            </a:r>
          </a:p>
          <a:p>
            <a:pPr lvl="1"/>
            <a:r>
              <a:rPr lang="en-US" sz="2000" dirty="0" smtClean="0"/>
              <a:t>CASTOR (CERN, RAL)</a:t>
            </a:r>
          </a:p>
          <a:p>
            <a:pPr lvl="1"/>
            <a:r>
              <a:rPr lang="en-US" sz="2000" dirty="0" err="1" smtClean="0"/>
              <a:t>dCache</a:t>
            </a:r>
            <a:r>
              <a:rPr lang="en-US" sz="2000" dirty="0" smtClean="0"/>
              <a:t> (FNAL, DESY)</a:t>
            </a:r>
          </a:p>
          <a:p>
            <a:pPr lvl="1"/>
            <a:r>
              <a:rPr lang="en-US" sz="2000" dirty="0" smtClean="0"/>
              <a:t>DPM (CERN)</a:t>
            </a:r>
          </a:p>
          <a:p>
            <a:pPr lvl="1"/>
            <a:r>
              <a:rPr lang="en-US" sz="2000" dirty="0" err="1" smtClean="0"/>
              <a:t>StoRM</a:t>
            </a:r>
            <a:r>
              <a:rPr lang="en-US" sz="2000" dirty="0" smtClean="0"/>
              <a:t> (Italy)</a:t>
            </a:r>
          </a:p>
          <a:p>
            <a:pPr lvl="1"/>
            <a:r>
              <a:rPr lang="en-US" sz="2000" dirty="0" err="1" smtClean="0"/>
              <a:t>BeStMan</a:t>
            </a:r>
            <a:r>
              <a:rPr lang="en-US" sz="2000" dirty="0" smtClean="0"/>
              <a:t> (LBNL)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testing done? (1)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34" charset="-127"/>
              </a:rPr>
              <a:t>S2 </a:t>
            </a:r>
            <a:r>
              <a:rPr lang="en-GB" sz="2400" dirty="0" smtClean="0"/>
              <a:t>test suite for SRM v2.2 from CERN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Basic functionality, tests based on use cases, and cross-copy tests, as part of the certification process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ea typeface="굴림" pitchFamily="34" charset="-127"/>
              </a:rPr>
              <a:t>Supported file access/transfer protocols: </a:t>
            </a:r>
            <a:r>
              <a:rPr lang="en-US" altLang="ko-KR" sz="1800" dirty="0" err="1" smtClean="0">
                <a:ea typeface="굴림" pitchFamily="34" charset="-127"/>
              </a:rPr>
              <a:t>rfio</a:t>
            </a:r>
            <a:r>
              <a:rPr lang="en-US" altLang="ko-KR" sz="1800" dirty="0" smtClean="0">
                <a:ea typeface="굴림" pitchFamily="34" charset="-127"/>
              </a:rPr>
              <a:t>, </a:t>
            </a:r>
            <a:r>
              <a:rPr lang="en-US" altLang="ko-KR" sz="1800" dirty="0" err="1" smtClean="0">
                <a:ea typeface="굴림" pitchFamily="34" charset="-127"/>
              </a:rPr>
              <a:t>dcap</a:t>
            </a:r>
            <a:r>
              <a:rPr lang="en-US" altLang="ko-KR" sz="1800" dirty="0" smtClean="0">
                <a:ea typeface="굴림" pitchFamily="34" charset="-127"/>
              </a:rPr>
              <a:t>, </a:t>
            </a:r>
            <a:r>
              <a:rPr lang="en-US" altLang="ko-KR" sz="1800" dirty="0" err="1" smtClean="0">
                <a:ea typeface="굴림" pitchFamily="34" charset="-127"/>
              </a:rPr>
              <a:t>gsidcap</a:t>
            </a:r>
            <a:r>
              <a:rPr lang="en-US" altLang="ko-KR" sz="1800" dirty="0" smtClean="0">
                <a:ea typeface="굴림" pitchFamily="34" charset="-127"/>
              </a:rPr>
              <a:t>, </a:t>
            </a:r>
            <a:r>
              <a:rPr lang="en-US" altLang="ko-KR" sz="1800" dirty="0" err="1" smtClean="0">
                <a:ea typeface="굴림" pitchFamily="34" charset="-127"/>
              </a:rPr>
              <a:t>gsiftp</a:t>
            </a:r>
            <a:endParaRPr lang="en-US" altLang="ko-KR" sz="1800" dirty="0" smtClean="0">
              <a:ea typeface="굴림" pitchFamily="34" charset="-127"/>
            </a:endParaRP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S2 test </a:t>
            </a:r>
            <a:r>
              <a:rPr lang="en-GB" sz="1800" dirty="0" err="1" smtClean="0"/>
              <a:t>cron</a:t>
            </a:r>
            <a:r>
              <a:rPr lang="en-GB" sz="1800" dirty="0" smtClean="0"/>
              <a:t> jobs running 5 times per day. </a:t>
            </a:r>
          </a:p>
          <a:p>
            <a:pPr lvl="2">
              <a:lnSpc>
                <a:spcPct val="90000"/>
              </a:lnSpc>
            </a:pPr>
            <a:r>
              <a:rPr lang="en-GB" sz="1400" dirty="0" smtClean="0"/>
              <a:t>Results published on a web page</a:t>
            </a:r>
          </a:p>
          <a:p>
            <a:pPr lvl="2">
              <a:lnSpc>
                <a:spcPct val="90000"/>
              </a:lnSpc>
            </a:pPr>
            <a:r>
              <a:rPr lang="en-GB" sz="1400" dirty="0" smtClean="0">
                <a:hlinkClick r:id="rId3"/>
              </a:rPr>
              <a:t>https://twiki.cern.ch/twiki/bin/view/SRMDev</a:t>
            </a:r>
            <a:endParaRPr lang="en-GB" sz="1400" dirty="0" smtClean="0"/>
          </a:p>
          <a:p>
            <a:pPr lvl="1">
              <a:lnSpc>
                <a:spcPct val="90000"/>
              </a:lnSpc>
            </a:pPr>
            <a:r>
              <a:rPr lang="en-GB" sz="1800" dirty="0" smtClean="0"/>
              <a:t>Stress tests simulating many requests and many clients </a:t>
            </a:r>
          </a:p>
          <a:p>
            <a:pPr lvl="2">
              <a:lnSpc>
                <a:spcPct val="90000"/>
              </a:lnSpc>
            </a:pPr>
            <a:r>
              <a:rPr lang="en-GB" sz="1400" dirty="0" smtClean="0"/>
              <a:t>Available on specific endpoints, running clients on 11 machines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testing done? (2)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ea typeface="굴림" pitchFamily="34" charset="-127"/>
              </a:rPr>
              <a:t>SRM-Tester </a:t>
            </a:r>
            <a:r>
              <a:rPr lang="en-US" altLang="ko-KR" sz="2400" dirty="0" smtClean="0">
                <a:ea typeface="굴림" pitchFamily="34" charset="-127"/>
              </a:rPr>
              <a:t>from LBNL</a:t>
            </a:r>
            <a:endParaRPr lang="en-US" altLang="ko-KR" sz="2400" dirty="0">
              <a:ea typeface="굴림" pitchFamily="34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ea typeface="굴림" pitchFamily="34" charset="-127"/>
              </a:rPr>
              <a:t>Tests </a:t>
            </a:r>
            <a:r>
              <a:rPr lang="en-US" altLang="ko-KR" sz="1800" dirty="0">
                <a:ea typeface="굴림" pitchFamily="34" charset="-127"/>
              </a:rPr>
              <a:t>conformity of the SRM server interface according to the SRM spec v1.1, and v2.2</a:t>
            </a:r>
          </a:p>
          <a:p>
            <a:pPr lvl="2">
              <a:lnSpc>
                <a:spcPct val="90000"/>
              </a:lnSpc>
            </a:pPr>
            <a:r>
              <a:rPr lang="en-US" altLang="ko-KR" sz="1400" dirty="0" smtClean="0">
                <a:ea typeface="굴림" pitchFamily="34" charset="-127"/>
              </a:rPr>
              <a:t>Compatibility </a:t>
            </a:r>
            <a:r>
              <a:rPr lang="en-US" altLang="ko-KR" sz="1400" dirty="0">
                <a:ea typeface="굴림" pitchFamily="34" charset="-127"/>
              </a:rPr>
              <a:t>and interoperability of the SRM servers according to the </a:t>
            </a:r>
            <a:r>
              <a:rPr lang="en-US" altLang="ko-KR" sz="1400" dirty="0" smtClean="0">
                <a:ea typeface="굴림" pitchFamily="34" charset="-127"/>
              </a:rPr>
              <a:t>spec</a:t>
            </a:r>
            <a:endParaRPr lang="en-US" altLang="ko-KR" sz="1400" dirty="0">
              <a:ea typeface="굴림" pitchFamily="34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ea typeface="굴림" pitchFamily="34" charset="-127"/>
              </a:rPr>
              <a:t>Supported file </a:t>
            </a:r>
            <a:r>
              <a:rPr lang="en-US" altLang="ko-KR" sz="1800" dirty="0">
                <a:ea typeface="굴림" pitchFamily="34" charset="-127"/>
              </a:rPr>
              <a:t>transfer </a:t>
            </a:r>
            <a:r>
              <a:rPr lang="en-US" altLang="ko-KR" sz="1800" dirty="0" smtClean="0">
                <a:ea typeface="굴림" pitchFamily="34" charset="-127"/>
              </a:rPr>
              <a:t>protocols: </a:t>
            </a:r>
            <a:r>
              <a:rPr lang="en-US" altLang="ko-KR" sz="1800" dirty="0" err="1" smtClean="0">
                <a:ea typeface="굴림" pitchFamily="34" charset="-127"/>
              </a:rPr>
              <a:t>gsiftp</a:t>
            </a:r>
            <a:r>
              <a:rPr lang="en-US" altLang="ko-KR" sz="1800" dirty="0">
                <a:ea typeface="굴림" pitchFamily="34" charset="-127"/>
              </a:rPr>
              <a:t>, ftp, http and https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ea typeface="굴림" pitchFamily="34" charset="-127"/>
              </a:rPr>
              <a:t>Test </a:t>
            </a:r>
            <a:r>
              <a:rPr lang="en-US" altLang="ko-KR" sz="1800" dirty="0" err="1" smtClean="0">
                <a:ea typeface="굴림" pitchFamily="34" charset="-127"/>
              </a:rPr>
              <a:t>cron</a:t>
            </a:r>
            <a:r>
              <a:rPr lang="en-US" altLang="ko-KR" sz="1800" dirty="0" smtClean="0">
                <a:ea typeface="굴림" pitchFamily="34" charset="-127"/>
              </a:rPr>
              <a:t> jobs running twice a day. </a:t>
            </a:r>
          </a:p>
          <a:p>
            <a:pPr lvl="2">
              <a:lnSpc>
                <a:spcPct val="90000"/>
              </a:lnSpc>
            </a:pPr>
            <a:r>
              <a:rPr lang="en-US" altLang="ko-KR" sz="1400" dirty="0" smtClean="0">
                <a:ea typeface="굴림" pitchFamily="34" charset="-127"/>
              </a:rPr>
              <a:t>Results published on a web site</a:t>
            </a:r>
          </a:p>
          <a:p>
            <a:pPr lvl="2">
              <a:lnSpc>
                <a:spcPct val="90000"/>
              </a:lnSpc>
            </a:pPr>
            <a:r>
              <a:rPr lang="en-US" altLang="ko-KR" sz="1600" dirty="0" smtClean="0">
                <a:ea typeface="굴림" pitchFamily="34" charset="-127"/>
                <a:hlinkClick r:id="rId3"/>
              </a:rPr>
              <a:t>http://datagrid.lbl.gov</a:t>
            </a:r>
            <a:endParaRPr lang="en-US" altLang="ko-KR" sz="1600" dirty="0" smtClean="0">
              <a:ea typeface="굴림" pitchFamily="34" charset="-127"/>
            </a:endParaRP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Reliability and stress tests simulating many files, many requests and many clients</a:t>
            </a:r>
          </a:p>
          <a:p>
            <a:pPr lvl="2">
              <a:lnSpc>
                <a:spcPct val="90000"/>
              </a:lnSpc>
            </a:pPr>
            <a:r>
              <a:rPr lang="en-GB" altLang="ko-KR" sz="1400" dirty="0" smtClean="0">
                <a:ea typeface="굴림" pitchFamily="34" charset="-127"/>
              </a:rPr>
              <a:t>Available </a:t>
            </a:r>
            <a:r>
              <a:rPr lang="en-GB" altLang="ko-KR" sz="1400" smtClean="0">
                <a:ea typeface="굴림" pitchFamily="34" charset="-127"/>
              </a:rPr>
              <a:t>with options, </a:t>
            </a:r>
            <a:r>
              <a:rPr lang="en-GB" altLang="ko-KR" sz="1400" dirty="0" smtClean="0">
                <a:ea typeface="굴림" pitchFamily="34" charset="-127"/>
              </a:rPr>
              <a:t>running clients on 8 node cluster</a:t>
            </a:r>
          </a:p>
          <a:p>
            <a:pPr lvl="2">
              <a:lnSpc>
                <a:spcPct val="90000"/>
              </a:lnSpc>
            </a:pPr>
            <a:r>
              <a:rPr lang="en-GB" altLang="ko-KR" sz="1400" dirty="0" smtClean="0">
                <a:ea typeface="굴림" pitchFamily="34" charset="-127"/>
              </a:rPr>
              <a:t>Planning to use OSG grid  resources </a:t>
            </a:r>
            <a:endParaRPr lang="en-US" altLang="ko-KR" sz="1400" dirty="0" smtClean="0">
              <a:ea typeface="굴림" pitchFamily="34" charset="-127"/>
            </a:endParaRPr>
          </a:p>
          <a:p>
            <a:pPr lvl="1"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Java-based SRM-Tester and C-based S2 test suite complement each other in SRM v2.2 testing</a:t>
            </a:r>
          </a:p>
          <a:p>
            <a:pPr>
              <a:lnSpc>
                <a:spcPct val="90000"/>
              </a:lnSpc>
            </a:pP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1" name="Line 97"/>
          <p:cNvSpPr>
            <a:spLocks noChangeShapeType="1"/>
          </p:cNvSpPr>
          <p:nvPr/>
        </p:nvSpPr>
        <p:spPr bwMode="auto">
          <a:xfrm flipH="1" flipV="1">
            <a:off x="1600200" y="53340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8416" name="Picture 112" descr="osg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300" y="1574800"/>
            <a:ext cx="609600" cy="354013"/>
          </a:xfrm>
          <a:prstGeom prst="rect">
            <a:avLst/>
          </a:prstGeom>
          <a:noFill/>
        </p:spPr>
      </p:pic>
      <p:pic>
        <p:nvPicPr>
          <p:cNvPr id="98415" name="Picture 111" descr="E-Science logo 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100" y="1762125"/>
            <a:ext cx="914400" cy="236538"/>
          </a:xfrm>
          <a:prstGeom prst="rect">
            <a:avLst/>
          </a:prstGeom>
          <a:noFill/>
        </p:spPr>
      </p:pic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514600" y="2362200"/>
          <a:ext cx="4038600" cy="3048000"/>
        </p:xfrm>
        <a:graphic>
          <a:graphicData uri="http://schemas.openxmlformats.org/presentationml/2006/ole">
            <p:oleObj spid="_x0000_s162818" name="Visio" r:id="rId6" imgW="2486025" imgH="4314825" progId="Visio.Drawing.11">
              <p:embed/>
            </p:oleObj>
          </a:graphicData>
        </a:graphic>
      </p:graphicFrame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Super Computing </a:t>
            </a:r>
            <a:r>
              <a:rPr lang="en-US" sz="2400" dirty="0" smtClean="0"/>
              <a:t>2006</a:t>
            </a:r>
            <a:br>
              <a:rPr lang="en-US" sz="2400" dirty="0" smtClean="0"/>
            </a:br>
            <a:r>
              <a:rPr lang="en-US" sz="2400" dirty="0" smtClean="0"/>
              <a:t>Test for SRM v2.2</a:t>
            </a:r>
            <a:endParaRPr lang="en-US" sz="2400" dirty="0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2209800" y="5410200"/>
            <a:ext cx="19812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SRM-TESTER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5029200"/>
            <a:ext cx="762000" cy="533400"/>
            <a:chOff x="2592" y="3648"/>
            <a:chExt cx="480" cy="3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92" y="3648"/>
              <a:ext cx="480" cy="336"/>
              <a:chOff x="1084" y="1625"/>
              <a:chExt cx="614" cy="365"/>
            </a:xfrm>
          </p:grpSpPr>
          <p:sp>
            <p:nvSpPr>
              <p:cNvPr id="98311" name="Rectangle 7"/>
              <p:cNvSpPr>
                <a:spLocks noChangeArrowheads="1"/>
              </p:cNvSpPr>
              <p:nvPr/>
            </p:nvSpPr>
            <p:spPr bwMode="auto">
              <a:xfrm>
                <a:off x="1105" y="1646"/>
                <a:ext cx="593" cy="344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2" name="Rectangle 8"/>
              <p:cNvSpPr>
                <a:spLocks noChangeArrowheads="1"/>
              </p:cNvSpPr>
              <p:nvPr/>
            </p:nvSpPr>
            <p:spPr bwMode="auto">
              <a:xfrm>
                <a:off x="1084" y="1625"/>
                <a:ext cx="593" cy="344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3" name="Rectangle 9"/>
              <p:cNvSpPr>
                <a:spLocks noChangeArrowheads="1"/>
              </p:cNvSpPr>
              <p:nvPr/>
            </p:nvSpPr>
            <p:spPr bwMode="auto">
              <a:xfrm>
                <a:off x="1084" y="1625"/>
                <a:ext cx="593" cy="344"/>
              </a:xfrm>
              <a:prstGeom prst="rect">
                <a:avLst/>
              </a:prstGeom>
              <a:solidFill>
                <a:srgbClr val="FF9933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2648" y="3728"/>
              <a:ext cx="3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altLang="ko-KR" sz="1800" b="1">
                  <a:solidFill>
                    <a:schemeClr val="tx1"/>
                  </a:solidFill>
                  <a:ea typeface="Batang" pitchFamily="18" charset="-127"/>
                </a:rPr>
                <a:t>WEB</a:t>
              </a:r>
            </a:p>
          </p:txBody>
        </p:sp>
      </p:grpSp>
      <p:pic>
        <p:nvPicPr>
          <p:cNvPr id="98315" name="Picture 11" descr="do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715000"/>
            <a:ext cx="685800" cy="685800"/>
          </a:xfrm>
          <a:prstGeom prst="rect">
            <a:avLst/>
          </a:prstGeom>
          <a:noFill/>
        </p:spPr>
      </p:pic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086600" y="2593975"/>
            <a:ext cx="1800225" cy="1063625"/>
            <a:chOff x="4464" y="1634"/>
            <a:chExt cx="1134" cy="67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464" y="1634"/>
              <a:ext cx="502" cy="670"/>
              <a:chOff x="4464" y="1632"/>
              <a:chExt cx="502" cy="670"/>
            </a:xfrm>
          </p:grpSpPr>
          <p:pic>
            <p:nvPicPr>
              <p:cNvPr id="98327" name="Picture 23" descr="dcache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44" y="1758"/>
                <a:ext cx="366" cy="290"/>
              </a:xfrm>
              <a:prstGeom prst="rect">
                <a:avLst/>
              </a:prstGeom>
              <a:noFill/>
            </p:spPr>
          </p:pic>
          <p:sp>
            <p:nvSpPr>
              <p:cNvPr id="98328" name="Rectangle 24"/>
              <p:cNvSpPr>
                <a:spLocks noChangeArrowheads="1"/>
              </p:cNvSpPr>
              <p:nvPr/>
            </p:nvSpPr>
            <p:spPr bwMode="auto">
              <a:xfrm>
                <a:off x="4464" y="2064"/>
                <a:ext cx="502" cy="23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9" name="Text Box 25"/>
              <p:cNvSpPr txBox="1">
                <a:spLocks noChangeArrowheads="1"/>
              </p:cNvSpPr>
              <p:nvPr/>
            </p:nvSpPr>
            <p:spPr bwMode="auto">
              <a:xfrm>
                <a:off x="4582" y="2064"/>
                <a:ext cx="310" cy="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72384" tIns="36192" rIns="72384" bIns="36192">
                <a:spAutoFit/>
              </a:bodyPr>
              <a:lstStyle/>
              <a:p>
                <a:pPr algn="ctr" defTabSz="723900"/>
                <a:r>
                  <a:rPr lang="en-US" sz="1000" b="1">
                    <a:solidFill>
                      <a:srgbClr val="008000"/>
                    </a:solidFill>
                  </a:rPr>
                  <a:t>FNAL</a:t>
                </a:r>
              </a:p>
              <a:p>
                <a:pPr algn="ctr" defTabSz="723900"/>
                <a:r>
                  <a:rPr lang="en-US" sz="1000" b="1">
                    <a:solidFill>
                      <a:srgbClr val="008000"/>
                    </a:solidFill>
                  </a:rPr>
                  <a:t>SRM</a:t>
                </a:r>
              </a:p>
            </p:txBody>
          </p:sp>
          <p:sp>
            <p:nvSpPr>
              <p:cNvPr id="98330" name="Rectangle 26"/>
              <p:cNvSpPr>
                <a:spLocks noChangeArrowheads="1"/>
              </p:cNvSpPr>
              <p:nvPr/>
            </p:nvSpPr>
            <p:spPr bwMode="auto">
              <a:xfrm>
                <a:off x="4464" y="1640"/>
                <a:ext cx="502" cy="429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1" name="Text Box 27"/>
              <p:cNvSpPr txBox="1">
                <a:spLocks noChangeArrowheads="1"/>
              </p:cNvSpPr>
              <p:nvPr/>
            </p:nvSpPr>
            <p:spPr bwMode="auto">
              <a:xfrm>
                <a:off x="4536" y="1632"/>
                <a:ext cx="350" cy="1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72384" tIns="36192" rIns="72384" bIns="36192">
                <a:spAutoFit/>
              </a:bodyPr>
              <a:lstStyle/>
              <a:p>
                <a:pPr algn="ctr" defTabSz="723900"/>
                <a:r>
                  <a:rPr lang="en-US" sz="1000" b="1">
                    <a:solidFill>
                      <a:srgbClr val="008000"/>
                    </a:solidFill>
                  </a:rPr>
                  <a:t>dCache</a:t>
                </a:r>
              </a:p>
            </p:txBody>
          </p:sp>
        </p:grpSp>
        <p:pic>
          <p:nvPicPr>
            <p:cNvPr id="98332" name="Picture 28" descr="fermi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74" y="2096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533400" y="2476500"/>
            <a:ext cx="2209800" cy="903288"/>
            <a:chOff x="336" y="1560"/>
            <a:chExt cx="1392" cy="569"/>
          </a:xfrm>
        </p:grpSpPr>
        <p:pic>
          <p:nvPicPr>
            <p:cNvPr id="98341" name="Picture 37" descr="Image2-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7" y="1641"/>
              <a:ext cx="48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342" name="Rectangle 38"/>
            <p:cNvSpPr>
              <a:spLocks noChangeArrowheads="1"/>
            </p:cNvSpPr>
            <p:nvPr/>
          </p:nvSpPr>
          <p:spPr bwMode="auto">
            <a:xfrm>
              <a:off x="768" y="1873"/>
              <a:ext cx="479" cy="248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3" name="Text Box 39"/>
            <p:cNvSpPr txBox="1">
              <a:spLocks noChangeArrowheads="1"/>
            </p:cNvSpPr>
            <p:nvPr/>
          </p:nvSpPr>
          <p:spPr bwMode="auto">
            <a:xfrm>
              <a:off x="815" y="1881"/>
              <a:ext cx="384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72384" tIns="36192" rIns="72384" bIns="36192">
              <a:spAutoFit/>
            </a:bodyPr>
            <a:lstStyle/>
            <a:p>
              <a:pPr algn="ctr" defTabSz="723900"/>
              <a:r>
                <a:rPr lang="en-US" sz="1000" b="1">
                  <a:solidFill>
                    <a:schemeClr val="tx1"/>
                  </a:solidFill>
                </a:rPr>
                <a:t>LBNL SRM</a:t>
              </a:r>
            </a:p>
          </p:txBody>
        </p:sp>
        <p:pic>
          <p:nvPicPr>
            <p:cNvPr id="98344" name="Picture 40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6" y="1793"/>
              <a:ext cx="432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98345" name="Picture 41" descr="starLogoMenu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8" y="1560"/>
              <a:ext cx="336" cy="249"/>
            </a:xfrm>
            <a:prstGeom prst="rect">
              <a:avLst/>
            </a:prstGeom>
            <a:noFill/>
          </p:spPr>
        </p:pic>
        <p:pic>
          <p:nvPicPr>
            <p:cNvPr id="98346" name="Picture 4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48" y="1859"/>
              <a:ext cx="480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5156200" y="5181600"/>
            <a:ext cx="2273300" cy="758825"/>
            <a:chOff x="3248" y="3264"/>
            <a:chExt cx="1432" cy="478"/>
          </a:xfrm>
        </p:grpSpPr>
        <p:pic>
          <p:nvPicPr>
            <p:cNvPr id="98420" name="Picture 116" descr="osg-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8" y="3288"/>
              <a:ext cx="384" cy="223"/>
            </a:xfrm>
            <a:prstGeom prst="rect">
              <a:avLst/>
            </a:prstGeom>
            <a:noFill/>
          </p:spPr>
        </p:pic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3624" y="3504"/>
              <a:ext cx="502" cy="23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9" name="Text Box 45"/>
            <p:cNvSpPr txBox="1">
              <a:spLocks noChangeArrowheads="1"/>
            </p:cNvSpPr>
            <p:nvPr/>
          </p:nvSpPr>
          <p:spPr bwMode="auto">
            <a:xfrm>
              <a:off x="3744" y="3504"/>
              <a:ext cx="270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2384" tIns="36192" rIns="72384" bIns="36192">
              <a:spAutoFit/>
            </a:bodyPr>
            <a:lstStyle/>
            <a:p>
              <a:pPr algn="ctr" defTabSz="723900"/>
              <a:r>
                <a:rPr lang="en-US" sz="1000" b="1">
                  <a:solidFill>
                    <a:srgbClr val="008000"/>
                  </a:solidFill>
                </a:rPr>
                <a:t>VU</a:t>
              </a:r>
            </a:p>
            <a:p>
              <a:pPr algn="ctr" defTabSz="723900"/>
              <a:r>
                <a:rPr lang="en-US" sz="1000" b="1">
                  <a:solidFill>
                    <a:srgbClr val="008000"/>
                  </a:solidFill>
                </a:rPr>
                <a:t>SRM</a:t>
              </a: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3624" y="3264"/>
              <a:ext cx="502" cy="245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8351" name="Picture 47" descr="accreLogo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52" y="3264"/>
              <a:ext cx="369" cy="261"/>
            </a:xfrm>
            <a:prstGeom prst="rect">
              <a:avLst/>
            </a:prstGeom>
            <a:noFill/>
          </p:spPr>
        </p:pic>
        <p:pic>
          <p:nvPicPr>
            <p:cNvPr id="98352" name="Picture 48" descr="lstor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640" y="3328"/>
              <a:ext cx="480" cy="152"/>
            </a:xfrm>
            <a:prstGeom prst="rect">
              <a:avLst/>
            </a:prstGeom>
            <a:noFill/>
          </p:spPr>
        </p:pic>
        <p:pic>
          <p:nvPicPr>
            <p:cNvPr id="98353" name="Picture 49" descr="vu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328" y="3530"/>
              <a:ext cx="240" cy="198"/>
            </a:xfrm>
            <a:prstGeom prst="rect">
              <a:avLst/>
            </a:prstGeom>
            <a:noFill/>
          </p:spPr>
        </p:pic>
        <p:pic>
          <p:nvPicPr>
            <p:cNvPr id="98354" name="Picture 50" descr="vu-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152" y="3542"/>
              <a:ext cx="528" cy="162"/>
            </a:xfrm>
            <a:prstGeom prst="rect">
              <a:avLst/>
            </a:prstGeom>
            <a:noFill/>
          </p:spPr>
        </p:pic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038600" y="1219200"/>
            <a:ext cx="1355725" cy="1143000"/>
            <a:chOff x="2384" y="768"/>
            <a:chExt cx="854" cy="720"/>
          </a:xfrm>
        </p:grpSpPr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736" y="768"/>
              <a:ext cx="502" cy="720"/>
              <a:chOff x="2736" y="768"/>
              <a:chExt cx="502" cy="720"/>
            </a:xfrm>
          </p:grpSpPr>
          <p:sp>
            <p:nvSpPr>
              <p:cNvPr id="98357" name="Line 53"/>
              <p:cNvSpPr>
                <a:spLocks noChangeShapeType="1"/>
              </p:cNvSpPr>
              <p:nvPr/>
            </p:nvSpPr>
            <p:spPr bwMode="auto">
              <a:xfrm>
                <a:off x="2750" y="1105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8" name="Rectangle 54"/>
              <p:cNvSpPr>
                <a:spLocks noChangeArrowheads="1"/>
              </p:cNvSpPr>
              <p:nvPr/>
            </p:nvSpPr>
            <p:spPr bwMode="auto">
              <a:xfrm>
                <a:off x="2736" y="1246"/>
                <a:ext cx="502" cy="237"/>
              </a:xfrm>
              <a:prstGeom prst="rect">
                <a:avLst/>
              </a:prstGeom>
              <a:noFill/>
              <a:ln w="12700">
                <a:solidFill>
                  <a:srgbClr val="0099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9" name="Text Box 55"/>
              <p:cNvSpPr txBox="1">
                <a:spLocks noChangeArrowheads="1"/>
              </p:cNvSpPr>
              <p:nvPr/>
            </p:nvSpPr>
            <p:spPr bwMode="auto">
              <a:xfrm>
                <a:off x="2822" y="1250"/>
                <a:ext cx="319" cy="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72384" tIns="36192" rIns="72384" bIns="36192">
                <a:spAutoFit/>
              </a:bodyPr>
              <a:lstStyle/>
              <a:p>
                <a:pPr algn="ctr" defTabSz="723900"/>
                <a:r>
                  <a:rPr lang="en-US" sz="1000" b="1">
                    <a:solidFill>
                      <a:srgbClr val="0099CC"/>
                    </a:solidFill>
                  </a:rPr>
                  <a:t>CERN</a:t>
                </a:r>
              </a:p>
              <a:p>
                <a:pPr algn="ctr" defTabSz="723900"/>
                <a:r>
                  <a:rPr lang="en-US" sz="1000" b="1">
                    <a:solidFill>
                      <a:srgbClr val="0099CC"/>
                    </a:solidFill>
                  </a:rPr>
                  <a:t>SRM</a:t>
                </a:r>
              </a:p>
            </p:txBody>
          </p:sp>
          <p:sp>
            <p:nvSpPr>
              <p:cNvPr id="98360" name="Rectangle 56"/>
              <p:cNvSpPr>
                <a:spLocks noChangeArrowheads="1"/>
              </p:cNvSpPr>
              <p:nvPr/>
            </p:nvSpPr>
            <p:spPr bwMode="auto">
              <a:xfrm>
                <a:off x="2736" y="768"/>
                <a:ext cx="502" cy="474"/>
              </a:xfrm>
              <a:prstGeom prst="rect">
                <a:avLst/>
              </a:prstGeom>
              <a:noFill/>
              <a:ln w="12700">
                <a:solidFill>
                  <a:srgbClr val="0099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1" name="Text Box 57"/>
              <p:cNvSpPr txBox="1">
                <a:spLocks noChangeArrowheads="1"/>
              </p:cNvSpPr>
              <p:nvPr/>
            </p:nvSpPr>
            <p:spPr bwMode="auto">
              <a:xfrm>
                <a:off x="2784" y="768"/>
                <a:ext cx="425" cy="1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72384" tIns="36192" rIns="72384" bIns="36192">
                <a:spAutoFit/>
              </a:bodyPr>
              <a:lstStyle/>
              <a:p>
                <a:pPr defTabSz="723900"/>
                <a:r>
                  <a:rPr lang="en-US" sz="1000" b="1">
                    <a:solidFill>
                      <a:srgbClr val="0099CC"/>
                    </a:solidFill>
                  </a:rPr>
                  <a:t>CASTOR</a:t>
                </a:r>
              </a:p>
            </p:txBody>
          </p:sp>
          <p:grpSp>
            <p:nvGrpSpPr>
              <p:cNvPr id="10" name="Group 58"/>
              <p:cNvGrpSpPr>
                <a:grpSpLocks/>
              </p:cNvGrpSpPr>
              <p:nvPr/>
            </p:nvGrpSpPr>
            <p:grpSpPr bwMode="auto">
              <a:xfrm>
                <a:off x="2806" y="888"/>
                <a:ext cx="384" cy="336"/>
                <a:chOff x="4992" y="27"/>
                <a:chExt cx="671" cy="596"/>
              </a:xfrm>
            </p:grpSpPr>
            <p:sp>
              <p:nvSpPr>
                <p:cNvPr id="98363" name="Freeform 59"/>
                <p:cNvSpPr>
                  <a:spLocks noChangeArrowheads="1"/>
                </p:cNvSpPr>
                <p:nvPr/>
              </p:nvSpPr>
              <p:spPr bwMode="auto">
                <a:xfrm>
                  <a:off x="5295" y="27"/>
                  <a:ext cx="304" cy="300"/>
                </a:xfrm>
                <a:custGeom>
                  <a:avLst/>
                  <a:gdLst/>
                  <a:ahLst/>
                  <a:cxnLst>
                    <a:cxn ang="0">
                      <a:pos x="1341" y="1320"/>
                    </a:cxn>
                    <a:cxn ang="0">
                      <a:pos x="1334" y="1186"/>
                    </a:cxn>
                    <a:cxn ang="0">
                      <a:pos x="1313" y="1054"/>
                    </a:cxn>
                    <a:cxn ang="0">
                      <a:pos x="1281" y="927"/>
                    </a:cxn>
                    <a:cxn ang="0">
                      <a:pos x="1236" y="807"/>
                    </a:cxn>
                    <a:cxn ang="0">
                      <a:pos x="1179" y="692"/>
                    </a:cxn>
                    <a:cxn ang="0">
                      <a:pos x="1112" y="583"/>
                    </a:cxn>
                    <a:cxn ang="0">
                      <a:pos x="1035" y="481"/>
                    </a:cxn>
                    <a:cxn ang="0">
                      <a:pos x="948" y="387"/>
                    </a:cxn>
                    <a:cxn ang="0">
                      <a:pos x="851" y="301"/>
                    </a:cxn>
                    <a:cxn ang="0">
                      <a:pos x="749" y="226"/>
                    </a:cxn>
                    <a:cxn ang="0">
                      <a:pos x="637" y="160"/>
                    </a:cxn>
                    <a:cxn ang="0">
                      <a:pos x="521" y="104"/>
                    </a:cxn>
                    <a:cxn ang="0">
                      <a:pos x="398" y="60"/>
                    </a:cxn>
                    <a:cxn ang="0">
                      <a:pos x="269" y="27"/>
                    </a:cxn>
                    <a:cxn ang="0">
                      <a:pos x="136" y="6"/>
                    </a:cxn>
                    <a:cxn ang="0">
                      <a:pos x="0" y="0"/>
                    </a:cxn>
                    <a:cxn ang="0">
                      <a:pos x="64" y="104"/>
                    </a:cxn>
                    <a:cxn ang="0">
                      <a:pos x="188" y="117"/>
                    </a:cxn>
                    <a:cxn ang="0">
                      <a:pos x="308" y="140"/>
                    </a:cxn>
                    <a:cxn ang="0">
                      <a:pos x="425" y="177"/>
                    </a:cxn>
                    <a:cxn ang="0">
                      <a:pos x="535" y="222"/>
                    </a:cxn>
                    <a:cxn ang="0">
                      <a:pos x="641" y="278"/>
                    </a:cxn>
                    <a:cxn ang="0">
                      <a:pos x="739" y="345"/>
                    </a:cxn>
                    <a:cxn ang="0">
                      <a:pos x="831" y="419"/>
                    </a:cxn>
                    <a:cxn ang="0">
                      <a:pos x="914" y="501"/>
                    </a:cxn>
                    <a:cxn ang="0">
                      <a:pos x="990" y="592"/>
                    </a:cxn>
                    <a:cxn ang="0">
                      <a:pos x="1058" y="689"/>
                    </a:cxn>
                    <a:cxn ang="0">
                      <a:pos x="1115" y="792"/>
                    </a:cxn>
                    <a:cxn ang="0">
                      <a:pos x="1161" y="901"/>
                    </a:cxn>
                    <a:cxn ang="0">
                      <a:pos x="1198" y="1015"/>
                    </a:cxn>
                    <a:cxn ang="0">
                      <a:pos x="1222" y="1133"/>
                    </a:cxn>
                    <a:cxn ang="0">
                      <a:pos x="1236" y="1257"/>
                    </a:cxn>
                    <a:cxn ang="0">
                      <a:pos x="1236" y="1320"/>
                    </a:cxn>
                  </a:cxnLst>
                  <a:rect l="0" t="0" r="r" b="b"/>
                  <a:pathLst>
                    <a:path w="1342" h="1321">
                      <a:moveTo>
                        <a:pt x="1341" y="1320"/>
                      </a:moveTo>
                      <a:lnTo>
                        <a:pt x="1341" y="1320"/>
                      </a:lnTo>
                      <a:lnTo>
                        <a:pt x="1339" y="1251"/>
                      </a:lnTo>
                      <a:lnTo>
                        <a:pt x="1334" y="1186"/>
                      </a:lnTo>
                      <a:lnTo>
                        <a:pt x="1325" y="1119"/>
                      </a:lnTo>
                      <a:lnTo>
                        <a:pt x="1313" y="1054"/>
                      </a:lnTo>
                      <a:lnTo>
                        <a:pt x="1299" y="990"/>
                      </a:lnTo>
                      <a:lnTo>
                        <a:pt x="1281" y="927"/>
                      </a:lnTo>
                      <a:lnTo>
                        <a:pt x="1259" y="866"/>
                      </a:lnTo>
                      <a:lnTo>
                        <a:pt x="1236" y="807"/>
                      </a:lnTo>
                      <a:lnTo>
                        <a:pt x="1209" y="748"/>
                      </a:lnTo>
                      <a:lnTo>
                        <a:pt x="1179" y="692"/>
                      </a:lnTo>
                      <a:lnTo>
                        <a:pt x="1146" y="635"/>
                      </a:lnTo>
                      <a:lnTo>
                        <a:pt x="1112" y="583"/>
                      </a:lnTo>
                      <a:lnTo>
                        <a:pt x="1073" y="531"/>
                      </a:lnTo>
                      <a:lnTo>
                        <a:pt x="1035" y="481"/>
                      </a:lnTo>
                      <a:lnTo>
                        <a:pt x="991" y="433"/>
                      </a:lnTo>
                      <a:lnTo>
                        <a:pt x="948" y="387"/>
                      </a:lnTo>
                      <a:lnTo>
                        <a:pt x="901" y="344"/>
                      </a:lnTo>
                      <a:lnTo>
                        <a:pt x="851" y="301"/>
                      </a:lnTo>
                      <a:lnTo>
                        <a:pt x="801" y="263"/>
                      </a:lnTo>
                      <a:lnTo>
                        <a:pt x="749" y="226"/>
                      </a:lnTo>
                      <a:lnTo>
                        <a:pt x="695" y="192"/>
                      </a:lnTo>
                      <a:lnTo>
                        <a:pt x="637" y="160"/>
                      </a:lnTo>
                      <a:lnTo>
                        <a:pt x="581" y="131"/>
                      </a:lnTo>
                      <a:lnTo>
                        <a:pt x="521" y="104"/>
                      </a:lnTo>
                      <a:lnTo>
                        <a:pt x="460" y="81"/>
                      </a:lnTo>
                      <a:lnTo>
                        <a:pt x="398" y="60"/>
                      </a:lnTo>
                      <a:lnTo>
                        <a:pt x="335" y="42"/>
                      </a:lnTo>
                      <a:lnTo>
                        <a:pt x="269" y="27"/>
                      </a:lnTo>
                      <a:lnTo>
                        <a:pt x="203" y="15"/>
                      </a:lnTo>
                      <a:lnTo>
                        <a:pt x="136" y="6"/>
                      </a:lnTo>
                      <a:lnTo>
                        <a:pt x="70" y="2"/>
                      </a:ln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64" y="104"/>
                      </a:lnTo>
                      <a:lnTo>
                        <a:pt x="126" y="109"/>
                      </a:lnTo>
                      <a:lnTo>
                        <a:pt x="188" y="117"/>
                      </a:lnTo>
                      <a:lnTo>
                        <a:pt x="248" y="127"/>
                      </a:lnTo>
                      <a:lnTo>
                        <a:pt x="308" y="140"/>
                      </a:lnTo>
                      <a:lnTo>
                        <a:pt x="367" y="158"/>
                      </a:lnTo>
                      <a:lnTo>
                        <a:pt x="425" y="177"/>
                      </a:lnTo>
                      <a:lnTo>
                        <a:pt x="481" y="198"/>
                      </a:lnTo>
                      <a:lnTo>
                        <a:pt x="535" y="222"/>
                      </a:lnTo>
                      <a:lnTo>
                        <a:pt x="589" y="249"/>
                      </a:lnTo>
                      <a:lnTo>
                        <a:pt x="641" y="278"/>
                      </a:lnTo>
                      <a:lnTo>
                        <a:pt x="690" y="311"/>
                      </a:lnTo>
                      <a:lnTo>
                        <a:pt x="739" y="345"/>
                      </a:lnTo>
                      <a:lnTo>
                        <a:pt x="786" y="381"/>
                      </a:lnTo>
                      <a:lnTo>
                        <a:pt x="831" y="419"/>
                      </a:lnTo>
                      <a:lnTo>
                        <a:pt x="874" y="459"/>
                      </a:lnTo>
                      <a:lnTo>
                        <a:pt x="914" y="501"/>
                      </a:lnTo>
                      <a:lnTo>
                        <a:pt x="954" y="546"/>
                      </a:lnTo>
                      <a:lnTo>
                        <a:pt x="990" y="592"/>
                      </a:lnTo>
                      <a:lnTo>
                        <a:pt x="1025" y="640"/>
                      </a:lnTo>
                      <a:lnTo>
                        <a:pt x="1058" y="689"/>
                      </a:lnTo>
                      <a:lnTo>
                        <a:pt x="1087" y="740"/>
                      </a:lnTo>
                      <a:lnTo>
                        <a:pt x="1115" y="792"/>
                      </a:lnTo>
                      <a:lnTo>
                        <a:pt x="1139" y="846"/>
                      </a:lnTo>
                      <a:lnTo>
                        <a:pt x="1161" y="901"/>
                      </a:lnTo>
                      <a:lnTo>
                        <a:pt x="1181" y="958"/>
                      </a:lnTo>
                      <a:lnTo>
                        <a:pt x="1198" y="1015"/>
                      </a:lnTo>
                      <a:lnTo>
                        <a:pt x="1212" y="1074"/>
                      </a:lnTo>
                      <a:lnTo>
                        <a:pt x="1222" y="1133"/>
                      </a:lnTo>
                      <a:lnTo>
                        <a:pt x="1231" y="1194"/>
                      </a:lnTo>
                      <a:lnTo>
                        <a:pt x="1236" y="1257"/>
                      </a:lnTo>
                      <a:lnTo>
                        <a:pt x="1236" y="1320"/>
                      </a:lnTo>
                      <a:lnTo>
                        <a:pt x="1236" y="1320"/>
                      </a:lnTo>
                      <a:lnTo>
                        <a:pt x="1341" y="132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4" name="Freeform 60"/>
                <p:cNvSpPr>
                  <a:spLocks noChangeArrowheads="1"/>
                </p:cNvSpPr>
                <p:nvPr/>
              </p:nvSpPr>
              <p:spPr bwMode="auto">
                <a:xfrm>
                  <a:off x="5295" y="326"/>
                  <a:ext cx="304" cy="298"/>
                </a:xfrm>
                <a:custGeom>
                  <a:avLst/>
                  <a:gdLst/>
                  <a:ahLst/>
                  <a:cxnLst>
                    <a:cxn ang="0">
                      <a:pos x="0" y="1314"/>
                    </a:cxn>
                    <a:cxn ang="0">
                      <a:pos x="136" y="1308"/>
                    </a:cxn>
                    <a:cxn ang="0">
                      <a:pos x="269" y="1286"/>
                    </a:cxn>
                    <a:cxn ang="0">
                      <a:pos x="398" y="1255"/>
                    </a:cxn>
                    <a:cxn ang="0">
                      <a:pos x="521" y="1211"/>
                    </a:cxn>
                    <a:cxn ang="0">
                      <a:pos x="637" y="1155"/>
                    </a:cxn>
                    <a:cxn ang="0">
                      <a:pos x="749" y="1089"/>
                    </a:cxn>
                    <a:cxn ang="0">
                      <a:pos x="851" y="1014"/>
                    </a:cxn>
                    <a:cxn ang="0">
                      <a:pos x="948" y="929"/>
                    </a:cxn>
                    <a:cxn ang="0">
                      <a:pos x="1035" y="834"/>
                    </a:cxn>
                    <a:cxn ang="0">
                      <a:pos x="1112" y="733"/>
                    </a:cxn>
                    <a:cxn ang="0">
                      <a:pos x="1179" y="624"/>
                    </a:cxn>
                    <a:cxn ang="0">
                      <a:pos x="1236" y="509"/>
                    </a:cxn>
                    <a:cxn ang="0">
                      <a:pos x="1281" y="390"/>
                    </a:cxn>
                    <a:cxn ang="0">
                      <a:pos x="1313" y="264"/>
                    </a:cxn>
                    <a:cxn ang="0">
                      <a:pos x="1334" y="133"/>
                    </a:cxn>
                    <a:cxn ang="0">
                      <a:pos x="1341" y="0"/>
                    </a:cxn>
                    <a:cxn ang="0">
                      <a:pos x="1236" y="61"/>
                    </a:cxn>
                    <a:cxn ang="0">
                      <a:pos x="1222" y="184"/>
                    </a:cxn>
                    <a:cxn ang="0">
                      <a:pos x="1198" y="302"/>
                    </a:cxn>
                    <a:cxn ang="0">
                      <a:pos x="1161" y="416"/>
                    </a:cxn>
                    <a:cxn ang="0">
                      <a:pos x="1115" y="524"/>
                    </a:cxn>
                    <a:cxn ang="0">
                      <a:pos x="1058" y="628"/>
                    </a:cxn>
                    <a:cxn ang="0">
                      <a:pos x="990" y="723"/>
                    </a:cxn>
                    <a:cxn ang="0">
                      <a:pos x="914" y="814"/>
                    </a:cxn>
                    <a:cxn ang="0">
                      <a:pos x="831" y="896"/>
                    </a:cxn>
                    <a:cxn ang="0">
                      <a:pos x="739" y="970"/>
                    </a:cxn>
                    <a:cxn ang="0">
                      <a:pos x="641" y="1036"/>
                    </a:cxn>
                    <a:cxn ang="0">
                      <a:pos x="535" y="1092"/>
                    </a:cxn>
                    <a:cxn ang="0">
                      <a:pos x="425" y="1138"/>
                    </a:cxn>
                    <a:cxn ang="0">
                      <a:pos x="308" y="1174"/>
                    </a:cxn>
                    <a:cxn ang="0">
                      <a:pos x="188" y="1198"/>
                    </a:cxn>
                    <a:cxn ang="0">
                      <a:pos x="64" y="1211"/>
                    </a:cxn>
                    <a:cxn ang="0">
                      <a:pos x="0" y="1211"/>
                    </a:cxn>
                  </a:cxnLst>
                  <a:rect l="0" t="0" r="r" b="b"/>
                  <a:pathLst>
                    <a:path w="1342" h="1315">
                      <a:moveTo>
                        <a:pt x="0" y="1314"/>
                      </a:moveTo>
                      <a:lnTo>
                        <a:pt x="0" y="1314"/>
                      </a:lnTo>
                      <a:lnTo>
                        <a:pt x="70" y="1312"/>
                      </a:lnTo>
                      <a:lnTo>
                        <a:pt x="136" y="1308"/>
                      </a:lnTo>
                      <a:lnTo>
                        <a:pt x="203" y="1299"/>
                      </a:lnTo>
                      <a:lnTo>
                        <a:pt x="269" y="1286"/>
                      </a:lnTo>
                      <a:lnTo>
                        <a:pt x="335" y="1272"/>
                      </a:lnTo>
                      <a:lnTo>
                        <a:pt x="398" y="1255"/>
                      </a:lnTo>
                      <a:lnTo>
                        <a:pt x="460" y="1233"/>
                      </a:lnTo>
                      <a:lnTo>
                        <a:pt x="521" y="1211"/>
                      </a:lnTo>
                      <a:lnTo>
                        <a:pt x="581" y="1184"/>
                      </a:lnTo>
                      <a:lnTo>
                        <a:pt x="637" y="1155"/>
                      </a:lnTo>
                      <a:lnTo>
                        <a:pt x="695" y="1122"/>
                      </a:lnTo>
                      <a:lnTo>
                        <a:pt x="749" y="1089"/>
                      </a:lnTo>
                      <a:lnTo>
                        <a:pt x="801" y="1051"/>
                      </a:lnTo>
                      <a:lnTo>
                        <a:pt x="851" y="1014"/>
                      </a:lnTo>
                      <a:lnTo>
                        <a:pt x="901" y="971"/>
                      </a:lnTo>
                      <a:lnTo>
                        <a:pt x="948" y="929"/>
                      </a:lnTo>
                      <a:lnTo>
                        <a:pt x="991" y="882"/>
                      </a:lnTo>
                      <a:lnTo>
                        <a:pt x="1035" y="834"/>
                      </a:lnTo>
                      <a:lnTo>
                        <a:pt x="1073" y="785"/>
                      </a:lnTo>
                      <a:lnTo>
                        <a:pt x="1112" y="733"/>
                      </a:lnTo>
                      <a:lnTo>
                        <a:pt x="1146" y="681"/>
                      </a:lnTo>
                      <a:lnTo>
                        <a:pt x="1179" y="624"/>
                      </a:lnTo>
                      <a:lnTo>
                        <a:pt x="1209" y="569"/>
                      </a:lnTo>
                      <a:lnTo>
                        <a:pt x="1236" y="509"/>
                      </a:lnTo>
                      <a:lnTo>
                        <a:pt x="1259" y="451"/>
                      </a:lnTo>
                      <a:lnTo>
                        <a:pt x="1281" y="390"/>
                      </a:lnTo>
                      <a:lnTo>
                        <a:pt x="1299" y="327"/>
                      </a:lnTo>
                      <a:lnTo>
                        <a:pt x="1313" y="264"/>
                      </a:lnTo>
                      <a:lnTo>
                        <a:pt x="1325" y="199"/>
                      </a:lnTo>
                      <a:lnTo>
                        <a:pt x="1334" y="133"/>
                      </a:lnTo>
                      <a:lnTo>
                        <a:pt x="1339" y="68"/>
                      </a:lnTo>
                      <a:lnTo>
                        <a:pt x="1341" y="0"/>
                      </a:lnTo>
                      <a:lnTo>
                        <a:pt x="1236" y="0"/>
                      </a:lnTo>
                      <a:lnTo>
                        <a:pt x="1236" y="61"/>
                      </a:lnTo>
                      <a:lnTo>
                        <a:pt x="1231" y="123"/>
                      </a:lnTo>
                      <a:lnTo>
                        <a:pt x="1222" y="184"/>
                      </a:lnTo>
                      <a:lnTo>
                        <a:pt x="1212" y="242"/>
                      </a:lnTo>
                      <a:lnTo>
                        <a:pt x="1198" y="302"/>
                      </a:lnTo>
                      <a:lnTo>
                        <a:pt x="1181" y="359"/>
                      </a:lnTo>
                      <a:lnTo>
                        <a:pt x="1161" y="416"/>
                      </a:lnTo>
                      <a:lnTo>
                        <a:pt x="1139" y="471"/>
                      </a:lnTo>
                      <a:lnTo>
                        <a:pt x="1115" y="524"/>
                      </a:lnTo>
                      <a:lnTo>
                        <a:pt x="1087" y="576"/>
                      </a:lnTo>
                      <a:lnTo>
                        <a:pt x="1058" y="628"/>
                      </a:lnTo>
                      <a:lnTo>
                        <a:pt x="1025" y="677"/>
                      </a:lnTo>
                      <a:lnTo>
                        <a:pt x="990" y="723"/>
                      </a:lnTo>
                      <a:lnTo>
                        <a:pt x="954" y="769"/>
                      </a:lnTo>
                      <a:lnTo>
                        <a:pt x="914" y="814"/>
                      </a:lnTo>
                      <a:lnTo>
                        <a:pt x="874" y="856"/>
                      </a:lnTo>
                      <a:lnTo>
                        <a:pt x="831" y="896"/>
                      </a:lnTo>
                      <a:lnTo>
                        <a:pt x="786" y="935"/>
                      </a:lnTo>
                      <a:lnTo>
                        <a:pt x="739" y="970"/>
                      </a:lnTo>
                      <a:lnTo>
                        <a:pt x="690" y="1004"/>
                      </a:lnTo>
                      <a:lnTo>
                        <a:pt x="641" y="1036"/>
                      </a:lnTo>
                      <a:lnTo>
                        <a:pt x="589" y="1065"/>
                      </a:lnTo>
                      <a:lnTo>
                        <a:pt x="535" y="1092"/>
                      </a:lnTo>
                      <a:lnTo>
                        <a:pt x="481" y="1116"/>
                      </a:lnTo>
                      <a:lnTo>
                        <a:pt x="425" y="1138"/>
                      </a:lnTo>
                      <a:lnTo>
                        <a:pt x="367" y="1158"/>
                      </a:lnTo>
                      <a:lnTo>
                        <a:pt x="308" y="1174"/>
                      </a:lnTo>
                      <a:lnTo>
                        <a:pt x="248" y="1187"/>
                      </a:lnTo>
                      <a:lnTo>
                        <a:pt x="188" y="1198"/>
                      </a:lnTo>
                      <a:lnTo>
                        <a:pt x="126" y="1207"/>
                      </a:lnTo>
                      <a:lnTo>
                        <a:pt x="64" y="1211"/>
                      </a:lnTo>
                      <a:lnTo>
                        <a:pt x="0" y="1211"/>
                      </a:lnTo>
                      <a:lnTo>
                        <a:pt x="0" y="1211"/>
                      </a:lnTo>
                      <a:lnTo>
                        <a:pt x="0" y="131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5" name="Freeform 61"/>
                <p:cNvSpPr>
                  <a:spLocks noChangeArrowheads="1"/>
                </p:cNvSpPr>
                <p:nvPr/>
              </p:nvSpPr>
              <p:spPr bwMode="auto">
                <a:xfrm>
                  <a:off x="4992" y="326"/>
                  <a:ext cx="303" cy="2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33"/>
                    </a:cxn>
                    <a:cxn ang="0">
                      <a:pos x="28" y="264"/>
                    </a:cxn>
                    <a:cxn ang="0">
                      <a:pos x="60" y="390"/>
                    </a:cxn>
                    <a:cxn ang="0">
                      <a:pos x="106" y="509"/>
                    </a:cxn>
                    <a:cxn ang="0">
                      <a:pos x="161" y="624"/>
                    </a:cxn>
                    <a:cxn ang="0">
                      <a:pos x="229" y="733"/>
                    </a:cxn>
                    <a:cxn ang="0">
                      <a:pos x="305" y="834"/>
                    </a:cxn>
                    <a:cxn ang="0">
                      <a:pos x="393" y="929"/>
                    </a:cxn>
                    <a:cxn ang="0">
                      <a:pos x="488" y="1014"/>
                    </a:cxn>
                    <a:cxn ang="0">
                      <a:pos x="590" y="1089"/>
                    </a:cxn>
                    <a:cxn ang="0">
                      <a:pos x="701" y="1155"/>
                    </a:cxn>
                    <a:cxn ang="0">
                      <a:pos x="817" y="1211"/>
                    </a:cxn>
                    <a:cxn ang="0">
                      <a:pos x="940" y="1255"/>
                    </a:cxn>
                    <a:cxn ang="0">
                      <a:pos x="1069" y="1286"/>
                    </a:cxn>
                    <a:cxn ang="0">
                      <a:pos x="1201" y="1308"/>
                    </a:cxn>
                    <a:cxn ang="0">
                      <a:pos x="1336" y="1314"/>
                    </a:cxn>
                    <a:cxn ang="0">
                      <a:pos x="1273" y="1211"/>
                    </a:cxn>
                    <a:cxn ang="0">
                      <a:pos x="1149" y="1198"/>
                    </a:cxn>
                    <a:cxn ang="0">
                      <a:pos x="1029" y="1174"/>
                    </a:cxn>
                    <a:cxn ang="0">
                      <a:pos x="913" y="1138"/>
                    </a:cxn>
                    <a:cxn ang="0">
                      <a:pos x="802" y="1092"/>
                    </a:cxn>
                    <a:cxn ang="0">
                      <a:pos x="698" y="1036"/>
                    </a:cxn>
                    <a:cxn ang="0">
                      <a:pos x="599" y="970"/>
                    </a:cxn>
                    <a:cxn ang="0">
                      <a:pos x="508" y="896"/>
                    </a:cxn>
                    <a:cxn ang="0">
                      <a:pos x="425" y="814"/>
                    </a:cxn>
                    <a:cxn ang="0">
                      <a:pos x="349" y="723"/>
                    </a:cxn>
                    <a:cxn ang="0">
                      <a:pos x="282" y="628"/>
                    </a:cxn>
                    <a:cxn ang="0">
                      <a:pos x="226" y="524"/>
                    </a:cxn>
                    <a:cxn ang="0">
                      <a:pos x="180" y="416"/>
                    </a:cxn>
                    <a:cxn ang="0">
                      <a:pos x="143" y="302"/>
                    </a:cxn>
                    <a:cxn ang="0">
                      <a:pos x="118" y="184"/>
                    </a:cxn>
                    <a:cxn ang="0">
                      <a:pos x="106" y="61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337" h="13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68"/>
                      </a:lnTo>
                      <a:lnTo>
                        <a:pt x="7" y="133"/>
                      </a:lnTo>
                      <a:lnTo>
                        <a:pt x="16" y="199"/>
                      </a:lnTo>
                      <a:lnTo>
                        <a:pt x="28" y="264"/>
                      </a:lnTo>
                      <a:lnTo>
                        <a:pt x="41" y="327"/>
                      </a:lnTo>
                      <a:lnTo>
                        <a:pt x="60" y="390"/>
                      </a:lnTo>
                      <a:lnTo>
                        <a:pt x="82" y="451"/>
                      </a:lnTo>
                      <a:lnTo>
                        <a:pt x="106" y="509"/>
                      </a:lnTo>
                      <a:lnTo>
                        <a:pt x="132" y="569"/>
                      </a:lnTo>
                      <a:lnTo>
                        <a:pt x="161" y="624"/>
                      </a:lnTo>
                      <a:lnTo>
                        <a:pt x="194" y="681"/>
                      </a:lnTo>
                      <a:lnTo>
                        <a:pt x="229" y="733"/>
                      </a:lnTo>
                      <a:lnTo>
                        <a:pt x="267" y="785"/>
                      </a:lnTo>
                      <a:lnTo>
                        <a:pt x="305" y="834"/>
                      </a:lnTo>
                      <a:lnTo>
                        <a:pt x="348" y="882"/>
                      </a:lnTo>
                      <a:lnTo>
                        <a:pt x="393" y="929"/>
                      </a:lnTo>
                      <a:lnTo>
                        <a:pt x="439" y="971"/>
                      </a:lnTo>
                      <a:lnTo>
                        <a:pt x="488" y="1014"/>
                      </a:lnTo>
                      <a:lnTo>
                        <a:pt x="538" y="1051"/>
                      </a:lnTo>
                      <a:lnTo>
                        <a:pt x="590" y="1089"/>
                      </a:lnTo>
                      <a:lnTo>
                        <a:pt x="644" y="1122"/>
                      </a:lnTo>
                      <a:lnTo>
                        <a:pt x="701" y="1155"/>
                      </a:lnTo>
                      <a:lnTo>
                        <a:pt x="758" y="1184"/>
                      </a:lnTo>
                      <a:lnTo>
                        <a:pt x="817" y="1211"/>
                      </a:lnTo>
                      <a:lnTo>
                        <a:pt x="877" y="1233"/>
                      </a:lnTo>
                      <a:lnTo>
                        <a:pt x="940" y="1255"/>
                      </a:lnTo>
                      <a:lnTo>
                        <a:pt x="1003" y="1272"/>
                      </a:lnTo>
                      <a:lnTo>
                        <a:pt x="1069" y="1286"/>
                      </a:lnTo>
                      <a:lnTo>
                        <a:pt x="1134" y="1299"/>
                      </a:lnTo>
                      <a:lnTo>
                        <a:pt x="1201" y="1308"/>
                      </a:lnTo>
                      <a:lnTo>
                        <a:pt x="1267" y="1312"/>
                      </a:lnTo>
                      <a:lnTo>
                        <a:pt x="1336" y="1314"/>
                      </a:lnTo>
                      <a:lnTo>
                        <a:pt x="1336" y="1211"/>
                      </a:lnTo>
                      <a:lnTo>
                        <a:pt x="1273" y="1211"/>
                      </a:lnTo>
                      <a:lnTo>
                        <a:pt x="1210" y="1207"/>
                      </a:lnTo>
                      <a:lnTo>
                        <a:pt x="1149" y="1198"/>
                      </a:lnTo>
                      <a:lnTo>
                        <a:pt x="1089" y="1187"/>
                      </a:lnTo>
                      <a:lnTo>
                        <a:pt x="1029" y="1174"/>
                      </a:lnTo>
                      <a:lnTo>
                        <a:pt x="971" y="1158"/>
                      </a:lnTo>
                      <a:lnTo>
                        <a:pt x="913" y="1138"/>
                      </a:lnTo>
                      <a:lnTo>
                        <a:pt x="857" y="1116"/>
                      </a:lnTo>
                      <a:lnTo>
                        <a:pt x="802" y="1092"/>
                      </a:lnTo>
                      <a:lnTo>
                        <a:pt x="749" y="1065"/>
                      </a:lnTo>
                      <a:lnTo>
                        <a:pt x="698" y="1036"/>
                      </a:lnTo>
                      <a:lnTo>
                        <a:pt x="648" y="1004"/>
                      </a:lnTo>
                      <a:lnTo>
                        <a:pt x="599" y="970"/>
                      </a:lnTo>
                      <a:lnTo>
                        <a:pt x="553" y="935"/>
                      </a:lnTo>
                      <a:lnTo>
                        <a:pt x="508" y="896"/>
                      </a:lnTo>
                      <a:lnTo>
                        <a:pt x="465" y="856"/>
                      </a:lnTo>
                      <a:lnTo>
                        <a:pt x="425" y="814"/>
                      </a:lnTo>
                      <a:lnTo>
                        <a:pt x="386" y="769"/>
                      </a:lnTo>
                      <a:lnTo>
                        <a:pt x="349" y="723"/>
                      </a:lnTo>
                      <a:lnTo>
                        <a:pt x="315" y="677"/>
                      </a:lnTo>
                      <a:lnTo>
                        <a:pt x="282" y="628"/>
                      </a:lnTo>
                      <a:lnTo>
                        <a:pt x="253" y="576"/>
                      </a:lnTo>
                      <a:lnTo>
                        <a:pt x="226" y="524"/>
                      </a:lnTo>
                      <a:lnTo>
                        <a:pt x="200" y="471"/>
                      </a:lnTo>
                      <a:lnTo>
                        <a:pt x="180" y="416"/>
                      </a:lnTo>
                      <a:lnTo>
                        <a:pt x="159" y="359"/>
                      </a:lnTo>
                      <a:lnTo>
                        <a:pt x="143" y="302"/>
                      </a:lnTo>
                      <a:lnTo>
                        <a:pt x="128" y="242"/>
                      </a:lnTo>
                      <a:lnTo>
                        <a:pt x="118" y="184"/>
                      </a:lnTo>
                      <a:lnTo>
                        <a:pt x="111" y="123"/>
                      </a:lnTo>
                      <a:lnTo>
                        <a:pt x="106" y="61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6" name="Freeform 62"/>
                <p:cNvSpPr>
                  <a:spLocks noChangeArrowheads="1"/>
                </p:cNvSpPr>
                <p:nvPr/>
              </p:nvSpPr>
              <p:spPr bwMode="auto">
                <a:xfrm>
                  <a:off x="4992" y="27"/>
                  <a:ext cx="303" cy="300"/>
                </a:xfrm>
                <a:custGeom>
                  <a:avLst/>
                  <a:gdLst/>
                  <a:ahLst/>
                  <a:cxnLst>
                    <a:cxn ang="0">
                      <a:pos x="1336" y="0"/>
                    </a:cxn>
                    <a:cxn ang="0">
                      <a:pos x="1201" y="6"/>
                    </a:cxn>
                    <a:cxn ang="0">
                      <a:pos x="1069" y="27"/>
                    </a:cxn>
                    <a:cxn ang="0">
                      <a:pos x="940" y="60"/>
                    </a:cxn>
                    <a:cxn ang="0">
                      <a:pos x="817" y="104"/>
                    </a:cxn>
                    <a:cxn ang="0">
                      <a:pos x="701" y="160"/>
                    </a:cxn>
                    <a:cxn ang="0">
                      <a:pos x="590" y="226"/>
                    </a:cxn>
                    <a:cxn ang="0">
                      <a:pos x="488" y="301"/>
                    </a:cxn>
                    <a:cxn ang="0">
                      <a:pos x="393" y="387"/>
                    </a:cxn>
                    <a:cxn ang="0">
                      <a:pos x="305" y="481"/>
                    </a:cxn>
                    <a:cxn ang="0">
                      <a:pos x="229" y="583"/>
                    </a:cxn>
                    <a:cxn ang="0">
                      <a:pos x="161" y="692"/>
                    </a:cxn>
                    <a:cxn ang="0">
                      <a:pos x="106" y="807"/>
                    </a:cxn>
                    <a:cxn ang="0">
                      <a:pos x="60" y="927"/>
                    </a:cxn>
                    <a:cxn ang="0">
                      <a:pos x="28" y="1054"/>
                    </a:cxn>
                    <a:cxn ang="0">
                      <a:pos x="7" y="1186"/>
                    </a:cxn>
                    <a:cxn ang="0">
                      <a:pos x="0" y="1320"/>
                    </a:cxn>
                    <a:cxn ang="0">
                      <a:pos x="106" y="1257"/>
                    </a:cxn>
                    <a:cxn ang="0">
                      <a:pos x="118" y="1133"/>
                    </a:cxn>
                    <a:cxn ang="0">
                      <a:pos x="143" y="1015"/>
                    </a:cxn>
                    <a:cxn ang="0">
                      <a:pos x="180" y="901"/>
                    </a:cxn>
                    <a:cxn ang="0">
                      <a:pos x="226" y="792"/>
                    </a:cxn>
                    <a:cxn ang="0">
                      <a:pos x="282" y="689"/>
                    </a:cxn>
                    <a:cxn ang="0">
                      <a:pos x="349" y="592"/>
                    </a:cxn>
                    <a:cxn ang="0">
                      <a:pos x="425" y="501"/>
                    </a:cxn>
                    <a:cxn ang="0">
                      <a:pos x="508" y="419"/>
                    </a:cxn>
                    <a:cxn ang="0">
                      <a:pos x="599" y="345"/>
                    </a:cxn>
                    <a:cxn ang="0">
                      <a:pos x="698" y="278"/>
                    </a:cxn>
                    <a:cxn ang="0">
                      <a:pos x="802" y="222"/>
                    </a:cxn>
                    <a:cxn ang="0">
                      <a:pos x="913" y="177"/>
                    </a:cxn>
                    <a:cxn ang="0">
                      <a:pos x="1029" y="140"/>
                    </a:cxn>
                    <a:cxn ang="0">
                      <a:pos x="1149" y="117"/>
                    </a:cxn>
                    <a:cxn ang="0">
                      <a:pos x="1273" y="104"/>
                    </a:cxn>
                    <a:cxn ang="0">
                      <a:pos x="1336" y="102"/>
                    </a:cxn>
                  </a:cxnLst>
                  <a:rect l="0" t="0" r="r" b="b"/>
                  <a:pathLst>
                    <a:path w="1337" h="1321">
                      <a:moveTo>
                        <a:pt x="1336" y="0"/>
                      </a:moveTo>
                      <a:lnTo>
                        <a:pt x="1336" y="0"/>
                      </a:lnTo>
                      <a:lnTo>
                        <a:pt x="1267" y="2"/>
                      </a:lnTo>
                      <a:lnTo>
                        <a:pt x="1201" y="6"/>
                      </a:lnTo>
                      <a:lnTo>
                        <a:pt x="1134" y="15"/>
                      </a:lnTo>
                      <a:lnTo>
                        <a:pt x="1069" y="27"/>
                      </a:lnTo>
                      <a:lnTo>
                        <a:pt x="1003" y="42"/>
                      </a:lnTo>
                      <a:lnTo>
                        <a:pt x="940" y="60"/>
                      </a:lnTo>
                      <a:lnTo>
                        <a:pt x="877" y="81"/>
                      </a:lnTo>
                      <a:lnTo>
                        <a:pt x="817" y="104"/>
                      </a:lnTo>
                      <a:lnTo>
                        <a:pt x="758" y="131"/>
                      </a:lnTo>
                      <a:lnTo>
                        <a:pt x="701" y="160"/>
                      </a:lnTo>
                      <a:lnTo>
                        <a:pt x="644" y="192"/>
                      </a:lnTo>
                      <a:lnTo>
                        <a:pt x="590" y="226"/>
                      </a:lnTo>
                      <a:lnTo>
                        <a:pt x="538" y="263"/>
                      </a:lnTo>
                      <a:lnTo>
                        <a:pt x="488" y="301"/>
                      </a:lnTo>
                      <a:lnTo>
                        <a:pt x="439" y="344"/>
                      </a:lnTo>
                      <a:lnTo>
                        <a:pt x="393" y="387"/>
                      </a:lnTo>
                      <a:lnTo>
                        <a:pt x="348" y="433"/>
                      </a:lnTo>
                      <a:lnTo>
                        <a:pt x="305" y="481"/>
                      </a:lnTo>
                      <a:lnTo>
                        <a:pt x="267" y="531"/>
                      </a:lnTo>
                      <a:lnTo>
                        <a:pt x="229" y="583"/>
                      </a:lnTo>
                      <a:lnTo>
                        <a:pt x="194" y="635"/>
                      </a:lnTo>
                      <a:lnTo>
                        <a:pt x="161" y="692"/>
                      </a:lnTo>
                      <a:lnTo>
                        <a:pt x="132" y="748"/>
                      </a:lnTo>
                      <a:lnTo>
                        <a:pt x="106" y="807"/>
                      </a:lnTo>
                      <a:lnTo>
                        <a:pt x="82" y="866"/>
                      </a:lnTo>
                      <a:lnTo>
                        <a:pt x="60" y="927"/>
                      </a:lnTo>
                      <a:lnTo>
                        <a:pt x="41" y="990"/>
                      </a:lnTo>
                      <a:lnTo>
                        <a:pt x="28" y="1054"/>
                      </a:lnTo>
                      <a:lnTo>
                        <a:pt x="16" y="1119"/>
                      </a:lnTo>
                      <a:lnTo>
                        <a:pt x="7" y="1186"/>
                      </a:lnTo>
                      <a:lnTo>
                        <a:pt x="2" y="1251"/>
                      </a:lnTo>
                      <a:lnTo>
                        <a:pt x="0" y="1320"/>
                      </a:lnTo>
                      <a:lnTo>
                        <a:pt x="104" y="1320"/>
                      </a:lnTo>
                      <a:lnTo>
                        <a:pt x="106" y="1257"/>
                      </a:lnTo>
                      <a:lnTo>
                        <a:pt x="111" y="1194"/>
                      </a:lnTo>
                      <a:lnTo>
                        <a:pt x="118" y="1133"/>
                      </a:lnTo>
                      <a:lnTo>
                        <a:pt x="128" y="1074"/>
                      </a:lnTo>
                      <a:lnTo>
                        <a:pt x="143" y="1015"/>
                      </a:lnTo>
                      <a:lnTo>
                        <a:pt x="159" y="958"/>
                      </a:lnTo>
                      <a:lnTo>
                        <a:pt x="180" y="901"/>
                      </a:lnTo>
                      <a:lnTo>
                        <a:pt x="200" y="846"/>
                      </a:lnTo>
                      <a:lnTo>
                        <a:pt x="226" y="792"/>
                      </a:lnTo>
                      <a:lnTo>
                        <a:pt x="253" y="740"/>
                      </a:lnTo>
                      <a:lnTo>
                        <a:pt x="282" y="689"/>
                      </a:lnTo>
                      <a:lnTo>
                        <a:pt x="315" y="640"/>
                      </a:lnTo>
                      <a:lnTo>
                        <a:pt x="349" y="592"/>
                      </a:lnTo>
                      <a:lnTo>
                        <a:pt x="386" y="546"/>
                      </a:lnTo>
                      <a:lnTo>
                        <a:pt x="425" y="501"/>
                      </a:lnTo>
                      <a:lnTo>
                        <a:pt x="465" y="459"/>
                      </a:lnTo>
                      <a:lnTo>
                        <a:pt x="508" y="419"/>
                      </a:lnTo>
                      <a:lnTo>
                        <a:pt x="553" y="381"/>
                      </a:lnTo>
                      <a:lnTo>
                        <a:pt x="599" y="345"/>
                      </a:lnTo>
                      <a:lnTo>
                        <a:pt x="648" y="311"/>
                      </a:lnTo>
                      <a:lnTo>
                        <a:pt x="698" y="278"/>
                      </a:lnTo>
                      <a:lnTo>
                        <a:pt x="749" y="249"/>
                      </a:lnTo>
                      <a:lnTo>
                        <a:pt x="802" y="222"/>
                      </a:lnTo>
                      <a:lnTo>
                        <a:pt x="857" y="198"/>
                      </a:lnTo>
                      <a:lnTo>
                        <a:pt x="913" y="177"/>
                      </a:lnTo>
                      <a:lnTo>
                        <a:pt x="971" y="158"/>
                      </a:lnTo>
                      <a:lnTo>
                        <a:pt x="1029" y="140"/>
                      </a:lnTo>
                      <a:lnTo>
                        <a:pt x="1089" y="127"/>
                      </a:lnTo>
                      <a:lnTo>
                        <a:pt x="1149" y="117"/>
                      </a:lnTo>
                      <a:lnTo>
                        <a:pt x="1210" y="109"/>
                      </a:lnTo>
                      <a:lnTo>
                        <a:pt x="1273" y="104"/>
                      </a:lnTo>
                      <a:lnTo>
                        <a:pt x="1336" y="102"/>
                      </a:lnTo>
                      <a:lnTo>
                        <a:pt x="1336" y="102"/>
                      </a:lnTo>
                      <a:lnTo>
                        <a:pt x="1336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7" name="Line 63"/>
                <p:cNvSpPr>
                  <a:spLocks noChangeShapeType="1"/>
                </p:cNvSpPr>
                <p:nvPr/>
              </p:nvSpPr>
              <p:spPr bwMode="auto">
                <a:xfrm>
                  <a:off x="5285" y="617"/>
                  <a:ext cx="379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98368" name="Picture 64"/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5040" y="144"/>
                  <a:ext cx="528" cy="3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</p:grpSp>
        <p:pic>
          <p:nvPicPr>
            <p:cNvPr id="98369" name="Picture 6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384" y="1152"/>
              <a:ext cx="336" cy="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8370" name="Picture 66" descr="LCGlogo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400" y="816"/>
              <a:ext cx="302" cy="302"/>
            </a:xfrm>
            <a:prstGeom prst="rect">
              <a:avLst/>
            </a:prstGeom>
            <a:noFill/>
          </p:spPr>
        </p:pic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715000" y="1295400"/>
            <a:ext cx="2286000" cy="1143000"/>
            <a:chOff x="3456" y="816"/>
            <a:chExt cx="1440" cy="720"/>
          </a:xfrm>
        </p:grpSpPr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3792" y="816"/>
              <a:ext cx="1104" cy="720"/>
              <a:chOff x="3792" y="912"/>
              <a:chExt cx="1104" cy="720"/>
            </a:xfrm>
          </p:grpSpPr>
          <p:grpSp>
            <p:nvGrpSpPr>
              <p:cNvPr id="13" name="Group 69"/>
              <p:cNvGrpSpPr>
                <a:grpSpLocks/>
              </p:cNvGrpSpPr>
              <p:nvPr/>
            </p:nvGrpSpPr>
            <p:grpSpPr bwMode="auto">
              <a:xfrm>
                <a:off x="3792" y="912"/>
                <a:ext cx="502" cy="720"/>
                <a:chOff x="2736" y="768"/>
                <a:chExt cx="502" cy="720"/>
              </a:xfrm>
            </p:grpSpPr>
            <p:sp>
              <p:nvSpPr>
                <p:cNvPr id="98374" name="Line 70"/>
                <p:cNvSpPr>
                  <a:spLocks noChangeShapeType="1"/>
                </p:cNvSpPr>
                <p:nvPr/>
              </p:nvSpPr>
              <p:spPr bwMode="auto">
                <a:xfrm>
                  <a:off x="2750" y="1105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75" name="Rectangle 71"/>
                <p:cNvSpPr>
                  <a:spLocks noChangeArrowheads="1"/>
                </p:cNvSpPr>
                <p:nvPr/>
              </p:nvSpPr>
              <p:spPr bwMode="auto">
                <a:xfrm>
                  <a:off x="2736" y="1246"/>
                  <a:ext cx="502" cy="237"/>
                </a:xfrm>
                <a:prstGeom prst="rect">
                  <a:avLst/>
                </a:prstGeom>
                <a:noFill/>
                <a:ln w="12700">
                  <a:solidFill>
                    <a:srgbClr val="0099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846" y="1250"/>
                  <a:ext cx="270" cy="2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72384" tIns="36192" rIns="72384" bIns="36192">
                  <a:spAutoFit/>
                </a:bodyPr>
                <a:lstStyle/>
                <a:p>
                  <a:pPr algn="ctr" defTabSz="723900"/>
                  <a:r>
                    <a:rPr lang="en-US" sz="1000" b="1">
                      <a:solidFill>
                        <a:srgbClr val="0099CC"/>
                      </a:solidFill>
                    </a:rPr>
                    <a:t>RAL</a:t>
                  </a:r>
                </a:p>
                <a:p>
                  <a:pPr algn="ctr" defTabSz="723900"/>
                  <a:r>
                    <a:rPr lang="en-US" sz="1000" b="1">
                      <a:solidFill>
                        <a:srgbClr val="0099CC"/>
                      </a:solidFill>
                    </a:rPr>
                    <a:t>SRM</a:t>
                  </a:r>
                </a:p>
              </p:txBody>
            </p:sp>
            <p:sp>
              <p:nvSpPr>
                <p:cNvPr id="98377" name="Rectangle 73"/>
                <p:cNvSpPr>
                  <a:spLocks noChangeArrowheads="1"/>
                </p:cNvSpPr>
                <p:nvPr/>
              </p:nvSpPr>
              <p:spPr bwMode="auto">
                <a:xfrm>
                  <a:off x="2736" y="768"/>
                  <a:ext cx="502" cy="474"/>
                </a:xfrm>
                <a:prstGeom prst="rect">
                  <a:avLst/>
                </a:prstGeom>
                <a:noFill/>
                <a:ln w="12700">
                  <a:solidFill>
                    <a:srgbClr val="0099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784" y="768"/>
                  <a:ext cx="425" cy="1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72384" tIns="36192" rIns="72384" bIns="36192">
                  <a:spAutoFit/>
                </a:bodyPr>
                <a:lstStyle/>
                <a:p>
                  <a:pPr defTabSz="723900"/>
                  <a:r>
                    <a:rPr lang="en-US" sz="1000" b="1">
                      <a:solidFill>
                        <a:srgbClr val="0099CC"/>
                      </a:solidFill>
                    </a:rPr>
                    <a:t>CASTOR</a:t>
                  </a:r>
                </a:p>
              </p:txBody>
            </p:sp>
            <p:grpSp>
              <p:nvGrpSpPr>
                <p:cNvPr id="14" name="Group 75"/>
                <p:cNvGrpSpPr>
                  <a:grpSpLocks/>
                </p:cNvGrpSpPr>
                <p:nvPr/>
              </p:nvGrpSpPr>
              <p:grpSpPr bwMode="auto">
                <a:xfrm>
                  <a:off x="2806" y="888"/>
                  <a:ext cx="384" cy="336"/>
                  <a:chOff x="4992" y="27"/>
                  <a:chExt cx="671" cy="596"/>
                </a:xfrm>
              </p:grpSpPr>
              <p:sp>
                <p:nvSpPr>
                  <p:cNvPr id="98380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5295" y="27"/>
                    <a:ext cx="304" cy="300"/>
                  </a:xfrm>
                  <a:custGeom>
                    <a:avLst/>
                    <a:gdLst/>
                    <a:ahLst/>
                    <a:cxnLst>
                      <a:cxn ang="0">
                        <a:pos x="1341" y="1320"/>
                      </a:cxn>
                      <a:cxn ang="0">
                        <a:pos x="1334" y="1186"/>
                      </a:cxn>
                      <a:cxn ang="0">
                        <a:pos x="1313" y="1054"/>
                      </a:cxn>
                      <a:cxn ang="0">
                        <a:pos x="1281" y="927"/>
                      </a:cxn>
                      <a:cxn ang="0">
                        <a:pos x="1236" y="807"/>
                      </a:cxn>
                      <a:cxn ang="0">
                        <a:pos x="1179" y="692"/>
                      </a:cxn>
                      <a:cxn ang="0">
                        <a:pos x="1112" y="583"/>
                      </a:cxn>
                      <a:cxn ang="0">
                        <a:pos x="1035" y="481"/>
                      </a:cxn>
                      <a:cxn ang="0">
                        <a:pos x="948" y="387"/>
                      </a:cxn>
                      <a:cxn ang="0">
                        <a:pos x="851" y="301"/>
                      </a:cxn>
                      <a:cxn ang="0">
                        <a:pos x="749" y="226"/>
                      </a:cxn>
                      <a:cxn ang="0">
                        <a:pos x="637" y="160"/>
                      </a:cxn>
                      <a:cxn ang="0">
                        <a:pos x="521" y="104"/>
                      </a:cxn>
                      <a:cxn ang="0">
                        <a:pos x="398" y="60"/>
                      </a:cxn>
                      <a:cxn ang="0">
                        <a:pos x="269" y="27"/>
                      </a:cxn>
                      <a:cxn ang="0">
                        <a:pos x="136" y="6"/>
                      </a:cxn>
                      <a:cxn ang="0">
                        <a:pos x="0" y="0"/>
                      </a:cxn>
                      <a:cxn ang="0">
                        <a:pos x="64" y="104"/>
                      </a:cxn>
                      <a:cxn ang="0">
                        <a:pos x="188" y="117"/>
                      </a:cxn>
                      <a:cxn ang="0">
                        <a:pos x="308" y="140"/>
                      </a:cxn>
                      <a:cxn ang="0">
                        <a:pos x="425" y="177"/>
                      </a:cxn>
                      <a:cxn ang="0">
                        <a:pos x="535" y="222"/>
                      </a:cxn>
                      <a:cxn ang="0">
                        <a:pos x="641" y="278"/>
                      </a:cxn>
                      <a:cxn ang="0">
                        <a:pos x="739" y="345"/>
                      </a:cxn>
                      <a:cxn ang="0">
                        <a:pos x="831" y="419"/>
                      </a:cxn>
                      <a:cxn ang="0">
                        <a:pos x="914" y="501"/>
                      </a:cxn>
                      <a:cxn ang="0">
                        <a:pos x="990" y="592"/>
                      </a:cxn>
                      <a:cxn ang="0">
                        <a:pos x="1058" y="689"/>
                      </a:cxn>
                      <a:cxn ang="0">
                        <a:pos x="1115" y="792"/>
                      </a:cxn>
                      <a:cxn ang="0">
                        <a:pos x="1161" y="901"/>
                      </a:cxn>
                      <a:cxn ang="0">
                        <a:pos x="1198" y="1015"/>
                      </a:cxn>
                      <a:cxn ang="0">
                        <a:pos x="1222" y="1133"/>
                      </a:cxn>
                      <a:cxn ang="0">
                        <a:pos x="1236" y="1257"/>
                      </a:cxn>
                      <a:cxn ang="0">
                        <a:pos x="1236" y="1320"/>
                      </a:cxn>
                    </a:cxnLst>
                    <a:rect l="0" t="0" r="r" b="b"/>
                    <a:pathLst>
                      <a:path w="1342" h="1321">
                        <a:moveTo>
                          <a:pt x="1341" y="1320"/>
                        </a:moveTo>
                        <a:lnTo>
                          <a:pt x="1341" y="1320"/>
                        </a:lnTo>
                        <a:lnTo>
                          <a:pt x="1339" y="1251"/>
                        </a:lnTo>
                        <a:lnTo>
                          <a:pt x="1334" y="1186"/>
                        </a:lnTo>
                        <a:lnTo>
                          <a:pt x="1325" y="1119"/>
                        </a:lnTo>
                        <a:lnTo>
                          <a:pt x="1313" y="1054"/>
                        </a:lnTo>
                        <a:lnTo>
                          <a:pt x="1299" y="990"/>
                        </a:lnTo>
                        <a:lnTo>
                          <a:pt x="1281" y="927"/>
                        </a:lnTo>
                        <a:lnTo>
                          <a:pt x="1259" y="866"/>
                        </a:lnTo>
                        <a:lnTo>
                          <a:pt x="1236" y="807"/>
                        </a:lnTo>
                        <a:lnTo>
                          <a:pt x="1209" y="748"/>
                        </a:lnTo>
                        <a:lnTo>
                          <a:pt x="1179" y="692"/>
                        </a:lnTo>
                        <a:lnTo>
                          <a:pt x="1146" y="635"/>
                        </a:lnTo>
                        <a:lnTo>
                          <a:pt x="1112" y="583"/>
                        </a:lnTo>
                        <a:lnTo>
                          <a:pt x="1073" y="531"/>
                        </a:lnTo>
                        <a:lnTo>
                          <a:pt x="1035" y="481"/>
                        </a:lnTo>
                        <a:lnTo>
                          <a:pt x="991" y="433"/>
                        </a:lnTo>
                        <a:lnTo>
                          <a:pt x="948" y="387"/>
                        </a:lnTo>
                        <a:lnTo>
                          <a:pt x="901" y="344"/>
                        </a:lnTo>
                        <a:lnTo>
                          <a:pt x="851" y="301"/>
                        </a:lnTo>
                        <a:lnTo>
                          <a:pt x="801" y="263"/>
                        </a:lnTo>
                        <a:lnTo>
                          <a:pt x="749" y="226"/>
                        </a:lnTo>
                        <a:lnTo>
                          <a:pt x="695" y="192"/>
                        </a:lnTo>
                        <a:lnTo>
                          <a:pt x="637" y="160"/>
                        </a:lnTo>
                        <a:lnTo>
                          <a:pt x="581" y="131"/>
                        </a:lnTo>
                        <a:lnTo>
                          <a:pt x="521" y="104"/>
                        </a:lnTo>
                        <a:lnTo>
                          <a:pt x="460" y="81"/>
                        </a:lnTo>
                        <a:lnTo>
                          <a:pt x="398" y="60"/>
                        </a:lnTo>
                        <a:lnTo>
                          <a:pt x="335" y="42"/>
                        </a:lnTo>
                        <a:lnTo>
                          <a:pt x="269" y="27"/>
                        </a:lnTo>
                        <a:lnTo>
                          <a:pt x="203" y="15"/>
                        </a:lnTo>
                        <a:lnTo>
                          <a:pt x="136" y="6"/>
                        </a:lnTo>
                        <a:lnTo>
                          <a:pt x="70" y="2"/>
                        </a:lnTo>
                        <a:lnTo>
                          <a:pt x="0" y="0"/>
                        </a:lnTo>
                        <a:lnTo>
                          <a:pt x="0" y="102"/>
                        </a:lnTo>
                        <a:lnTo>
                          <a:pt x="64" y="104"/>
                        </a:lnTo>
                        <a:lnTo>
                          <a:pt x="126" y="109"/>
                        </a:lnTo>
                        <a:lnTo>
                          <a:pt x="188" y="117"/>
                        </a:lnTo>
                        <a:lnTo>
                          <a:pt x="248" y="127"/>
                        </a:lnTo>
                        <a:lnTo>
                          <a:pt x="308" y="140"/>
                        </a:lnTo>
                        <a:lnTo>
                          <a:pt x="367" y="158"/>
                        </a:lnTo>
                        <a:lnTo>
                          <a:pt x="425" y="177"/>
                        </a:lnTo>
                        <a:lnTo>
                          <a:pt x="481" y="198"/>
                        </a:lnTo>
                        <a:lnTo>
                          <a:pt x="535" y="222"/>
                        </a:lnTo>
                        <a:lnTo>
                          <a:pt x="589" y="249"/>
                        </a:lnTo>
                        <a:lnTo>
                          <a:pt x="641" y="278"/>
                        </a:lnTo>
                        <a:lnTo>
                          <a:pt x="690" y="311"/>
                        </a:lnTo>
                        <a:lnTo>
                          <a:pt x="739" y="345"/>
                        </a:lnTo>
                        <a:lnTo>
                          <a:pt x="786" y="381"/>
                        </a:lnTo>
                        <a:lnTo>
                          <a:pt x="831" y="419"/>
                        </a:lnTo>
                        <a:lnTo>
                          <a:pt x="874" y="459"/>
                        </a:lnTo>
                        <a:lnTo>
                          <a:pt x="914" y="501"/>
                        </a:lnTo>
                        <a:lnTo>
                          <a:pt x="954" y="546"/>
                        </a:lnTo>
                        <a:lnTo>
                          <a:pt x="990" y="592"/>
                        </a:lnTo>
                        <a:lnTo>
                          <a:pt x="1025" y="640"/>
                        </a:lnTo>
                        <a:lnTo>
                          <a:pt x="1058" y="689"/>
                        </a:lnTo>
                        <a:lnTo>
                          <a:pt x="1087" y="740"/>
                        </a:lnTo>
                        <a:lnTo>
                          <a:pt x="1115" y="792"/>
                        </a:lnTo>
                        <a:lnTo>
                          <a:pt x="1139" y="846"/>
                        </a:lnTo>
                        <a:lnTo>
                          <a:pt x="1161" y="901"/>
                        </a:lnTo>
                        <a:lnTo>
                          <a:pt x="1181" y="958"/>
                        </a:lnTo>
                        <a:lnTo>
                          <a:pt x="1198" y="1015"/>
                        </a:lnTo>
                        <a:lnTo>
                          <a:pt x="1212" y="1074"/>
                        </a:lnTo>
                        <a:lnTo>
                          <a:pt x="1222" y="1133"/>
                        </a:lnTo>
                        <a:lnTo>
                          <a:pt x="1231" y="1194"/>
                        </a:lnTo>
                        <a:lnTo>
                          <a:pt x="1236" y="1257"/>
                        </a:lnTo>
                        <a:lnTo>
                          <a:pt x="1236" y="1320"/>
                        </a:lnTo>
                        <a:lnTo>
                          <a:pt x="1236" y="1320"/>
                        </a:lnTo>
                        <a:lnTo>
                          <a:pt x="1341" y="132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81" name="Freeform 77"/>
                  <p:cNvSpPr>
                    <a:spLocks noChangeArrowheads="1"/>
                  </p:cNvSpPr>
                  <p:nvPr/>
                </p:nvSpPr>
                <p:spPr bwMode="auto">
                  <a:xfrm>
                    <a:off x="5295" y="326"/>
                    <a:ext cx="304" cy="298"/>
                  </a:xfrm>
                  <a:custGeom>
                    <a:avLst/>
                    <a:gdLst/>
                    <a:ahLst/>
                    <a:cxnLst>
                      <a:cxn ang="0">
                        <a:pos x="0" y="1314"/>
                      </a:cxn>
                      <a:cxn ang="0">
                        <a:pos x="136" y="1308"/>
                      </a:cxn>
                      <a:cxn ang="0">
                        <a:pos x="269" y="1286"/>
                      </a:cxn>
                      <a:cxn ang="0">
                        <a:pos x="398" y="1255"/>
                      </a:cxn>
                      <a:cxn ang="0">
                        <a:pos x="521" y="1211"/>
                      </a:cxn>
                      <a:cxn ang="0">
                        <a:pos x="637" y="1155"/>
                      </a:cxn>
                      <a:cxn ang="0">
                        <a:pos x="749" y="1089"/>
                      </a:cxn>
                      <a:cxn ang="0">
                        <a:pos x="851" y="1014"/>
                      </a:cxn>
                      <a:cxn ang="0">
                        <a:pos x="948" y="929"/>
                      </a:cxn>
                      <a:cxn ang="0">
                        <a:pos x="1035" y="834"/>
                      </a:cxn>
                      <a:cxn ang="0">
                        <a:pos x="1112" y="733"/>
                      </a:cxn>
                      <a:cxn ang="0">
                        <a:pos x="1179" y="624"/>
                      </a:cxn>
                      <a:cxn ang="0">
                        <a:pos x="1236" y="509"/>
                      </a:cxn>
                      <a:cxn ang="0">
                        <a:pos x="1281" y="390"/>
                      </a:cxn>
                      <a:cxn ang="0">
                        <a:pos x="1313" y="264"/>
                      </a:cxn>
                      <a:cxn ang="0">
                        <a:pos x="1334" y="133"/>
                      </a:cxn>
                      <a:cxn ang="0">
                        <a:pos x="1341" y="0"/>
                      </a:cxn>
                      <a:cxn ang="0">
                        <a:pos x="1236" y="61"/>
                      </a:cxn>
                      <a:cxn ang="0">
                        <a:pos x="1222" y="184"/>
                      </a:cxn>
                      <a:cxn ang="0">
                        <a:pos x="1198" y="302"/>
                      </a:cxn>
                      <a:cxn ang="0">
                        <a:pos x="1161" y="416"/>
                      </a:cxn>
                      <a:cxn ang="0">
                        <a:pos x="1115" y="524"/>
                      </a:cxn>
                      <a:cxn ang="0">
                        <a:pos x="1058" y="628"/>
                      </a:cxn>
                      <a:cxn ang="0">
                        <a:pos x="990" y="723"/>
                      </a:cxn>
                      <a:cxn ang="0">
                        <a:pos x="914" y="814"/>
                      </a:cxn>
                      <a:cxn ang="0">
                        <a:pos x="831" y="896"/>
                      </a:cxn>
                      <a:cxn ang="0">
                        <a:pos x="739" y="970"/>
                      </a:cxn>
                      <a:cxn ang="0">
                        <a:pos x="641" y="1036"/>
                      </a:cxn>
                      <a:cxn ang="0">
                        <a:pos x="535" y="1092"/>
                      </a:cxn>
                      <a:cxn ang="0">
                        <a:pos x="425" y="1138"/>
                      </a:cxn>
                      <a:cxn ang="0">
                        <a:pos x="308" y="1174"/>
                      </a:cxn>
                      <a:cxn ang="0">
                        <a:pos x="188" y="1198"/>
                      </a:cxn>
                      <a:cxn ang="0">
                        <a:pos x="64" y="1211"/>
                      </a:cxn>
                      <a:cxn ang="0">
                        <a:pos x="0" y="1211"/>
                      </a:cxn>
                    </a:cxnLst>
                    <a:rect l="0" t="0" r="r" b="b"/>
                    <a:pathLst>
                      <a:path w="1342" h="1315">
                        <a:moveTo>
                          <a:pt x="0" y="1314"/>
                        </a:moveTo>
                        <a:lnTo>
                          <a:pt x="0" y="1314"/>
                        </a:lnTo>
                        <a:lnTo>
                          <a:pt x="70" y="1312"/>
                        </a:lnTo>
                        <a:lnTo>
                          <a:pt x="136" y="1308"/>
                        </a:lnTo>
                        <a:lnTo>
                          <a:pt x="203" y="1299"/>
                        </a:lnTo>
                        <a:lnTo>
                          <a:pt x="269" y="1286"/>
                        </a:lnTo>
                        <a:lnTo>
                          <a:pt x="335" y="1272"/>
                        </a:lnTo>
                        <a:lnTo>
                          <a:pt x="398" y="1255"/>
                        </a:lnTo>
                        <a:lnTo>
                          <a:pt x="460" y="1233"/>
                        </a:lnTo>
                        <a:lnTo>
                          <a:pt x="521" y="1211"/>
                        </a:lnTo>
                        <a:lnTo>
                          <a:pt x="581" y="1184"/>
                        </a:lnTo>
                        <a:lnTo>
                          <a:pt x="637" y="1155"/>
                        </a:lnTo>
                        <a:lnTo>
                          <a:pt x="695" y="1122"/>
                        </a:lnTo>
                        <a:lnTo>
                          <a:pt x="749" y="1089"/>
                        </a:lnTo>
                        <a:lnTo>
                          <a:pt x="801" y="1051"/>
                        </a:lnTo>
                        <a:lnTo>
                          <a:pt x="851" y="1014"/>
                        </a:lnTo>
                        <a:lnTo>
                          <a:pt x="901" y="971"/>
                        </a:lnTo>
                        <a:lnTo>
                          <a:pt x="948" y="929"/>
                        </a:lnTo>
                        <a:lnTo>
                          <a:pt x="991" y="882"/>
                        </a:lnTo>
                        <a:lnTo>
                          <a:pt x="1035" y="834"/>
                        </a:lnTo>
                        <a:lnTo>
                          <a:pt x="1073" y="785"/>
                        </a:lnTo>
                        <a:lnTo>
                          <a:pt x="1112" y="733"/>
                        </a:lnTo>
                        <a:lnTo>
                          <a:pt x="1146" y="681"/>
                        </a:lnTo>
                        <a:lnTo>
                          <a:pt x="1179" y="624"/>
                        </a:lnTo>
                        <a:lnTo>
                          <a:pt x="1209" y="569"/>
                        </a:lnTo>
                        <a:lnTo>
                          <a:pt x="1236" y="509"/>
                        </a:lnTo>
                        <a:lnTo>
                          <a:pt x="1259" y="451"/>
                        </a:lnTo>
                        <a:lnTo>
                          <a:pt x="1281" y="390"/>
                        </a:lnTo>
                        <a:lnTo>
                          <a:pt x="1299" y="327"/>
                        </a:lnTo>
                        <a:lnTo>
                          <a:pt x="1313" y="264"/>
                        </a:lnTo>
                        <a:lnTo>
                          <a:pt x="1325" y="199"/>
                        </a:lnTo>
                        <a:lnTo>
                          <a:pt x="1334" y="133"/>
                        </a:lnTo>
                        <a:lnTo>
                          <a:pt x="1339" y="68"/>
                        </a:lnTo>
                        <a:lnTo>
                          <a:pt x="1341" y="0"/>
                        </a:lnTo>
                        <a:lnTo>
                          <a:pt x="1236" y="0"/>
                        </a:lnTo>
                        <a:lnTo>
                          <a:pt x="1236" y="61"/>
                        </a:lnTo>
                        <a:lnTo>
                          <a:pt x="1231" y="123"/>
                        </a:lnTo>
                        <a:lnTo>
                          <a:pt x="1222" y="184"/>
                        </a:lnTo>
                        <a:lnTo>
                          <a:pt x="1212" y="242"/>
                        </a:lnTo>
                        <a:lnTo>
                          <a:pt x="1198" y="302"/>
                        </a:lnTo>
                        <a:lnTo>
                          <a:pt x="1181" y="359"/>
                        </a:lnTo>
                        <a:lnTo>
                          <a:pt x="1161" y="416"/>
                        </a:lnTo>
                        <a:lnTo>
                          <a:pt x="1139" y="471"/>
                        </a:lnTo>
                        <a:lnTo>
                          <a:pt x="1115" y="524"/>
                        </a:lnTo>
                        <a:lnTo>
                          <a:pt x="1087" y="576"/>
                        </a:lnTo>
                        <a:lnTo>
                          <a:pt x="1058" y="628"/>
                        </a:lnTo>
                        <a:lnTo>
                          <a:pt x="1025" y="677"/>
                        </a:lnTo>
                        <a:lnTo>
                          <a:pt x="990" y="723"/>
                        </a:lnTo>
                        <a:lnTo>
                          <a:pt x="954" y="769"/>
                        </a:lnTo>
                        <a:lnTo>
                          <a:pt x="914" y="814"/>
                        </a:lnTo>
                        <a:lnTo>
                          <a:pt x="874" y="856"/>
                        </a:lnTo>
                        <a:lnTo>
                          <a:pt x="831" y="896"/>
                        </a:lnTo>
                        <a:lnTo>
                          <a:pt x="786" y="935"/>
                        </a:lnTo>
                        <a:lnTo>
                          <a:pt x="739" y="970"/>
                        </a:lnTo>
                        <a:lnTo>
                          <a:pt x="690" y="1004"/>
                        </a:lnTo>
                        <a:lnTo>
                          <a:pt x="641" y="1036"/>
                        </a:lnTo>
                        <a:lnTo>
                          <a:pt x="589" y="1065"/>
                        </a:lnTo>
                        <a:lnTo>
                          <a:pt x="535" y="1092"/>
                        </a:lnTo>
                        <a:lnTo>
                          <a:pt x="481" y="1116"/>
                        </a:lnTo>
                        <a:lnTo>
                          <a:pt x="425" y="1138"/>
                        </a:lnTo>
                        <a:lnTo>
                          <a:pt x="367" y="1158"/>
                        </a:lnTo>
                        <a:lnTo>
                          <a:pt x="308" y="1174"/>
                        </a:lnTo>
                        <a:lnTo>
                          <a:pt x="248" y="1187"/>
                        </a:lnTo>
                        <a:lnTo>
                          <a:pt x="188" y="1198"/>
                        </a:lnTo>
                        <a:lnTo>
                          <a:pt x="126" y="1207"/>
                        </a:lnTo>
                        <a:lnTo>
                          <a:pt x="64" y="1211"/>
                        </a:lnTo>
                        <a:lnTo>
                          <a:pt x="0" y="1211"/>
                        </a:lnTo>
                        <a:lnTo>
                          <a:pt x="0" y="1211"/>
                        </a:lnTo>
                        <a:lnTo>
                          <a:pt x="0" y="1314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82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326"/>
                    <a:ext cx="303" cy="29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33"/>
                      </a:cxn>
                      <a:cxn ang="0">
                        <a:pos x="28" y="264"/>
                      </a:cxn>
                      <a:cxn ang="0">
                        <a:pos x="60" y="390"/>
                      </a:cxn>
                      <a:cxn ang="0">
                        <a:pos x="106" y="509"/>
                      </a:cxn>
                      <a:cxn ang="0">
                        <a:pos x="161" y="624"/>
                      </a:cxn>
                      <a:cxn ang="0">
                        <a:pos x="229" y="733"/>
                      </a:cxn>
                      <a:cxn ang="0">
                        <a:pos x="305" y="834"/>
                      </a:cxn>
                      <a:cxn ang="0">
                        <a:pos x="393" y="929"/>
                      </a:cxn>
                      <a:cxn ang="0">
                        <a:pos x="488" y="1014"/>
                      </a:cxn>
                      <a:cxn ang="0">
                        <a:pos x="590" y="1089"/>
                      </a:cxn>
                      <a:cxn ang="0">
                        <a:pos x="701" y="1155"/>
                      </a:cxn>
                      <a:cxn ang="0">
                        <a:pos x="817" y="1211"/>
                      </a:cxn>
                      <a:cxn ang="0">
                        <a:pos x="940" y="1255"/>
                      </a:cxn>
                      <a:cxn ang="0">
                        <a:pos x="1069" y="1286"/>
                      </a:cxn>
                      <a:cxn ang="0">
                        <a:pos x="1201" y="1308"/>
                      </a:cxn>
                      <a:cxn ang="0">
                        <a:pos x="1336" y="1314"/>
                      </a:cxn>
                      <a:cxn ang="0">
                        <a:pos x="1273" y="1211"/>
                      </a:cxn>
                      <a:cxn ang="0">
                        <a:pos x="1149" y="1198"/>
                      </a:cxn>
                      <a:cxn ang="0">
                        <a:pos x="1029" y="1174"/>
                      </a:cxn>
                      <a:cxn ang="0">
                        <a:pos x="913" y="1138"/>
                      </a:cxn>
                      <a:cxn ang="0">
                        <a:pos x="802" y="1092"/>
                      </a:cxn>
                      <a:cxn ang="0">
                        <a:pos x="698" y="1036"/>
                      </a:cxn>
                      <a:cxn ang="0">
                        <a:pos x="599" y="970"/>
                      </a:cxn>
                      <a:cxn ang="0">
                        <a:pos x="508" y="896"/>
                      </a:cxn>
                      <a:cxn ang="0">
                        <a:pos x="425" y="814"/>
                      </a:cxn>
                      <a:cxn ang="0">
                        <a:pos x="349" y="723"/>
                      </a:cxn>
                      <a:cxn ang="0">
                        <a:pos x="282" y="628"/>
                      </a:cxn>
                      <a:cxn ang="0">
                        <a:pos x="226" y="524"/>
                      </a:cxn>
                      <a:cxn ang="0">
                        <a:pos x="180" y="416"/>
                      </a:cxn>
                      <a:cxn ang="0">
                        <a:pos x="143" y="302"/>
                      </a:cxn>
                      <a:cxn ang="0">
                        <a:pos x="118" y="184"/>
                      </a:cxn>
                      <a:cxn ang="0">
                        <a:pos x="106" y="61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337" h="131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68"/>
                        </a:lnTo>
                        <a:lnTo>
                          <a:pt x="7" y="133"/>
                        </a:lnTo>
                        <a:lnTo>
                          <a:pt x="16" y="199"/>
                        </a:lnTo>
                        <a:lnTo>
                          <a:pt x="28" y="264"/>
                        </a:lnTo>
                        <a:lnTo>
                          <a:pt x="41" y="327"/>
                        </a:lnTo>
                        <a:lnTo>
                          <a:pt x="60" y="390"/>
                        </a:lnTo>
                        <a:lnTo>
                          <a:pt x="82" y="451"/>
                        </a:lnTo>
                        <a:lnTo>
                          <a:pt x="106" y="509"/>
                        </a:lnTo>
                        <a:lnTo>
                          <a:pt x="132" y="569"/>
                        </a:lnTo>
                        <a:lnTo>
                          <a:pt x="161" y="624"/>
                        </a:lnTo>
                        <a:lnTo>
                          <a:pt x="194" y="681"/>
                        </a:lnTo>
                        <a:lnTo>
                          <a:pt x="229" y="733"/>
                        </a:lnTo>
                        <a:lnTo>
                          <a:pt x="267" y="785"/>
                        </a:lnTo>
                        <a:lnTo>
                          <a:pt x="305" y="834"/>
                        </a:lnTo>
                        <a:lnTo>
                          <a:pt x="348" y="882"/>
                        </a:lnTo>
                        <a:lnTo>
                          <a:pt x="393" y="929"/>
                        </a:lnTo>
                        <a:lnTo>
                          <a:pt x="439" y="971"/>
                        </a:lnTo>
                        <a:lnTo>
                          <a:pt x="488" y="1014"/>
                        </a:lnTo>
                        <a:lnTo>
                          <a:pt x="538" y="1051"/>
                        </a:lnTo>
                        <a:lnTo>
                          <a:pt x="590" y="1089"/>
                        </a:lnTo>
                        <a:lnTo>
                          <a:pt x="644" y="1122"/>
                        </a:lnTo>
                        <a:lnTo>
                          <a:pt x="701" y="1155"/>
                        </a:lnTo>
                        <a:lnTo>
                          <a:pt x="758" y="1184"/>
                        </a:lnTo>
                        <a:lnTo>
                          <a:pt x="817" y="1211"/>
                        </a:lnTo>
                        <a:lnTo>
                          <a:pt x="877" y="1233"/>
                        </a:lnTo>
                        <a:lnTo>
                          <a:pt x="940" y="1255"/>
                        </a:lnTo>
                        <a:lnTo>
                          <a:pt x="1003" y="1272"/>
                        </a:lnTo>
                        <a:lnTo>
                          <a:pt x="1069" y="1286"/>
                        </a:lnTo>
                        <a:lnTo>
                          <a:pt x="1134" y="1299"/>
                        </a:lnTo>
                        <a:lnTo>
                          <a:pt x="1201" y="1308"/>
                        </a:lnTo>
                        <a:lnTo>
                          <a:pt x="1267" y="1312"/>
                        </a:lnTo>
                        <a:lnTo>
                          <a:pt x="1336" y="1314"/>
                        </a:lnTo>
                        <a:lnTo>
                          <a:pt x="1336" y="1211"/>
                        </a:lnTo>
                        <a:lnTo>
                          <a:pt x="1273" y="1211"/>
                        </a:lnTo>
                        <a:lnTo>
                          <a:pt x="1210" y="1207"/>
                        </a:lnTo>
                        <a:lnTo>
                          <a:pt x="1149" y="1198"/>
                        </a:lnTo>
                        <a:lnTo>
                          <a:pt x="1089" y="1187"/>
                        </a:lnTo>
                        <a:lnTo>
                          <a:pt x="1029" y="1174"/>
                        </a:lnTo>
                        <a:lnTo>
                          <a:pt x="971" y="1158"/>
                        </a:lnTo>
                        <a:lnTo>
                          <a:pt x="913" y="1138"/>
                        </a:lnTo>
                        <a:lnTo>
                          <a:pt x="857" y="1116"/>
                        </a:lnTo>
                        <a:lnTo>
                          <a:pt x="802" y="1092"/>
                        </a:lnTo>
                        <a:lnTo>
                          <a:pt x="749" y="1065"/>
                        </a:lnTo>
                        <a:lnTo>
                          <a:pt x="698" y="1036"/>
                        </a:lnTo>
                        <a:lnTo>
                          <a:pt x="648" y="1004"/>
                        </a:lnTo>
                        <a:lnTo>
                          <a:pt x="599" y="970"/>
                        </a:lnTo>
                        <a:lnTo>
                          <a:pt x="553" y="935"/>
                        </a:lnTo>
                        <a:lnTo>
                          <a:pt x="508" y="896"/>
                        </a:lnTo>
                        <a:lnTo>
                          <a:pt x="465" y="856"/>
                        </a:lnTo>
                        <a:lnTo>
                          <a:pt x="425" y="814"/>
                        </a:lnTo>
                        <a:lnTo>
                          <a:pt x="386" y="769"/>
                        </a:lnTo>
                        <a:lnTo>
                          <a:pt x="349" y="723"/>
                        </a:lnTo>
                        <a:lnTo>
                          <a:pt x="315" y="677"/>
                        </a:lnTo>
                        <a:lnTo>
                          <a:pt x="282" y="628"/>
                        </a:lnTo>
                        <a:lnTo>
                          <a:pt x="253" y="576"/>
                        </a:lnTo>
                        <a:lnTo>
                          <a:pt x="226" y="524"/>
                        </a:lnTo>
                        <a:lnTo>
                          <a:pt x="200" y="471"/>
                        </a:lnTo>
                        <a:lnTo>
                          <a:pt x="180" y="416"/>
                        </a:lnTo>
                        <a:lnTo>
                          <a:pt x="159" y="359"/>
                        </a:lnTo>
                        <a:lnTo>
                          <a:pt x="143" y="302"/>
                        </a:lnTo>
                        <a:lnTo>
                          <a:pt x="128" y="242"/>
                        </a:lnTo>
                        <a:lnTo>
                          <a:pt x="118" y="184"/>
                        </a:lnTo>
                        <a:lnTo>
                          <a:pt x="111" y="123"/>
                        </a:lnTo>
                        <a:lnTo>
                          <a:pt x="106" y="61"/>
                        </a:ln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83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27"/>
                    <a:ext cx="303" cy="300"/>
                  </a:xfrm>
                  <a:custGeom>
                    <a:avLst/>
                    <a:gdLst/>
                    <a:ahLst/>
                    <a:cxnLst>
                      <a:cxn ang="0">
                        <a:pos x="1336" y="0"/>
                      </a:cxn>
                      <a:cxn ang="0">
                        <a:pos x="1201" y="6"/>
                      </a:cxn>
                      <a:cxn ang="0">
                        <a:pos x="1069" y="27"/>
                      </a:cxn>
                      <a:cxn ang="0">
                        <a:pos x="940" y="60"/>
                      </a:cxn>
                      <a:cxn ang="0">
                        <a:pos x="817" y="104"/>
                      </a:cxn>
                      <a:cxn ang="0">
                        <a:pos x="701" y="160"/>
                      </a:cxn>
                      <a:cxn ang="0">
                        <a:pos x="590" y="226"/>
                      </a:cxn>
                      <a:cxn ang="0">
                        <a:pos x="488" y="301"/>
                      </a:cxn>
                      <a:cxn ang="0">
                        <a:pos x="393" y="387"/>
                      </a:cxn>
                      <a:cxn ang="0">
                        <a:pos x="305" y="481"/>
                      </a:cxn>
                      <a:cxn ang="0">
                        <a:pos x="229" y="583"/>
                      </a:cxn>
                      <a:cxn ang="0">
                        <a:pos x="161" y="692"/>
                      </a:cxn>
                      <a:cxn ang="0">
                        <a:pos x="106" y="807"/>
                      </a:cxn>
                      <a:cxn ang="0">
                        <a:pos x="60" y="927"/>
                      </a:cxn>
                      <a:cxn ang="0">
                        <a:pos x="28" y="1054"/>
                      </a:cxn>
                      <a:cxn ang="0">
                        <a:pos x="7" y="1186"/>
                      </a:cxn>
                      <a:cxn ang="0">
                        <a:pos x="0" y="1320"/>
                      </a:cxn>
                      <a:cxn ang="0">
                        <a:pos x="106" y="1257"/>
                      </a:cxn>
                      <a:cxn ang="0">
                        <a:pos x="118" y="1133"/>
                      </a:cxn>
                      <a:cxn ang="0">
                        <a:pos x="143" y="1015"/>
                      </a:cxn>
                      <a:cxn ang="0">
                        <a:pos x="180" y="901"/>
                      </a:cxn>
                      <a:cxn ang="0">
                        <a:pos x="226" y="792"/>
                      </a:cxn>
                      <a:cxn ang="0">
                        <a:pos x="282" y="689"/>
                      </a:cxn>
                      <a:cxn ang="0">
                        <a:pos x="349" y="592"/>
                      </a:cxn>
                      <a:cxn ang="0">
                        <a:pos x="425" y="501"/>
                      </a:cxn>
                      <a:cxn ang="0">
                        <a:pos x="508" y="419"/>
                      </a:cxn>
                      <a:cxn ang="0">
                        <a:pos x="599" y="345"/>
                      </a:cxn>
                      <a:cxn ang="0">
                        <a:pos x="698" y="278"/>
                      </a:cxn>
                      <a:cxn ang="0">
                        <a:pos x="802" y="222"/>
                      </a:cxn>
                      <a:cxn ang="0">
                        <a:pos x="913" y="177"/>
                      </a:cxn>
                      <a:cxn ang="0">
                        <a:pos x="1029" y="140"/>
                      </a:cxn>
                      <a:cxn ang="0">
                        <a:pos x="1149" y="117"/>
                      </a:cxn>
                      <a:cxn ang="0">
                        <a:pos x="1273" y="104"/>
                      </a:cxn>
                      <a:cxn ang="0">
                        <a:pos x="1336" y="102"/>
                      </a:cxn>
                    </a:cxnLst>
                    <a:rect l="0" t="0" r="r" b="b"/>
                    <a:pathLst>
                      <a:path w="1337" h="1321">
                        <a:moveTo>
                          <a:pt x="1336" y="0"/>
                        </a:moveTo>
                        <a:lnTo>
                          <a:pt x="1336" y="0"/>
                        </a:lnTo>
                        <a:lnTo>
                          <a:pt x="1267" y="2"/>
                        </a:lnTo>
                        <a:lnTo>
                          <a:pt x="1201" y="6"/>
                        </a:lnTo>
                        <a:lnTo>
                          <a:pt x="1134" y="15"/>
                        </a:lnTo>
                        <a:lnTo>
                          <a:pt x="1069" y="27"/>
                        </a:lnTo>
                        <a:lnTo>
                          <a:pt x="1003" y="42"/>
                        </a:lnTo>
                        <a:lnTo>
                          <a:pt x="940" y="60"/>
                        </a:lnTo>
                        <a:lnTo>
                          <a:pt x="877" y="81"/>
                        </a:lnTo>
                        <a:lnTo>
                          <a:pt x="817" y="104"/>
                        </a:lnTo>
                        <a:lnTo>
                          <a:pt x="758" y="131"/>
                        </a:lnTo>
                        <a:lnTo>
                          <a:pt x="701" y="160"/>
                        </a:lnTo>
                        <a:lnTo>
                          <a:pt x="644" y="192"/>
                        </a:lnTo>
                        <a:lnTo>
                          <a:pt x="590" y="226"/>
                        </a:lnTo>
                        <a:lnTo>
                          <a:pt x="538" y="263"/>
                        </a:lnTo>
                        <a:lnTo>
                          <a:pt x="488" y="301"/>
                        </a:lnTo>
                        <a:lnTo>
                          <a:pt x="439" y="344"/>
                        </a:lnTo>
                        <a:lnTo>
                          <a:pt x="393" y="387"/>
                        </a:lnTo>
                        <a:lnTo>
                          <a:pt x="348" y="433"/>
                        </a:lnTo>
                        <a:lnTo>
                          <a:pt x="305" y="481"/>
                        </a:lnTo>
                        <a:lnTo>
                          <a:pt x="267" y="531"/>
                        </a:lnTo>
                        <a:lnTo>
                          <a:pt x="229" y="583"/>
                        </a:lnTo>
                        <a:lnTo>
                          <a:pt x="194" y="635"/>
                        </a:lnTo>
                        <a:lnTo>
                          <a:pt x="161" y="692"/>
                        </a:lnTo>
                        <a:lnTo>
                          <a:pt x="132" y="748"/>
                        </a:lnTo>
                        <a:lnTo>
                          <a:pt x="106" y="807"/>
                        </a:lnTo>
                        <a:lnTo>
                          <a:pt x="82" y="866"/>
                        </a:lnTo>
                        <a:lnTo>
                          <a:pt x="60" y="927"/>
                        </a:lnTo>
                        <a:lnTo>
                          <a:pt x="41" y="990"/>
                        </a:lnTo>
                        <a:lnTo>
                          <a:pt x="28" y="1054"/>
                        </a:lnTo>
                        <a:lnTo>
                          <a:pt x="16" y="1119"/>
                        </a:lnTo>
                        <a:lnTo>
                          <a:pt x="7" y="1186"/>
                        </a:lnTo>
                        <a:lnTo>
                          <a:pt x="2" y="1251"/>
                        </a:lnTo>
                        <a:lnTo>
                          <a:pt x="0" y="1320"/>
                        </a:lnTo>
                        <a:lnTo>
                          <a:pt x="104" y="1320"/>
                        </a:lnTo>
                        <a:lnTo>
                          <a:pt x="106" y="1257"/>
                        </a:lnTo>
                        <a:lnTo>
                          <a:pt x="111" y="1194"/>
                        </a:lnTo>
                        <a:lnTo>
                          <a:pt x="118" y="1133"/>
                        </a:lnTo>
                        <a:lnTo>
                          <a:pt x="128" y="1074"/>
                        </a:lnTo>
                        <a:lnTo>
                          <a:pt x="143" y="1015"/>
                        </a:lnTo>
                        <a:lnTo>
                          <a:pt x="159" y="958"/>
                        </a:lnTo>
                        <a:lnTo>
                          <a:pt x="180" y="901"/>
                        </a:lnTo>
                        <a:lnTo>
                          <a:pt x="200" y="846"/>
                        </a:lnTo>
                        <a:lnTo>
                          <a:pt x="226" y="792"/>
                        </a:lnTo>
                        <a:lnTo>
                          <a:pt x="253" y="740"/>
                        </a:lnTo>
                        <a:lnTo>
                          <a:pt x="282" y="689"/>
                        </a:lnTo>
                        <a:lnTo>
                          <a:pt x="315" y="640"/>
                        </a:lnTo>
                        <a:lnTo>
                          <a:pt x="349" y="592"/>
                        </a:lnTo>
                        <a:lnTo>
                          <a:pt x="386" y="546"/>
                        </a:lnTo>
                        <a:lnTo>
                          <a:pt x="425" y="501"/>
                        </a:lnTo>
                        <a:lnTo>
                          <a:pt x="465" y="459"/>
                        </a:lnTo>
                        <a:lnTo>
                          <a:pt x="508" y="419"/>
                        </a:lnTo>
                        <a:lnTo>
                          <a:pt x="553" y="381"/>
                        </a:lnTo>
                        <a:lnTo>
                          <a:pt x="599" y="345"/>
                        </a:lnTo>
                        <a:lnTo>
                          <a:pt x="648" y="311"/>
                        </a:lnTo>
                        <a:lnTo>
                          <a:pt x="698" y="278"/>
                        </a:lnTo>
                        <a:lnTo>
                          <a:pt x="749" y="249"/>
                        </a:lnTo>
                        <a:lnTo>
                          <a:pt x="802" y="222"/>
                        </a:lnTo>
                        <a:lnTo>
                          <a:pt x="857" y="198"/>
                        </a:lnTo>
                        <a:lnTo>
                          <a:pt x="913" y="177"/>
                        </a:lnTo>
                        <a:lnTo>
                          <a:pt x="971" y="158"/>
                        </a:lnTo>
                        <a:lnTo>
                          <a:pt x="1029" y="140"/>
                        </a:lnTo>
                        <a:lnTo>
                          <a:pt x="1089" y="127"/>
                        </a:lnTo>
                        <a:lnTo>
                          <a:pt x="1149" y="117"/>
                        </a:lnTo>
                        <a:lnTo>
                          <a:pt x="1210" y="109"/>
                        </a:lnTo>
                        <a:lnTo>
                          <a:pt x="1273" y="104"/>
                        </a:lnTo>
                        <a:lnTo>
                          <a:pt x="1336" y="102"/>
                        </a:lnTo>
                        <a:lnTo>
                          <a:pt x="1336" y="102"/>
                        </a:lnTo>
                        <a:lnTo>
                          <a:pt x="133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8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5285" y="617"/>
                    <a:ext cx="379" cy="1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98385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5040" y="144"/>
                    <a:ext cx="528" cy="39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</p:grpSp>
          <p:pic>
            <p:nvPicPr>
              <p:cNvPr id="98386" name="Picture 82" descr="CCLRC150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4320" y="1392"/>
                <a:ext cx="576" cy="238"/>
              </a:xfrm>
              <a:prstGeom prst="rect">
                <a:avLst/>
              </a:prstGeom>
              <a:noFill/>
            </p:spPr>
          </p:pic>
        </p:grpSp>
        <p:pic>
          <p:nvPicPr>
            <p:cNvPr id="98387" name="Picture 83" descr="LCGlogo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56" y="1224"/>
              <a:ext cx="302" cy="302"/>
            </a:xfrm>
            <a:prstGeom prst="rect">
              <a:avLst/>
            </a:prstGeom>
            <a:noFill/>
          </p:spPr>
        </p:pic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6553200" y="3911600"/>
            <a:ext cx="1346200" cy="1041400"/>
            <a:chOff x="4480" y="2416"/>
            <a:chExt cx="848" cy="656"/>
          </a:xfrm>
        </p:grpSpPr>
        <p:sp>
          <p:nvSpPr>
            <p:cNvPr id="98389" name="Line 85"/>
            <p:cNvSpPr>
              <a:spLocks noChangeShapeType="1"/>
            </p:cNvSpPr>
            <p:nvPr/>
          </p:nvSpPr>
          <p:spPr bwMode="auto">
            <a:xfrm>
              <a:off x="4494" y="2689"/>
              <a:ext cx="1" cy="1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90" name="Rectangle 86"/>
            <p:cNvSpPr>
              <a:spLocks noChangeArrowheads="1"/>
            </p:cNvSpPr>
            <p:nvPr/>
          </p:nvSpPr>
          <p:spPr bwMode="auto">
            <a:xfrm>
              <a:off x="4480" y="2830"/>
              <a:ext cx="502" cy="237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1" name="Text Box 87"/>
            <p:cNvSpPr txBox="1">
              <a:spLocks noChangeArrowheads="1"/>
            </p:cNvSpPr>
            <p:nvPr/>
          </p:nvSpPr>
          <p:spPr bwMode="auto">
            <a:xfrm>
              <a:off x="4566" y="2834"/>
              <a:ext cx="319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2384" tIns="36192" rIns="72384" bIns="36192">
              <a:spAutoFit/>
            </a:bodyPr>
            <a:lstStyle/>
            <a:p>
              <a:pPr algn="ctr" defTabSz="723900"/>
              <a:r>
                <a:rPr lang="en-US" sz="1000" b="1">
                  <a:solidFill>
                    <a:srgbClr val="0099CC"/>
                  </a:solidFill>
                </a:rPr>
                <a:t>CERN</a:t>
              </a:r>
            </a:p>
            <a:p>
              <a:pPr algn="ctr" defTabSz="723900"/>
              <a:r>
                <a:rPr lang="en-US" sz="1000" b="1">
                  <a:solidFill>
                    <a:srgbClr val="0099CC"/>
                  </a:solidFill>
                </a:rPr>
                <a:t>SRM</a:t>
              </a:r>
            </a:p>
          </p:txBody>
        </p:sp>
        <p:sp>
          <p:nvSpPr>
            <p:cNvPr id="98392" name="Rectangle 88"/>
            <p:cNvSpPr>
              <a:spLocks noChangeArrowheads="1"/>
            </p:cNvSpPr>
            <p:nvPr/>
          </p:nvSpPr>
          <p:spPr bwMode="auto">
            <a:xfrm>
              <a:off x="4480" y="2448"/>
              <a:ext cx="502" cy="378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3" name="Text Box 89"/>
            <p:cNvSpPr txBox="1">
              <a:spLocks noChangeArrowheads="1"/>
            </p:cNvSpPr>
            <p:nvPr/>
          </p:nvSpPr>
          <p:spPr bwMode="auto">
            <a:xfrm>
              <a:off x="4576" y="2450"/>
              <a:ext cx="275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2384" tIns="36192" rIns="72384" bIns="36192">
              <a:spAutoFit/>
            </a:bodyPr>
            <a:lstStyle/>
            <a:p>
              <a:pPr algn="ctr" defTabSz="723900"/>
              <a:r>
                <a:rPr lang="en-US" sz="1000" b="1">
                  <a:solidFill>
                    <a:srgbClr val="0099CC"/>
                  </a:solidFill>
                </a:rPr>
                <a:t>DPM</a:t>
              </a:r>
            </a:p>
          </p:txBody>
        </p:sp>
        <p:pic>
          <p:nvPicPr>
            <p:cNvPr id="98394" name="Picture 9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992" y="2736"/>
              <a:ext cx="336" cy="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8395" name="Picture 91" descr="LCGlogo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992" y="2416"/>
              <a:ext cx="302" cy="302"/>
            </a:xfrm>
            <a:prstGeom prst="rect">
              <a:avLst/>
            </a:prstGeom>
            <a:noFill/>
          </p:spPr>
        </p:pic>
        <p:pic>
          <p:nvPicPr>
            <p:cNvPr id="98396" name="Picture 9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96" y="2568"/>
              <a:ext cx="203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4712" y="2565"/>
              <a:ext cx="240" cy="240"/>
              <a:chOff x="2713" y="1655"/>
              <a:chExt cx="863" cy="671"/>
            </a:xfrm>
          </p:grpSpPr>
          <p:sp>
            <p:nvSpPr>
              <p:cNvPr id="98398" name="Freeform 94"/>
              <p:cNvSpPr>
                <a:spLocks noChangeArrowheads="1"/>
              </p:cNvSpPr>
              <p:nvPr/>
            </p:nvSpPr>
            <p:spPr bwMode="auto">
              <a:xfrm>
                <a:off x="2713" y="1655"/>
                <a:ext cx="864" cy="672"/>
              </a:xfrm>
              <a:custGeom>
                <a:avLst/>
                <a:gdLst/>
                <a:ahLst/>
                <a:cxnLst>
                  <a:cxn ang="0">
                    <a:pos x="0" y="465"/>
                  </a:cxn>
                  <a:cxn ang="0">
                    <a:pos x="1905" y="0"/>
                  </a:cxn>
                  <a:cxn ang="0">
                    <a:pos x="3811" y="465"/>
                  </a:cxn>
                  <a:cxn ang="0">
                    <a:pos x="3811" y="2497"/>
                  </a:cxn>
                  <a:cxn ang="0">
                    <a:pos x="1905" y="2964"/>
                  </a:cxn>
                  <a:cxn ang="0">
                    <a:pos x="0" y="2497"/>
                  </a:cxn>
                  <a:cxn ang="0">
                    <a:pos x="0" y="465"/>
                  </a:cxn>
                </a:cxnLst>
                <a:rect l="0" t="0" r="r" b="b"/>
                <a:pathLst>
                  <a:path w="3812" h="2965">
                    <a:moveTo>
                      <a:pt x="0" y="465"/>
                    </a:moveTo>
                    <a:cubicBezTo>
                      <a:pt x="0" y="233"/>
                      <a:pt x="952" y="0"/>
                      <a:pt x="1905" y="0"/>
                    </a:cubicBezTo>
                    <a:cubicBezTo>
                      <a:pt x="2858" y="0"/>
                      <a:pt x="3811" y="233"/>
                      <a:pt x="3811" y="465"/>
                    </a:cubicBezTo>
                    <a:lnTo>
                      <a:pt x="3811" y="2497"/>
                    </a:lnTo>
                    <a:cubicBezTo>
                      <a:pt x="3811" y="2730"/>
                      <a:pt x="2857" y="2964"/>
                      <a:pt x="1905" y="2964"/>
                    </a:cubicBezTo>
                    <a:cubicBezTo>
                      <a:pt x="953" y="2964"/>
                      <a:pt x="0" y="2730"/>
                      <a:pt x="0" y="2497"/>
                    </a:cubicBezTo>
                    <a:lnTo>
                      <a:pt x="0" y="465"/>
                    </a:lnTo>
                  </a:path>
                </a:pathLst>
              </a:custGeom>
              <a:solidFill>
                <a:srgbClr val="FF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9" name="Freeform 95"/>
              <p:cNvSpPr>
                <a:spLocks noChangeArrowheads="1"/>
              </p:cNvSpPr>
              <p:nvPr/>
            </p:nvSpPr>
            <p:spPr bwMode="auto">
              <a:xfrm>
                <a:off x="2713" y="1760"/>
                <a:ext cx="864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5" y="468"/>
                  </a:cxn>
                  <a:cxn ang="0">
                    <a:pos x="3811" y="0"/>
                  </a:cxn>
                </a:cxnLst>
                <a:rect l="0" t="0" r="r" b="b"/>
                <a:pathLst>
                  <a:path w="3812" h="469">
                    <a:moveTo>
                      <a:pt x="0" y="0"/>
                    </a:moveTo>
                    <a:cubicBezTo>
                      <a:pt x="0" y="233"/>
                      <a:pt x="952" y="468"/>
                      <a:pt x="1905" y="468"/>
                    </a:cubicBezTo>
                    <a:cubicBezTo>
                      <a:pt x="2858" y="468"/>
                      <a:pt x="3811" y="233"/>
                      <a:pt x="3811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00" name="AutoShape 96"/>
            <p:cNvSpPr>
              <a:spLocks noChangeArrowheads="1"/>
            </p:cNvSpPr>
            <p:nvPr/>
          </p:nvSpPr>
          <p:spPr bwMode="auto">
            <a:xfrm>
              <a:off x="4672" y="2648"/>
              <a:ext cx="336" cy="149"/>
            </a:xfrm>
            <a:prstGeom prst="roundRect">
              <a:avLst>
                <a:gd name="adj" fmla="val 28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700"/>
                <a:t>mySQL DB</a:t>
              </a:r>
            </a:p>
          </p:txBody>
        </p:sp>
      </p:grpSp>
      <p:cxnSp>
        <p:nvCxnSpPr>
          <p:cNvPr id="98402" name="AutoShape 98"/>
          <p:cNvCxnSpPr>
            <a:cxnSpLocks noChangeShapeType="1"/>
            <a:stCxn id="98308" idx="0"/>
            <a:endCxn id="98318" idx="2"/>
          </p:cNvCxnSpPr>
          <p:nvPr/>
        </p:nvCxnSpPr>
        <p:spPr bwMode="auto">
          <a:xfrm rot="5400000" flipH="1">
            <a:off x="2006600" y="4216400"/>
            <a:ext cx="790575" cy="15970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3" name="AutoShape 99"/>
          <p:cNvCxnSpPr>
            <a:cxnSpLocks noChangeShapeType="1"/>
            <a:stCxn id="98308" idx="0"/>
            <a:endCxn id="98343" idx="2"/>
          </p:cNvCxnSpPr>
          <p:nvPr/>
        </p:nvCxnSpPr>
        <p:spPr bwMode="auto">
          <a:xfrm rot="5400000" flipH="1">
            <a:off x="1376363" y="3586163"/>
            <a:ext cx="2046287" cy="1601787"/>
          </a:xfrm>
          <a:prstGeom prst="curvedConnector3">
            <a:avLst>
              <a:gd name="adj1" fmla="val 90222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4" name="AutoShape 100"/>
          <p:cNvCxnSpPr>
            <a:cxnSpLocks noChangeShapeType="1"/>
            <a:stCxn id="98308" idx="0"/>
            <a:endCxn id="98338" idx="2"/>
          </p:cNvCxnSpPr>
          <p:nvPr/>
        </p:nvCxnSpPr>
        <p:spPr bwMode="auto">
          <a:xfrm rot="5400000" flipH="1">
            <a:off x="1576387" y="3786188"/>
            <a:ext cx="3051175" cy="1968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5" name="AutoShape 101"/>
          <p:cNvCxnSpPr>
            <a:cxnSpLocks noChangeShapeType="1"/>
            <a:stCxn id="98308" idx="0"/>
            <a:endCxn id="98359" idx="2"/>
          </p:cNvCxnSpPr>
          <p:nvPr/>
        </p:nvCxnSpPr>
        <p:spPr bwMode="auto">
          <a:xfrm rot="16200000">
            <a:off x="2570163" y="2992437"/>
            <a:ext cx="3048000" cy="1787525"/>
          </a:xfrm>
          <a:prstGeom prst="curvedConnector3">
            <a:avLst>
              <a:gd name="adj1" fmla="val 6499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6" name="AutoShape 102"/>
          <p:cNvCxnSpPr>
            <a:cxnSpLocks noChangeShapeType="1"/>
            <a:stCxn id="98308" idx="0"/>
            <a:endCxn id="98376" idx="2"/>
          </p:cNvCxnSpPr>
          <p:nvPr/>
        </p:nvCxnSpPr>
        <p:spPr bwMode="auto">
          <a:xfrm rot="16200000">
            <a:off x="3432969" y="2205831"/>
            <a:ext cx="2971800" cy="3436938"/>
          </a:xfrm>
          <a:prstGeom prst="curvedConnector3">
            <a:avLst>
              <a:gd name="adj1" fmla="val 5293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7" name="AutoShape 103"/>
          <p:cNvCxnSpPr>
            <a:cxnSpLocks noChangeShapeType="1"/>
            <a:stCxn id="98308" idx="0"/>
            <a:endCxn id="98329" idx="2"/>
          </p:cNvCxnSpPr>
          <p:nvPr/>
        </p:nvCxnSpPr>
        <p:spPr bwMode="auto">
          <a:xfrm rot="16200000">
            <a:off x="4483894" y="2374106"/>
            <a:ext cx="1752600" cy="4319588"/>
          </a:xfrm>
          <a:prstGeom prst="curvedConnector3">
            <a:avLst>
              <a:gd name="adj1" fmla="val 8251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8" name="AutoShape 104"/>
          <p:cNvCxnSpPr>
            <a:cxnSpLocks noChangeShapeType="1"/>
            <a:stCxn id="98308" idx="0"/>
            <a:endCxn id="98391" idx="2"/>
          </p:cNvCxnSpPr>
          <p:nvPr/>
        </p:nvCxnSpPr>
        <p:spPr bwMode="auto">
          <a:xfrm rot="16200000">
            <a:off x="4843463" y="3309937"/>
            <a:ext cx="457200" cy="3743325"/>
          </a:xfrm>
          <a:prstGeom prst="curvedConnector3">
            <a:avLst>
              <a:gd name="adj1" fmla="val 7221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409" name="AutoShape 105"/>
          <p:cNvCxnSpPr>
            <a:cxnSpLocks noChangeShapeType="1"/>
            <a:stCxn id="98308" idx="0"/>
            <a:endCxn id="98349" idx="2"/>
          </p:cNvCxnSpPr>
          <p:nvPr/>
        </p:nvCxnSpPr>
        <p:spPr bwMode="auto">
          <a:xfrm rot="5400000" flipV="1">
            <a:off x="4414044" y="4196556"/>
            <a:ext cx="530225" cy="2957513"/>
          </a:xfrm>
          <a:prstGeom prst="curvedConnector5">
            <a:avLst>
              <a:gd name="adj1" fmla="val -23954"/>
              <a:gd name="adj2" fmla="val 54532"/>
              <a:gd name="adj3" fmla="val 11945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2044700" y="1574800"/>
            <a:ext cx="1689100" cy="814388"/>
            <a:chOff x="1320" y="992"/>
            <a:chExt cx="1064" cy="513"/>
          </a:xfrm>
        </p:grpSpPr>
        <p:sp>
          <p:nvSpPr>
            <p:cNvPr id="98335" name="AutoShape 31"/>
            <p:cNvSpPr>
              <a:spLocks noChangeArrowheads="1"/>
            </p:cNvSpPr>
            <p:nvPr/>
          </p:nvSpPr>
          <p:spPr bwMode="auto">
            <a:xfrm>
              <a:off x="1734" y="992"/>
              <a:ext cx="362" cy="234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6" name="Text Box 32"/>
            <p:cNvSpPr txBox="1">
              <a:spLocks noChangeArrowheads="1"/>
            </p:cNvSpPr>
            <p:nvPr/>
          </p:nvSpPr>
          <p:spPr bwMode="auto">
            <a:xfrm>
              <a:off x="1720" y="1070"/>
              <a:ext cx="38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384" tIns="36192" rIns="72384" bIns="36192">
              <a:spAutoFit/>
            </a:bodyPr>
            <a:lstStyle/>
            <a:p>
              <a:pPr algn="ctr" defTabSz="723900"/>
              <a:r>
                <a:rPr lang="en-US" sz="900">
                  <a:solidFill>
                    <a:schemeClr val="tx1"/>
                  </a:solidFill>
                  <a:latin typeface="Times" pitchFamily="18" charset="0"/>
                </a:rPr>
                <a:t>Disk</a:t>
              </a:r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1720" y="1234"/>
              <a:ext cx="384" cy="248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752" y="1248"/>
              <a:ext cx="344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72384" tIns="36192" rIns="72384" bIns="36192">
              <a:spAutoFit/>
            </a:bodyPr>
            <a:lstStyle/>
            <a:p>
              <a:pPr algn="ctr" defTabSz="723900"/>
              <a:r>
                <a:rPr lang="en-US" sz="1000" b="1">
                  <a:solidFill>
                    <a:schemeClr val="tx1"/>
                  </a:solidFill>
                </a:rPr>
                <a:t>LBNL SRM</a:t>
              </a:r>
            </a:p>
          </p:txBody>
        </p:sp>
        <p:pic>
          <p:nvPicPr>
            <p:cNvPr id="98339" name="Picture 3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20" y="1198"/>
              <a:ext cx="408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98411" name="Picture 107" descr="sdm-logo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128" y="1200"/>
              <a:ext cx="256" cy="288"/>
            </a:xfrm>
            <a:prstGeom prst="rect">
              <a:avLst/>
            </a:prstGeom>
            <a:noFill/>
          </p:spPr>
        </p:pic>
      </p:grpSp>
      <p:pic>
        <p:nvPicPr>
          <p:cNvPr id="98417" name="Picture 113" descr="osg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2946400"/>
            <a:ext cx="609600" cy="354013"/>
          </a:xfrm>
          <a:prstGeom prst="rect">
            <a:avLst/>
          </a:prstGeom>
          <a:noFill/>
        </p:spPr>
      </p:pic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62000" y="3746500"/>
            <a:ext cx="1816100" cy="889000"/>
            <a:chOff x="480" y="2360"/>
            <a:chExt cx="1144" cy="560"/>
          </a:xfrm>
        </p:grpSpPr>
        <p:sp>
          <p:nvSpPr>
            <p:cNvPr id="98317" name="Rectangle 13"/>
            <p:cNvSpPr>
              <a:spLocks noChangeArrowheads="1"/>
            </p:cNvSpPr>
            <p:nvPr/>
          </p:nvSpPr>
          <p:spPr bwMode="auto">
            <a:xfrm>
              <a:off x="778" y="2647"/>
              <a:ext cx="443" cy="265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866" y="2672"/>
              <a:ext cx="288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2384" tIns="36192" rIns="72384" bIns="36192">
              <a:spAutoFit/>
            </a:bodyPr>
            <a:lstStyle/>
            <a:p>
              <a:pPr defTabSz="723900"/>
              <a:r>
                <a:rPr lang="en-US" sz="1000" b="1">
                  <a:solidFill>
                    <a:srgbClr val="FF9900"/>
                  </a:solidFill>
                </a:rPr>
                <a:t>INFN</a:t>
              </a:r>
            </a:p>
            <a:p>
              <a:pPr defTabSz="723900"/>
              <a:r>
                <a:rPr lang="en-US" sz="1000" b="1">
                  <a:solidFill>
                    <a:srgbClr val="FF9900"/>
                  </a:solidFill>
                </a:rPr>
                <a:t>SRM</a:t>
              </a:r>
            </a:p>
          </p:txBody>
        </p:sp>
        <p:sp>
          <p:nvSpPr>
            <p:cNvPr id="98319" name="Rectangle 15"/>
            <p:cNvSpPr>
              <a:spLocks noChangeArrowheads="1"/>
            </p:cNvSpPr>
            <p:nvPr/>
          </p:nvSpPr>
          <p:spPr bwMode="auto">
            <a:xfrm>
              <a:off x="776" y="2384"/>
              <a:ext cx="443" cy="257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8320" name="Picture 16" descr="logo-StoRM300x9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84" y="2487"/>
              <a:ext cx="416" cy="124"/>
            </a:xfrm>
            <a:prstGeom prst="rect">
              <a:avLst/>
            </a:prstGeom>
            <a:noFill/>
          </p:spPr>
        </p:pic>
        <p:pic>
          <p:nvPicPr>
            <p:cNvPr id="98321" name="Picture 17" descr="ICTP_logo_100x100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208" y="2360"/>
              <a:ext cx="288" cy="288"/>
            </a:xfrm>
            <a:prstGeom prst="rect">
              <a:avLst/>
            </a:prstGeom>
            <a:noFill/>
          </p:spPr>
        </p:pic>
        <p:pic>
          <p:nvPicPr>
            <p:cNvPr id="98322" name="Picture 18" descr="infn160x12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240" y="2624"/>
              <a:ext cx="384" cy="288"/>
            </a:xfrm>
            <a:prstGeom prst="rect">
              <a:avLst/>
            </a:prstGeom>
            <a:noFill/>
          </p:spPr>
        </p:pic>
        <p:pic>
          <p:nvPicPr>
            <p:cNvPr id="98323" name="Picture 19" descr="INFNGridLogo193x199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80" y="2624"/>
              <a:ext cx="287" cy="296"/>
            </a:xfrm>
            <a:prstGeom prst="rect">
              <a:avLst/>
            </a:prstGeom>
            <a:noFill/>
          </p:spPr>
        </p:pic>
        <p:pic>
          <p:nvPicPr>
            <p:cNvPr id="98324" name="Picture 20" descr="logo_egrid_transparent_104x128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28" y="2384"/>
              <a:ext cx="183" cy="216"/>
            </a:xfrm>
            <a:prstGeom prst="rect">
              <a:avLst/>
            </a:prstGeom>
            <a:noFill/>
          </p:spPr>
        </p:pic>
      </p:grpSp>
      <p:graphicFrame>
        <p:nvGraphicFramePr>
          <p:cNvPr id="98422" name="Object 118"/>
          <p:cNvGraphicFramePr>
            <a:graphicFrameLocks noChangeAspect="1"/>
          </p:cNvGraphicFramePr>
          <p:nvPr/>
        </p:nvGraphicFramePr>
        <p:xfrm>
          <a:off x="3302000" y="1460500"/>
          <a:ext cx="428625" cy="457200"/>
        </p:xfrm>
        <a:graphic>
          <a:graphicData uri="http://schemas.openxmlformats.org/presentationml/2006/ole">
            <p:oleObj spid="_x0000_s162819" name="Visio" r:id="rId29" imgW="4002405" imgH="426796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OGF 17-18 GIN-Data SRM </a:t>
            </a:r>
            <a:r>
              <a:rPr lang="en-US" sz="2400" dirty="0"/>
              <a:t>inter-op </a:t>
            </a:r>
            <a:r>
              <a:rPr lang="en-US" sz="2400" dirty="0" smtClean="0"/>
              <a:t>testing</a:t>
            </a:r>
            <a:endParaRPr lang="en-US" sz="2400" dirty="0"/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7600950" y="5575300"/>
            <a:ext cx="468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ko-KR" b="1">
                <a:ea typeface="Batang" pitchFamily="18" charset="-127"/>
              </a:rPr>
              <a:t>HRM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5377" name="Rectangle 145"/>
          <p:cNvSpPr>
            <a:spLocks noChangeArrowheads="1"/>
          </p:cNvSpPr>
          <p:nvPr/>
        </p:nvSpPr>
        <p:spPr bwMode="auto">
          <a:xfrm>
            <a:off x="7600950" y="5575300"/>
            <a:ext cx="468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ko-KR" b="1">
                <a:ea typeface="Batang" pitchFamily="18" charset="-127"/>
              </a:rPr>
              <a:t>HRM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5379" name="Rectangle 147"/>
          <p:cNvSpPr>
            <a:spLocks noChangeArrowheads="1"/>
          </p:cNvSpPr>
          <p:nvPr/>
        </p:nvSpPr>
        <p:spPr bwMode="auto">
          <a:xfrm>
            <a:off x="7600950" y="5575300"/>
            <a:ext cx="468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ko-KR" b="1">
                <a:ea typeface="Batang" pitchFamily="18" charset="-127"/>
              </a:rPr>
              <a:t>HRM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95381" name="Group 149"/>
          <p:cNvGrpSpPr>
            <a:grpSpLocks/>
          </p:cNvGrpSpPr>
          <p:nvPr/>
        </p:nvGrpSpPr>
        <p:grpSpPr bwMode="auto">
          <a:xfrm>
            <a:off x="7315200" y="4827588"/>
            <a:ext cx="1147763" cy="963612"/>
            <a:chOff x="1084" y="1625"/>
            <a:chExt cx="614" cy="365"/>
          </a:xfrm>
        </p:grpSpPr>
        <p:sp>
          <p:nvSpPr>
            <p:cNvPr id="95382" name="Rectangle 150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151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Rectangle 152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969696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85" name="Rectangle 153"/>
          <p:cNvSpPr>
            <a:spLocks noChangeArrowheads="1"/>
          </p:cNvSpPr>
          <p:nvPr/>
        </p:nvSpPr>
        <p:spPr bwMode="auto">
          <a:xfrm>
            <a:off x="7589838" y="4953000"/>
            <a:ext cx="914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ko-KR" b="1" dirty="0" err="1">
                <a:solidFill>
                  <a:schemeClr val="tx1"/>
                </a:solidFill>
                <a:ea typeface="Batang" pitchFamily="18" charset="-127"/>
              </a:rPr>
              <a:t>GridFTP</a:t>
            </a:r>
            <a:endParaRPr lang="en-US" altLang="ko-KR" b="1" dirty="0">
              <a:solidFill>
                <a:schemeClr val="tx1"/>
              </a:solidFill>
              <a:ea typeface="Batang" pitchFamily="18" charset="-127"/>
            </a:endParaRPr>
          </a:p>
          <a:p>
            <a:pPr eaLnBrk="1" hangingPunct="1"/>
            <a:r>
              <a:rPr lang="en-US" altLang="ko-KR" b="1" dirty="0">
                <a:solidFill>
                  <a:schemeClr val="tx1"/>
                </a:solidFill>
                <a:ea typeface="Batang" pitchFamily="18" charset="-127"/>
              </a:rPr>
              <a:t>HTTP(s)</a:t>
            </a:r>
          </a:p>
          <a:p>
            <a:pPr eaLnBrk="1" hangingPunct="1"/>
            <a:r>
              <a:rPr lang="en-US" altLang="ko-KR" b="1" dirty="0">
                <a:solidFill>
                  <a:schemeClr val="tx1"/>
                </a:solidFill>
                <a:ea typeface="굴림" pitchFamily="34" charset="-127"/>
              </a:rPr>
              <a:t>FTP</a:t>
            </a:r>
            <a:endParaRPr lang="en-US" altLang="ko-KR" b="1" dirty="0">
              <a:solidFill>
                <a:schemeClr val="tx1"/>
              </a:solidFill>
              <a:ea typeface="Batang" pitchFamily="18" charset="-127"/>
            </a:endParaRPr>
          </a:p>
          <a:p>
            <a:pPr eaLnBrk="1" hangingPunct="1"/>
            <a:r>
              <a:rPr lang="en-US" altLang="ko-KR" b="1" dirty="0">
                <a:solidFill>
                  <a:schemeClr val="tx1"/>
                </a:solidFill>
                <a:ea typeface="Batang" pitchFamily="18" charset="-127"/>
              </a:rPr>
              <a:t>services</a:t>
            </a:r>
            <a:endParaRPr lang="en-US" b="1" dirty="0">
              <a:solidFill>
                <a:schemeClr val="tx1"/>
              </a:solidFill>
              <a:ea typeface="Batang" pitchFamily="18" charset="-127"/>
            </a:endParaRPr>
          </a:p>
        </p:txBody>
      </p:sp>
      <p:graphicFrame>
        <p:nvGraphicFramePr>
          <p:cNvPr id="95401" name="Object 169"/>
          <p:cNvGraphicFramePr>
            <a:graphicFrameLocks noChangeAspect="1"/>
          </p:cNvGraphicFramePr>
          <p:nvPr/>
        </p:nvGraphicFramePr>
        <p:xfrm>
          <a:off x="1524000" y="2819400"/>
          <a:ext cx="5562600" cy="1752600"/>
        </p:xfrm>
        <a:graphic>
          <a:graphicData uri="http://schemas.openxmlformats.org/presentationml/2006/ole">
            <p:oleObj spid="_x0000_s95401" name="Visio" r:id="rId4" imgW="2486025" imgH="4314825" progId="Visio.Drawing.11">
              <p:embed/>
            </p:oleObj>
          </a:graphicData>
        </a:graphic>
      </p:graphicFrame>
      <p:sp>
        <p:nvSpPr>
          <p:cNvPr id="95449" name="Rectangle 217"/>
          <p:cNvSpPr>
            <a:spLocks noChangeArrowheads="1"/>
          </p:cNvSpPr>
          <p:nvPr/>
        </p:nvSpPr>
        <p:spPr bwMode="auto">
          <a:xfrm>
            <a:off x="1339850" y="4837113"/>
            <a:ext cx="641350" cy="420687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50" name="Rectangle 218"/>
          <p:cNvSpPr>
            <a:spLocks noChangeArrowheads="1"/>
          </p:cNvSpPr>
          <p:nvPr/>
        </p:nvSpPr>
        <p:spPr bwMode="auto">
          <a:xfrm>
            <a:off x="2012950" y="4852988"/>
            <a:ext cx="654050" cy="40481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51" name="Rectangle 219"/>
          <p:cNvSpPr>
            <a:spLocks noChangeArrowheads="1"/>
          </p:cNvSpPr>
          <p:nvPr/>
        </p:nvSpPr>
        <p:spPr bwMode="auto">
          <a:xfrm>
            <a:off x="2719388" y="4856163"/>
            <a:ext cx="709612" cy="376237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52" name="Text Box 220"/>
          <p:cNvSpPr txBox="1">
            <a:spLocks noChangeArrowheads="1"/>
          </p:cNvSpPr>
          <p:nvPr/>
        </p:nvSpPr>
        <p:spPr bwMode="auto">
          <a:xfrm>
            <a:off x="1479550" y="4954588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FF9900"/>
                </a:solidFill>
              </a:rPr>
              <a:t>SRM</a:t>
            </a:r>
          </a:p>
        </p:txBody>
      </p:sp>
      <p:sp>
        <p:nvSpPr>
          <p:cNvPr id="95453" name="Text Box 221"/>
          <p:cNvSpPr txBox="1">
            <a:spLocks noChangeArrowheads="1"/>
          </p:cNvSpPr>
          <p:nvPr/>
        </p:nvSpPr>
        <p:spPr bwMode="auto">
          <a:xfrm>
            <a:off x="2133600" y="4970463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chemeClr val="accent2"/>
                </a:solidFill>
              </a:rPr>
              <a:t>SRM</a:t>
            </a:r>
          </a:p>
        </p:txBody>
      </p:sp>
      <p:sp>
        <p:nvSpPr>
          <p:cNvPr id="95454" name="Text Box 222"/>
          <p:cNvSpPr txBox="1">
            <a:spLocks noChangeArrowheads="1"/>
          </p:cNvSpPr>
          <p:nvPr/>
        </p:nvSpPr>
        <p:spPr bwMode="auto">
          <a:xfrm>
            <a:off x="2819400" y="4973638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0099CC"/>
                </a:solidFill>
              </a:rPr>
              <a:t>SRM</a:t>
            </a:r>
          </a:p>
        </p:txBody>
      </p:sp>
      <p:sp>
        <p:nvSpPr>
          <p:cNvPr id="95462" name="Rectangle 230"/>
          <p:cNvSpPr>
            <a:spLocks noChangeArrowheads="1"/>
          </p:cNvSpPr>
          <p:nvPr/>
        </p:nvSpPr>
        <p:spPr bwMode="auto">
          <a:xfrm>
            <a:off x="3467100" y="4852988"/>
            <a:ext cx="660400" cy="404812"/>
          </a:xfrm>
          <a:prstGeom prst="rect">
            <a:avLst/>
          </a:prstGeom>
          <a:noFill/>
          <a:ln w="127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63" name="Text Box 231"/>
          <p:cNvSpPr txBox="1">
            <a:spLocks noChangeArrowheads="1"/>
          </p:cNvSpPr>
          <p:nvPr/>
        </p:nvSpPr>
        <p:spPr bwMode="auto">
          <a:xfrm>
            <a:off x="3581400" y="4970463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CC0099"/>
                </a:solidFill>
              </a:rPr>
              <a:t>SRM</a:t>
            </a:r>
          </a:p>
        </p:txBody>
      </p:sp>
      <p:sp>
        <p:nvSpPr>
          <p:cNvPr id="95467" name="Line 235"/>
          <p:cNvSpPr>
            <a:spLocks noChangeShapeType="1"/>
          </p:cNvSpPr>
          <p:nvPr/>
        </p:nvSpPr>
        <p:spPr bwMode="auto">
          <a:xfrm>
            <a:off x="4265613" y="5013325"/>
            <a:ext cx="1587" cy="1588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68" name="Rectangle 236"/>
          <p:cNvSpPr>
            <a:spLocks noChangeArrowheads="1"/>
          </p:cNvSpPr>
          <p:nvPr/>
        </p:nvSpPr>
        <p:spPr bwMode="auto">
          <a:xfrm>
            <a:off x="4178300" y="4856163"/>
            <a:ext cx="685800" cy="376237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69" name="Text Box 237"/>
          <p:cNvSpPr txBox="1">
            <a:spLocks noChangeArrowheads="1"/>
          </p:cNvSpPr>
          <p:nvPr/>
        </p:nvSpPr>
        <p:spPr bwMode="auto">
          <a:xfrm>
            <a:off x="4254500" y="4973638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0099CC"/>
                </a:solidFill>
              </a:rPr>
              <a:t>SRM</a:t>
            </a:r>
          </a:p>
        </p:txBody>
      </p:sp>
      <p:sp>
        <p:nvSpPr>
          <p:cNvPr id="95473" name="Rectangle 241"/>
          <p:cNvSpPr>
            <a:spLocks noChangeArrowheads="1"/>
          </p:cNvSpPr>
          <p:nvPr/>
        </p:nvSpPr>
        <p:spPr bwMode="auto">
          <a:xfrm>
            <a:off x="4903788" y="4848225"/>
            <a:ext cx="720725" cy="3762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74" name="Text Box 242"/>
          <p:cNvSpPr txBox="1">
            <a:spLocks noChangeArrowheads="1"/>
          </p:cNvSpPr>
          <p:nvPr/>
        </p:nvSpPr>
        <p:spPr bwMode="auto">
          <a:xfrm>
            <a:off x="5091113" y="4965700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008000"/>
                </a:solidFill>
              </a:rPr>
              <a:t>SRM</a:t>
            </a:r>
          </a:p>
        </p:txBody>
      </p:sp>
      <p:sp>
        <p:nvSpPr>
          <p:cNvPr id="95494" name="Oval 262"/>
          <p:cNvSpPr>
            <a:spLocks noChangeArrowheads="1"/>
          </p:cNvSpPr>
          <p:nvPr/>
        </p:nvSpPr>
        <p:spPr bwMode="auto">
          <a:xfrm>
            <a:off x="1828800" y="2057400"/>
            <a:ext cx="28194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SRM-TESTER</a:t>
            </a:r>
          </a:p>
        </p:txBody>
      </p:sp>
      <p:sp>
        <p:nvSpPr>
          <p:cNvPr id="95499" name="Rectangle 267"/>
          <p:cNvSpPr>
            <a:spLocks noChangeArrowheads="1"/>
          </p:cNvSpPr>
          <p:nvPr/>
        </p:nvSpPr>
        <p:spPr bwMode="auto">
          <a:xfrm>
            <a:off x="1752600" y="1676400"/>
            <a:ext cx="3962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00" name="Text Box 268"/>
          <p:cNvSpPr txBox="1">
            <a:spLocks noChangeArrowheads="1"/>
          </p:cNvSpPr>
          <p:nvPr/>
        </p:nvSpPr>
        <p:spPr bwMode="auto">
          <a:xfrm>
            <a:off x="4724400" y="1905000"/>
            <a:ext cx="742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95501" name="Rectangle 269"/>
          <p:cNvSpPr>
            <a:spLocks noChangeArrowheads="1"/>
          </p:cNvSpPr>
          <p:nvPr/>
        </p:nvSpPr>
        <p:spPr bwMode="auto">
          <a:xfrm>
            <a:off x="587375" y="4857750"/>
            <a:ext cx="708025" cy="40481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02" name="Text Box 270"/>
          <p:cNvSpPr txBox="1">
            <a:spLocks noChangeArrowheads="1"/>
          </p:cNvSpPr>
          <p:nvPr/>
        </p:nvSpPr>
        <p:spPr bwMode="auto">
          <a:xfrm>
            <a:off x="774700" y="4975225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chemeClr val="accent2"/>
                </a:solidFill>
              </a:rPr>
              <a:t>SRM</a:t>
            </a:r>
          </a:p>
        </p:txBody>
      </p:sp>
      <p:sp>
        <p:nvSpPr>
          <p:cNvPr id="95509" name="Line 277"/>
          <p:cNvSpPr>
            <a:spLocks noChangeShapeType="1"/>
          </p:cNvSpPr>
          <p:nvPr/>
        </p:nvSpPr>
        <p:spPr bwMode="auto">
          <a:xfrm flipH="1">
            <a:off x="1828800" y="2590800"/>
            <a:ext cx="14478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0" name="Line 278"/>
          <p:cNvSpPr>
            <a:spLocks noChangeShapeType="1"/>
          </p:cNvSpPr>
          <p:nvPr/>
        </p:nvSpPr>
        <p:spPr bwMode="auto">
          <a:xfrm flipH="1">
            <a:off x="3048000" y="2590800"/>
            <a:ext cx="2286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1" name="Line 279"/>
          <p:cNvSpPr>
            <a:spLocks noChangeShapeType="1"/>
          </p:cNvSpPr>
          <p:nvPr/>
        </p:nvSpPr>
        <p:spPr bwMode="auto">
          <a:xfrm>
            <a:off x="3276600" y="2590800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2" name="Line 280"/>
          <p:cNvSpPr>
            <a:spLocks noChangeShapeType="1"/>
          </p:cNvSpPr>
          <p:nvPr/>
        </p:nvSpPr>
        <p:spPr bwMode="auto">
          <a:xfrm>
            <a:off x="3276600" y="2590800"/>
            <a:ext cx="11430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3" name="Line 281"/>
          <p:cNvSpPr>
            <a:spLocks noChangeShapeType="1"/>
          </p:cNvSpPr>
          <p:nvPr/>
        </p:nvSpPr>
        <p:spPr bwMode="auto">
          <a:xfrm>
            <a:off x="3276600" y="2590800"/>
            <a:ext cx="19812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4" name="Line 282"/>
          <p:cNvSpPr>
            <a:spLocks noChangeShapeType="1"/>
          </p:cNvSpPr>
          <p:nvPr/>
        </p:nvSpPr>
        <p:spPr bwMode="auto">
          <a:xfrm>
            <a:off x="3276600" y="2590800"/>
            <a:ext cx="27432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5" name="Line 283"/>
          <p:cNvSpPr>
            <a:spLocks noChangeShapeType="1"/>
          </p:cNvSpPr>
          <p:nvPr/>
        </p:nvSpPr>
        <p:spPr bwMode="auto">
          <a:xfrm>
            <a:off x="3276600" y="2590800"/>
            <a:ext cx="36576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17" name="Line 285"/>
          <p:cNvSpPr>
            <a:spLocks noChangeShapeType="1"/>
          </p:cNvSpPr>
          <p:nvPr/>
        </p:nvSpPr>
        <p:spPr bwMode="auto">
          <a:xfrm>
            <a:off x="3276600" y="2590800"/>
            <a:ext cx="44958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518" name="Group 286"/>
          <p:cNvGrpSpPr>
            <a:grpSpLocks/>
          </p:cNvGrpSpPr>
          <p:nvPr/>
        </p:nvGrpSpPr>
        <p:grpSpPr bwMode="auto">
          <a:xfrm>
            <a:off x="228600" y="3124200"/>
            <a:ext cx="1223963" cy="1130300"/>
            <a:chOff x="1084" y="1625"/>
            <a:chExt cx="614" cy="365"/>
          </a:xfrm>
        </p:grpSpPr>
        <p:sp>
          <p:nvSpPr>
            <p:cNvPr id="95519" name="Rectangle 287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20" name="Rectangle 288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21" name="Rectangle 289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FF9933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522" name="Rectangle 290"/>
          <p:cNvSpPr>
            <a:spLocks noChangeArrowheads="1"/>
          </p:cNvSpPr>
          <p:nvPr/>
        </p:nvSpPr>
        <p:spPr bwMode="auto">
          <a:xfrm>
            <a:off x="304800" y="3524250"/>
            <a:ext cx="1036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ko-KR" sz="1800" b="1">
                <a:solidFill>
                  <a:schemeClr val="tx1"/>
                </a:solidFill>
                <a:ea typeface="Batang" pitchFamily="18" charset="-127"/>
              </a:rPr>
              <a:t>WEB</a:t>
            </a:r>
          </a:p>
        </p:txBody>
      </p:sp>
      <p:sp>
        <p:nvSpPr>
          <p:cNvPr id="95523" name="Line 291"/>
          <p:cNvSpPr>
            <a:spLocks noChangeShapeType="1"/>
          </p:cNvSpPr>
          <p:nvPr/>
        </p:nvSpPr>
        <p:spPr bwMode="auto">
          <a:xfrm flipH="1">
            <a:off x="2133600" y="2514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24" name="Line 292"/>
          <p:cNvSpPr>
            <a:spLocks noChangeShapeType="1"/>
          </p:cNvSpPr>
          <p:nvPr/>
        </p:nvSpPr>
        <p:spPr bwMode="auto">
          <a:xfrm flipH="1">
            <a:off x="1447800" y="3581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29" name="Rectangle 297"/>
          <p:cNvSpPr>
            <a:spLocks noChangeArrowheads="1"/>
          </p:cNvSpPr>
          <p:nvPr/>
        </p:nvSpPr>
        <p:spPr bwMode="auto">
          <a:xfrm>
            <a:off x="587375" y="5257800"/>
            <a:ext cx="708025" cy="533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0" name="Text Box 298"/>
          <p:cNvSpPr txBox="1">
            <a:spLocks noChangeArrowheads="1"/>
          </p:cNvSpPr>
          <p:nvPr/>
        </p:nvSpPr>
        <p:spPr bwMode="auto">
          <a:xfrm>
            <a:off x="739775" y="5334000"/>
            <a:ext cx="533400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chemeClr val="accent2"/>
                </a:solidFill>
              </a:rPr>
              <a:t>CERN</a:t>
            </a:r>
          </a:p>
          <a:p>
            <a:pPr algn="ctr" defTabSz="723900"/>
            <a:r>
              <a:rPr lang="en-US" sz="1000" b="1">
                <a:solidFill>
                  <a:schemeClr val="accent2"/>
                </a:solidFill>
              </a:rPr>
              <a:t>LCG</a:t>
            </a:r>
          </a:p>
        </p:txBody>
      </p:sp>
      <p:sp>
        <p:nvSpPr>
          <p:cNvPr id="95531" name="Rectangle 299"/>
          <p:cNvSpPr>
            <a:spLocks noChangeArrowheads="1"/>
          </p:cNvSpPr>
          <p:nvPr/>
        </p:nvSpPr>
        <p:spPr bwMode="auto">
          <a:xfrm>
            <a:off x="1336675" y="5257800"/>
            <a:ext cx="641350" cy="5334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2" name="Text Box 300"/>
          <p:cNvSpPr txBox="1">
            <a:spLocks noChangeArrowheads="1"/>
          </p:cNvSpPr>
          <p:nvPr/>
        </p:nvSpPr>
        <p:spPr bwMode="auto">
          <a:xfrm>
            <a:off x="1425575" y="5375275"/>
            <a:ext cx="509588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FF9900"/>
                </a:solidFill>
              </a:rPr>
              <a:t>IC.UK</a:t>
            </a:r>
          </a:p>
          <a:p>
            <a:pPr defTabSz="723900"/>
            <a:r>
              <a:rPr lang="en-US" sz="1000" b="1">
                <a:solidFill>
                  <a:srgbClr val="FF9900"/>
                </a:solidFill>
              </a:rPr>
              <a:t>EGEE</a:t>
            </a:r>
          </a:p>
        </p:txBody>
      </p:sp>
      <p:sp>
        <p:nvSpPr>
          <p:cNvPr id="95533" name="Rectangle 301"/>
          <p:cNvSpPr>
            <a:spLocks noChangeArrowheads="1"/>
          </p:cNvSpPr>
          <p:nvPr/>
        </p:nvSpPr>
        <p:spPr bwMode="auto">
          <a:xfrm>
            <a:off x="2008188" y="5267325"/>
            <a:ext cx="654050" cy="5238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4" name="Text Box 302"/>
          <p:cNvSpPr txBox="1">
            <a:spLocks noChangeArrowheads="1"/>
          </p:cNvSpPr>
          <p:nvPr/>
        </p:nvSpPr>
        <p:spPr bwMode="auto">
          <a:xfrm>
            <a:off x="2133600" y="5384800"/>
            <a:ext cx="444500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384" tIns="36192" rIns="72384" bIns="36192">
            <a:spAutoFit/>
          </a:bodyPr>
          <a:lstStyle/>
          <a:p>
            <a:pPr algn="ctr" defTabSz="723900"/>
            <a:r>
              <a:rPr lang="en-US" sz="1000" b="1">
                <a:solidFill>
                  <a:schemeClr val="accent2"/>
                </a:solidFill>
              </a:rPr>
              <a:t>UIO</a:t>
            </a:r>
          </a:p>
          <a:p>
            <a:pPr algn="ctr" defTabSz="723900"/>
            <a:r>
              <a:rPr lang="en-US" sz="1000" b="1">
                <a:solidFill>
                  <a:schemeClr val="accent2"/>
                </a:solidFill>
              </a:rPr>
              <a:t>ARC</a:t>
            </a:r>
          </a:p>
        </p:txBody>
      </p:sp>
      <p:sp>
        <p:nvSpPr>
          <p:cNvPr id="95536" name="Rectangle 304"/>
          <p:cNvSpPr>
            <a:spLocks noChangeArrowheads="1"/>
          </p:cNvSpPr>
          <p:nvPr/>
        </p:nvSpPr>
        <p:spPr bwMode="auto">
          <a:xfrm>
            <a:off x="2708275" y="5232400"/>
            <a:ext cx="709613" cy="558800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7" name="Text Box 305"/>
          <p:cNvSpPr txBox="1">
            <a:spLocks noChangeArrowheads="1"/>
          </p:cNvSpPr>
          <p:nvPr/>
        </p:nvSpPr>
        <p:spPr bwMode="auto">
          <a:xfrm>
            <a:off x="2743200" y="5349875"/>
            <a:ext cx="587375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384" tIns="36192" rIns="72384" bIns="36192">
            <a:spAutoFit/>
          </a:bodyPr>
          <a:lstStyle/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SDSC</a:t>
            </a:r>
          </a:p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OSG</a:t>
            </a:r>
          </a:p>
        </p:txBody>
      </p:sp>
      <p:sp>
        <p:nvSpPr>
          <p:cNvPr id="95538" name="Rectangle 306"/>
          <p:cNvSpPr>
            <a:spLocks noChangeArrowheads="1"/>
          </p:cNvSpPr>
          <p:nvPr/>
        </p:nvSpPr>
        <p:spPr bwMode="auto">
          <a:xfrm>
            <a:off x="3470275" y="5257800"/>
            <a:ext cx="660400" cy="533400"/>
          </a:xfrm>
          <a:prstGeom prst="rect">
            <a:avLst/>
          </a:prstGeom>
          <a:noFill/>
          <a:ln w="127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" name="Text Box 307"/>
          <p:cNvSpPr txBox="1">
            <a:spLocks noChangeArrowheads="1"/>
          </p:cNvSpPr>
          <p:nvPr/>
        </p:nvSpPr>
        <p:spPr bwMode="auto">
          <a:xfrm>
            <a:off x="3581400" y="5375275"/>
            <a:ext cx="490538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CC0099"/>
                </a:solidFill>
              </a:rPr>
              <a:t>LBNL</a:t>
            </a:r>
          </a:p>
          <a:p>
            <a:pPr defTabSz="723900"/>
            <a:r>
              <a:rPr lang="en-US" sz="1000" b="1">
                <a:solidFill>
                  <a:srgbClr val="CC0099"/>
                </a:solidFill>
              </a:rPr>
              <a:t>STAR</a:t>
            </a:r>
          </a:p>
        </p:txBody>
      </p:sp>
      <p:sp>
        <p:nvSpPr>
          <p:cNvPr id="95540" name="Rectangle 308"/>
          <p:cNvSpPr>
            <a:spLocks noChangeArrowheads="1"/>
          </p:cNvSpPr>
          <p:nvPr/>
        </p:nvSpPr>
        <p:spPr bwMode="auto">
          <a:xfrm>
            <a:off x="4179888" y="5232400"/>
            <a:ext cx="685800" cy="558800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" name="Text Box 309"/>
          <p:cNvSpPr txBox="1">
            <a:spLocks noChangeArrowheads="1"/>
          </p:cNvSpPr>
          <p:nvPr/>
        </p:nvSpPr>
        <p:spPr bwMode="auto">
          <a:xfrm>
            <a:off x="4256088" y="5349875"/>
            <a:ext cx="500062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APAC</a:t>
            </a:r>
          </a:p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SRM</a:t>
            </a:r>
          </a:p>
        </p:txBody>
      </p:sp>
      <p:sp>
        <p:nvSpPr>
          <p:cNvPr id="95542" name="Rectangle 310"/>
          <p:cNvSpPr>
            <a:spLocks noChangeArrowheads="1"/>
          </p:cNvSpPr>
          <p:nvPr/>
        </p:nvSpPr>
        <p:spPr bwMode="auto">
          <a:xfrm>
            <a:off x="4906963" y="5219700"/>
            <a:ext cx="720725" cy="5715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" name="Text Box 311"/>
          <p:cNvSpPr txBox="1">
            <a:spLocks noChangeArrowheads="1"/>
          </p:cNvSpPr>
          <p:nvPr/>
        </p:nvSpPr>
        <p:spPr bwMode="auto">
          <a:xfrm>
            <a:off x="4995863" y="5337175"/>
            <a:ext cx="571500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algn="ctr" defTabSz="723900"/>
            <a:r>
              <a:rPr lang="en-US" sz="1000" b="1">
                <a:solidFill>
                  <a:srgbClr val="008000"/>
                </a:solidFill>
              </a:rPr>
              <a:t>Grid.IT</a:t>
            </a:r>
          </a:p>
          <a:p>
            <a:pPr algn="ctr" defTabSz="723900"/>
            <a:r>
              <a:rPr lang="en-US" sz="1000" b="1">
                <a:solidFill>
                  <a:srgbClr val="008000"/>
                </a:solidFill>
              </a:rPr>
              <a:t>SRM</a:t>
            </a:r>
          </a:p>
        </p:txBody>
      </p:sp>
      <p:sp>
        <p:nvSpPr>
          <p:cNvPr id="95544" name="Rectangle 312"/>
          <p:cNvSpPr>
            <a:spLocks noChangeArrowheads="1"/>
          </p:cNvSpPr>
          <p:nvPr/>
        </p:nvSpPr>
        <p:spPr bwMode="auto">
          <a:xfrm>
            <a:off x="5680075" y="4840288"/>
            <a:ext cx="720725" cy="376237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5" name="Text Box 313"/>
          <p:cNvSpPr txBox="1">
            <a:spLocks noChangeArrowheads="1"/>
          </p:cNvSpPr>
          <p:nvPr/>
        </p:nvSpPr>
        <p:spPr bwMode="auto">
          <a:xfrm>
            <a:off x="5867400" y="4957763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0099CC"/>
                </a:solidFill>
              </a:rPr>
              <a:t>SRM</a:t>
            </a:r>
          </a:p>
        </p:txBody>
      </p:sp>
      <p:sp>
        <p:nvSpPr>
          <p:cNvPr id="95546" name="Rectangle 314"/>
          <p:cNvSpPr>
            <a:spLocks noChangeArrowheads="1"/>
          </p:cNvSpPr>
          <p:nvPr/>
        </p:nvSpPr>
        <p:spPr bwMode="auto">
          <a:xfrm>
            <a:off x="5668963" y="5216525"/>
            <a:ext cx="720725" cy="558800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7" name="Text Box 315"/>
          <p:cNvSpPr txBox="1">
            <a:spLocks noChangeArrowheads="1"/>
          </p:cNvSpPr>
          <p:nvPr/>
        </p:nvSpPr>
        <p:spPr bwMode="auto">
          <a:xfrm>
            <a:off x="5780088" y="5334000"/>
            <a:ext cx="587375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384" tIns="36192" rIns="72384" bIns="36192">
            <a:spAutoFit/>
          </a:bodyPr>
          <a:lstStyle/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FNAL</a:t>
            </a:r>
          </a:p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CMS</a:t>
            </a:r>
          </a:p>
        </p:txBody>
      </p:sp>
      <p:sp>
        <p:nvSpPr>
          <p:cNvPr id="95548" name="Line 316"/>
          <p:cNvSpPr>
            <a:spLocks noChangeShapeType="1"/>
          </p:cNvSpPr>
          <p:nvPr/>
        </p:nvSpPr>
        <p:spPr bwMode="auto">
          <a:xfrm flipH="1">
            <a:off x="1066800" y="2590800"/>
            <a:ext cx="22098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9" name="Rectangle 317"/>
          <p:cNvSpPr>
            <a:spLocks noChangeArrowheads="1"/>
          </p:cNvSpPr>
          <p:nvPr/>
        </p:nvSpPr>
        <p:spPr bwMode="auto">
          <a:xfrm>
            <a:off x="6442075" y="4856163"/>
            <a:ext cx="720725" cy="376237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50" name="Text Box 318"/>
          <p:cNvSpPr txBox="1">
            <a:spLocks noChangeArrowheads="1"/>
          </p:cNvSpPr>
          <p:nvPr/>
        </p:nvSpPr>
        <p:spPr bwMode="auto">
          <a:xfrm>
            <a:off x="6629400" y="4973638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384" tIns="36192" rIns="72384" bIns="36192">
            <a:spAutoFit/>
          </a:bodyPr>
          <a:lstStyle/>
          <a:p>
            <a:pPr defTabSz="723900"/>
            <a:r>
              <a:rPr lang="en-US" sz="1000" b="1">
                <a:solidFill>
                  <a:srgbClr val="0099CC"/>
                </a:solidFill>
              </a:rPr>
              <a:t>SRM</a:t>
            </a:r>
          </a:p>
        </p:txBody>
      </p:sp>
      <p:sp>
        <p:nvSpPr>
          <p:cNvPr id="95551" name="Rectangle 319"/>
          <p:cNvSpPr>
            <a:spLocks noChangeArrowheads="1"/>
          </p:cNvSpPr>
          <p:nvPr/>
        </p:nvSpPr>
        <p:spPr bwMode="auto">
          <a:xfrm>
            <a:off x="6430963" y="5232400"/>
            <a:ext cx="720725" cy="558800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52" name="Text Box 320"/>
          <p:cNvSpPr txBox="1">
            <a:spLocks noChangeArrowheads="1"/>
          </p:cNvSpPr>
          <p:nvPr/>
        </p:nvSpPr>
        <p:spPr bwMode="auto">
          <a:xfrm>
            <a:off x="6542088" y="5349875"/>
            <a:ext cx="587375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384" tIns="36192" rIns="72384" bIns="36192">
            <a:spAutoFit/>
          </a:bodyPr>
          <a:lstStyle/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VU</a:t>
            </a:r>
          </a:p>
          <a:p>
            <a:pPr algn="ctr" defTabSz="723900"/>
            <a:r>
              <a:rPr lang="en-US" sz="1000" b="1">
                <a:solidFill>
                  <a:srgbClr val="0099CC"/>
                </a:solidFill>
              </a:rPr>
              <a:t>SRM</a:t>
            </a:r>
          </a:p>
        </p:txBody>
      </p:sp>
      <p:sp>
        <p:nvSpPr>
          <p:cNvPr id="95553" name="Line 321"/>
          <p:cNvSpPr>
            <a:spLocks noChangeShapeType="1"/>
          </p:cNvSpPr>
          <p:nvPr/>
        </p:nvSpPr>
        <p:spPr bwMode="auto">
          <a:xfrm flipH="1">
            <a:off x="2362200" y="2590800"/>
            <a:ext cx="9144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27" name="Text Box 295"/>
          <p:cNvSpPr txBox="1">
            <a:spLocks noChangeArrowheads="1"/>
          </p:cNvSpPr>
          <p:nvPr/>
        </p:nvSpPr>
        <p:spPr bwMode="auto">
          <a:xfrm>
            <a:off x="2133600" y="3687763"/>
            <a:ext cx="3733800" cy="274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Test </a:t>
            </a:r>
            <a:r>
              <a:rPr lang="en-US" dirty="0"/>
              <a:t>Storage Sites according to the spec v1.1 and v2.2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involved…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59363"/>
          </a:xfrm>
        </p:spPr>
        <p:txBody>
          <a:bodyPr/>
          <a:lstStyle/>
          <a:p>
            <a:r>
              <a:rPr lang="en-US" sz="1600" dirty="0"/>
              <a:t>CERN, European Organization for Nuclear Research, Switzerland</a:t>
            </a:r>
          </a:p>
          <a:p>
            <a:pPr lvl="1"/>
            <a:r>
              <a:rPr lang="en-US" sz="1400" dirty="0" smtClean="0"/>
              <a:t>Paolo Badino, </a:t>
            </a:r>
            <a:r>
              <a:rPr lang="en-US" sz="1400" dirty="0" err="1" smtClean="0"/>
              <a:t>Olof</a:t>
            </a:r>
            <a:r>
              <a:rPr lang="en-US" sz="1400" dirty="0" smtClean="0"/>
              <a:t> Barring, Jean-Philippe Baud, Tony Cass, Flavia Donno, Birger Koblitz, Sophie Lemaitre, Maarten Litmaath, Remi Mollon, Giuseppe </a:t>
            </a:r>
            <a:r>
              <a:rPr lang="en-US" sz="1400" dirty="0"/>
              <a:t>Lo </a:t>
            </a:r>
            <a:r>
              <a:rPr lang="en-US" sz="1400" dirty="0" smtClean="0"/>
              <a:t>Presti, David Smith, Paolo Tedesco </a:t>
            </a:r>
          </a:p>
          <a:p>
            <a:pPr>
              <a:lnSpc>
                <a:spcPct val="65000"/>
              </a:lnSpc>
            </a:pPr>
            <a:r>
              <a:rPr lang="en-US" sz="1800" dirty="0" err="1" smtClean="0"/>
              <a:t>Deutsches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Elektronen</a:t>
            </a:r>
            <a:r>
              <a:rPr lang="en-US" sz="1800" dirty="0" smtClean="0"/>
              <a:t>-Synchrotron, DESY, Hamburg, Germany</a:t>
            </a:r>
          </a:p>
          <a:p>
            <a:pPr lvl="1">
              <a:lnSpc>
                <a:spcPct val="65000"/>
              </a:lnSpc>
            </a:pPr>
            <a:r>
              <a:rPr lang="en-US" sz="1400" dirty="0" smtClean="0"/>
              <a:t>Patrick Fuhrmann, Tigran </a:t>
            </a:r>
            <a:r>
              <a:rPr lang="en-US" sz="1400" dirty="0" err="1" smtClean="0"/>
              <a:t>Mkrtchan</a:t>
            </a:r>
            <a:endParaRPr lang="en-US" sz="1400" dirty="0" smtClean="0"/>
          </a:p>
          <a:p>
            <a:pPr>
              <a:lnSpc>
                <a:spcPct val="65000"/>
              </a:lnSpc>
            </a:pPr>
            <a:r>
              <a:rPr lang="en-US" sz="1800" dirty="0" smtClean="0"/>
              <a:t>Fermi National Accelerator Laboratory, Illinois, USA</a:t>
            </a:r>
          </a:p>
          <a:p>
            <a:pPr lvl="1">
              <a:lnSpc>
                <a:spcPct val="65000"/>
              </a:lnSpc>
            </a:pPr>
            <a:r>
              <a:rPr lang="en-US" sz="1400" dirty="0" smtClean="0"/>
              <a:t>Dmitry </a:t>
            </a:r>
            <a:r>
              <a:rPr lang="en-US" sz="1400" dirty="0" err="1" smtClean="0"/>
              <a:t>Litvinsev</a:t>
            </a:r>
            <a:r>
              <a:rPr lang="en-US" sz="1400" dirty="0" smtClean="0"/>
              <a:t>, Timur Perelmutov, Don </a:t>
            </a:r>
            <a:r>
              <a:rPr lang="en-US" sz="1400" dirty="0" err="1" smtClean="0"/>
              <a:t>Petravick</a:t>
            </a:r>
            <a:endParaRPr lang="en-US" sz="1400" dirty="0" smtClean="0"/>
          </a:p>
          <a:p>
            <a:pPr>
              <a:lnSpc>
                <a:spcPct val="65000"/>
              </a:lnSpc>
            </a:pPr>
            <a:r>
              <a:rPr lang="en-US" sz="1800" dirty="0" smtClean="0"/>
              <a:t>ICTP/EGRID</a:t>
            </a:r>
            <a:r>
              <a:rPr lang="en-US" sz="1800" dirty="0"/>
              <a:t>, </a:t>
            </a:r>
            <a:r>
              <a:rPr lang="en-US" sz="1800" dirty="0" smtClean="0"/>
              <a:t>Italy</a:t>
            </a:r>
          </a:p>
          <a:p>
            <a:pPr lvl="1">
              <a:lnSpc>
                <a:spcPct val="65000"/>
              </a:lnSpc>
            </a:pPr>
            <a:r>
              <a:rPr lang="en-US" sz="1400" dirty="0"/>
              <a:t>Ezio </a:t>
            </a:r>
            <a:r>
              <a:rPr lang="en-US" sz="1400" dirty="0" smtClean="0"/>
              <a:t>Corso</a:t>
            </a:r>
          </a:p>
          <a:p>
            <a:pPr>
              <a:lnSpc>
                <a:spcPct val="65000"/>
              </a:lnSpc>
            </a:pPr>
            <a:r>
              <a:rPr lang="en-US" sz="1800" dirty="0" smtClean="0"/>
              <a:t>INFN/CNAF, Italy</a:t>
            </a:r>
          </a:p>
          <a:p>
            <a:pPr lvl="1">
              <a:lnSpc>
                <a:spcPct val="65000"/>
              </a:lnSpc>
            </a:pPr>
            <a:r>
              <a:rPr lang="en-US" sz="1400" dirty="0" smtClean="0"/>
              <a:t>Alberto </a:t>
            </a:r>
            <a:r>
              <a:rPr lang="en-US" sz="1400" dirty="0" err="1" smtClean="0"/>
              <a:t>Forti</a:t>
            </a:r>
            <a:r>
              <a:rPr lang="en-US" sz="1400" dirty="0" smtClean="0"/>
              <a:t>, Luca Magnoni, Riccardo Zappi</a:t>
            </a:r>
          </a:p>
          <a:p>
            <a:pPr>
              <a:lnSpc>
                <a:spcPct val="65000"/>
              </a:lnSpc>
            </a:pPr>
            <a:r>
              <a:rPr lang="en-US" sz="1800" dirty="0" smtClean="0"/>
              <a:t>LAL/IN2P3/CNRS, </a:t>
            </a:r>
            <a:r>
              <a:rPr lang="en-US" sz="1800" dirty="0" err="1" smtClean="0"/>
              <a:t>Faculté</a:t>
            </a:r>
            <a:r>
              <a:rPr lang="en-US" sz="1800" dirty="0" smtClean="0"/>
              <a:t> des Sciences, </a:t>
            </a:r>
            <a:r>
              <a:rPr lang="en-US" sz="1800" dirty="0" err="1" smtClean="0"/>
              <a:t>Orsay</a:t>
            </a:r>
            <a:r>
              <a:rPr lang="en-US" sz="1800" dirty="0" smtClean="0"/>
              <a:t> </a:t>
            </a:r>
            <a:r>
              <a:rPr lang="en-US" sz="1800" dirty="0" err="1" smtClean="0"/>
              <a:t>Cedex</a:t>
            </a:r>
            <a:r>
              <a:rPr lang="en-US" sz="1800" dirty="0" smtClean="0"/>
              <a:t>, France</a:t>
            </a:r>
          </a:p>
          <a:p>
            <a:pPr lvl="1">
              <a:lnSpc>
                <a:spcPct val="65000"/>
              </a:lnSpc>
            </a:pPr>
            <a:r>
              <a:rPr lang="en-US" sz="1400" dirty="0" smtClean="0"/>
              <a:t>Gilbert Grosdidier</a:t>
            </a:r>
          </a:p>
          <a:p>
            <a:pPr>
              <a:lnSpc>
                <a:spcPct val="65000"/>
              </a:lnSpc>
            </a:pPr>
            <a:r>
              <a:rPr lang="en-US" sz="1800" dirty="0" smtClean="0"/>
              <a:t>Lawrence Berkeley National Laboratory, California, USA</a:t>
            </a:r>
          </a:p>
          <a:p>
            <a:pPr lvl="1">
              <a:lnSpc>
                <a:spcPct val="65000"/>
              </a:lnSpc>
            </a:pPr>
            <a:r>
              <a:rPr lang="en-US" sz="1400" dirty="0" smtClean="0"/>
              <a:t>Junmin Gu, Vijaya Natarajan, Arie Shoshani, Alex Sim</a:t>
            </a:r>
          </a:p>
          <a:p>
            <a:pPr>
              <a:lnSpc>
                <a:spcPct val="65000"/>
              </a:lnSpc>
            </a:pPr>
            <a:r>
              <a:rPr lang="en-US" sz="1800" dirty="0" smtClean="0"/>
              <a:t>Rutherford </a:t>
            </a:r>
            <a:r>
              <a:rPr lang="en-US" sz="1800" dirty="0"/>
              <a:t>Appleton Laboratory, </a:t>
            </a:r>
            <a:r>
              <a:rPr lang="en-US" sz="1800" dirty="0" err="1"/>
              <a:t>Oxfordshire</a:t>
            </a:r>
            <a:r>
              <a:rPr lang="en-US" sz="1800" dirty="0"/>
              <a:t>, </a:t>
            </a:r>
            <a:r>
              <a:rPr lang="en-US" sz="1800" dirty="0" smtClean="0"/>
              <a:t>England</a:t>
            </a:r>
          </a:p>
          <a:p>
            <a:pPr lvl="1">
              <a:lnSpc>
                <a:spcPct val="65000"/>
              </a:lnSpc>
            </a:pPr>
            <a:r>
              <a:rPr lang="en-US" sz="1400" dirty="0"/>
              <a:t>Shaun De </a:t>
            </a:r>
            <a:r>
              <a:rPr lang="en-US" sz="1400" dirty="0" smtClean="0"/>
              <a:t>Witt, Jens Jensen, Jiri </a:t>
            </a:r>
            <a:r>
              <a:rPr lang="en-US" sz="1400" dirty="0" err="1" smtClean="0"/>
              <a:t>Menjak</a:t>
            </a:r>
            <a:endParaRPr lang="en-US" sz="1400" dirty="0" smtClean="0"/>
          </a:p>
          <a:p>
            <a:pPr>
              <a:lnSpc>
                <a:spcPct val="65000"/>
              </a:lnSpc>
            </a:pPr>
            <a:r>
              <a:rPr lang="en-US" sz="1800" dirty="0" smtClean="0"/>
              <a:t>Thomas Jefferson National Accelerator Facility (TJNAF), Virginia, USA</a:t>
            </a:r>
          </a:p>
          <a:p>
            <a:pPr lvl="1">
              <a:lnSpc>
                <a:spcPct val="65000"/>
              </a:lnSpc>
            </a:pPr>
            <a:r>
              <a:rPr lang="en-US" sz="1400" dirty="0" smtClean="0"/>
              <a:t>Michael Haddox-Schatz, Bryan Hess, Andy Kowalski, Chip Watson</a:t>
            </a:r>
          </a:p>
          <a:p>
            <a:pPr>
              <a:lnSpc>
                <a:spcPct val="65000"/>
              </a:lnSpc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65000"/>
              </a:lnSpc>
              <a:buFontTx/>
              <a:buNone/>
            </a:pPr>
            <a:endParaRPr lang="en-US" sz="1400" dirty="0"/>
          </a:p>
          <a:p>
            <a:pPr>
              <a:lnSpc>
                <a:spcPct val="65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D:\Documents\WorkingOn\hpdc2007\lbl-2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5070342"/>
          </a:xfrm>
          <a:prstGeom prst="rect">
            <a:avLst/>
          </a:prstGeom>
          <a:noFill/>
        </p:spPr>
      </p:pic>
      <p:pic>
        <p:nvPicPr>
          <p:cNvPr id="203779" name="Picture 3" descr="D:\Documents\WorkingOn\hpdc2007\lbl-2-best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09650"/>
            <a:ext cx="8458200" cy="5314950"/>
          </a:xfrm>
          <a:prstGeom prst="rect">
            <a:avLst/>
          </a:prstGeom>
          <a:noFill/>
        </p:spPr>
      </p:pic>
      <p:pic>
        <p:nvPicPr>
          <p:cNvPr id="203780" name="Picture 4" descr="D:\Documents\WorkingOn\hpdc2007\lbl-2-dpm-sam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1"/>
            <a:ext cx="82296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SRM-Tester results</a:t>
            </a:r>
            <a:br>
              <a:rPr lang="en-US" dirty="0" smtClean="0"/>
            </a:br>
            <a:r>
              <a:rPr lang="en-US" dirty="0" smtClean="0"/>
              <a:t>SRM v2.2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SRM-Tester results</a:t>
            </a:r>
            <a:br>
              <a:rPr lang="en-US" sz="2800" dirty="0" smtClean="0"/>
            </a:br>
            <a:r>
              <a:rPr lang="en-US" sz="2800" dirty="0" smtClean="0"/>
              <a:t>SRM v2.2 collective view</a:t>
            </a:r>
            <a:endParaRPr lang="en-US" sz="2800" dirty="0"/>
          </a:p>
        </p:txBody>
      </p:sp>
      <p:pic>
        <p:nvPicPr>
          <p:cNvPr id="200706" name="Picture 2" descr="D:\Documents\WorkingOn\hpdc2007\lbl-2-dev-co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4191000" cy="5372100"/>
          </a:xfrm>
          <a:prstGeom prst="rect">
            <a:avLst/>
          </a:prstGeom>
          <a:noFill/>
        </p:spPr>
      </p:pic>
      <p:pic>
        <p:nvPicPr>
          <p:cNvPr id="200707" name="Picture 3" descr="D:\Documents\WorkingOn\hpdc2007\lbl-2-dev-coll-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4343399" cy="5029200"/>
          </a:xfrm>
          <a:prstGeom prst="rect">
            <a:avLst/>
          </a:prstGeom>
          <a:noFill/>
        </p:spPr>
      </p:pic>
      <p:sp>
        <p:nvSpPr>
          <p:cNvPr id="7" name="Right Brace 6"/>
          <p:cNvSpPr/>
          <p:nvPr/>
        </p:nvSpPr>
        <p:spPr bwMode="auto">
          <a:xfrm>
            <a:off x="4038600" y="990600"/>
            <a:ext cx="762000" cy="54864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SRM-Tester results</a:t>
            </a:r>
            <a:br>
              <a:rPr lang="en-US" sz="2800" dirty="0" smtClean="0"/>
            </a:br>
            <a:r>
              <a:rPr lang="en-US" sz="2800" dirty="0" smtClean="0"/>
              <a:t>SRM v2.2 functional view</a:t>
            </a:r>
            <a:endParaRPr lang="en-US" sz="2800" dirty="0"/>
          </a:p>
        </p:txBody>
      </p:sp>
      <p:pic>
        <p:nvPicPr>
          <p:cNvPr id="201730" name="Picture 2" descr="D:\Documents\WorkingOn\hpdc2007\lbl-2-dev-fu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267200" cy="5410200"/>
          </a:xfrm>
          <a:prstGeom prst="rect">
            <a:avLst/>
          </a:prstGeom>
          <a:noFill/>
        </p:spPr>
      </p:pic>
      <p:pic>
        <p:nvPicPr>
          <p:cNvPr id="201731" name="Picture 3" descr="D:\Documents\WorkingOn\hpdc2007\lbl-2-dev-func-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4419600" cy="5257800"/>
          </a:xfrm>
          <a:prstGeom prst="rect">
            <a:avLst/>
          </a:prstGeom>
          <a:noFill/>
        </p:spPr>
      </p:pic>
      <p:sp>
        <p:nvSpPr>
          <p:cNvPr id="6" name="Right Brace 5"/>
          <p:cNvSpPr/>
          <p:nvPr/>
        </p:nvSpPr>
        <p:spPr bwMode="auto">
          <a:xfrm>
            <a:off x="4267200" y="990600"/>
            <a:ext cx="533400" cy="54864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SRM-Tester results</a:t>
            </a:r>
            <a:br>
              <a:rPr lang="en-US" sz="2800" dirty="0" smtClean="0"/>
            </a:br>
            <a:r>
              <a:rPr lang="en-US" sz="2800" dirty="0" smtClean="0"/>
              <a:t>SRM v1.1</a:t>
            </a:r>
            <a:endParaRPr lang="en-US" sz="2800" dirty="0"/>
          </a:p>
        </p:txBody>
      </p:sp>
      <p:pic>
        <p:nvPicPr>
          <p:cNvPr id="202754" name="Picture 2" descr="D:\Documents\WorkingOn\hpdc2007\lbl-1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6438900" cy="3822700"/>
          </a:xfrm>
          <a:prstGeom prst="rect">
            <a:avLst/>
          </a:prstGeom>
          <a:noFill/>
        </p:spPr>
      </p:pic>
      <p:pic>
        <p:nvPicPr>
          <p:cNvPr id="202755" name="Picture 3" descr="D:\Documents\WorkingOn\hpdc2007\lbl-1-ufl-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76581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 basic tests results </a:t>
            </a:r>
            <a:endParaRPr lang="en-US" dirty="0"/>
          </a:p>
        </p:txBody>
      </p:sp>
      <p:pic>
        <p:nvPicPr>
          <p:cNvPr id="4" name="Picture 1032" descr="Basic_Mo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7641" y="1066800"/>
            <a:ext cx="74087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6320135"/>
            <a:ext cx="362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Courtesy: </a:t>
            </a:r>
            <a:r>
              <a:rPr lang="en-GB" dirty="0" smtClean="0"/>
              <a:t>https://twiki.cern.ch/twiki/bin/view/SRMDev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 use-case tests results</a:t>
            </a:r>
            <a:endParaRPr lang="en-US" dirty="0"/>
          </a:p>
        </p:txBody>
      </p:sp>
      <p:pic>
        <p:nvPicPr>
          <p:cNvPr id="204802" name="Picture 2" descr="D:\Documents\WorkingOn\hpdc2007\s2-usec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066800"/>
            <a:ext cx="8734425" cy="5219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6320135"/>
            <a:ext cx="362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Courtesy: </a:t>
            </a:r>
            <a:r>
              <a:rPr lang="en-GB" dirty="0" smtClean="0"/>
              <a:t>https://twiki.cern.ch/twiki/bin/view/SRMDev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 copy case tests</a:t>
            </a:r>
            <a:endParaRPr lang="en-US" dirty="0"/>
          </a:p>
        </p:txBody>
      </p:sp>
      <p:pic>
        <p:nvPicPr>
          <p:cNvPr id="205826" name="Picture 2" descr="D:\Documents\WorkingOn\hpdc2007\s2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93800"/>
            <a:ext cx="7404101" cy="490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6243935"/>
            <a:ext cx="362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Courtesy: </a:t>
            </a:r>
            <a:r>
              <a:rPr lang="en-GB" dirty="0" smtClean="0"/>
              <a:t>https://twiki.cern.ch/twiki/bin/view/SRMDev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324600" cy="944563"/>
          </a:xfrm>
        </p:spPr>
        <p:txBody>
          <a:bodyPr/>
          <a:lstStyle/>
          <a:p>
            <a:r>
              <a:rPr lang="en-US" dirty="0" smtClean="0"/>
              <a:t>Implementation Status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SRM </a:t>
            </a:r>
            <a:r>
              <a:rPr lang="en-US" dirty="0" smtClean="0"/>
              <a:t>v1.1</a:t>
            </a:r>
            <a:endParaRPr lang="en-US" dirty="0"/>
          </a:p>
          <a:p>
            <a:pPr lvl="2"/>
            <a:r>
              <a:rPr lang="en-US" dirty="0"/>
              <a:t>Most </a:t>
            </a:r>
            <a:r>
              <a:rPr lang="en-US" dirty="0" smtClean="0"/>
              <a:t>deployed SRMs </a:t>
            </a:r>
            <a:r>
              <a:rPr lang="en-US" dirty="0"/>
              <a:t>are compliant with the specification</a:t>
            </a:r>
          </a:p>
          <a:p>
            <a:pPr lvl="2"/>
            <a:r>
              <a:rPr lang="en-US" dirty="0" smtClean="0"/>
              <a:t>Incompatibility </a:t>
            </a:r>
            <a:r>
              <a:rPr lang="en-US" dirty="0"/>
              <a:t>mostly comes from the transfer protocols and the underlying storage configurations, not from interface incompatibility</a:t>
            </a:r>
          </a:p>
          <a:p>
            <a:pPr lvl="3"/>
            <a:r>
              <a:rPr lang="en-US" dirty="0"/>
              <a:t>Information service to advertise capabilities of individual SRMs would help</a:t>
            </a:r>
          </a:p>
          <a:p>
            <a:r>
              <a:rPr lang="en-US" dirty="0"/>
              <a:t>SRM </a:t>
            </a:r>
            <a:r>
              <a:rPr lang="en-US" dirty="0" smtClean="0"/>
              <a:t>v2.2</a:t>
            </a:r>
            <a:endParaRPr lang="en-US" dirty="0"/>
          </a:p>
          <a:p>
            <a:pPr lvl="2"/>
            <a:r>
              <a:rPr lang="en-US" dirty="0" smtClean="0"/>
              <a:t>Implementations in pre-production environment</a:t>
            </a:r>
            <a:endParaRPr lang="en-US" dirty="0"/>
          </a:p>
          <a:p>
            <a:pPr lvl="2"/>
            <a:r>
              <a:rPr lang="en-US" dirty="0" smtClean="0"/>
              <a:t>Testing continues…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Storage Resource Management – essential for Grid</a:t>
            </a:r>
          </a:p>
          <a:p>
            <a:r>
              <a:rPr lang="en-US" sz="2000" dirty="0" smtClean="0"/>
              <a:t>Multiple SRM implementations interoperate based on same specification</a:t>
            </a:r>
            <a:endParaRPr lang="en-US" sz="2000" dirty="0"/>
          </a:p>
          <a:p>
            <a:pPr lvl="1"/>
            <a:r>
              <a:rPr lang="en-US" sz="1800" dirty="0"/>
              <a:t>Permit special purpose implementations for unique </a:t>
            </a:r>
            <a:r>
              <a:rPr lang="en-US" sz="1800" dirty="0" smtClean="0"/>
              <a:t>storage systems</a:t>
            </a:r>
            <a:endParaRPr lang="en-US" sz="1800" dirty="0"/>
          </a:p>
          <a:p>
            <a:pPr lvl="1"/>
            <a:r>
              <a:rPr lang="en-US" sz="1800" dirty="0"/>
              <a:t>Permits interchanging one SRM product by another</a:t>
            </a:r>
          </a:p>
          <a:p>
            <a:r>
              <a:rPr lang="en-US" sz="2000" dirty="0"/>
              <a:t>SRM implementations exist and </a:t>
            </a:r>
            <a:r>
              <a:rPr lang="en-US" sz="2000" dirty="0" smtClean="0"/>
              <a:t>in </a:t>
            </a:r>
            <a:r>
              <a:rPr lang="en-US" sz="2000" dirty="0"/>
              <a:t>production use</a:t>
            </a:r>
          </a:p>
          <a:p>
            <a:pPr lvl="1"/>
            <a:r>
              <a:rPr lang="en-US" sz="1800" dirty="0" smtClean="0"/>
              <a:t>Open Science Grid</a:t>
            </a:r>
          </a:p>
          <a:p>
            <a:pPr lvl="1"/>
            <a:r>
              <a:rPr lang="en-US" sz="1800" dirty="0" smtClean="0"/>
              <a:t>LCG/EGEE</a:t>
            </a:r>
            <a:endParaRPr lang="en-US" sz="1800" dirty="0"/>
          </a:p>
          <a:p>
            <a:pPr lvl="1"/>
            <a:r>
              <a:rPr lang="en-US" sz="1800" dirty="0"/>
              <a:t>Earth System Grid</a:t>
            </a:r>
          </a:p>
          <a:p>
            <a:pPr lvl="1"/>
            <a:r>
              <a:rPr lang="en-US" sz="1800" dirty="0"/>
              <a:t>More coming </a:t>
            </a:r>
            <a:r>
              <a:rPr lang="en-US" sz="1800" dirty="0" smtClean="0"/>
              <a:t>…</a:t>
            </a:r>
          </a:p>
          <a:p>
            <a:r>
              <a:rPr lang="en-US" sz="2000" dirty="0" smtClean="0"/>
              <a:t>Testing new version implementations in pre-production environment is essential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Documents and Support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SRM </a:t>
            </a:r>
            <a:r>
              <a:rPr lang="en-US" sz="2400" dirty="0"/>
              <a:t>Collaboration and SRM Specifications</a:t>
            </a:r>
          </a:p>
          <a:p>
            <a:pPr lvl="1"/>
            <a:r>
              <a:rPr lang="en-US" sz="2000" dirty="0"/>
              <a:t>http://sdm.lbl.gov/srm-wg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SRM Test Results</a:t>
            </a:r>
          </a:p>
          <a:p>
            <a:pPr lvl="1"/>
            <a:r>
              <a:rPr lang="en-US" sz="2000" dirty="0" smtClean="0"/>
              <a:t>SRM-Tester at LBNL: http://datagrid.lbl.gov</a:t>
            </a:r>
          </a:p>
          <a:p>
            <a:pPr lvl="1"/>
            <a:r>
              <a:rPr lang="en-US" sz="2000" smtClean="0"/>
              <a:t>S2 at </a:t>
            </a:r>
            <a:r>
              <a:rPr lang="en-US" sz="2000" dirty="0" smtClean="0"/>
              <a:t>CERN https://twiki.cern.ch/twiki/bin/view/SRMDev</a:t>
            </a:r>
          </a:p>
          <a:p>
            <a:pPr lvl="1"/>
            <a:endParaRPr lang="en-US" sz="2000" dirty="0"/>
          </a:p>
          <a:p>
            <a:r>
              <a:rPr lang="en-US" sz="2400" dirty="0"/>
              <a:t>Contact and support : </a:t>
            </a:r>
            <a:r>
              <a:rPr lang="en-US" sz="2400" dirty="0" smtClean="0"/>
              <a:t>srm@lbl.gov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 Storage Resource Managers (SRMs) are middleware components</a:t>
            </a:r>
          </a:p>
          <a:p>
            <a:pPr lvl="1">
              <a:lnSpc>
                <a:spcPct val="75000"/>
              </a:lnSpc>
            </a:pPr>
            <a:r>
              <a:rPr lang="en-US" sz="1800" dirty="0" smtClean="0"/>
              <a:t>whose function is to provide dynamic space allocation and file management on shared storage components on the Grid</a:t>
            </a:r>
          </a:p>
          <a:p>
            <a:pPr lvl="1">
              <a:lnSpc>
                <a:spcPct val="75000"/>
              </a:lnSpc>
            </a:pPr>
            <a:r>
              <a:rPr lang="en-US" sz="1800" dirty="0" smtClean="0"/>
              <a:t>Different implementations for underlying storage systems based on the SRM specification</a:t>
            </a:r>
          </a:p>
          <a:p>
            <a:pPr>
              <a:lnSpc>
                <a:spcPct val="75000"/>
              </a:lnSpc>
            </a:pPr>
            <a:r>
              <a:rPr lang="en-US" sz="2000" dirty="0" smtClean="0"/>
              <a:t>SRMs in the data grid</a:t>
            </a:r>
          </a:p>
          <a:p>
            <a:pPr lvl="1">
              <a:lnSpc>
                <a:spcPct val="75000"/>
              </a:lnSpc>
            </a:pPr>
            <a:r>
              <a:rPr lang="en-US" sz="1600" dirty="0" smtClean="0"/>
              <a:t>Shared storage space allocation &amp; reservation</a:t>
            </a:r>
          </a:p>
          <a:p>
            <a:pPr lvl="2">
              <a:lnSpc>
                <a:spcPct val="75000"/>
              </a:lnSpc>
            </a:pPr>
            <a:r>
              <a:rPr lang="en-US" sz="1200" dirty="0" smtClean="0"/>
              <a:t>important for data intensive applications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Get/put files from/into spaces</a:t>
            </a:r>
          </a:p>
          <a:p>
            <a:pPr lvl="2">
              <a:lnSpc>
                <a:spcPct val="125000"/>
              </a:lnSpc>
            </a:pPr>
            <a:r>
              <a:rPr lang="en-US" sz="1200" dirty="0" smtClean="0"/>
              <a:t>archived files on mass storage systems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File transfers from/to remote sites, file replication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Negotiate transfer protocols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File and space management with lifetime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support non-blocking (asynchronous) requests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Directory management </a:t>
            </a:r>
          </a:p>
          <a:p>
            <a:pPr lvl="1">
              <a:lnSpc>
                <a:spcPct val="125000"/>
              </a:lnSpc>
            </a:pPr>
            <a:r>
              <a:rPr lang="en-US" sz="1600" dirty="0" smtClean="0"/>
              <a:t>Interoperate with other SRMs</a:t>
            </a:r>
          </a:p>
          <a:p>
            <a:pPr lvl="1">
              <a:lnSpc>
                <a:spcPct val="75000"/>
              </a:lnSpc>
            </a:pPr>
            <a:endParaRPr lang="en-US" sz="1100" dirty="0" smtClean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is SRM?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6</a:t>
            </a:r>
            <a:r>
              <a:rPr lang="en-US" sz="2000" dirty="0" smtClean="0"/>
              <a:t> </a:t>
            </a:r>
            <a:r>
              <a:rPr lang="en-US" sz="2000" dirty="0"/>
              <a:t>year of Storage Resource (SRM) Management activity</a:t>
            </a:r>
          </a:p>
          <a:p>
            <a:r>
              <a:rPr lang="en-US" sz="2000" dirty="0"/>
              <a:t>Experience with system implementations v.1.x - 2001</a:t>
            </a:r>
          </a:p>
          <a:p>
            <a:pPr lvl="1"/>
            <a:r>
              <a:rPr lang="en-US" sz="1800" dirty="0"/>
              <a:t>MSS: HPSS (LBNL, ORNL, BNL), </a:t>
            </a:r>
            <a:r>
              <a:rPr lang="en-US" sz="1800" dirty="0" err="1"/>
              <a:t>Enstore</a:t>
            </a:r>
            <a:r>
              <a:rPr lang="en-US" sz="1800" dirty="0"/>
              <a:t> (Fermi), </a:t>
            </a:r>
            <a:r>
              <a:rPr lang="en-US" sz="1800" dirty="0" err="1"/>
              <a:t>JasMINE</a:t>
            </a:r>
            <a:r>
              <a:rPr lang="en-US" sz="1800" dirty="0"/>
              <a:t> (</a:t>
            </a:r>
            <a:r>
              <a:rPr lang="en-US" sz="1800" dirty="0" err="1"/>
              <a:t>Jlab</a:t>
            </a:r>
            <a:r>
              <a:rPr lang="en-US" sz="1800" dirty="0"/>
              <a:t>), Castor (CERN), MSS (NCAR), SE (RAL) …</a:t>
            </a:r>
          </a:p>
          <a:p>
            <a:pPr lvl="1"/>
            <a:r>
              <a:rPr lang="en-US" sz="1800" dirty="0"/>
              <a:t>Disk systems: DRM(LBNL), </a:t>
            </a:r>
            <a:r>
              <a:rPr lang="en-US" sz="1800" dirty="0" err="1" smtClean="0"/>
              <a:t>dCache</a:t>
            </a:r>
            <a:r>
              <a:rPr lang="en-US" sz="1800" dirty="0" smtClean="0"/>
              <a:t>(Fermi</a:t>
            </a:r>
            <a:r>
              <a:rPr lang="en-US" sz="1800" dirty="0"/>
              <a:t>), </a:t>
            </a:r>
            <a:r>
              <a:rPr lang="en-US" sz="1800" dirty="0" smtClean="0"/>
              <a:t>DPM(CERN), </a:t>
            </a:r>
            <a:r>
              <a:rPr lang="en-US" sz="1800" dirty="0" err="1" smtClean="0"/>
              <a:t>jSRM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Jlab</a:t>
            </a:r>
            <a:r>
              <a:rPr lang="en-US" sz="1800" dirty="0"/>
              <a:t>), …</a:t>
            </a:r>
          </a:p>
          <a:p>
            <a:r>
              <a:rPr lang="en-US" sz="2000" dirty="0"/>
              <a:t>SRM </a:t>
            </a:r>
            <a:r>
              <a:rPr lang="en-US" sz="2000" dirty="0" smtClean="0"/>
              <a:t>v2.1 </a:t>
            </a:r>
            <a:r>
              <a:rPr lang="en-US" sz="2000" dirty="0"/>
              <a:t>spec was finalized </a:t>
            </a:r>
            <a:r>
              <a:rPr lang="en-US" sz="2000" dirty="0" smtClean="0"/>
              <a:t>– </a:t>
            </a:r>
            <a:r>
              <a:rPr lang="en-US" sz="2000" dirty="0"/>
              <a:t>2003</a:t>
            </a:r>
          </a:p>
          <a:p>
            <a:r>
              <a:rPr lang="en-US" sz="2000" dirty="0" smtClean="0"/>
              <a:t>GSM</a:t>
            </a:r>
            <a:r>
              <a:rPr lang="en-US" sz="2000" dirty="0"/>
              <a:t>: </a:t>
            </a:r>
            <a:r>
              <a:rPr lang="en-US" sz="2000" dirty="0" smtClean="0"/>
              <a:t>OGF-BOF </a:t>
            </a:r>
            <a:r>
              <a:rPr lang="en-US" sz="2000" dirty="0"/>
              <a:t>at GGF8 </a:t>
            </a:r>
            <a:r>
              <a:rPr lang="en-US" sz="2000" dirty="0" smtClean="0"/>
              <a:t>- June 2003</a:t>
            </a:r>
            <a:endParaRPr lang="en-US" sz="2000" dirty="0"/>
          </a:p>
          <a:p>
            <a:r>
              <a:rPr lang="en-US" sz="2000" dirty="0" smtClean="0"/>
              <a:t>SRM v2.2 spec was finalized – May 2006</a:t>
            </a:r>
          </a:p>
          <a:p>
            <a:r>
              <a:rPr lang="en-US" sz="2000" dirty="0" smtClean="0"/>
              <a:t>Last </a:t>
            </a:r>
            <a:r>
              <a:rPr lang="en-US" sz="2000" dirty="0"/>
              <a:t>SRM collaboration meeting – Sept. </a:t>
            </a:r>
            <a:r>
              <a:rPr lang="en-US" sz="2000" dirty="0" smtClean="0"/>
              <a:t>2006</a:t>
            </a:r>
            <a:endParaRPr lang="en-US" sz="2000" dirty="0"/>
          </a:p>
          <a:p>
            <a:r>
              <a:rPr lang="en-US" sz="2000" dirty="0" smtClean="0"/>
              <a:t>SRM </a:t>
            </a:r>
            <a:r>
              <a:rPr lang="en-US" sz="2000" dirty="0"/>
              <a:t>v3.0 spec </a:t>
            </a:r>
            <a:r>
              <a:rPr lang="en-US" sz="2000" dirty="0" smtClean="0"/>
              <a:t>being discussed - 2007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SRMs 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r>
              <a:rPr lang="en-US" sz="2000" dirty="0" smtClean="0"/>
              <a:t>Europe : LCG/EGEE</a:t>
            </a:r>
          </a:p>
          <a:p>
            <a:pPr lvl="1"/>
            <a:r>
              <a:rPr lang="en-US" sz="1800" dirty="0" smtClean="0"/>
              <a:t>177+ deployments, managing more than 10PB</a:t>
            </a:r>
          </a:p>
          <a:p>
            <a:pPr lvl="2"/>
            <a:r>
              <a:rPr lang="en-US" sz="1600" dirty="0" smtClean="0"/>
              <a:t>116 DPM/SRM</a:t>
            </a:r>
          </a:p>
          <a:p>
            <a:pPr lvl="2"/>
            <a:r>
              <a:rPr lang="en-US" sz="1600" dirty="0" smtClean="0"/>
              <a:t>54 </a:t>
            </a:r>
            <a:r>
              <a:rPr lang="en-US" sz="1600" dirty="0" err="1" smtClean="0"/>
              <a:t>dCache</a:t>
            </a:r>
            <a:r>
              <a:rPr lang="en-US" sz="1600" dirty="0" smtClean="0"/>
              <a:t>/SRM</a:t>
            </a:r>
          </a:p>
          <a:p>
            <a:pPr lvl="2"/>
            <a:r>
              <a:rPr lang="en-US" sz="1600" dirty="0" smtClean="0"/>
              <a:t>7 CASTOR/SRM at CERN, CNAF, PIC, RAL, </a:t>
            </a:r>
            <a:r>
              <a:rPr lang="en-US" sz="1600" dirty="0" err="1" smtClean="0"/>
              <a:t>Sinica</a:t>
            </a:r>
            <a:endParaRPr lang="en-US" sz="1600" dirty="0" smtClean="0"/>
          </a:p>
          <a:p>
            <a:pPr lvl="2"/>
            <a:r>
              <a:rPr lang="en-US" sz="1600" dirty="0" err="1" smtClean="0"/>
              <a:t>StoRM</a:t>
            </a:r>
            <a:r>
              <a:rPr lang="en-US" sz="1600" dirty="0" smtClean="0"/>
              <a:t> at ICTP/EGRID, INFN/CNAF</a:t>
            </a:r>
          </a:p>
          <a:p>
            <a:r>
              <a:rPr lang="en-US" sz="2000" dirty="0" smtClean="0"/>
              <a:t>US</a:t>
            </a:r>
          </a:p>
          <a:p>
            <a:pPr lvl="1"/>
            <a:r>
              <a:rPr lang="en-US" sz="1800" dirty="0" smtClean="0"/>
              <a:t>OSG</a:t>
            </a:r>
          </a:p>
          <a:p>
            <a:pPr lvl="2"/>
            <a:r>
              <a:rPr lang="en-US" sz="1600" dirty="0" err="1" smtClean="0"/>
              <a:t>dCache</a:t>
            </a:r>
            <a:r>
              <a:rPr lang="en-US" sz="1600" dirty="0" smtClean="0"/>
              <a:t>/SRM from FNAL</a:t>
            </a:r>
          </a:p>
          <a:p>
            <a:pPr lvl="2"/>
            <a:r>
              <a:rPr lang="en-US" sz="1600" dirty="0" err="1" smtClean="0"/>
              <a:t>BeStMan</a:t>
            </a:r>
            <a:r>
              <a:rPr lang="en-US" sz="1600" dirty="0" smtClean="0"/>
              <a:t>/SRM from LBNL</a:t>
            </a:r>
          </a:p>
          <a:p>
            <a:pPr lvl="1"/>
            <a:r>
              <a:rPr lang="en-US" sz="1800" dirty="0" smtClean="0"/>
              <a:t>ESG</a:t>
            </a:r>
          </a:p>
          <a:p>
            <a:pPr lvl="2"/>
            <a:r>
              <a:rPr lang="en-US" sz="1600" dirty="0" smtClean="0"/>
              <a:t>DRM/SRM, HRM/SRM at LANL, LBNL, LLNL, NCAR, ORNL</a:t>
            </a:r>
          </a:p>
          <a:p>
            <a:pPr lvl="1"/>
            <a:r>
              <a:rPr lang="en-US" sz="1800" dirty="0" smtClean="0"/>
              <a:t>Others</a:t>
            </a:r>
          </a:p>
          <a:p>
            <a:pPr lvl="2"/>
            <a:r>
              <a:rPr lang="en-US" sz="1600" dirty="0" err="1" smtClean="0"/>
              <a:t>JASMine</a:t>
            </a:r>
            <a:r>
              <a:rPr lang="en-US" sz="1600" dirty="0" smtClean="0"/>
              <a:t>/SRM from TJNAF</a:t>
            </a:r>
          </a:p>
          <a:p>
            <a:pPr lvl="2"/>
            <a:r>
              <a:rPr lang="en-US" sz="1600" dirty="0" smtClean="0"/>
              <a:t>L-Store/SRM from Vanderbilt Univ.</a:t>
            </a:r>
          </a:p>
          <a:p>
            <a:pPr lvl="2"/>
            <a:r>
              <a:rPr lang="en-US" sz="1600" dirty="0" smtClean="0"/>
              <a:t>DRM/SRM adaptation on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file system at Texas Tech</a:t>
            </a:r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6037"/>
            <a:ext cx="6629400" cy="944563"/>
          </a:xfrm>
        </p:spPr>
        <p:txBody>
          <a:bodyPr/>
          <a:lstStyle/>
          <a:p>
            <a:r>
              <a:rPr lang="en-US" sz="2400" dirty="0" smtClean="0"/>
              <a:t>Examples for SRMs from LBNL</a:t>
            </a:r>
            <a:br>
              <a:rPr lang="en-US" sz="2400" dirty="0" smtClean="0"/>
            </a:br>
            <a:r>
              <a:rPr lang="en-US" sz="2400" dirty="0" smtClean="0"/>
              <a:t>in Production Grids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System Grid</a:t>
            </a:r>
          </a:p>
          <a:p>
            <a:pPr lvl="1"/>
            <a:r>
              <a:rPr lang="en-US" dirty="0" smtClean="0"/>
              <a:t>Uses SRM/DRM at multiple sites</a:t>
            </a:r>
          </a:p>
          <a:p>
            <a:pPr lvl="1"/>
            <a:r>
              <a:rPr lang="en-US" dirty="0" smtClean="0"/>
              <a:t>Uses SRM/HRM for HPSS</a:t>
            </a:r>
          </a:p>
          <a:p>
            <a:pPr lvl="1"/>
            <a:r>
              <a:rPr lang="en-US" dirty="0" smtClean="0"/>
              <a:t>Uses an adaptation of SRM/HRM for NCAR’s MSS</a:t>
            </a:r>
          </a:p>
          <a:p>
            <a:r>
              <a:rPr lang="en-US" dirty="0" smtClean="0"/>
              <a:t>HENP STAR experiment</a:t>
            </a:r>
          </a:p>
          <a:p>
            <a:pPr lvl="1"/>
            <a:r>
              <a:rPr lang="en-US" dirty="0" smtClean="0"/>
              <a:t>Uses SRM/DRM on clusters</a:t>
            </a:r>
          </a:p>
          <a:p>
            <a:pPr lvl="1"/>
            <a:r>
              <a:rPr lang="en-US" dirty="0" smtClean="0"/>
              <a:t>Uses SRM/HRM for HPSS access at BNL and NERSC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DataMover</a:t>
            </a:r>
            <a:r>
              <a:rPr lang="en-US" dirty="0" smtClean="0"/>
              <a:t> for production-level robust file streaming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System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r>
              <a:rPr lang="en-US" sz="2000" dirty="0" smtClean="0"/>
              <a:t>Main ESG portal</a:t>
            </a:r>
          </a:p>
          <a:p>
            <a:pPr lvl="1"/>
            <a:r>
              <a:rPr lang="en-US" sz="1800" dirty="0" smtClean="0"/>
              <a:t>148.53 TB of data at four locations</a:t>
            </a:r>
          </a:p>
          <a:p>
            <a:pPr lvl="2"/>
            <a:r>
              <a:rPr lang="en-US" sz="1600" dirty="0" smtClean="0"/>
              <a:t>965,551 files</a:t>
            </a:r>
          </a:p>
          <a:p>
            <a:pPr lvl="2"/>
            <a:r>
              <a:rPr lang="en-US" sz="1600" dirty="0" smtClean="0"/>
              <a:t>Includes the past 7 years of joint DOE/NSF climate modeling experiments</a:t>
            </a:r>
          </a:p>
          <a:p>
            <a:pPr lvl="1"/>
            <a:r>
              <a:rPr lang="en-US" sz="1800" dirty="0" smtClean="0"/>
              <a:t>4713 registered users</a:t>
            </a:r>
          </a:p>
          <a:p>
            <a:pPr lvl="2"/>
            <a:r>
              <a:rPr lang="en-US" sz="1600" dirty="0" smtClean="0"/>
              <a:t>Downloads to date: 31TB/99,938 files</a:t>
            </a:r>
          </a:p>
          <a:p>
            <a:r>
              <a:rPr lang="en-US" sz="2000" dirty="0" smtClean="0"/>
              <a:t>IPCC AR4 ESG portal</a:t>
            </a:r>
          </a:p>
          <a:p>
            <a:pPr lvl="1"/>
            <a:r>
              <a:rPr lang="en-US" sz="1800" dirty="0" smtClean="0"/>
              <a:t>28 TB of data at one location</a:t>
            </a:r>
          </a:p>
          <a:p>
            <a:pPr lvl="2"/>
            <a:r>
              <a:rPr lang="en-US" sz="1600" dirty="0" smtClean="0"/>
              <a:t>68,400 files</a:t>
            </a:r>
          </a:p>
          <a:p>
            <a:pPr lvl="2"/>
            <a:r>
              <a:rPr lang="en-US" sz="1600" dirty="0" smtClean="0"/>
              <a:t>Model data from 11 countries</a:t>
            </a:r>
          </a:p>
          <a:p>
            <a:pPr lvl="2"/>
            <a:r>
              <a:rPr lang="en-US" sz="1600" dirty="0" smtClean="0"/>
              <a:t>Generated by a modeling campaign coordinated by the Intergovernmental Panel on Climate Change (IPCC)</a:t>
            </a:r>
          </a:p>
          <a:p>
            <a:pPr lvl="1"/>
            <a:r>
              <a:rPr lang="en-US" sz="1800" dirty="0" smtClean="0"/>
              <a:t>818 registered analysis projects</a:t>
            </a:r>
          </a:p>
          <a:p>
            <a:pPr lvl="2"/>
            <a:r>
              <a:rPr lang="en-US" sz="1800" dirty="0" smtClean="0"/>
              <a:t>Downloads to date: 123TB/543,500 files, 300 GB/day on average</a:t>
            </a:r>
            <a:endParaRPr lang="en-US" sz="1400" dirty="0" smtClean="0"/>
          </a:p>
        </p:txBody>
      </p:sp>
      <p:pic>
        <p:nvPicPr>
          <p:cNvPr id="5" name="Picture 757" descr="esg-users-world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362200"/>
            <a:ext cx="2971800" cy="1523134"/>
          </a:xfrm>
          <a:prstGeom prst="rect">
            <a:avLst/>
          </a:prstGeom>
          <a:noFill/>
        </p:spPr>
      </p:pic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762000" y="4724400"/>
          <a:ext cx="7620000" cy="1905000"/>
        </p:xfrm>
        <a:graphic>
          <a:graphicData uri="http://schemas.openxmlformats.org/presentationml/2006/ole">
            <p:oleObj spid="_x0000_s165891" name="Worksheet" r:id="rId4" imgW="8674608" imgH="5931408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886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Courtesy: </a:t>
            </a:r>
            <a:r>
              <a:rPr lang="en-GB" dirty="0" smtClean="0"/>
              <a:t>http://www.earthsystemgrid.org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447800" y="28575"/>
            <a:ext cx="67818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algn="ctr" defTabSz="82550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Where is SRM in ESG?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85800" y="28575"/>
            <a:ext cx="75819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defTabSz="825500"/>
            <a:r>
              <a:rPr 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2000" b="1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0167" name="AutoShape 7"/>
          <p:cNvSpPr>
            <a:spLocks noChangeAspect="1" noChangeArrowheads="1"/>
          </p:cNvSpPr>
          <p:nvPr/>
        </p:nvSpPr>
        <p:spPr bwMode="auto">
          <a:xfrm>
            <a:off x="1219200" y="5473700"/>
            <a:ext cx="19050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MCS Metadata 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</a:rPr>
              <a:t>Cataloguing Services</a:t>
            </a:r>
          </a:p>
        </p:txBody>
      </p:sp>
      <p:sp>
        <p:nvSpPr>
          <p:cNvPr id="220168" name="AutoShape 8"/>
          <p:cNvSpPr>
            <a:spLocks noChangeAspect="1" noChangeArrowheads="1"/>
          </p:cNvSpPr>
          <p:nvPr/>
        </p:nvSpPr>
        <p:spPr bwMode="auto">
          <a:xfrm>
            <a:off x="1219200" y="5778500"/>
            <a:ext cx="19050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RLS Replica 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</a:rPr>
              <a:t>Location Services</a:t>
            </a:r>
          </a:p>
        </p:txBody>
      </p:sp>
      <p:sp>
        <p:nvSpPr>
          <p:cNvPr id="220171" name="AutoShape 11"/>
          <p:cNvSpPr>
            <a:spLocks noChangeAspect="1" noChangeArrowheads="1"/>
          </p:cNvSpPr>
          <p:nvPr/>
        </p:nvSpPr>
        <p:spPr bwMode="auto">
          <a:xfrm>
            <a:off x="5467350" y="4152900"/>
            <a:ext cx="592137" cy="2857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MyProxy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2" name="AutoShape 22"/>
          <p:cNvSpPr>
            <a:spLocks noChangeArrowheads="1"/>
          </p:cNvSpPr>
          <p:nvPr/>
        </p:nvSpPr>
        <p:spPr bwMode="auto">
          <a:xfrm>
            <a:off x="4459287" y="5715000"/>
            <a:ext cx="762000" cy="609600"/>
          </a:xfrm>
          <a:prstGeom prst="flowChartMagneticTap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MSS</a:t>
            </a:r>
          </a:p>
          <a:p>
            <a:pPr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Mass </a:t>
            </a:r>
          </a:p>
          <a:p>
            <a:pPr eaLnBrk="1" hangingPunct="1"/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Torage</a:t>
            </a:r>
            <a:endParaRPr lang="en-US" sz="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System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3" name="AutoShape 23"/>
          <p:cNvSpPr>
            <a:spLocks noChangeArrowheads="1"/>
          </p:cNvSpPr>
          <p:nvPr/>
        </p:nvSpPr>
        <p:spPr bwMode="auto">
          <a:xfrm>
            <a:off x="5373687" y="5867400"/>
            <a:ext cx="757238" cy="444500"/>
          </a:xfrm>
          <a:prstGeom prst="flowChartMagneticDisk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00" b="1" dirty="0" smtClean="0">
                <a:solidFill>
                  <a:schemeClr val="tx1"/>
                </a:solidFill>
                <a:latin typeface="Helvetica" pitchFamily="34" charset="0"/>
              </a:rPr>
              <a:t>DISK</a:t>
            </a:r>
            <a:endParaRPr lang="en-US" sz="7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4" name="AutoShape 24"/>
          <p:cNvSpPr>
            <a:spLocks noChangeArrowheads="1"/>
          </p:cNvSpPr>
          <p:nvPr/>
        </p:nvSpPr>
        <p:spPr bwMode="auto">
          <a:xfrm>
            <a:off x="1057275" y="2057400"/>
            <a:ext cx="695325" cy="457200"/>
          </a:xfrm>
          <a:prstGeom prst="flowChartMagneticDisk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00" b="1" dirty="0" smtClean="0">
                <a:solidFill>
                  <a:schemeClr val="tx1"/>
                </a:solidFill>
                <a:latin typeface="Helvetica" pitchFamily="34" charset="0"/>
              </a:rPr>
              <a:t>DISK</a:t>
            </a:r>
            <a:endParaRPr lang="en-US" sz="7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5" name="AutoShape 25"/>
          <p:cNvSpPr>
            <a:spLocks noChangeArrowheads="1"/>
          </p:cNvSpPr>
          <p:nvPr/>
        </p:nvSpPr>
        <p:spPr bwMode="auto">
          <a:xfrm>
            <a:off x="1828801" y="1981200"/>
            <a:ext cx="738188" cy="533400"/>
          </a:xfrm>
          <a:prstGeom prst="flowChartMagneticTape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HPSS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6" name="AutoShape 26"/>
          <p:cNvSpPr>
            <a:spLocks noChangeArrowheads="1"/>
          </p:cNvSpPr>
          <p:nvPr/>
        </p:nvSpPr>
        <p:spPr bwMode="auto">
          <a:xfrm>
            <a:off x="7848599" y="4394200"/>
            <a:ext cx="695325" cy="482600"/>
          </a:xfrm>
          <a:prstGeom prst="flowChartMagneticDisk">
            <a:avLst/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DISK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7" name="AutoShape 27"/>
          <p:cNvSpPr>
            <a:spLocks noChangeArrowheads="1"/>
          </p:cNvSpPr>
          <p:nvPr/>
        </p:nvSpPr>
        <p:spPr bwMode="auto">
          <a:xfrm>
            <a:off x="7045325" y="4419600"/>
            <a:ext cx="650875" cy="482600"/>
          </a:xfrm>
          <a:prstGeom prst="flowChartMagneticTap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HPSS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189" name="AutoShape 29"/>
          <p:cNvSpPr>
            <a:spLocks noChangeAspect="1" noChangeArrowheads="1"/>
          </p:cNvSpPr>
          <p:nvPr/>
        </p:nvSpPr>
        <p:spPr bwMode="auto">
          <a:xfrm>
            <a:off x="1187450" y="4521200"/>
            <a:ext cx="855663" cy="50800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700" b="1">
                <a:solidFill>
                  <a:srgbClr val="FFCC00"/>
                </a:solidFill>
                <a:latin typeface="Helvetica" pitchFamily="34" charset="0"/>
              </a:rPr>
              <a:t>DRM</a:t>
            </a:r>
          </a:p>
          <a:p>
            <a:r>
              <a:rPr lang="en-US" sz="700" b="1">
                <a:solidFill>
                  <a:srgbClr val="FFCC00"/>
                </a:solidFill>
                <a:latin typeface="Helvetica" pitchFamily="34" charset="0"/>
              </a:rPr>
              <a:t>Storage Resource </a:t>
            </a:r>
          </a:p>
          <a:p>
            <a:r>
              <a:rPr lang="en-US" sz="700" b="1">
                <a:solidFill>
                  <a:srgbClr val="FFCC00"/>
                </a:solidFill>
                <a:latin typeface="Helvetica" pitchFamily="34" charset="0"/>
              </a:rPr>
              <a:t>Management</a:t>
            </a:r>
          </a:p>
        </p:txBody>
      </p:sp>
      <p:cxnSp>
        <p:nvCxnSpPr>
          <p:cNvPr id="220190" name="AutoShape 30"/>
          <p:cNvCxnSpPr>
            <a:cxnSpLocks noChangeShapeType="1"/>
            <a:endCxn id="220189" idx="1"/>
          </p:cNvCxnSpPr>
          <p:nvPr/>
        </p:nvCxnSpPr>
        <p:spPr bwMode="auto">
          <a:xfrm flipH="1">
            <a:off x="1187450" y="4140200"/>
            <a:ext cx="328613" cy="635000"/>
          </a:xfrm>
          <a:prstGeom prst="bentConnector5">
            <a:avLst>
              <a:gd name="adj1" fmla="val -40676"/>
              <a:gd name="adj2" fmla="val 45000"/>
              <a:gd name="adj3" fmla="val 1225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20191" name="AutoShape 31"/>
          <p:cNvSpPr>
            <a:spLocks noChangeAspect="1" noChangeArrowheads="1"/>
          </p:cNvSpPr>
          <p:nvPr/>
        </p:nvSpPr>
        <p:spPr bwMode="auto">
          <a:xfrm>
            <a:off x="1120775" y="2755900"/>
            <a:ext cx="985838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>
                <a:solidFill>
                  <a:srgbClr val="FFCC00"/>
                </a:solidFill>
                <a:latin typeface="Helvetica" pitchFamily="34" charset="0"/>
              </a:rPr>
              <a:t>HRM</a:t>
            </a:r>
          </a:p>
          <a:p>
            <a:r>
              <a:rPr lang="en-US" sz="800" b="1" dirty="0">
                <a:solidFill>
                  <a:srgbClr val="FFCC00"/>
                </a:solidFill>
                <a:latin typeface="Helvetica" pitchFamily="34" charset="0"/>
              </a:rPr>
              <a:t>Storage Resource </a:t>
            </a:r>
          </a:p>
          <a:p>
            <a:r>
              <a:rPr lang="en-US" sz="800" b="1" dirty="0">
                <a:solidFill>
                  <a:srgbClr val="FFCC00"/>
                </a:solidFill>
                <a:latin typeface="Helvetica" pitchFamily="34" charset="0"/>
              </a:rPr>
              <a:t>Management</a:t>
            </a:r>
          </a:p>
        </p:txBody>
      </p:sp>
      <p:sp>
        <p:nvSpPr>
          <p:cNvPr id="220192" name="AutoShape 32"/>
          <p:cNvSpPr>
            <a:spLocks noChangeAspect="1" noChangeArrowheads="1"/>
          </p:cNvSpPr>
          <p:nvPr/>
        </p:nvSpPr>
        <p:spPr bwMode="auto">
          <a:xfrm>
            <a:off x="4840287" y="4991100"/>
            <a:ext cx="1050925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>
                <a:solidFill>
                  <a:srgbClr val="FFCC00"/>
                </a:solidFill>
                <a:latin typeface="Helvetica" pitchFamily="34" charset="0"/>
              </a:rPr>
              <a:t>HRM</a:t>
            </a:r>
          </a:p>
          <a:p>
            <a:r>
              <a:rPr lang="en-US" sz="800" b="1">
                <a:solidFill>
                  <a:srgbClr val="FFCC00"/>
                </a:solidFill>
                <a:latin typeface="Helvetica" pitchFamily="34" charset="0"/>
              </a:rPr>
              <a:t>Storage Resource </a:t>
            </a:r>
          </a:p>
          <a:p>
            <a:r>
              <a:rPr lang="en-US" sz="800" b="1">
                <a:solidFill>
                  <a:srgbClr val="FFCC00"/>
                </a:solidFill>
                <a:latin typeface="Helvetica" pitchFamily="34" charset="0"/>
              </a:rPr>
              <a:t>Management</a:t>
            </a:r>
          </a:p>
        </p:txBody>
      </p:sp>
      <p:sp>
        <p:nvSpPr>
          <p:cNvPr id="220193" name="AutoShape 33"/>
          <p:cNvSpPr>
            <a:spLocks noChangeAspect="1" noChangeArrowheads="1"/>
          </p:cNvSpPr>
          <p:nvPr/>
        </p:nvSpPr>
        <p:spPr bwMode="auto">
          <a:xfrm>
            <a:off x="7427913" y="3695700"/>
            <a:ext cx="1052512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>
                <a:solidFill>
                  <a:srgbClr val="FFCC00"/>
                </a:solidFill>
                <a:latin typeface="Helvetica" pitchFamily="34" charset="0"/>
              </a:rPr>
              <a:t>HRM</a:t>
            </a:r>
          </a:p>
          <a:p>
            <a:r>
              <a:rPr lang="en-US" sz="800" b="1">
                <a:solidFill>
                  <a:srgbClr val="FFCC00"/>
                </a:solidFill>
                <a:latin typeface="Helvetica" pitchFamily="34" charset="0"/>
              </a:rPr>
              <a:t>Storage Resource </a:t>
            </a:r>
          </a:p>
          <a:p>
            <a:r>
              <a:rPr lang="en-US" sz="800" b="1">
                <a:solidFill>
                  <a:srgbClr val="FFCC00"/>
                </a:solidFill>
                <a:latin typeface="Helvetica" pitchFamily="34" charset="0"/>
              </a:rPr>
              <a:t>Management</a:t>
            </a:r>
          </a:p>
        </p:txBody>
      </p:sp>
      <p:cxnSp>
        <p:nvCxnSpPr>
          <p:cNvPr id="220194" name="AutoShape 34"/>
          <p:cNvCxnSpPr>
            <a:cxnSpLocks noChangeShapeType="1"/>
            <a:stCxn id="220193" idx="3"/>
            <a:endCxn id="220186" idx="1"/>
          </p:cNvCxnSpPr>
          <p:nvPr/>
        </p:nvCxnSpPr>
        <p:spPr bwMode="auto">
          <a:xfrm flipH="1">
            <a:off x="8196262" y="3933825"/>
            <a:ext cx="284163" cy="460375"/>
          </a:xfrm>
          <a:prstGeom prst="bentConnector4">
            <a:avLst>
              <a:gd name="adj1" fmla="val -80447"/>
              <a:gd name="adj2" fmla="val 7586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20195" name="AutoShape 35"/>
          <p:cNvCxnSpPr>
            <a:cxnSpLocks noChangeShapeType="1"/>
            <a:stCxn id="220193" idx="2"/>
            <a:endCxn id="220187" idx="0"/>
          </p:cNvCxnSpPr>
          <p:nvPr/>
        </p:nvCxnSpPr>
        <p:spPr bwMode="auto">
          <a:xfrm rot="5400000">
            <a:off x="7538641" y="4004072"/>
            <a:ext cx="247650" cy="5834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20198" name="AutoShape 38"/>
          <p:cNvCxnSpPr>
            <a:cxnSpLocks noChangeShapeType="1"/>
            <a:stCxn id="220192" idx="2"/>
            <a:endCxn id="220183" idx="1"/>
          </p:cNvCxnSpPr>
          <p:nvPr/>
        </p:nvCxnSpPr>
        <p:spPr bwMode="auto">
          <a:xfrm rot="16200000" flipH="1">
            <a:off x="5359003" y="5474097"/>
            <a:ext cx="400050" cy="386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20199" name="AutoShape 39"/>
          <p:cNvCxnSpPr>
            <a:cxnSpLocks noChangeShapeType="1"/>
            <a:stCxn id="220192" idx="2"/>
            <a:endCxn id="220182" idx="0"/>
          </p:cNvCxnSpPr>
          <p:nvPr/>
        </p:nvCxnSpPr>
        <p:spPr bwMode="auto">
          <a:xfrm rot="5400000">
            <a:off x="4979194" y="5328444"/>
            <a:ext cx="247650" cy="525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20202" name="AutoShape 42"/>
          <p:cNvCxnSpPr>
            <a:cxnSpLocks noChangeShapeType="1"/>
            <a:stCxn id="220191" idx="0"/>
            <a:endCxn id="220185" idx="2"/>
          </p:cNvCxnSpPr>
          <p:nvPr/>
        </p:nvCxnSpPr>
        <p:spPr bwMode="auto">
          <a:xfrm rot="5400000" flipH="1" flipV="1">
            <a:off x="1785144" y="2343150"/>
            <a:ext cx="241300" cy="58420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20207" name="AutoShape 47"/>
          <p:cNvSpPr>
            <a:spLocks noChangeAspect="1" noChangeArrowheads="1"/>
          </p:cNvSpPr>
          <p:nvPr/>
        </p:nvSpPr>
        <p:spPr bwMode="auto">
          <a:xfrm>
            <a:off x="2238375" y="3003550"/>
            <a:ext cx="590550" cy="349250"/>
          </a:xfrm>
          <a:prstGeom prst="flowChartAlternateProcess">
            <a:avLst/>
          </a:prstGeom>
          <a:solidFill>
            <a:srgbClr val="CC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Helvetica" pitchFamily="34" charset="0"/>
              </a:rPr>
              <a:t>server</a:t>
            </a:r>
          </a:p>
        </p:txBody>
      </p:sp>
      <p:sp>
        <p:nvSpPr>
          <p:cNvPr id="220208" name="AutoShape 48"/>
          <p:cNvSpPr>
            <a:spLocks noChangeAspect="1" noChangeArrowheads="1"/>
          </p:cNvSpPr>
          <p:nvPr/>
        </p:nvSpPr>
        <p:spPr bwMode="auto">
          <a:xfrm>
            <a:off x="2238374" y="4648200"/>
            <a:ext cx="885825" cy="228600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GridFTP</a:t>
            </a:r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 server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209" name="AutoShape 49"/>
          <p:cNvSpPr>
            <a:spLocks noChangeAspect="1" noChangeArrowheads="1"/>
          </p:cNvSpPr>
          <p:nvPr/>
        </p:nvSpPr>
        <p:spPr bwMode="auto">
          <a:xfrm>
            <a:off x="3965575" y="5016500"/>
            <a:ext cx="592137" cy="3492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Helvetica" pitchFamily="34" charset="0"/>
              </a:rPr>
              <a:t>server</a:t>
            </a:r>
          </a:p>
        </p:txBody>
      </p:sp>
      <p:sp>
        <p:nvSpPr>
          <p:cNvPr id="220210" name="AutoShape 50"/>
          <p:cNvSpPr>
            <a:spLocks noChangeAspect="1" noChangeArrowheads="1"/>
          </p:cNvSpPr>
          <p:nvPr/>
        </p:nvSpPr>
        <p:spPr bwMode="auto">
          <a:xfrm>
            <a:off x="6705600" y="3822700"/>
            <a:ext cx="592138" cy="349250"/>
          </a:xfrm>
          <a:prstGeom prst="flowChartAlternate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Helvetica" pitchFamily="34" charset="0"/>
              </a:rPr>
              <a:t>server</a:t>
            </a:r>
          </a:p>
        </p:txBody>
      </p:sp>
      <p:cxnSp>
        <p:nvCxnSpPr>
          <p:cNvPr id="220211" name="AutoShape 51"/>
          <p:cNvCxnSpPr>
            <a:cxnSpLocks noChangeShapeType="1"/>
            <a:stCxn id="220193" idx="1"/>
            <a:endCxn id="220210" idx="3"/>
          </p:cNvCxnSpPr>
          <p:nvPr/>
        </p:nvCxnSpPr>
        <p:spPr bwMode="auto">
          <a:xfrm flipH="1">
            <a:off x="7297738" y="3933825"/>
            <a:ext cx="130175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0212" name="AutoShape 52"/>
          <p:cNvCxnSpPr>
            <a:cxnSpLocks noChangeShapeType="1"/>
            <a:stCxn id="220191" idx="2"/>
            <a:endCxn id="220207" idx="2"/>
          </p:cNvCxnSpPr>
          <p:nvPr/>
        </p:nvCxnSpPr>
        <p:spPr bwMode="auto">
          <a:xfrm rot="16200000" flipH="1">
            <a:off x="2013347" y="2832497"/>
            <a:ext cx="120650" cy="919956"/>
          </a:xfrm>
          <a:prstGeom prst="bentConnector3">
            <a:avLst>
              <a:gd name="adj1" fmla="val 18421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0213" name="AutoShape 53"/>
          <p:cNvCxnSpPr>
            <a:cxnSpLocks noChangeShapeType="1"/>
            <a:stCxn id="220192" idx="1"/>
            <a:endCxn id="220209" idx="2"/>
          </p:cNvCxnSpPr>
          <p:nvPr/>
        </p:nvCxnSpPr>
        <p:spPr bwMode="auto">
          <a:xfrm rot="10800000" flipV="1">
            <a:off x="4261645" y="5229224"/>
            <a:ext cx="578643" cy="136525"/>
          </a:xfrm>
          <a:prstGeom prst="bentConnector4">
            <a:avLst>
              <a:gd name="adj1" fmla="val 24417"/>
              <a:gd name="adj2" fmla="val 21162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0214" name="AutoShape 54"/>
          <p:cNvSpPr>
            <a:spLocks noChangeAspect="1" noChangeArrowheads="1"/>
          </p:cNvSpPr>
          <p:nvPr/>
        </p:nvSpPr>
        <p:spPr bwMode="auto">
          <a:xfrm>
            <a:off x="3694111" y="4533900"/>
            <a:ext cx="765176" cy="330916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OPeNDAP</a:t>
            </a:r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-g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20218" name="Rectangle 58"/>
          <p:cNvSpPr>
            <a:spLocks noChangeArrowheads="1"/>
          </p:cNvSpPr>
          <p:nvPr/>
        </p:nvSpPr>
        <p:spPr bwMode="auto">
          <a:xfrm>
            <a:off x="990600" y="1739900"/>
            <a:ext cx="2035175" cy="1778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0219" name="AutoShape 59"/>
          <p:cNvCxnSpPr>
            <a:cxnSpLocks noChangeShapeType="1"/>
            <a:stCxn id="220184" idx="3"/>
            <a:endCxn id="220191" idx="0"/>
          </p:cNvCxnSpPr>
          <p:nvPr/>
        </p:nvCxnSpPr>
        <p:spPr bwMode="auto">
          <a:xfrm rot="16200000" flipH="1">
            <a:off x="1388666" y="2530872"/>
            <a:ext cx="241300" cy="2087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20220" name="Text Box 60"/>
          <p:cNvSpPr txBox="1">
            <a:spLocks noChangeArrowheads="1"/>
          </p:cNvSpPr>
          <p:nvPr/>
        </p:nvSpPr>
        <p:spPr bwMode="auto">
          <a:xfrm>
            <a:off x="2303463" y="17399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LBNL</a:t>
            </a:r>
          </a:p>
        </p:txBody>
      </p:sp>
      <p:sp>
        <p:nvSpPr>
          <p:cNvPr id="220221" name="Rectangle 61"/>
          <p:cNvSpPr>
            <a:spLocks noChangeArrowheads="1"/>
          </p:cNvSpPr>
          <p:nvPr/>
        </p:nvSpPr>
        <p:spPr bwMode="auto">
          <a:xfrm>
            <a:off x="990600" y="3581400"/>
            <a:ext cx="2168525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22" name="Text Box 62"/>
          <p:cNvSpPr txBox="1">
            <a:spLocks noChangeArrowheads="1"/>
          </p:cNvSpPr>
          <p:nvPr/>
        </p:nvSpPr>
        <p:spPr bwMode="auto">
          <a:xfrm>
            <a:off x="1752600" y="35814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LLNL</a:t>
            </a:r>
          </a:p>
        </p:txBody>
      </p:sp>
      <p:cxnSp>
        <p:nvCxnSpPr>
          <p:cNvPr id="220223" name="AutoShape 63"/>
          <p:cNvCxnSpPr>
            <a:cxnSpLocks noChangeShapeType="1"/>
            <a:stCxn id="220189" idx="3"/>
            <a:endCxn id="220208" idx="1"/>
          </p:cNvCxnSpPr>
          <p:nvPr/>
        </p:nvCxnSpPr>
        <p:spPr bwMode="auto">
          <a:xfrm flipV="1">
            <a:off x="2043113" y="4762500"/>
            <a:ext cx="195261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0224" name="Text Box 64"/>
          <p:cNvSpPr txBox="1">
            <a:spLocks noChangeArrowheads="1"/>
          </p:cNvSpPr>
          <p:nvPr/>
        </p:nvSpPr>
        <p:spPr bwMode="auto">
          <a:xfrm>
            <a:off x="1846263" y="5119687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ISI</a:t>
            </a:r>
          </a:p>
        </p:txBody>
      </p:sp>
      <p:sp>
        <p:nvSpPr>
          <p:cNvPr id="220225" name="Rectangle 65"/>
          <p:cNvSpPr>
            <a:spLocks noChangeArrowheads="1"/>
          </p:cNvSpPr>
          <p:nvPr/>
        </p:nvSpPr>
        <p:spPr bwMode="auto">
          <a:xfrm>
            <a:off x="990600" y="5181600"/>
            <a:ext cx="22860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26" name="Rectangle 66"/>
          <p:cNvSpPr>
            <a:spLocks noChangeArrowheads="1"/>
          </p:cNvSpPr>
          <p:nvPr/>
        </p:nvSpPr>
        <p:spPr bwMode="auto">
          <a:xfrm>
            <a:off x="3505200" y="3048000"/>
            <a:ext cx="2782887" cy="3352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27" name="Text Box 67"/>
          <p:cNvSpPr txBox="1">
            <a:spLocks noChangeArrowheads="1"/>
          </p:cNvSpPr>
          <p:nvPr/>
        </p:nvSpPr>
        <p:spPr bwMode="auto">
          <a:xfrm>
            <a:off x="3773487" y="3048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NCAR</a:t>
            </a:r>
          </a:p>
        </p:txBody>
      </p:sp>
      <p:sp>
        <p:nvSpPr>
          <p:cNvPr id="220228" name="Rectangle 68"/>
          <p:cNvSpPr>
            <a:spLocks noChangeArrowheads="1"/>
          </p:cNvSpPr>
          <p:nvPr/>
        </p:nvSpPr>
        <p:spPr bwMode="auto">
          <a:xfrm>
            <a:off x="6575425" y="3352800"/>
            <a:ext cx="2035175" cy="167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29" name="Text Box 69"/>
          <p:cNvSpPr txBox="1">
            <a:spLocks noChangeArrowheads="1"/>
          </p:cNvSpPr>
          <p:nvPr/>
        </p:nvSpPr>
        <p:spPr bwMode="auto">
          <a:xfrm>
            <a:off x="7261225" y="33528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ORNL</a:t>
            </a:r>
          </a:p>
        </p:txBody>
      </p:sp>
      <p:sp>
        <p:nvSpPr>
          <p:cNvPr id="220230" name="Rectangle 70"/>
          <p:cNvSpPr>
            <a:spLocks noChangeArrowheads="1"/>
          </p:cNvSpPr>
          <p:nvPr/>
        </p:nvSpPr>
        <p:spPr bwMode="auto">
          <a:xfrm>
            <a:off x="6772275" y="2057400"/>
            <a:ext cx="1838325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31" name="Text Box 71"/>
          <p:cNvSpPr txBox="1">
            <a:spLocks noChangeArrowheads="1"/>
          </p:cNvSpPr>
          <p:nvPr/>
        </p:nvSpPr>
        <p:spPr bwMode="auto">
          <a:xfrm>
            <a:off x="7427913" y="2057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ANL</a:t>
            </a:r>
          </a:p>
        </p:txBody>
      </p:sp>
      <p:pic>
        <p:nvPicPr>
          <p:cNvPr id="220232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1066800"/>
            <a:ext cx="2627312" cy="170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0233" name="AutoShape 73"/>
          <p:cNvSpPr>
            <a:spLocks noChangeArrowheads="1"/>
          </p:cNvSpPr>
          <p:nvPr/>
        </p:nvSpPr>
        <p:spPr bwMode="auto">
          <a:xfrm>
            <a:off x="4471988" y="1828800"/>
            <a:ext cx="157162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234" name="AutoShape 74"/>
          <p:cNvSpPr>
            <a:spLocks noChangeArrowheads="1"/>
          </p:cNvSpPr>
          <p:nvPr/>
        </p:nvSpPr>
        <p:spPr bwMode="auto">
          <a:xfrm>
            <a:off x="3617913" y="1701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235" name="AutoShape 75"/>
          <p:cNvSpPr>
            <a:spLocks noChangeArrowheads="1"/>
          </p:cNvSpPr>
          <p:nvPr/>
        </p:nvSpPr>
        <p:spPr bwMode="auto">
          <a:xfrm>
            <a:off x="3684588" y="1828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236" name="AutoShape 76"/>
          <p:cNvSpPr>
            <a:spLocks noChangeArrowheads="1"/>
          </p:cNvSpPr>
          <p:nvPr/>
        </p:nvSpPr>
        <p:spPr bwMode="auto">
          <a:xfrm>
            <a:off x="3814763" y="20193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237" name="AutoShape 77"/>
          <p:cNvSpPr>
            <a:spLocks noChangeArrowheads="1"/>
          </p:cNvSpPr>
          <p:nvPr/>
        </p:nvSpPr>
        <p:spPr bwMode="auto">
          <a:xfrm>
            <a:off x="5326063" y="16383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238" name="AutoShape 78"/>
          <p:cNvSpPr>
            <a:spLocks noChangeArrowheads="1"/>
          </p:cNvSpPr>
          <p:nvPr/>
        </p:nvSpPr>
        <p:spPr bwMode="auto">
          <a:xfrm>
            <a:off x="5589588" y="1955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20239" name="AutoShape 79"/>
          <p:cNvCxnSpPr>
            <a:cxnSpLocks noChangeShapeType="1"/>
            <a:stCxn id="220234" idx="1"/>
            <a:endCxn id="220220" idx="0"/>
          </p:cNvCxnSpPr>
          <p:nvPr/>
        </p:nvCxnSpPr>
        <p:spPr bwMode="auto">
          <a:xfrm rot="10800000">
            <a:off x="2681289" y="1739901"/>
            <a:ext cx="936625" cy="201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0240" name="AutoShape 80"/>
          <p:cNvCxnSpPr>
            <a:cxnSpLocks noChangeShapeType="1"/>
            <a:stCxn id="220235" idx="2"/>
          </p:cNvCxnSpPr>
          <p:nvPr/>
        </p:nvCxnSpPr>
        <p:spPr bwMode="auto">
          <a:xfrm rot="5400000">
            <a:off x="2542950" y="2562449"/>
            <a:ext cx="1752601" cy="59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0241" name="AutoShape 81"/>
          <p:cNvCxnSpPr>
            <a:cxnSpLocks noChangeShapeType="1"/>
            <a:stCxn id="220237" idx="3"/>
            <a:endCxn id="220231" idx="0"/>
          </p:cNvCxnSpPr>
          <p:nvPr/>
        </p:nvCxnSpPr>
        <p:spPr bwMode="auto">
          <a:xfrm rot="16200000" flipH="1">
            <a:off x="6463732" y="778893"/>
            <a:ext cx="266701" cy="2290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0243" name="AutoShape 83"/>
          <p:cNvCxnSpPr>
            <a:cxnSpLocks noChangeShapeType="1"/>
            <a:stCxn id="220236" idx="2"/>
          </p:cNvCxnSpPr>
          <p:nvPr/>
        </p:nvCxnSpPr>
        <p:spPr bwMode="auto">
          <a:xfrm rot="5400000">
            <a:off x="1979388" y="3468912"/>
            <a:ext cx="3162301" cy="56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0244" name="AutoShape 84"/>
          <p:cNvCxnSpPr>
            <a:cxnSpLocks noChangeShapeType="1"/>
            <a:stCxn id="220233" idx="2"/>
          </p:cNvCxnSpPr>
          <p:nvPr/>
        </p:nvCxnSpPr>
        <p:spPr bwMode="auto">
          <a:xfrm rot="5400000">
            <a:off x="3813102" y="2359098"/>
            <a:ext cx="1066801" cy="3110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4" name="AutoShape 77"/>
          <p:cNvSpPr>
            <a:spLocks noChangeArrowheads="1"/>
          </p:cNvSpPr>
          <p:nvPr/>
        </p:nvSpPr>
        <p:spPr bwMode="auto">
          <a:xfrm>
            <a:off x="4495800" y="20574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AutoShape 29"/>
          <p:cNvSpPr>
            <a:spLocks noChangeAspect="1" noChangeArrowheads="1"/>
          </p:cNvSpPr>
          <p:nvPr/>
        </p:nvSpPr>
        <p:spPr bwMode="auto">
          <a:xfrm>
            <a:off x="6797675" y="5829300"/>
            <a:ext cx="855663" cy="50800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700" b="1">
                <a:solidFill>
                  <a:srgbClr val="FFCC00"/>
                </a:solidFill>
                <a:latin typeface="Helvetica" pitchFamily="34" charset="0"/>
              </a:rPr>
              <a:t>DRM</a:t>
            </a:r>
          </a:p>
          <a:p>
            <a:r>
              <a:rPr lang="en-US" sz="700" b="1">
                <a:solidFill>
                  <a:srgbClr val="FFCC00"/>
                </a:solidFill>
                <a:latin typeface="Helvetica" pitchFamily="34" charset="0"/>
              </a:rPr>
              <a:t>Storage Resource </a:t>
            </a:r>
          </a:p>
          <a:p>
            <a:r>
              <a:rPr lang="en-US" sz="700" b="1">
                <a:solidFill>
                  <a:srgbClr val="FFCC00"/>
                </a:solidFill>
                <a:latin typeface="Helvetica" pitchFamily="34" charset="0"/>
              </a:rPr>
              <a:t>Management</a:t>
            </a:r>
          </a:p>
        </p:txBody>
      </p:sp>
      <p:cxnSp>
        <p:nvCxnSpPr>
          <p:cNvPr id="87" name="AutoShape 30"/>
          <p:cNvCxnSpPr>
            <a:cxnSpLocks noChangeShapeType="1"/>
            <a:stCxn id="147" idx="4"/>
            <a:endCxn id="86" idx="1"/>
          </p:cNvCxnSpPr>
          <p:nvPr/>
        </p:nvCxnSpPr>
        <p:spPr bwMode="auto">
          <a:xfrm flipH="1">
            <a:off x="6797675" y="5461000"/>
            <a:ext cx="365126" cy="622300"/>
          </a:xfrm>
          <a:prstGeom prst="bentConnector5">
            <a:avLst>
              <a:gd name="adj1" fmla="val -62609"/>
              <a:gd name="adj2" fmla="val 45918"/>
              <a:gd name="adj3" fmla="val 162609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8" name="AutoShape 48"/>
          <p:cNvSpPr>
            <a:spLocks noChangeAspect="1" noChangeArrowheads="1"/>
          </p:cNvSpPr>
          <p:nvPr/>
        </p:nvSpPr>
        <p:spPr bwMode="auto">
          <a:xfrm>
            <a:off x="7848600" y="5956300"/>
            <a:ext cx="590550" cy="349250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Helvetica" pitchFamily="34" charset="0"/>
              </a:rPr>
              <a:t>server</a:t>
            </a:r>
          </a:p>
        </p:txBody>
      </p:sp>
      <p:sp>
        <p:nvSpPr>
          <p:cNvPr id="89" name="Rectangle 61"/>
          <p:cNvSpPr>
            <a:spLocks noChangeArrowheads="1"/>
          </p:cNvSpPr>
          <p:nvPr/>
        </p:nvSpPr>
        <p:spPr bwMode="auto">
          <a:xfrm>
            <a:off x="6600825" y="5194300"/>
            <a:ext cx="2016125" cy="12065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 Box 62"/>
          <p:cNvSpPr txBox="1">
            <a:spLocks noChangeArrowheads="1"/>
          </p:cNvSpPr>
          <p:nvPr/>
        </p:nvSpPr>
        <p:spPr bwMode="auto">
          <a:xfrm>
            <a:off x="7388225" y="519430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LANL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91" name="AutoShape 63"/>
          <p:cNvCxnSpPr>
            <a:cxnSpLocks noChangeShapeType="1"/>
            <a:stCxn id="86" idx="3"/>
            <a:endCxn id="88" idx="1"/>
          </p:cNvCxnSpPr>
          <p:nvPr/>
        </p:nvCxnSpPr>
        <p:spPr bwMode="auto">
          <a:xfrm>
            <a:off x="7653338" y="6083300"/>
            <a:ext cx="195262" cy="47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0242" name="AutoShape 82"/>
          <p:cNvCxnSpPr>
            <a:cxnSpLocks noChangeShapeType="1"/>
            <a:stCxn id="220238" idx="3"/>
          </p:cNvCxnSpPr>
          <p:nvPr/>
        </p:nvCxnSpPr>
        <p:spPr bwMode="auto">
          <a:xfrm rot="16200000" flipH="1">
            <a:off x="5588224" y="2235425"/>
            <a:ext cx="1244603" cy="9901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" name="AutoShape 82"/>
          <p:cNvCxnSpPr>
            <a:cxnSpLocks noChangeShapeType="1"/>
            <a:stCxn id="84" idx="3"/>
          </p:cNvCxnSpPr>
          <p:nvPr/>
        </p:nvCxnSpPr>
        <p:spPr bwMode="auto">
          <a:xfrm rot="16200000" flipH="1">
            <a:off x="4482531" y="2348930"/>
            <a:ext cx="2971801" cy="2693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6" name="AutoShape 8"/>
          <p:cNvSpPr>
            <a:spLocks noChangeAspect="1" noChangeArrowheads="1"/>
          </p:cNvSpPr>
          <p:nvPr/>
        </p:nvSpPr>
        <p:spPr bwMode="auto">
          <a:xfrm>
            <a:off x="6934200" y="2425700"/>
            <a:ext cx="12954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GridFTP</a:t>
            </a:r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 service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8" name="AutoShape 8"/>
          <p:cNvSpPr>
            <a:spLocks noChangeAspect="1" noChangeArrowheads="1"/>
          </p:cNvSpPr>
          <p:nvPr/>
        </p:nvSpPr>
        <p:spPr bwMode="auto">
          <a:xfrm>
            <a:off x="6705600" y="34290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RLS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0" name="AutoShape 8"/>
          <p:cNvSpPr>
            <a:spLocks noChangeAspect="1" noChangeArrowheads="1"/>
          </p:cNvSpPr>
          <p:nvPr/>
        </p:nvSpPr>
        <p:spPr bwMode="auto">
          <a:xfrm>
            <a:off x="7854950" y="55626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RLS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1" name="AutoShape 8"/>
          <p:cNvSpPr>
            <a:spLocks noChangeAspect="1" noChangeArrowheads="1"/>
          </p:cNvSpPr>
          <p:nvPr/>
        </p:nvSpPr>
        <p:spPr bwMode="auto">
          <a:xfrm>
            <a:off x="4687887" y="45339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RLS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2" name="AutoShape 8"/>
          <p:cNvSpPr>
            <a:spLocks noChangeAspect="1" noChangeArrowheads="1"/>
          </p:cNvSpPr>
          <p:nvPr/>
        </p:nvSpPr>
        <p:spPr bwMode="auto">
          <a:xfrm>
            <a:off x="2286000" y="26543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RLS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7" name="AutoShape 8"/>
          <p:cNvSpPr>
            <a:spLocks noChangeAspect="1" noChangeArrowheads="1"/>
          </p:cNvSpPr>
          <p:nvPr/>
        </p:nvSpPr>
        <p:spPr bwMode="auto">
          <a:xfrm>
            <a:off x="6934200" y="2730500"/>
            <a:ext cx="16002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Globus</a:t>
            </a:r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 Security infrastructure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9" name="AutoShape 11"/>
          <p:cNvSpPr>
            <a:spLocks noChangeAspect="1" noChangeArrowheads="1"/>
          </p:cNvSpPr>
          <p:nvPr/>
        </p:nvSpPr>
        <p:spPr bwMode="auto">
          <a:xfrm>
            <a:off x="2286000" y="3886200"/>
            <a:ext cx="762000" cy="30480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IPCC Portal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10" name="AutoShape 17"/>
          <p:cNvSpPr>
            <a:spLocks noChangeArrowheads="1"/>
          </p:cNvSpPr>
          <p:nvPr/>
        </p:nvSpPr>
        <p:spPr bwMode="auto">
          <a:xfrm>
            <a:off x="3692524" y="4152900"/>
            <a:ext cx="914400" cy="304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dirty="0" smtClean="0"/>
              <a:t>ESG Metadata DB</a:t>
            </a:r>
            <a:endParaRPr lang="en-US" sz="800" dirty="0"/>
          </a:p>
        </p:txBody>
      </p:sp>
      <p:sp>
        <p:nvSpPr>
          <p:cNvPr id="111" name="AutoShape 30"/>
          <p:cNvSpPr>
            <a:spLocks noChangeArrowheads="1"/>
          </p:cNvSpPr>
          <p:nvPr/>
        </p:nvSpPr>
        <p:spPr bwMode="auto">
          <a:xfrm>
            <a:off x="3692524" y="3771900"/>
            <a:ext cx="914400" cy="304800"/>
          </a:xfrm>
          <a:prstGeom prst="can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50" dirty="0" smtClean="0"/>
              <a:t>User DB</a:t>
            </a:r>
            <a:endParaRPr lang="en-US" sz="1050" dirty="0"/>
          </a:p>
        </p:txBody>
      </p:sp>
      <p:sp>
        <p:nvSpPr>
          <p:cNvPr id="112" name="AutoShape 16"/>
          <p:cNvSpPr>
            <a:spLocks noChangeArrowheads="1"/>
          </p:cNvSpPr>
          <p:nvPr/>
        </p:nvSpPr>
        <p:spPr bwMode="auto">
          <a:xfrm>
            <a:off x="4683124" y="3784600"/>
            <a:ext cx="609600" cy="533400"/>
          </a:xfrm>
          <a:prstGeom prst="foldedCorner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dirty="0"/>
              <a:t>XML</a:t>
            </a:r>
          </a:p>
          <a:p>
            <a:pPr algn="ctr"/>
            <a:r>
              <a:rPr lang="en-US" sz="1000" dirty="0" smtClean="0"/>
              <a:t>data</a:t>
            </a:r>
            <a:endParaRPr lang="en-US" sz="1000" dirty="0"/>
          </a:p>
          <a:p>
            <a:pPr algn="ctr"/>
            <a:r>
              <a:rPr lang="en-US" sz="1000" dirty="0"/>
              <a:t>catalogs</a:t>
            </a:r>
          </a:p>
        </p:txBody>
      </p:sp>
      <p:sp>
        <p:nvSpPr>
          <p:cNvPr id="113" name="AutoShape 11"/>
          <p:cNvSpPr>
            <a:spLocks noChangeAspect="1" noChangeArrowheads="1"/>
          </p:cNvSpPr>
          <p:nvPr/>
        </p:nvSpPr>
        <p:spPr bwMode="auto">
          <a:xfrm>
            <a:off x="5449887" y="3771900"/>
            <a:ext cx="592137" cy="2857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ESG CA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14" name="AutoShape 11"/>
          <p:cNvSpPr>
            <a:spLocks noChangeAspect="1" noChangeArrowheads="1"/>
          </p:cNvSpPr>
          <p:nvPr/>
        </p:nvSpPr>
        <p:spPr bwMode="auto">
          <a:xfrm>
            <a:off x="5467350" y="4476750"/>
            <a:ext cx="592137" cy="2857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LAHFS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15" name="AutoShape 8"/>
          <p:cNvSpPr>
            <a:spLocks noChangeAspect="1" noChangeArrowheads="1"/>
          </p:cNvSpPr>
          <p:nvPr/>
        </p:nvSpPr>
        <p:spPr bwMode="auto">
          <a:xfrm>
            <a:off x="2438400" y="42672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RLS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17" name="AutoShape 43"/>
          <p:cNvSpPr>
            <a:spLocks noChangeArrowheads="1"/>
          </p:cNvSpPr>
          <p:nvPr/>
        </p:nvSpPr>
        <p:spPr bwMode="auto">
          <a:xfrm>
            <a:off x="1727200" y="4114800"/>
            <a:ext cx="533400" cy="381000"/>
          </a:xfrm>
          <a:prstGeom prst="foldedCorner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dirty="0" smtClean="0"/>
              <a:t>XML data</a:t>
            </a:r>
            <a:endParaRPr lang="en-US" sz="900" dirty="0"/>
          </a:p>
          <a:p>
            <a:pPr algn="ctr"/>
            <a:r>
              <a:rPr lang="en-US" sz="900" dirty="0"/>
              <a:t>catalogs</a:t>
            </a:r>
          </a:p>
        </p:txBody>
      </p:sp>
      <p:sp>
        <p:nvSpPr>
          <p:cNvPr id="121" name="AutoShape 48"/>
          <p:cNvSpPr>
            <a:spLocks noChangeAspect="1" noChangeArrowheads="1"/>
          </p:cNvSpPr>
          <p:nvPr/>
        </p:nvSpPr>
        <p:spPr bwMode="auto">
          <a:xfrm>
            <a:off x="2238375" y="4889500"/>
            <a:ext cx="885825" cy="228600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FTP server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24" name="AutoShape 11"/>
          <p:cNvSpPr>
            <a:spLocks noChangeAspect="1" noChangeArrowheads="1"/>
          </p:cNvSpPr>
          <p:nvPr/>
        </p:nvSpPr>
        <p:spPr bwMode="auto">
          <a:xfrm>
            <a:off x="3697287" y="3390900"/>
            <a:ext cx="1600200" cy="30480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ESG Portal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34" name="AutoShape 8"/>
          <p:cNvSpPr>
            <a:spLocks noChangeAspect="1" noChangeArrowheads="1"/>
          </p:cNvSpPr>
          <p:nvPr/>
        </p:nvSpPr>
        <p:spPr bwMode="auto">
          <a:xfrm>
            <a:off x="1219200" y="6083300"/>
            <a:ext cx="19050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Monitoring Discovery </a:t>
            </a:r>
            <a:r>
              <a:rPr lang="en-US" sz="800" b="1" dirty="0" err="1" smtClean="0">
                <a:solidFill>
                  <a:schemeClr val="tx1"/>
                </a:solidFill>
                <a:latin typeface="Helvetica" pitchFamily="34" charset="0"/>
              </a:rPr>
              <a:t>ervices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6629401" y="5257800"/>
            <a:ext cx="533400" cy="4064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DISK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49" name="AutoShape 26"/>
          <p:cNvSpPr>
            <a:spLocks noChangeArrowheads="1"/>
          </p:cNvSpPr>
          <p:nvPr/>
        </p:nvSpPr>
        <p:spPr bwMode="auto">
          <a:xfrm>
            <a:off x="1066800" y="3886200"/>
            <a:ext cx="466725" cy="4572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" b="1" dirty="0" smtClean="0">
                <a:solidFill>
                  <a:schemeClr val="tx1"/>
                </a:solidFill>
                <a:latin typeface="Helvetica" pitchFamily="34" charset="0"/>
              </a:rPr>
              <a:t>DISK</a:t>
            </a:r>
            <a:endParaRPr lang="en-US" sz="800" b="1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91200" y="1447800"/>
            <a:ext cx="2693987" cy="1708150"/>
            <a:chOff x="6248400" y="1143000"/>
            <a:chExt cx="2693987" cy="1708150"/>
          </a:xfrm>
        </p:grpSpPr>
        <p:pic>
          <p:nvPicPr>
            <p:cNvPr id="5" name="Picture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15075" y="1143000"/>
              <a:ext cx="2627312" cy="17081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6" name="AutoShape 74"/>
            <p:cNvSpPr>
              <a:spLocks noChangeArrowheads="1"/>
            </p:cNvSpPr>
            <p:nvPr/>
          </p:nvSpPr>
          <p:spPr bwMode="auto">
            <a:xfrm>
              <a:off x="6248400" y="1778000"/>
              <a:ext cx="155575" cy="1524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AutoShape 77"/>
            <p:cNvSpPr>
              <a:spLocks noChangeArrowheads="1"/>
            </p:cNvSpPr>
            <p:nvPr/>
          </p:nvSpPr>
          <p:spPr bwMode="auto">
            <a:xfrm>
              <a:off x="8585200" y="1612900"/>
              <a:ext cx="155575" cy="1524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HENP STAR experiment</a:t>
            </a:r>
            <a:endParaRPr 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 production for over </a:t>
            </a:r>
            <a:r>
              <a:rPr lang="en-US" sz="2400" dirty="0" smtClean="0"/>
              <a:t>4 </a:t>
            </a:r>
            <a:r>
              <a:rPr lang="en-US" sz="2400" dirty="0"/>
              <a:t>years</a:t>
            </a:r>
          </a:p>
          <a:p>
            <a:r>
              <a:rPr lang="en-US" sz="2400" dirty="0"/>
              <a:t>Data Replication from BNL to LBNL</a:t>
            </a:r>
          </a:p>
          <a:p>
            <a:pPr lvl="1"/>
            <a:r>
              <a:rPr lang="en-US" sz="2000" dirty="0" smtClean="0"/>
              <a:t>1TB/10K files per week on </a:t>
            </a:r>
            <a:r>
              <a:rPr lang="en-US" sz="2000" dirty="0"/>
              <a:t>average</a:t>
            </a:r>
          </a:p>
          <a:p>
            <a:r>
              <a:rPr lang="en-US" sz="2400" dirty="0"/>
              <a:t>Event processing in Grid Collector </a:t>
            </a:r>
          </a:p>
          <a:p>
            <a:r>
              <a:rPr lang="en-US" sz="2400" dirty="0"/>
              <a:t>STAR analysis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s">
  <a:themeElements>
    <a:clrScheme name="">
      <a:dk1>
        <a:srgbClr val="00279F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2087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13407287</TotalTime>
  <Pages>49</Pages>
  <Words>1711</Words>
  <Application>Microsoft PowerPoint 4.0</Application>
  <PresentationFormat>On-screen Show (4:3)</PresentationFormat>
  <Paragraphs>369</Paragraphs>
  <Slides>29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1_presentations</vt:lpstr>
      <vt:lpstr>Worksheet</vt:lpstr>
      <vt:lpstr>Visio</vt:lpstr>
      <vt:lpstr>Slide 1</vt:lpstr>
      <vt:lpstr>Who’s involved…</vt:lpstr>
      <vt:lpstr>What is SRM?</vt:lpstr>
      <vt:lpstr>History</vt:lpstr>
      <vt:lpstr>SRMs in work</vt:lpstr>
      <vt:lpstr>Examples for SRMs from LBNL in Production Grids</vt:lpstr>
      <vt:lpstr>Earth System Grid</vt:lpstr>
      <vt:lpstr>Slide 8</vt:lpstr>
      <vt:lpstr>HENP STAR experiment</vt:lpstr>
      <vt:lpstr>Slide 10</vt:lpstr>
      <vt:lpstr>File Tracking Shows Recovery  From Transient Failures </vt:lpstr>
      <vt:lpstr>Multi-file Transfer plot  from BNL to LBNL (27/02/04)</vt:lpstr>
      <vt:lpstr>Multi-file Transfer plot  from BNL to LBNL (10/02/04)</vt:lpstr>
      <vt:lpstr>SRM v2.2 Interface</vt:lpstr>
      <vt:lpstr>Why do we need testing on SRMs?</vt:lpstr>
      <vt:lpstr>How is testing done? (1)</vt:lpstr>
      <vt:lpstr>How is testing done? (2)</vt:lpstr>
      <vt:lpstr>Super Computing 2006 Test for SRM v2.2</vt:lpstr>
      <vt:lpstr>OGF 17-18 GIN-Data SRM inter-op testing</vt:lpstr>
      <vt:lpstr>SRM-Tester results SRM v2.2</vt:lpstr>
      <vt:lpstr>SRM-Tester results SRM v2.2 collective view</vt:lpstr>
      <vt:lpstr>SRM-Tester results SRM v2.2 functional view</vt:lpstr>
      <vt:lpstr>SRM-Tester results SRM v1.1</vt:lpstr>
      <vt:lpstr>S2 basic tests results </vt:lpstr>
      <vt:lpstr>S2 use-case tests results</vt:lpstr>
      <vt:lpstr>S2 copy case tests</vt:lpstr>
      <vt:lpstr>Implementation Status</vt:lpstr>
      <vt:lpstr>Summary</vt:lpstr>
      <vt:lpstr>Documents and Support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GIN-Data : SRM interop testing with SRM-Tester</dc:title>
  <dc:subject/>
  <dc:creator>Alex Sim</dc:creator>
  <cp:keywords>SRM, SRM-Tester, GIN, interop</cp:keywords>
  <dc:description/>
  <cp:lastModifiedBy>Alex Sim</cp:lastModifiedBy>
  <cp:revision>376</cp:revision>
  <cp:lastPrinted>1997-08-14T16:54:40Z</cp:lastPrinted>
  <dcterms:created xsi:type="dcterms:W3CDTF">1996-08-19T14:29:17Z</dcterms:created>
  <dcterms:modified xsi:type="dcterms:W3CDTF">2007-06-25T18:56:40Z</dcterms:modified>
</cp:coreProperties>
</file>