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embeddings/oleObject4.bin" ContentType="application/vnd.openxmlformats-officedocument.oleObject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embeddings/oleObject6.bin" ContentType="application/vnd.openxmlformats-officedocument.oleObject"/>
  <Override PartName="/ppt/notesSlides/notesSlide3.xml" ContentType="application/vnd.openxmlformats-officedocument.presentationml.notesSlide+xml"/>
  <Override PartName="/ppt/embeddings/oleObject2.bin" ContentType="application/vnd.openxmlformats-officedocument.oleObject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wmf" ContentType="image/x-wmf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5.bin" ContentType="application/vnd.openxmlformats-officedocument.oleObject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embeddings/oleObject1.bin" ContentType="application/vnd.openxmlformats-officedocument.oleObject"/>
  <Override PartName="/ppt/notesSlides/notesSlide6.xml" ContentType="application/vnd.openxmlformats-officedocument.presentationml.notesSlide+xml"/>
  <Override PartName="/ppt/embeddings/oleObject3.bin" ContentType="application/vnd.openxmlformats-officedocument.oleObject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embeddings/oleObject7.bin" ContentType="application/vnd.openxmlformats-officedocument.oleObject"/>
  <Override PartName="/ppt/theme/theme1.xml" ContentType="application/vnd.openxmlformats-officedocument.theme+xml"/>
  <Override PartName="/ppt/slideLayouts/slideLayout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vml" ContentType="application/vnd.openxmlformats-officedocument.vmlDrawing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embeddings/oleObject8.bin" ContentType="application/vnd.openxmlformats-officedocument.oleObject"/>
  <Override PartName="/ppt/slides/slide6.xml" ContentType="application/vnd.openxmlformats-officedocument.presentationml.slide+xml"/>
  <Default Extension="gif" ContentType="image/gif"/>
  <Override PartName="/ppt/slideLayouts/slideLayout12.xml" ContentType="application/vnd.openxmlformats-officedocument.presentationml.slideLayout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49" r:id="rId1"/>
  </p:sldMasterIdLst>
  <p:notesMasterIdLst>
    <p:notesMasterId r:id="rId15"/>
  </p:notesMasterIdLst>
  <p:handoutMasterIdLst>
    <p:handoutMasterId r:id="rId16"/>
  </p:handoutMasterIdLst>
  <p:sldIdLst>
    <p:sldId id="256" r:id="rId2"/>
    <p:sldId id="396" r:id="rId3"/>
    <p:sldId id="395" r:id="rId4"/>
    <p:sldId id="404" r:id="rId5"/>
    <p:sldId id="399" r:id="rId6"/>
    <p:sldId id="402" r:id="rId7"/>
    <p:sldId id="403" r:id="rId8"/>
    <p:sldId id="397" r:id="rId9"/>
    <p:sldId id="394" r:id="rId10"/>
    <p:sldId id="400" r:id="rId11"/>
    <p:sldId id="398" r:id="rId12"/>
    <p:sldId id="405" r:id="rId13"/>
    <p:sldId id="274" r:id="rId14"/>
  </p:sldIdLst>
  <p:sldSz cx="9144000" cy="6858000" type="screen4x3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  <p:clrMru>
    <a:srgbClr val="60C900"/>
    <a:srgbClr val="00AE00"/>
    <a:srgbClr val="800080"/>
    <a:srgbClr val="FFFF00"/>
    <a:srgbClr val="006C62"/>
    <a:srgbClr val="660033"/>
    <a:srgbClr val="426C44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2150" autoAdjust="0"/>
    <p:restoredTop sz="87682" autoAdjust="0"/>
  </p:normalViewPr>
  <p:slideViewPr>
    <p:cSldViewPr>
      <p:cViewPr varScale="1">
        <p:scale>
          <a:sx n="136" d="100"/>
          <a:sy n="136" d="100"/>
        </p:scale>
        <p:origin x="-110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716" y="-90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theme" Target="theme/theme1.xml"/><Relationship Id="rId4" Type="http://schemas.openxmlformats.org/officeDocument/2006/relationships/slide" Target="slides/slide3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printerSettings" Target="printerSettings/printerSettings1.bin"/><Relationship Id="rId19" Type="http://schemas.openxmlformats.org/officeDocument/2006/relationships/viewProps" Target="view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655" tIns="46988" rIns="95655" bIns="469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en-US" dirty="0" err="1" smtClean="0"/>
              <a:t>BeStMan</a:t>
            </a:r>
            <a:r>
              <a:rPr lang="en-US" dirty="0" smtClean="0"/>
              <a:t> = Berkeley Storage Manager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SRM</a:t>
            </a:r>
            <a:r>
              <a:rPr lang="en-US" baseline="0" dirty="0" smtClean="0"/>
              <a:t> = Storage Resource Manager</a:t>
            </a:r>
          </a:p>
          <a:p>
            <a:r>
              <a:rPr lang="en-US" baseline="0" dirty="0" err="1" smtClean="0"/>
              <a:t>BeStMan</a:t>
            </a:r>
            <a:r>
              <a:rPr lang="en-US" baseline="0" dirty="0" smtClean="0"/>
              <a:t> = Berkeley Storage </a:t>
            </a:r>
            <a:r>
              <a:rPr lang="en-US" baseline="0" dirty="0" smtClean="0"/>
              <a:t>Manager</a:t>
            </a:r>
          </a:p>
          <a:p>
            <a:endParaRPr lang="en-US" dirty="0" smtClean="0"/>
          </a:p>
          <a:p>
            <a:r>
              <a:rPr lang="en-US" dirty="0" err="1" smtClean="0"/>
              <a:t>dCache</a:t>
            </a:r>
            <a:r>
              <a:rPr lang="en-US" baseline="0" dirty="0" smtClean="0"/>
              <a:t> : </a:t>
            </a:r>
            <a:r>
              <a:rPr lang="en-US" dirty="0" smtClean="0"/>
              <a:t>Scales very well, Moderately complex installation and maintenance</a:t>
            </a:r>
          </a:p>
          <a:p>
            <a:r>
              <a:rPr lang="en-US" dirty="0" err="1" smtClean="0"/>
              <a:t>BeStMan</a:t>
            </a:r>
            <a:r>
              <a:rPr lang="en-US" dirty="0" smtClean="0"/>
              <a:t> : Lighter weight</a:t>
            </a:r>
            <a:r>
              <a:rPr lang="en-US" baseline="0" dirty="0" smtClean="0"/>
              <a:t> than </a:t>
            </a:r>
            <a:r>
              <a:rPr lang="en-US" baseline="0" dirty="0" err="1" smtClean="0"/>
              <a:t>dCache</a:t>
            </a:r>
            <a:r>
              <a:rPr lang="en-US" baseline="0" dirty="0" smtClean="0"/>
              <a:t>. By itself, it doesn’t scale as far as </a:t>
            </a:r>
            <a:r>
              <a:rPr lang="en-US" baseline="0" dirty="0" err="1" smtClean="0"/>
              <a:t>dCache</a:t>
            </a:r>
            <a:r>
              <a:rPr lang="en-US" baseline="0" dirty="0" smtClean="0"/>
              <a:t>, but scale very well with </a:t>
            </a:r>
            <a:r>
              <a:rPr lang="en-US" baseline="0" dirty="0" err="1" smtClean="0"/>
              <a:t>Xrootd</a:t>
            </a:r>
            <a:r>
              <a:rPr lang="en-US" baseline="0" dirty="0" smtClean="0"/>
              <a:t> and other distributed file systems such as </a:t>
            </a:r>
            <a:r>
              <a:rPr lang="en-US" baseline="0" dirty="0" err="1" smtClean="0"/>
              <a:t>Hadoop</a:t>
            </a:r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Space management with lifetimes on files</a:t>
            </a:r>
            <a:r>
              <a:rPr lang="en-US" baseline="0" dirty="0" smtClean="0"/>
              <a:t> – garbage collection</a:t>
            </a:r>
          </a:p>
          <a:p>
            <a:r>
              <a:rPr lang="en-US" dirty="0" smtClean="0"/>
              <a:t>Provides dynamic space allocation and file management on shared storage resources on the Grid</a:t>
            </a:r>
          </a:p>
          <a:p>
            <a:r>
              <a:rPr lang="en-US" dirty="0" smtClean="0"/>
              <a:t>Different implementations for underlying storage systems are based on the same SRM specification</a:t>
            </a:r>
          </a:p>
          <a:p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SRMs</a:t>
            </a:r>
            <a:r>
              <a:rPr lang="en-US" dirty="0" smtClean="0"/>
              <a:t> in the data grid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Shared storage space allocation &amp; reservation</a:t>
            </a:r>
            <a:r>
              <a:rPr lang="en-US" baseline="0" dirty="0" smtClean="0"/>
              <a:t> : </a:t>
            </a:r>
            <a:r>
              <a:rPr lang="en-US" dirty="0" smtClean="0"/>
              <a:t>important for data intensive applications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Get/put files from/into spaces</a:t>
            </a:r>
            <a:r>
              <a:rPr lang="en-US" baseline="0" dirty="0" smtClean="0"/>
              <a:t> : </a:t>
            </a:r>
            <a:r>
              <a:rPr lang="en-US" dirty="0" smtClean="0"/>
              <a:t>archived files on mass storage systems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File transfers from/to remote sites, file replication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Negotiate transfer protocols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File and space management with lifetime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support non-blocking (asynchronous) requests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Directory management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Interoperate with other </a:t>
            </a:r>
            <a:r>
              <a:rPr lang="en-US" dirty="0" err="1" smtClean="0"/>
              <a:t>SRMs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Typical</a:t>
            </a:r>
            <a:r>
              <a:rPr lang="en-US" baseline="0" dirty="0" smtClean="0"/>
              <a:t> operations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* Transfer</a:t>
            </a:r>
            <a:r>
              <a:rPr lang="en-US" sz="1200" baseline="0" dirty="0" smtClean="0"/>
              <a:t> protocols – </a:t>
            </a:r>
            <a:r>
              <a:rPr lang="en-US" sz="1200" baseline="0" dirty="0" err="1" smtClean="0"/>
              <a:t>gridftp</a:t>
            </a:r>
            <a:r>
              <a:rPr lang="en-US" sz="1200" baseline="0" dirty="0" smtClean="0"/>
              <a:t>, </a:t>
            </a:r>
            <a:r>
              <a:rPr lang="en-US" sz="1200" baseline="0" dirty="0" err="1" smtClean="0"/>
              <a:t>bbftp</a:t>
            </a:r>
            <a:r>
              <a:rPr lang="en-US" sz="1200" baseline="0" dirty="0" smtClean="0"/>
              <a:t>, http, ftp, etc</a:t>
            </a:r>
            <a:endParaRPr lang="en-US" sz="1200" dirty="0" smtClean="0"/>
          </a:p>
          <a:p>
            <a:r>
              <a:rPr lang="en-US" baseline="0" dirty="0" smtClean="0"/>
              <a:t>* Special project environment: e.g. Project A needs to have its own access to a particular local directory for its own designated users and no other </a:t>
            </a:r>
            <a:r>
              <a:rPr lang="en-US" baseline="0" dirty="0" err="1" smtClean="0"/>
              <a:t>authZ</a:t>
            </a:r>
            <a:r>
              <a:rPr lang="en-US" baseline="0" dirty="0" smtClean="0"/>
              <a:t> mechanism is available.</a:t>
            </a:r>
            <a:endParaRPr lang="en-US" dirty="0" smtClean="0"/>
          </a:p>
          <a:p>
            <a:r>
              <a:rPr lang="en-US" dirty="0" smtClean="0"/>
              <a:t>* Need</a:t>
            </a:r>
            <a:r>
              <a:rPr lang="en-US" baseline="0" dirty="0" smtClean="0"/>
              <a:t> new features?  We can add. </a:t>
            </a:r>
            <a:endParaRPr lang="en-US" dirty="0" smtClean="0"/>
          </a:p>
          <a:p>
            <a:endParaRPr lang="en-US" sz="120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r>
              <a:rPr lang="en-US" sz="1600" dirty="0" smtClean="0"/>
              <a:t>Restricted owner access prevents other people</a:t>
            </a:r>
            <a:r>
              <a:rPr lang="en-US" sz="1600" baseline="0" dirty="0" smtClean="0"/>
              <a:t> read the files.</a:t>
            </a:r>
            <a:endParaRPr lang="en-US" sz="1600" dirty="0" smtClean="0"/>
          </a:p>
          <a:p>
            <a:pPr marL="228600" indent="-228600">
              <a:buNone/>
            </a:pPr>
            <a:r>
              <a:rPr lang="en-US" sz="1600" dirty="0" smtClean="0"/>
              <a:t>In the near future, a site can customize the file system access</a:t>
            </a:r>
            <a:r>
              <a:rPr lang="en-US" sz="1600" baseline="0" dirty="0" smtClean="0"/>
              <a:t> from </a:t>
            </a:r>
            <a:r>
              <a:rPr lang="en-US" sz="1600" baseline="0" dirty="0" err="1" smtClean="0"/>
              <a:t>BeStMan</a:t>
            </a:r>
            <a:r>
              <a:rPr lang="en-US" sz="1600" baseline="0" dirty="0" smtClean="0"/>
              <a:t> through plug-in, extending beyond </a:t>
            </a:r>
            <a:r>
              <a:rPr lang="en-US" sz="1600" baseline="0" dirty="0" err="1" smtClean="0"/>
              <a:t>posix</a:t>
            </a:r>
            <a:r>
              <a:rPr lang="en-US" sz="1600" baseline="0" dirty="0" smtClean="0"/>
              <a:t> compliant access.</a:t>
            </a:r>
            <a:endParaRPr lang="en-US" sz="1600" baseline="0" dirty="0" smtClean="0"/>
          </a:p>
          <a:p>
            <a:pPr marL="228600" indent="-228600">
              <a:buNone/>
            </a:pPr>
            <a:r>
              <a:rPr lang="en-US" sz="1600" dirty="0" smtClean="0"/>
              <a:t>Owner access on files is available in full mode only.</a:t>
            </a:r>
            <a:endParaRPr lang="en-US" sz="160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6914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en-US" dirty="0" smtClean="0"/>
              <a:t>There are many OSG sites</a:t>
            </a:r>
            <a:r>
              <a:rPr lang="en-US" baseline="0" dirty="0" smtClean="0"/>
              <a:t> running </a:t>
            </a:r>
            <a:r>
              <a:rPr lang="en-US" baseline="0" dirty="0" err="1" smtClean="0"/>
              <a:t>dCache</a:t>
            </a:r>
            <a:r>
              <a:rPr lang="en-US" baseline="0" dirty="0" smtClean="0"/>
              <a:t>. I must emphasize that there are no differences from the user’s point of view, in terms of accessing these storages.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425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en-US" dirty="0" smtClean="0"/>
              <a:t>Package includes everything you need. Only</a:t>
            </a:r>
            <a:r>
              <a:rPr lang="en-US" baseline="0" dirty="0" smtClean="0"/>
              <a:t> JRE is needed.</a:t>
            </a: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0"/>
            <a:ext cx="22098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13" y="0"/>
            <a:ext cx="6480175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6629400" cy="944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0813" y="1219200"/>
            <a:ext cx="8842375" cy="52578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4" name="Picture 11" descr="osg_logo_4c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234950"/>
            <a:ext cx="1192461" cy="6794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13" y="1219200"/>
            <a:ext cx="4344987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344988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0"/>
            <a:ext cx="6629400" cy="944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84138" tIns="41275" rIns="84138" bIns="4127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7043" name="Line 3"/>
          <p:cNvSpPr>
            <a:spLocks noChangeShapeType="1"/>
          </p:cNvSpPr>
          <p:nvPr userDrawn="1"/>
        </p:nvSpPr>
        <p:spPr bwMode="auto">
          <a:xfrm>
            <a:off x="1447800" y="990600"/>
            <a:ext cx="6629400" cy="0"/>
          </a:xfrm>
          <a:prstGeom prst="line">
            <a:avLst/>
          </a:prstGeom>
          <a:noFill/>
          <a:ln w="76200" cmpd="tri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8696325" y="6167438"/>
            <a:ext cx="379413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76200" y="6540500"/>
            <a:ext cx="1670050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1000" b="1">
                <a:solidFill>
                  <a:schemeClr val="tx1"/>
                </a:solidFill>
                <a:latin typeface="Arial" charset="0"/>
                <a:cs typeface="+mn-cs"/>
              </a:rPr>
              <a:t>A. Sim, CRD</a:t>
            </a:r>
            <a:r>
              <a:rPr lang="en-US" sz="1000">
                <a:solidFill>
                  <a:schemeClr val="tx1"/>
                </a:solidFill>
                <a:latin typeface="Arial" charset="0"/>
                <a:cs typeface="+mn-cs"/>
              </a:rPr>
              <a:t>, </a:t>
            </a:r>
            <a:r>
              <a:rPr lang="en-US" sz="1000" b="1">
                <a:solidFill>
                  <a:schemeClr val="tx1"/>
                </a:solidFill>
                <a:latin typeface="Arial" charset="0"/>
                <a:cs typeface="+mn-cs"/>
              </a:rPr>
              <a:t>L</a:t>
            </a:r>
            <a:r>
              <a:rPr lang="en-US" sz="400" b="1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en-US" sz="1000" b="1">
                <a:solidFill>
                  <a:schemeClr val="tx1"/>
                </a:solidFill>
                <a:latin typeface="Arial" charset="0"/>
                <a:cs typeface="+mn-cs"/>
              </a:rPr>
              <a:t>B</a:t>
            </a:r>
            <a:r>
              <a:rPr lang="en-US" sz="400" b="1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en-US" sz="1000" b="1">
                <a:solidFill>
                  <a:schemeClr val="tx1"/>
                </a:solidFill>
                <a:latin typeface="Arial" charset="0"/>
                <a:cs typeface="+mn-cs"/>
              </a:rPr>
              <a:t>N</a:t>
            </a:r>
            <a:r>
              <a:rPr lang="en-US" sz="400" b="1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en-US" sz="1000" b="1">
                <a:solidFill>
                  <a:schemeClr val="tx1"/>
                </a:solidFill>
                <a:latin typeface="Arial" charset="0"/>
                <a:cs typeface="+mn-cs"/>
              </a:rPr>
              <a:t>L</a:t>
            </a:r>
            <a:r>
              <a:rPr lang="en-US" sz="100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8756650" y="6554788"/>
            <a:ext cx="298450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fld id="{1161D699-7348-410C-9C49-01C0F72E4EA7}" type="slidenum">
              <a:rPr lang="en-US" sz="800">
                <a:solidFill>
                  <a:srgbClr val="009688"/>
                </a:solidFill>
                <a:cs typeface="+mn-cs"/>
              </a:rPr>
              <a:pPr eaLnBrk="0" hangingPunct="0">
                <a:defRPr/>
              </a:pPr>
              <a:t>‹#›</a:t>
            </a:fld>
            <a:endParaRPr lang="en-US" sz="800">
              <a:solidFill>
                <a:srgbClr val="009688"/>
              </a:solidFill>
              <a:cs typeface="+mn-cs"/>
            </a:endParaRPr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813" y="1219200"/>
            <a:ext cx="8842375" cy="525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84138" tIns="41275" rIns="84138" bIns="412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text styles Click to edit Master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32" name="Picture 9"/>
          <p:cNvPicPr>
            <a:picLocks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228600" y="228600"/>
            <a:ext cx="1257300" cy="792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7051" name="Text Box 11"/>
          <p:cNvSpPr txBox="1">
            <a:spLocks noChangeArrowheads="1"/>
          </p:cNvSpPr>
          <p:nvPr userDrawn="1"/>
        </p:nvSpPr>
        <p:spPr bwMode="auto">
          <a:xfrm>
            <a:off x="2209800" y="6553200"/>
            <a:ext cx="5105400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tx1"/>
                </a:solidFill>
                <a:cs typeface="+mn-cs"/>
              </a:rPr>
              <a:t>Data Management Foundations Workshop,  Mar. 3, 2009</a:t>
            </a:r>
            <a:endParaRPr lang="en-US" dirty="0">
              <a:solidFill>
                <a:schemeClr val="tx1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</p:sldLayoutIdLst>
  <p:txStyles>
    <p:titleStyle>
      <a:lvl1pPr algn="ctr" defTabSz="8255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8255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defTabSz="8255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defTabSz="8255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defTabSz="8255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defTabSz="8255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defTabSz="8255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defTabSz="8255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defTabSz="8255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09563" indent="-309563" algn="l" defTabSz="825500" rtl="0" eaLnBrk="0" fontAlgn="base" hangingPunct="0">
        <a:lnSpc>
          <a:spcPct val="85000"/>
        </a:lnSpc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671513" indent="-247650" algn="l" defTabSz="825500" rtl="0" eaLnBrk="0" fontAlgn="base" hangingPunct="0">
        <a:spcBef>
          <a:spcPct val="10000"/>
        </a:spcBef>
        <a:spcAft>
          <a:spcPct val="10000"/>
        </a:spcAft>
        <a:buClr>
          <a:schemeClr val="hlink"/>
        </a:buClr>
        <a:buSzPct val="100000"/>
        <a:buChar char="•"/>
        <a:defRPr sz="2400" b="1">
          <a:solidFill>
            <a:srgbClr val="426C44"/>
          </a:solidFill>
          <a:latin typeface="+mn-lt"/>
        </a:defRPr>
      </a:lvl2pPr>
      <a:lvl3pPr marL="1031875" indent="-206375" algn="l" defTabSz="825500" rtl="0" eaLnBrk="0" fontAlgn="base" hangingPunct="0">
        <a:spcBef>
          <a:spcPct val="10000"/>
        </a:spcBef>
        <a:spcAft>
          <a:spcPct val="10000"/>
        </a:spcAft>
        <a:buClr>
          <a:schemeClr val="hlink"/>
        </a:buClr>
        <a:buSzPct val="100000"/>
        <a:buChar char="•"/>
        <a:defRPr sz="2000" b="1">
          <a:solidFill>
            <a:srgbClr val="660033"/>
          </a:solidFill>
          <a:latin typeface="+mn-lt"/>
        </a:defRPr>
      </a:lvl3pPr>
      <a:lvl4pPr marL="1446213" indent="-207963" algn="l" defTabSz="825500" rtl="0" eaLnBrk="0" fontAlgn="base" hangingPunct="0">
        <a:spcBef>
          <a:spcPct val="10000"/>
        </a:spcBef>
        <a:spcAft>
          <a:spcPct val="10000"/>
        </a:spcAft>
        <a:buClr>
          <a:schemeClr val="hlink"/>
        </a:buClr>
        <a:buSzPct val="100000"/>
        <a:buChar char="•"/>
        <a:defRPr sz="2000" b="1">
          <a:solidFill>
            <a:srgbClr val="DC0081"/>
          </a:solidFill>
          <a:latin typeface="+mn-lt"/>
        </a:defRPr>
      </a:lvl4pPr>
      <a:lvl5pPr marL="1857375" indent="-206375" algn="l" defTabSz="825500" rtl="0" eaLnBrk="0" fontAlgn="base" hangingPunct="0">
        <a:spcBef>
          <a:spcPct val="10000"/>
        </a:spcBef>
        <a:spcAft>
          <a:spcPct val="10000"/>
        </a:spcAft>
        <a:buClr>
          <a:schemeClr val="hlink"/>
        </a:buClr>
        <a:buSzPct val="100000"/>
        <a:buChar char="•"/>
        <a:defRPr sz="1600" b="1">
          <a:solidFill>
            <a:srgbClr val="063DE8"/>
          </a:solidFill>
          <a:latin typeface="+mn-lt"/>
        </a:defRPr>
      </a:lvl5pPr>
      <a:lvl6pPr marL="2314575" indent="-206375" algn="l" defTabSz="825500" rtl="0" eaLnBrk="0" fontAlgn="base" hangingPunct="0">
        <a:lnSpc>
          <a:spcPct val="85000"/>
        </a:lnSpc>
        <a:spcBef>
          <a:spcPct val="10000"/>
        </a:spcBef>
        <a:spcAft>
          <a:spcPct val="10000"/>
        </a:spcAft>
        <a:buClr>
          <a:schemeClr val="hlink"/>
        </a:buClr>
        <a:buSzPct val="100000"/>
        <a:buChar char="•"/>
        <a:defRPr sz="1600" b="1">
          <a:solidFill>
            <a:srgbClr val="063DE8"/>
          </a:solidFill>
          <a:latin typeface="+mn-lt"/>
        </a:defRPr>
      </a:lvl6pPr>
      <a:lvl7pPr marL="2771775" indent="-206375" algn="l" defTabSz="825500" rtl="0" eaLnBrk="0" fontAlgn="base" hangingPunct="0">
        <a:lnSpc>
          <a:spcPct val="85000"/>
        </a:lnSpc>
        <a:spcBef>
          <a:spcPct val="10000"/>
        </a:spcBef>
        <a:spcAft>
          <a:spcPct val="10000"/>
        </a:spcAft>
        <a:buClr>
          <a:schemeClr val="hlink"/>
        </a:buClr>
        <a:buSzPct val="100000"/>
        <a:buChar char="•"/>
        <a:defRPr sz="1600" b="1">
          <a:solidFill>
            <a:srgbClr val="063DE8"/>
          </a:solidFill>
          <a:latin typeface="+mn-lt"/>
        </a:defRPr>
      </a:lvl7pPr>
      <a:lvl8pPr marL="3228975" indent="-206375" algn="l" defTabSz="825500" rtl="0" eaLnBrk="0" fontAlgn="base" hangingPunct="0">
        <a:lnSpc>
          <a:spcPct val="85000"/>
        </a:lnSpc>
        <a:spcBef>
          <a:spcPct val="10000"/>
        </a:spcBef>
        <a:spcAft>
          <a:spcPct val="10000"/>
        </a:spcAft>
        <a:buClr>
          <a:schemeClr val="hlink"/>
        </a:buClr>
        <a:buSzPct val="100000"/>
        <a:buChar char="•"/>
        <a:defRPr sz="1600" b="1">
          <a:solidFill>
            <a:srgbClr val="063DE8"/>
          </a:solidFill>
          <a:latin typeface="+mn-lt"/>
        </a:defRPr>
      </a:lvl8pPr>
      <a:lvl9pPr marL="3686175" indent="-206375" algn="l" defTabSz="825500" rtl="0" eaLnBrk="0" fontAlgn="base" hangingPunct="0">
        <a:lnSpc>
          <a:spcPct val="85000"/>
        </a:lnSpc>
        <a:spcBef>
          <a:spcPct val="10000"/>
        </a:spcBef>
        <a:spcAft>
          <a:spcPct val="10000"/>
        </a:spcAft>
        <a:buClr>
          <a:schemeClr val="hlink"/>
        </a:buClr>
        <a:buSzPct val="100000"/>
        <a:buChar char="•"/>
        <a:defRPr sz="1600" b="1">
          <a:solidFill>
            <a:srgbClr val="063DE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4.tiff"/><Relationship Id="rId20" Type="http://schemas.openxmlformats.org/officeDocument/2006/relationships/oleObject" Target="../embeddings/oleObject5.bin"/><Relationship Id="rId4" Type="http://schemas.openxmlformats.org/officeDocument/2006/relationships/oleObject" Target="../embeddings/oleObject1.bin"/><Relationship Id="rId21" Type="http://schemas.openxmlformats.org/officeDocument/2006/relationships/image" Target="../media/image18.png"/><Relationship Id="rId22" Type="http://schemas.openxmlformats.org/officeDocument/2006/relationships/image" Target="../media/image19.wmf"/><Relationship Id="rId23" Type="http://schemas.openxmlformats.org/officeDocument/2006/relationships/oleObject" Target="../embeddings/oleObject6.bin"/><Relationship Id="rId7" Type="http://schemas.openxmlformats.org/officeDocument/2006/relationships/image" Target="../media/image7.png"/><Relationship Id="rId11" Type="http://schemas.openxmlformats.org/officeDocument/2006/relationships/image" Target="../media/image11.gi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6" Type="http://schemas.openxmlformats.org/officeDocument/2006/relationships/image" Target="../media/image16.gif"/><Relationship Id="rId8" Type="http://schemas.openxmlformats.org/officeDocument/2006/relationships/image" Target="../media/image8.jpeg"/><Relationship Id="rId13" Type="http://schemas.openxmlformats.org/officeDocument/2006/relationships/image" Target="../media/image13.tiff"/><Relationship Id="rId10" Type="http://schemas.openxmlformats.org/officeDocument/2006/relationships/image" Target="../media/image10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2" Type="http://schemas.openxmlformats.org/officeDocument/2006/relationships/image" Target="../media/image12.jpeg"/><Relationship Id="rId17" Type="http://schemas.openxmlformats.org/officeDocument/2006/relationships/image" Target="../media/image17.png"/><Relationship Id="rId19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9" Type="http://schemas.openxmlformats.org/officeDocument/2006/relationships/image" Target="../media/image9.png"/><Relationship Id="rId3" Type="http://schemas.openxmlformats.org/officeDocument/2006/relationships/image" Target="../media/image5.jpeg"/><Relationship Id="rId18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image" Target="../media/image7.png"/><Relationship Id="rId1" Type="http://schemas.openxmlformats.org/officeDocument/2006/relationships/vmlDrawing" Target="../drawings/vmlDrawing2.vml"/><Relationship Id="rId24" Type="http://schemas.openxmlformats.org/officeDocument/2006/relationships/image" Target="../media/image5.jpeg"/><Relationship Id="rId25" Type="http://schemas.openxmlformats.org/officeDocument/2006/relationships/image" Target="../media/image31.jpeg"/><Relationship Id="rId8" Type="http://schemas.openxmlformats.org/officeDocument/2006/relationships/image" Target="../media/image8.jpeg"/><Relationship Id="rId13" Type="http://schemas.openxmlformats.org/officeDocument/2006/relationships/image" Target="../media/image25.png"/><Relationship Id="rId10" Type="http://schemas.openxmlformats.org/officeDocument/2006/relationships/image" Target="../media/image23.png"/><Relationship Id="rId12" Type="http://schemas.openxmlformats.org/officeDocument/2006/relationships/image" Target="../media/image11.gif"/><Relationship Id="rId17" Type="http://schemas.openxmlformats.org/officeDocument/2006/relationships/image" Target="../media/image27.jpeg"/><Relationship Id="rId9" Type="http://schemas.openxmlformats.org/officeDocument/2006/relationships/image" Target="../media/image17.png"/><Relationship Id="rId18" Type="http://schemas.openxmlformats.org/officeDocument/2006/relationships/oleObject" Target="../embeddings/oleObject8.bin"/><Relationship Id="rId3" Type="http://schemas.openxmlformats.org/officeDocument/2006/relationships/oleObject" Target="../embeddings/oleObject7.bin"/><Relationship Id="rId27" Type="http://schemas.openxmlformats.org/officeDocument/2006/relationships/image" Target="../media/image32.png"/><Relationship Id="rId14" Type="http://schemas.openxmlformats.org/officeDocument/2006/relationships/image" Target="../media/image19.wmf"/><Relationship Id="rId23" Type="http://schemas.openxmlformats.org/officeDocument/2006/relationships/image" Target="../media/image30.jpeg"/><Relationship Id="rId4" Type="http://schemas.openxmlformats.org/officeDocument/2006/relationships/image" Target="../media/image20.jpeg"/><Relationship Id="rId28" Type="http://schemas.openxmlformats.org/officeDocument/2006/relationships/image" Target="../media/image33.png"/><Relationship Id="rId26" Type="http://schemas.openxmlformats.org/officeDocument/2006/relationships/image" Target="../media/image16.gif"/><Relationship Id="rId11" Type="http://schemas.openxmlformats.org/officeDocument/2006/relationships/image" Target="../media/image24.gif"/><Relationship Id="rId6" Type="http://schemas.openxmlformats.org/officeDocument/2006/relationships/image" Target="../media/image22.jpeg"/><Relationship Id="rId16" Type="http://schemas.openxmlformats.org/officeDocument/2006/relationships/image" Target="../media/image10.png"/><Relationship Id="rId5" Type="http://schemas.openxmlformats.org/officeDocument/2006/relationships/image" Target="../media/image21.png"/><Relationship Id="rId15" Type="http://schemas.openxmlformats.org/officeDocument/2006/relationships/image" Target="../media/image26.png"/><Relationship Id="rId19" Type="http://schemas.openxmlformats.org/officeDocument/2006/relationships/image" Target="../media/image18.png"/><Relationship Id="rId20" Type="http://schemas.openxmlformats.org/officeDocument/2006/relationships/image" Target="../media/image15.png"/><Relationship Id="rId22" Type="http://schemas.openxmlformats.org/officeDocument/2006/relationships/image" Target="../media/image29.png"/><Relationship Id="rId21" Type="http://schemas.openxmlformats.org/officeDocument/2006/relationships/image" Target="../media/image28.png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ChangeArrowheads="1"/>
          </p:cNvSpPr>
          <p:nvPr/>
        </p:nvSpPr>
        <p:spPr bwMode="auto">
          <a:xfrm>
            <a:off x="22225" y="2120900"/>
            <a:ext cx="8939213" cy="3429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28600" y="1295400"/>
            <a:ext cx="8763000" cy="5105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0" hangingPunct="0">
              <a:lnSpc>
                <a:spcPct val="90000"/>
              </a:lnSpc>
              <a:spcAft>
                <a:spcPct val="2500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Storage in OSG and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BeStMan</a:t>
            </a:r>
            <a:endPara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  <a:p>
            <a:pPr algn="ctr" eaLnBrk="0" hangingPunct="0">
              <a:defRPr/>
            </a:pPr>
            <a:endParaRPr lang="en-US" sz="2200" dirty="0">
              <a:solidFill>
                <a:srgbClr val="006C6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+mn-cs"/>
            </a:endParaRPr>
          </a:p>
          <a:p>
            <a:pPr algn="ctr" eaLnBrk="0" hangingPunct="0">
              <a:defRPr/>
            </a:pPr>
            <a:r>
              <a:rPr lang="en-US" sz="2200" dirty="0">
                <a:solidFill>
                  <a:srgbClr val="006C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+mn-cs"/>
              </a:rPr>
              <a:t/>
            </a:r>
            <a:br>
              <a:rPr lang="en-US" sz="2200" dirty="0">
                <a:solidFill>
                  <a:srgbClr val="006C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+mn-cs"/>
              </a:rPr>
            </a:br>
            <a:r>
              <a:rPr lang="en-US" sz="2200" dirty="0">
                <a:solidFill>
                  <a:srgbClr val="006C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+mn-cs"/>
              </a:rPr>
              <a:t>Alex Sim</a:t>
            </a:r>
          </a:p>
          <a:p>
            <a:pPr algn="ctr" eaLnBrk="0" hangingPunct="0">
              <a:defRPr/>
            </a:pPr>
            <a:endParaRPr lang="en-US" sz="2200" dirty="0" smtClean="0">
              <a:solidFill>
                <a:srgbClr val="006C6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+mn-cs"/>
            </a:endParaRPr>
          </a:p>
          <a:p>
            <a:pPr algn="ctr" eaLnBrk="0" hangingPunct="0">
              <a:defRPr/>
            </a:pPr>
            <a:r>
              <a:rPr lang="en-US" sz="2000" dirty="0" smtClean="0">
                <a:solidFill>
                  <a:srgbClr val="006C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+mn-cs"/>
              </a:rPr>
              <a:t>Scientific Data Management Research Group</a:t>
            </a:r>
          </a:p>
          <a:p>
            <a:pPr algn="ctr" eaLnBrk="0" hangingPunct="0">
              <a:defRPr/>
            </a:pPr>
            <a:r>
              <a:rPr lang="en-US" sz="2000" dirty="0" smtClean="0">
                <a:solidFill>
                  <a:srgbClr val="006C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+mn-cs"/>
              </a:rPr>
              <a:t>Computational </a:t>
            </a:r>
            <a:r>
              <a:rPr lang="en-US" sz="2000" dirty="0">
                <a:solidFill>
                  <a:srgbClr val="006C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+mn-cs"/>
              </a:rPr>
              <a:t>Research Division</a:t>
            </a:r>
          </a:p>
          <a:p>
            <a:pPr algn="ctr" eaLnBrk="0" hangingPunct="0">
              <a:defRPr/>
            </a:pPr>
            <a:r>
              <a:rPr lang="en-US" sz="2000" dirty="0">
                <a:solidFill>
                  <a:srgbClr val="006C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+mn-cs"/>
              </a:rPr>
              <a:t>Lawrence Berkeley National Laboratory</a:t>
            </a:r>
          </a:p>
        </p:txBody>
      </p:sp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8793163" y="6570663"/>
            <a:ext cx="228600" cy="1809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2765425" y="1065213"/>
            <a:ext cx="2755900" cy="1746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What</a:t>
            </a:r>
            <a:r>
              <a:rPr lang="en-US" sz="2800" dirty="0" smtClean="0"/>
              <a:t> can </a:t>
            </a:r>
            <a:r>
              <a:rPr lang="en-US" sz="2800" dirty="0" err="1" smtClean="0"/>
              <a:t>BeStMan</a:t>
            </a:r>
            <a:r>
              <a:rPr lang="en-US" sz="2800" dirty="0" smtClean="0"/>
              <a:t> do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13" y="1143000"/>
            <a:ext cx="8842375" cy="5257800"/>
          </a:xfrm>
        </p:spPr>
        <p:txBody>
          <a:bodyPr/>
          <a:lstStyle/>
          <a:p>
            <a:r>
              <a:rPr lang="en-US" sz="2400" dirty="0" smtClean="0"/>
              <a:t>In addition to what </a:t>
            </a:r>
            <a:r>
              <a:rPr lang="en-US" sz="2400" dirty="0" err="1" smtClean="0"/>
              <a:t>SRMs</a:t>
            </a:r>
            <a:r>
              <a:rPr lang="en-US" sz="2400" dirty="0" smtClean="0"/>
              <a:t> do….</a:t>
            </a:r>
          </a:p>
          <a:p>
            <a:r>
              <a:rPr lang="en-US" sz="2400" dirty="0" smtClean="0"/>
              <a:t>Dynamic installation, configuration and running</a:t>
            </a:r>
          </a:p>
          <a:p>
            <a:pPr lvl="1"/>
            <a:r>
              <a:rPr lang="en-US" sz="1800" dirty="0" smtClean="0"/>
              <a:t>If the target host does not have an SRM, </a:t>
            </a:r>
            <a:r>
              <a:rPr lang="en-US" sz="1800" dirty="0" err="1" smtClean="0"/>
              <a:t>BeStMan</a:t>
            </a:r>
            <a:r>
              <a:rPr lang="en-US" sz="1800" dirty="0" smtClean="0"/>
              <a:t> can be installed, configured, and started with a few commands by the user.</a:t>
            </a:r>
          </a:p>
          <a:p>
            <a:r>
              <a:rPr lang="en-US" sz="2400" dirty="0" err="1" smtClean="0"/>
              <a:t>BeStMan</a:t>
            </a:r>
            <a:r>
              <a:rPr lang="en-US" sz="2400" dirty="0" smtClean="0"/>
              <a:t> can restrict all user access to certain directory paths through configuration</a:t>
            </a:r>
          </a:p>
          <a:p>
            <a:r>
              <a:rPr lang="en-US" sz="2400" dirty="0" err="1" smtClean="0"/>
              <a:t>BeStMan</a:t>
            </a:r>
            <a:r>
              <a:rPr lang="en-US" sz="2400" dirty="0" smtClean="0"/>
              <a:t> (full mode) can </a:t>
            </a:r>
            <a:r>
              <a:rPr lang="en-US" sz="2400" dirty="0" smtClean="0"/>
              <a:t>be configured to restrict user access to files by owners/creators </a:t>
            </a:r>
            <a:r>
              <a:rPr lang="en-US" sz="2400" dirty="0" smtClean="0"/>
              <a:t>only without external service</a:t>
            </a:r>
            <a:r>
              <a:rPr lang="en-US" sz="2400" dirty="0" smtClean="0"/>
              <a:t> </a:t>
            </a:r>
            <a:r>
              <a:rPr lang="en-US" sz="2400" dirty="0" smtClean="0"/>
              <a:t>component</a:t>
            </a:r>
          </a:p>
          <a:p>
            <a:r>
              <a:rPr lang="en-US" sz="2400" dirty="0" smtClean="0"/>
              <a:t>A site can customize the load-balancing mechanism for transfer servers through plug-in</a:t>
            </a:r>
          </a:p>
          <a:p>
            <a:endParaRPr lang="en-US" sz="1800" dirty="0" smtClean="0"/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6038"/>
            <a:ext cx="6629400" cy="944562"/>
          </a:xfrm>
        </p:spPr>
        <p:txBody>
          <a:bodyPr/>
          <a:lstStyle/>
          <a:p>
            <a:r>
              <a:rPr lang="en-US" sz="2800" dirty="0" smtClean="0"/>
              <a:t>Some </a:t>
            </a:r>
            <a:r>
              <a:rPr lang="en-US" sz="2800" dirty="0" err="1" smtClean="0"/>
              <a:t>BeStMan</a:t>
            </a:r>
            <a:r>
              <a:rPr lang="en-US" sz="2800" dirty="0" smtClean="0"/>
              <a:t> Use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13" y="1100136"/>
            <a:ext cx="8842375" cy="5257800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CMS</a:t>
            </a:r>
          </a:p>
          <a:p>
            <a:pPr lvl="1">
              <a:defRPr/>
            </a:pPr>
            <a:r>
              <a:rPr lang="en-US" sz="1600" dirty="0" err="1" smtClean="0"/>
              <a:t>BeStMan</a:t>
            </a:r>
            <a:r>
              <a:rPr lang="en-US" sz="1600" dirty="0" smtClean="0"/>
              <a:t> Gateway as an SRM frontend for </a:t>
            </a:r>
            <a:r>
              <a:rPr lang="en-US" sz="1600" dirty="0" err="1" smtClean="0"/>
              <a:t>Hadoop</a:t>
            </a:r>
            <a:r>
              <a:rPr lang="en-US" sz="1600" dirty="0" smtClean="0"/>
              <a:t> at UNL</a:t>
            </a:r>
          </a:p>
          <a:p>
            <a:pPr lvl="1">
              <a:defRPr/>
            </a:pPr>
            <a:r>
              <a:rPr lang="en-US" sz="1600" dirty="0" smtClean="0"/>
              <a:t>Passed all the automated CMS tests through EGEE SAM</a:t>
            </a:r>
          </a:p>
          <a:p>
            <a:r>
              <a:rPr lang="en-US" sz="1800" dirty="0" smtClean="0"/>
              <a:t>ATLAS</a:t>
            </a:r>
          </a:p>
          <a:p>
            <a:pPr lvl="1"/>
            <a:r>
              <a:rPr lang="en-US" sz="1600" dirty="0" err="1" smtClean="0"/>
              <a:t>BeStMan</a:t>
            </a:r>
            <a:r>
              <a:rPr lang="en-US" sz="1600" dirty="0" smtClean="0"/>
              <a:t> on NFS</a:t>
            </a:r>
          </a:p>
          <a:p>
            <a:pPr lvl="1"/>
            <a:r>
              <a:rPr lang="en-US" sz="1600" dirty="0" err="1" smtClean="0"/>
              <a:t>BeStMan</a:t>
            </a:r>
            <a:r>
              <a:rPr lang="en-US" sz="1600" dirty="0" smtClean="0"/>
              <a:t> Gateway on </a:t>
            </a:r>
            <a:r>
              <a:rPr lang="en-US" sz="1600" dirty="0" err="1" smtClean="0"/>
              <a:t>Xrootd</a:t>
            </a:r>
            <a:r>
              <a:rPr lang="en-US" sz="1600" dirty="0" smtClean="0"/>
              <a:t>/FS, GPFS, </a:t>
            </a:r>
            <a:r>
              <a:rPr lang="en-US" sz="1600" dirty="0" err="1" smtClean="0"/>
              <a:t>Ibrix</a:t>
            </a:r>
            <a:endParaRPr lang="en-US" sz="1600" dirty="0" smtClean="0"/>
          </a:p>
          <a:p>
            <a:r>
              <a:rPr lang="en-US" sz="1800" dirty="0" smtClean="0"/>
              <a:t>STAR</a:t>
            </a:r>
          </a:p>
          <a:p>
            <a:pPr lvl="1"/>
            <a:r>
              <a:rPr lang="en-US" sz="1600" dirty="0" smtClean="0"/>
              <a:t>Data replication between BNL and</a:t>
            </a:r>
            <a:r>
              <a:rPr lang="en-US" sz="1600" dirty="0" smtClean="0"/>
              <a:t> NERSC/LBNL</a:t>
            </a:r>
            <a:endParaRPr lang="en-US" sz="1600" dirty="0" smtClean="0"/>
          </a:p>
          <a:p>
            <a:pPr lvl="2"/>
            <a:r>
              <a:rPr lang="en-US" sz="1400" dirty="0" smtClean="0"/>
              <a:t>HPSS access at BNL and NERSC</a:t>
            </a:r>
          </a:p>
          <a:p>
            <a:pPr lvl="2"/>
            <a:r>
              <a:rPr lang="en-US" sz="1400" dirty="0" err="1" smtClean="0"/>
              <a:t>SRMs</a:t>
            </a:r>
            <a:r>
              <a:rPr lang="en-US" sz="1400" dirty="0" smtClean="0"/>
              <a:t> in production for over 4 years</a:t>
            </a:r>
          </a:p>
          <a:p>
            <a:pPr lvl="1"/>
            <a:r>
              <a:rPr lang="en-US" sz="1600" dirty="0" smtClean="0"/>
              <a:t>Part of analysis scenario to move job-generated data files from PDSF/NERSC to remote BNL storage</a:t>
            </a:r>
          </a:p>
          <a:p>
            <a:r>
              <a:rPr lang="en-US" sz="1800" dirty="0" smtClean="0"/>
              <a:t>Earth System Grid</a:t>
            </a:r>
          </a:p>
          <a:p>
            <a:pPr lvl="1"/>
            <a:r>
              <a:rPr lang="en-US" sz="1600" dirty="0" smtClean="0"/>
              <a:t>Serving about 6000 users </a:t>
            </a:r>
          </a:p>
          <a:p>
            <a:pPr lvl="2"/>
            <a:r>
              <a:rPr lang="en-US" sz="1400" dirty="0" smtClean="0"/>
              <a:t>Over a million files and 170TB of climate data </a:t>
            </a:r>
          </a:p>
          <a:p>
            <a:pPr lvl="2"/>
            <a:r>
              <a:rPr lang="en-US" sz="1400" dirty="0" smtClean="0"/>
              <a:t>from 5 storage sites (LANL, LLNL, NCAR, NERSC, ORNL)</a:t>
            </a:r>
          </a:p>
          <a:p>
            <a:pPr lvl="1"/>
            <a:r>
              <a:rPr lang="en-US" sz="1600" dirty="0" smtClean="0"/>
              <a:t>Uses an adapted </a:t>
            </a:r>
            <a:r>
              <a:rPr lang="en-US" sz="1600" dirty="0" err="1" smtClean="0"/>
              <a:t>BeStMan</a:t>
            </a:r>
            <a:r>
              <a:rPr lang="en-US" sz="1600" dirty="0" smtClean="0"/>
              <a:t> for </a:t>
            </a:r>
            <a:r>
              <a:rPr lang="en-US" sz="1600" dirty="0" err="1" smtClean="0"/>
              <a:t>NCAR’s</a:t>
            </a:r>
            <a:r>
              <a:rPr lang="en-US" sz="1600" dirty="0" smtClean="0"/>
              <a:t> own MSS</a:t>
            </a:r>
          </a:p>
          <a:p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Summary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SRM is an essential part of Grid and OSG</a:t>
            </a:r>
          </a:p>
          <a:p>
            <a:pPr lvl="1"/>
            <a:r>
              <a:rPr lang="en-US" sz="2000" dirty="0" smtClean="0"/>
              <a:t>Users have uniform access to Grid storages</a:t>
            </a:r>
          </a:p>
          <a:p>
            <a:pPr lvl="1"/>
            <a:r>
              <a:rPr lang="en-US" sz="2000" dirty="0" smtClean="0"/>
              <a:t>OSG supports users!</a:t>
            </a:r>
          </a:p>
          <a:p>
            <a:r>
              <a:rPr lang="en-US" sz="2400" dirty="0" err="1" smtClean="0"/>
              <a:t>BeStMan</a:t>
            </a:r>
            <a:r>
              <a:rPr lang="en-US" sz="2400" dirty="0" smtClean="0"/>
              <a:t> is an implementation of SRM v2.2</a:t>
            </a:r>
          </a:p>
          <a:p>
            <a:pPr lvl="1"/>
            <a:r>
              <a:rPr lang="en-US" sz="2000" dirty="0" smtClean="0"/>
              <a:t>Great for disk-based storage and file systems</a:t>
            </a:r>
          </a:p>
          <a:p>
            <a:pPr lvl="1"/>
            <a:r>
              <a:rPr lang="en-US" sz="2000" dirty="0" err="1" smtClean="0"/>
              <a:t>BeStMan</a:t>
            </a:r>
            <a:r>
              <a:rPr lang="en-US" sz="2000" dirty="0" smtClean="0"/>
              <a:t> Gateway mode gives scalable performance on some file systems and storages </a:t>
            </a:r>
          </a:p>
          <a:p>
            <a:pPr lvl="1"/>
            <a:r>
              <a:rPr lang="en-US" sz="2000" dirty="0" smtClean="0"/>
              <a:t>Easy installation and maintenance through VDT or tar file</a:t>
            </a:r>
          </a:p>
          <a:p>
            <a:pPr lvl="1"/>
            <a:r>
              <a:rPr lang="en-US" sz="2000" dirty="0" smtClean="0"/>
              <a:t>Works with other SRM v2.2 implementations</a:t>
            </a:r>
          </a:p>
          <a:p>
            <a:pPr lvl="2"/>
            <a:r>
              <a:rPr lang="en-US" sz="1600" dirty="0" smtClean="0"/>
              <a:t>Servers: CASTOR, </a:t>
            </a:r>
            <a:r>
              <a:rPr lang="en-US" sz="1600" dirty="0" err="1" smtClean="0"/>
              <a:t>dCache</a:t>
            </a:r>
            <a:r>
              <a:rPr lang="en-US" sz="1600" dirty="0" smtClean="0"/>
              <a:t>, DPM, </a:t>
            </a:r>
            <a:r>
              <a:rPr lang="en-US" sz="1600" dirty="0" err="1" smtClean="0"/>
              <a:t>StoRM</a:t>
            </a:r>
            <a:r>
              <a:rPr lang="en-US" sz="1600" dirty="0" smtClean="0"/>
              <a:t>, SRM/SRB, …</a:t>
            </a:r>
          </a:p>
          <a:p>
            <a:pPr lvl="2"/>
            <a:r>
              <a:rPr lang="en-US" sz="1600" dirty="0" smtClean="0"/>
              <a:t>Clients: </a:t>
            </a:r>
            <a:r>
              <a:rPr lang="en-US" sz="1600" dirty="0" err="1" smtClean="0"/>
              <a:t>PhEDEx</a:t>
            </a:r>
            <a:r>
              <a:rPr lang="en-US" sz="1600" dirty="0" smtClean="0"/>
              <a:t>, FTS, </a:t>
            </a:r>
            <a:r>
              <a:rPr lang="en-US" sz="1600" dirty="0" err="1" smtClean="0"/>
              <a:t>glite-url-copy</a:t>
            </a:r>
            <a:r>
              <a:rPr lang="en-US" sz="1600" dirty="0" smtClean="0"/>
              <a:t>, </a:t>
            </a:r>
            <a:r>
              <a:rPr lang="en-US" sz="1600" dirty="0" err="1" smtClean="0"/>
              <a:t>lcg</a:t>
            </a:r>
            <a:r>
              <a:rPr lang="en-US" sz="1600" dirty="0" smtClean="0"/>
              <a:t>-cp, </a:t>
            </a:r>
            <a:r>
              <a:rPr lang="en-US" sz="1600" dirty="0" err="1" smtClean="0"/>
              <a:t>srm</a:t>
            </a:r>
            <a:r>
              <a:rPr lang="en-US" sz="1600" dirty="0" smtClean="0"/>
              <a:t>-copy, </a:t>
            </a:r>
            <a:r>
              <a:rPr lang="en-US" sz="1600" dirty="0" err="1" smtClean="0"/>
              <a:t>srmcp</a:t>
            </a:r>
            <a:r>
              <a:rPr lang="en-US" sz="1600" dirty="0" smtClean="0"/>
              <a:t>, …</a:t>
            </a:r>
          </a:p>
          <a:p>
            <a:pPr lvl="2"/>
            <a:r>
              <a:rPr lang="en-US" sz="1600" dirty="0" smtClean="0"/>
              <a:t>In OSG, WLCG/EGEE, ESG, …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Documents and Support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pPr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OSG Storage documentation</a:t>
            </a:r>
          </a:p>
          <a:p>
            <a:pPr lvl="1">
              <a:defRPr/>
            </a:pPr>
            <a:r>
              <a:rPr lang="en-US" sz="1400" dirty="0" smtClean="0"/>
              <a:t>https://</a:t>
            </a:r>
            <a:r>
              <a:rPr lang="en-US" sz="1400" dirty="0" err="1" smtClean="0"/>
              <a:t>twiki.grid.iu.edu/twiki/bin/view/Documentation/WebHome</a:t>
            </a:r>
            <a:endParaRPr lang="en-US" sz="1400" dirty="0" smtClean="0"/>
          </a:p>
          <a:p>
            <a:pPr>
              <a:defRPr/>
            </a:pPr>
            <a:r>
              <a:rPr lang="en-US" sz="1800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BeStMan</a:t>
            </a:r>
            <a:endParaRPr lang="en-US" sz="1800" dirty="0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lvl="1">
              <a:defRPr/>
            </a:pPr>
            <a:r>
              <a:rPr lang="en-US" sz="1400" dirty="0" smtClean="0"/>
              <a:t>http://</a:t>
            </a:r>
            <a:r>
              <a:rPr lang="en-US" sz="1400" dirty="0" err="1" smtClean="0"/>
              <a:t>datagrid.lbl.gov/bestman</a:t>
            </a:r>
            <a:endParaRPr lang="en-US" sz="1400" dirty="0" smtClean="0"/>
          </a:p>
          <a:p>
            <a:pPr lvl="1">
              <a:defRPr/>
            </a:pPr>
            <a:r>
              <a:rPr lang="en-US" sz="1400" dirty="0" smtClean="0"/>
              <a:t>https://</a:t>
            </a:r>
            <a:r>
              <a:rPr lang="en-US" sz="1400" dirty="0" err="1" smtClean="0"/>
              <a:t>twiki.grid.iu.edu/bin/view/Documentation/BestmanGateway</a:t>
            </a:r>
            <a:endParaRPr lang="en-US" sz="1400" dirty="0" smtClean="0"/>
          </a:p>
          <a:p>
            <a:pPr lvl="1">
              <a:defRPr/>
            </a:pPr>
            <a:r>
              <a:rPr lang="en-US" sz="1400" dirty="0" err="1" smtClean="0"/>
              <a:t>https://twiki.grid.iu.edu/bin/view/Documentation/BestmanGateway-Xrootd</a:t>
            </a:r>
            <a:endParaRPr lang="en-US" sz="1400" dirty="0" smtClean="0"/>
          </a:p>
          <a:p>
            <a:pPr>
              <a:defRPr/>
            </a:pPr>
            <a:r>
              <a:rPr lang="en-US" sz="1800" dirty="0" err="1" smtClean="0"/>
              <a:t>Xrootd</a:t>
            </a:r>
            <a:r>
              <a:rPr lang="en-US" sz="1800" dirty="0" smtClean="0"/>
              <a:t> </a:t>
            </a:r>
            <a:r>
              <a:rPr lang="en-US" sz="1800" dirty="0" smtClean="0"/>
              <a:t>and </a:t>
            </a:r>
            <a:r>
              <a:rPr lang="en-US" sz="1800" dirty="0" err="1" smtClean="0"/>
              <a:t>XrootdFS</a:t>
            </a:r>
            <a:endParaRPr lang="en-US" sz="1800" dirty="0" smtClean="0"/>
          </a:p>
          <a:p>
            <a:pPr lvl="1">
              <a:defRPr/>
            </a:pPr>
            <a:r>
              <a:rPr lang="en-US" sz="1400" dirty="0" smtClean="0"/>
              <a:t>http://</a:t>
            </a:r>
            <a:r>
              <a:rPr lang="en-US" sz="1400" dirty="0" err="1" smtClean="0"/>
              <a:t>xrootd.slac.stanford.edu</a:t>
            </a:r>
            <a:endParaRPr lang="en-US" sz="1400" dirty="0" smtClean="0"/>
          </a:p>
          <a:p>
            <a:pPr lvl="1">
              <a:defRPr/>
            </a:pPr>
            <a:r>
              <a:rPr lang="en-US" sz="1400" dirty="0" smtClean="0"/>
              <a:t>http://wt2.slac.stanford.edu/xrootdfs/xrootdfs.html </a:t>
            </a:r>
          </a:p>
          <a:p>
            <a:pPr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SRM Collaboration and SRM Specifications</a:t>
            </a:r>
          </a:p>
          <a:p>
            <a:pPr lvl="1">
              <a:defRPr/>
            </a:pPr>
            <a:r>
              <a:rPr lang="en-US" sz="1400" dirty="0" err="1" smtClean="0"/>
              <a:t>http://sdm.lbl.gov/srm-wg</a:t>
            </a:r>
            <a:endParaRPr lang="en-US" sz="1400" dirty="0" smtClean="0"/>
          </a:p>
          <a:p>
            <a:pPr lvl="1">
              <a:defRPr/>
            </a:pPr>
            <a:endParaRPr lang="en-US" sz="1400" dirty="0" smtClean="0"/>
          </a:p>
          <a:p>
            <a:pPr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Contact and support </a:t>
            </a:r>
          </a:p>
          <a:p>
            <a:pPr lvl="1">
              <a:defRPr/>
            </a:pPr>
            <a:r>
              <a:rPr lang="en-US" sz="1600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osg-storage@opensciencegrid.org</a:t>
            </a:r>
            <a:endParaRPr lang="en-US" sz="1600" dirty="0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lvl="1"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SRM@LBL.GOV</a:t>
            </a:r>
            <a:endParaRPr lang="en-US" sz="1400" dirty="0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6858000" cy="944563"/>
          </a:xfrm>
        </p:spPr>
        <p:txBody>
          <a:bodyPr/>
          <a:lstStyle/>
          <a:p>
            <a:r>
              <a:rPr lang="en-US" dirty="0" smtClean="0"/>
              <a:t>Storages in OSG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50813" y="1143000"/>
            <a:ext cx="8842375" cy="5257800"/>
          </a:xfrm>
        </p:spPr>
        <p:txBody>
          <a:bodyPr/>
          <a:lstStyle/>
          <a:p>
            <a:r>
              <a:rPr lang="en-US" sz="1800" dirty="0" smtClean="0"/>
              <a:t>OSG supports users!</a:t>
            </a:r>
            <a:endParaRPr lang="en-US" sz="2000" dirty="0" smtClean="0"/>
          </a:p>
          <a:p>
            <a:pPr lvl="1">
              <a:buClrTx/>
            </a:pPr>
            <a:r>
              <a:rPr lang="en-US" sz="1400" dirty="0" smtClean="0"/>
              <a:t>Storage Group in OSG</a:t>
            </a:r>
          </a:p>
          <a:p>
            <a:pPr lvl="1">
              <a:buClrTx/>
            </a:pPr>
            <a:r>
              <a:rPr lang="en-US" sz="1400" dirty="0" smtClean="0"/>
              <a:t>Packaging storage software for VDT</a:t>
            </a:r>
          </a:p>
          <a:p>
            <a:pPr lvl="2">
              <a:buClrTx/>
            </a:pPr>
            <a:r>
              <a:rPr lang="en-US" sz="1200" dirty="0" err="1" smtClean="0"/>
              <a:t>dCache</a:t>
            </a:r>
            <a:r>
              <a:rPr lang="en-US" sz="1200" dirty="0" smtClean="0"/>
              <a:t>, </a:t>
            </a:r>
            <a:r>
              <a:rPr lang="en-US" sz="1200" dirty="0" err="1" smtClean="0"/>
              <a:t>BeStMan</a:t>
            </a:r>
            <a:r>
              <a:rPr lang="en-US" sz="1200" dirty="0" smtClean="0"/>
              <a:t>, </a:t>
            </a:r>
            <a:r>
              <a:rPr lang="en-US" sz="1200" dirty="0" err="1" smtClean="0"/>
              <a:t>BeStMan-gateway/Xrootd</a:t>
            </a:r>
            <a:endParaRPr lang="en-US" sz="1200" dirty="0" smtClean="0"/>
          </a:p>
          <a:p>
            <a:pPr lvl="2">
              <a:buClrTx/>
            </a:pPr>
            <a:r>
              <a:rPr lang="en-US" sz="1200" dirty="0" smtClean="0"/>
              <a:t>Develop/maintain/package accounting and monitoring tools</a:t>
            </a:r>
          </a:p>
          <a:p>
            <a:pPr lvl="2">
              <a:buClrTx/>
            </a:pPr>
            <a:r>
              <a:rPr lang="en-US" sz="1200" dirty="0" smtClean="0"/>
              <a:t>Support/test/package community tools</a:t>
            </a:r>
          </a:p>
          <a:p>
            <a:pPr lvl="2">
              <a:buClrTx/>
            </a:pPr>
            <a:r>
              <a:rPr lang="en-US" sz="1200" dirty="0" smtClean="0"/>
              <a:t>Simplify configuration/installation for OSG</a:t>
            </a:r>
          </a:p>
          <a:p>
            <a:pPr lvl="1">
              <a:buClrTx/>
            </a:pPr>
            <a:r>
              <a:rPr lang="en-US" sz="1400" dirty="0" smtClean="0"/>
              <a:t>Develop and run validation tests</a:t>
            </a:r>
          </a:p>
          <a:p>
            <a:pPr lvl="2">
              <a:buClrTx/>
            </a:pPr>
            <a:r>
              <a:rPr lang="en-US" sz="1200" dirty="0" smtClean="0"/>
              <a:t>Perform troubleshooting and debugging</a:t>
            </a:r>
          </a:p>
          <a:p>
            <a:pPr lvl="1">
              <a:buClrTx/>
            </a:pPr>
            <a:r>
              <a:rPr lang="en-US" sz="1400" dirty="0" smtClean="0"/>
              <a:t>Provide users and </a:t>
            </a:r>
            <a:r>
              <a:rPr lang="en-US" sz="1400" dirty="0" err="1" smtClean="0"/>
              <a:t>admins</a:t>
            </a:r>
            <a:r>
              <a:rPr lang="en-US" sz="1400" dirty="0" smtClean="0"/>
              <a:t> support</a:t>
            </a:r>
          </a:p>
          <a:p>
            <a:pPr lvl="2">
              <a:buClrTx/>
            </a:pPr>
            <a:r>
              <a:rPr lang="en-US" sz="1200" dirty="0" smtClean="0"/>
              <a:t>Help </a:t>
            </a:r>
            <a:r>
              <a:rPr lang="en-US" sz="1200" dirty="0" err="1" smtClean="0"/>
              <a:t>VOs</a:t>
            </a:r>
            <a:r>
              <a:rPr lang="en-US" sz="1200" dirty="0" smtClean="0"/>
              <a:t> to use storage on OSG sites</a:t>
            </a:r>
          </a:p>
          <a:p>
            <a:pPr lvl="1">
              <a:buClrTx/>
            </a:pPr>
            <a:r>
              <a:rPr lang="en-US" sz="1400" dirty="0" smtClean="0"/>
              <a:t>OSG liaison to storage developer groups</a:t>
            </a:r>
          </a:p>
          <a:p>
            <a:pPr lvl="1">
              <a:buClrTx/>
            </a:pPr>
            <a:r>
              <a:rPr lang="en-US" sz="1400" dirty="0" smtClean="0"/>
              <a:t>Educate OSG community about storage, provide documentation</a:t>
            </a:r>
          </a:p>
          <a:p>
            <a:pPr lvl="2">
              <a:buClrTx/>
            </a:pPr>
            <a:r>
              <a:rPr lang="en-US" sz="1200" dirty="0" smtClean="0"/>
              <a:t>Participate in grid schools organized by OSG</a:t>
            </a:r>
          </a:p>
          <a:p>
            <a:r>
              <a:rPr lang="en-US" sz="1800" dirty="0" smtClean="0"/>
              <a:t>Two commonly used, very different storage services in OSG</a:t>
            </a:r>
          </a:p>
          <a:p>
            <a:pPr lvl="1"/>
            <a:r>
              <a:rPr lang="en-US" sz="1600" dirty="0" err="1" smtClean="0"/>
              <a:t>dCache</a:t>
            </a:r>
            <a:r>
              <a:rPr lang="en-US" sz="1600" dirty="0" smtClean="0"/>
              <a:t> (FNAL, DESY)</a:t>
            </a:r>
          </a:p>
          <a:p>
            <a:pPr lvl="1"/>
            <a:r>
              <a:rPr lang="en-US" sz="1600" dirty="0" err="1" smtClean="0"/>
              <a:t>BeStMan</a:t>
            </a:r>
            <a:r>
              <a:rPr lang="en-US" sz="1600" dirty="0" smtClean="0"/>
              <a:t> (LBNL)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24900" y="6400800"/>
            <a:ext cx="419100" cy="457200"/>
          </a:xfrm>
          <a:prstGeom prst="rect">
            <a:avLst/>
          </a:prstGeom>
          <a:noFill/>
        </p:spPr>
        <p:txBody>
          <a:bodyPr/>
          <a:lstStyle/>
          <a:p>
            <a:fld id="{62C4B1B3-DF5C-6C45-9FD6-F9D8FBE33E0F}" type="slidenum">
              <a:rPr lang="en-US" smtClean="0">
                <a:latin typeface="Arial" charset="0"/>
              </a:rPr>
              <a:pPr/>
              <a:t>2</a:t>
            </a:fld>
            <a:endParaRPr lang="en-US" smtClean="0">
              <a:latin typeface="Arial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505200" y="4936364"/>
            <a:ext cx="2895600" cy="626236"/>
            <a:chOff x="3733800" y="5469764"/>
            <a:chExt cx="2895600" cy="626236"/>
          </a:xfrm>
        </p:grpSpPr>
        <p:sp>
          <p:nvSpPr>
            <p:cNvPr id="5" name="TextBox 4"/>
            <p:cNvSpPr txBox="1"/>
            <p:nvPr/>
          </p:nvSpPr>
          <p:spPr>
            <a:xfrm>
              <a:off x="4038600" y="5562600"/>
              <a:ext cx="2590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279F"/>
                  </a:solidFill>
                </a:rPr>
                <a:t>These are </a:t>
              </a:r>
              <a:r>
                <a:rPr lang="en-US" sz="2000" b="1" dirty="0" err="1" smtClean="0">
                  <a:solidFill>
                    <a:srgbClr val="00279F"/>
                  </a:solidFill>
                </a:rPr>
                <a:t>SRMs</a:t>
              </a:r>
              <a:r>
                <a:rPr lang="en-US" sz="2000" b="1" dirty="0" smtClean="0">
                  <a:solidFill>
                    <a:srgbClr val="00279F"/>
                  </a:solidFill>
                </a:rPr>
                <a:t>!</a:t>
              </a:r>
              <a:endParaRPr lang="en-US" sz="2000" b="1" dirty="0">
                <a:solidFill>
                  <a:srgbClr val="00279F"/>
                </a:solidFill>
              </a:endParaRPr>
            </a:p>
          </p:txBody>
        </p:sp>
        <p:sp>
          <p:nvSpPr>
            <p:cNvPr id="9" name="Right Brace 8"/>
            <p:cNvSpPr/>
            <p:nvPr/>
          </p:nvSpPr>
          <p:spPr bwMode="auto">
            <a:xfrm>
              <a:off x="3733800" y="5469764"/>
              <a:ext cx="256354" cy="626236"/>
            </a:xfrm>
            <a:prstGeom prst="rightBrac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</p:grpSp>
      <p:sp>
        <p:nvSpPr>
          <p:cNvPr id="8" name="TextBox 7"/>
          <p:cNvSpPr txBox="1"/>
          <p:nvPr/>
        </p:nvSpPr>
        <p:spPr>
          <a:xfrm>
            <a:off x="3704934" y="5528846"/>
            <a:ext cx="5362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79F"/>
                </a:solidFill>
              </a:rPr>
              <a:t>And end-users do not see the differences in accessing these!</a:t>
            </a:r>
            <a:endParaRPr lang="en-US" sz="1600" b="1" dirty="0">
              <a:solidFill>
                <a:srgbClr val="00279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SRM?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SRM : Storage Resource Manager</a:t>
            </a:r>
          </a:p>
          <a:p>
            <a:pPr lvl="1"/>
            <a:r>
              <a:rPr lang="en-US" sz="2000" dirty="0" smtClean="0"/>
              <a:t>Well-defined storage management interface specification based on standard</a:t>
            </a:r>
          </a:p>
          <a:p>
            <a:pPr lvl="1"/>
            <a:r>
              <a:rPr lang="en-US" sz="2000" dirty="0" smtClean="0"/>
              <a:t>Different implementations for underlying storage systems are based on the same SRM specification</a:t>
            </a:r>
          </a:p>
          <a:p>
            <a:pPr lvl="1"/>
            <a:r>
              <a:rPr lang="en-US" sz="2000" dirty="0" smtClean="0"/>
              <a:t>Provides dynamic space allocation and file management on shared storage components on the Grid</a:t>
            </a:r>
          </a:p>
          <a:p>
            <a:pPr marL="309563" lvl="1" indent="-309563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000" dirty="0" smtClean="0">
                <a:solidFill>
                  <a:srgbClr val="00279F"/>
                </a:solidFill>
              </a:rPr>
              <a:t>Over 300 deployments of different SRM servers in the world</a:t>
            </a:r>
          </a:p>
          <a:p>
            <a:pPr lvl="1"/>
            <a:r>
              <a:rPr lang="en-US" sz="2000" dirty="0" smtClean="0"/>
              <a:t>Managing more than 10 PB</a:t>
            </a:r>
          </a:p>
          <a:p>
            <a:pPr lvl="1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you need SRM?</a:t>
            </a:r>
            <a:endParaRPr lang="en-US" dirty="0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813" y="1066800"/>
            <a:ext cx="8842375" cy="5410200"/>
          </a:xfrm>
        </p:spPr>
        <p:txBody>
          <a:bodyPr/>
          <a:lstStyle/>
          <a:p>
            <a:r>
              <a:rPr lang="en-US" sz="1800" dirty="0"/>
              <a:t>Suppose you want to run a job on your local machine</a:t>
            </a:r>
          </a:p>
          <a:p>
            <a:pPr lvl="1"/>
            <a:r>
              <a:rPr lang="en-US" sz="1600" dirty="0"/>
              <a:t>Need to allocate </a:t>
            </a:r>
            <a:r>
              <a:rPr lang="en-US" sz="1600" dirty="0" smtClean="0"/>
              <a:t>space, and bring </a:t>
            </a:r>
            <a:r>
              <a:rPr lang="en-US" sz="1600" dirty="0"/>
              <a:t>all input files</a:t>
            </a:r>
          </a:p>
          <a:p>
            <a:pPr lvl="1"/>
            <a:r>
              <a:rPr lang="en-US" sz="1600" dirty="0"/>
              <a:t>Need to ensure correctness of files transferred</a:t>
            </a:r>
          </a:p>
          <a:p>
            <a:pPr lvl="1"/>
            <a:r>
              <a:rPr lang="en-US" sz="1600" dirty="0"/>
              <a:t>Need to monitor and recover from errors</a:t>
            </a:r>
          </a:p>
          <a:p>
            <a:pPr lvl="1"/>
            <a:r>
              <a:rPr lang="en-US" sz="1600" dirty="0"/>
              <a:t>What if files don’t fit space? Need to manage file</a:t>
            </a:r>
            <a:r>
              <a:rPr lang="en-US" sz="1600" dirty="0" smtClean="0"/>
              <a:t> “streaming”</a:t>
            </a:r>
          </a:p>
          <a:p>
            <a:pPr lvl="2"/>
            <a:r>
              <a:rPr lang="en-US" sz="1200" dirty="0"/>
              <a:t>Need to remove files to make space for more </a:t>
            </a:r>
            <a:r>
              <a:rPr lang="en-US" sz="1200" dirty="0" smtClean="0"/>
              <a:t>files</a:t>
            </a:r>
          </a:p>
          <a:p>
            <a:pPr lvl="1"/>
            <a:r>
              <a:rPr lang="en-US" sz="1600" dirty="0" smtClean="0"/>
              <a:t>Need to remove files after the job is done for more jobs</a:t>
            </a:r>
          </a:p>
          <a:p>
            <a:r>
              <a:rPr lang="en-US" sz="1800" dirty="0"/>
              <a:t>Now, suppose that the machine and storage space is a shared resource</a:t>
            </a:r>
          </a:p>
          <a:p>
            <a:pPr lvl="1"/>
            <a:r>
              <a:rPr lang="en-US" sz="1600" dirty="0"/>
              <a:t>Need to do the above for many </a:t>
            </a:r>
            <a:r>
              <a:rPr lang="en-US" sz="1600" dirty="0" smtClean="0"/>
              <a:t>users, </a:t>
            </a:r>
          </a:p>
          <a:p>
            <a:pPr lvl="2"/>
            <a:r>
              <a:rPr lang="en-US" sz="1200" dirty="0" smtClean="0"/>
              <a:t>Need </a:t>
            </a:r>
            <a:r>
              <a:rPr lang="en-US" sz="1200" dirty="0"/>
              <a:t>to enforce quotas</a:t>
            </a:r>
          </a:p>
          <a:p>
            <a:pPr lvl="2"/>
            <a:r>
              <a:rPr lang="en-US" sz="1200" dirty="0"/>
              <a:t>Need to ensure fairness of space allocation and </a:t>
            </a:r>
            <a:r>
              <a:rPr lang="en-US" sz="1200" dirty="0" smtClean="0"/>
              <a:t>scheduling</a:t>
            </a:r>
          </a:p>
          <a:p>
            <a:r>
              <a:rPr lang="en-US" sz="1800" dirty="0" smtClean="0"/>
              <a:t>Now, suppose you want to do that on a Grid</a:t>
            </a:r>
          </a:p>
          <a:p>
            <a:pPr lvl="1"/>
            <a:r>
              <a:rPr lang="en-US" sz="1600" dirty="0" smtClean="0"/>
              <a:t>Need to access a variety of storage systems</a:t>
            </a:r>
          </a:p>
          <a:p>
            <a:pPr lvl="2"/>
            <a:r>
              <a:rPr lang="en-US" sz="1200" dirty="0" smtClean="0"/>
              <a:t>mostly remote systems, need to have access privileges</a:t>
            </a:r>
          </a:p>
          <a:p>
            <a:pPr lvl="2"/>
            <a:r>
              <a:rPr lang="en-US" sz="1200" dirty="0" smtClean="0"/>
              <a:t>Need to have special software to access mass storage systems</a:t>
            </a:r>
          </a:p>
          <a:p>
            <a:r>
              <a:rPr lang="en-US" sz="1800" dirty="0" smtClean="0"/>
              <a:t>Now, suppose you want to run distributed jobs on the Grid</a:t>
            </a:r>
          </a:p>
          <a:p>
            <a:pPr lvl="1"/>
            <a:r>
              <a:rPr lang="en-US" sz="1600" dirty="0" smtClean="0"/>
              <a:t>Need to allocate remote spaces</a:t>
            </a:r>
          </a:p>
          <a:p>
            <a:pPr lvl="1"/>
            <a:r>
              <a:rPr lang="en-US" sz="1600" dirty="0" smtClean="0"/>
              <a:t>Need to copy (or stream) files to remote sites</a:t>
            </a:r>
          </a:p>
          <a:p>
            <a:pPr lvl="1"/>
            <a:r>
              <a:rPr lang="en-US" sz="1600" dirty="0" smtClean="0"/>
              <a:t>Need to manage file outputs and their transfer to destination </a:t>
            </a:r>
            <a:r>
              <a:rPr lang="en-US" sz="1600" dirty="0" err="1" smtClean="0"/>
              <a:t>site(s</a:t>
            </a:r>
            <a:r>
              <a:rPr lang="en-US" sz="1600" dirty="0" smtClean="0"/>
              <a:t>)</a:t>
            </a:r>
          </a:p>
          <a:p>
            <a:pPr lvl="1"/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5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5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5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5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5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5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52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52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52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52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52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528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528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528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3" grpId="2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does SRM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13" y="1066800"/>
            <a:ext cx="8842375" cy="5334000"/>
          </a:xfrm>
        </p:spPr>
        <p:txBody>
          <a:bodyPr/>
          <a:lstStyle/>
          <a:p>
            <a:r>
              <a:rPr lang="en-US" sz="2000" dirty="0" smtClean="0"/>
              <a:t>Support space management for files with lifetime</a:t>
            </a:r>
          </a:p>
          <a:p>
            <a:pPr marL="742950" lvl="1" indent="-285750"/>
            <a:r>
              <a:rPr lang="en-US" sz="1800" dirty="0" smtClean="0"/>
              <a:t>Allocation of space, garbage collection</a:t>
            </a:r>
          </a:p>
          <a:p>
            <a:r>
              <a:rPr lang="en-US" sz="2000" dirty="0" smtClean="0"/>
              <a:t>Support dynamic space reservation – opportunistic storage </a:t>
            </a:r>
          </a:p>
          <a:p>
            <a:r>
              <a:rPr lang="en-US" sz="2000" dirty="0" smtClean="0"/>
              <a:t>Support for multiple file transfer protocols</a:t>
            </a:r>
            <a:endParaRPr lang="en-US" sz="1200" dirty="0" smtClean="0"/>
          </a:p>
          <a:p>
            <a:pPr marL="742950" lvl="1" indent="-285750"/>
            <a:r>
              <a:rPr lang="en-US" sz="1800" dirty="0" smtClean="0"/>
              <a:t>Support for transfer protocol negotiation</a:t>
            </a:r>
          </a:p>
          <a:p>
            <a:pPr marL="742950" lvl="1" indent="-285750"/>
            <a:r>
              <a:rPr lang="en-US" sz="1800" dirty="0" smtClean="0"/>
              <a:t>Support for multiple file transfer servers</a:t>
            </a:r>
          </a:p>
          <a:p>
            <a:pPr marL="742950" lvl="1" indent="-285750"/>
            <a:r>
              <a:rPr lang="en-US" sz="1800" dirty="0" smtClean="0"/>
              <a:t>Incoming and outgoing file transfer queue management and transfer monitoring</a:t>
            </a:r>
          </a:p>
          <a:p>
            <a:r>
              <a:rPr lang="en-US" sz="2000" dirty="0" smtClean="0"/>
              <a:t>Support for asynchronous multi-file requests</a:t>
            </a:r>
          </a:p>
          <a:p>
            <a:r>
              <a:rPr lang="en-US" sz="2000" dirty="0" smtClean="0"/>
              <a:t>Directory</a:t>
            </a:r>
            <a:r>
              <a:rPr lang="en-US" sz="2000" dirty="0" smtClean="0"/>
              <a:t> management </a:t>
            </a:r>
            <a:r>
              <a:rPr lang="en-US" sz="2000" dirty="0" smtClean="0"/>
              <a:t>and </a:t>
            </a:r>
            <a:r>
              <a:rPr lang="en-US" sz="2000" dirty="0" err="1" smtClean="0"/>
              <a:t>ACLs</a:t>
            </a:r>
            <a:endParaRPr lang="en-US" sz="2000" dirty="0" smtClean="0"/>
          </a:p>
          <a:p>
            <a:r>
              <a:rPr lang="en-US" sz="2000" dirty="0" smtClean="0"/>
              <a:t>Support file sharing and file streaming</a:t>
            </a:r>
          </a:p>
          <a:p>
            <a:r>
              <a:rPr lang="en-US" sz="2000" dirty="0" smtClean="0"/>
              <a:t>Gives compatibility and interoperability based on standard</a:t>
            </a:r>
          </a:p>
          <a:p>
            <a:endParaRPr lang="en-US" sz="2000" dirty="0" smtClean="0"/>
          </a:p>
          <a:p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>
                <a:ea typeface="+mj-ea"/>
                <a:cs typeface="+mj-cs"/>
              </a:rPr>
              <a:t>What do users do with SRM?</a:t>
            </a:r>
            <a:endParaRPr lang="en-US" sz="2800" dirty="0">
              <a:ea typeface="+mj-ea"/>
              <a:cs typeface="+mj-cs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600200" y="3429000"/>
            <a:ext cx="2362200" cy="24384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600200" y="3429000"/>
            <a:ext cx="2362200" cy="2438400"/>
          </a:xfrm>
          <a:prstGeom prst="rect">
            <a:avLst/>
          </a:prstGeom>
          <a:solidFill>
            <a:schemeClr val="tx2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1828800" y="3886200"/>
            <a:ext cx="2057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 dirty="0"/>
              <a:t>File </a:t>
            </a:r>
            <a:r>
              <a:rPr lang="en-US" sz="1600" b="1" dirty="0" smtClean="0"/>
              <a:t>System / Storage</a:t>
            </a:r>
            <a:endParaRPr lang="en-US" sz="1600" b="1" dirty="0"/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533400" y="3429000"/>
            <a:ext cx="1066800" cy="2438400"/>
            <a:chOff x="6096000" y="2895600"/>
            <a:chExt cx="1066800" cy="2438400"/>
          </a:xfrm>
        </p:grpSpPr>
        <p:sp>
          <p:nvSpPr>
            <p:cNvPr id="8" name="Rectangle 7"/>
            <p:cNvSpPr/>
            <p:nvPr/>
          </p:nvSpPr>
          <p:spPr bwMode="auto">
            <a:xfrm>
              <a:off x="6096000" y="2895600"/>
              <a:ext cx="1066800" cy="24384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Times New Roman" pitchFamily="18" charset="0"/>
                <a:ea typeface="+mn-ea"/>
                <a:cs typeface="Arial" charset="0"/>
              </a:endParaRPr>
            </a:p>
          </p:txBody>
        </p: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6096000" y="3124200"/>
              <a:ext cx="1066800" cy="381000"/>
              <a:chOff x="6118412" y="3124200"/>
              <a:chExt cx="1066800" cy="381000"/>
            </a:xfrm>
          </p:grpSpPr>
          <p:sp>
            <p:nvSpPr>
              <p:cNvPr id="25652" name="TextBox 9"/>
              <p:cNvSpPr txBox="1">
                <a:spLocks noChangeArrowheads="1"/>
              </p:cNvSpPr>
              <p:nvPr/>
            </p:nvSpPr>
            <p:spPr bwMode="auto">
              <a:xfrm>
                <a:off x="6118412" y="3173506"/>
                <a:ext cx="106680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/>
                  <a:t>Gridftp server</a:t>
                </a:r>
              </a:p>
            </p:txBody>
          </p:sp>
          <p:sp>
            <p:nvSpPr>
              <p:cNvPr id="25653" name="Oval 10"/>
              <p:cNvSpPr>
                <a:spLocks noChangeArrowheads="1"/>
              </p:cNvSpPr>
              <p:nvPr/>
            </p:nvSpPr>
            <p:spPr bwMode="auto">
              <a:xfrm>
                <a:off x="6158753" y="3124200"/>
                <a:ext cx="990600" cy="381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6096000" y="3581400"/>
              <a:ext cx="1066800" cy="381000"/>
              <a:chOff x="6118412" y="3124200"/>
              <a:chExt cx="1066800" cy="381000"/>
            </a:xfrm>
          </p:grpSpPr>
          <p:sp>
            <p:nvSpPr>
              <p:cNvPr id="25650" name="TextBox 13"/>
              <p:cNvSpPr txBox="1">
                <a:spLocks noChangeArrowheads="1"/>
              </p:cNvSpPr>
              <p:nvPr/>
            </p:nvSpPr>
            <p:spPr bwMode="auto">
              <a:xfrm>
                <a:off x="6118412" y="3173506"/>
                <a:ext cx="106680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/>
                  <a:t>Gridftp server</a:t>
                </a:r>
              </a:p>
            </p:txBody>
          </p:sp>
          <p:sp>
            <p:nvSpPr>
              <p:cNvPr id="25651" name="Oval 14"/>
              <p:cNvSpPr>
                <a:spLocks noChangeArrowheads="1"/>
              </p:cNvSpPr>
              <p:nvPr/>
            </p:nvSpPr>
            <p:spPr bwMode="auto">
              <a:xfrm>
                <a:off x="6158753" y="3124200"/>
                <a:ext cx="990600" cy="381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6096000" y="4876800"/>
              <a:ext cx="1066800" cy="381000"/>
              <a:chOff x="6118412" y="3124200"/>
              <a:chExt cx="1066800" cy="381000"/>
            </a:xfrm>
          </p:grpSpPr>
          <p:sp>
            <p:nvSpPr>
              <p:cNvPr id="25648" name="TextBox 16"/>
              <p:cNvSpPr txBox="1">
                <a:spLocks noChangeArrowheads="1"/>
              </p:cNvSpPr>
              <p:nvPr/>
            </p:nvSpPr>
            <p:spPr bwMode="auto">
              <a:xfrm>
                <a:off x="6118412" y="3173506"/>
                <a:ext cx="106680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/>
                  <a:t>Gridftp server</a:t>
                </a:r>
              </a:p>
            </p:txBody>
          </p:sp>
          <p:sp>
            <p:nvSpPr>
              <p:cNvPr id="25649" name="Oval 17"/>
              <p:cNvSpPr>
                <a:spLocks noChangeArrowheads="1"/>
              </p:cNvSpPr>
              <p:nvPr/>
            </p:nvSpPr>
            <p:spPr bwMode="auto">
              <a:xfrm>
                <a:off x="6158753" y="3124200"/>
                <a:ext cx="990600" cy="381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25647" name="TextBox 18"/>
            <p:cNvSpPr txBox="1">
              <a:spLocks noChangeArrowheads="1"/>
            </p:cNvSpPr>
            <p:nvPr/>
          </p:nvSpPr>
          <p:spPr bwMode="auto">
            <a:xfrm>
              <a:off x="6324600" y="4038600"/>
              <a:ext cx="6096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/>
                <a:t>.</a:t>
              </a:r>
            </a:p>
            <a:p>
              <a:pPr algn="ctr"/>
              <a:r>
                <a:rPr lang="en-US"/>
                <a:t>.</a:t>
              </a:r>
            </a:p>
            <a:p>
              <a:pPr algn="ctr"/>
              <a:r>
                <a:rPr lang="en-US"/>
                <a:t>.</a:t>
              </a:r>
            </a:p>
            <a:p>
              <a:pPr algn="ctr"/>
              <a:endParaRPr lang="en-US"/>
            </a:p>
          </p:txBody>
        </p:sp>
      </p:grpSp>
      <p:sp>
        <p:nvSpPr>
          <p:cNvPr id="20" name="Rounded Rectangle 19"/>
          <p:cNvSpPr/>
          <p:nvPr/>
        </p:nvSpPr>
        <p:spPr bwMode="auto">
          <a:xfrm>
            <a:off x="1066800" y="3016250"/>
            <a:ext cx="1676400" cy="381000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1400" b="1" dirty="0" smtClean="0">
                <a:latin typeface="Times New Roman" pitchFamily="18" charset="0"/>
                <a:ea typeface="+mn-ea"/>
                <a:cs typeface="Arial" charset="0"/>
              </a:rPr>
              <a:t>SRM</a:t>
            </a:r>
            <a:endParaRPr lang="en-US" sz="1400" b="1" dirty="0">
              <a:latin typeface="Times New Roman" pitchFamily="18" charset="0"/>
              <a:ea typeface="+mn-ea"/>
              <a:cs typeface="Arial" charset="0"/>
            </a:endParaRPr>
          </a:p>
        </p:txBody>
      </p:sp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1371600" y="1600200"/>
            <a:ext cx="1447800" cy="457200"/>
            <a:chOff x="3962400" y="1371600"/>
            <a:chExt cx="1447800" cy="457200"/>
          </a:xfrm>
        </p:grpSpPr>
        <p:sp>
          <p:nvSpPr>
            <p:cNvPr id="25641" name="Oval 21"/>
            <p:cNvSpPr>
              <a:spLocks noChangeArrowheads="1"/>
            </p:cNvSpPr>
            <p:nvPr/>
          </p:nvSpPr>
          <p:spPr bwMode="auto">
            <a:xfrm>
              <a:off x="3962400" y="1371600"/>
              <a:ext cx="14478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25642" name="TextBox 22"/>
            <p:cNvSpPr txBox="1">
              <a:spLocks noChangeArrowheads="1"/>
            </p:cNvSpPr>
            <p:nvPr/>
          </p:nvSpPr>
          <p:spPr bwMode="auto">
            <a:xfrm>
              <a:off x="4191000" y="1447800"/>
              <a:ext cx="9906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b="1"/>
                <a:t>Client</a:t>
              </a:r>
            </a:p>
          </p:txBody>
        </p:sp>
      </p:grpSp>
      <p:cxnSp>
        <p:nvCxnSpPr>
          <p:cNvPr id="27" name="Straight Arrow Connector 26"/>
          <p:cNvCxnSpPr>
            <a:cxnSpLocks noChangeShapeType="1"/>
          </p:cNvCxnSpPr>
          <p:nvPr/>
        </p:nvCxnSpPr>
        <p:spPr bwMode="auto">
          <a:xfrm rot="5400000">
            <a:off x="1752600" y="2362200"/>
            <a:ext cx="914400" cy="304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9" name="Curved Connector 28"/>
          <p:cNvCxnSpPr>
            <a:cxnSpLocks noChangeShapeType="1"/>
            <a:stCxn id="25641" idx="2"/>
            <a:endCxn id="8" idx="1"/>
          </p:cNvCxnSpPr>
          <p:nvPr/>
        </p:nvCxnSpPr>
        <p:spPr bwMode="auto">
          <a:xfrm rot="10800000" flipV="1">
            <a:off x="533400" y="1828800"/>
            <a:ext cx="838200" cy="2819400"/>
          </a:xfrm>
          <a:prstGeom prst="curvedConnector3">
            <a:avLst>
              <a:gd name="adj1" fmla="val 127273"/>
            </a:avLst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209800" y="2209800"/>
            <a:ext cx="15192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srmPrepareToGet/Put</a:t>
            </a:r>
          </a:p>
        </p:txBody>
      </p:sp>
      <p:cxnSp>
        <p:nvCxnSpPr>
          <p:cNvPr id="33" name="Straight Arrow Connector 32"/>
          <p:cNvCxnSpPr>
            <a:cxnSpLocks noChangeShapeType="1"/>
            <a:endCxn id="25641" idx="4"/>
          </p:cNvCxnSpPr>
          <p:nvPr/>
        </p:nvCxnSpPr>
        <p:spPr bwMode="auto">
          <a:xfrm rot="5400000" flipH="1" flipV="1">
            <a:off x="1466850" y="2343150"/>
            <a:ext cx="914400" cy="3429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395413" y="2362200"/>
            <a:ext cx="609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TURL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2388" y="2057400"/>
            <a:ext cx="1539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GridFTP file transfers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109788" y="2436813"/>
            <a:ext cx="20081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srmReleaseFiles/srmPutDone</a:t>
            </a:r>
          </a:p>
        </p:txBody>
      </p:sp>
      <p:sp>
        <p:nvSpPr>
          <p:cNvPr id="25616" name="TextBox 41"/>
          <p:cNvSpPr txBox="1">
            <a:spLocks noChangeArrowheads="1"/>
          </p:cNvSpPr>
          <p:nvPr/>
        </p:nvSpPr>
        <p:spPr bwMode="auto">
          <a:xfrm>
            <a:off x="533400" y="1143000"/>
            <a:ext cx="3048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/>
              <a:t>PUT</a:t>
            </a:r>
            <a:r>
              <a:rPr lang="en-US" sz="1600" b="1" dirty="0"/>
              <a:t>/GET</a:t>
            </a:r>
          </a:p>
        </p:txBody>
      </p:sp>
      <p:sp>
        <p:nvSpPr>
          <p:cNvPr id="25617" name="Rectangle 42"/>
          <p:cNvSpPr>
            <a:spLocks noChangeArrowheads="1"/>
          </p:cNvSpPr>
          <p:nvPr/>
        </p:nvSpPr>
        <p:spPr bwMode="auto">
          <a:xfrm>
            <a:off x="5791200" y="3352800"/>
            <a:ext cx="2286000" cy="24384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44" name="Rectangle 43"/>
          <p:cNvSpPr/>
          <p:nvPr/>
        </p:nvSpPr>
        <p:spPr bwMode="auto">
          <a:xfrm>
            <a:off x="5791200" y="3352800"/>
            <a:ext cx="2286000" cy="2438400"/>
          </a:xfrm>
          <a:prstGeom prst="rect">
            <a:avLst/>
          </a:prstGeom>
          <a:solidFill>
            <a:schemeClr val="tx2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5619" name="TextBox 44"/>
          <p:cNvSpPr txBox="1">
            <a:spLocks noChangeArrowheads="1"/>
          </p:cNvSpPr>
          <p:nvPr/>
        </p:nvSpPr>
        <p:spPr bwMode="auto">
          <a:xfrm>
            <a:off x="6019800" y="3810000"/>
            <a:ext cx="1981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 dirty="0"/>
              <a:t>File </a:t>
            </a:r>
            <a:r>
              <a:rPr lang="en-US" sz="1600" b="1" dirty="0" smtClean="0"/>
              <a:t>system / Storage</a:t>
            </a:r>
            <a:endParaRPr lang="en-US" sz="1600" b="1" dirty="0"/>
          </a:p>
        </p:txBody>
      </p:sp>
      <p:grpSp>
        <p:nvGrpSpPr>
          <p:cNvPr id="10" name="Group 24"/>
          <p:cNvGrpSpPr>
            <a:grpSpLocks/>
          </p:cNvGrpSpPr>
          <p:nvPr/>
        </p:nvGrpSpPr>
        <p:grpSpPr bwMode="auto">
          <a:xfrm>
            <a:off x="4724400" y="3352800"/>
            <a:ext cx="1066800" cy="2438400"/>
            <a:chOff x="6096000" y="2895600"/>
            <a:chExt cx="1066800" cy="2438400"/>
          </a:xfrm>
        </p:grpSpPr>
        <p:sp>
          <p:nvSpPr>
            <p:cNvPr id="47" name="Rectangle 46"/>
            <p:cNvSpPr/>
            <p:nvPr/>
          </p:nvSpPr>
          <p:spPr bwMode="auto">
            <a:xfrm>
              <a:off x="6096000" y="2895600"/>
              <a:ext cx="1066800" cy="24384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Times New Roman" pitchFamily="18" charset="0"/>
                <a:ea typeface="+mn-ea"/>
                <a:cs typeface="Arial" charset="0"/>
              </a:endParaRPr>
            </a:p>
          </p:txBody>
        </p: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6096000" y="3124200"/>
              <a:ext cx="1066800" cy="381000"/>
              <a:chOff x="6118412" y="3124200"/>
              <a:chExt cx="1066800" cy="381000"/>
            </a:xfrm>
          </p:grpSpPr>
          <p:sp>
            <p:nvSpPr>
              <p:cNvPr id="25639" name="TextBox 9"/>
              <p:cNvSpPr txBox="1">
                <a:spLocks noChangeArrowheads="1"/>
              </p:cNvSpPr>
              <p:nvPr/>
            </p:nvSpPr>
            <p:spPr bwMode="auto">
              <a:xfrm>
                <a:off x="6118412" y="3173506"/>
                <a:ext cx="106680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/>
                  <a:t>Gridftp server</a:t>
                </a:r>
              </a:p>
            </p:txBody>
          </p:sp>
          <p:sp>
            <p:nvSpPr>
              <p:cNvPr id="25640" name="Oval 56"/>
              <p:cNvSpPr>
                <a:spLocks noChangeArrowheads="1"/>
              </p:cNvSpPr>
              <p:nvPr/>
            </p:nvSpPr>
            <p:spPr bwMode="auto">
              <a:xfrm>
                <a:off x="6158753" y="3124200"/>
                <a:ext cx="990600" cy="381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2" name="Group 12"/>
            <p:cNvGrpSpPr>
              <a:grpSpLocks/>
            </p:cNvGrpSpPr>
            <p:nvPr/>
          </p:nvGrpSpPr>
          <p:grpSpPr bwMode="auto">
            <a:xfrm>
              <a:off x="6096000" y="3581400"/>
              <a:ext cx="1066800" cy="381000"/>
              <a:chOff x="6118412" y="3124200"/>
              <a:chExt cx="1066800" cy="381000"/>
            </a:xfrm>
          </p:grpSpPr>
          <p:sp>
            <p:nvSpPr>
              <p:cNvPr id="25637" name="TextBox 53"/>
              <p:cNvSpPr txBox="1">
                <a:spLocks noChangeArrowheads="1"/>
              </p:cNvSpPr>
              <p:nvPr/>
            </p:nvSpPr>
            <p:spPr bwMode="auto">
              <a:xfrm>
                <a:off x="6118412" y="3173506"/>
                <a:ext cx="106680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/>
                  <a:t>Gridftp server</a:t>
                </a:r>
              </a:p>
            </p:txBody>
          </p:sp>
          <p:sp>
            <p:nvSpPr>
              <p:cNvPr id="25638" name="Oval 54"/>
              <p:cNvSpPr>
                <a:spLocks noChangeArrowheads="1"/>
              </p:cNvSpPr>
              <p:nvPr/>
            </p:nvSpPr>
            <p:spPr bwMode="auto">
              <a:xfrm>
                <a:off x="6158753" y="3124200"/>
                <a:ext cx="990600" cy="381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3" name="Group 15"/>
            <p:cNvGrpSpPr>
              <a:grpSpLocks/>
            </p:cNvGrpSpPr>
            <p:nvPr/>
          </p:nvGrpSpPr>
          <p:grpSpPr bwMode="auto">
            <a:xfrm>
              <a:off x="6096000" y="4876800"/>
              <a:ext cx="1066800" cy="381000"/>
              <a:chOff x="6118412" y="3124200"/>
              <a:chExt cx="1066800" cy="381000"/>
            </a:xfrm>
          </p:grpSpPr>
          <p:sp>
            <p:nvSpPr>
              <p:cNvPr id="25635" name="TextBox 51"/>
              <p:cNvSpPr txBox="1">
                <a:spLocks noChangeArrowheads="1"/>
              </p:cNvSpPr>
              <p:nvPr/>
            </p:nvSpPr>
            <p:spPr bwMode="auto">
              <a:xfrm>
                <a:off x="6118412" y="3173506"/>
                <a:ext cx="106680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/>
                  <a:t>Gridftp server</a:t>
                </a:r>
              </a:p>
            </p:txBody>
          </p:sp>
          <p:sp>
            <p:nvSpPr>
              <p:cNvPr id="25636" name="Oval 52"/>
              <p:cNvSpPr>
                <a:spLocks noChangeArrowheads="1"/>
              </p:cNvSpPr>
              <p:nvPr/>
            </p:nvSpPr>
            <p:spPr bwMode="auto">
              <a:xfrm>
                <a:off x="6158753" y="3124200"/>
                <a:ext cx="990600" cy="381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25634" name="TextBox 50"/>
            <p:cNvSpPr txBox="1">
              <a:spLocks noChangeArrowheads="1"/>
            </p:cNvSpPr>
            <p:nvPr/>
          </p:nvSpPr>
          <p:spPr bwMode="auto">
            <a:xfrm>
              <a:off x="6324600" y="4038600"/>
              <a:ext cx="6096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/>
                <a:t>.</a:t>
              </a:r>
            </a:p>
            <a:p>
              <a:pPr algn="ctr"/>
              <a:r>
                <a:rPr lang="en-US"/>
                <a:t>.</a:t>
              </a:r>
            </a:p>
            <a:p>
              <a:pPr algn="ctr"/>
              <a:r>
                <a:rPr lang="en-US"/>
                <a:t>.</a:t>
              </a:r>
            </a:p>
            <a:p>
              <a:pPr algn="ctr"/>
              <a:endParaRPr lang="en-US"/>
            </a:p>
          </p:txBody>
        </p:sp>
      </p:grpSp>
      <p:sp>
        <p:nvSpPr>
          <p:cNvPr id="58" name="Rounded Rectangle 57"/>
          <p:cNvSpPr/>
          <p:nvPr/>
        </p:nvSpPr>
        <p:spPr bwMode="auto">
          <a:xfrm>
            <a:off x="5181600" y="2930525"/>
            <a:ext cx="1676400" cy="381000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1400" b="1" dirty="0" smtClean="0">
                <a:latin typeface="Times New Roman" pitchFamily="18" charset="0"/>
                <a:ea typeface="+mn-ea"/>
                <a:cs typeface="Arial" charset="0"/>
              </a:rPr>
              <a:t>SRM</a:t>
            </a:r>
            <a:endParaRPr lang="en-US" sz="1400" b="1" dirty="0">
              <a:latin typeface="Times New Roman" pitchFamily="18" charset="0"/>
              <a:ea typeface="+mn-ea"/>
              <a:cs typeface="Arial" charset="0"/>
            </a:endParaRPr>
          </a:p>
        </p:txBody>
      </p:sp>
      <p:grpSp>
        <p:nvGrpSpPr>
          <p:cNvPr id="14" name="Group 23"/>
          <p:cNvGrpSpPr>
            <a:grpSpLocks/>
          </p:cNvGrpSpPr>
          <p:nvPr/>
        </p:nvGrpSpPr>
        <p:grpSpPr bwMode="auto">
          <a:xfrm>
            <a:off x="5257800" y="1828800"/>
            <a:ext cx="1447800" cy="457200"/>
            <a:chOff x="3962400" y="1371600"/>
            <a:chExt cx="1447800" cy="457200"/>
          </a:xfrm>
        </p:grpSpPr>
        <p:sp>
          <p:nvSpPr>
            <p:cNvPr id="25628" name="Oval 59"/>
            <p:cNvSpPr>
              <a:spLocks noChangeArrowheads="1"/>
            </p:cNvSpPr>
            <p:nvPr/>
          </p:nvSpPr>
          <p:spPr bwMode="auto">
            <a:xfrm>
              <a:off x="3962400" y="1371600"/>
              <a:ext cx="14478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25629" name="TextBox 60"/>
            <p:cNvSpPr txBox="1">
              <a:spLocks noChangeArrowheads="1"/>
            </p:cNvSpPr>
            <p:nvPr/>
          </p:nvSpPr>
          <p:spPr bwMode="auto">
            <a:xfrm>
              <a:off x="4191000" y="1447800"/>
              <a:ext cx="9906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b="1"/>
                <a:t>Client</a:t>
              </a:r>
            </a:p>
          </p:txBody>
        </p:sp>
      </p:grpSp>
      <p:cxnSp>
        <p:nvCxnSpPr>
          <p:cNvPr id="62" name="Straight Arrow Connector 61"/>
          <p:cNvCxnSpPr>
            <a:cxnSpLocks noChangeShapeType="1"/>
            <a:endCxn id="58" idx="0"/>
          </p:cNvCxnSpPr>
          <p:nvPr/>
        </p:nvCxnSpPr>
        <p:spPr bwMode="auto">
          <a:xfrm rot="16200000" flipH="1">
            <a:off x="5678487" y="2589213"/>
            <a:ext cx="644525" cy="381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6019800" y="2438400"/>
            <a:ext cx="23939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srmLs/srmRm/srmMkdir/srmRmdir</a:t>
            </a:r>
          </a:p>
        </p:txBody>
      </p:sp>
      <p:cxnSp>
        <p:nvCxnSpPr>
          <p:cNvPr id="64" name="Straight Arrow Connector 63"/>
          <p:cNvCxnSpPr>
            <a:cxnSpLocks noChangeShapeType="1"/>
          </p:cNvCxnSpPr>
          <p:nvPr/>
        </p:nvCxnSpPr>
        <p:spPr bwMode="auto">
          <a:xfrm rot="5400000">
            <a:off x="5692775" y="3484563"/>
            <a:ext cx="347663" cy="1587"/>
          </a:xfrm>
          <a:prstGeom prst="straightConnector1">
            <a:avLst/>
          </a:prstGeom>
          <a:noFill/>
          <a:ln w="15875" cmpd="dbl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5" name="Straight Arrow Connector 64"/>
          <p:cNvCxnSpPr>
            <a:cxnSpLocks noChangeShapeType="1"/>
          </p:cNvCxnSpPr>
          <p:nvPr/>
        </p:nvCxnSpPr>
        <p:spPr bwMode="auto">
          <a:xfrm rot="16200000" flipV="1">
            <a:off x="5678487" y="2589213"/>
            <a:ext cx="644525" cy="381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5627" name="TextBox 65"/>
          <p:cNvSpPr txBox="1">
            <a:spLocks noChangeArrowheads="1"/>
          </p:cNvSpPr>
          <p:nvPr/>
        </p:nvSpPr>
        <p:spPr bwMode="auto">
          <a:xfrm>
            <a:off x="4800600" y="1219200"/>
            <a:ext cx="3048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/>
              <a:t>Ls</a:t>
            </a:r>
            <a:r>
              <a:rPr lang="en-US" sz="1600" b="1" dirty="0"/>
              <a:t>/</a:t>
            </a:r>
            <a:r>
              <a:rPr lang="en-US" sz="1600" b="1" dirty="0" err="1"/>
              <a:t>Rm/Mkdir/Rmdir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icture 4" descr="D:\Documents\WorkingOn\sc07\dpm_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80810" y="2637237"/>
            <a:ext cx="801190" cy="42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SRMs</a:t>
            </a:r>
            <a:r>
              <a:rPr lang="en-US" dirty="0" smtClean="0"/>
              <a:t> Facilitate Analysis Jobs</a:t>
            </a:r>
            <a:endParaRPr lang="en-US" dirty="0"/>
          </a:p>
        </p:txBody>
      </p:sp>
      <p:graphicFrame>
        <p:nvGraphicFramePr>
          <p:cNvPr id="215042" name="Object 2"/>
          <p:cNvGraphicFramePr>
            <a:graphicFrameLocks noChangeAspect="1"/>
          </p:cNvGraphicFramePr>
          <p:nvPr>
            <p:ph idx="1"/>
          </p:nvPr>
        </p:nvGraphicFramePr>
        <p:xfrm>
          <a:off x="4343400" y="1371600"/>
          <a:ext cx="2209800" cy="4724400"/>
        </p:xfrm>
        <a:graphic>
          <a:graphicData uri="http://schemas.openxmlformats.org/presentationml/2006/ole">
            <p:oleObj spid="_x0000_s237570" name="Visio" r:id="rId4" imgW="1892300" imgH="3263900" progId="">
              <p:embed/>
            </p:oleObj>
          </a:graphicData>
        </a:graphic>
      </p:graphicFrame>
      <p:sp>
        <p:nvSpPr>
          <p:cNvPr id="85161" name="Line 169"/>
          <p:cNvSpPr>
            <a:spLocks noChangeShapeType="1"/>
          </p:cNvSpPr>
          <p:nvPr/>
        </p:nvSpPr>
        <p:spPr bwMode="auto">
          <a:xfrm flipV="1">
            <a:off x="4038600" y="2895600"/>
            <a:ext cx="2971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60"/>
          <p:cNvGrpSpPr>
            <a:grpSpLocks/>
          </p:cNvGrpSpPr>
          <p:nvPr/>
        </p:nvGrpSpPr>
        <p:grpSpPr bwMode="auto">
          <a:xfrm>
            <a:off x="609600" y="2667000"/>
            <a:ext cx="762000" cy="457200"/>
            <a:chOff x="3332" y="1625"/>
            <a:chExt cx="614" cy="365"/>
          </a:xfrm>
        </p:grpSpPr>
        <p:sp>
          <p:nvSpPr>
            <p:cNvPr id="215196" name="Rectangle 161"/>
            <p:cNvSpPr>
              <a:spLocks noChangeArrowheads="1"/>
            </p:cNvSpPr>
            <p:nvPr/>
          </p:nvSpPr>
          <p:spPr bwMode="auto">
            <a:xfrm>
              <a:off x="3353" y="1646"/>
              <a:ext cx="593" cy="344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15197" name="Rectangle 162"/>
            <p:cNvSpPr>
              <a:spLocks noChangeArrowheads="1"/>
            </p:cNvSpPr>
            <p:nvPr/>
          </p:nvSpPr>
          <p:spPr bwMode="auto">
            <a:xfrm>
              <a:off x="3332" y="1625"/>
              <a:ext cx="594" cy="34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15198" name="Rectangle 163"/>
            <p:cNvSpPr>
              <a:spLocks noChangeArrowheads="1"/>
            </p:cNvSpPr>
            <p:nvPr/>
          </p:nvSpPr>
          <p:spPr bwMode="auto">
            <a:xfrm>
              <a:off x="3332" y="1625"/>
              <a:ext cx="594" cy="344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2830513" y="2971800"/>
            <a:ext cx="1219200" cy="914400"/>
            <a:chOff x="1084" y="1625"/>
            <a:chExt cx="614" cy="365"/>
          </a:xfrm>
        </p:grpSpPr>
        <p:sp>
          <p:nvSpPr>
            <p:cNvPr id="215193" name="Rectangle 5"/>
            <p:cNvSpPr>
              <a:spLocks noChangeArrowheads="1"/>
            </p:cNvSpPr>
            <p:nvPr/>
          </p:nvSpPr>
          <p:spPr bwMode="auto">
            <a:xfrm>
              <a:off x="1105" y="1646"/>
              <a:ext cx="593" cy="344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15194" name="Rectangle 6"/>
            <p:cNvSpPr>
              <a:spLocks noChangeArrowheads="1"/>
            </p:cNvSpPr>
            <p:nvPr/>
          </p:nvSpPr>
          <p:spPr bwMode="auto">
            <a:xfrm>
              <a:off x="1084" y="1625"/>
              <a:ext cx="593" cy="344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15195" name="Rectangle 7"/>
            <p:cNvSpPr>
              <a:spLocks noChangeArrowheads="1"/>
            </p:cNvSpPr>
            <p:nvPr/>
          </p:nvSpPr>
          <p:spPr bwMode="auto">
            <a:xfrm>
              <a:off x="1084" y="1625"/>
              <a:ext cx="593" cy="344"/>
            </a:xfrm>
            <a:prstGeom prst="rect">
              <a:avLst/>
            </a:prstGeom>
            <a:solidFill>
              <a:srgbClr val="CCFFCC"/>
            </a:solidFill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sp>
        <p:nvSpPr>
          <p:cNvPr id="215047" name="Rectangle 8"/>
          <p:cNvSpPr>
            <a:spLocks noChangeArrowheads="1"/>
          </p:cNvSpPr>
          <p:nvPr/>
        </p:nvSpPr>
        <p:spPr bwMode="auto">
          <a:xfrm>
            <a:off x="2971800" y="3048000"/>
            <a:ext cx="636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altLang="ko-KR" sz="1600" b="1" dirty="0" smtClean="0">
                <a:latin typeface="Arial" charset="0"/>
                <a:ea typeface="Batang" pitchFamily="18" charset="-127"/>
              </a:rPr>
              <a:t>SRM</a:t>
            </a:r>
            <a:endParaRPr lang="en-US" sz="1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5048" name="Line 9"/>
          <p:cNvSpPr>
            <a:spLocks noChangeShapeType="1"/>
          </p:cNvSpPr>
          <p:nvPr/>
        </p:nvSpPr>
        <p:spPr bwMode="auto">
          <a:xfrm flipH="1">
            <a:off x="3429000" y="3843338"/>
            <a:ext cx="47625" cy="423862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49" name="Rectangle 10"/>
          <p:cNvSpPr>
            <a:spLocks noChangeArrowheads="1"/>
          </p:cNvSpPr>
          <p:nvPr/>
        </p:nvSpPr>
        <p:spPr bwMode="auto">
          <a:xfrm>
            <a:off x="3278188" y="4235450"/>
            <a:ext cx="385762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altLang="ko-KR" sz="800">
                <a:latin typeface="Times"/>
                <a:ea typeface="Batang" pitchFamily="18" charset="-127"/>
              </a:rPr>
              <a:t>Disk</a:t>
            </a: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5050" name="Rectangle 11"/>
          <p:cNvSpPr>
            <a:spLocks noChangeArrowheads="1"/>
          </p:cNvSpPr>
          <p:nvPr/>
        </p:nvSpPr>
        <p:spPr bwMode="auto">
          <a:xfrm>
            <a:off x="3238500" y="4386263"/>
            <a:ext cx="58102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altLang="ko-KR" sz="800">
                <a:latin typeface="Times"/>
                <a:ea typeface="Batang" pitchFamily="18" charset="-127"/>
              </a:rPr>
              <a:t>Cache</a:t>
            </a: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2905125" y="4135438"/>
            <a:ext cx="977900" cy="1122362"/>
            <a:chOff x="3270" y="2156"/>
            <a:chExt cx="312" cy="219"/>
          </a:xfrm>
        </p:grpSpPr>
        <p:sp>
          <p:nvSpPr>
            <p:cNvPr id="215189" name="Freeform 13"/>
            <p:cNvSpPr>
              <a:spLocks/>
            </p:cNvSpPr>
            <p:nvPr/>
          </p:nvSpPr>
          <p:spPr bwMode="auto">
            <a:xfrm>
              <a:off x="3270" y="2156"/>
              <a:ext cx="312" cy="219"/>
            </a:xfrm>
            <a:custGeom>
              <a:avLst/>
              <a:gdLst>
                <a:gd name="T0" fmla="*/ 156 w 2000"/>
                <a:gd name="T1" fmla="*/ 0 h 1400"/>
                <a:gd name="T2" fmla="*/ 0 w 2000"/>
                <a:gd name="T3" fmla="*/ 27 h 1400"/>
                <a:gd name="T4" fmla="*/ 0 w 2000"/>
                <a:gd name="T5" fmla="*/ 192 h 1400"/>
                <a:gd name="T6" fmla="*/ 156 w 2000"/>
                <a:gd name="T7" fmla="*/ 219 h 1400"/>
                <a:gd name="T8" fmla="*/ 312 w 2000"/>
                <a:gd name="T9" fmla="*/ 192 h 1400"/>
                <a:gd name="T10" fmla="*/ 312 w 2000"/>
                <a:gd name="T11" fmla="*/ 27 h 1400"/>
                <a:gd name="T12" fmla="*/ 156 w 2000"/>
                <a:gd name="T13" fmla="*/ 0 h 14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0"/>
                <a:gd name="T22" fmla="*/ 0 h 1400"/>
                <a:gd name="T23" fmla="*/ 2000 w 2000"/>
                <a:gd name="T24" fmla="*/ 1400 h 14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0" h="1400">
                  <a:moveTo>
                    <a:pt x="1000" y="0"/>
                  </a:moveTo>
                  <a:cubicBezTo>
                    <a:pt x="448" y="0"/>
                    <a:pt x="0" y="79"/>
                    <a:pt x="0" y="175"/>
                  </a:cubicBezTo>
                  <a:lnTo>
                    <a:pt x="0" y="1225"/>
                  </a:lnTo>
                  <a:cubicBezTo>
                    <a:pt x="0" y="1322"/>
                    <a:pt x="448" y="1400"/>
                    <a:pt x="1000" y="1400"/>
                  </a:cubicBezTo>
                  <a:cubicBezTo>
                    <a:pt x="1552" y="1400"/>
                    <a:pt x="2000" y="1322"/>
                    <a:pt x="2000" y="1225"/>
                  </a:cubicBezTo>
                  <a:lnTo>
                    <a:pt x="2000" y="175"/>
                  </a:lnTo>
                  <a:cubicBezTo>
                    <a:pt x="2000" y="79"/>
                    <a:pt x="1552" y="0"/>
                    <a:pt x="1000" y="0"/>
                  </a:cubicBezTo>
                  <a:close/>
                </a:path>
              </a:pathLst>
            </a:custGeom>
            <a:solidFill>
              <a:srgbClr val="CC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15190" name="Oval 14"/>
            <p:cNvSpPr>
              <a:spLocks noChangeArrowheads="1"/>
            </p:cNvSpPr>
            <p:nvPr/>
          </p:nvSpPr>
          <p:spPr bwMode="auto">
            <a:xfrm>
              <a:off x="3270" y="2156"/>
              <a:ext cx="312" cy="55"/>
            </a:xfrm>
            <a:prstGeom prst="ellipse">
              <a:avLst/>
            </a:prstGeom>
            <a:solidFill>
              <a:srgbClr val="D6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15191" name="Freeform 15"/>
            <p:cNvSpPr>
              <a:spLocks/>
            </p:cNvSpPr>
            <p:nvPr/>
          </p:nvSpPr>
          <p:spPr bwMode="auto">
            <a:xfrm>
              <a:off x="3270" y="2156"/>
              <a:ext cx="312" cy="219"/>
            </a:xfrm>
            <a:custGeom>
              <a:avLst/>
              <a:gdLst>
                <a:gd name="T0" fmla="*/ 156 w 2000"/>
                <a:gd name="T1" fmla="*/ 0 h 1400"/>
                <a:gd name="T2" fmla="*/ 0 w 2000"/>
                <a:gd name="T3" fmla="*/ 27 h 1400"/>
                <a:gd name="T4" fmla="*/ 0 w 2000"/>
                <a:gd name="T5" fmla="*/ 192 h 1400"/>
                <a:gd name="T6" fmla="*/ 156 w 2000"/>
                <a:gd name="T7" fmla="*/ 219 h 1400"/>
                <a:gd name="T8" fmla="*/ 312 w 2000"/>
                <a:gd name="T9" fmla="*/ 192 h 1400"/>
                <a:gd name="T10" fmla="*/ 312 w 2000"/>
                <a:gd name="T11" fmla="*/ 27 h 1400"/>
                <a:gd name="T12" fmla="*/ 156 w 2000"/>
                <a:gd name="T13" fmla="*/ 0 h 14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0"/>
                <a:gd name="T22" fmla="*/ 0 h 1400"/>
                <a:gd name="T23" fmla="*/ 2000 w 2000"/>
                <a:gd name="T24" fmla="*/ 1400 h 14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0" h="1400">
                  <a:moveTo>
                    <a:pt x="1000" y="0"/>
                  </a:moveTo>
                  <a:cubicBezTo>
                    <a:pt x="448" y="0"/>
                    <a:pt x="0" y="79"/>
                    <a:pt x="0" y="175"/>
                  </a:cubicBezTo>
                  <a:lnTo>
                    <a:pt x="0" y="1225"/>
                  </a:lnTo>
                  <a:cubicBezTo>
                    <a:pt x="0" y="1322"/>
                    <a:pt x="448" y="1400"/>
                    <a:pt x="1000" y="1400"/>
                  </a:cubicBezTo>
                  <a:cubicBezTo>
                    <a:pt x="1552" y="1400"/>
                    <a:pt x="2000" y="1322"/>
                    <a:pt x="2000" y="1225"/>
                  </a:cubicBezTo>
                  <a:lnTo>
                    <a:pt x="2000" y="175"/>
                  </a:lnTo>
                  <a:cubicBezTo>
                    <a:pt x="2000" y="79"/>
                    <a:pt x="1552" y="0"/>
                    <a:pt x="1000" y="0"/>
                  </a:cubicBez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15192" name="Freeform 16"/>
            <p:cNvSpPr>
              <a:spLocks/>
            </p:cNvSpPr>
            <p:nvPr/>
          </p:nvSpPr>
          <p:spPr bwMode="auto">
            <a:xfrm>
              <a:off x="3270" y="2184"/>
              <a:ext cx="312" cy="27"/>
            </a:xfrm>
            <a:custGeom>
              <a:avLst/>
              <a:gdLst>
                <a:gd name="T0" fmla="*/ 0 w 312"/>
                <a:gd name="T1" fmla="*/ 0 h 27"/>
                <a:gd name="T2" fmla="*/ 156 w 312"/>
                <a:gd name="T3" fmla="*/ 27 h 27"/>
                <a:gd name="T4" fmla="*/ 312 w 312"/>
                <a:gd name="T5" fmla="*/ 0 h 27"/>
                <a:gd name="T6" fmla="*/ 0 60000 65536"/>
                <a:gd name="T7" fmla="*/ 0 60000 65536"/>
                <a:gd name="T8" fmla="*/ 0 60000 65536"/>
                <a:gd name="T9" fmla="*/ 0 w 312"/>
                <a:gd name="T10" fmla="*/ 0 h 27"/>
                <a:gd name="T11" fmla="*/ 312 w 312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2" h="27">
                  <a:moveTo>
                    <a:pt x="0" y="0"/>
                  </a:moveTo>
                  <a:cubicBezTo>
                    <a:pt x="0" y="15"/>
                    <a:pt x="70" y="27"/>
                    <a:pt x="156" y="27"/>
                  </a:cubicBezTo>
                  <a:cubicBezTo>
                    <a:pt x="242" y="27"/>
                    <a:pt x="312" y="15"/>
                    <a:pt x="312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sp>
        <p:nvSpPr>
          <p:cNvPr id="215052" name="Rectangle 17"/>
          <p:cNvSpPr>
            <a:spLocks noChangeArrowheads="1"/>
          </p:cNvSpPr>
          <p:nvPr/>
        </p:nvSpPr>
        <p:spPr bwMode="auto">
          <a:xfrm>
            <a:off x="3101975" y="4235450"/>
            <a:ext cx="703263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5053" name="Rectangle 18"/>
          <p:cNvSpPr>
            <a:spLocks noChangeArrowheads="1"/>
          </p:cNvSpPr>
          <p:nvPr/>
        </p:nvSpPr>
        <p:spPr bwMode="auto">
          <a:xfrm>
            <a:off x="3086100" y="4614863"/>
            <a:ext cx="58102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altLang="ko-KR" dirty="0">
                <a:latin typeface="Arial" charset="0"/>
                <a:ea typeface="Batang" pitchFamily="18" charset="-127"/>
              </a:rPr>
              <a:t>DISK </a:t>
            </a:r>
          </a:p>
          <a:p>
            <a:pPr algn="ctr"/>
            <a:r>
              <a:rPr lang="en-US" altLang="ko-KR" dirty="0">
                <a:latin typeface="Arial" charset="0"/>
                <a:ea typeface="Batang" pitchFamily="18" charset="-127"/>
              </a:rPr>
              <a:t>CACHE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5156" name="Rectangle 164"/>
          <p:cNvSpPr>
            <a:spLocks noChangeArrowheads="1"/>
          </p:cNvSpPr>
          <p:nvPr/>
        </p:nvSpPr>
        <p:spPr bwMode="auto">
          <a:xfrm>
            <a:off x="638175" y="27432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altLang="ko-KR" b="1" dirty="0">
                <a:ea typeface="Batang" pitchFamily="18" charset="-127"/>
              </a:rPr>
              <a:t>Client Job</a:t>
            </a:r>
            <a:endParaRPr lang="en-US" sz="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5055" name="Line 166"/>
          <p:cNvSpPr>
            <a:spLocks noChangeShapeType="1"/>
          </p:cNvSpPr>
          <p:nvPr/>
        </p:nvSpPr>
        <p:spPr bwMode="auto">
          <a:xfrm>
            <a:off x="1371600" y="28956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56" name="Rectangle 184"/>
          <p:cNvSpPr>
            <a:spLocks noChangeArrowheads="1"/>
          </p:cNvSpPr>
          <p:nvPr/>
        </p:nvSpPr>
        <p:spPr bwMode="auto">
          <a:xfrm>
            <a:off x="3059113" y="2720975"/>
            <a:ext cx="7667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altLang="ko-KR" dirty="0">
                <a:ea typeface="Batang" pitchFamily="18" charset="-127"/>
              </a:rPr>
              <a:t>Gate Node</a:t>
            </a:r>
            <a:endParaRPr 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5057" name="Rectangle 185"/>
          <p:cNvSpPr>
            <a:spLocks noChangeArrowheads="1"/>
          </p:cNvSpPr>
          <p:nvPr/>
        </p:nvSpPr>
        <p:spPr bwMode="auto">
          <a:xfrm>
            <a:off x="762000" y="2286000"/>
            <a:ext cx="9906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altLang="ko-KR">
                <a:ea typeface="Batang" pitchFamily="18" charset="-127"/>
              </a:rPr>
              <a:t>Worker Nodes</a:t>
            </a: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5" name="Group 187"/>
          <p:cNvGrpSpPr>
            <a:grpSpLocks/>
          </p:cNvGrpSpPr>
          <p:nvPr/>
        </p:nvGrpSpPr>
        <p:grpSpPr bwMode="auto">
          <a:xfrm>
            <a:off x="1524000" y="2743200"/>
            <a:ext cx="609600" cy="304800"/>
            <a:chOff x="1452" y="2156"/>
            <a:chExt cx="312" cy="219"/>
          </a:xfrm>
        </p:grpSpPr>
        <p:grpSp>
          <p:nvGrpSpPr>
            <p:cNvPr id="6" name="Group 188"/>
            <p:cNvGrpSpPr>
              <a:grpSpLocks/>
            </p:cNvGrpSpPr>
            <p:nvPr/>
          </p:nvGrpSpPr>
          <p:grpSpPr bwMode="auto">
            <a:xfrm>
              <a:off x="1452" y="2156"/>
              <a:ext cx="312" cy="219"/>
              <a:chOff x="1452" y="2156"/>
              <a:chExt cx="312" cy="219"/>
            </a:xfrm>
          </p:grpSpPr>
          <p:sp>
            <p:nvSpPr>
              <p:cNvPr id="215185" name="Freeform 189"/>
              <p:cNvSpPr>
                <a:spLocks/>
              </p:cNvSpPr>
              <p:nvPr/>
            </p:nvSpPr>
            <p:spPr bwMode="auto">
              <a:xfrm>
                <a:off x="1452" y="2156"/>
                <a:ext cx="312" cy="219"/>
              </a:xfrm>
              <a:custGeom>
                <a:avLst/>
                <a:gdLst>
                  <a:gd name="T0" fmla="*/ 156 w 4000"/>
                  <a:gd name="T1" fmla="*/ 0 h 2800"/>
                  <a:gd name="T2" fmla="*/ 0 w 4000"/>
                  <a:gd name="T3" fmla="*/ 27 h 2800"/>
                  <a:gd name="T4" fmla="*/ 0 w 4000"/>
                  <a:gd name="T5" fmla="*/ 192 h 2800"/>
                  <a:gd name="T6" fmla="*/ 156 w 4000"/>
                  <a:gd name="T7" fmla="*/ 219 h 2800"/>
                  <a:gd name="T8" fmla="*/ 312 w 4000"/>
                  <a:gd name="T9" fmla="*/ 192 h 2800"/>
                  <a:gd name="T10" fmla="*/ 312 w 4000"/>
                  <a:gd name="T11" fmla="*/ 27 h 2800"/>
                  <a:gd name="T12" fmla="*/ 156 w 4000"/>
                  <a:gd name="T13" fmla="*/ 0 h 28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00"/>
                  <a:gd name="T22" fmla="*/ 0 h 2800"/>
                  <a:gd name="T23" fmla="*/ 4000 w 4000"/>
                  <a:gd name="T24" fmla="*/ 2800 h 28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00" h="2800">
                    <a:moveTo>
                      <a:pt x="2000" y="0"/>
                    </a:moveTo>
                    <a:cubicBezTo>
                      <a:pt x="896" y="0"/>
                      <a:pt x="0" y="157"/>
                      <a:pt x="0" y="350"/>
                    </a:cubicBezTo>
                    <a:lnTo>
                      <a:pt x="0" y="2450"/>
                    </a:lnTo>
                    <a:cubicBezTo>
                      <a:pt x="0" y="2644"/>
                      <a:pt x="896" y="2800"/>
                      <a:pt x="2000" y="2800"/>
                    </a:cubicBezTo>
                    <a:cubicBezTo>
                      <a:pt x="3105" y="2800"/>
                      <a:pt x="4000" y="2644"/>
                      <a:pt x="4000" y="2450"/>
                    </a:cubicBezTo>
                    <a:lnTo>
                      <a:pt x="4000" y="350"/>
                    </a:lnTo>
                    <a:cubicBezTo>
                      <a:pt x="4000" y="157"/>
                      <a:pt x="3105" y="0"/>
                      <a:pt x="2000" y="0"/>
                    </a:cubicBezTo>
                    <a:close/>
                  </a:path>
                </a:pathLst>
              </a:custGeom>
              <a:solidFill>
                <a:srgbClr val="CC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5186" name="Oval 190"/>
              <p:cNvSpPr>
                <a:spLocks noChangeArrowheads="1"/>
              </p:cNvSpPr>
              <p:nvPr/>
            </p:nvSpPr>
            <p:spPr bwMode="auto">
              <a:xfrm>
                <a:off x="1452" y="2156"/>
                <a:ext cx="312" cy="55"/>
              </a:xfrm>
              <a:prstGeom prst="ellipse">
                <a:avLst/>
              </a:prstGeom>
              <a:solidFill>
                <a:srgbClr val="D6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5187" name="Freeform 191"/>
              <p:cNvSpPr>
                <a:spLocks/>
              </p:cNvSpPr>
              <p:nvPr/>
            </p:nvSpPr>
            <p:spPr bwMode="auto">
              <a:xfrm>
                <a:off x="1452" y="2156"/>
                <a:ext cx="312" cy="219"/>
              </a:xfrm>
              <a:custGeom>
                <a:avLst/>
                <a:gdLst>
                  <a:gd name="T0" fmla="*/ 156 w 4000"/>
                  <a:gd name="T1" fmla="*/ 0 h 2800"/>
                  <a:gd name="T2" fmla="*/ 0 w 4000"/>
                  <a:gd name="T3" fmla="*/ 27 h 2800"/>
                  <a:gd name="T4" fmla="*/ 0 w 4000"/>
                  <a:gd name="T5" fmla="*/ 192 h 2800"/>
                  <a:gd name="T6" fmla="*/ 156 w 4000"/>
                  <a:gd name="T7" fmla="*/ 219 h 2800"/>
                  <a:gd name="T8" fmla="*/ 312 w 4000"/>
                  <a:gd name="T9" fmla="*/ 192 h 2800"/>
                  <a:gd name="T10" fmla="*/ 312 w 4000"/>
                  <a:gd name="T11" fmla="*/ 27 h 2800"/>
                  <a:gd name="T12" fmla="*/ 156 w 4000"/>
                  <a:gd name="T13" fmla="*/ 0 h 28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00"/>
                  <a:gd name="T22" fmla="*/ 0 h 2800"/>
                  <a:gd name="T23" fmla="*/ 4000 w 4000"/>
                  <a:gd name="T24" fmla="*/ 2800 h 28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00" h="2800">
                    <a:moveTo>
                      <a:pt x="2000" y="0"/>
                    </a:moveTo>
                    <a:cubicBezTo>
                      <a:pt x="896" y="0"/>
                      <a:pt x="0" y="157"/>
                      <a:pt x="0" y="350"/>
                    </a:cubicBezTo>
                    <a:lnTo>
                      <a:pt x="0" y="2450"/>
                    </a:lnTo>
                    <a:cubicBezTo>
                      <a:pt x="0" y="2644"/>
                      <a:pt x="896" y="2800"/>
                      <a:pt x="2000" y="2800"/>
                    </a:cubicBezTo>
                    <a:cubicBezTo>
                      <a:pt x="3105" y="2800"/>
                      <a:pt x="4000" y="2644"/>
                      <a:pt x="4000" y="2450"/>
                    </a:cubicBezTo>
                    <a:lnTo>
                      <a:pt x="4000" y="350"/>
                    </a:lnTo>
                    <a:cubicBezTo>
                      <a:pt x="4000" y="157"/>
                      <a:pt x="3105" y="0"/>
                      <a:pt x="2000" y="0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5188" name="Freeform 192"/>
              <p:cNvSpPr>
                <a:spLocks/>
              </p:cNvSpPr>
              <p:nvPr/>
            </p:nvSpPr>
            <p:spPr bwMode="auto">
              <a:xfrm>
                <a:off x="1452" y="2184"/>
                <a:ext cx="312" cy="27"/>
              </a:xfrm>
              <a:custGeom>
                <a:avLst/>
                <a:gdLst>
                  <a:gd name="T0" fmla="*/ 0 w 312"/>
                  <a:gd name="T1" fmla="*/ 0 h 27"/>
                  <a:gd name="T2" fmla="*/ 156 w 312"/>
                  <a:gd name="T3" fmla="*/ 27 h 27"/>
                  <a:gd name="T4" fmla="*/ 312 w 312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312"/>
                  <a:gd name="T10" fmla="*/ 0 h 27"/>
                  <a:gd name="T11" fmla="*/ 312 w 312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2" h="27">
                    <a:moveTo>
                      <a:pt x="0" y="0"/>
                    </a:moveTo>
                    <a:cubicBezTo>
                      <a:pt x="0" y="15"/>
                      <a:pt x="70" y="27"/>
                      <a:pt x="156" y="27"/>
                    </a:cubicBezTo>
                    <a:cubicBezTo>
                      <a:pt x="243" y="27"/>
                      <a:pt x="312" y="15"/>
                      <a:pt x="312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215184" name="Rectangle 193"/>
            <p:cNvSpPr>
              <a:spLocks noChangeArrowheads="1"/>
            </p:cNvSpPr>
            <p:nvPr/>
          </p:nvSpPr>
          <p:spPr bwMode="auto">
            <a:xfrm>
              <a:off x="1551" y="2206"/>
              <a:ext cx="12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 sz="800" dirty="0">
                  <a:latin typeface="Times"/>
                  <a:ea typeface="Batang" pitchFamily="18" charset="-127"/>
                </a:rPr>
                <a:t>Disk</a:t>
              </a:r>
              <a:endParaRPr lang="en-US" sz="1800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215059" name="Rectangle 196"/>
          <p:cNvSpPr>
            <a:spLocks noChangeArrowheads="1"/>
          </p:cNvSpPr>
          <p:nvPr/>
        </p:nvSpPr>
        <p:spPr bwMode="auto">
          <a:xfrm>
            <a:off x="2057400" y="3124200"/>
            <a:ext cx="37147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7" name="Group 197"/>
          <p:cNvGrpSpPr>
            <a:grpSpLocks/>
          </p:cNvGrpSpPr>
          <p:nvPr/>
        </p:nvGrpSpPr>
        <p:grpSpPr bwMode="auto">
          <a:xfrm>
            <a:off x="609600" y="3222625"/>
            <a:ext cx="762000" cy="457200"/>
            <a:chOff x="3332" y="1625"/>
            <a:chExt cx="614" cy="365"/>
          </a:xfrm>
        </p:grpSpPr>
        <p:sp>
          <p:nvSpPr>
            <p:cNvPr id="215180" name="Rectangle 198"/>
            <p:cNvSpPr>
              <a:spLocks noChangeArrowheads="1"/>
            </p:cNvSpPr>
            <p:nvPr/>
          </p:nvSpPr>
          <p:spPr bwMode="auto">
            <a:xfrm>
              <a:off x="3353" y="1646"/>
              <a:ext cx="593" cy="344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15181" name="Rectangle 199"/>
            <p:cNvSpPr>
              <a:spLocks noChangeArrowheads="1"/>
            </p:cNvSpPr>
            <p:nvPr/>
          </p:nvSpPr>
          <p:spPr bwMode="auto">
            <a:xfrm>
              <a:off x="3332" y="1625"/>
              <a:ext cx="594" cy="34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15182" name="Rectangle 200"/>
            <p:cNvSpPr>
              <a:spLocks noChangeArrowheads="1"/>
            </p:cNvSpPr>
            <p:nvPr/>
          </p:nvSpPr>
          <p:spPr bwMode="auto">
            <a:xfrm>
              <a:off x="3332" y="1625"/>
              <a:ext cx="594" cy="344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grpSp>
        <p:nvGrpSpPr>
          <p:cNvPr id="8" name="Group 202"/>
          <p:cNvGrpSpPr>
            <a:grpSpLocks/>
          </p:cNvGrpSpPr>
          <p:nvPr/>
        </p:nvGrpSpPr>
        <p:grpSpPr bwMode="auto">
          <a:xfrm>
            <a:off x="609600" y="3756025"/>
            <a:ext cx="762000" cy="457200"/>
            <a:chOff x="3332" y="1625"/>
            <a:chExt cx="614" cy="365"/>
          </a:xfrm>
        </p:grpSpPr>
        <p:sp>
          <p:nvSpPr>
            <p:cNvPr id="215177" name="Rectangle 203"/>
            <p:cNvSpPr>
              <a:spLocks noChangeArrowheads="1"/>
            </p:cNvSpPr>
            <p:nvPr/>
          </p:nvSpPr>
          <p:spPr bwMode="auto">
            <a:xfrm>
              <a:off x="3353" y="1646"/>
              <a:ext cx="593" cy="344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15178" name="Rectangle 204"/>
            <p:cNvSpPr>
              <a:spLocks noChangeArrowheads="1"/>
            </p:cNvSpPr>
            <p:nvPr/>
          </p:nvSpPr>
          <p:spPr bwMode="auto">
            <a:xfrm>
              <a:off x="3332" y="1625"/>
              <a:ext cx="594" cy="34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15179" name="Rectangle 205"/>
            <p:cNvSpPr>
              <a:spLocks noChangeArrowheads="1"/>
            </p:cNvSpPr>
            <p:nvPr/>
          </p:nvSpPr>
          <p:spPr bwMode="auto">
            <a:xfrm>
              <a:off x="3332" y="1625"/>
              <a:ext cx="594" cy="344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grpSp>
        <p:nvGrpSpPr>
          <p:cNvPr id="9" name="Group 207"/>
          <p:cNvGrpSpPr>
            <a:grpSpLocks/>
          </p:cNvGrpSpPr>
          <p:nvPr/>
        </p:nvGrpSpPr>
        <p:grpSpPr bwMode="auto">
          <a:xfrm>
            <a:off x="609600" y="4975225"/>
            <a:ext cx="762000" cy="457200"/>
            <a:chOff x="3332" y="1625"/>
            <a:chExt cx="614" cy="365"/>
          </a:xfrm>
        </p:grpSpPr>
        <p:sp>
          <p:nvSpPr>
            <p:cNvPr id="215174" name="Rectangle 208"/>
            <p:cNvSpPr>
              <a:spLocks noChangeArrowheads="1"/>
            </p:cNvSpPr>
            <p:nvPr/>
          </p:nvSpPr>
          <p:spPr bwMode="auto">
            <a:xfrm>
              <a:off x="3353" y="1646"/>
              <a:ext cx="593" cy="344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15175" name="Rectangle 209"/>
            <p:cNvSpPr>
              <a:spLocks noChangeArrowheads="1"/>
            </p:cNvSpPr>
            <p:nvPr/>
          </p:nvSpPr>
          <p:spPr bwMode="auto">
            <a:xfrm>
              <a:off x="3332" y="1625"/>
              <a:ext cx="594" cy="34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15176" name="Rectangle 210"/>
            <p:cNvSpPr>
              <a:spLocks noChangeArrowheads="1"/>
            </p:cNvSpPr>
            <p:nvPr/>
          </p:nvSpPr>
          <p:spPr bwMode="auto">
            <a:xfrm>
              <a:off x="3332" y="1625"/>
              <a:ext cx="594" cy="344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grpSp>
        <p:nvGrpSpPr>
          <p:cNvPr id="10" name="Group 212"/>
          <p:cNvGrpSpPr>
            <a:grpSpLocks/>
          </p:cNvGrpSpPr>
          <p:nvPr/>
        </p:nvGrpSpPr>
        <p:grpSpPr bwMode="auto">
          <a:xfrm>
            <a:off x="1524000" y="3276600"/>
            <a:ext cx="609600" cy="304800"/>
            <a:chOff x="1452" y="2156"/>
            <a:chExt cx="312" cy="219"/>
          </a:xfrm>
        </p:grpSpPr>
        <p:grpSp>
          <p:nvGrpSpPr>
            <p:cNvPr id="11" name="Group 213"/>
            <p:cNvGrpSpPr>
              <a:grpSpLocks/>
            </p:cNvGrpSpPr>
            <p:nvPr/>
          </p:nvGrpSpPr>
          <p:grpSpPr bwMode="auto">
            <a:xfrm>
              <a:off x="1452" y="2156"/>
              <a:ext cx="312" cy="219"/>
              <a:chOff x="1452" y="2156"/>
              <a:chExt cx="312" cy="219"/>
            </a:xfrm>
          </p:grpSpPr>
          <p:sp>
            <p:nvSpPr>
              <p:cNvPr id="215170" name="Freeform 214"/>
              <p:cNvSpPr>
                <a:spLocks/>
              </p:cNvSpPr>
              <p:nvPr/>
            </p:nvSpPr>
            <p:spPr bwMode="auto">
              <a:xfrm>
                <a:off x="1452" y="2156"/>
                <a:ext cx="312" cy="219"/>
              </a:xfrm>
              <a:custGeom>
                <a:avLst/>
                <a:gdLst>
                  <a:gd name="T0" fmla="*/ 156 w 4000"/>
                  <a:gd name="T1" fmla="*/ 0 h 2800"/>
                  <a:gd name="T2" fmla="*/ 0 w 4000"/>
                  <a:gd name="T3" fmla="*/ 27 h 2800"/>
                  <a:gd name="T4" fmla="*/ 0 w 4000"/>
                  <a:gd name="T5" fmla="*/ 192 h 2800"/>
                  <a:gd name="T6" fmla="*/ 156 w 4000"/>
                  <a:gd name="T7" fmla="*/ 219 h 2800"/>
                  <a:gd name="T8" fmla="*/ 312 w 4000"/>
                  <a:gd name="T9" fmla="*/ 192 h 2800"/>
                  <a:gd name="T10" fmla="*/ 312 w 4000"/>
                  <a:gd name="T11" fmla="*/ 27 h 2800"/>
                  <a:gd name="T12" fmla="*/ 156 w 4000"/>
                  <a:gd name="T13" fmla="*/ 0 h 28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00"/>
                  <a:gd name="T22" fmla="*/ 0 h 2800"/>
                  <a:gd name="T23" fmla="*/ 4000 w 4000"/>
                  <a:gd name="T24" fmla="*/ 2800 h 28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00" h="2800">
                    <a:moveTo>
                      <a:pt x="2000" y="0"/>
                    </a:moveTo>
                    <a:cubicBezTo>
                      <a:pt x="896" y="0"/>
                      <a:pt x="0" y="157"/>
                      <a:pt x="0" y="350"/>
                    </a:cubicBezTo>
                    <a:lnTo>
                      <a:pt x="0" y="2450"/>
                    </a:lnTo>
                    <a:cubicBezTo>
                      <a:pt x="0" y="2644"/>
                      <a:pt x="896" y="2800"/>
                      <a:pt x="2000" y="2800"/>
                    </a:cubicBezTo>
                    <a:cubicBezTo>
                      <a:pt x="3105" y="2800"/>
                      <a:pt x="4000" y="2644"/>
                      <a:pt x="4000" y="2450"/>
                    </a:cubicBezTo>
                    <a:lnTo>
                      <a:pt x="4000" y="350"/>
                    </a:lnTo>
                    <a:cubicBezTo>
                      <a:pt x="4000" y="157"/>
                      <a:pt x="3105" y="0"/>
                      <a:pt x="2000" y="0"/>
                    </a:cubicBezTo>
                    <a:close/>
                  </a:path>
                </a:pathLst>
              </a:custGeom>
              <a:solidFill>
                <a:srgbClr val="CC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5171" name="Oval 215"/>
              <p:cNvSpPr>
                <a:spLocks noChangeArrowheads="1"/>
              </p:cNvSpPr>
              <p:nvPr/>
            </p:nvSpPr>
            <p:spPr bwMode="auto">
              <a:xfrm>
                <a:off x="1452" y="2156"/>
                <a:ext cx="312" cy="55"/>
              </a:xfrm>
              <a:prstGeom prst="ellipse">
                <a:avLst/>
              </a:prstGeom>
              <a:solidFill>
                <a:srgbClr val="D6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5172" name="Freeform 216"/>
              <p:cNvSpPr>
                <a:spLocks/>
              </p:cNvSpPr>
              <p:nvPr/>
            </p:nvSpPr>
            <p:spPr bwMode="auto">
              <a:xfrm>
                <a:off x="1452" y="2156"/>
                <a:ext cx="312" cy="219"/>
              </a:xfrm>
              <a:custGeom>
                <a:avLst/>
                <a:gdLst>
                  <a:gd name="T0" fmla="*/ 156 w 4000"/>
                  <a:gd name="T1" fmla="*/ 0 h 2800"/>
                  <a:gd name="T2" fmla="*/ 0 w 4000"/>
                  <a:gd name="T3" fmla="*/ 27 h 2800"/>
                  <a:gd name="T4" fmla="*/ 0 w 4000"/>
                  <a:gd name="T5" fmla="*/ 192 h 2800"/>
                  <a:gd name="T6" fmla="*/ 156 w 4000"/>
                  <a:gd name="T7" fmla="*/ 219 h 2800"/>
                  <a:gd name="T8" fmla="*/ 312 w 4000"/>
                  <a:gd name="T9" fmla="*/ 192 h 2800"/>
                  <a:gd name="T10" fmla="*/ 312 w 4000"/>
                  <a:gd name="T11" fmla="*/ 27 h 2800"/>
                  <a:gd name="T12" fmla="*/ 156 w 4000"/>
                  <a:gd name="T13" fmla="*/ 0 h 28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00"/>
                  <a:gd name="T22" fmla="*/ 0 h 2800"/>
                  <a:gd name="T23" fmla="*/ 4000 w 4000"/>
                  <a:gd name="T24" fmla="*/ 2800 h 28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00" h="2800">
                    <a:moveTo>
                      <a:pt x="2000" y="0"/>
                    </a:moveTo>
                    <a:cubicBezTo>
                      <a:pt x="896" y="0"/>
                      <a:pt x="0" y="157"/>
                      <a:pt x="0" y="350"/>
                    </a:cubicBezTo>
                    <a:lnTo>
                      <a:pt x="0" y="2450"/>
                    </a:lnTo>
                    <a:cubicBezTo>
                      <a:pt x="0" y="2644"/>
                      <a:pt x="896" y="2800"/>
                      <a:pt x="2000" y="2800"/>
                    </a:cubicBezTo>
                    <a:cubicBezTo>
                      <a:pt x="3105" y="2800"/>
                      <a:pt x="4000" y="2644"/>
                      <a:pt x="4000" y="2450"/>
                    </a:cubicBezTo>
                    <a:lnTo>
                      <a:pt x="4000" y="350"/>
                    </a:lnTo>
                    <a:cubicBezTo>
                      <a:pt x="4000" y="157"/>
                      <a:pt x="3105" y="0"/>
                      <a:pt x="2000" y="0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5173" name="Freeform 217"/>
              <p:cNvSpPr>
                <a:spLocks/>
              </p:cNvSpPr>
              <p:nvPr/>
            </p:nvSpPr>
            <p:spPr bwMode="auto">
              <a:xfrm>
                <a:off x="1452" y="2184"/>
                <a:ext cx="312" cy="27"/>
              </a:xfrm>
              <a:custGeom>
                <a:avLst/>
                <a:gdLst>
                  <a:gd name="T0" fmla="*/ 0 w 312"/>
                  <a:gd name="T1" fmla="*/ 0 h 27"/>
                  <a:gd name="T2" fmla="*/ 156 w 312"/>
                  <a:gd name="T3" fmla="*/ 27 h 27"/>
                  <a:gd name="T4" fmla="*/ 312 w 312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312"/>
                  <a:gd name="T10" fmla="*/ 0 h 27"/>
                  <a:gd name="T11" fmla="*/ 312 w 312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2" h="27">
                    <a:moveTo>
                      <a:pt x="0" y="0"/>
                    </a:moveTo>
                    <a:cubicBezTo>
                      <a:pt x="0" y="15"/>
                      <a:pt x="70" y="27"/>
                      <a:pt x="156" y="27"/>
                    </a:cubicBezTo>
                    <a:cubicBezTo>
                      <a:pt x="243" y="27"/>
                      <a:pt x="312" y="15"/>
                      <a:pt x="312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215169" name="Rectangle 218"/>
            <p:cNvSpPr>
              <a:spLocks noChangeArrowheads="1"/>
            </p:cNvSpPr>
            <p:nvPr/>
          </p:nvSpPr>
          <p:spPr bwMode="auto">
            <a:xfrm>
              <a:off x="1551" y="2206"/>
              <a:ext cx="12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 sz="800">
                  <a:latin typeface="Times"/>
                  <a:ea typeface="Batang" pitchFamily="18" charset="-127"/>
                </a:rPr>
                <a:t>Disk</a:t>
              </a:r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12" name="Group 220"/>
          <p:cNvGrpSpPr>
            <a:grpSpLocks/>
          </p:cNvGrpSpPr>
          <p:nvPr/>
        </p:nvGrpSpPr>
        <p:grpSpPr bwMode="auto">
          <a:xfrm>
            <a:off x="1524000" y="3810000"/>
            <a:ext cx="609600" cy="304800"/>
            <a:chOff x="1452" y="2156"/>
            <a:chExt cx="312" cy="219"/>
          </a:xfrm>
        </p:grpSpPr>
        <p:grpSp>
          <p:nvGrpSpPr>
            <p:cNvPr id="13" name="Group 221"/>
            <p:cNvGrpSpPr>
              <a:grpSpLocks/>
            </p:cNvGrpSpPr>
            <p:nvPr/>
          </p:nvGrpSpPr>
          <p:grpSpPr bwMode="auto">
            <a:xfrm>
              <a:off x="1452" y="2156"/>
              <a:ext cx="312" cy="219"/>
              <a:chOff x="1452" y="2156"/>
              <a:chExt cx="312" cy="219"/>
            </a:xfrm>
          </p:grpSpPr>
          <p:sp>
            <p:nvSpPr>
              <p:cNvPr id="215164" name="Freeform 222"/>
              <p:cNvSpPr>
                <a:spLocks/>
              </p:cNvSpPr>
              <p:nvPr/>
            </p:nvSpPr>
            <p:spPr bwMode="auto">
              <a:xfrm>
                <a:off x="1452" y="2156"/>
                <a:ext cx="312" cy="219"/>
              </a:xfrm>
              <a:custGeom>
                <a:avLst/>
                <a:gdLst>
                  <a:gd name="T0" fmla="*/ 156 w 4000"/>
                  <a:gd name="T1" fmla="*/ 0 h 2800"/>
                  <a:gd name="T2" fmla="*/ 0 w 4000"/>
                  <a:gd name="T3" fmla="*/ 27 h 2800"/>
                  <a:gd name="T4" fmla="*/ 0 w 4000"/>
                  <a:gd name="T5" fmla="*/ 192 h 2800"/>
                  <a:gd name="T6" fmla="*/ 156 w 4000"/>
                  <a:gd name="T7" fmla="*/ 219 h 2800"/>
                  <a:gd name="T8" fmla="*/ 312 w 4000"/>
                  <a:gd name="T9" fmla="*/ 192 h 2800"/>
                  <a:gd name="T10" fmla="*/ 312 w 4000"/>
                  <a:gd name="T11" fmla="*/ 27 h 2800"/>
                  <a:gd name="T12" fmla="*/ 156 w 4000"/>
                  <a:gd name="T13" fmla="*/ 0 h 28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00"/>
                  <a:gd name="T22" fmla="*/ 0 h 2800"/>
                  <a:gd name="T23" fmla="*/ 4000 w 4000"/>
                  <a:gd name="T24" fmla="*/ 2800 h 28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00" h="2800">
                    <a:moveTo>
                      <a:pt x="2000" y="0"/>
                    </a:moveTo>
                    <a:cubicBezTo>
                      <a:pt x="896" y="0"/>
                      <a:pt x="0" y="157"/>
                      <a:pt x="0" y="350"/>
                    </a:cubicBezTo>
                    <a:lnTo>
                      <a:pt x="0" y="2450"/>
                    </a:lnTo>
                    <a:cubicBezTo>
                      <a:pt x="0" y="2644"/>
                      <a:pt x="896" y="2800"/>
                      <a:pt x="2000" y="2800"/>
                    </a:cubicBezTo>
                    <a:cubicBezTo>
                      <a:pt x="3105" y="2800"/>
                      <a:pt x="4000" y="2644"/>
                      <a:pt x="4000" y="2450"/>
                    </a:cubicBezTo>
                    <a:lnTo>
                      <a:pt x="4000" y="350"/>
                    </a:lnTo>
                    <a:cubicBezTo>
                      <a:pt x="4000" y="157"/>
                      <a:pt x="3105" y="0"/>
                      <a:pt x="2000" y="0"/>
                    </a:cubicBezTo>
                    <a:close/>
                  </a:path>
                </a:pathLst>
              </a:custGeom>
              <a:solidFill>
                <a:srgbClr val="CC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5165" name="Oval 223"/>
              <p:cNvSpPr>
                <a:spLocks noChangeArrowheads="1"/>
              </p:cNvSpPr>
              <p:nvPr/>
            </p:nvSpPr>
            <p:spPr bwMode="auto">
              <a:xfrm>
                <a:off x="1452" y="2156"/>
                <a:ext cx="312" cy="55"/>
              </a:xfrm>
              <a:prstGeom prst="ellipse">
                <a:avLst/>
              </a:prstGeom>
              <a:solidFill>
                <a:srgbClr val="D6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5166" name="Freeform 224"/>
              <p:cNvSpPr>
                <a:spLocks/>
              </p:cNvSpPr>
              <p:nvPr/>
            </p:nvSpPr>
            <p:spPr bwMode="auto">
              <a:xfrm>
                <a:off x="1452" y="2156"/>
                <a:ext cx="312" cy="219"/>
              </a:xfrm>
              <a:custGeom>
                <a:avLst/>
                <a:gdLst>
                  <a:gd name="T0" fmla="*/ 156 w 4000"/>
                  <a:gd name="T1" fmla="*/ 0 h 2800"/>
                  <a:gd name="T2" fmla="*/ 0 w 4000"/>
                  <a:gd name="T3" fmla="*/ 27 h 2800"/>
                  <a:gd name="T4" fmla="*/ 0 w 4000"/>
                  <a:gd name="T5" fmla="*/ 192 h 2800"/>
                  <a:gd name="T6" fmla="*/ 156 w 4000"/>
                  <a:gd name="T7" fmla="*/ 219 h 2800"/>
                  <a:gd name="T8" fmla="*/ 312 w 4000"/>
                  <a:gd name="T9" fmla="*/ 192 h 2800"/>
                  <a:gd name="T10" fmla="*/ 312 w 4000"/>
                  <a:gd name="T11" fmla="*/ 27 h 2800"/>
                  <a:gd name="T12" fmla="*/ 156 w 4000"/>
                  <a:gd name="T13" fmla="*/ 0 h 28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00"/>
                  <a:gd name="T22" fmla="*/ 0 h 2800"/>
                  <a:gd name="T23" fmla="*/ 4000 w 4000"/>
                  <a:gd name="T24" fmla="*/ 2800 h 28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00" h="2800">
                    <a:moveTo>
                      <a:pt x="2000" y="0"/>
                    </a:moveTo>
                    <a:cubicBezTo>
                      <a:pt x="896" y="0"/>
                      <a:pt x="0" y="157"/>
                      <a:pt x="0" y="350"/>
                    </a:cubicBezTo>
                    <a:lnTo>
                      <a:pt x="0" y="2450"/>
                    </a:lnTo>
                    <a:cubicBezTo>
                      <a:pt x="0" y="2644"/>
                      <a:pt x="896" y="2800"/>
                      <a:pt x="2000" y="2800"/>
                    </a:cubicBezTo>
                    <a:cubicBezTo>
                      <a:pt x="3105" y="2800"/>
                      <a:pt x="4000" y="2644"/>
                      <a:pt x="4000" y="2450"/>
                    </a:cubicBezTo>
                    <a:lnTo>
                      <a:pt x="4000" y="350"/>
                    </a:lnTo>
                    <a:cubicBezTo>
                      <a:pt x="4000" y="157"/>
                      <a:pt x="3105" y="0"/>
                      <a:pt x="2000" y="0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5167" name="Freeform 225"/>
              <p:cNvSpPr>
                <a:spLocks/>
              </p:cNvSpPr>
              <p:nvPr/>
            </p:nvSpPr>
            <p:spPr bwMode="auto">
              <a:xfrm>
                <a:off x="1452" y="2184"/>
                <a:ext cx="312" cy="27"/>
              </a:xfrm>
              <a:custGeom>
                <a:avLst/>
                <a:gdLst>
                  <a:gd name="T0" fmla="*/ 0 w 312"/>
                  <a:gd name="T1" fmla="*/ 0 h 27"/>
                  <a:gd name="T2" fmla="*/ 156 w 312"/>
                  <a:gd name="T3" fmla="*/ 27 h 27"/>
                  <a:gd name="T4" fmla="*/ 312 w 312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312"/>
                  <a:gd name="T10" fmla="*/ 0 h 27"/>
                  <a:gd name="T11" fmla="*/ 312 w 312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2" h="27">
                    <a:moveTo>
                      <a:pt x="0" y="0"/>
                    </a:moveTo>
                    <a:cubicBezTo>
                      <a:pt x="0" y="15"/>
                      <a:pt x="70" y="27"/>
                      <a:pt x="156" y="27"/>
                    </a:cubicBezTo>
                    <a:cubicBezTo>
                      <a:pt x="243" y="27"/>
                      <a:pt x="312" y="15"/>
                      <a:pt x="312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215163" name="Rectangle 226"/>
            <p:cNvSpPr>
              <a:spLocks noChangeArrowheads="1"/>
            </p:cNvSpPr>
            <p:nvPr/>
          </p:nvSpPr>
          <p:spPr bwMode="auto">
            <a:xfrm>
              <a:off x="1551" y="2206"/>
              <a:ext cx="12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 sz="800">
                  <a:latin typeface="Times"/>
                  <a:ea typeface="Batang" pitchFamily="18" charset="-127"/>
                </a:rPr>
                <a:t>Disk</a:t>
              </a:r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14" name="Group 228"/>
          <p:cNvGrpSpPr>
            <a:grpSpLocks/>
          </p:cNvGrpSpPr>
          <p:nvPr/>
        </p:nvGrpSpPr>
        <p:grpSpPr bwMode="auto">
          <a:xfrm>
            <a:off x="1524000" y="5029200"/>
            <a:ext cx="609600" cy="304800"/>
            <a:chOff x="1452" y="2156"/>
            <a:chExt cx="312" cy="219"/>
          </a:xfrm>
        </p:grpSpPr>
        <p:grpSp>
          <p:nvGrpSpPr>
            <p:cNvPr id="15" name="Group 229"/>
            <p:cNvGrpSpPr>
              <a:grpSpLocks/>
            </p:cNvGrpSpPr>
            <p:nvPr/>
          </p:nvGrpSpPr>
          <p:grpSpPr bwMode="auto">
            <a:xfrm>
              <a:off x="1452" y="2156"/>
              <a:ext cx="312" cy="219"/>
              <a:chOff x="1452" y="2156"/>
              <a:chExt cx="312" cy="219"/>
            </a:xfrm>
          </p:grpSpPr>
          <p:sp>
            <p:nvSpPr>
              <p:cNvPr id="215158" name="Freeform 230"/>
              <p:cNvSpPr>
                <a:spLocks/>
              </p:cNvSpPr>
              <p:nvPr/>
            </p:nvSpPr>
            <p:spPr bwMode="auto">
              <a:xfrm>
                <a:off x="1452" y="2156"/>
                <a:ext cx="312" cy="219"/>
              </a:xfrm>
              <a:custGeom>
                <a:avLst/>
                <a:gdLst>
                  <a:gd name="T0" fmla="*/ 156 w 4000"/>
                  <a:gd name="T1" fmla="*/ 0 h 2800"/>
                  <a:gd name="T2" fmla="*/ 0 w 4000"/>
                  <a:gd name="T3" fmla="*/ 27 h 2800"/>
                  <a:gd name="T4" fmla="*/ 0 w 4000"/>
                  <a:gd name="T5" fmla="*/ 192 h 2800"/>
                  <a:gd name="T6" fmla="*/ 156 w 4000"/>
                  <a:gd name="T7" fmla="*/ 219 h 2800"/>
                  <a:gd name="T8" fmla="*/ 312 w 4000"/>
                  <a:gd name="T9" fmla="*/ 192 h 2800"/>
                  <a:gd name="T10" fmla="*/ 312 w 4000"/>
                  <a:gd name="T11" fmla="*/ 27 h 2800"/>
                  <a:gd name="T12" fmla="*/ 156 w 4000"/>
                  <a:gd name="T13" fmla="*/ 0 h 28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00"/>
                  <a:gd name="T22" fmla="*/ 0 h 2800"/>
                  <a:gd name="T23" fmla="*/ 4000 w 4000"/>
                  <a:gd name="T24" fmla="*/ 2800 h 28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00" h="2800">
                    <a:moveTo>
                      <a:pt x="2000" y="0"/>
                    </a:moveTo>
                    <a:cubicBezTo>
                      <a:pt x="896" y="0"/>
                      <a:pt x="0" y="157"/>
                      <a:pt x="0" y="350"/>
                    </a:cubicBezTo>
                    <a:lnTo>
                      <a:pt x="0" y="2450"/>
                    </a:lnTo>
                    <a:cubicBezTo>
                      <a:pt x="0" y="2644"/>
                      <a:pt x="896" y="2800"/>
                      <a:pt x="2000" y="2800"/>
                    </a:cubicBezTo>
                    <a:cubicBezTo>
                      <a:pt x="3105" y="2800"/>
                      <a:pt x="4000" y="2644"/>
                      <a:pt x="4000" y="2450"/>
                    </a:cubicBezTo>
                    <a:lnTo>
                      <a:pt x="4000" y="350"/>
                    </a:lnTo>
                    <a:cubicBezTo>
                      <a:pt x="4000" y="157"/>
                      <a:pt x="3105" y="0"/>
                      <a:pt x="2000" y="0"/>
                    </a:cubicBezTo>
                    <a:close/>
                  </a:path>
                </a:pathLst>
              </a:custGeom>
              <a:solidFill>
                <a:srgbClr val="CC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5159" name="Oval 231"/>
              <p:cNvSpPr>
                <a:spLocks noChangeArrowheads="1"/>
              </p:cNvSpPr>
              <p:nvPr/>
            </p:nvSpPr>
            <p:spPr bwMode="auto">
              <a:xfrm>
                <a:off x="1452" y="2156"/>
                <a:ext cx="312" cy="55"/>
              </a:xfrm>
              <a:prstGeom prst="ellipse">
                <a:avLst/>
              </a:prstGeom>
              <a:solidFill>
                <a:srgbClr val="D6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5160" name="Freeform 232"/>
              <p:cNvSpPr>
                <a:spLocks/>
              </p:cNvSpPr>
              <p:nvPr/>
            </p:nvSpPr>
            <p:spPr bwMode="auto">
              <a:xfrm>
                <a:off x="1452" y="2156"/>
                <a:ext cx="312" cy="219"/>
              </a:xfrm>
              <a:custGeom>
                <a:avLst/>
                <a:gdLst>
                  <a:gd name="T0" fmla="*/ 156 w 4000"/>
                  <a:gd name="T1" fmla="*/ 0 h 2800"/>
                  <a:gd name="T2" fmla="*/ 0 w 4000"/>
                  <a:gd name="T3" fmla="*/ 27 h 2800"/>
                  <a:gd name="T4" fmla="*/ 0 w 4000"/>
                  <a:gd name="T5" fmla="*/ 192 h 2800"/>
                  <a:gd name="T6" fmla="*/ 156 w 4000"/>
                  <a:gd name="T7" fmla="*/ 219 h 2800"/>
                  <a:gd name="T8" fmla="*/ 312 w 4000"/>
                  <a:gd name="T9" fmla="*/ 192 h 2800"/>
                  <a:gd name="T10" fmla="*/ 312 w 4000"/>
                  <a:gd name="T11" fmla="*/ 27 h 2800"/>
                  <a:gd name="T12" fmla="*/ 156 w 4000"/>
                  <a:gd name="T13" fmla="*/ 0 h 28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00"/>
                  <a:gd name="T22" fmla="*/ 0 h 2800"/>
                  <a:gd name="T23" fmla="*/ 4000 w 4000"/>
                  <a:gd name="T24" fmla="*/ 2800 h 28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00" h="2800">
                    <a:moveTo>
                      <a:pt x="2000" y="0"/>
                    </a:moveTo>
                    <a:cubicBezTo>
                      <a:pt x="896" y="0"/>
                      <a:pt x="0" y="157"/>
                      <a:pt x="0" y="350"/>
                    </a:cubicBezTo>
                    <a:lnTo>
                      <a:pt x="0" y="2450"/>
                    </a:lnTo>
                    <a:cubicBezTo>
                      <a:pt x="0" y="2644"/>
                      <a:pt x="896" y="2800"/>
                      <a:pt x="2000" y="2800"/>
                    </a:cubicBezTo>
                    <a:cubicBezTo>
                      <a:pt x="3105" y="2800"/>
                      <a:pt x="4000" y="2644"/>
                      <a:pt x="4000" y="2450"/>
                    </a:cubicBezTo>
                    <a:lnTo>
                      <a:pt x="4000" y="350"/>
                    </a:lnTo>
                    <a:cubicBezTo>
                      <a:pt x="4000" y="157"/>
                      <a:pt x="3105" y="0"/>
                      <a:pt x="2000" y="0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5161" name="Freeform 233"/>
              <p:cNvSpPr>
                <a:spLocks/>
              </p:cNvSpPr>
              <p:nvPr/>
            </p:nvSpPr>
            <p:spPr bwMode="auto">
              <a:xfrm>
                <a:off x="1452" y="2184"/>
                <a:ext cx="312" cy="27"/>
              </a:xfrm>
              <a:custGeom>
                <a:avLst/>
                <a:gdLst>
                  <a:gd name="T0" fmla="*/ 0 w 312"/>
                  <a:gd name="T1" fmla="*/ 0 h 27"/>
                  <a:gd name="T2" fmla="*/ 156 w 312"/>
                  <a:gd name="T3" fmla="*/ 27 h 27"/>
                  <a:gd name="T4" fmla="*/ 312 w 312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312"/>
                  <a:gd name="T10" fmla="*/ 0 h 27"/>
                  <a:gd name="T11" fmla="*/ 312 w 312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2" h="27">
                    <a:moveTo>
                      <a:pt x="0" y="0"/>
                    </a:moveTo>
                    <a:cubicBezTo>
                      <a:pt x="0" y="15"/>
                      <a:pt x="70" y="27"/>
                      <a:pt x="156" y="27"/>
                    </a:cubicBezTo>
                    <a:cubicBezTo>
                      <a:pt x="243" y="27"/>
                      <a:pt x="312" y="15"/>
                      <a:pt x="312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215157" name="Rectangle 234"/>
            <p:cNvSpPr>
              <a:spLocks noChangeArrowheads="1"/>
            </p:cNvSpPr>
            <p:nvPr/>
          </p:nvSpPr>
          <p:spPr bwMode="auto">
            <a:xfrm>
              <a:off x="1551" y="2206"/>
              <a:ext cx="12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 sz="800">
                  <a:latin typeface="Times"/>
                  <a:ea typeface="Batang" pitchFamily="18" charset="-127"/>
                </a:rPr>
                <a:t>Disk</a:t>
              </a:r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215066" name="Line 236"/>
          <p:cNvSpPr>
            <a:spLocks noChangeShapeType="1"/>
          </p:cNvSpPr>
          <p:nvPr/>
        </p:nvSpPr>
        <p:spPr bwMode="auto">
          <a:xfrm>
            <a:off x="1371600" y="34290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67" name="Line 237"/>
          <p:cNvSpPr>
            <a:spLocks noChangeShapeType="1"/>
          </p:cNvSpPr>
          <p:nvPr/>
        </p:nvSpPr>
        <p:spPr bwMode="auto">
          <a:xfrm>
            <a:off x="1371600" y="39624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68" name="Line 238"/>
          <p:cNvSpPr>
            <a:spLocks noChangeShapeType="1"/>
          </p:cNvSpPr>
          <p:nvPr/>
        </p:nvSpPr>
        <p:spPr bwMode="auto">
          <a:xfrm>
            <a:off x="1371600" y="51816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69" name="Line 239"/>
          <p:cNvSpPr>
            <a:spLocks noChangeShapeType="1"/>
          </p:cNvSpPr>
          <p:nvPr/>
        </p:nvSpPr>
        <p:spPr bwMode="auto">
          <a:xfrm>
            <a:off x="990600" y="43434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6" name="Group 187"/>
          <p:cNvGrpSpPr>
            <a:grpSpLocks/>
          </p:cNvGrpSpPr>
          <p:nvPr/>
        </p:nvGrpSpPr>
        <p:grpSpPr bwMode="auto">
          <a:xfrm>
            <a:off x="1371600" y="3048000"/>
            <a:ext cx="1524000" cy="1524000"/>
            <a:chOff x="1371600" y="3048000"/>
            <a:chExt cx="1524000" cy="1524000"/>
          </a:xfrm>
        </p:grpSpPr>
        <p:sp>
          <p:nvSpPr>
            <p:cNvPr id="215154" name="Line 240"/>
            <p:cNvSpPr>
              <a:spLocks noChangeShapeType="1"/>
            </p:cNvSpPr>
            <p:nvPr/>
          </p:nvSpPr>
          <p:spPr bwMode="auto">
            <a:xfrm>
              <a:off x="1371600" y="3048000"/>
              <a:ext cx="114300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55" name="Line 241"/>
            <p:cNvSpPr>
              <a:spLocks noChangeShapeType="1"/>
            </p:cNvSpPr>
            <p:nvPr/>
          </p:nvSpPr>
          <p:spPr bwMode="auto">
            <a:xfrm>
              <a:off x="2514600" y="3276600"/>
              <a:ext cx="381000" cy="1295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88"/>
          <p:cNvGrpSpPr>
            <a:grpSpLocks/>
          </p:cNvGrpSpPr>
          <p:nvPr/>
        </p:nvGrpSpPr>
        <p:grpSpPr bwMode="auto">
          <a:xfrm>
            <a:off x="1371600" y="3581400"/>
            <a:ext cx="1524000" cy="990600"/>
            <a:chOff x="1371600" y="3581400"/>
            <a:chExt cx="1524000" cy="990600"/>
          </a:xfrm>
        </p:grpSpPr>
        <p:sp>
          <p:nvSpPr>
            <p:cNvPr id="215152" name="Line 242"/>
            <p:cNvSpPr>
              <a:spLocks noChangeShapeType="1"/>
            </p:cNvSpPr>
            <p:nvPr/>
          </p:nvSpPr>
          <p:spPr bwMode="auto">
            <a:xfrm>
              <a:off x="1371600" y="3581400"/>
              <a:ext cx="11430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53" name="Line 243"/>
            <p:cNvSpPr>
              <a:spLocks noChangeShapeType="1"/>
            </p:cNvSpPr>
            <p:nvPr/>
          </p:nvSpPr>
          <p:spPr bwMode="auto">
            <a:xfrm>
              <a:off x="2514600" y="3733800"/>
              <a:ext cx="381000" cy="838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9"/>
          <p:cNvGrpSpPr>
            <a:grpSpLocks/>
          </p:cNvGrpSpPr>
          <p:nvPr/>
        </p:nvGrpSpPr>
        <p:grpSpPr bwMode="auto">
          <a:xfrm>
            <a:off x="1371600" y="4114800"/>
            <a:ext cx="1524000" cy="457200"/>
            <a:chOff x="1371600" y="4114800"/>
            <a:chExt cx="1524000" cy="457200"/>
          </a:xfrm>
        </p:grpSpPr>
        <p:sp>
          <p:nvSpPr>
            <p:cNvPr id="215150" name="Line 244"/>
            <p:cNvSpPr>
              <a:spLocks noChangeShapeType="1"/>
            </p:cNvSpPr>
            <p:nvPr/>
          </p:nvSpPr>
          <p:spPr bwMode="auto">
            <a:xfrm>
              <a:off x="1371600" y="4114800"/>
              <a:ext cx="10668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51" name="Line 245"/>
            <p:cNvSpPr>
              <a:spLocks noChangeShapeType="1"/>
            </p:cNvSpPr>
            <p:nvPr/>
          </p:nvSpPr>
          <p:spPr bwMode="auto">
            <a:xfrm>
              <a:off x="2438400" y="4267200"/>
              <a:ext cx="45720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5238" name="Line 246"/>
          <p:cNvSpPr>
            <a:spLocks noChangeShapeType="1"/>
          </p:cNvSpPr>
          <p:nvPr/>
        </p:nvSpPr>
        <p:spPr bwMode="auto">
          <a:xfrm flipV="1">
            <a:off x="1371600" y="4572000"/>
            <a:ext cx="1524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244" name="Rectangle 252"/>
          <p:cNvSpPr>
            <a:spLocks noChangeArrowheads="1"/>
          </p:cNvSpPr>
          <p:nvPr/>
        </p:nvSpPr>
        <p:spPr bwMode="auto">
          <a:xfrm>
            <a:off x="647700" y="32766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altLang="ko-KR" b="1">
                <a:ea typeface="Batang" pitchFamily="18" charset="-127"/>
              </a:rPr>
              <a:t>Client Job</a:t>
            </a:r>
            <a:endParaRPr lang="en-US" sz="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5245" name="Rectangle 253"/>
          <p:cNvSpPr>
            <a:spLocks noChangeArrowheads="1"/>
          </p:cNvSpPr>
          <p:nvPr/>
        </p:nvSpPr>
        <p:spPr bwMode="auto">
          <a:xfrm>
            <a:off x="638175" y="38100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altLang="ko-KR" b="1">
                <a:ea typeface="Batang" pitchFamily="18" charset="-127"/>
              </a:rPr>
              <a:t>Client Job</a:t>
            </a:r>
            <a:endParaRPr lang="en-US" sz="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5246" name="Rectangle 254"/>
          <p:cNvSpPr>
            <a:spLocks noChangeArrowheads="1"/>
          </p:cNvSpPr>
          <p:nvPr/>
        </p:nvSpPr>
        <p:spPr bwMode="auto">
          <a:xfrm>
            <a:off x="638175" y="50292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altLang="ko-KR" b="1">
                <a:ea typeface="Batang" pitchFamily="18" charset="-127"/>
              </a:rPr>
              <a:t>Client Job</a:t>
            </a:r>
            <a:endParaRPr lang="en-US" sz="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5077" name="Rectangle 255"/>
          <p:cNvSpPr>
            <a:spLocks noChangeArrowheads="1"/>
          </p:cNvSpPr>
          <p:nvPr/>
        </p:nvSpPr>
        <p:spPr bwMode="auto">
          <a:xfrm>
            <a:off x="304800" y="2133600"/>
            <a:ext cx="3962400" cy="3505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8" name="Line 169"/>
          <p:cNvSpPr>
            <a:spLocks noChangeShapeType="1"/>
          </p:cNvSpPr>
          <p:nvPr/>
        </p:nvSpPr>
        <p:spPr bwMode="auto">
          <a:xfrm flipV="1">
            <a:off x="4038600" y="2286000"/>
            <a:ext cx="28194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9" name="Line 169"/>
          <p:cNvSpPr>
            <a:spLocks noChangeShapeType="1"/>
          </p:cNvSpPr>
          <p:nvPr/>
        </p:nvSpPr>
        <p:spPr bwMode="auto">
          <a:xfrm flipV="1">
            <a:off x="4038600" y="1828800"/>
            <a:ext cx="25908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" name="Line 169"/>
          <p:cNvSpPr>
            <a:spLocks noChangeShapeType="1"/>
          </p:cNvSpPr>
          <p:nvPr/>
        </p:nvSpPr>
        <p:spPr bwMode="auto">
          <a:xfrm flipV="1">
            <a:off x="4038600" y="1524000"/>
            <a:ext cx="228600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82" name="Oval 4"/>
          <p:cNvSpPr>
            <a:spLocks noChangeArrowheads="1"/>
          </p:cNvSpPr>
          <p:nvPr/>
        </p:nvSpPr>
        <p:spPr bwMode="auto">
          <a:xfrm>
            <a:off x="3962400" y="1371600"/>
            <a:ext cx="1447800" cy="533400"/>
          </a:xfrm>
          <a:prstGeom prst="ellipse">
            <a:avLst/>
          </a:prstGeom>
          <a:solidFill>
            <a:srgbClr val="CC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solidFill>
                  <a:schemeClr val="tx1"/>
                </a:solidFill>
              </a:rPr>
              <a:t>Client</a:t>
            </a:r>
          </a:p>
        </p:txBody>
      </p:sp>
      <p:cxnSp>
        <p:nvCxnSpPr>
          <p:cNvPr id="176" name="Shape 175"/>
          <p:cNvCxnSpPr>
            <a:cxnSpLocks noChangeShapeType="1"/>
            <a:stCxn id="215082" idx="2"/>
            <a:endCxn id="215077" idx="0"/>
          </p:cNvCxnSpPr>
          <p:nvPr/>
        </p:nvCxnSpPr>
        <p:spPr bwMode="auto">
          <a:xfrm rot="10800000" flipV="1">
            <a:off x="2286000" y="1638300"/>
            <a:ext cx="1676400" cy="495300"/>
          </a:xfrm>
          <a:prstGeom prst="bentConnector2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77" name="Snip Single Corner Rectangle 176"/>
          <p:cNvSpPr/>
          <p:nvPr/>
        </p:nvSpPr>
        <p:spPr bwMode="auto">
          <a:xfrm>
            <a:off x="2514600" y="1371600"/>
            <a:ext cx="1143000" cy="304800"/>
          </a:xfrm>
          <a:prstGeom prst="snip1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dirty="0">
                <a:cs typeface="+mn-cs"/>
              </a:rPr>
              <a:t>Job submission</a:t>
            </a:r>
          </a:p>
        </p:txBody>
      </p:sp>
      <p:cxnSp>
        <p:nvCxnSpPr>
          <p:cNvPr id="192" name="Straight Connector 191"/>
          <p:cNvCxnSpPr>
            <a:cxnSpLocks noChangeShapeType="1"/>
            <a:endCxn id="215195" idx="1"/>
          </p:cNvCxnSpPr>
          <p:nvPr/>
        </p:nvCxnSpPr>
        <p:spPr bwMode="auto">
          <a:xfrm>
            <a:off x="1371600" y="3048000"/>
            <a:ext cx="1458913" cy="354013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19" name="Group 196"/>
          <p:cNvGrpSpPr>
            <a:grpSpLocks/>
          </p:cNvGrpSpPr>
          <p:nvPr/>
        </p:nvGrpSpPr>
        <p:grpSpPr bwMode="auto">
          <a:xfrm>
            <a:off x="1371600" y="3402013"/>
            <a:ext cx="1458913" cy="255587"/>
            <a:chOff x="1371600" y="3402696"/>
            <a:chExt cx="1459605" cy="254904"/>
          </a:xfrm>
        </p:grpSpPr>
        <p:cxnSp>
          <p:nvCxnSpPr>
            <p:cNvPr id="215097" name="Straight Connector 193"/>
            <p:cNvCxnSpPr>
              <a:cxnSpLocks noChangeShapeType="1"/>
            </p:cNvCxnSpPr>
            <p:nvPr/>
          </p:nvCxnSpPr>
          <p:spPr bwMode="auto">
            <a:xfrm>
              <a:off x="1371600" y="3581400"/>
              <a:ext cx="1066800" cy="762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5098" name="Straight Connector 195"/>
            <p:cNvCxnSpPr>
              <a:cxnSpLocks noChangeShapeType="1"/>
              <a:endCxn id="215195" idx="1"/>
            </p:cNvCxnSpPr>
            <p:nvPr/>
          </p:nvCxnSpPr>
          <p:spPr bwMode="auto">
            <a:xfrm flipV="1">
              <a:off x="2438400" y="3402696"/>
              <a:ext cx="392805" cy="254904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20" name="Group 202"/>
          <p:cNvGrpSpPr>
            <a:grpSpLocks/>
          </p:cNvGrpSpPr>
          <p:nvPr/>
        </p:nvGrpSpPr>
        <p:grpSpPr bwMode="auto">
          <a:xfrm>
            <a:off x="1371600" y="3402013"/>
            <a:ext cx="1458913" cy="788987"/>
            <a:chOff x="1371600" y="3402697"/>
            <a:chExt cx="1459604" cy="788304"/>
          </a:xfrm>
        </p:grpSpPr>
        <p:cxnSp>
          <p:nvCxnSpPr>
            <p:cNvPr id="215095" name="Straight Connector 198"/>
            <p:cNvCxnSpPr>
              <a:cxnSpLocks noChangeShapeType="1"/>
            </p:cNvCxnSpPr>
            <p:nvPr/>
          </p:nvCxnSpPr>
          <p:spPr bwMode="auto">
            <a:xfrm>
              <a:off x="1371600" y="4114800"/>
              <a:ext cx="990600" cy="762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5096" name="Straight Connector 200"/>
            <p:cNvCxnSpPr>
              <a:cxnSpLocks noChangeShapeType="1"/>
              <a:endCxn id="215195" idx="1"/>
            </p:cNvCxnSpPr>
            <p:nvPr/>
          </p:nvCxnSpPr>
          <p:spPr bwMode="auto">
            <a:xfrm rot="5400000" flipH="1" flipV="1">
              <a:off x="2202551" y="3562347"/>
              <a:ext cx="788304" cy="469003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21" name="Group 207"/>
          <p:cNvGrpSpPr>
            <a:grpSpLocks/>
          </p:cNvGrpSpPr>
          <p:nvPr/>
        </p:nvGrpSpPr>
        <p:grpSpPr bwMode="auto">
          <a:xfrm>
            <a:off x="1371600" y="3402013"/>
            <a:ext cx="1458913" cy="1627187"/>
            <a:chOff x="1371600" y="3402697"/>
            <a:chExt cx="1459604" cy="1626503"/>
          </a:xfrm>
        </p:grpSpPr>
        <p:cxnSp>
          <p:nvCxnSpPr>
            <p:cNvPr id="215093" name="Straight Connector 204"/>
            <p:cNvCxnSpPr>
              <a:cxnSpLocks noChangeShapeType="1"/>
            </p:cNvCxnSpPr>
            <p:nvPr/>
          </p:nvCxnSpPr>
          <p:spPr bwMode="auto">
            <a:xfrm flipV="1">
              <a:off x="1371600" y="4572000"/>
              <a:ext cx="1066800" cy="4572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5094" name="Straight Connector 206"/>
            <p:cNvCxnSpPr>
              <a:cxnSpLocks noChangeShapeType="1"/>
              <a:endCxn id="215195" idx="1"/>
            </p:cNvCxnSpPr>
            <p:nvPr/>
          </p:nvCxnSpPr>
          <p:spPr bwMode="auto">
            <a:xfrm rot="5400000" flipH="1" flipV="1">
              <a:off x="2050150" y="3790946"/>
              <a:ext cx="1169304" cy="39280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</p:grpSp>
      <p:pic>
        <p:nvPicPr>
          <p:cNvPr id="161" name="Picture 11" descr="bn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76975" y="1123158"/>
            <a:ext cx="93456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6563" name="Object 118"/>
          <p:cNvGraphicFramePr>
            <a:graphicFrameLocks noChangeAspect="1"/>
          </p:cNvGraphicFramePr>
          <p:nvPr/>
        </p:nvGraphicFramePr>
        <p:xfrm>
          <a:off x="7267575" y="1046958"/>
          <a:ext cx="428625" cy="457200"/>
        </p:xfrm>
        <a:graphic>
          <a:graphicData uri="http://schemas.openxmlformats.org/presentationml/2006/ole">
            <p:oleObj spid="_x0000_s237571" name="Visio" r:id="rId6" imgW="3771900" imgH="4025900" progId="">
              <p:embed/>
            </p:oleObj>
          </a:graphicData>
        </a:graphic>
      </p:graphicFrame>
      <p:pic>
        <p:nvPicPr>
          <p:cNvPr id="163" name="Picture 162" descr="CASTOR_logo_25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0167" y="1524000"/>
            <a:ext cx="790833" cy="304800"/>
          </a:xfrm>
          <a:prstGeom prst="rect">
            <a:avLst/>
          </a:prstGeom>
        </p:spPr>
      </p:pic>
      <p:pic>
        <p:nvPicPr>
          <p:cNvPr id="164" name="Picture 163" descr="cern-logo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6767" y="1447800"/>
            <a:ext cx="545171" cy="533400"/>
          </a:xfrm>
          <a:prstGeom prst="rect">
            <a:avLst/>
          </a:prstGeom>
        </p:spPr>
      </p:pic>
      <p:pic>
        <p:nvPicPr>
          <p:cNvPr id="165" name="Picture 21" descr="D:\Documents\WorkingOn\tt2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10400" y="5334000"/>
            <a:ext cx="457226" cy="45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" name="Picture 4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96522" y="4344991"/>
            <a:ext cx="762000" cy="415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22" name="Group 170"/>
          <p:cNvGrpSpPr/>
          <p:nvPr/>
        </p:nvGrpSpPr>
        <p:grpSpPr>
          <a:xfrm>
            <a:off x="6781801" y="1971279"/>
            <a:ext cx="838199" cy="609600"/>
            <a:chOff x="6337300" y="1743117"/>
            <a:chExt cx="838199" cy="609600"/>
          </a:xfrm>
        </p:grpSpPr>
        <p:pic>
          <p:nvPicPr>
            <p:cNvPr id="172" name="Picture 171" descr="fermi_logo.gif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467765" y="1743117"/>
              <a:ext cx="554182" cy="503801"/>
            </a:xfrm>
            <a:prstGeom prst="rect">
              <a:avLst/>
            </a:prstGeom>
          </p:spPr>
        </p:pic>
        <p:sp>
          <p:nvSpPr>
            <p:cNvPr id="173" name="Rounded Rectangle 172"/>
            <p:cNvSpPr/>
            <p:nvPr/>
          </p:nvSpPr>
          <p:spPr bwMode="auto">
            <a:xfrm>
              <a:off x="6337300" y="2141120"/>
              <a:ext cx="838199" cy="211597"/>
            </a:xfrm>
            <a:prstGeom prst="round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r>
                <a:rPr lang="en-US" sz="1050" b="1" dirty="0" err="1" smtClean="0">
                  <a:solidFill>
                    <a:schemeClr val="accent4"/>
                  </a:solidFill>
                  <a:latin typeface="Tahoma"/>
                  <a:cs typeface="Tahoma"/>
                </a:rPr>
                <a:t>Fermilab</a:t>
              </a:r>
              <a:endParaRPr lang="en-US" sz="1050" b="1" dirty="0">
                <a:solidFill>
                  <a:schemeClr val="accent4"/>
                </a:solidFill>
                <a:latin typeface="Tahoma"/>
                <a:cs typeface="Tahoma"/>
              </a:endParaRPr>
            </a:p>
          </p:txBody>
        </p:sp>
      </p:grpSp>
      <p:pic>
        <p:nvPicPr>
          <p:cNvPr id="174" name="Picture 7" descr="D:\Documents\WorkingOn\sc07\LogoCouleurcopie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165976" y="3153963"/>
            <a:ext cx="83855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" name="Picture 174" descr="UCSD.tif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81800" y="5791200"/>
            <a:ext cx="457200" cy="519723"/>
          </a:xfrm>
          <a:prstGeom prst="rect">
            <a:avLst/>
          </a:prstGeom>
        </p:spPr>
      </p:pic>
      <p:pic>
        <p:nvPicPr>
          <p:cNvPr id="178" name="Picture 177" descr="unl_black.ti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77000" y="6344442"/>
            <a:ext cx="715963" cy="293091"/>
          </a:xfrm>
          <a:prstGeom prst="rect">
            <a:avLst/>
          </a:prstGeom>
        </p:spPr>
      </p:pic>
      <p:pic>
        <p:nvPicPr>
          <p:cNvPr id="179" name="Picture 18" descr="infn160x120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305278" y="3429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" name="Picture 180" descr="cern-logo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0854" y="2637237"/>
            <a:ext cx="545171" cy="533400"/>
          </a:xfrm>
          <a:prstGeom prst="rect">
            <a:avLst/>
          </a:prstGeom>
        </p:spPr>
      </p:pic>
      <p:pic>
        <p:nvPicPr>
          <p:cNvPr id="182" name="Picture 181" descr="ASGClogo.gif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86600" y="4687884"/>
            <a:ext cx="585395" cy="674236"/>
          </a:xfrm>
          <a:prstGeom prst="rect">
            <a:avLst/>
          </a:prstGeom>
        </p:spPr>
      </p:pic>
      <p:sp>
        <p:nvSpPr>
          <p:cNvPr id="183" name="Rounded Rectangle 182"/>
          <p:cNvSpPr/>
          <p:nvPr/>
        </p:nvSpPr>
        <p:spPr bwMode="auto">
          <a:xfrm>
            <a:off x="7504113" y="4992684"/>
            <a:ext cx="1066799" cy="228600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 sz="1050" b="1" i="1" dirty="0" smtClean="0">
                <a:solidFill>
                  <a:srgbClr val="660066"/>
                </a:solidFill>
                <a:latin typeface="Tahoma"/>
                <a:cs typeface="Tahoma"/>
              </a:rPr>
              <a:t>SRM/</a:t>
            </a:r>
            <a:r>
              <a:rPr lang="en-US" sz="1050" b="1" i="1" dirty="0" err="1" smtClean="0">
                <a:solidFill>
                  <a:srgbClr val="660066"/>
                </a:solidFill>
                <a:latin typeface="Tahoma"/>
                <a:cs typeface="Tahoma"/>
              </a:rPr>
              <a:t>iRODS</a:t>
            </a:r>
            <a:endParaRPr lang="en-US" sz="1050" b="1" i="1" dirty="0">
              <a:solidFill>
                <a:srgbClr val="660066"/>
              </a:solidFill>
              <a:latin typeface="Tahoma"/>
              <a:cs typeface="Tahoma"/>
            </a:endParaRPr>
          </a:p>
        </p:txBody>
      </p:sp>
      <p:grpSp>
        <p:nvGrpSpPr>
          <p:cNvPr id="23" name="Group 183"/>
          <p:cNvGrpSpPr/>
          <p:nvPr/>
        </p:nvGrpSpPr>
        <p:grpSpPr>
          <a:xfrm>
            <a:off x="7315200" y="5715000"/>
            <a:ext cx="533399" cy="457200"/>
            <a:chOff x="5705475" y="1289092"/>
            <a:chExt cx="593725" cy="660400"/>
          </a:xfrm>
        </p:grpSpPr>
        <p:pic>
          <p:nvPicPr>
            <p:cNvPr id="185" name="Picture 23" descr="dcache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5718175" y="1489117"/>
              <a:ext cx="581025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6" name="Text Box 27"/>
            <p:cNvSpPr txBox="1">
              <a:spLocks noChangeArrowheads="1"/>
            </p:cNvSpPr>
            <p:nvPr/>
          </p:nvSpPr>
          <p:spPr bwMode="auto">
            <a:xfrm>
              <a:off x="5705475" y="1289092"/>
              <a:ext cx="555625" cy="2254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72384" tIns="36192" rIns="72384" bIns="36192">
              <a:prstTxWarp prst="textNoShape">
                <a:avLst/>
              </a:prstTxWarp>
              <a:spAutoFit/>
            </a:bodyPr>
            <a:lstStyle/>
            <a:p>
              <a:pPr algn="ctr" defTabSz="723900"/>
              <a:r>
                <a:rPr lang="en-US" sz="1000" b="1" dirty="0" err="1">
                  <a:solidFill>
                    <a:srgbClr val="008000"/>
                  </a:solidFill>
                </a:rPr>
                <a:t>dCache</a:t>
              </a:r>
              <a:endParaRPr lang="en-US" sz="1000" b="1" dirty="0">
                <a:solidFill>
                  <a:srgbClr val="008000"/>
                </a:solidFill>
              </a:endParaRPr>
            </a:p>
          </p:txBody>
        </p:sp>
      </p:grpSp>
      <p:graphicFrame>
        <p:nvGraphicFramePr>
          <p:cNvPr id="66564" name="Object 118"/>
          <p:cNvGraphicFramePr>
            <a:graphicFrameLocks noChangeAspect="1"/>
          </p:cNvGraphicFramePr>
          <p:nvPr/>
        </p:nvGraphicFramePr>
        <p:xfrm>
          <a:off x="7835502" y="4402926"/>
          <a:ext cx="428625" cy="457200"/>
        </p:xfrm>
        <a:graphic>
          <a:graphicData uri="http://schemas.openxmlformats.org/presentationml/2006/ole">
            <p:oleObj spid="_x0000_s237572" name="Visio" r:id="rId18" imgW="3771900" imgH="4025900" progId="">
              <p:embed/>
            </p:oleObj>
          </a:graphicData>
        </a:graphic>
      </p:graphicFrame>
      <p:graphicFrame>
        <p:nvGraphicFramePr>
          <p:cNvPr id="66565" name="Object 118"/>
          <p:cNvGraphicFramePr>
            <a:graphicFrameLocks noChangeAspect="1"/>
          </p:cNvGraphicFramePr>
          <p:nvPr/>
        </p:nvGraphicFramePr>
        <p:xfrm>
          <a:off x="7543800" y="5334000"/>
          <a:ext cx="428625" cy="457200"/>
        </p:xfrm>
        <a:graphic>
          <a:graphicData uri="http://schemas.openxmlformats.org/presentationml/2006/ole">
            <p:oleObj spid="_x0000_s237573" name="Visio" r:id="rId19" imgW="3771900" imgH="4025900" progId="">
              <p:embed/>
            </p:oleObj>
          </a:graphicData>
        </a:graphic>
      </p:graphicFrame>
      <p:graphicFrame>
        <p:nvGraphicFramePr>
          <p:cNvPr id="66566" name="Object 118"/>
          <p:cNvGraphicFramePr>
            <a:graphicFrameLocks noChangeAspect="1"/>
          </p:cNvGraphicFramePr>
          <p:nvPr/>
        </p:nvGraphicFramePr>
        <p:xfrm>
          <a:off x="7239000" y="6231726"/>
          <a:ext cx="428625" cy="457200"/>
        </p:xfrm>
        <a:graphic>
          <a:graphicData uri="http://schemas.openxmlformats.org/presentationml/2006/ole">
            <p:oleObj spid="_x0000_s237574" name="Visio" r:id="rId20" imgW="3771900" imgH="4025900" progId="">
              <p:embed/>
            </p:oleObj>
          </a:graphicData>
        </a:graphic>
      </p:graphicFrame>
      <p:grpSp>
        <p:nvGrpSpPr>
          <p:cNvPr id="24" name="Group 188"/>
          <p:cNvGrpSpPr/>
          <p:nvPr/>
        </p:nvGrpSpPr>
        <p:grpSpPr>
          <a:xfrm>
            <a:off x="7927976" y="3001563"/>
            <a:ext cx="533399" cy="457200"/>
            <a:chOff x="5705475" y="1289092"/>
            <a:chExt cx="593725" cy="660400"/>
          </a:xfrm>
        </p:grpSpPr>
        <p:pic>
          <p:nvPicPr>
            <p:cNvPr id="190" name="Picture 23" descr="dcache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5718175" y="1489117"/>
              <a:ext cx="581025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1" name="Text Box 27"/>
            <p:cNvSpPr txBox="1">
              <a:spLocks noChangeArrowheads="1"/>
            </p:cNvSpPr>
            <p:nvPr/>
          </p:nvSpPr>
          <p:spPr bwMode="auto">
            <a:xfrm>
              <a:off x="5705475" y="1289092"/>
              <a:ext cx="555625" cy="2254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72384" tIns="36192" rIns="72384" bIns="36192">
              <a:prstTxWarp prst="textNoShape">
                <a:avLst/>
              </a:prstTxWarp>
              <a:spAutoFit/>
            </a:bodyPr>
            <a:lstStyle/>
            <a:p>
              <a:pPr algn="ctr" defTabSz="723900"/>
              <a:r>
                <a:rPr lang="en-US" sz="1000" b="1" dirty="0" err="1">
                  <a:solidFill>
                    <a:srgbClr val="008000"/>
                  </a:solidFill>
                </a:rPr>
                <a:t>dCache</a:t>
              </a:r>
              <a:endParaRPr lang="en-US" sz="1000" b="1" dirty="0">
                <a:solidFill>
                  <a:srgbClr val="008000"/>
                </a:solidFill>
              </a:endParaRPr>
            </a:p>
          </p:txBody>
        </p:sp>
      </p:grpSp>
      <p:pic>
        <p:nvPicPr>
          <p:cNvPr id="193" name="Picture 16" descr="logo-StoRM300x90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7914878" y="3581400"/>
            <a:ext cx="6604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Group 193"/>
          <p:cNvGrpSpPr/>
          <p:nvPr/>
        </p:nvGrpSpPr>
        <p:grpSpPr>
          <a:xfrm>
            <a:off x="7467601" y="1991121"/>
            <a:ext cx="533399" cy="457200"/>
            <a:chOff x="5705475" y="1289092"/>
            <a:chExt cx="593725" cy="660400"/>
          </a:xfrm>
        </p:grpSpPr>
        <p:pic>
          <p:nvPicPr>
            <p:cNvPr id="195" name="Picture 23" descr="dcache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5718175" y="1489117"/>
              <a:ext cx="581025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6" name="Text Box 27"/>
            <p:cNvSpPr txBox="1">
              <a:spLocks noChangeArrowheads="1"/>
            </p:cNvSpPr>
            <p:nvPr/>
          </p:nvSpPr>
          <p:spPr bwMode="auto">
            <a:xfrm>
              <a:off x="5705475" y="1289092"/>
              <a:ext cx="555625" cy="2254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72384" tIns="36192" rIns="72384" bIns="36192">
              <a:prstTxWarp prst="textNoShape">
                <a:avLst/>
              </a:prstTxWarp>
              <a:spAutoFit/>
            </a:bodyPr>
            <a:lstStyle/>
            <a:p>
              <a:pPr algn="ctr" defTabSz="723900"/>
              <a:r>
                <a:rPr lang="en-US" sz="1000" b="1" dirty="0" err="1">
                  <a:solidFill>
                    <a:srgbClr val="008000"/>
                  </a:solidFill>
                </a:rPr>
                <a:t>dCache</a:t>
              </a:r>
              <a:endParaRPr lang="en-US" sz="1000" b="1" dirty="0">
                <a:solidFill>
                  <a:srgbClr val="008000"/>
                </a:solidFill>
              </a:endParaRPr>
            </a:p>
          </p:txBody>
        </p:sp>
      </p:grpSp>
      <p:sp>
        <p:nvSpPr>
          <p:cNvPr id="197" name="Line 169"/>
          <p:cNvSpPr>
            <a:spLocks noChangeShapeType="1"/>
          </p:cNvSpPr>
          <p:nvPr/>
        </p:nvSpPr>
        <p:spPr bwMode="auto">
          <a:xfrm>
            <a:off x="4038600" y="3200400"/>
            <a:ext cx="3124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" name="Line 169"/>
          <p:cNvSpPr>
            <a:spLocks noChangeShapeType="1"/>
          </p:cNvSpPr>
          <p:nvPr/>
        </p:nvSpPr>
        <p:spPr bwMode="auto">
          <a:xfrm>
            <a:off x="4038600" y="3200400"/>
            <a:ext cx="31242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" name="Line 169"/>
          <p:cNvSpPr>
            <a:spLocks noChangeShapeType="1"/>
          </p:cNvSpPr>
          <p:nvPr/>
        </p:nvSpPr>
        <p:spPr bwMode="auto">
          <a:xfrm>
            <a:off x="4038600" y="3200400"/>
            <a:ext cx="304800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" name="Line 169"/>
          <p:cNvSpPr>
            <a:spLocks noChangeShapeType="1"/>
          </p:cNvSpPr>
          <p:nvPr/>
        </p:nvSpPr>
        <p:spPr bwMode="auto">
          <a:xfrm>
            <a:off x="4038600" y="3200400"/>
            <a:ext cx="2438400" cy="304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" name="Line 169"/>
          <p:cNvSpPr>
            <a:spLocks noChangeShapeType="1"/>
          </p:cNvSpPr>
          <p:nvPr/>
        </p:nvSpPr>
        <p:spPr bwMode="auto">
          <a:xfrm>
            <a:off x="4038600" y="3200400"/>
            <a:ext cx="2743200" cy="266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2" name="Line 169"/>
          <p:cNvSpPr>
            <a:spLocks noChangeShapeType="1"/>
          </p:cNvSpPr>
          <p:nvPr/>
        </p:nvSpPr>
        <p:spPr bwMode="auto">
          <a:xfrm>
            <a:off x="4038600" y="3200400"/>
            <a:ext cx="2895600" cy="2209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3" name="Line 169"/>
          <p:cNvSpPr>
            <a:spLocks noChangeShapeType="1"/>
          </p:cNvSpPr>
          <p:nvPr/>
        </p:nvSpPr>
        <p:spPr bwMode="auto">
          <a:xfrm>
            <a:off x="4038600" y="3200400"/>
            <a:ext cx="2971800" cy="175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" name="TextBox 206"/>
          <p:cNvSpPr txBox="1"/>
          <p:nvPr/>
        </p:nvSpPr>
        <p:spPr>
          <a:xfrm>
            <a:off x="115888" y="57912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tx1"/>
                </a:solidFill>
                <a:latin typeface="Arial" charset="0"/>
              </a:rPr>
              <a:t>SC2008 Demo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: 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Analysis jobs at NERSC/LBNL with 6 SRM implementations at 12 participating sites</a:t>
            </a:r>
          </a:p>
        </p:txBody>
      </p:sp>
      <p:pic>
        <p:nvPicPr>
          <p:cNvPr id="208" name="Picture 4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71880" y="2189958"/>
            <a:ext cx="819442" cy="4472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09" name="Picture 35"/>
          <p:cNvPicPr>
            <a:picLocks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3598068" y="2153442"/>
            <a:ext cx="647700" cy="48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44" name="Picture 35"/>
          <p:cNvPicPr>
            <a:picLocks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7315200" y="3876279"/>
            <a:ext cx="647700" cy="48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aphicFrame>
        <p:nvGraphicFramePr>
          <p:cNvPr id="66571" name="Object 11"/>
          <p:cNvGraphicFramePr>
            <a:graphicFrameLocks noChangeAspect="1"/>
          </p:cNvGraphicFramePr>
          <p:nvPr/>
        </p:nvGraphicFramePr>
        <p:xfrm>
          <a:off x="8001000" y="3886200"/>
          <a:ext cx="428625" cy="457200"/>
        </p:xfrm>
        <a:graphic>
          <a:graphicData uri="http://schemas.openxmlformats.org/presentationml/2006/ole">
            <p:oleObj spid="_x0000_s237576" name="Visio" r:id="rId23" imgW="3771900" imgH="4025900" progId="">
              <p:embed/>
            </p:oleObj>
          </a:graphicData>
        </a:graphic>
      </p:graphicFrame>
      <p:sp>
        <p:nvSpPr>
          <p:cNvPr id="146" name="Line 169"/>
          <p:cNvSpPr>
            <a:spLocks noChangeShapeType="1"/>
          </p:cNvSpPr>
          <p:nvPr/>
        </p:nvSpPr>
        <p:spPr bwMode="auto">
          <a:xfrm>
            <a:off x="4038600" y="3200400"/>
            <a:ext cx="31242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640330" y="2651087"/>
          <a:ext cx="3836670" cy="2895600"/>
        </p:xfrm>
        <a:graphic>
          <a:graphicData uri="http://schemas.openxmlformats.org/presentationml/2006/ole">
            <p:oleObj spid="_x0000_s228354" name="Visio" r:id="rId3" imgW="1892300" imgH="3263900" progId="">
              <p:embed/>
            </p:oleObj>
          </a:graphicData>
        </a:graphic>
      </p:graphicFrame>
      <p:sp>
        <p:nvSpPr>
          <p:cNvPr id="983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Interoperability in </a:t>
            </a:r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SRMs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3080" name="Oval 4"/>
          <p:cNvSpPr>
            <a:spLocks noChangeArrowheads="1"/>
          </p:cNvSpPr>
          <p:nvPr/>
        </p:nvSpPr>
        <p:spPr bwMode="auto">
          <a:xfrm>
            <a:off x="3581400" y="3946487"/>
            <a:ext cx="1981200" cy="533400"/>
          </a:xfrm>
          <a:prstGeom prst="ellipse">
            <a:avLst/>
          </a:prstGeom>
          <a:solidFill>
            <a:srgbClr val="CC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Clients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98404" name="AutoShape 100"/>
          <p:cNvCxnSpPr>
            <a:cxnSpLocks noChangeShapeType="1"/>
            <a:stCxn id="3080" idx="2"/>
            <a:endCxn id="110" idx="2"/>
          </p:cNvCxnSpPr>
          <p:nvPr/>
        </p:nvCxnSpPr>
        <p:spPr bwMode="auto">
          <a:xfrm rot="10800000">
            <a:off x="2476500" y="3841437"/>
            <a:ext cx="1104900" cy="371751"/>
          </a:xfrm>
          <a:prstGeom prst="curvedConnector2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8405" name="AutoShape 101"/>
          <p:cNvCxnSpPr>
            <a:cxnSpLocks noChangeShapeType="1"/>
            <a:stCxn id="3080" idx="0"/>
            <a:endCxn id="75" idx="2"/>
          </p:cNvCxnSpPr>
          <p:nvPr/>
        </p:nvCxnSpPr>
        <p:spPr bwMode="auto">
          <a:xfrm rot="16200000" flipV="1">
            <a:off x="3267101" y="2641588"/>
            <a:ext cx="1522446" cy="1087352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8407" name="AutoShape 103"/>
          <p:cNvCxnSpPr>
            <a:cxnSpLocks noChangeShapeType="1"/>
            <a:stCxn id="3080" idx="7"/>
            <a:endCxn id="86" idx="2"/>
          </p:cNvCxnSpPr>
          <p:nvPr/>
        </p:nvCxnSpPr>
        <p:spPr bwMode="auto">
          <a:xfrm rot="5400000" flipH="1" flipV="1">
            <a:off x="4725369" y="2806075"/>
            <a:ext cx="1765619" cy="671436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8408" name="AutoShape 104"/>
          <p:cNvCxnSpPr>
            <a:cxnSpLocks noChangeShapeType="1"/>
            <a:stCxn id="3080" idx="6"/>
            <a:endCxn id="131" idx="2"/>
          </p:cNvCxnSpPr>
          <p:nvPr/>
        </p:nvCxnSpPr>
        <p:spPr bwMode="auto">
          <a:xfrm flipV="1">
            <a:off x="5562600" y="3437305"/>
            <a:ext cx="1509207" cy="775882"/>
          </a:xfrm>
          <a:prstGeom prst="curvedConnector2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8409" name="AutoShape 105"/>
          <p:cNvCxnSpPr>
            <a:cxnSpLocks noChangeShapeType="1"/>
            <a:stCxn id="3080" idx="4"/>
            <a:endCxn id="134" idx="2"/>
          </p:cNvCxnSpPr>
          <p:nvPr/>
        </p:nvCxnSpPr>
        <p:spPr bwMode="auto">
          <a:xfrm rot="16200000" flipH="1">
            <a:off x="4554721" y="4497166"/>
            <a:ext cx="1719425" cy="1684866"/>
          </a:xfrm>
          <a:prstGeom prst="curvedConnector3">
            <a:avLst>
              <a:gd name="adj1" fmla="val 113295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8402" name="AutoShape 98"/>
          <p:cNvCxnSpPr>
            <a:cxnSpLocks noChangeShapeType="1"/>
            <a:stCxn id="3080" idx="3"/>
            <a:endCxn id="115" idx="2"/>
          </p:cNvCxnSpPr>
          <p:nvPr/>
        </p:nvCxnSpPr>
        <p:spPr bwMode="auto">
          <a:xfrm rot="5400000">
            <a:off x="2274847" y="3859473"/>
            <a:ext cx="1054394" cy="2138992"/>
          </a:xfrm>
          <a:prstGeom prst="curvedConnector3">
            <a:avLst>
              <a:gd name="adj1" fmla="val 121681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72" name="Picture 111" descr="E-Science logo RG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1736687"/>
            <a:ext cx="914400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Line 53"/>
          <p:cNvSpPr>
            <a:spLocks noChangeShapeType="1"/>
          </p:cNvSpPr>
          <p:nvPr/>
        </p:nvSpPr>
        <p:spPr bwMode="auto">
          <a:xfrm>
            <a:off x="3031196" y="1966875"/>
            <a:ext cx="1588" cy="1588"/>
          </a:xfrm>
          <a:prstGeom prst="line">
            <a:avLst/>
          </a:prstGeom>
          <a:noFill/>
          <a:ln w="12700">
            <a:solidFill>
              <a:srgbClr val="CC0099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Rectangle 54"/>
          <p:cNvSpPr>
            <a:spLocks noChangeArrowheads="1"/>
          </p:cNvSpPr>
          <p:nvPr/>
        </p:nvSpPr>
        <p:spPr bwMode="auto">
          <a:xfrm>
            <a:off x="3008971" y="2190712"/>
            <a:ext cx="889000" cy="376238"/>
          </a:xfrm>
          <a:prstGeom prst="rect">
            <a:avLst/>
          </a:prstGeom>
          <a:noFill/>
          <a:ln w="12700">
            <a:solidFill>
              <a:srgbClr val="0099CC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Text Box 55"/>
          <p:cNvSpPr txBox="1">
            <a:spLocks noChangeArrowheads="1"/>
          </p:cNvSpPr>
          <p:nvPr/>
        </p:nvSpPr>
        <p:spPr bwMode="auto">
          <a:xfrm>
            <a:off x="3145496" y="2197062"/>
            <a:ext cx="678304" cy="2269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72384" tIns="36192" rIns="72384" bIns="36192">
            <a:prstTxWarp prst="textNoShape">
              <a:avLst/>
            </a:prstTxWarp>
            <a:spAutoFit/>
          </a:bodyPr>
          <a:lstStyle/>
          <a:p>
            <a:pPr algn="ctr" defTabSz="723900"/>
            <a:r>
              <a:rPr lang="en-US" sz="1000" b="1" dirty="0" smtClean="0">
                <a:solidFill>
                  <a:srgbClr val="0099CC"/>
                </a:solidFill>
              </a:rPr>
              <a:t>CASTOR</a:t>
            </a:r>
            <a:endParaRPr lang="en-US" sz="1000" b="1" dirty="0">
              <a:solidFill>
                <a:srgbClr val="0099CC"/>
              </a:solidFill>
            </a:endParaRPr>
          </a:p>
        </p:txBody>
      </p:sp>
      <p:sp>
        <p:nvSpPr>
          <p:cNvPr id="76" name="Rectangle 56"/>
          <p:cNvSpPr>
            <a:spLocks noChangeArrowheads="1"/>
          </p:cNvSpPr>
          <p:nvPr/>
        </p:nvSpPr>
        <p:spPr bwMode="auto">
          <a:xfrm>
            <a:off x="3008971" y="1660487"/>
            <a:ext cx="889000" cy="523875"/>
          </a:xfrm>
          <a:prstGeom prst="rect">
            <a:avLst/>
          </a:prstGeom>
          <a:noFill/>
          <a:ln w="12700">
            <a:solidFill>
              <a:srgbClr val="0099CC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7" name="Picture 66" descr="LCG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1508087"/>
            <a:ext cx="4794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82" descr="CCLRC15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2117687"/>
            <a:ext cx="9144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78" descr="CASTOR_logo_25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9771" y="1762087"/>
            <a:ext cx="790833" cy="304800"/>
          </a:xfrm>
          <a:prstGeom prst="rect">
            <a:avLst/>
          </a:prstGeom>
        </p:spPr>
      </p:pic>
      <p:pic>
        <p:nvPicPr>
          <p:cNvPr id="80" name="Picture 79" descr="cern-logo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0664" y="2049954"/>
            <a:ext cx="545171" cy="533400"/>
          </a:xfrm>
          <a:prstGeom prst="rect">
            <a:avLst/>
          </a:prstGeom>
        </p:spPr>
      </p:pic>
      <p:pic>
        <p:nvPicPr>
          <p:cNvPr id="84" name="Picture 23" descr="dcache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67374" y="1549404"/>
            <a:ext cx="5810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" name="Rectangle 24"/>
          <p:cNvSpPr>
            <a:spLocks noChangeArrowheads="1"/>
          </p:cNvSpPr>
          <p:nvPr/>
        </p:nvSpPr>
        <p:spPr bwMode="auto">
          <a:xfrm>
            <a:off x="5540374" y="2035179"/>
            <a:ext cx="796925" cy="376238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Text Box 25"/>
          <p:cNvSpPr txBox="1">
            <a:spLocks noChangeArrowheads="1"/>
          </p:cNvSpPr>
          <p:nvPr/>
        </p:nvSpPr>
        <p:spPr bwMode="auto">
          <a:xfrm>
            <a:off x="5664199" y="2032004"/>
            <a:ext cx="559393" cy="2269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72384" tIns="36192" rIns="72384" bIns="36192">
            <a:prstTxWarp prst="textNoShape">
              <a:avLst/>
            </a:prstTxWarp>
            <a:spAutoFit/>
          </a:bodyPr>
          <a:lstStyle/>
          <a:p>
            <a:pPr algn="ctr" defTabSz="723900"/>
            <a:r>
              <a:rPr lang="en-US" sz="1000" b="1" dirty="0" err="1" smtClean="0">
                <a:solidFill>
                  <a:srgbClr val="008000"/>
                </a:solidFill>
              </a:rPr>
              <a:t>dCache</a:t>
            </a:r>
            <a:endParaRPr lang="en-US" sz="1000" b="1" dirty="0">
              <a:solidFill>
                <a:srgbClr val="008000"/>
              </a:solidFill>
            </a:endParaRPr>
          </a:p>
        </p:txBody>
      </p:sp>
      <p:sp>
        <p:nvSpPr>
          <p:cNvPr id="87" name="Rectangle 26"/>
          <p:cNvSpPr>
            <a:spLocks noChangeArrowheads="1"/>
          </p:cNvSpPr>
          <p:nvPr/>
        </p:nvSpPr>
        <p:spPr bwMode="auto">
          <a:xfrm>
            <a:off x="5540374" y="1362079"/>
            <a:ext cx="796925" cy="681038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Text Box 27"/>
          <p:cNvSpPr txBox="1">
            <a:spLocks noChangeArrowheads="1"/>
          </p:cNvSpPr>
          <p:nvPr/>
        </p:nvSpPr>
        <p:spPr bwMode="auto">
          <a:xfrm>
            <a:off x="5654674" y="1349379"/>
            <a:ext cx="555625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72384" tIns="36192" rIns="72384" bIns="36192">
            <a:prstTxWarp prst="textNoShape">
              <a:avLst/>
            </a:prstTxWarp>
            <a:spAutoFit/>
          </a:bodyPr>
          <a:lstStyle/>
          <a:p>
            <a:pPr algn="ctr" defTabSz="723900"/>
            <a:r>
              <a:rPr lang="en-US" sz="1000" b="1" dirty="0" err="1">
                <a:solidFill>
                  <a:srgbClr val="008000"/>
                </a:solidFill>
              </a:rPr>
              <a:t>dCache</a:t>
            </a:r>
            <a:endParaRPr lang="en-US" sz="1000" b="1" dirty="0">
              <a:solidFill>
                <a:srgbClr val="008000"/>
              </a:solidFill>
            </a:endParaRPr>
          </a:p>
        </p:txBody>
      </p:sp>
      <p:pic>
        <p:nvPicPr>
          <p:cNvPr id="89" name="Picture 113" descr="osg-logo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76800" y="2057400"/>
            <a:ext cx="60960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89" descr="desy_logo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02199" y="1431887"/>
            <a:ext cx="533400" cy="533400"/>
          </a:xfrm>
          <a:prstGeom prst="rect">
            <a:avLst/>
          </a:prstGeom>
        </p:spPr>
      </p:pic>
      <p:pic>
        <p:nvPicPr>
          <p:cNvPr id="92" name="Picture 91" descr="fermi_logo.gi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16964" y="1803404"/>
            <a:ext cx="554182" cy="503801"/>
          </a:xfrm>
          <a:prstGeom prst="rect">
            <a:avLst/>
          </a:prstGeom>
        </p:spPr>
      </p:pic>
      <p:sp>
        <p:nvSpPr>
          <p:cNvPr id="93" name="Rounded Rectangle 92"/>
          <p:cNvSpPr/>
          <p:nvPr/>
        </p:nvSpPr>
        <p:spPr bwMode="auto">
          <a:xfrm>
            <a:off x="6286499" y="2201407"/>
            <a:ext cx="838199" cy="211597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 sz="1050" b="1" dirty="0" err="1" smtClean="0">
                <a:solidFill>
                  <a:schemeClr val="accent4"/>
                </a:solidFill>
                <a:latin typeface="Tahoma"/>
                <a:cs typeface="Tahoma"/>
              </a:rPr>
              <a:t>Fermilab</a:t>
            </a:r>
            <a:endParaRPr lang="en-US" sz="1050" b="1" dirty="0">
              <a:solidFill>
                <a:schemeClr val="accent4"/>
              </a:solidFill>
              <a:latin typeface="Tahoma"/>
              <a:cs typeface="Tahoma"/>
            </a:endParaRPr>
          </a:p>
        </p:txBody>
      </p:sp>
      <p:pic>
        <p:nvPicPr>
          <p:cNvPr id="95" name="Picture 12" descr="do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392334" y="1295400"/>
            <a:ext cx="508082" cy="508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Picture 35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15533" y="3425783"/>
            <a:ext cx="647700" cy="48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0" name="Picture 112" descr="osg-logo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40937" y="3073357"/>
            <a:ext cx="60960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Picture 37" descr="Image2-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184400" y="2892387"/>
            <a:ext cx="546100" cy="272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4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98500" y="3606762"/>
            <a:ext cx="762000" cy="415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4" name="AutoShape 31"/>
          <p:cNvSpPr>
            <a:spLocks noChangeArrowheads="1"/>
          </p:cNvSpPr>
          <p:nvPr/>
        </p:nvSpPr>
        <p:spPr bwMode="auto">
          <a:xfrm>
            <a:off x="2181225" y="3200362"/>
            <a:ext cx="574675" cy="371475"/>
          </a:xfrm>
          <a:prstGeom prst="can">
            <a:avLst>
              <a:gd name="adj" fmla="val 2500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Text Box 32"/>
          <p:cNvSpPr txBox="1">
            <a:spLocks noChangeArrowheads="1"/>
          </p:cNvSpPr>
          <p:nvPr/>
        </p:nvSpPr>
        <p:spPr bwMode="auto">
          <a:xfrm>
            <a:off x="2159000" y="3324187"/>
            <a:ext cx="609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384" tIns="36192" rIns="72384" bIns="36192">
            <a:prstTxWarp prst="textNoShape">
              <a:avLst/>
            </a:prstTxWarp>
            <a:spAutoFit/>
          </a:bodyPr>
          <a:lstStyle/>
          <a:p>
            <a:pPr algn="ctr" defTabSz="723900"/>
            <a:r>
              <a:rPr lang="en-US" sz="900">
                <a:solidFill>
                  <a:schemeClr val="tx1"/>
                </a:solidFill>
                <a:latin typeface="Times" charset="0"/>
              </a:rPr>
              <a:t>Disk</a:t>
            </a:r>
          </a:p>
        </p:txBody>
      </p:sp>
      <p:sp>
        <p:nvSpPr>
          <p:cNvPr id="106" name="Rectangle 33"/>
          <p:cNvSpPr>
            <a:spLocks noChangeArrowheads="1"/>
          </p:cNvSpPr>
          <p:nvPr/>
        </p:nvSpPr>
        <p:spPr bwMode="auto">
          <a:xfrm>
            <a:off x="2159000" y="3584537"/>
            <a:ext cx="609600" cy="393700"/>
          </a:xfrm>
          <a:prstGeom prst="rect">
            <a:avLst/>
          </a:prstGeom>
          <a:noFill/>
          <a:ln w="12700">
            <a:solidFill>
              <a:srgbClr val="0099CC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7" name="Picture 107" descr="sdm-logo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806700" y="3530562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8" name="Object 118"/>
          <p:cNvGraphicFramePr>
            <a:graphicFrameLocks noChangeAspect="1"/>
          </p:cNvGraphicFramePr>
          <p:nvPr/>
        </p:nvGraphicFramePr>
        <p:xfrm>
          <a:off x="2781300" y="3086062"/>
          <a:ext cx="428625" cy="457200"/>
        </p:xfrm>
        <a:graphic>
          <a:graphicData uri="http://schemas.openxmlformats.org/presentationml/2006/ole">
            <p:oleObj spid="_x0000_s228355" name="Visio" r:id="rId18" imgW="3771900" imgH="4025900" progId="">
              <p:embed/>
            </p:oleObj>
          </a:graphicData>
        </a:graphic>
      </p:graphicFrame>
      <p:sp>
        <p:nvSpPr>
          <p:cNvPr id="110" name="Text Box 34"/>
          <p:cNvSpPr txBox="1">
            <a:spLocks noChangeArrowheads="1"/>
          </p:cNvSpPr>
          <p:nvPr/>
        </p:nvSpPr>
        <p:spPr bwMode="auto">
          <a:xfrm>
            <a:off x="2133600" y="3606762"/>
            <a:ext cx="685800" cy="2346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72384" tIns="36192" rIns="72384" bIns="36192">
            <a:prstTxWarp prst="textNoShape">
              <a:avLst/>
            </a:prstTxWarp>
            <a:spAutoFit/>
          </a:bodyPr>
          <a:lstStyle/>
          <a:p>
            <a:pPr algn="ctr" defTabSz="723900"/>
            <a:r>
              <a:rPr lang="en-US" sz="1050" b="1" dirty="0" err="1" smtClean="0">
                <a:solidFill>
                  <a:schemeClr val="tx1"/>
                </a:solidFill>
              </a:rPr>
              <a:t>BeStMan</a:t>
            </a:r>
            <a:endParaRPr lang="en-US" sz="1050" b="1" dirty="0">
              <a:solidFill>
                <a:schemeClr val="tx1"/>
              </a:solidFill>
            </a:endParaRPr>
          </a:p>
        </p:txBody>
      </p:sp>
      <p:pic>
        <p:nvPicPr>
          <p:cNvPr id="111" name="Picture 12" descr="do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66730" y="3112518"/>
            <a:ext cx="45727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" name="Rectangle 13"/>
          <p:cNvSpPr>
            <a:spLocks noChangeArrowheads="1"/>
          </p:cNvSpPr>
          <p:nvPr/>
        </p:nvSpPr>
        <p:spPr bwMode="auto">
          <a:xfrm>
            <a:off x="1323859" y="5189500"/>
            <a:ext cx="703263" cy="420688"/>
          </a:xfrm>
          <a:prstGeom prst="rect">
            <a:avLst/>
          </a:prstGeom>
          <a:noFill/>
          <a:ln w="1270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Text Box 14"/>
          <p:cNvSpPr txBox="1">
            <a:spLocks noChangeArrowheads="1"/>
          </p:cNvSpPr>
          <p:nvPr/>
        </p:nvSpPr>
        <p:spPr bwMode="auto">
          <a:xfrm>
            <a:off x="1463559" y="5229187"/>
            <a:ext cx="537978" cy="2269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72384" tIns="36192" rIns="72384" bIns="36192">
            <a:prstTxWarp prst="textNoShape">
              <a:avLst/>
            </a:prstTxWarp>
            <a:spAutoFit/>
          </a:bodyPr>
          <a:lstStyle/>
          <a:p>
            <a:pPr defTabSz="723900"/>
            <a:r>
              <a:rPr lang="en-US" sz="1000" b="1" dirty="0" err="1" smtClean="0">
                <a:solidFill>
                  <a:srgbClr val="FF9900"/>
                </a:solidFill>
              </a:rPr>
              <a:t>StoRM</a:t>
            </a:r>
            <a:endParaRPr lang="en-US" sz="1000" b="1" dirty="0">
              <a:solidFill>
                <a:srgbClr val="FF9900"/>
              </a:solidFill>
            </a:endParaRPr>
          </a:p>
        </p:txBody>
      </p:sp>
      <p:sp>
        <p:nvSpPr>
          <p:cNvPr id="116" name="Rectangle 15"/>
          <p:cNvSpPr>
            <a:spLocks noChangeArrowheads="1"/>
          </p:cNvSpPr>
          <p:nvPr/>
        </p:nvSpPr>
        <p:spPr bwMode="auto">
          <a:xfrm>
            <a:off x="1320684" y="4771987"/>
            <a:ext cx="703263" cy="407988"/>
          </a:xfrm>
          <a:prstGeom prst="rect">
            <a:avLst/>
          </a:prstGeom>
          <a:noFill/>
          <a:ln w="1270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7" name="Picture 16" descr="logo-StoRM300x90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333384" y="4935500"/>
            <a:ext cx="6604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" name="Picture 18" descr="infn160x120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057284" y="5152987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" name="Picture 19" descr="INFNGridLogo193x199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850784" y="5152987"/>
            <a:ext cx="45561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" name="Picture 20" descr="logo_egrid_transparent_104x128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926984" y="4771987"/>
            <a:ext cx="2905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" name="Picture 41" descr="D:\Documents\WorkingOn\Untitled-1.jp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6218730" y="5310316"/>
            <a:ext cx="59693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" name="Picture 4" descr="D:\Documents\WorkingOn\sc07\dpm_logo.jpg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6629400" y="2704139"/>
            <a:ext cx="801190" cy="42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" name="Rectangle 44"/>
          <p:cNvSpPr>
            <a:spLocks noChangeArrowheads="1"/>
          </p:cNvSpPr>
          <p:nvPr/>
        </p:nvSpPr>
        <p:spPr bwMode="auto">
          <a:xfrm>
            <a:off x="5803102" y="5843716"/>
            <a:ext cx="876300" cy="609600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Line 85"/>
          <p:cNvSpPr>
            <a:spLocks noChangeShapeType="1"/>
          </p:cNvSpPr>
          <p:nvPr/>
        </p:nvSpPr>
        <p:spPr bwMode="auto">
          <a:xfrm>
            <a:off x="6652715" y="2980139"/>
            <a:ext cx="1588" cy="1588"/>
          </a:xfrm>
          <a:prstGeom prst="line">
            <a:avLst/>
          </a:prstGeom>
          <a:noFill/>
          <a:ln w="12700">
            <a:solidFill>
              <a:srgbClr val="CC0099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Rectangle 86"/>
          <p:cNvSpPr>
            <a:spLocks noChangeArrowheads="1"/>
          </p:cNvSpPr>
          <p:nvPr/>
        </p:nvSpPr>
        <p:spPr bwMode="auto">
          <a:xfrm>
            <a:off x="6630490" y="3203976"/>
            <a:ext cx="796925" cy="376238"/>
          </a:xfrm>
          <a:prstGeom prst="rect">
            <a:avLst/>
          </a:prstGeom>
          <a:noFill/>
          <a:ln w="12700">
            <a:solidFill>
              <a:srgbClr val="0099CC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Text Box 87"/>
          <p:cNvSpPr txBox="1">
            <a:spLocks noChangeArrowheads="1"/>
          </p:cNvSpPr>
          <p:nvPr/>
        </p:nvSpPr>
        <p:spPr bwMode="auto">
          <a:xfrm>
            <a:off x="6852724" y="3210326"/>
            <a:ext cx="438166" cy="2269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72384" tIns="36192" rIns="72384" bIns="36192">
            <a:prstTxWarp prst="textNoShape">
              <a:avLst/>
            </a:prstTxWarp>
            <a:spAutoFit/>
          </a:bodyPr>
          <a:lstStyle/>
          <a:p>
            <a:pPr algn="ctr" defTabSz="723900"/>
            <a:r>
              <a:rPr lang="en-US" sz="1000" b="1" dirty="0" smtClean="0">
                <a:solidFill>
                  <a:srgbClr val="0099CC"/>
                </a:solidFill>
              </a:rPr>
              <a:t>DPM</a:t>
            </a:r>
            <a:endParaRPr lang="en-US" sz="1000" b="1" dirty="0">
              <a:solidFill>
                <a:srgbClr val="0099CC"/>
              </a:solidFill>
            </a:endParaRPr>
          </a:p>
        </p:txBody>
      </p:sp>
      <p:sp>
        <p:nvSpPr>
          <p:cNvPr id="132" name="Rectangle 88"/>
          <p:cNvSpPr>
            <a:spLocks noChangeArrowheads="1"/>
          </p:cNvSpPr>
          <p:nvPr/>
        </p:nvSpPr>
        <p:spPr bwMode="auto">
          <a:xfrm>
            <a:off x="6630490" y="2597551"/>
            <a:ext cx="796925" cy="600075"/>
          </a:xfrm>
          <a:prstGeom prst="rect">
            <a:avLst/>
          </a:prstGeom>
          <a:noFill/>
          <a:ln w="12700">
            <a:solidFill>
              <a:srgbClr val="0099CC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" name="Picture 91" descr="LCG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43290" y="2495949"/>
            <a:ext cx="4794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" name="Rounded Rectangle 133"/>
          <p:cNvSpPr/>
          <p:nvPr/>
        </p:nvSpPr>
        <p:spPr bwMode="auto">
          <a:xfrm>
            <a:off x="5723466" y="5970712"/>
            <a:ext cx="1066799" cy="228600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 sz="1050" b="1" i="1" dirty="0" smtClean="0">
                <a:solidFill>
                  <a:srgbClr val="660066"/>
                </a:solidFill>
                <a:latin typeface="Tahoma"/>
                <a:cs typeface="Tahoma"/>
              </a:rPr>
              <a:t>SRM/</a:t>
            </a:r>
            <a:r>
              <a:rPr lang="en-US" sz="1050" b="1" i="1" dirty="0" err="1" smtClean="0">
                <a:solidFill>
                  <a:srgbClr val="660066"/>
                </a:solidFill>
                <a:latin typeface="Tahoma"/>
                <a:cs typeface="Tahoma"/>
              </a:rPr>
              <a:t>iRODS</a:t>
            </a:r>
            <a:endParaRPr lang="en-US" sz="1050" b="1" i="1" dirty="0">
              <a:solidFill>
                <a:srgbClr val="660066"/>
              </a:solidFill>
              <a:latin typeface="Tahoma"/>
              <a:cs typeface="Tahoma"/>
            </a:endParaRPr>
          </a:p>
        </p:txBody>
      </p:sp>
      <p:pic>
        <p:nvPicPr>
          <p:cNvPr id="135" name="Picture 134" descr="cern-logo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3290" y="3020882"/>
            <a:ext cx="545171" cy="533400"/>
          </a:xfrm>
          <a:prstGeom prst="rect">
            <a:avLst/>
          </a:prstGeom>
        </p:spPr>
      </p:pic>
      <p:pic>
        <p:nvPicPr>
          <p:cNvPr id="136" name="Picture 135" descr="EGEElogoNEWblue.jp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705600" y="5943600"/>
            <a:ext cx="762000" cy="509716"/>
          </a:xfrm>
          <a:prstGeom prst="rect">
            <a:avLst/>
          </a:prstGeom>
        </p:spPr>
      </p:pic>
      <p:pic>
        <p:nvPicPr>
          <p:cNvPr id="137" name="Picture 136" descr="EGEElogoNEWblue.jp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239000" y="3605084"/>
            <a:ext cx="762000" cy="509716"/>
          </a:xfrm>
          <a:prstGeom prst="rect">
            <a:avLst/>
          </a:prstGeom>
        </p:spPr>
      </p:pic>
      <p:pic>
        <p:nvPicPr>
          <p:cNvPr id="138" name="Picture 137" descr="ASGClogo.gif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698066" y="5169480"/>
            <a:ext cx="585395" cy="674236"/>
          </a:xfrm>
          <a:prstGeom prst="rect">
            <a:avLst/>
          </a:prstGeom>
        </p:spPr>
      </p:pic>
      <p:pic>
        <p:nvPicPr>
          <p:cNvPr id="118" name="Picture 17" descr="ICTP_logo_100x100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2057400" y="4724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" name="Rectangle 46"/>
          <p:cNvSpPr>
            <a:spLocks noChangeArrowheads="1"/>
          </p:cNvSpPr>
          <p:nvPr/>
        </p:nvSpPr>
        <p:spPr bwMode="auto">
          <a:xfrm>
            <a:off x="6477000" y="4343400"/>
            <a:ext cx="796737" cy="388762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30" name="Text Box 57"/>
          <p:cNvSpPr txBox="1">
            <a:spLocks noChangeArrowheads="1"/>
          </p:cNvSpPr>
          <p:nvPr/>
        </p:nvSpPr>
        <p:spPr bwMode="auto">
          <a:xfrm>
            <a:off x="6553200" y="4359797"/>
            <a:ext cx="650911" cy="2884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72384" tIns="36192" rIns="72384" bIns="36192">
            <a:spAutoFit/>
          </a:bodyPr>
          <a:lstStyle/>
          <a:p>
            <a:pPr defTabSz="723900" eaLnBrk="0" hangingPunct="0"/>
            <a:r>
              <a:rPr lang="en-US" sz="1400" b="1" dirty="0" err="1">
                <a:solidFill>
                  <a:schemeClr val="tx1"/>
                </a:solidFill>
              </a:rPr>
              <a:t>xrootd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42" name="Picture 141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477000" y="4800600"/>
            <a:ext cx="1738313" cy="228600"/>
          </a:xfrm>
          <a:prstGeom prst="rect">
            <a:avLst/>
          </a:prstGeom>
        </p:spPr>
      </p:pic>
      <p:pic>
        <p:nvPicPr>
          <p:cNvPr id="141" name="Picture 112" descr="osg-logo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15200" y="4343400"/>
            <a:ext cx="60960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3" name="AutoShape 104"/>
          <p:cNvCxnSpPr>
            <a:cxnSpLocks noChangeShapeType="1"/>
            <a:stCxn id="3080" idx="5"/>
            <a:endCxn id="129" idx="1"/>
          </p:cNvCxnSpPr>
          <p:nvPr/>
        </p:nvCxnSpPr>
        <p:spPr bwMode="auto">
          <a:xfrm rot="16200000" flipH="1">
            <a:off x="5806726" y="3867506"/>
            <a:ext cx="136009" cy="1204540"/>
          </a:xfrm>
          <a:prstGeom prst="curvedConnector2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146" name="Picture 12" descr="do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924800" y="4267200"/>
            <a:ext cx="508082" cy="508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Block Arc 80"/>
          <p:cNvSpPr/>
          <p:nvPr/>
        </p:nvSpPr>
        <p:spPr bwMode="auto">
          <a:xfrm rot="1567091">
            <a:off x="1229713" y="1125811"/>
            <a:ext cx="6606960" cy="6433322"/>
          </a:xfrm>
          <a:prstGeom prst="blockArc">
            <a:avLst>
              <a:gd name="adj1" fmla="val 7237857"/>
              <a:gd name="adj2" fmla="val 935790"/>
              <a:gd name="adj3" fmla="val 15570"/>
            </a:avLst>
          </a:prstGeom>
          <a:solidFill>
            <a:srgbClr val="92D050">
              <a:alpha val="17000"/>
            </a:srgbClr>
          </a:solidFill>
          <a:ln w="127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8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98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9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9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98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8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Berkeley Storage Manager (</a:t>
            </a:r>
            <a:r>
              <a:rPr lang="en-US" dirty="0" err="1" smtClean="0"/>
              <a:t>BeStMan</a:t>
            </a:r>
            <a:r>
              <a:rPr lang="en-US" dirty="0" smtClean="0"/>
              <a:t>)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50813" y="1066800"/>
            <a:ext cx="8842375" cy="5257800"/>
          </a:xfrm>
        </p:spPr>
        <p:txBody>
          <a:bodyPr/>
          <a:lstStyle/>
          <a:p>
            <a:r>
              <a:rPr lang="en-US" sz="2000" dirty="0" smtClean="0"/>
              <a:t>Light-weight implementation of SRM v2.2</a:t>
            </a:r>
          </a:p>
          <a:p>
            <a:pPr lvl="1"/>
            <a:r>
              <a:rPr lang="en-US" sz="1600" dirty="0" smtClean="0"/>
              <a:t>Works on existing disk storages with </a:t>
            </a:r>
            <a:r>
              <a:rPr lang="en-US" sz="1600" dirty="0" err="1" smtClean="0"/>
              <a:t>posix</a:t>
            </a:r>
            <a:r>
              <a:rPr lang="en-US" sz="1600" dirty="0" smtClean="0"/>
              <a:t> </a:t>
            </a:r>
            <a:r>
              <a:rPr lang="en-US" sz="1600" dirty="0" smtClean="0"/>
              <a:t>compliant file </a:t>
            </a:r>
            <a:r>
              <a:rPr lang="en-US" sz="1600" dirty="0" smtClean="0"/>
              <a:t>systems  </a:t>
            </a:r>
          </a:p>
          <a:p>
            <a:pPr lvl="2"/>
            <a:r>
              <a:rPr lang="en-US" sz="1200" dirty="0" smtClean="0"/>
              <a:t>E.g. NFS, GPFS, GFS, NGFS, PNFS, HFS+, PVFS, </a:t>
            </a:r>
            <a:r>
              <a:rPr lang="en-US" sz="1200" dirty="0" err="1" smtClean="0"/>
              <a:t>Lustre</a:t>
            </a:r>
            <a:r>
              <a:rPr lang="en-US" sz="1200" dirty="0" smtClean="0"/>
              <a:t>, </a:t>
            </a:r>
            <a:r>
              <a:rPr lang="en-US" sz="1200" dirty="0" err="1" smtClean="0"/>
              <a:t>Xrootd</a:t>
            </a:r>
            <a:r>
              <a:rPr lang="en-US" sz="1200" dirty="0" smtClean="0"/>
              <a:t>, </a:t>
            </a:r>
            <a:r>
              <a:rPr lang="en-US" sz="1200" dirty="0" err="1" smtClean="0"/>
              <a:t>Hadoop</a:t>
            </a:r>
            <a:r>
              <a:rPr lang="en-US" sz="1200" dirty="0" smtClean="0"/>
              <a:t>, </a:t>
            </a:r>
            <a:r>
              <a:rPr lang="en-US" sz="1200" dirty="0" err="1" smtClean="0"/>
              <a:t>Ibrix</a:t>
            </a:r>
            <a:endParaRPr lang="en-US" sz="1200" dirty="0" smtClean="0"/>
          </a:p>
          <a:p>
            <a:pPr lvl="1"/>
            <a:r>
              <a:rPr lang="en-US" sz="1600" dirty="0" smtClean="0"/>
              <a:t>Supports multiple partitions</a:t>
            </a:r>
          </a:p>
          <a:p>
            <a:pPr lvl="1"/>
            <a:r>
              <a:rPr lang="en-US" sz="1600" dirty="0" smtClean="0"/>
              <a:t>Adaptable to other file systems and storages </a:t>
            </a:r>
            <a:endParaRPr lang="en-US" sz="1600" dirty="0" smtClean="0"/>
          </a:p>
          <a:p>
            <a:pPr lvl="2"/>
            <a:r>
              <a:rPr lang="en-US" sz="1200" dirty="0" smtClean="0"/>
              <a:t>Supports customized plug-in for file system access</a:t>
            </a:r>
          </a:p>
          <a:p>
            <a:pPr lvl="2"/>
            <a:r>
              <a:rPr lang="en-US" sz="1200" dirty="0" smtClean="0"/>
              <a:t>Supports </a:t>
            </a:r>
            <a:r>
              <a:rPr lang="en-US" sz="1200" dirty="0" smtClean="0"/>
              <a:t>customized plug-in for MSS to stage/archive such as HPSS</a:t>
            </a:r>
          </a:p>
          <a:p>
            <a:pPr lvl="1"/>
            <a:r>
              <a:rPr lang="en-US" sz="1600" dirty="0" smtClean="0"/>
              <a:t>Easy adaptability and integration to special project environments</a:t>
            </a:r>
          </a:p>
          <a:p>
            <a:r>
              <a:rPr lang="en-US" sz="2000" dirty="0" smtClean="0">
                <a:latin typeface="Arial" charset="0"/>
              </a:rPr>
              <a:t>Supports multiple transfer protocols</a:t>
            </a:r>
          </a:p>
          <a:p>
            <a:pPr lvl="1"/>
            <a:r>
              <a:rPr lang="en-US" sz="1600" dirty="0" smtClean="0"/>
              <a:t>Supports load balancing for multiple transfer servers</a:t>
            </a:r>
          </a:p>
          <a:p>
            <a:r>
              <a:rPr lang="en-US" sz="2000" dirty="0" smtClean="0"/>
              <a:t>Scales well with some file systems and storages</a:t>
            </a:r>
          </a:p>
          <a:p>
            <a:pPr lvl="1"/>
            <a:r>
              <a:rPr lang="en-US" sz="1600" dirty="0" err="1" smtClean="0"/>
              <a:t>Xrootd</a:t>
            </a:r>
            <a:r>
              <a:rPr lang="en-US" sz="1600" dirty="0" smtClean="0"/>
              <a:t>, </a:t>
            </a:r>
            <a:r>
              <a:rPr lang="en-US" sz="1600" dirty="0" err="1" smtClean="0"/>
              <a:t>Hadoop</a:t>
            </a:r>
            <a:endParaRPr lang="en-US" sz="1600" dirty="0" smtClean="0"/>
          </a:p>
          <a:p>
            <a:r>
              <a:rPr lang="en-US" sz="2000" dirty="0" smtClean="0"/>
              <a:t>Works with grid-</a:t>
            </a:r>
            <a:r>
              <a:rPr lang="en-US" sz="2000" dirty="0" err="1" smtClean="0"/>
              <a:t>mapfile</a:t>
            </a:r>
            <a:r>
              <a:rPr lang="en-US" sz="2000" dirty="0" smtClean="0"/>
              <a:t> or GUMS server</a:t>
            </a:r>
          </a:p>
          <a:p>
            <a:r>
              <a:rPr lang="en-US" sz="2000" dirty="0" smtClean="0"/>
              <a:t>Simple installation and easy maintenance</a:t>
            </a:r>
          </a:p>
          <a:p>
            <a:r>
              <a:rPr lang="en-US" sz="2000" dirty="0" smtClean="0"/>
              <a:t>Packaged in VDT using </a:t>
            </a:r>
            <a:r>
              <a:rPr lang="en-US" sz="2000" dirty="0" err="1" smtClean="0"/>
              <a:t>Pacman</a:t>
            </a:r>
            <a:endParaRPr lang="en-US" sz="2000" dirty="0" smtClean="0"/>
          </a:p>
          <a:p>
            <a:r>
              <a:rPr lang="en-US" sz="2000" dirty="0" smtClean="0"/>
              <a:t>Who would benefit from </a:t>
            </a:r>
            <a:r>
              <a:rPr lang="en-US" sz="2000" dirty="0" err="1" smtClean="0"/>
              <a:t>BeStMan</a:t>
            </a:r>
            <a:r>
              <a:rPr lang="en-US" sz="2000" dirty="0" smtClean="0"/>
              <a:t>?</a:t>
            </a:r>
          </a:p>
          <a:p>
            <a:pPr marL="635000" lvl="1">
              <a:buClrTx/>
            </a:pPr>
            <a:r>
              <a:rPr lang="en-US" sz="1600" dirty="0" smtClean="0"/>
              <a:t>Sites with limited resources and/or limited admin effort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resentations">
  <a:themeElements>
    <a:clrScheme name="">
      <a:dk1>
        <a:srgbClr val="00279F"/>
      </a:dk1>
      <a:lt1>
        <a:srgbClr val="FFFFFF"/>
      </a:lt1>
      <a:dk2>
        <a:srgbClr val="FFFFFF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2087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1_presenta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presenta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tion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13417294</TotalTime>
  <Pages>49</Pages>
  <Words>1531</Words>
  <Application>Microsoft PowerPoint 4.0</Application>
  <PresentationFormat>On-screen Show (4:3)</PresentationFormat>
  <Paragraphs>228</Paragraphs>
  <Slides>13</Slides>
  <Notes>10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1_presentations</vt:lpstr>
      <vt:lpstr>Visio</vt:lpstr>
      <vt:lpstr>Slide 1</vt:lpstr>
      <vt:lpstr>Storages in OSG</vt:lpstr>
      <vt:lpstr>What is SRM?</vt:lpstr>
      <vt:lpstr>Why do you need SRM?</vt:lpstr>
      <vt:lpstr>What does SRM do?</vt:lpstr>
      <vt:lpstr>What do users do with SRM?</vt:lpstr>
      <vt:lpstr>SRMs Facilitate Analysis Jobs</vt:lpstr>
      <vt:lpstr>Interoperability in SRMs</vt:lpstr>
      <vt:lpstr>Berkeley Storage Manager (BeStMan)</vt:lpstr>
      <vt:lpstr>What can BeStMan do?</vt:lpstr>
      <vt:lpstr>Some BeStMan Use Cases</vt:lpstr>
      <vt:lpstr>Summary</vt:lpstr>
      <vt:lpstr>Documents and Support</vt:lpstr>
    </vt:vector>
  </TitlesOfParts>
  <Company>Lawrence Berkeley National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Berkeley Storage Manager (BeStMan)</dc:title>
  <dc:subject>SRM</dc:subject>
  <dc:creator>Alex Sim</dc:creator>
  <cp:keywords>SRM, SRM-Tester, interop</cp:keywords>
  <dc:description/>
  <cp:lastModifiedBy>Alex Sim</cp:lastModifiedBy>
  <cp:revision>505</cp:revision>
  <cp:lastPrinted>1997-08-14T16:54:40Z</cp:lastPrinted>
  <dcterms:created xsi:type="dcterms:W3CDTF">2009-02-27T05:49:57Z</dcterms:created>
  <dcterms:modified xsi:type="dcterms:W3CDTF">2009-02-27T06:04:15Z</dcterms:modified>
</cp:coreProperties>
</file>