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38404800"/>
  <p:notesSz cx="7315200" cy="9601200"/>
  <p:defaultTextStyle>
    <a:defPPr>
      <a:defRPr lang="en-US"/>
    </a:defPPr>
    <a:lvl1pPr algn="l" rtl="0" fontAlgn="base">
      <a:spcBef>
        <a:spcPct val="0"/>
      </a:spcBef>
      <a:spcAft>
        <a:spcPct val="0"/>
      </a:spcAft>
      <a:defRPr sz="8600" kern="1200">
        <a:solidFill>
          <a:schemeClr val="tx1"/>
        </a:solidFill>
        <a:latin typeface="Arial" charset="0"/>
        <a:ea typeface="+mn-ea"/>
        <a:cs typeface="+mn-cs"/>
      </a:defRPr>
    </a:lvl1pPr>
    <a:lvl2pPr marL="457200" algn="l" rtl="0" fontAlgn="base">
      <a:spcBef>
        <a:spcPct val="0"/>
      </a:spcBef>
      <a:spcAft>
        <a:spcPct val="0"/>
      </a:spcAft>
      <a:defRPr sz="8600" kern="1200">
        <a:solidFill>
          <a:schemeClr val="tx1"/>
        </a:solidFill>
        <a:latin typeface="Arial" charset="0"/>
        <a:ea typeface="+mn-ea"/>
        <a:cs typeface="+mn-cs"/>
      </a:defRPr>
    </a:lvl2pPr>
    <a:lvl3pPr marL="914400" algn="l" rtl="0" fontAlgn="base">
      <a:spcBef>
        <a:spcPct val="0"/>
      </a:spcBef>
      <a:spcAft>
        <a:spcPct val="0"/>
      </a:spcAft>
      <a:defRPr sz="8600" kern="1200">
        <a:solidFill>
          <a:schemeClr val="tx1"/>
        </a:solidFill>
        <a:latin typeface="Arial" charset="0"/>
        <a:ea typeface="+mn-ea"/>
        <a:cs typeface="+mn-cs"/>
      </a:defRPr>
    </a:lvl3pPr>
    <a:lvl4pPr marL="1371600" algn="l" rtl="0" fontAlgn="base">
      <a:spcBef>
        <a:spcPct val="0"/>
      </a:spcBef>
      <a:spcAft>
        <a:spcPct val="0"/>
      </a:spcAft>
      <a:defRPr sz="8600" kern="1200">
        <a:solidFill>
          <a:schemeClr val="tx1"/>
        </a:solidFill>
        <a:latin typeface="Arial" charset="0"/>
        <a:ea typeface="+mn-ea"/>
        <a:cs typeface="+mn-cs"/>
      </a:defRPr>
    </a:lvl4pPr>
    <a:lvl5pPr marL="1828800" algn="l"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CFF"/>
    <a:srgbClr val="D9D9FF"/>
    <a:srgbClr val="0000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9" d="100"/>
          <a:sy n="19" d="100"/>
        </p:scale>
        <p:origin x="-1968" y="-132"/>
      </p:cViewPr>
      <p:guideLst>
        <p:guide orient="horz" pos="12096"/>
        <p:guide pos="12096"/>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725" y="11930063"/>
            <a:ext cx="32645350" cy="8232775"/>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038" y="21763038"/>
            <a:ext cx="26882725"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DD443E-0C59-4079-A2B5-A152AD8F59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6C767C-566F-4167-A850-2E379DBFC27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163" y="1538288"/>
            <a:ext cx="8640762" cy="32767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75" y="1538288"/>
            <a:ext cx="25769888" cy="32767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AE7C96-3167-4E53-9C96-74871C3F190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BAB94D-1E37-43FE-ACC9-6204EE798B9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4679275"/>
            <a:ext cx="32643762" cy="7626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6278225"/>
            <a:ext cx="32643762"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9EFC1E-8B08-4A37-B81C-878AA88920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875" y="8961438"/>
            <a:ext cx="17205325" cy="25344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8600" y="8961438"/>
            <a:ext cx="17205325" cy="25344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DE2EF8-CF40-4C9F-BCAA-B9CF8F05A42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875" y="8596313"/>
            <a:ext cx="16968788"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875" y="12179300"/>
            <a:ext cx="16968788"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8788" y="8596313"/>
            <a:ext cx="16975137"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8788" y="12179300"/>
            <a:ext cx="16975137"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4C4888-1B0F-42D8-A401-8DAFF018164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BCE202-17D0-4804-8F6E-31230E23890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80254A-F55C-44B1-8531-F0BF2168F83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528763"/>
            <a:ext cx="12634913" cy="6507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575" y="1528763"/>
            <a:ext cx="2146935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875" y="8035925"/>
            <a:ext cx="12634913"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B88EF7-5ECB-40FF-81CF-B79FA3DAE9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925" y="26882725"/>
            <a:ext cx="23042563" cy="31750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925" y="3432175"/>
            <a:ext cx="23042563"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27925" y="30057725"/>
            <a:ext cx="23042563"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2BDE47-B1E8-421D-BB4A-1AE2634A243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0875" y="1538288"/>
            <a:ext cx="34563050" cy="640080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20875" y="8961438"/>
            <a:ext cx="34563050" cy="25344437"/>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920875" y="34972625"/>
            <a:ext cx="8959850" cy="2667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p>
        </p:txBody>
      </p:sp>
      <p:sp>
        <p:nvSpPr>
          <p:cNvPr id="1029" name="Rectangle 5"/>
          <p:cNvSpPr>
            <a:spLocks noGrp="1" noChangeArrowheads="1"/>
          </p:cNvSpPr>
          <p:nvPr>
            <p:ph type="ftr" sz="quarter" idx="3"/>
          </p:nvPr>
        </p:nvSpPr>
        <p:spPr bwMode="auto">
          <a:xfrm>
            <a:off x="13122275" y="34972625"/>
            <a:ext cx="12160250" cy="2667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p>
        </p:txBody>
      </p:sp>
      <p:sp>
        <p:nvSpPr>
          <p:cNvPr id="1030" name="Rectangle 6"/>
          <p:cNvSpPr>
            <a:spLocks noGrp="1" noChangeArrowheads="1"/>
          </p:cNvSpPr>
          <p:nvPr>
            <p:ph type="sldNum" sz="quarter" idx="4"/>
          </p:nvPr>
        </p:nvSpPr>
        <p:spPr bwMode="auto">
          <a:xfrm>
            <a:off x="27524075" y="34972625"/>
            <a:ext cx="8959850" cy="2667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defTabSz="4389438">
              <a:defRPr sz="6700"/>
            </a:lvl1pPr>
          </a:lstStyle>
          <a:p>
            <a:fld id="{4F0C1984-9F49-4A95-BE14-49943BC884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38175" y="595313"/>
            <a:ext cx="37217350" cy="37260212"/>
          </a:xfrm>
          <a:prstGeom prst="rect">
            <a:avLst/>
          </a:prstGeom>
          <a:gradFill rotWithShape="1">
            <a:gsLst>
              <a:gs pos="0">
                <a:srgbClr val="E7ECFF"/>
              </a:gs>
              <a:gs pos="100000">
                <a:srgbClr val="E7ECFF">
                  <a:gamma/>
                  <a:tint val="89020"/>
                  <a:invGamma/>
                </a:srgbClr>
              </a:gs>
            </a:gsLst>
            <a:lin ang="5400000" scaled="1"/>
          </a:gradFill>
          <a:ln w="317500" cmpd="tri">
            <a:solidFill>
              <a:srgbClr val="000066"/>
            </a:solidFill>
            <a:miter lim="800000"/>
            <a:headEnd/>
            <a:tailEnd/>
          </a:ln>
          <a:effectLst/>
        </p:spPr>
        <p:txBody>
          <a:bodyPr wrap="none" anchor="ctr"/>
          <a:lstStyle/>
          <a:p>
            <a:endParaRPr lang="en-US"/>
          </a:p>
        </p:txBody>
      </p:sp>
      <p:sp>
        <p:nvSpPr>
          <p:cNvPr id="2053" name="Rectangle 5"/>
          <p:cNvSpPr>
            <a:spLocks noChangeArrowheads="1"/>
          </p:cNvSpPr>
          <p:nvPr/>
        </p:nvSpPr>
        <p:spPr bwMode="auto">
          <a:xfrm>
            <a:off x="1522413" y="3541713"/>
            <a:ext cx="19848512" cy="5360987"/>
          </a:xfrm>
          <a:prstGeom prst="rect">
            <a:avLst/>
          </a:prstGeom>
          <a:noFill/>
          <a:ln w="9525">
            <a:noFill/>
            <a:miter lim="800000"/>
            <a:headEnd/>
            <a:tailEnd/>
          </a:ln>
          <a:effectLst/>
        </p:spPr>
        <p:txBody>
          <a:bodyPr lIns="20631" tIns="0" rIns="20631" bIns="0" anchor="ctr">
            <a:spAutoFit/>
          </a:bodyPr>
          <a:lstStyle/>
          <a:p>
            <a:pPr algn="just"/>
            <a:r>
              <a:rPr lang="en-US" sz="3200" b="1"/>
              <a:t>The Direct Readout Laboratory (DRL) has developed a Simulcast technology which—in real time and with a single Client—allows users to select and view quicklook instrument data from multiple missions and spacecraft. Simulcast is a standalone, Java-based technology that provides real-time geolocation and pseudo-calibration, and projects data on Mercator and Polar maps. The Simulcast Client features an Auto Day/Night mode to allow passes near a pole to be viewed in TrueColor mode during the day portion, and Infrared mode during the night portion. The Client can also export displayed images to JPEG format. Simulcast can replay recent satellite passes. Simulcast is scalable and capable of supporting many users, both local and remote. Since its inception, Simulcast has proved to be a valuable tool for real-time validation of instrument data by NASA. Servers and Clients can be located virtually anywhere in the world, so Simulcast also has the potential for myriad tactical, environmental and educational applications.</a:t>
            </a:r>
          </a:p>
        </p:txBody>
      </p:sp>
      <p:pic>
        <p:nvPicPr>
          <p:cNvPr id="2055" name="Picture 7"/>
          <p:cNvPicPr>
            <a:picLocks noChangeAspect="1" noChangeArrowheads="1"/>
          </p:cNvPicPr>
          <p:nvPr/>
        </p:nvPicPr>
        <p:blipFill>
          <a:blip r:embed="rId2"/>
          <a:srcRect l="8281" t="12791" r="53333" b="5180"/>
          <a:stretch>
            <a:fillRect/>
          </a:stretch>
        </p:blipFill>
        <p:spPr bwMode="auto">
          <a:xfrm>
            <a:off x="22217063" y="1619250"/>
            <a:ext cx="14612937" cy="9758363"/>
          </a:xfrm>
          <a:prstGeom prst="rect">
            <a:avLst/>
          </a:prstGeom>
          <a:noFill/>
          <a:ln w="9525">
            <a:noFill/>
            <a:miter lim="800000"/>
            <a:headEnd/>
            <a:tailEnd/>
          </a:ln>
          <a:effectLst/>
        </p:spPr>
      </p:pic>
      <p:sp>
        <p:nvSpPr>
          <p:cNvPr id="2056" name="Rectangle 8"/>
          <p:cNvSpPr>
            <a:spLocks noChangeArrowheads="1"/>
          </p:cNvSpPr>
          <p:nvPr/>
        </p:nvSpPr>
        <p:spPr bwMode="auto">
          <a:xfrm>
            <a:off x="1522413" y="9269413"/>
            <a:ext cx="19824700" cy="1768475"/>
          </a:xfrm>
          <a:prstGeom prst="rect">
            <a:avLst/>
          </a:prstGeom>
          <a:noFill/>
          <a:ln w="9525">
            <a:noFill/>
            <a:miter lim="800000"/>
            <a:headEnd/>
            <a:tailEnd/>
          </a:ln>
          <a:effectLst/>
        </p:spPr>
        <p:txBody>
          <a:bodyPr lIns="20631" tIns="0" rIns="20631" bIns="0" anchor="ctr">
            <a:spAutoFit/>
          </a:bodyPr>
          <a:lstStyle/>
          <a:p>
            <a:pPr algn="just"/>
            <a:r>
              <a:rPr lang="en-US" sz="3200" b="1"/>
              <a:t>SYSTEM DESCRIPTION</a:t>
            </a:r>
          </a:p>
          <a:p>
            <a:pPr algn="just"/>
            <a:r>
              <a:rPr lang="en-US" sz="2800" b="1"/>
              <a:t>Simulcast consists of two parts:  Services and a Client.  Most users will only interface with the Simulcast Client, which actually displays the pass data (as scans or projected on Mercator or Polar Map Views, as selected by the user).  Examples of the Mercator and Polar Map Views are depicted below.</a:t>
            </a:r>
          </a:p>
        </p:txBody>
      </p:sp>
      <p:pic>
        <p:nvPicPr>
          <p:cNvPr id="2057" name="Picture 9" descr="Polar Map View"/>
          <p:cNvPicPr>
            <a:picLocks noChangeAspect="1" noChangeArrowheads="1"/>
          </p:cNvPicPr>
          <p:nvPr/>
        </p:nvPicPr>
        <p:blipFill>
          <a:blip r:embed="rId3"/>
          <a:srcRect/>
          <a:stretch>
            <a:fillRect/>
          </a:stretch>
        </p:blipFill>
        <p:spPr bwMode="auto">
          <a:xfrm>
            <a:off x="12233275" y="11212513"/>
            <a:ext cx="8085138" cy="6470650"/>
          </a:xfrm>
          <a:prstGeom prst="rect">
            <a:avLst/>
          </a:prstGeom>
          <a:noFill/>
        </p:spPr>
      </p:pic>
      <p:pic>
        <p:nvPicPr>
          <p:cNvPr id="2058" name="Picture 10" descr="Mercator Map View"/>
          <p:cNvPicPr>
            <a:picLocks noChangeAspect="1" noChangeArrowheads="1"/>
          </p:cNvPicPr>
          <p:nvPr/>
        </p:nvPicPr>
        <p:blipFill>
          <a:blip r:embed="rId4"/>
          <a:srcRect/>
          <a:stretch>
            <a:fillRect/>
          </a:stretch>
        </p:blipFill>
        <p:spPr bwMode="auto">
          <a:xfrm>
            <a:off x="2012950" y="11202988"/>
            <a:ext cx="8085138" cy="6470650"/>
          </a:xfrm>
          <a:prstGeom prst="rect">
            <a:avLst/>
          </a:prstGeom>
          <a:noFill/>
        </p:spPr>
      </p:pic>
      <p:sp>
        <p:nvSpPr>
          <p:cNvPr id="2059" name="Rectangle 11"/>
          <p:cNvSpPr>
            <a:spLocks noChangeArrowheads="1"/>
          </p:cNvSpPr>
          <p:nvPr/>
        </p:nvSpPr>
        <p:spPr bwMode="auto">
          <a:xfrm>
            <a:off x="22558375" y="13387388"/>
            <a:ext cx="4525963" cy="3508375"/>
          </a:xfrm>
          <a:prstGeom prst="rect">
            <a:avLst/>
          </a:prstGeom>
          <a:noFill/>
          <a:ln w="9525">
            <a:noFill/>
            <a:miter lim="800000"/>
            <a:headEnd/>
            <a:tailEnd/>
          </a:ln>
          <a:effectLst/>
        </p:spPr>
        <p:txBody>
          <a:bodyPr anchor="ctr">
            <a:spAutoFit/>
          </a:bodyPr>
          <a:lstStyle/>
          <a:p>
            <a:pPr algn="just"/>
            <a:r>
              <a:rPr lang="en-US" sz="2800" b="1"/>
              <a:t>Before data can be viewed with the Client, it must first be acquired, routed and processed by Simulcast Services.  </a:t>
            </a:r>
          </a:p>
          <a:p>
            <a:pPr algn="just"/>
            <a:endParaRPr lang="en-US" sz="2800" b="1"/>
          </a:p>
          <a:p>
            <a:pPr algn="just"/>
            <a:r>
              <a:rPr lang="en-US" sz="2800" b="1"/>
              <a:t>Simulcast architecture is depicted on the right.</a:t>
            </a:r>
          </a:p>
        </p:txBody>
      </p:sp>
      <p:grpSp>
        <p:nvGrpSpPr>
          <p:cNvPr id="2063" name="Group 15"/>
          <p:cNvGrpSpPr>
            <a:grpSpLocks/>
          </p:cNvGrpSpPr>
          <p:nvPr/>
        </p:nvGrpSpPr>
        <p:grpSpPr bwMode="auto">
          <a:xfrm>
            <a:off x="27887613" y="12304713"/>
            <a:ext cx="8458200" cy="6080125"/>
            <a:chOff x="13536" y="10109"/>
            <a:chExt cx="9705" cy="6451"/>
          </a:xfrm>
        </p:grpSpPr>
        <p:sp>
          <p:nvSpPr>
            <p:cNvPr id="2062" name="Rectangle 14"/>
            <p:cNvSpPr>
              <a:spLocks noChangeArrowheads="1"/>
            </p:cNvSpPr>
            <p:nvPr/>
          </p:nvSpPr>
          <p:spPr bwMode="auto">
            <a:xfrm>
              <a:off x="13536" y="10109"/>
              <a:ext cx="9705" cy="6451"/>
            </a:xfrm>
            <a:prstGeom prst="rect">
              <a:avLst/>
            </a:prstGeom>
            <a:solidFill>
              <a:srgbClr val="000099"/>
            </a:solidFill>
            <a:ln w="9525">
              <a:solidFill>
                <a:schemeClr val="tx1"/>
              </a:solidFill>
              <a:miter lim="800000"/>
              <a:headEnd/>
              <a:tailEnd/>
            </a:ln>
            <a:effectLst/>
          </p:spPr>
          <p:txBody>
            <a:bodyPr wrap="none" anchor="ctr"/>
            <a:lstStyle/>
            <a:p>
              <a:endParaRPr lang="en-US"/>
            </a:p>
          </p:txBody>
        </p:sp>
        <p:pic>
          <p:nvPicPr>
            <p:cNvPr id="2061" name="Picture 13" descr="architecture"/>
            <p:cNvPicPr>
              <a:picLocks noChangeAspect="1" noChangeArrowheads="1"/>
            </p:cNvPicPr>
            <p:nvPr/>
          </p:nvPicPr>
          <p:blipFill>
            <a:blip r:embed="rId5"/>
            <a:srcRect/>
            <a:stretch>
              <a:fillRect/>
            </a:stretch>
          </p:blipFill>
          <p:spPr bwMode="auto">
            <a:xfrm>
              <a:off x="13821" y="10381"/>
              <a:ext cx="9135" cy="5948"/>
            </a:xfrm>
            <a:prstGeom prst="rect">
              <a:avLst/>
            </a:prstGeom>
            <a:noFill/>
            <a:ln w="9525">
              <a:solidFill>
                <a:srgbClr val="000066"/>
              </a:solidFill>
              <a:miter lim="800000"/>
              <a:headEnd/>
              <a:tailEnd/>
            </a:ln>
          </p:spPr>
        </p:pic>
      </p:grpSp>
      <p:sp>
        <p:nvSpPr>
          <p:cNvPr id="2064" name="Rectangle 16"/>
          <p:cNvSpPr>
            <a:spLocks noChangeArrowheads="1"/>
          </p:cNvSpPr>
          <p:nvPr/>
        </p:nvSpPr>
        <p:spPr bwMode="auto">
          <a:xfrm>
            <a:off x="3241675" y="17678400"/>
            <a:ext cx="5194300" cy="427038"/>
          </a:xfrm>
          <a:prstGeom prst="rect">
            <a:avLst/>
          </a:prstGeom>
          <a:noFill/>
          <a:ln w="9525">
            <a:noFill/>
            <a:miter lim="800000"/>
            <a:headEnd/>
            <a:tailEnd/>
          </a:ln>
          <a:effectLst/>
        </p:spPr>
        <p:txBody>
          <a:bodyPr lIns="20631" tIns="0" rIns="20631" bIns="0" anchor="ctr">
            <a:spAutoFit/>
          </a:bodyPr>
          <a:lstStyle/>
          <a:p>
            <a:pPr algn="ctr"/>
            <a:r>
              <a:rPr lang="en-US" sz="2800" b="1"/>
              <a:t>Mercator Map View</a:t>
            </a:r>
          </a:p>
        </p:txBody>
      </p:sp>
      <p:sp>
        <p:nvSpPr>
          <p:cNvPr id="2065" name="Rectangle 17"/>
          <p:cNvSpPr>
            <a:spLocks noChangeArrowheads="1"/>
          </p:cNvSpPr>
          <p:nvPr/>
        </p:nvSpPr>
        <p:spPr bwMode="auto">
          <a:xfrm>
            <a:off x="14150975" y="17678400"/>
            <a:ext cx="4097338" cy="427038"/>
          </a:xfrm>
          <a:prstGeom prst="rect">
            <a:avLst/>
          </a:prstGeom>
          <a:noFill/>
          <a:ln w="9525">
            <a:noFill/>
            <a:miter lim="800000"/>
            <a:headEnd/>
            <a:tailEnd/>
          </a:ln>
          <a:effectLst/>
        </p:spPr>
        <p:txBody>
          <a:bodyPr lIns="20631" tIns="0" rIns="20631" bIns="0" anchor="ctr">
            <a:spAutoFit/>
          </a:bodyPr>
          <a:lstStyle/>
          <a:p>
            <a:pPr algn="ctr"/>
            <a:r>
              <a:rPr lang="en-US" sz="2800" b="1"/>
              <a:t>Polar Map View</a:t>
            </a:r>
          </a:p>
        </p:txBody>
      </p:sp>
      <p:sp>
        <p:nvSpPr>
          <p:cNvPr id="2066" name="Rectangle 18"/>
          <p:cNvSpPr>
            <a:spLocks noChangeArrowheads="1"/>
          </p:cNvSpPr>
          <p:nvPr/>
        </p:nvSpPr>
        <p:spPr bwMode="auto">
          <a:xfrm>
            <a:off x="1522413" y="18729325"/>
            <a:ext cx="11055350" cy="7412038"/>
          </a:xfrm>
          <a:prstGeom prst="rect">
            <a:avLst/>
          </a:prstGeom>
          <a:noFill/>
          <a:ln w="9525">
            <a:noFill/>
            <a:miter lim="800000"/>
            <a:headEnd/>
            <a:tailEnd/>
          </a:ln>
          <a:effectLst/>
        </p:spPr>
        <p:txBody>
          <a:bodyPr anchor="ctr">
            <a:spAutoFit/>
          </a:bodyPr>
          <a:lstStyle/>
          <a:p>
            <a:pPr algn="just"/>
            <a:r>
              <a:rPr lang="en-US" sz="3200" b="1"/>
              <a:t>Simulcast Architecture</a:t>
            </a:r>
          </a:p>
          <a:p>
            <a:pPr algn="just" eaLnBrk="0" hangingPunct="0"/>
            <a:r>
              <a:rPr lang="en-US" sz="2800" b="1"/>
              <a:t>Simulcast Services contain a Router, Processor, and Server.  The Router is configured to listen on one or more ports for socket connections on which Consultative Committee for Space Data Systems (CCSDS) packets will be received.  It expects the connection to be made when a satellite pass begins, and to be disconnected when the pass ends.  The source of these socket connections is typically the Real-time Software Telemetry Processing System (RT-STPS).  The Router listens on a different port for each satellite (currently Aqua and Terra).  As CCSDS packets are received, the Router examines each one and sends the packets desired by a particular Processor via a new socket connection.  The Router can support multiple RT-STPS connections to multiple Processors simultaneously.  The interface between the Router and the Processor is depicted below.</a:t>
            </a:r>
          </a:p>
          <a:p>
            <a:pPr algn="just" eaLnBrk="0" hangingPunct="0"/>
            <a:r>
              <a:rPr lang="en-US" sz="2800" b="1"/>
              <a:t>                                                                                         </a:t>
            </a:r>
          </a:p>
        </p:txBody>
      </p:sp>
      <p:pic>
        <p:nvPicPr>
          <p:cNvPr id="2067" name="Picture 19" descr="r_to_p%20copy"/>
          <p:cNvPicPr>
            <a:picLocks noChangeAspect="1" noChangeArrowheads="1"/>
          </p:cNvPicPr>
          <p:nvPr/>
        </p:nvPicPr>
        <p:blipFill>
          <a:blip r:embed="rId6"/>
          <a:srcRect/>
          <a:stretch>
            <a:fillRect/>
          </a:stretch>
        </p:blipFill>
        <p:spPr bwMode="auto">
          <a:xfrm>
            <a:off x="1479550" y="26125488"/>
            <a:ext cx="11256963" cy="2227262"/>
          </a:xfrm>
          <a:prstGeom prst="rect">
            <a:avLst/>
          </a:prstGeom>
          <a:noFill/>
        </p:spPr>
      </p:pic>
      <p:sp>
        <p:nvSpPr>
          <p:cNvPr id="2068" name="Rectangle 20"/>
          <p:cNvSpPr>
            <a:spLocks noChangeArrowheads="1"/>
          </p:cNvSpPr>
          <p:nvPr/>
        </p:nvSpPr>
        <p:spPr bwMode="auto">
          <a:xfrm>
            <a:off x="13930313" y="18549938"/>
            <a:ext cx="11093450" cy="11255375"/>
          </a:xfrm>
          <a:prstGeom prst="rect">
            <a:avLst/>
          </a:prstGeom>
          <a:noFill/>
          <a:ln w="9525">
            <a:noFill/>
            <a:miter lim="800000"/>
            <a:headEnd/>
            <a:tailEnd/>
          </a:ln>
          <a:effectLst/>
        </p:spPr>
        <p:txBody>
          <a:bodyPr anchor="ctr">
            <a:spAutoFit/>
          </a:bodyPr>
          <a:lstStyle/>
          <a:p>
            <a:pPr algn="just"/>
            <a:r>
              <a:rPr lang="en-US" sz="3200" b="1"/>
              <a:t>Interface Between Router and Processor</a:t>
            </a:r>
          </a:p>
          <a:p>
            <a:pPr algn="just"/>
            <a:r>
              <a:rPr lang="en-US" sz="2800" b="1"/>
              <a:t>The Processor is configured to listen for socket connections from a Router.  The connection occurs when a satellite pass begins, and is disconnected when the pass ends.  The Router first sends a message describing the pass (specifying which satellite), followed by CCSDS packets.  The Processor can assume that only those packets of interest will be received.  As soon as the Processor receives this connection from the Router, it makes a socket connection to a Server (as specified in the Processor's configuration) and sends a message describing the pass.  As packets are received, they are assembled into a complete Earth scan.  (For MODIS, the scan consists of all 38 bands at their full resolutions.)  When the first scan has been received, the Processor sends a message to the Server requesting the Two Line Element (TLE) closest to the time of the scan for the given satellite.  The Server responds with a message containing the TLE, which is used to initialize an SGP4 model and geolocate the scans.  The Processor then sends a series of blocks to the Server, starting with a header block containing information about the pass.  For each scan, the Processor geolocates the scan, performs a pseudo-calibration, and corrects for the bowtie effect.  When the Router disconnects, the Processor sends a footer block to the Server containing a summary of the pass and then disconnects from the Server.  The interface between the Processor and the Server is depicted below.</a:t>
            </a:r>
          </a:p>
        </p:txBody>
      </p:sp>
      <p:pic>
        <p:nvPicPr>
          <p:cNvPr id="2070" name="Picture 22" descr="p_to_s%20copy"/>
          <p:cNvPicPr>
            <a:picLocks noChangeAspect="1" noChangeArrowheads="1"/>
          </p:cNvPicPr>
          <p:nvPr/>
        </p:nvPicPr>
        <p:blipFill>
          <a:blip r:embed="rId7"/>
          <a:srcRect t="10620"/>
          <a:stretch>
            <a:fillRect/>
          </a:stretch>
        </p:blipFill>
        <p:spPr bwMode="auto">
          <a:xfrm>
            <a:off x="14031913" y="29832300"/>
            <a:ext cx="11009312" cy="2405063"/>
          </a:xfrm>
          <a:prstGeom prst="rect">
            <a:avLst/>
          </a:prstGeom>
          <a:noFill/>
        </p:spPr>
      </p:pic>
      <p:sp>
        <p:nvSpPr>
          <p:cNvPr id="2071" name="Rectangle 23"/>
          <p:cNvSpPr>
            <a:spLocks noChangeArrowheads="1"/>
          </p:cNvSpPr>
          <p:nvPr/>
        </p:nvSpPr>
        <p:spPr bwMode="auto">
          <a:xfrm>
            <a:off x="26130250" y="18930938"/>
            <a:ext cx="11014075" cy="5276850"/>
          </a:xfrm>
          <a:prstGeom prst="rect">
            <a:avLst/>
          </a:prstGeom>
          <a:noFill/>
          <a:ln w="9525">
            <a:noFill/>
            <a:miter lim="800000"/>
            <a:headEnd/>
            <a:tailEnd/>
          </a:ln>
          <a:effectLst/>
        </p:spPr>
        <p:txBody>
          <a:bodyPr anchor="ctr">
            <a:spAutoFit/>
          </a:bodyPr>
          <a:lstStyle/>
          <a:p>
            <a:pPr algn="just"/>
            <a:r>
              <a:rPr lang="en-US" sz="3200" b="1"/>
              <a:t>Interface Between Processor and Server</a:t>
            </a:r>
          </a:p>
          <a:p>
            <a:pPr algn="just"/>
            <a:r>
              <a:rPr lang="en-US" sz="2800" b="1"/>
              <a:t>The Server is configured to listen for socket connections from a Processor.  When a connection is received, the Server first reads the pass description message, followed by the TLE request message.  It responds with a TLE message (from a dynamic database of TLEs it maintains) and then begins reading blocks from the Processor: header, geolocation, data and, finally, the footer block.  These blocks are written to a pass file whose format is specific to Simulcast.</a:t>
            </a:r>
          </a:p>
          <a:p>
            <a:pPr algn="just"/>
            <a:r>
              <a:rPr lang="en-US" sz="2800" b="1"/>
              <a:t>The Server is also configured to listen for socket connections from Clients.  These connections are of two types: control and player, as depicted below.</a:t>
            </a:r>
          </a:p>
        </p:txBody>
      </p:sp>
      <p:pic>
        <p:nvPicPr>
          <p:cNvPr id="2073" name="Picture 25" descr="s_to_c%20copy"/>
          <p:cNvPicPr>
            <a:picLocks noChangeAspect="1" noChangeArrowheads="1"/>
          </p:cNvPicPr>
          <p:nvPr/>
        </p:nvPicPr>
        <p:blipFill>
          <a:blip r:embed="rId8"/>
          <a:srcRect t="2460" b="6886"/>
          <a:stretch>
            <a:fillRect/>
          </a:stretch>
        </p:blipFill>
        <p:spPr bwMode="auto">
          <a:xfrm>
            <a:off x="26285825" y="24484013"/>
            <a:ext cx="10925175" cy="7021512"/>
          </a:xfrm>
          <a:prstGeom prst="rect">
            <a:avLst/>
          </a:prstGeom>
          <a:noFill/>
        </p:spPr>
      </p:pic>
      <p:pic>
        <p:nvPicPr>
          <p:cNvPr id="2076" name="Picture 28" descr="s_to_s%20copy"/>
          <p:cNvPicPr>
            <a:picLocks noChangeAspect="1" noChangeArrowheads="1"/>
          </p:cNvPicPr>
          <p:nvPr/>
        </p:nvPicPr>
        <p:blipFill>
          <a:blip r:embed="rId9"/>
          <a:srcRect t="2649" r="4558" b="7416"/>
          <a:stretch>
            <a:fillRect/>
          </a:stretch>
        </p:blipFill>
        <p:spPr bwMode="auto">
          <a:xfrm>
            <a:off x="13152438" y="32977138"/>
            <a:ext cx="8899525" cy="4406900"/>
          </a:xfrm>
          <a:prstGeom prst="rect">
            <a:avLst/>
          </a:prstGeom>
          <a:noFill/>
        </p:spPr>
      </p:pic>
      <p:sp>
        <p:nvSpPr>
          <p:cNvPr id="2077" name="Rectangle 29"/>
          <p:cNvSpPr>
            <a:spLocks noChangeArrowheads="1"/>
          </p:cNvSpPr>
          <p:nvPr/>
        </p:nvSpPr>
        <p:spPr bwMode="auto">
          <a:xfrm>
            <a:off x="1522413" y="29684663"/>
            <a:ext cx="11082337" cy="7839075"/>
          </a:xfrm>
          <a:prstGeom prst="rect">
            <a:avLst/>
          </a:prstGeom>
          <a:noFill/>
          <a:ln w="9525">
            <a:noFill/>
            <a:miter lim="800000"/>
            <a:headEnd/>
            <a:tailEnd/>
          </a:ln>
          <a:effectLst/>
        </p:spPr>
        <p:txBody>
          <a:bodyPr anchor="ctr">
            <a:spAutoFit/>
          </a:bodyPr>
          <a:lstStyle/>
          <a:p>
            <a:pPr algn="just"/>
            <a:r>
              <a:rPr lang="en-US" sz="3200" b="1"/>
              <a:t>Interface Between Server and Client</a:t>
            </a:r>
          </a:p>
          <a:p>
            <a:pPr algn="just"/>
            <a:r>
              <a:rPr lang="en-US" sz="2800" b="1"/>
              <a:t>A Client initially makes a control connection and requests a list of available passes.  When new passes begin, a message with a description of the pass is sent to the Client over the control connection.  The Client then makes a player connection to the Server when it wants to play a pass for viewing.  The Client first sends a message indicating how much of the pass is needed.  This message specifies desired bands and resolutions, and whether the geolocated data or the bowtie-corrected data is needed.  The Server then begins reading the blocks from the pass file, creates the header, scan, geolocation, and data blocks corresponding to the request, and sends them to the Client over the player connection.  This is supported for passes that have already ended (playback) and for passes in real-time (live).  The use of a pass file allows rate-buffering for Clients over a slow connection.  A Server can also be configured as a Downstream Server in situations where there are many remote Clients, as depicted on the right.</a:t>
            </a:r>
          </a:p>
        </p:txBody>
      </p:sp>
      <p:sp>
        <p:nvSpPr>
          <p:cNvPr id="2078" name="Rectangle 30"/>
          <p:cNvSpPr>
            <a:spLocks noChangeArrowheads="1"/>
          </p:cNvSpPr>
          <p:nvPr/>
        </p:nvSpPr>
        <p:spPr bwMode="auto">
          <a:xfrm>
            <a:off x="22767925" y="32543750"/>
            <a:ext cx="14468475" cy="4849813"/>
          </a:xfrm>
          <a:prstGeom prst="rect">
            <a:avLst/>
          </a:prstGeom>
          <a:noFill/>
          <a:ln w="9525">
            <a:noFill/>
            <a:miter lim="800000"/>
            <a:headEnd/>
            <a:tailEnd/>
          </a:ln>
          <a:effectLst/>
        </p:spPr>
        <p:txBody>
          <a:bodyPr anchor="ctr">
            <a:spAutoFit/>
          </a:bodyPr>
          <a:lstStyle/>
          <a:p>
            <a:pPr algn="just"/>
            <a:r>
              <a:rPr lang="en-US" sz="3200" b="1"/>
              <a:t>Interface Between Server and Downstream Server</a:t>
            </a:r>
          </a:p>
          <a:p>
            <a:pPr algn="just"/>
            <a:r>
              <a:rPr lang="en-US" sz="2800" b="1"/>
              <a:t>The Simulcast Client is used to view pass data.  It first makes a socket connection to the Server and indicates that it is a control connection.  A list of the available passes is received and is used to load the Pass Manager screen.  The Client requests the most recent TLEs for the satellite and uses them to calculate the orbits shown on the Mercator and Polar Map Views.  When the user decides to play a pass (or if auto-play has been enabled and a pass begins), the Client makes a socket connection to the Server and indicates that it is a player connection.  A message is sent specifying how much of the pass is desired.  The Client then reads the blocks generated by the Server and displays the geolocated instrument data as scans or projected on the Mercator or Polar Map Views.</a:t>
            </a:r>
          </a:p>
        </p:txBody>
      </p:sp>
      <p:sp>
        <p:nvSpPr>
          <p:cNvPr id="2079" name="WordArt 31"/>
          <p:cNvSpPr>
            <a:spLocks noChangeArrowheads="1" noChangeShapeType="1" noTextEdit="1"/>
          </p:cNvSpPr>
          <p:nvPr/>
        </p:nvSpPr>
        <p:spPr bwMode="auto">
          <a:xfrm>
            <a:off x="5199063" y="1390650"/>
            <a:ext cx="16116300" cy="1644650"/>
          </a:xfrm>
          <a:prstGeom prst="rect">
            <a:avLst/>
          </a:prstGeom>
        </p:spPr>
        <p:txBody>
          <a:bodyPr wrap="none" fromWordArt="1">
            <a:prstTxWarp prst="textPlain">
              <a:avLst>
                <a:gd name="adj" fmla="val 50000"/>
              </a:avLst>
            </a:prstTxWarp>
          </a:bodyPr>
          <a:lstStyle/>
          <a:p>
            <a:pPr algn="ctr"/>
            <a:r>
              <a:rPr lang="en-US" sz="3600" kern="10">
                <a:ln w="9525">
                  <a:solidFill>
                    <a:srgbClr val="000066"/>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IPOPP Featuring Simulcast</a:t>
            </a:r>
          </a:p>
        </p:txBody>
      </p:sp>
      <p:pic>
        <p:nvPicPr>
          <p:cNvPr id="2081" name="Picture 33" descr="npoess_transparent high use"/>
          <p:cNvPicPr>
            <a:picLocks noChangeAspect="1" noChangeArrowheads="1"/>
          </p:cNvPicPr>
          <p:nvPr/>
        </p:nvPicPr>
        <p:blipFill>
          <a:blip r:embed="rId10"/>
          <a:srcRect/>
          <a:stretch>
            <a:fillRect/>
          </a:stretch>
        </p:blipFill>
        <p:spPr bwMode="auto">
          <a:xfrm>
            <a:off x="1320800" y="1049338"/>
            <a:ext cx="3375025" cy="21637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882</TotalTime>
  <Words>295</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Slide 1</vt:lpstr>
    </vt:vector>
  </TitlesOfParts>
  <Company>NOAA/DOC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jwhitcomb</dc:creator>
  <cp:lastModifiedBy>John Overton</cp:lastModifiedBy>
  <cp:revision>10</cp:revision>
  <dcterms:created xsi:type="dcterms:W3CDTF">2008-11-21T17:34:26Z</dcterms:created>
  <dcterms:modified xsi:type="dcterms:W3CDTF">2008-11-22T15:17:39Z</dcterms:modified>
</cp:coreProperties>
</file>