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18DC9-0890-4D2A-97B3-17A8EDE8A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B7743-9B76-483A-A381-5CB7BA5BA6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80313-BBD0-4152-A092-B51A28622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160C0-B9FA-42BB-B7B0-DF9BC12AD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D0F6C-FBA5-48D6-A14E-F8DD69139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891A-48D2-4105-A336-2602ED8F7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7D0EC-8F00-44FE-BA61-4226C993C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950F-F534-4AA1-9B5F-6A413ED9F7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99856-112D-4887-B583-C97AA0F6E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26AAB-F08B-462E-9B39-2254E0127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BE684-2DF9-4C74-8D60-44D1E104B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661244-17B8-46A2-8132-EBF872D4ED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Sputter Stand Safety Specifics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Electrical Hazards</a:t>
            </a:r>
          </a:p>
          <a:p>
            <a:r>
              <a:rPr lang="en-US" sz="2800">
                <a:solidFill>
                  <a:srgbClr val="FF6699"/>
                </a:solidFill>
              </a:rPr>
              <a:t>High Voltage </a:t>
            </a:r>
            <a:r>
              <a:rPr lang="en-US" sz="1800"/>
              <a:t>: Electrical power is required for the high voltage supply, gauging, system controller and roughing cart. All use 120V@15A.</a:t>
            </a:r>
          </a:p>
          <a:p>
            <a:r>
              <a:rPr lang="en-US" sz="1600" b="1"/>
              <a:t>Mitigate hazard by grounding all equiment including cart / table. Control on/off  H.V. via a controller regulating on the gas pressure to ensure optimum range.</a:t>
            </a:r>
          </a:p>
          <a:p>
            <a:pPr>
              <a:buFontTx/>
              <a:buNone/>
            </a:pPr>
            <a:endParaRPr lang="en-US" sz="2800"/>
          </a:p>
          <a:p>
            <a:r>
              <a:rPr lang="en-US" sz="2800"/>
              <a:t>Mechanical Hazards</a:t>
            </a:r>
          </a:p>
          <a:p>
            <a:r>
              <a:rPr lang="en-US" sz="2800">
                <a:solidFill>
                  <a:srgbClr val="FF6699"/>
                </a:solidFill>
              </a:rPr>
              <a:t>Pressure Explosion</a:t>
            </a:r>
            <a:r>
              <a:rPr lang="en-US" sz="2800"/>
              <a:t> </a:t>
            </a:r>
            <a:r>
              <a:rPr lang="en-US" sz="1600"/>
              <a:t>:</a:t>
            </a:r>
            <a:r>
              <a:rPr lang="en-US" sz="1800"/>
              <a:t> Gas cylinders are used to supply the sputtering gas (Argon, Krypton).</a:t>
            </a:r>
          </a:p>
          <a:p>
            <a:r>
              <a:rPr lang="en-US" sz="1800"/>
              <a:t>Mitigate hazard by tie up of bottle and using regulators.</a:t>
            </a:r>
          </a:p>
          <a:p>
            <a:endParaRPr lang="en-US" sz="1800"/>
          </a:p>
          <a:p>
            <a:endParaRPr 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Sputtering Operation Procedure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400"/>
              <a:t>Begin with all electrical equipment unplugged. </a:t>
            </a:r>
          </a:p>
          <a:p>
            <a:pPr>
              <a:lnSpc>
                <a:spcPct val="80000"/>
              </a:lnSpc>
            </a:pPr>
            <a:r>
              <a:rPr lang="en-US" sz="1400"/>
              <a:t>Note: All equipment, including the table and chamber or tube, must be grounded at all times</a:t>
            </a:r>
          </a:p>
          <a:p>
            <a:pPr>
              <a:lnSpc>
                <a:spcPct val="80000"/>
              </a:lnSpc>
            </a:pPr>
            <a:r>
              <a:rPr lang="en-US" sz="1400"/>
              <a:t>Assemble the necessary vacuum components and Makeup the sealing joints for a complete system. </a:t>
            </a:r>
            <a:r>
              <a:rPr lang="en-US" sz="1000" b="1"/>
              <a:t>See diagram</a:t>
            </a:r>
          </a:p>
          <a:p>
            <a:pPr>
              <a:lnSpc>
                <a:spcPct val="80000"/>
              </a:lnSpc>
            </a:pPr>
            <a:r>
              <a:rPr lang="en-US" sz="1400"/>
              <a:t>Install wire, attached to the H.V. feedthrough and bellows tensioner assembly, through the chamber or tube to be coated. Attach the end of the wire to the end feedthrough flange.</a:t>
            </a:r>
          </a:p>
          <a:p>
            <a:pPr>
              <a:lnSpc>
                <a:spcPct val="80000"/>
              </a:lnSpc>
            </a:pPr>
            <a:r>
              <a:rPr lang="en-US" sz="1400"/>
              <a:t>Tension wire by extending bellows then tightening each spring set screw.</a:t>
            </a:r>
          </a:p>
          <a:p>
            <a:pPr>
              <a:lnSpc>
                <a:spcPct val="80000"/>
              </a:lnSpc>
            </a:pPr>
            <a:r>
              <a:rPr lang="en-US" sz="1400"/>
              <a:t>Install a new weighted ‘coupon’ thru the window flange. The coupon should lay horizontal, on the bottom of the tube or chamber, parallel to the wire.</a:t>
            </a:r>
          </a:p>
          <a:p>
            <a:pPr>
              <a:lnSpc>
                <a:spcPct val="80000"/>
              </a:lnSpc>
            </a:pPr>
            <a:r>
              <a:rPr lang="en-US" sz="1400"/>
              <a:t>Connect the H.V. supply power cord to the controller; also connect the convectron gauge cable. </a:t>
            </a:r>
          </a:p>
          <a:p>
            <a:pPr>
              <a:lnSpc>
                <a:spcPct val="80000"/>
              </a:lnSpc>
            </a:pPr>
            <a:r>
              <a:rPr lang="en-US" sz="1400"/>
              <a:t>Connect the H.V. connector cable from the H.V. power supply to the bellows feedthrough.</a:t>
            </a:r>
          </a:p>
          <a:p>
            <a:pPr>
              <a:lnSpc>
                <a:spcPct val="80000"/>
              </a:lnSpc>
            </a:pPr>
            <a:r>
              <a:rPr lang="en-US" sz="1400"/>
              <a:t>Plug power cords to electrical outlet with circuit breaker interrupter in line.</a:t>
            </a:r>
          </a:p>
          <a:p>
            <a:pPr>
              <a:lnSpc>
                <a:spcPct val="80000"/>
              </a:lnSpc>
            </a:pPr>
            <a:r>
              <a:rPr lang="en-US" sz="1400"/>
              <a:t>Pump down system with roughing cart, Leak check system.</a:t>
            </a:r>
          </a:p>
          <a:p>
            <a:pPr>
              <a:lnSpc>
                <a:spcPct val="80000"/>
              </a:lnSpc>
            </a:pPr>
            <a:r>
              <a:rPr lang="en-US" sz="1400"/>
              <a:t>Wrap system for bake out with heat tapes and insulate. </a:t>
            </a:r>
          </a:p>
          <a:p>
            <a:pPr>
              <a:lnSpc>
                <a:spcPct val="80000"/>
              </a:lnSpc>
            </a:pPr>
            <a:r>
              <a:rPr lang="en-US" sz="1400"/>
              <a:t>Bake entire system to 250C or as high as possible. Leave system at ~ 150 C so as to sputter at an elevated temperature.</a:t>
            </a:r>
          </a:p>
          <a:p>
            <a:pPr>
              <a:lnSpc>
                <a:spcPct val="80000"/>
              </a:lnSpc>
            </a:pPr>
            <a:r>
              <a:rPr lang="en-US" sz="1400"/>
              <a:t> leak check again. No leaks move to next step.</a:t>
            </a:r>
          </a:p>
          <a:p>
            <a:pPr>
              <a:lnSpc>
                <a:spcPct val="80000"/>
              </a:lnSpc>
            </a:pPr>
            <a:r>
              <a:rPr lang="en-US" sz="1400"/>
              <a:t>Fill system with sputter gas, pump out and refill to desired pressure for operation.</a:t>
            </a:r>
          </a:p>
          <a:p>
            <a:pPr>
              <a:lnSpc>
                <a:spcPct val="80000"/>
              </a:lnSpc>
            </a:pPr>
            <a:r>
              <a:rPr lang="en-US" sz="1400"/>
              <a:t>Turn on discharge in cleaning mode (-H.V). Clean for ~ 30 mins with heating on ~ 150 C. Maintain temperature – the sputtering will heat the system temperature above ~ 100C. ensure it is higher than ~150C.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Sputtering Specifics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/>
              <a:t>POLARITY:</a:t>
            </a:r>
          </a:p>
          <a:p>
            <a:r>
              <a:rPr lang="en-US" sz="1600" b="1"/>
              <a:t>Negative polarity for coating.</a:t>
            </a:r>
          </a:p>
          <a:p>
            <a:r>
              <a:rPr lang="en-US" sz="1600" b="1"/>
              <a:t>Positive polarity for cleaning.</a:t>
            </a:r>
          </a:p>
          <a:p>
            <a:endParaRPr lang="en-US" sz="1600" b="1"/>
          </a:p>
          <a:p>
            <a:r>
              <a:rPr lang="en-US" sz="2000" b="1"/>
              <a:t>Pressure Range:</a:t>
            </a:r>
            <a:r>
              <a:rPr lang="en-US" sz="1600" b="1"/>
              <a:t> </a:t>
            </a:r>
            <a:r>
              <a:rPr lang="en-US" sz="1200" b="1"/>
              <a:t>note- the effective deposition current is dependant on the gas pressure. </a:t>
            </a:r>
          </a:p>
          <a:p>
            <a:r>
              <a:rPr lang="en-US" sz="2000" b="1"/>
              <a:t>Neg Tube:</a:t>
            </a:r>
          </a:p>
          <a:p>
            <a:r>
              <a:rPr lang="en-US" sz="1600" b="1"/>
              <a:t> 2.5KV, 60 mA, 40 – 70 mTorr with Krypton gas.</a:t>
            </a:r>
          </a:p>
          <a:p>
            <a:r>
              <a:rPr lang="en-US" sz="1600" b="1"/>
              <a:t>2.1 KV, 65mA, 50 – 80 mTorr with Agon gas</a:t>
            </a:r>
          </a:p>
          <a:p>
            <a:r>
              <a:rPr lang="en-US" sz="2000" b="1"/>
              <a:t>Chamber:</a:t>
            </a:r>
          </a:p>
          <a:p>
            <a:r>
              <a:rPr lang="en-US" sz="1600" b="1"/>
              <a:t>500 -700V, 160mA, 80 - 90 mTorr with Argon gas</a:t>
            </a:r>
          </a:p>
          <a:p>
            <a:r>
              <a:rPr lang="en-US" sz="2000" b="1"/>
              <a:t>Temperature:</a:t>
            </a:r>
          </a:p>
          <a:p>
            <a:r>
              <a:rPr lang="en-US" sz="1600" b="1"/>
              <a:t>150 – 200 C while coating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462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Sputter Stand Safety Specifics</vt:lpstr>
      <vt:lpstr>Sputtering Operation Procedure</vt:lpstr>
      <vt:lpstr>Sputtering Specifics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adderley</dc:creator>
  <cp:lastModifiedBy>marcy</cp:lastModifiedBy>
  <cp:revision>9</cp:revision>
  <dcterms:created xsi:type="dcterms:W3CDTF">2006-05-04T13:58:06Z</dcterms:created>
  <dcterms:modified xsi:type="dcterms:W3CDTF">2008-05-29T20:54:56Z</dcterms:modified>
</cp:coreProperties>
</file>