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Default Extension="docx" ContentType="application/vnd.openxmlformats-officedocument.wordprocessingml.document"/>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Default Extension="xlsx" ContentType="application/vnd.openxmlformats-officedocument.spreadsheetml.sheet"/>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16"/>
  </p:handoutMasterIdLst>
  <p:sldIdLst>
    <p:sldId id="256" r:id="rId2"/>
    <p:sldId id="257" r:id="rId3"/>
    <p:sldId id="262" r:id="rId4"/>
    <p:sldId id="263" r:id="rId5"/>
    <p:sldId id="266" r:id="rId6"/>
    <p:sldId id="270" r:id="rId7"/>
    <p:sldId id="272" r:id="rId8"/>
    <p:sldId id="275" r:id="rId9"/>
    <p:sldId id="260" r:id="rId10"/>
    <p:sldId id="264" r:id="rId11"/>
    <p:sldId id="265" r:id="rId12"/>
    <p:sldId id="268" r:id="rId13"/>
    <p:sldId id="261" r:id="rId14"/>
    <p:sldId id="276"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591" autoAdjust="0"/>
    <p:restoredTop sz="94718" autoAdjust="0"/>
  </p:normalViewPr>
  <p:slideViewPr>
    <p:cSldViewPr>
      <p:cViewPr varScale="1">
        <p:scale>
          <a:sx n="108" d="100"/>
          <a:sy n="108" d="100"/>
        </p:scale>
        <p:origin x="-1074"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6.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BE44CD6A-B82B-4D27-A454-31F99FC1C4B8}" type="datetimeFigureOut">
              <a:rPr lang="en-US" smtClean="0"/>
              <a:pPr/>
              <a:t>2/10/2009</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3741365-D9AC-4ACB-BAA5-9C75DBB0039A}"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933F4E0B-5700-45B2-872D-14C67792F867}" type="datetimeFigureOut">
              <a:rPr lang="en-US" smtClean="0"/>
              <a:pPr/>
              <a:t>2/10/2009</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076D16D3-4003-49DC-BF81-AEBBD4A7DC45}"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33F4E0B-5700-45B2-872D-14C67792F867}" type="datetimeFigureOut">
              <a:rPr lang="en-US" smtClean="0"/>
              <a:pPr/>
              <a:t>2/10/2009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076D16D3-4003-49DC-BF81-AEBBD4A7DC4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33F4E0B-5700-45B2-872D-14C67792F867}" type="datetimeFigureOut">
              <a:rPr lang="en-US" smtClean="0"/>
              <a:pPr/>
              <a:t>2/10/2009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076D16D3-4003-49DC-BF81-AEBBD4A7DC4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
        <p:nvSpPr>
          <p:cNvPr id="4" name="Date Placeholder 3"/>
          <p:cNvSpPr>
            <a:spLocks noGrp="1"/>
          </p:cNvSpPr>
          <p:nvPr>
            <p:ph type="dt" sz="half" idx="10"/>
          </p:nvPr>
        </p:nvSpPr>
        <p:spPr/>
        <p:txBody>
          <a:bodyPr/>
          <a:lstStyle>
            <a:lvl1pPr>
              <a:defRPr sz="1200"/>
            </a:lvl1pPr>
            <a:extLst/>
          </a:lstStyle>
          <a:p>
            <a:fld id="{933F4E0B-5700-45B2-872D-14C67792F867}" type="datetimeFigureOut">
              <a:rPr lang="en-US" smtClean="0"/>
              <a:pPr/>
              <a:t>2/10/2009</a:t>
            </a:fld>
            <a:endParaRPr lang="en-US" dirty="0"/>
          </a:p>
        </p:txBody>
      </p:sp>
      <p:sp>
        <p:nvSpPr>
          <p:cNvPr id="5" name="Footer Placeholder 4"/>
          <p:cNvSpPr>
            <a:spLocks noGrp="1"/>
          </p:cNvSpPr>
          <p:nvPr>
            <p:ph type="ftr" sz="quarter" idx="11"/>
          </p:nvPr>
        </p:nvSpPr>
        <p:spPr/>
        <p:txBody>
          <a:bodyPr/>
          <a:lstStyle>
            <a:lvl1pPr>
              <a:defRPr sz="1200"/>
            </a:lvl1pPr>
            <a:extLst/>
          </a:lstStyle>
          <a:p>
            <a:r>
              <a:rPr lang="en-US" dirty="0" smtClean="0"/>
              <a:t>Page  </a:t>
            </a:r>
            <a:fld id="{A8C4F876-15F0-417A-8626-1764791031A1}" type="slidenum">
              <a:rPr lang="en-US" smtClean="0"/>
              <a:pPr/>
              <a:t>‹#›</a:t>
            </a:fld>
            <a:r>
              <a:rPr lang="en-US" dirty="0" smtClean="0"/>
              <a:t>    </a:t>
            </a:r>
            <a:endParaRPr lang="en-US" dirty="0"/>
          </a:p>
        </p:txBody>
      </p:sp>
      <p:sp>
        <p:nvSpPr>
          <p:cNvPr id="7" name="Title 6"/>
          <p:cNvSpPr>
            <a:spLocks noGrp="1"/>
          </p:cNvSpPr>
          <p:nvPr>
            <p:ph type="title"/>
          </p:nvPr>
        </p:nvSpPr>
        <p:spPr>
          <a:xfrm>
            <a:off x="457200" y="228600"/>
            <a:ext cx="8229600" cy="1143000"/>
          </a:xfrm>
        </p:spPr>
        <p:txBody>
          <a:bodyPr rtlCol="0"/>
          <a:lstStyle>
            <a:extLst/>
          </a:lstStyle>
          <a:p>
            <a:r>
              <a:rPr kumimoji="0" lang="en-US" smtClean="0"/>
              <a:t>Click to edit Master title style</a:t>
            </a:r>
            <a:endParaRPr kumimoji="0" lang="en-US"/>
          </a:p>
        </p:txBody>
      </p:sp>
      <p:cxnSp>
        <p:nvCxnSpPr>
          <p:cNvPr id="9" name="Straight Connector 8"/>
          <p:cNvCxnSpPr/>
          <p:nvPr userDrawn="1"/>
        </p:nvCxnSpPr>
        <p:spPr>
          <a:xfrm>
            <a:off x="381000" y="1143000"/>
            <a:ext cx="8458200" cy="1588"/>
          </a:xfrm>
          <a:prstGeom prst="line">
            <a:avLst/>
          </a:prstGeom>
          <a:ln w="19050" cmpd="thickThi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933F4E0B-5700-45B2-872D-14C67792F867}" type="datetimeFigureOut">
              <a:rPr lang="en-US" smtClean="0"/>
              <a:pPr/>
              <a:t>2/10/2009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076D16D3-4003-49DC-BF81-AEBBD4A7DC45}"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933F4E0B-5700-45B2-872D-14C67792F867}" type="datetimeFigureOut">
              <a:rPr lang="en-US" smtClean="0"/>
              <a:pPr/>
              <a:t>2/10/2009</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076D16D3-4003-49DC-BF81-AEBBD4A7DC45}"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933F4E0B-5700-45B2-872D-14C67792F867}" type="datetimeFigureOut">
              <a:rPr lang="en-US" smtClean="0"/>
              <a:pPr/>
              <a:t>2/10/2009</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076D16D3-4003-49DC-BF81-AEBBD4A7DC45}"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933F4E0B-5700-45B2-872D-14C67792F867}" type="datetimeFigureOut">
              <a:rPr lang="en-US" smtClean="0"/>
              <a:pPr/>
              <a:t>2/10/2009</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076D16D3-4003-49DC-BF81-AEBBD4A7DC45}"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933F4E0B-5700-45B2-872D-14C67792F867}" type="datetimeFigureOut">
              <a:rPr lang="en-US" smtClean="0"/>
              <a:pPr/>
              <a:t>2/10/2009</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076D16D3-4003-49DC-BF81-AEBBD4A7DC4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933F4E0B-5700-45B2-872D-14C67792F867}" type="datetimeFigureOut">
              <a:rPr lang="en-US" smtClean="0"/>
              <a:pPr/>
              <a:t>2/10/2009</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076D16D3-4003-49DC-BF81-AEBBD4A7DC45}"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933F4E0B-5700-45B2-872D-14C67792F867}" type="datetimeFigureOut">
              <a:rPr lang="en-US" smtClean="0"/>
              <a:pPr/>
              <a:t>2/10/2009</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076D16D3-4003-49DC-BF81-AEBBD4A7DC45}"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933F4E0B-5700-45B2-872D-14C67792F867}" type="datetimeFigureOut">
              <a:rPr lang="en-US" smtClean="0"/>
              <a:pPr/>
              <a:t>2/10/2009</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r>
              <a:rPr lang="en-US" dirty="0" smtClean="0"/>
              <a:t>Page   </a:t>
            </a:r>
            <a:endParaRPr lang="en-US" dirty="0"/>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076D16D3-4003-49DC-BF81-AEBBD4A7DC4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package" Target="../embeddings/Microsoft_Office_Word_Document2.docx"/><Relationship Id="rId2" Type="http://schemas.openxmlformats.org/officeDocument/2006/relationships/slideLayout" Target="../slideLayouts/slideLayout2.xml"/><Relationship Id="rId1" Type="http://schemas.openxmlformats.org/officeDocument/2006/relationships/vmlDrawing" Target="../drawings/vmlDrawing2.vml"/></Relationships>
</file>

<file path=ppt/slides/_rels/slide12.xml.rels><?xml version="1.0" encoding="UTF-8" standalone="yes"?>
<Relationships xmlns="http://schemas.openxmlformats.org/package/2006/relationships"><Relationship Id="rId3" Type="http://schemas.openxmlformats.org/officeDocument/2006/relationships/package" Target="../embeddings/Microsoft_Office_Word_Document3.docx"/><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image" Target="../media/image7.emf"/></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www.senate.gov/" TargetMode="External"/><Relationship Id="rId2" Type="http://schemas.openxmlformats.org/officeDocument/2006/relationships/hyperlink" Target="http://www.house.gov/" TargetMode="External"/><Relationship Id="rId1" Type="http://schemas.openxmlformats.org/officeDocument/2006/relationships/slideLayout" Target="../slideLayouts/slideLayout2.xml"/><Relationship Id="rId4" Type="http://schemas.openxmlformats.org/officeDocument/2006/relationships/hyperlink" Target="http://www.recovery.gov/"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package" Target="../embeddings/Microsoft_Office_Excel_Worksheet1.xlsx"/><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447800"/>
            <a:ext cx="7772400" cy="1470025"/>
          </a:xfrm>
        </p:spPr>
        <p:txBody>
          <a:bodyPr>
            <a:normAutofit fontScale="90000"/>
          </a:bodyPr>
          <a:lstStyle/>
          <a:p>
            <a:r>
              <a:rPr lang="en-US" dirty="0" smtClean="0"/>
              <a:t>Economic Recovery Forum</a:t>
            </a:r>
            <a:endParaRPr lang="en-US" dirty="0"/>
          </a:p>
        </p:txBody>
      </p:sp>
      <p:sp>
        <p:nvSpPr>
          <p:cNvPr id="3" name="Subtitle 2"/>
          <p:cNvSpPr>
            <a:spLocks noGrp="1"/>
          </p:cNvSpPr>
          <p:nvPr>
            <p:ph type="subTitle" idx="1"/>
          </p:nvPr>
        </p:nvSpPr>
        <p:spPr/>
        <p:txBody>
          <a:bodyPr>
            <a:normAutofit fontScale="92500" lnSpcReduction="20000"/>
          </a:bodyPr>
          <a:lstStyle/>
          <a:p>
            <a:r>
              <a:rPr lang="en-US" dirty="0" smtClean="0"/>
              <a:t>Congressman Keith Ellison</a:t>
            </a:r>
          </a:p>
          <a:p>
            <a:r>
              <a:rPr lang="en-US" dirty="0" smtClean="0"/>
              <a:t>Minnesota’s Fifth District</a:t>
            </a:r>
          </a:p>
          <a:p>
            <a:r>
              <a:rPr lang="en-US" dirty="0" smtClean="0"/>
              <a:t>February 9, 2009</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25000" lnSpcReduction="20000"/>
          </a:bodyPr>
          <a:lstStyle/>
          <a:p>
            <a:pPr>
              <a:buNone/>
            </a:pPr>
            <a:r>
              <a:rPr lang="en-US" dirty="0" smtClean="0"/>
              <a:t>  </a:t>
            </a:r>
          </a:p>
          <a:p>
            <a:pPr>
              <a:buNone/>
            </a:pPr>
            <a:r>
              <a:rPr lang="en-US" sz="5600" b="1" dirty="0" smtClean="0"/>
              <a:t>Bang for the Buck </a:t>
            </a:r>
          </a:p>
          <a:p>
            <a:pPr>
              <a:buNone/>
            </a:pPr>
            <a:endParaRPr lang="en-US" sz="5600" b="1" dirty="0" smtClean="0"/>
          </a:p>
          <a:p>
            <a:pPr>
              <a:buNone/>
            </a:pPr>
            <a:r>
              <a:rPr lang="en-US" sz="5600" b="1" dirty="0" smtClean="0"/>
              <a:t>Tax Cuts</a:t>
            </a:r>
            <a:endParaRPr lang="en-US" sz="5600" dirty="0" smtClean="0"/>
          </a:p>
          <a:p>
            <a:pPr>
              <a:buNone/>
            </a:pPr>
            <a:r>
              <a:rPr lang="en-US" sz="5600" dirty="0" smtClean="0"/>
              <a:t> </a:t>
            </a:r>
          </a:p>
          <a:p>
            <a:pPr lvl="0"/>
            <a:r>
              <a:rPr lang="en-US" sz="5600" dirty="0" smtClean="0"/>
              <a:t>Make Dividend and Capital Gains Tax Cuts Permanent	</a:t>
            </a:r>
            <a:r>
              <a:rPr lang="en-US" sz="5600" i="1" dirty="0" smtClean="0"/>
              <a:t>$0.38</a:t>
            </a:r>
          </a:p>
          <a:p>
            <a:pPr lvl="0"/>
            <a:r>
              <a:rPr lang="en-US" sz="5600" dirty="0" smtClean="0"/>
              <a:t>Extend Alternative Minimum Tax 			</a:t>
            </a:r>
            <a:r>
              <a:rPr lang="en-US" sz="5600" i="1" dirty="0" smtClean="0"/>
              <a:t>$0.48</a:t>
            </a:r>
          </a:p>
          <a:p>
            <a:pPr lvl="0"/>
            <a:r>
              <a:rPr lang="en-US" sz="5600" dirty="0" smtClean="0"/>
              <a:t>Accelerated Depreciation		</a:t>
            </a:r>
            <a:r>
              <a:rPr lang="en-US" sz="5600" i="1" dirty="0" smtClean="0"/>
              <a:t>		$0.27</a:t>
            </a:r>
          </a:p>
          <a:p>
            <a:pPr lvl="0"/>
            <a:endParaRPr lang="en-US" sz="5600" dirty="0" smtClean="0"/>
          </a:p>
          <a:p>
            <a:pPr>
              <a:buNone/>
            </a:pPr>
            <a:r>
              <a:rPr lang="en-US" sz="5600" dirty="0" smtClean="0"/>
              <a:t> </a:t>
            </a:r>
          </a:p>
          <a:p>
            <a:pPr>
              <a:buNone/>
            </a:pPr>
            <a:r>
              <a:rPr lang="en-US" sz="5600" i="1" dirty="0" smtClean="0"/>
              <a:t> </a:t>
            </a:r>
            <a:endParaRPr lang="en-US" sz="5600" dirty="0" smtClean="0"/>
          </a:p>
          <a:p>
            <a:pPr>
              <a:buNone/>
            </a:pPr>
            <a:r>
              <a:rPr lang="en-US" sz="5600" b="1" dirty="0" smtClean="0"/>
              <a:t>Spending Increases </a:t>
            </a:r>
            <a:endParaRPr lang="en-US" sz="5600" dirty="0" smtClean="0"/>
          </a:p>
          <a:p>
            <a:pPr>
              <a:buNone/>
            </a:pPr>
            <a:r>
              <a:rPr lang="en-US" sz="5600" i="1" dirty="0" smtClean="0"/>
              <a:t> </a:t>
            </a:r>
            <a:endParaRPr lang="en-US" sz="5600" dirty="0" smtClean="0"/>
          </a:p>
          <a:p>
            <a:pPr lvl="0"/>
            <a:r>
              <a:rPr lang="en-US" sz="5600" dirty="0" smtClean="0"/>
              <a:t>Extending Unemployment Insurance Benefits		</a:t>
            </a:r>
            <a:r>
              <a:rPr lang="en-US" sz="5600" i="1" dirty="0" smtClean="0"/>
              <a:t>$1.63</a:t>
            </a:r>
            <a:endParaRPr lang="en-US" sz="5600" dirty="0" smtClean="0"/>
          </a:p>
          <a:p>
            <a:pPr lvl="0"/>
            <a:r>
              <a:rPr lang="en-US" sz="5600" dirty="0" smtClean="0"/>
              <a:t>Temporary Increase in Food Stamps			</a:t>
            </a:r>
            <a:r>
              <a:rPr lang="en-US" sz="5600" i="1" dirty="0" smtClean="0"/>
              <a:t>$1.73</a:t>
            </a:r>
            <a:endParaRPr lang="en-US" sz="5600" dirty="0" smtClean="0"/>
          </a:p>
          <a:p>
            <a:pPr lvl="0"/>
            <a:r>
              <a:rPr lang="en-US" sz="5600" dirty="0" smtClean="0"/>
              <a:t>General Aid to State Governments			</a:t>
            </a:r>
            <a:r>
              <a:rPr lang="en-US" sz="5600" i="1" dirty="0" smtClean="0"/>
              <a:t>$1.38</a:t>
            </a:r>
            <a:endParaRPr lang="en-US" sz="5600" dirty="0" smtClean="0"/>
          </a:p>
          <a:p>
            <a:pPr lvl="0"/>
            <a:r>
              <a:rPr lang="en-US" sz="5600" dirty="0" smtClean="0"/>
              <a:t>Increased Infrastructure Spending 			</a:t>
            </a:r>
            <a:r>
              <a:rPr lang="en-US" sz="5600" i="1" dirty="0" smtClean="0"/>
              <a:t>$1.59</a:t>
            </a:r>
            <a:endParaRPr lang="en-US" sz="5600" dirty="0" smtClean="0"/>
          </a:p>
          <a:p>
            <a:pPr>
              <a:buNone/>
            </a:pPr>
            <a:r>
              <a:rPr lang="en-US" sz="5600" dirty="0" smtClean="0"/>
              <a:t> </a:t>
            </a:r>
          </a:p>
          <a:p>
            <a:pPr>
              <a:buNone/>
            </a:pPr>
            <a:r>
              <a:rPr lang="en-US" b="1" dirty="0" smtClean="0"/>
              <a:t> </a:t>
            </a:r>
            <a:endParaRPr lang="en-US" dirty="0" smtClean="0"/>
          </a:p>
          <a:p>
            <a:endParaRPr lang="en-US" dirty="0"/>
          </a:p>
        </p:txBody>
      </p:sp>
      <p:sp>
        <p:nvSpPr>
          <p:cNvPr id="3" name="Title 2"/>
          <p:cNvSpPr>
            <a:spLocks noGrp="1"/>
          </p:cNvSpPr>
          <p:nvPr>
            <p:ph type="title"/>
          </p:nvPr>
        </p:nvSpPr>
        <p:spPr/>
        <p:txBody>
          <a:bodyPr>
            <a:normAutofit/>
          </a:bodyPr>
          <a:lstStyle/>
          <a:p>
            <a:r>
              <a:rPr lang="en-US" dirty="0" smtClean="0"/>
              <a:t>Tax Cuts </a:t>
            </a:r>
            <a:r>
              <a:rPr lang="en-US" dirty="0" err="1" smtClean="0"/>
              <a:t>vs</a:t>
            </a:r>
            <a:r>
              <a:rPr lang="en-US" dirty="0" smtClean="0"/>
              <a:t> Spending </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Analysis of Senate Proposal</a:t>
            </a:r>
            <a:endParaRPr lang="en-US" dirty="0"/>
          </a:p>
        </p:txBody>
      </p:sp>
      <p:sp>
        <p:nvSpPr>
          <p:cNvPr id="8" name="Content Placeholder 1"/>
          <p:cNvSpPr>
            <a:spLocks noGrp="1"/>
          </p:cNvSpPr>
          <p:nvPr>
            <p:ph idx="1"/>
          </p:nvPr>
        </p:nvSpPr>
        <p:spPr>
          <a:xfrm>
            <a:off x="381000" y="1219200"/>
            <a:ext cx="8229600" cy="4525963"/>
          </a:xfrm>
        </p:spPr>
        <p:txBody>
          <a:bodyPr>
            <a:normAutofit/>
          </a:bodyPr>
          <a:lstStyle/>
          <a:p>
            <a:r>
              <a:rPr lang="en-US" sz="2400" dirty="0" smtClean="0"/>
              <a:t>The Senate Stimulus Package focuses more heavily on tax cuts than the House Package</a:t>
            </a:r>
          </a:p>
          <a:p>
            <a:r>
              <a:rPr lang="en-US" sz="2400" dirty="0" smtClean="0"/>
              <a:t>Proposed </a:t>
            </a:r>
            <a:r>
              <a:rPr lang="en-US" sz="2400" dirty="0" smtClean="0">
                <a:solidFill>
                  <a:schemeClr val="bg2">
                    <a:lumMod val="50000"/>
                  </a:schemeClr>
                </a:solidFill>
              </a:rPr>
              <a:t>Educational Program </a:t>
            </a:r>
            <a:r>
              <a:rPr lang="en-US" sz="2400" dirty="0" smtClean="0"/>
              <a:t>Cuts:</a:t>
            </a:r>
            <a:endParaRPr lang="en-US" sz="2400" dirty="0"/>
          </a:p>
        </p:txBody>
      </p:sp>
      <p:graphicFrame>
        <p:nvGraphicFramePr>
          <p:cNvPr id="21507" name="Object 3"/>
          <p:cNvGraphicFramePr>
            <a:graphicFrameLocks noChangeAspect="1"/>
          </p:cNvGraphicFramePr>
          <p:nvPr/>
        </p:nvGraphicFramePr>
        <p:xfrm>
          <a:off x="989013" y="2593975"/>
          <a:ext cx="6484937" cy="3816350"/>
        </p:xfrm>
        <a:graphic>
          <a:graphicData uri="http://schemas.openxmlformats.org/presentationml/2006/ole">
            <p:oleObj spid="_x0000_s21507" name="Document" r:id="rId3" imgW="6659553" imgH="3749917" progId="Word.Document.12">
              <p:embed/>
            </p:oleObj>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Proposed </a:t>
            </a:r>
            <a:r>
              <a:rPr lang="en-US" dirty="0" smtClean="0">
                <a:solidFill>
                  <a:schemeClr val="bg2">
                    <a:lumMod val="50000"/>
                  </a:schemeClr>
                </a:solidFill>
              </a:rPr>
              <a:t>Community Program </a:t>
            </a:r>
            <a:r>
              <a:rPr lang="en-US" dirty="0" smtClean="0"/>
              <a:t>Cuts</a:t>
            </a:r>
          </a:p>
          <a:p>
            <a:endParaRPr lang="en-US" dirty="0"/>
          </a:p>
        </p:txBody>
      </p:sp>
      <p:sp>
        <p:nvSpPr>
          <p:cNvPr id="3" name="Title 2"/>
          <p:cNvSpPr>
            <a:spLocks noGrp="1"/>
          </p:cNvSpPr>
          <p:nvPr>
            <p:ph type="title"/>
          </p:nvPr>
        </p:nvSpPr>
        <p:spPr/>
        <p:txBody>
          <a:bodyPr>
            <a:normAutofit/>
          </a:bodyPr>
          <a:lstStyle/>
          <a:p>
            <a:r>
              <a:rPr lang="en-US" dirty="0" smtClean="0"/>
              <a:t>Senate Proposal </a:t>
            </a:r>
            <a:r>
              <a:rPr lang="en-US" sz="3200" dirty="0" smtClean="0"/>
              <a:t>(</a:t>
            </a:r>
            <a:r>
              <a:rPr lang="en-US" sz="3200" dirty="0" err="1" smtClean="0"/>
              <a:t>con’t</a:t>
            </a:r>
            <a:r>
              <a:rPr lang="en-US" sz="3200" dirty="0" smtClean="0"/>
              <a:t>) </a:t>
            </a:r>
            <a:endParaRPr lang="en-US" sz="3200" dirty="0"/>
          </a:p>
        </p:txBody>
      </p:sp>
      <p:graphicFrame>
        <p:nvGraphicFramePr>
          <p:cNvPr id="20482" name="Object 2"/>
          <p:cNvGraphicFramePr>
            <a:graphicFrameLocks noChangeAspect="1"/>
          </p:cNvGraphicFramePr>
          <p:nvPr/>
        </p:nvGraphicFramePr>
        <p:xfrm>
          <a:off x="1447800" y="2286000"/>
          <a:ext cx="6764337" cy="4254500"/>
        </p:xfrm>
        <a:graphic>
          <a:graphicData uri="http://schemas.openxmlformats.org/presentationml/2006/ole">
            <p:oleObj spid="_x0000_s20482" name="Document" r:id="rId3" imgW="6374955" imgH="3918716" progId="Word.Document.12">
              <p:embed/>
            </p:oleObj>
          </a:graphicData>
        </a:graphic>
      </p:graphicFrame>
      <p:pic>
        <p:nvPicPr>
          <p:cNvPr id="20484" name="Picture 4"/>
          <p:cNvPicPr>
            <a:picLocks noChangeAspect="1" noChangeArrowheads="1"/>
          </p:cNvPicPr>
          <p:nvPr/>
        </p:nvPicPr>
        <p:blipFill>
          <a:blip r:embed="rId4"/>
          <a:srcRect/>
          <a:stretch>
            <a:fillRect/>
          </a:stretch>
        </p:blipFill>
        <p:spPr bwMode="auto">
          <a:xfrm>
            <a:off x="1447800" y="1905000"/>
            <a:ext cx="6400800" cy="533399"/>
          </a:xfrm>
          <a:prstGeom prst="rect">
            <a:avLst/>
          </a:prstGeom>
          <a:noFill/>
          <a:ln w="9525">
            <a:noFill/>
            <a:miter lim="800000"/>
            <a:headEnd/>
            <a:tailEnd/>
          </a:ln>
          <a:effectLst/>
        </p:spPr>
      </p:pic>
      <p:cxnSp>
        <p:nvCxnSpPr>
          <p:cNvPr id="8" name="Straight Connector 7"/>
          <p:cNvCxnSpPr/>
          <p:nvPr/>
        </p:nvCxnSpPr>
        <p:spPr>
          <a:xfrm>
            <a:off x="1447800" y="1905000"/>
            <a:ext cx="64770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5400000">
            <a:off x="7733506" y="2094706"/>
            <a:ext cx="3810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4525963"/>
          </a:xfrm>
        </p:spPr>
        <p:txBody>
          <a:bodyPr>
            <a:normAutofit/>
          </a:bodyPr>
          <a:lstStyle/>
          <a:p>
            <a:r>
              <a:rPr lang="en-US" dirty="0" smtClean="0"/>
              <a:t>Current status:  </a:t>
            </a:r>
          </a:p>
          <a:p>
            <a:pPr lvl="1"/>
            <a:r>
              <a:rPr lang="en-US" dirty="0" smtClean="0"/>
              <a:t>Senate will vote on cloture Monday night (Feb 9</a:t>
            </a:r>
            <a:r>
              <a:rPr lang="en-US" baseline="30000" dirty="0" smtClean="0"/>
              <a:t>th</a:t>
            </a:r>
            <a:r>
              <a:rPr lang="en-US" dirty="0" smtClean="0"/>
              <a:t> ) with final passage expected Tuesday (Feb 10</a:t>
            </a:r>
            <a:r>
              <a:rPr lang="en-US" baseline="30000" dirty="0" smtClean="0"/>
              <a:t>th</a:t>
            </a:r>
            <a:r>
              <a:rPr lang="en-US" dirty="0" smtClean="0"/>
              <a:t>)</a:t>
            </a:r>
          </a:p>
          <a:p>
            <a:pPr lvl="1"/>
            <a:r>
              <a:rPr lang="en-US" dirty="0" smtClean="0"/>
              <a:t>Conference committee begins immediately</a:t>
            </a:r>
          </a:p>
        </p:txBody>
      </p:sp>
      <p:sp>
        <p:nvSpPr>
          <p:cNvPr id="2" name="Title 1"/>
          <p:cNvSpPr>
            <a:spLocks noGrp="1"/>
          </p:cNvSpPr>
          <p:nvPr>
            <p:ph type="title"/>
          </p:nvPr>
        </p:nvSpPr>
        <p:spPr/>
        <p:txBody>
          <a:bodyPr/>
          <a:lstStyle/>
          <a:p>
            <a:r>
              <a:rPr lang="en-US" dirty="0" smtClean="0"/>
              <a:t>Current Status</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95400"/>
            <a:ext cx="8229600" cy="4953000"/>
          </a:xfrm>
        </p:spPr>
        <p:txBody>
          <a:bodyPr>
            <a:normAutofit fontScale="47500" lnSpcReduction="20000"/>
          </a:bodyPr>
          <a:lstStyle/>
          <a:p>
            <a:r>
              <a:rPr lang="en-US" dirty="0" smtClean="0"/>
              <a:t>Become a 5</a:t>
            </a:r>
            <a:r>
              <a:rPr lang="en-US" baseline="30000" dirty="0" smtClean="0"/>
              <a:t>th</a:t>
            </a:r>
            <a:r>
              <a:rPr lang="en-US" dirty="0" smtClean="0"/>
              <a:t> District Lobbyist and join me in fighting for our children</a:t>
            </a:r>
          </a:p>
          <a:p>
            <a:endParaRPr lang="en-US" dirty="0" smtClean="0"/>
          </a:p>
          <a:p>
            <a:r>
              <a:rPr lang="en-US" dirty="0" smtClean="0"/>
              <a:t>Contact Senator Amy </a:t>
            </a:r>
            <a:r>
              <a:rPr lang="en-US" dirty="0" err="1" smtClean="0"/>
              <a:t>Klobuchar</a:t>
            </a:r>
            <a:r>
              <a:rPr lang="en-US" dirty="0" smtClean="0"/>
              <a:t> and your U.S. Representative urging them to support the House version of the American Recovery and Reinvestment Act of 2009. There is still time!</a:t>
            </a:r>
          </a:p>
          <a:p>
            <a:pPr lvl="1"/>
            <a:r>
              <a:rPr lang="en-US" dirty="0" smtClean="0"/>
              <a:t> Sen. Amy </a:t>
            </a:r>
            <a:r>
              <a:rPr lang="en-US" dirty="0" err="1" smtClean="0"/>
              <a:t>Klobuchar</a:t>
            </a:r>
            <a:r>
              <a:rPr lang="en-US" dirty="0" smtClean="0"/>
              <a:t>: </a:t>
            </a:r>
            <a:r>
              <a:rPr lang="en-US" b="1" dirty="0" smtClean="0"/>
              <a:t>(612) 727-5000  or  (202) 224-3244</a:t>
            </a:r>
          </a:p>
          <a:p>
            <a:pPr lvl="1"/>
            <a:r>
              <a:rPr lang="en-US" b="1" dirty="0" smtClean="0"/>
              <a:t> </a:t>
            </a:r>
            <a:r>
              <a:rPr lang="en-US" dirty="0" smtClean="0"/>
              <a:t>House Switchboard:  </a:t>
            </a:r>
            <a:r>
              <a:rPr lang="en-US" b="1" dirty="0" smtClean="0"/>
              <a:t>(202) 225-3121</a:t>
            </a:r>
            <a:r>
              <a:rPr lang="en-US" dirty="0" smtClean="0"/>
              <a:t>	     </a:t>
            </a:r>
            <a:r>
              <a:rPr lang="en-US" u="sng" dirty="0" smtClean="0">
                <a:hlinkClick r:id="rId2"/>
              </a:rPr>
              <a:t>www.house.gov</a:t>
            </a:r>
            <a:endParaRPr lang="en-US" u="sng" dirty="0" smtClean="0"/>
          </a:p>
          <a:p>
            <a:pPr lvl="1"/>
            <a:r>
              <a:rPr lang="en-US" dirty="0" smtClean="0"/>
              <a:t>Senate Switchboard:  </a:t>
            </a:r>
            <a:r>
              <a:rPr lang="en-US" b="1" dirty="0" smtClean="0"/>
              <a:t>(202) 224-3121              </a:t>
            </a:r>
            <a:r>
              <a:rPr lang="en-US" dirty="0" smtClean="0"/>
              <a:t> </a:t>
            </a:r>
            <a:r>
              <a:rPr lang="en-US" u="sng" dirty="0" smtClean="0">
                <a:hlinkClick r:id="rId3"/>
              </a:rPr>
              <a:t>www.senate.gov</a:t>
            </a:r>
            <a:endParaRPr lang="en-US" dirty="0" smtClean="0"/>
          </a:p>
          <a:p>
            <a:pPr>
              <a:buNone/>
            </a:pPr>
            <a:r>
              <a:rPr lang="en-US" dirty="0" smtClean="0"/>
              <a:t> </a:t>
            </a:r>
          </a:p>
          <a:p>
            <a:pPr lvl="0"/>
            <a:r>
              <a:rPr lang="en-US" dirty="0" smtClean="0"/>
              <a:t>Call the Economic Recovery Campaign Toll-Free Number for Congress:  </a:t>
            </a:r>
            <a:r>
              <a:rPr lang="en-US" b="1" dirty="0" smtClean="0"/>
              <a:t>866-544-7573</a:t>
            </a:r>
            <a:endParaRPr lang="en-US" dirty="0" smtClean="0"/>
          </a:p>
          <a:p>
            <a:pPr>
              <a:buNone/>
            </a:pPr>
            <a:r>
              <a:rPr lang="en-US" dirty="0" smtClean="0"/>
              <a:t> </a:t>
            </a:r>
          </a:p>
          <a:p>
            <a:pPr lvl="0"/>
            <a:r>
              <a:rPr lang="en-US" dirty="0" smtClean="0"/>
              <a:t>Write about how the current economic situation is affecting you personally and send your letter to your local media, legislators, council members, opinion leaders, etc.  It is important to communicate your </a:t>
            </a:r>
            <a:r>
              <a:rPr lang="en-US" dirty="0" smtClean="0">
                <a:solidFill>
                  <a:srgbClr val="FF0000"/>
                </a:solidFill>
              </a:rPr>
              <a:t>personal </a:t>
            </a:r>
            <a:r>
              <a:rPr lang="en-US" dirty="0" smtClean="0"/>
              <a:t>experiences of unemployment, lack of health care, or lack of basic public services.  Testimonies are powerful!</a:t>
            </a:r>
          </a:p>
          <a:p>
            <a:pPr>
              <a:buNone/>
            </a:pPr>
            <a:r>
              <a:rPr lang="en-US" dirty="0" smtClean="0"/>
              <a:t> </a:t>
            </a:r>
          </a:p>
          <a:p>
            <a:pPr lvl="0"/>
            <a:r>
              <a:rPr lang="en-US" dirty="0" smtClean="0"/>
              <a:t>Call on legislators who are opposed to this legislation and let them know they are standing in the way of </a:t>
            </a:r>
            <a:r>
              <a:rPr lang="en-US" b="1" dirty="0" smtClean="0"/>
              <a:t>JOBS</a:t>
            </a:r>
            <a:r>
              <a:rPr lang="en-US" dirty="0" smtClean="0"/>
              <a:t> for their constituents.  This legislation is about </a:t>
            </a:r>
            <a:r>
              <a:rPr lang="en-US" b="1" dirty="0" smtClean="0"/>
              <a:t>JOBS</a:t>
            </a:r>
            <a:r>
              <a:rPr lang="en-US" dirty="0" smtClean="0"/>
              <a:t> not spending.</a:t>
            </a:r>
          </a:p>
          <a:p>
            <a:pPr>
              <a:buNone/>
            </a:pPr>
            <a:r>
              <a:rPr lang="en-US" dirty="0" smtClean="0"/>
              <a:t> </a:t>
            </a:r>
          </a:p>
          <a:p>
            <a:pPr lvl="0"/>
            <a:r>
              <a:rPr lang="en-US" dirty="0" smtClean="0"/>
              <a:t>Share your story about how this economic crisis is affecting you and your family and join your fellow Americans in supporting bold action to speed recovery:  </a:t>
            </a:r>
          </a:p>
          <a:p>
            <a:pPr lvl="1"/>
            <a:r>
              <a:rPr lang="en-US" dirty="0" smtClean="0"/>
              <a:t>Contact  http://my barackobama.com/</a:t>
            </a:r>
            <a:r>
              <a:rPr lang="en-US" dirty="0" err="1" smtClean="0"/>
              <a:t>sharestories</a:t>
            </a:r>
            <a:endParaRPr lang="en-US" dirty="0" smtClean="0"/>
          </a:p>
          <a:p>
            <a:pPr lvl="1"/>
            <a:endParaRPr lang="en-US" dirty="0" smtClean="0"/>
          </a:p>
          <a:p>
            <a:pPr marL="365760" lvl="1" indent="-256032">
              <a:spcBef>
                <a:spcPts val="400"/>
              </a:spcBef>
              <a:buSzPct val="68000"/>
              <a:buFont typeface="Wingdings 3"/>
              <a:buChar char=""/>
            </a:pPr>
            <a:r>
              <a:rPr lang="en-US" dirty="0" smtClean="0"/>
              <a:t>After passage, visit </a:t>
            </a:r>
            <a:r>
              <a:rPr lang="en-US" dirty="0" smtClean="0">
                <a:hlinkClick r:id="rId4"/>
              </a:rPr>
              <a:t>www.recovery.gov</a:t>
            </a:r>
            <a:r>
              <a:rPr lang="en-US" dirty="0" smtClean="0"/>
              <a:t> to verify expenditures</a:t>
            </a:r>
          </a:p>
          <a:p>
            <a:endParaRPr lang="en-US" dirty="0" smtClean="0"/>
          </a:p>
          <a:p>
            <a:endParaRPr lang="en-US" dirty="0"/>
          </a:p>
        </p:txBody>
      </p:sp>
      <p:sp>
        <p:nvSpPr>
          <p:cNvPr id="3" name="Title 2"/>
          <p:cNvSpPr>
            <a:spLocks noGrp="1"/>
          </p:cNvSpPr>
          <p:nvPr>
            <p:ph type="title"/>
          </p:nvPr>
        </p:nvSpPr>
        <p:spPr/>
        <p:txBody>
          <a:bodyPr/>
          <a:lstStyle/>
          <a:p>
            <a:r>
              <a:rPr lang="en-US" dirty="0" smtClean="0"/>
              <a:t>What can I do?</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r>
              <a:rPr lang="en-US" dirty="0" smtClean="0"/>
              <a:t>Rooted in Collapse of the Housing Bubble</a:t>
            </a:r>
          </a:p>
          <a:p>
            <a:pPr lvl="1"/>
            <a:r>
              <a:rPr lang="en-US" dirty="0" smtClean="0"/>
              <a:t>Began in 2007 -&gt; Intensified in 2008 -&gt; Full blown by 2009</a:t>
            </a:r>
          </a:p>
          <a:p>
            <a:pPr lvl="1"/>
            <a:endParaRPr lang="en-US" dirty="0" smtClean="0"/>
          </a:p>
          <a:p>
            <a:r>
              <a:rPr lang="en-US" dirty="0" smtClean="0"/>
              <a:t>Housing Crisis driven by:</a:t>
            </a:r>
          </a:p>
          <a:p>
            <a:pPr lvl="1"/>
            <a:r>
              <a:rPr lang="en-US" b="1" dirty="0" smtClean="0"/>
              <a:t>Imprudent Mortgage Lending </a:t>
            </a:r>
            <a:r>
              <a:rPr lang="en-US" dirty="0" smtClean="0"/>
              <a:t>– Explosion of predatory lending, ARMs, and other products</a:t>
            </a:r>
          </a:p>
          <a:p>
            <a:pPr lvl="1"/>
            <a:r>
              <a:rPr lang="en-US" b="1" dirty="0" smtClean="0"/>
              <a:t>Financial Services Deregulation</a:t>
            </a:r>
          </a:p>
          <a:p>
            <a:pPr lvl="1"/>
            <a:r>
              <a:rPr lang="en-US" b="1" dirty="0" smtClean="0"/>
              <a:t>Explosion of Risky Financial Practices</a:t>
            </a:r>
            <a:r>
              <a:rPr lang="en-US" dirty="0" smtClean="0"/>
              <a:t> such as securitization and the usage of Credit Default Swaps</a:t>
            </a:r>
          </a:p>
          <a:p>
            <a:pPr lvl="1"/>
            <a:endParaRPr lang="en-US" dirty="0" smtClean="0"/>
          </a:p>
          <a:p>
            <a:r>
              <a:rPr lang="en-US" i="1" dirty="0" smtClean="0"/>
              <a:t>Not</a:t>
            </a:r>
            <a:r>
              <a:rPr lang="en-US" dirty="0" smtClean="0"/>
              <a:t> caused by increased lending to minority and underserved communities mandated in the Community Reinvestment Act</a:t>
            </a:r>
          </a:p>
          <a:p>
            <a:endParaRPr lang="en-US" dirty="0" smtClean="0"/>
          </a:p>
          <a:p>
            <a:endParaRPr lang="en-US" dirty="0"/>
          </a:p>
        </p:txBody>
      </p:sp>
      <p:sp>
        <p:nvSpPr>
          <p:cNvPr id="2" name="Title 1"/>
          <p:cNvSpPr>
            <a:spLocks noGrp="1"/>
          </p:cNvSpPr>
          <p:nvPr>
            <p:ph type="title"/>
          </p:nvPr>
        </p:nvSpPr>
        <p:spPr/>
        <p:txBody>
          <a:bodyPr>
            <a:normAutofit/>
          </a:bodyPr>
          <a:lstStyle/>
          <a:p>
            <a:r>
              <a:rPr lang="en-US" dirty="0" smtClean="0"/>
              <a:t>Root Causes of Economic Crisis </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1219200"/>
            <a:ext cx="8382000" cy="4525963"/>
          </a:xfrm>
        </p:spPr>
        <p:txBody>
          <a:bodyPr>
            <a:noAutofit/>
          </a:bodyPr>
          <a:lstStyle/>
          <a:p>
            <a:r>
              <a:rPr lang="en-US" sz="2400" dirty="0" smtClean="0"/>
              <a:t>2007 -   Housing Market begins to soften </a:t>
            </a:r>
          </a:p>
          <a:p>
            <a:pPr>
              <a:spcBef>
                <a:spcPts val="0"/>
              </a:spcBef>
              <a:buNone/>
            </a:pPr>
            <a:r>
              <a:rPr lang="en-US" sz="2400" dirty="0" smtClean="0"/>
              <a:t>		        Recession starts in Dec 07</a:t>
            </a:r>
          </a:p>
          <a:p>
            <a:pPr>
              <a:spcBef>
                <a:spcPts val="0"/>
              </a:spcBef>
              <a:buNone/>
            </a:pPr>
            <a:endParaRPr lang="en-US" sz="2400" dirty="0" smtClean="0"/>
          </a:p>
          <a:p>
            <a:r>
              <a:rPr lang="en-US" sz="2400" dirty="0" smtClean="0"/>
              <a:t>Mar 2008 – Federal Government works with JP Chase to rescue bear Stearns, deemed too big to fail</a:t>
            </a:r>
          </a:p>
          <a:p>
            <a:endParaRPr lang="en-US" sz="2400" dirty="0" smtClean="0"/>
          </a:p>
          <a:p>
            <a:pPr>
              <a:spcBef>
                <a:spcPts val="0"/>
              </a:spcBef>
            </a:pPr>
            <a:r>
              <a:rPr lang="en-US" sz="2400" dirty="0" smtClean="0"/>
              <a:t>Sep 2008 - Fannie Mae and Freddie Mac placed into Government conservatorship</a:t>
            </a:r>
          </a:p>
          <a:p>
            <a:pPr>
              <a:spcBef>
                <a:spcPts val="0"/>
              </a:spcBef>
            </a:pPr>
            <a:endParaRPr lang="en-US" sz="2400" dirty="0" smtClean="0"/>
          </a:p>
          <a:p>
            <a:pPr>
              <a:spcBef>
                <a:spcPts val="0"/>
              </a:spcBef>
            </a:pPr>
            <a:r>
              <a:rPr lang="en-US" sz="2400" dirty="0" smtClean="0"/>
              <a:t>Sep 2008 - Lehman Brothers goes bankrupt</a:t>
            </a:r>
          </a:p>
          <a:p>
            <a:pPr>
              <a:spcBef>
                <a:spcPts val="0"/>
              </a:spcBef>
            </a:pPr>
            <a:endParaRPr lang="en-US" sz="2400" dirty="0" smtClean="0"/>
          </a:p>
          <a:p>
            <a:pPr>
              <a:spcBef>
                <a:spcPts val="0"/>
              </a:spcBef>
            </a:pPr>
            <a:r>
              <a:rPr lang="en-US" sz="2400" dirty="0" smtClean="0"/>
              <a:t>Sep 2008 - AIG taken over by Government; provided with emergency federal loans</a:t>
            </a:r>
          </a:p>
        </p:txBody>
      </p:sp>
      <p:sp>
        <p:nvSpPr>
          <p:cNvPr id="3" name="Title 2"/>
          <p:cNvSpPr>
            <a:spLocks noGrp="1"/>
          </p:cNvSpPr>
          <p:nvPr>
            <p:ph type="title"/>
          </p:nvPr>
        </p:nvSpPr>
        <p:spPr/>
        <p:txBody>
          <a:bodyPr/>
          <a:lstStyle/>
          <a:p>
            <a:r>
              <a:rPr lang="en-US" dirty="0" smtClean="0"/>
              <a:t>Economic Crisis Timeline</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sz="2400" dirty="0" smtClean="0"/>
              <a:t>Sep 2008 – Bush Administration and Federal Govt. approach Congressional leaders to warn of collapse of financial markets due to “freezing up of credit markets”; ask Congress to act on $700 Billion Financial Services Rescue package</a:t>
            </a:r>
          </a:p>
          <a:p>
            <a:endParaRPr lang="en-US" sz="2400" dirty="0" smtClean="0"/>
          </a:p>
          <a:p>
            <a:r>
              <a:rPr lang="en-US" sz="2400" dirty="0" smtClean="0"/>
              <a:t>Oct 2008 – Congress passes Wall Street Rescue Package</a:t>
            </a:r>
          </a:p>
          <a:p>
            <a:endParaRPr lang="en-US" sz="2400" dirty="0" smtClean="0"/>
          </a:p>
          <a:p>
            <a:r>
              <a:rPr lang="en-US" sz="2400" dirty="0" smtClean="0"/>
              <a:t>Nov 2008 – Automobile companies request help; Bush Administration makes them eligible for Financial Services Rescue Package funds </a:t>
            </a:r>
            <a:endParaRPr lang="en-US" sz="2400" dirty="0"/>
          </a:p>
        </p:txBody>
      </p:sp>
      <p:sp>
        <p:nvSpPr>
          <p:cNvPr id="3" name="Title 2"/>
          <p:cNvSpPr>
            <a:spLocks noGrp="1"/>
          </p:cNvSpPr>
          <p:nvPr>
            <p:ph type="title"/>
          </p:nvPr>
        </p:nvSpPr>
        <p:spPr/>
        <p:txBody>
          <a:bodyPr/>
          <a:lstStyle/>
          <a:p>
            <a:r>
              <a:rPr lang="en-US" dirty="0" smtClean="0"/>
              <a:t>Economic Crisis Timeline </a:t>
            </a:r>
            <a:r>
              <a:rPr lang="en-US" sz="3200" dirty="0" smtClean="0"/>
              <a:t>(</a:t>
            </a:r>
            <a:r>
              <a:rPr lang="en-US" sz="3200" dirty="0" err="1" smtClean="0"/>
              <a:t>con’t</a:t>
            </a:r>
            <a:r>
              <a:rPr lang="en-US" sz="3200" dirty="0" smtClean="0"/>
              <a:t>)</a:t>
            </a:r>
            <a:endParaRPr lang="en-US" sz="32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3400" y="1219200"/>
            <a:ext cx="8001000" cy="1905000"/>
          </a:xfrm>
        </p:spPr>
        <p:txBody>
          <a:bodyPr>
            <a:normAutofit fontScale="92500" lnSpcReduction="10000"/>
          </a:bodyPr>
          <a:lstStyle/>
          <a:p>
            <a:r>
              <a:rPr lang="en-US" sz="1800" b="1" dirty="0" smtClean="0"/>
              <a:t>JOB LOSSES:</a:t>
            </a:r>
            <a:r>
              <a:rPr lang="en-US" sz="1800" dirty="0" smtClean="0"/>
              <a:t>  </a:t>
            </a:r>
          </a:p>
          <a:p>
            <a:pPr lvl="1"/>
            <a:r>
              <a:rPr lang="en-US" sz="1400" dirty="0" smtClean="0"/>
              <a:t>In January 2009, American job losses totaled 598,000 – the worst month of jobs losses since 1974 and the 13th straight month of job losses.  </a:t>
            </a:r>
          </a:p>
          <a:p>
            <a:pPr lvl="1"/>
            <a:r>
              <a:rPr lang="en-US" sz="1400" dirty="0" smtClean="0">
                <a:solidFill>
                  <a:srgbClr val="FF0000"/>
                </a:solidFill>
              </a:rPr>
              <a:t>Total job loss </a:t>
            </a:r>
            <a:r>
              <a:rPr lang="en-US" sz="1400" dirty="0" smtClean="0"/>
              <a:t>since the recession began in December 2007 has climbed to </a:t>
            </a:r>
            <a:r>
              <a:rPr lang="en-US" sz="1400" dirty="0" smtClean="0">
                <a:solidFill>
                  <a:srgbClr val="FF0000"/>
                </a:solidFill>
              </a:rPr>
              <a:t>3.6 million</a:t>
            </a:r>
            <a:r>
              <a:rPr lang="en-US" sz="1400" dirty="0" smtClean="0"/>
              <a:t>, the largest 13-month job loss on record (series began in 1939).  About one-half of this decline occurred in the past 3 months.</a:t>
            </a:r>
          </a:p>
          <a:p>
            <a:endParaRPr lang="en-US" sz="1800" dirty="0" smtClean="0"/>
          </a:p>
          <a:p>
            <a:pPr>
              <a:buNone/>
            </a:pPr>
            <a:r>
              <a:rPr lang="en-US" sz="1800" dirty="0" smtClean="0"/>
              <a:t> </a:t>
            </a:r>
            <a:endParaRPr lang="en-US" sz="1800" dirty="0"/>
          </a:p>
        </p:txBody>
      </p:sp>
      <p:sp>
        <p:nvSpPr>
          <p:cNvPr id="3" name="Title 2"/>
          <p:cNvSpPr>
            <a:spLocks noGrp="1"/>
          </p:cNvSpPr>
          <p:nvPr>
            <p:ph type="title"/>
          </p:nvPr>
        </p:nvSpPr>
        <p:spPr>
          <a:xfrm>
            <a:off x="457200" y="152400"/>
            <a:ext cx="8229600" cy="1143000"/>
          </a:xfrm>
        </p:spPr>
        <p:txBody>
          <a:bodyPr>
            <a:normAutofit fontScale="90000"/>
          </a:bodyPr>
          <a:lstStyle/>
          <a:p>
            <a:r>
              <a:rPr lang="en-US" dirty="0" smtClean="0"/>
              <a:t>Unemployment Situation Darkens</a:t>
            </a:r>
            <a:endParaRPr lang="en-US" dirty="0"/>
          </a:p>
        </p:txBody>
      </p:sp>
      <p:pic>
        <p:nvPicPr>
          <p:cNvPr id="4" name="Content Placeholder 3" descr="jobs_recessions.jpg"/>
          <p:cNvPicPr>
            <a:picLocks noChangeAspect="1"/>
          </p:cNvPicPr>
          <p:nvPr/>
        </p:nvPicPr>
        <p:blipFill>
          <a:blip r:embed="rId2"/>
          <a:stretch>
            <a:fillRect/>
          </a:stretch>
        </p:blipFill>
        <p:spPr>
          <a:xfrm>
            <a:off x="1143000" y="2514600"/>
            <a:ext cx="6248400" cy="3945984"/>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143000"/>
            <a:ext cx="8229600" cy="5029200"/>
          </a:xfrm>
        </p:spPr>
        <p:txBody>
          <a:bodyPr>
            <a:normAutofit fontScale="92500" lnSpcReduction="10000"/>
          </a:bodyPr>
          <a:lstStyle/>
          <a:p>
            <a:pPr>
              <a:buNone/>
            </a:pPr>
            <a:endParaRPr lang="en-US" dirty="0" smtClean="0"/>
          </a:p>
          <a:p>
            <a:r>
              <a:rPr lang="en-US" sz="1800" b="1" dirty="0" smtClean="0"/>
              <a:t>BROAD RANGE OF INDUSTRIES IMPACTED:</a:t>
            </a:r>
            <a:r>
              <a:rPr lang="en-US" sz="1800" dirty="0" smtClean="0"/>
              <a:t>  </a:t>
            </a:r>
          </a:p>
          <a:p>
            <a:pPr lvl="1"/>
            <a:r>
              <a:rPr lang="en-US" sz="1400" dirty="0" smtClean="0">
                <a:solidFill>
                  <a:srgbClr val="FF0000"/>
                </a:solidFill>
              </a:rPr>
              <a:t>Factories</a:t>
            </a:r>
            <a:r>
              <a:rPr lang="en-US" sz="1400" dirty="0" smtClean="0"/>
              <a:t> slashed 207,000 jobs in January, the largest one-month drop since October 1982 </a:t>
            </a:r>
          </a:p>
          <a:p>
            <a:pPr lvl="1"/>
            <a:r>
              <a:rPr lang="en-US" sz="1400" dirty="0" smtClean="0">
                <a:solidFill>
                  <a:srgbClr val="FF0000"/>
                </a:solidFill>
              </a:rPr>
              <a:t>Construction companies </a:t>
            </a:r>
            <a:r>
              <a:rPr lang="en-US" sz="1400" dirty="0" smtClean="0"/>
              <a:t>got rid of 111,000 jobs</a:t>
            </a:r>
          </a:p>
          <a:p>
            <a:pPr lvl="1"/>
            <a:r>
              <a:rPr lang="en-US" sz="1400" dirty="0" smtClean="0">
                <a:solidFill>
                  <a:srgbClr val="FF0000"/>
                </a:solidFill>
              </a:rPr>
              <a:t>Professional and business services</a:t>
            </a:r>
            <a:r>
              <a:rPr lang="en-US" sz="1400" dirty="0" smtClean="0"/>
              <a:t> chopped 121,000 positions</a:t>
            </a:r>
          </a:p>
          <a:p>
            <a:pPr lvl="1"/>
            <a:r>
              <a:rPr lang="en-US" sz="1400" dirty="0" smtClean="0">
                <a:solidFill>
                  <a:srgbClr val="FF0000"/>
                </a:solidFill>
              </a:rPr>
              <a:t>Retailers</a:t>
            </a:r>
            <a:r>
              <a:rPr lang="en-US" sz="1400" dirty="0" smtClean="0"/>
              <a:t> eliminated 45,000 jobs. Leisure and hospitality axed 28,000 slots</a:t>
            </a:r>
          </a:p>
          <a:p>
            <a:pPr>
              <a:buNone/>
            </a:pPr>
            <a:r>
              <a:rPr lang="en-US" sz="1800" dirty="0" smtClean="0"/>
              <a:t> </a:t>
            </a:r>
          </a:p>
          <a:p>
            <a:r>
              <a:rPr lang="en-US" sz="1800" b="1" dirty="0" smtClean="0"/>
              <a:t>UNEMPLOYMENT &amp; PART-TIME WORK:</a:t>
            </a:r>
            <a:r>
              <a:rPr lang="en-US" sz="1800" dirty="0" smtClean="0"/>
              <a:t>  </a:t>
            </a:r>
          </a:p>
          <a:p>
            <a:pPr lvl="1"/>
            <a:r>
              <a:rPr lang="en-US" sz="1400" dirty="0" smtClean="0"/>
              <a:t>In January  2009, the</a:t>
            </a:r>
            <a:r>
              <a:rPr lang="en-US" sz="1400" dirty="0" smtClean="0">
                <a:solidFill>
                  <a:srgbClr val="FF0000"/>
                </a:solidFill>
              </a:rPr>
              <a:t> unemployment rate surged to 7.6 percent </a:t>
            </a:r>
            <a:r>
              <a:rPr lang="en-US" sz="1400" dirty="0" smtClean="0"/>
              <a:t>-- the highest level in 16 years – up from 4.7 percent in 2007 </a:t>
            </a:r>
          </a:p>
          <a:p>
            <a:pPr lvl="1"/>
            <a:r>
              <a:rPr lang="en-US" sz="1400" dirty="0" smtClean="0"/>
              <a:t>The number of Americans looking for work climbed to 11.6 million in January – 4.1 million more than a year ago and the </a:t>
            </a:r>
            <a:r>
              <a:rPr lang="en-US" sz="1400" dirty="0" smtClean="0">
                <a:solidFill>
                  <a:srgbClr val="FF0000"/>
                </a:solidFill>
              </a:rPr>
              <a:t>highest number in 26 years</a:t>
            </a:r>
            <a:r>
              <a:rPr lang="en-US" sz="1400" dirty="0" smtClean="0"/>
              <a:t>.  An additional 3.1 million Americans have been forced into part-time work in the last year </a:t>
            </a:r>
          </a:p>
          <a:p>
            <a:pPr lvl="1"/>
            <a:endParaRPr lang="en-US" sz="1400" dirty="0" smtClean="0"/>
          </a:p>
          <a:p>
            <a:r>
              <a:rPr lang="en-US" sz="1800" b="1" dirty="0" smtClean="0"/>
              <a:t>CONSUMER SPENDING AND CONFIDENCE:</a:t>
            </a:r>
          </a:p>
          <a:p>
            <a:pPr lvl="1"/>
            <a:r>
              <a:rPr lang="en-US" sz="1400" dirty="0" smtClean="0"/>
              <a:t>Consumer spending fell in December for a record sixth consecutive month, capping the worst year since 1961.  Consumer confidence slid to another all-time low in January</a:t>
            </a:r>
          </a:p>
          <a:p>
            <a:endParaRPr lang="en-US" sz="1800" dirty="0" smtClean="0"/>
          </a:p>
          <a:p>
            <a:r>
              <a:rPr lang="en-US" sz="1800" b="1" dirty="0" smtClean="0"/>
              <a:t>HOUSING PRICES</a:t>
            </a:r>
          </a:p>
          <a:p>
            <a:pPr lvl="1"/>
            <a:r>
              <a:rPr lang="en-US" sz="1400" dirty="0" smtClean="0"/>
              <a:t>Housing prices have fallen 11% since their peak in April 2007</a:t>
            </a:r>
          </a:p>
          <a:p>
            <a:pPr lvl="1"/>
            <a:r>
              <a:rPr lang="en-US" sz="1400" dirty="0" smtClean="0"/>
              <a:t>First year of declining prices since the </a:t>
            </a:r>
            <a:r>
              <a:rPr lang="en-US" sz="1400" dirty="0" smtClean="0">
                <a:solidFill>
                  <a:srgbClr val="FF0000"/>
                </a:solidFill>
              </a:rPr>
              <a:t>Great Depression</a:t>
            </a:r>
          </a:p>
          <a:p>
            <a:endParaRPr lang="en-US" dirty="0"/>
          </a:p>
        </p:txBody>
      </p:sp>
      <p:sp>
        <p:nvSpPr>
          <p:cNvPr id="3" name="Title 2"/>
          <p:cNvSpPr>
            <a:spLocks noGrp="1"/>
          </p:cNvSpPr>
          <p:nvPr>
            <p:ph type="title"/>
          </p:nvPr>
        </p:nvSpPr>
        <p:spPr/>
        <p:txBody>
          <a:bodyPr/>
          <a:lstStyle/>
          <a:p>
            <a:r>
              <a:rPr lang="en-US" dirty="0" smtClean="0"/>
              <a:t>Situation</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H.R. 1 is the first crucial step in a concerted effort to </a:t>
            </a:r>
          </a:p>
          <a:p>
            <a:pPr lvl="1"/>
            <a:r>
              <a:rPr lang="en-US" dirty="0" smtClean="0"/>
              <a:t>Create and save 3 to 4 million jobs</a:t>
            </a:r>
          </a:p>
          <a:p>
            <a:pPr lvl="1"/>
            <a:r>
              <a:rPr lang="en-US" dirty="0" smtClean="0"/>
              <a:t>Jumpstart the economy </a:t>
            </a:r>
          </a:p>
          <a:p>
            <a:pPr lvl="1"/>
            <a:r>
              <a:rPr lang="en-US" dirty="0" smtClean="0"/>
              <a:t>Begin the process of transforming our economy for the 21st century with both economic recovery tax cuts and targeted priority investments with </a:t>
            </a:r>
            <a:r>
              <a:rPr lang="en-US" i="1" dirty="0" smtClean="0"/>
              <a:t>unprecedented accountability measures built in*</a:t>
            </a:r>
          </a:p>
          <a:p>
            <a:pPr lvl="1">
              <a:buNone/>
            </a:pPr>
            <a:endParaRPr lang="en-US" sz="2000" i="1" dirty="0" smtClean="0"/>
          </a:p>
          <a:p>
            <a:pPr lvl="1">
              <a:buNone/>
            </a:pPr>
            <a:r>
              <a:rPr lang="en-US" sz="2000" i="1" dirty="0" smtClean="0"/>
              <a:t>*  After passage of the final bill, visit www.recovery.gov </a:t>
            </a:r>
          </a:p>
        </p:txBody>
      </p:sp>
      <p:sp>
        <p:nvSpPr>
          <p:cNvPr id="3" name="Title 2"/>
          <p:cNvSpPr>
            <a:spLocks noGrp="1"/>
          </p:cNvSpPr>
          <p:nvPr>
            <p:ph type="title"/>
          </p:nvPr>
        </p:nvSpPr>
        <p:spPr/>
        <p:txBody>
          <a:bodyPr>
            <a:normAutofit/>
          </a:bodyPr>
          <a:lstStyle/>
          <a:p>
            <a:r>
              <a:rPr lang="en-US" dirty="0" smtClean="0"/>
              <a:t>Need for Quick House Action </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dirty="0" smtClean="0"/>
              <a:t>Jobs – What Would Happen? </a:t>
            </a:r>
            <a:endParaRPr lang="en-US" dirty="0"/>
          </a:p>
        </p:txBody>
      </p:sp>
      <p:pic>
        <p:nvPicPr>
          <p:cNvPr id="24578" name="Picture 2"/>
          <p:cNvPicPr>
            <a:picLocks noGrp="1" noChangeAspect="1" noChangeArrowheads="1"/>
          </p:cNvPicPr>
          <p:nvPr>
            <p:ph idx="1"/>
          </p:nvPr>
        </p:nvPicPr>
        <p:blipFill>
          <a:blip r:embed="rId2"/>
          <a:srcRect/>
          <a:stretch>
            <a:fillRect/>
          </a:stretch>
        </p:blipFill>
        <p:spPr bwMode="auto">
          <a:xfrm>
            <a:off x="920882" y="1752600"/>
            <a:ext cx="6851518" cy="3737192"/>
          </a:xfrm>
          <a:prstGeom prst="rect">
            <a:avLst/>
          </a:prstGeom>
          <a:noFill/>
          <a:ln w="9525">
            <a:noFill/>
            <a:miter lim="800000"/>
            <a:headEnd/>
            <a:tailEnd/>
          </a:ln>
          <a:effec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915400" cy="1143000"/>
          </a:xfrm>
        </p:spPr>
        <p:txBody>
          <a:bodyPr>
            <a:noAutofit/>
          </a:bodyPr>
          <a:lstStyle/>
          <a:p>
            <a:r>
              <a:rPr lang="en-US" sz="3200" dirty="0" smtClean="0"/>
              <a:t>Impact to MN from House Stimulus Package </a:t>
            </a:r>
            <a:endParaRPr lang="en-US" sz="3200" dirty="0"/>
          </a:p>
        </p:txBody>
      </p:sp>
      <p:graphicFrame>
        <p:nvGraphicFramePr>
          <p:cNvPr id="1026" name="Object 2"/>
          <p:cNvGraphicFramePr>
            <a:graphicFrameLocks noChangeAspect="1"/>
          </p:cNvGraphicFramePr>
          <p:nvPr/>
        </p:nvGraphicFramePr>
        <p:xfrm>
          <a:off x="1295400" y="1371600"/>
          <a:ext cx="6292850" cy="4979988"/>
        </p:xfrm>
        <a:graphic>
          <a:graphicData uri="http://schemas.openxmlformats.org/presentationml/2006/ole">
            <p:oleObj spid="_x0000_s1026" name="Worksheet" r:id="rId3" imgW="5987653" imgH="6455511" progId="Excel.Sheet.12">
              <p:embed/>
            </p:oleObj>
          </a:graphicData>
        </a:graphic>
      </p:graphicFrame>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383</TotalTime>
  <Words>404</Words>
  <Application>Microsoft Office PowerPoint</Application>
  <PresentationFormat>On-screen Show (4:3)</PresentationFormat>
  <Paragraphs>111</Paragraphs>
  <Slides>14</Slides>
  <Notes>0</Notes>
  <HiddenSlides>0</HiddenSlides>
  <MMClips>0</MMClips>
  <ScaleCrop>false</ScaleCrop>
  <HeadingPairs>
    <vt:vector size="6" baseType="variant">
      <vt:variant>
        <vt:lpstr>Theme</vt:lpstr>
      </vt:variant>
      <vt:variant>
        <vt:i4>1</vt:i4>
      </vt:variant>
      <vt:variant>
        <vt:lpstr>Embedded OLE Servers</vt:lpstr>
      </vt:variant>
      <vt:variant>
        <vt:i4>2</vt:i4>
      </vt:variant>
      <vt:variant>
        <vt:lpstr>Slide Titles</vt:lpstr>
      </vt:variant>
      <vt:variant>
        <vt:i4>14</vt:i4>
      </vt:variant>
    </vt:vector>
  </HeadingPairs>
  <TitlesOfParts>
    <vt:vector size="17" baseType="lpstr">
      <vt:lpstr>Concourse</vt:lpstr>
      <vt:lpstr>Worksheet</vt:lpstr>
      <vt:lpstr>Microsoft Office Word Document</vt:lpstr>
      <vt:lpstr>Economic Recovery Forum</vt:lpstr>
      <vt:lpstr>Root Causes of Economic Crisis </vt:lpstr>
      <vt:lpstr>Economic Crisis Timeline</vt:lpstr>
      <vt:lpstr>Economic Crisis Timeline (con’t)</vt:lpstr>
      <vt:lpstr>Unemployment Situation Darkens</vt:lpstr>
      <vt:lpstr>Situation</vt:lpstr>
      <vt:lpstr>Need for Quick House Action </vt:lpstr>
      <vt:lpstr>Jobs – What Would Happen? </vt:lpstr>
      <vt:lpstr>Impact to MN from House Stimulus Package </vt:lpstr>
      <vt:lpstr>Tax Cuts vs Spending </vt:lpstr>
      <vt:lpstr>Analysis of Senate Proposal</vt:lpstr>
      <vt:lpstr>Senate Proposal (con’t) </vt:lpstr>
      <vt:lpstr>Current Status</vt:lpstr>
      <vt:lpstr>What can I do?</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Economic Recovery Forum</dc:title>
  <dc:creator>abowden</dc:creator>
  <cp:lastModifiedBy>abowden</cp:lastModifiedBy>
  <cp:revision>39</cp:revision>
  <dcterms:created xsi:type="dcterms:W3CDTF">2009-02-09T16:14:57Z</dcterms:created>
  <dcterms:modified xsi:type="dcterms:W3CDTF">2009-02-10T17:17:55Z</dcterms:modified>
</cp:coreProperties>
</file>